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59" r:id="rId2"/>
  </p:sldMasterIdLst>
  <p:notesMasterIdLst>
    <p:notesMasterId r:id="rId30"/>
  </p:notesMasterIdLst>
  <p:handoutMasterIdLst>
    <p:handoutMasterId r:id="rId31"/>
  </p:handoutMasterIdLst>
  <p:sldIdLst>
    <p:sldId id="479" r:id="rId3"/>
    <p:sldId id="323" r:id="rId4"/>
    <p:sldId id="446" r:id="rId5"/>
    <p:sldId id="447" r:id="rId6"/>
    <p:sldId id="448" r:id="rId7"/>
    <p:sldId id="324" r:id="rId8"/>
    <p:sldId id="325" r:id="rId9"/>
    <p:sldId id="326" r:id="rId10"/>
    <p:sldId id="450" r:id="rId11"/>
    <p:sldId id="327" r:id="rId12"/>
    <p:sldId id="329" r:id="rId13"/>
    <p:sldId id="328" r:id="rId14"/>
    <p:sldId id="455" r:id="rId15"/>
    <p:sldId id="330" r:id="rId16"/>
    <p:sldId id="466" r:id="rId17"/>
    <p:sldId id="461" r:id="rId18"/>
    <p:sldId id="477" r:id="rId19"/>
    <p:sldId id="331" r:id="rId20"/>
    <p:sldId id="463" r:id="rId21"/>
    <p:sldId id="478" r:id="rId22"/>
    <p:sldId id="465" r:id="rId23"/>
    <p:sldId id="467" r:id="rId24"/>
    <p:sldId id="469" r:id="rId25"/>
    <p:sldId id="470" r:id="rId26"/>
    <p:sldId id="377" r:id="rId27"/>
    <p:sldId id="473" r:id="rId28"/>
    <p:sldId id="379" r:id="rId29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92" autoAdjust="0"/>
  </p:normalViewPr>
  <p:slideViewPr>
    <p:cSldViewPr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778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C2C3E07-498B-412D-8545-354EC7AC62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FA1845-7A72-469A-9FD3-5B4CA979A0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B37B491-2948-4E85-9ECF-772F3AB8AD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F16C5CE-C0C4-458C-AFAA-231D75BD8F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C3EBDA-DB16-460A-8165-CDDFA1CBDD90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F1EE9F-2618-4C75-A54D-3A8E2EBCFF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1671DE-B936-4C86-90A7-1B9C13EB41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E576343-3FD9-471B-876B-52041109BF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1B249F-6F02-4DD9-A8E6-7CA16F6CA6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EB6A51-2386-4E04-8EA9-C6BF05C80B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72C61F2-659D-4539-A91C-069974615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021690-1821-4D32-8E63-F1CC74F9AA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E6CAE4E-C7CA-4E8F-B022-C3E2BC34B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05086B-97F0-47F8-860B-6AE715EFB9D1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AD6AC67-96D1-4FF6-B25E-326BD5521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7F73169-B509-4ADA-84E4-4FC950144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477" tIns="29239" rIns="58477" bIns="29239"/>
          <a:lstStyle/>
          <a:p>
            <a:pPr eaLnBrk="1" hangingPunct="1"/>
            <a:endParaRPr lang="en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90CE93-13AC-4BEA-8DAC-42392318E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425370-7554-4E07-85B5-1D335EE24F9B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6D07384-3179-4B7F-A6B8-74E85DD0E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AD37AA9-85EF-4A96-9845-034D6633A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6C23E7A-CFE3-4021-8EED-9747A5787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4579D8-2502-4ED4-ADF7-4A0E9BA5D43E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8F6279F-E7D6-4400-BE70-AC6C15376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84E7971-83AC-4537-9715-3CF4A00D5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532A6FB-3656-48EA-B218-6B15F3BA9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FD330D-BDE7-49D8-8838-78B341B0F8EC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D709381-66D2-4F12-BA60-A122B55EA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BDA445D-D510-4855-8BB7-2E99B3174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3B758D5-B7AC-4155-B72B-A10520DAC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B7FDA3-FB5C-48ED-AB0C-B91055B1EC47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0EC01E4-DECD-49F4-BC30-CB737B710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DFC58E2-BBE1-47D9-AA35-C7A7465E1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F7C52D5-7ADF-4B10-B5E6-0D544D84C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12F495-B685-4C61-80BC-1941041E30AE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1A56C78-F209-4B1A-B75F-0D2D552F9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F1DF13D-C6D3-4B05-A8DD-892843260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>
            <a:extLst>
              <a:ext uri="{FF2B5EF4-FFF2-40B4-BE49-F238E27FC236}">
                <a16:creationId xmlns:a16="http://schemas.microsoft.com/office/drawing/2014/main" id="{03826C39-46F2-4E76-AA91-C10C008BE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>
            <a:extLst>
              <a:ext uri="{FF2B5EF4-FFF2-40B4-BE49-F238E27FC236}">
                <a16:creationId xmlns:a16="http://schemas.microsoft.com/office/drawing/2014/main" id="{11A24DA8-E230-4E3C-8D9C-F9ED5732E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7348" name="Espace réservé du numéro de diapositive 3">
            <a:extLst>
              <a:ext uri="{FF2B5EF4-FFF2-40B4-BE49-F238E27FC236}">
                <a16:creationId xmlns:a16="http://schemas.microsoft.com/office/drawing/2014/main" id="{2576F482-C7AB-41FD-A525-0A3C9CD9D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BB7BC6-3BD9-4237-818E-799785BB8822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>
            <a:extLst>
              <a:ext uri="{FF2B5EF4-FFF2-40B4-BE49-F238E27FC236}">
                <a16:creationId xmlns:a16="http://schemas.microsoft.com/office/drawing/2014/main" id="{7F16181E-9903-4C05-AC1A-4BF9BA18C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>
            <a:extLst>
              <a:ext uri="{FF2B5EF4-FFF2-40B4-BE49-F238E27FC236}">
                <a16:creationId xmlns:a16="http://schemas.microsoft.com/office/drawing/2014/main" id="{EF7F0C13-A2C1-4E81-982F-68761D9F5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9396" name="Espace réservé du numéro de diapositive 3">
            <a:extLst>
              <a:ext uri="{FF2B5EF4-FFF2-40B4-BE49-F238E27FC236}">
                <a16:creationId xmlns:a16="http://schemas.microsoft.com/office/drawing/2014/main" id="{E3916C76-1C2E-4A8D-85A3-E6D08C332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2864F4-DB36-44C1-BA18-BB72A47C71BB}" type="slidenum">
              <a:rPr lang="en-US" altLang="fr-FR" smtClean="0"/>
              <a:pPr>
                <a:spcBef>
                  <a:spcPct val="0"/>
                </a:spcBef>
              </a:pPr>
              <a:t>17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02CEABD-3C80-4454-95AB-69B9806B2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E9253E-6240-4FAA-8252-49F84EDC83EC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BCC04FE-43D9-49F4-B5B4-266980925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A2D0286-5B70-4A87-AB9B-91132BC20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B66C7963-925F-4555-8ED8-9509FFDF6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9FE40880-78A0-47F6-982F-5E8885784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2BD7EB6D-3B81-412B-84A8-654205C8B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CB29F-C17A-4AE2-99CE-D9A07908BB2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43A312D-448A-4D11-92CA-EDE167C8E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084665-7B30-4359-972C-A8DD799337CC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986CC5C-D2EE-4A86-9908-DA0C7CD53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865188"/>
            <a:ext cx="5207000" cy="3471862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30B2F1B-054C-4FF0-87E4-51629AA99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r>
              <a:rPr lang="fr-FR" altLang="fr-FR"/>
              <a:t>Chez l’homme, l’alcalinisation des urines accélère la clairance de l’acide salicylique : excrétion urinaire fois 4 quand pH passe de 6 à 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246CF7-0DBA-4574-8CD3-891A90D6E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B758F-E7F3-42FE-A1C8-78C7F2916324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FBCCC85-1518-4BC8-820E-1347E5915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D8AD49-0D63-4113-9E3A-8798E9843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B639BC3B-3CC6-4891-9463-809552777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D682820F-8426-4AF7-BA5E-C30ECC7B1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A6794528-301C-4368-9B70-E56B5B75D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FC38DB-5FAC-4B25-9C70-651C284FA2AE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8F86BD44-3F2A-422B-8EF7-192A6306E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373408BB-904D-41CC-9371-0035C3D10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FFAD9D80-51BC-4C94-9EC5-6A60408C6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C0E3BD-48A6-4EB0-9B5A-826C5D6EDF00}" type="slidenum">
              <a:rPr lang="en-US" altLang="fr-FR" smtClean="0"/>
              <a:pPr>
                <a:spcBef>
                  <a:spcPct val="0"/>
                </a:spcBef>
              </a:pPr>
              <a:t>22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>
            <a:extLst>
              <a:ext uri="{FF2B5EF4-FFF2-40B4-BE49-F238E27FC236}">
                <a16:creationId xmlns:a16="http://schemas.microsoft.com/office/drawing/2014/main" id="{D613A434-44EE-4932-BF61-3C875978F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>
            <a:extLst>
              <a:ext uri="{FF2B5EF4-FFF2-40B4-BE49-F238E27FC236}">
                <a16:creationId xmlns:a16="http://schemas.microsoft.com/office/drawing/2014/main" id="{13891468-555B-4A54-85D8-66625DBE1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1684" name="Espace réservé du numéro de diapositive 3">
            <a:extLst>
              <a:ext uri="{FF2B5EF4-FFF2-40B4-BE49-F238E27FC236}">
                <a16:creationId xmlns:a16="http://schemas.microsoft.com/office/drawing/2014/main" id="{FB7B85AF-75AC-4C7F-B454-7387D60CB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B7468-2798-40D3-A8BB-A60FF54C0933}" type="slidenum">
              <a:rPr lang="en-US" altLang="fr-FR" smtClean="0"/>
              <a:pPr>
                <a:spcBef>
                  <a:spcPct val="0"/>
                </a:spcBef>
              </a:pPr>
              <a:t>23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35DBE65-CE05-47E2-802F-BB3676941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441FC9-B98F-4181-A2BB-850A2F4BD09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5CBEC1D-9BA1-4F65-A60B-74753E9E8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4A4A6DE-F272-47A4-9AEF-EC3BAB586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296EF27-E901-43EA-ACA4-B2638485B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FB254B-DFF3-492E-97DB-B9E62E7B8AA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4F2566D-036B-4A22-B97C-599857D35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A13866-A133-4DAD-88D6-95735370F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0F913D5-6680-49EA-B765-FB2310191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DBEB2-1AE5-442D-BC37-DBE290AF92F9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A31535E-574C-4F82-91E1-59ACE640B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E062198-ACD4-45B9-B493-9C87E5AA5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0C41E7A-5202-47BF-B9A9-A4BEC8348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0DFF72-893A-4AE1-9C74-8846A2098452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F8421C6-0340-40CA-88CB-92D604F53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596E41D-919E-4BE3-9657-571140A1A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97A74AF-07B7-480E-874F-A89FC9292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A9FDB0-0D31-498E-9105-A1CA4749035B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CAFF6EC-1D84-4CAA-A48E-7B1FCC812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FED5AAF-7B0C-4442-AD2A-E8768C5BF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960DAB1E-4EC4-442C-AF2A-82CA4E8C8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018D459F-E4C5-4791-BD34-B78996280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DFCD5DA5-2BC1-485F-878F-1D76E40E2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6F4881-19B8-469E-8703-B48D79968D9F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B220C62-641B-40C9-AFBF-8A6C48C27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3E8D94-E964-4980-98DB-B3655EBC13DF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84DAC87-5CD8-4B02-BAC0-C3B714F4A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0297C52-AE24-464C-B311-E4ED940CA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209199B-B93B-4A63-AC58-5C0E0DBD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F12FEE-26EA-4585-9F68-49392D53498B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8A06464-705A-448A-8468-651A0280D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7FA4560-1C49-449F-9397-CD3978F8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1D4055-0623-4783-B434-60432F7F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6071E1-6710-4D15-918D-AFEBA5801560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1B97BEE-3274-42CF-892D-303CDFDA5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299F490-FB27-4DC5-9DA5-793017943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852317DC-BF2E-43AE-8219-8CB8B685D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35CAC161-2DC2-42FA-9A9D-DF238AC87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B6ACB75E-55A7-4DBF-AA05-642BE290E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ECD56F-0705-4031-8DD0-2293AB16F46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973058C-97E7-4396-8A40-43E5A296D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4ADDB-5ECC-4137-B935-CB761CDFDF64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67A20F-8A3A-4C21-87A4-965221039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9E8E1CA-DBA2-497C-B2B2-0FAC14EA4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479D09-6E33-4EFD-B481-B112A67E62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DA35E23-9248-42F1-B778-56C560524B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88D544E-FAAD-426D-82AA-A45BF47259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1FAFEEF-2BE9-4DC1-B019-486DB92FD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94A940D8-4E1F-44F7-B2F2-6E264A882D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0BEAEDD-E72F-4905-8B83-C1E69C51F6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37A086-C80F-4266-A2FA-4EB58C6902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60070142-D86C-478A-9603-DA2D2E4FDA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50A5C18B-71D6-42CB-AFBF-2407E30C15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875D220-15B9-476D-A70A-6C06076DDE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CEE52CBA-5A19-413D-8E79-AA6B1E720F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9B503B6E-F2B4-4A68-8950-58A88F55EC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48104EDF-C4F0-4589-901F-2142B4DFEE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E9A0C45-D5A0-405C-9932-8FE71500B7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92AEDE5-0285-4BA7-9A09-2BD259B6E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5FC1FF-9317-4F38-8879-51D953C68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5EF7982-72A7-4948-9E4A-7E4DC54B7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EED4-A762-4EFA-9D55-4A35BC0C88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204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3C22C4-E9D6-4241-A274-A2DF31F0F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529365-F2F3-4C95-A762-E27137025B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BC49-8BB2-423C-A47C-1EDC596132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33E8FA4-A6E3-4CA8-BAD7-D58D7A8B2B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3B8397-84D3-4862-AAE9-4F03F74486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58A90D-647B-4CAB-A54D-E48209DB96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142D-A2F9-47FD-BD7B-E077AD40ED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9B609B-FC14-4FBA-A390-23D8DAFECA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79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98F316-EC2F-4E64-AB5A-9BC75EC511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E1D510-DE1E-4445-A3CC-A12C1F29FB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DE97-A297-4FEF-9143-5CE24C44F1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3CA5FE5-D1FB-4332-B84E-4D3DB32E55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87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C305F8-AD82-4357-88B5-CC819415D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C12D9C-4AE9-4710-8DD2-DAD6549EBC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0197-D636-4F97-BC5B-A39D6F18DD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C6DB508-D073-4BF9-9BA6-72AC61F964C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89AEF01B-C4AF-46D6-A9D2-0A4AF88F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7B1E820F-4FF8-45F2-9EF4-C4C1CC7E0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43785C1-6B13-40B3-84B9-27324821C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8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A2FC5EA8-C8DD-426A-B190-8091B3C2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D667DA91-358B-4AE1-8EF7-76DBC7FF4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4B3AC929-A6A5-4275-AD41-F1F833D2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220462C-C9D0-457B-8D8E-37D9ED7D3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AFC6EAF0-1730-443F-B2C0-CA7971312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8A775BD7-E28C-4240-A3AA-AA2D227E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074D124-99FD-472A-BD77-094BEA33C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6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1402A6C9-E5D4-40C3-97EA-19316EB0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005CCE81-146C-4F74-B05A-66A01DD7C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E92E68E-DD3F-456B-973D-7DD2DD54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312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0AFD503-51BA-4B30-BC04-03956236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82F49F67-05B8-4DA0-977D-2EE0646CF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71C326C-DB6F-40D1-BAEE-BDAEE06D3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930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3DC1141-2D03-4336-A204-4E241389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65E6BD89-A419-46C4-B841-73262DF46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3D0C1F51-3234-402B-832A-24EDA686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5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F83B1A-E6E4-4FE3-B649-6F132B3BA8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57E6AA-4AF4-4DF2-BF89-81015BE7B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BF50-4AF1-4B00-A344-0FCE1F92B1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1E1B6B-7D54-4F20-8A44-A4B5313132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5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2C98A9CD-D7BA-47F2-BA80-9B89747AA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B090770-F754-44F8-9944-DD14FF9B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8A9CB36-3890-4F88-A3E3-08AC95B51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283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3C937087-1FCD-476D-B4DD-151C421EA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935611FB-D344-4278-B042-BC5BC50F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595FDAEA-4BDC-45DE-83DC-89441DDCE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337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78CD719-E85F-44EA-BE8A-8C7C75F3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7DB71534-97A6-4CDF-BD91-1E24F930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19259F6-3A60-4091-B4BD-B4D7F247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0541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9378066E-C454-4155-BC62-28A41141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9F061C14-7843-47D5-ACC3-18741006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38B6FFA-7201-4549-85D4-123AA3259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966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C2FF7DDC-93AE-4355-81FD-D1D916FB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A8510DEA-60CF-486B-8D34-19C4A343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A04D990-7921-4AE4-A6B6-6A7B9825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0086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D6A7CEAD-1325-4B6C-82D8-3D78611F2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662907F0-E2DF-4C45-A175-3B65EA8E5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8A8B378D-11C3-49B6-9EFC-85E21EC42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2890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E087EA3-D91D-41E2-97FB-8F47B781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0C6C5D20-3AB8-46EF-A7AF-7E7C8DFF8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D70B372-EEBE-4096-8973-037A7630D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028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AE63EB4B-1432-4EA6-82DD-837722A6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D6845CA6-060D-4CF2-87C2-66005018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27700C9D-4BBE-4B88-8E19-11B3C87D8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110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91557D0B-9E47-4986-9784-200C6CDC1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9C49E7E7-423E-4A5B-840E-5110BCFB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D63AF39-D5A5-493F-AC6E-3B60DCB2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57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A82551F6-C944-40D3-BDD2-B8FDA414F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77E9C040-D0F8-4F4F-93AB-9102F2E320FF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92B7D10-F30B-4529-A9FF-5FC000AA5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B5AE3F6-BEDF-4815-8C3C-C3F5A6D5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16D54C4E-CF93-4D1E-A9ED-46EB8A20B61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CC38A-34ED-417C-B8EA-5ADA751F08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803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D7FA72-619F-41C8-B229-3A0F25344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DCAF8E-B748-4170-81F5-AA3ABF8CD2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BBA3-85F4-4064-9EA8-4C631510CF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25C8054-7E30-443D-B65F-47C47E3BD4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03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3153280-5E5F-4E8C-93BE-BF414E4A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0D48B246-41A7-48AA-B065-1CF0A1FD01F1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3F692C72-61E1-4D3C-929E-1ACCCBF2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E9424D9B-AEA5-44C9-914E-36A28D6DE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282DC-E786-4574-94EC-5CAF9862FE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592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FA1E08BB-ABC9-4477-92CE-FE12D158CEDD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A5A281-65B9-4082-892F-C70C0F73B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1FB59A1-EDF3-4FDC-9168-F746A856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F8A9A77-1AD7-43A6-B0FA-7E11450A9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3982B-48C4-4AF1-9317-A7D9F690EF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2875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B8064892-3EE6-4B95-B67A-0461139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DF23E36-E3A9-42C9-98B2-50DCB8596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575A49-0E44-4B35-A0C2-5CD9A4EF75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0840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C7B871C4-210E-47CD-81D8-7B28BF55E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4A981-74D5-433F-91EA-AB0703491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908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1E72D0-39C3-48B4-8D14-1DA5FF33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BED6-EB21-4C83-948B-72CB453A8ADE}" type="datetimeFigureOut">
              <a:rPr lang="fr-FR"/>
              <a:pPr>
                <a:defRPr/>
              </a:pPr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D6B70-40F7-43AA-9FED-000525A1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BAE80-0376-4646-BC31-31F85014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34E0-12EB-4F43-B722-F45B5F4CDE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60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FA2886-38AE-4DB5-9E71-3B98513D4C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82C522-9ACA-4CB0-9CAC-BF893DCA53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B75C-6EE4-4768-A024-229ACD03ED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1687D34-5AC3-491D-885C-114A88E1D3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AA237F-1131-4790-B62F-47DECEF01C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8F9145-B9B1-4B5D-932D-4DB372BF4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B022-AD58-4BDF-8B76-E28A49DC16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3C4263B-8926-4F47-80E6-E2CC04EE54B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6D0CB-1DA6-495E-BB2F-98AE57D22A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E21B0-6317-44B9-948D-0D99E985D3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477A-F8DC-4A29-A9C3-A7C4C2FCD5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0892C14-2A6B-4DCD-B65B-40CFE212E5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65048B-D69E-4378-A00E-E1CDA90237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18FAFD-ACCD-4CC2-B287-E3BA367D00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D9B7-07FD-473B-8BA2-01C8F71561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47427D0-5182-4AB2-BD3F-722B83BD7A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D853B1-37B7-4D18-8725-4F32B85106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7C8545-123D-47E8-8B81-11C7E5B3E2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42BC-EC1E-4DAF-8F83-D0FA42FA7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AAF4A9C-A28B-4441-A7E4-DA4DAF225C7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053BBF-54C4-4ED6-9A33-7B1B13BC18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73ED17-38D0-418E-B981-883814A7B8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3242-921E-4C81-972C-74DAE2AF53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2659522-FE4F-4B06-9AF5-0B3D857F83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46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4CCA52-04A6-4658-BB6F-6B5660C56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B771EB1-8D55-4AB3-87EA-B8B042D6B9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A301858-5BCD-4A96-939A-D3B28A4202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9C2C2F1-5CA6-4A95-A0DD-FAD635B6F0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7B64F967-60B0-463D-9485-0BE5ABA1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EE5D636D-5F2C-4393-95DC-857D4DAA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9D9DE142-FD1C-4D47-8D2F-BEDA99839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522EA996-79AB-449E-80F4-23633EA57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3909F69-F24E-4924-8B23-97375549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83CF52D9-6EC1-4586-9377-E2BE8C65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D12E6973-19FD-44C7-B84E-48A9D43F8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DC30B247-9FE1-4ED3-A8D2-69D73837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7CF8C66D-A2DA-4739-9EFA-AE014286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ED19C22A-EF2F-4DEE-8F70-BFAB274C5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E77DDE99-1BDE-4E6B-BBA2-70122C07E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B9EC2EB7-C9C3-4227-A123-68AA86020F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291D8804-3431-462E-A49F-F40977B054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D410659B-DDC2-41CD-A612-203EF4ACF8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AB041-15D7-4426-9B4B-739CC4479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18C3E-60A3-47F2-8C82-C8EC61F43D37}" type="datetimeFigureOut">
              <a:rPr lang="fr-FR"/>
              <a:pPr>
                <a:defRPr/>
              </a:pPr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4E191-1531-4536-9670-F6A874736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6A5913-BC2C-4D1F-B55D-A170729EB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3B4583-811B-4A75-9467-3D497AD779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34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BC95F52E-F89E-4D14-A0B0-5D91C8F1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clairance rénale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735C61F7-959E-4C20-BD9D-40A6EC15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Avril 2026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F4F3125E-7965-4BBE-9449-D90CD032E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>
            <a:extLst>
              <a:ext uri="{FF2B5EF4-FFF2-40B4-BE49-F238E27FC236}">
                <a16:creationId xmlns:a16="http://schemas.microsoft.com/office/drawing/2014/main" id="{D40FD67B-EED5-47E2-AC27-4DCAC07F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9158" name="Rectangle 18">
            <a:extLst>
              <a:ext uri="{FF2B5EF4-FFF2-40B4-BE49-F238E27FC236}">
                <a16:creationId xmlns:a16="http://schemas.microsoft.com/office/drawing/2014/main" id="{6FD38C5C-F497-4268-B2DE-0CF91EE2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4E741C0-1F45-4772-8E0B-2476D2856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2301875"/>
          <a:ext cx="416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Équation" r:id="rId4" imgW="2082800" imgH="228600" progId="Equation.3">
                  <p:embed/>
                </p:oleObj>
              </mc:Choice>
              <mc:Fallback>
                <p:oleObj name="Équation" r:id="rId4" imgW="2082800" imgH="2286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301875"/>
                        <a:ext cx="41656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7E1648E-3A97-4486-B258-7E08138B9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3030538"/>
          <a:ext cx="4748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Équation" r:id="rId6" imgW="2374900" imgH="228600" progId="Equation.3">
                  <p:embed/>
                </p:oleObj>
              </mc:Choice>
              <mc:Fallback>
                <p:oleObj name="Équation" r:id="rId6" imgW="23749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030538"/>
                        <a:ext cx="4748212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0138D85-7E52-4B2D-A3F2-1AA141C928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0713" y="5767388"/>
          <a:ext cx="384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Équation" r:id="rId8" imgW="1282700" imgH="228600" progId="Equation.3">
                  <p:embed/>
                </p:oleObj>
              </mc:Choice>
              <mc:Fallback>
                <p:oleObj name="Équation" r:id="rId8" imgW="1282700" imgH="2286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5767388"/>
                        <a:ext cx="3848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5A11788-F789-4117-8608-233872C33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3995738"/>
          <a:ext cx="7643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Équation" r:id="rId10" imgW="3822700" imgH="431800" progId="Equation.3">
                  <p:embed/>
                </p:oleObj>
              </mc:Choice>
              <mc:Fallback>
                <p:oleObj name="Équation" r:id="rId10" imgW="3822700" imgH="43180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995738"/>
                        <a:ext cx="7643812" cy="8636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71C4EDB-E160-4BDD-A16B-31E76D558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7463" y="2301875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Équation" r:id="rId12" imgW="1066800" imgH="228600" progId="Equation.3">
                  <p:embed/>
                </p:oleObj>
              </mc:Choice>
              <mc:Fallback>
                <p:oleObj name="Équation" r:id="rId12" imgW="1066800" imgH="22860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2301875"/>
                        <a:ext cx="21336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Rectangle 10">
            <a:extLst>
              <a:ext uri="{FF2B5EF4-FFF2-40B4-BE49-F238E27FC236}">
                <a16:creationId xmlns:a16="http://schemas.microsoft.com/office/drawing/2014/main" id="{8E34DBEB-2B4F-4E74-BD1D-21C30A64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916488"/>
            <a:ext cx="1727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 b="1">
                <a:solidFill>
                  <a:schemeClr val="bg2"/>
                </a:solidFill>
              </a:rPr>
              <a:t> si fu = 1</a:t>
            </a:r>
          </a:p>
        </p:txBody>
      </p:sp>
      <p:sp>
        <p:nvSpPr>
          <p:cNvPr id="46083" name="Rectangle 20">
            <a:extLst>
              <a:ext uri="{FF2B5EF4-FFF2-40B4-BE49-F238E27FC236}">
                <a16:creationId xmlns:a16="http://schemas.microsoft.com/office/drawing/2014/main" id="{DDFD8364-2C75-4601-84A7-92BB8085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0184" name="Rectangle 21">
            <a:extLst>
              <a:ext uri="{FF2B5EF4-FFF2-40B4-BE49-F238E27FC236}">
                <a16:creationId xmlns:a16="http://schemas.microsoft.com/office/drawing/2014/main" id="{BBA5A5DC-50BE-4594-8D9D-48FC8A67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46085" name="Rectangle 22">
            <a:extLst>
              <a:ext uri="{FF2B5EF4-FFF2-40B4-BE49-F238E27FC236}">
                <a16:creationId xmlns:a16="http://schemas.microsoft.com/office/drawing/2014/main" id="{2B45E459-C08F-4575-9835-9544662C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2060575"/>
            <a:ext cx="85693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Estimation de la capacité d’épuration par filtration</a:t>
            </a:r>
          </a:p>
        </p:txBody>
      </p:sp>
      <p:sp>
        <p:nvSpPr>
          <p:cNvPr id="9226" name="Text Box 23">
            <a:extLst>
              <a:ext uri="{FF2B5EF4-FFF2-40B4-BE49-F238E27FC236}">
                <a16:creationId xmlns:a16="http://schemas.microsoft.com/office/drawing/2014/main" id="{AD54B551-77CE-422F-BA8D-3411A80B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8527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Si :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4F539BD-82C6-49C2-85E9-A872D9691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2774950"/>
          <a:ext cx="256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Équation" r:id="rId4" imgW="1282700" imgH="228600" progId="Equation.3">
                  <p:embed/>
                </p:oleObj>
              </mc:Choice>
              <mc:Fallback>
                <p:oleObj name="Équation" r:id="rId4" imgW="12827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74950"/>
                        <a:ext cx="2565400" cy="457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3FCF9AE-6FEA-44E7-B367-0C42974DC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3357563"/>
          <a:ext cx="337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Équation" r:id="rId6" imgW="1688367" imgH="317362" progId="Equation.3">
                  <p:embed/>
                </p:oleObj>
              </mc:Choice>
              <mc:Fallback>
                <p:oleObj name="Équation" r:id="rId6" imgW="1688367" imgH="317362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357563"/>
                        <a:ext cx="3378200" cy="635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D66D23A-0513-497E-AFD6-8BF7A12DE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4664075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Équation" r:id="rId8" imgW="1066337" imgH="495085" progId="Equation.3">
                  <p:embed/>
                </p:oleObj>
              </mc:Choice>
              <mc:Fallback>
                <p:oleObj name="Équation" r:id="rId8" imgW="1066337" imgH="495085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664075"/>
                        <a:ext cx="2133600" cy="9906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C49FD50-05BF-43AF-BCA4-854BEEE56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6388" y="4930775"/>
          <a:ext cx="2360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Équation" r:id="rId10" imgW="787400" imgH="228600" progId="Equation.3">
                  <p:embed/>
                </p:oleObj>
              </mc:Choice>
              <mc:Fallback>
                <p:oleObj name="Équation" r:id="rId10" imgW="787400" imgH="22860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930775"/>
                        <a:ext cx="2360612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>
            <a:extLst>
              <a:ext uri="{FF2B5EF4-FFF2-40B4-BE49-F238E27FC236}">
                <a16:creationId xmlns:a16="http://schemas.microsoft.com/office/drawing/2014/main" id="{1A707EF4-B5B8-427E-813A-1983B2EAE7CD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6021388"/>
            <a:ext cx="9742488" cy="576262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sz="2400" kern="0" dirty="0">
                <a:solidFill>
                  <a:srgbClr val="A50021"/>
                </a:solidFill>
              </a:rPr>
              <a:t>La filtration seule ne peut épurer que 10% du débit sanguin rénal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922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id="{FDB842FD-E442-4043-B265-BB656A84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1204" name="Rectangle 14">
            <a:extLst>
              <a:ext uri="{FF2B5EF4-FFF2-40B4-BE49-F238E27FC236}">
                <a16:creationId xmlns:a16="http://schemas.microsoft.com/office/drawing/2014/main" id="{7877D46D-CF3A-4850-B247-8409A828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48132" name="Rectangle 15">
            <a:extLst>
              <a:ext uri="{FF2B5EF4-FFF2-40B4-BE49-F238E27FC236}">
                <a16:creationId xmlns:a16="http://schemas.microsoft.com/office/drawing/2014/main" id="{5872BB94-0A5A-46A7-928C-A00483A6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133600"/>
            <a:ext cx="79914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Mesure du débit de filtration glomérulaire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Evaluation de la fonction rénale</a:t>
            </a:r>
          </a:p>
        </p:txBody>
      </p:sp>
      <p:sp>
        <p:nvSpPr>
          <p:cNvPr id="48133" name="Rectangle 16">
            <a:extLst>
              <a:ext uri="{FF2B5EF4-FFF2-40B4-BE49-F238E27FC236}">
                <a16:creationId xmlns:a16="http://schemas.microsoft.com/office/drawing/2014/main" id="{9F79EF5D-96E8-4C7A-8E04-0861A667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3644900"/>
            <a:ext cx="79914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/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à élimination uniquement rénale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filtrée, non sécrétées ni ré-absorbées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Absence de fixation aux protéines plasmatiques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E6EF16E-7893-4E2D-893F-A801B3EA1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288" y="5805488"/>
          <a:ext cx="537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Équation" r:id="rId4" imgW="1790700" imgH="228600" progId="Equation.3">
                  <p:embed/>
                </p:oleObj>
              </mc:Choice>
              <mc:Fallback>
                <p:oleObj name="Équation" r:id="rId4" imgW="1790700" imgH="2286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805488"/>
                        <a:ext cx="5372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>
            <a:extLst>
              <a:ext uri="{FF2B5EF4-FFF2-40B4-BE49-F238E27FC236}">
                <a16:creationId xmlns:a16="http://schemas.microsoft.com/office/drawing/2014/main" id="{305BDA1A-6A12-4567-BD29-C3662F91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51204" name="Rectangle 14">
            <a:extLst>
              <a:ext uri="{FF2B5EF4-FFF2-40B4-BE49-F238E27FC236}">
                <a16:creationId xmlns:a16="http://schemas.microsoft.com/office/drawing/2014/main" id="{AE6EE552-D048-464C-ADA6-57BB1A50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45168FC5-54E0-44FD-9AB7-69DECB0119F7}"/>
              </a:ext>
            </a:extLst>
          </p:cNvPr>
          <p:cNvSpPr txBox="1">
            <a:spLocks/>
          </p:cNvSpPr>
          <p:nvPr/>
        </p:nvSpPr>
        <p:spPr>
          <a:xfrm>
            <a:off x="2832100" y="3500438"/>
            <a:ext cx="6813550" cy="248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800" b="1" kern="0" dirty="0">
                <a:solidFill>
                  <a:srgbClr val="A50021"/>
                </a:solidFill>
              </a:rPr>
              <a:t>INULINE </a:t>
            </a:r>
            <a:r>
              <a:rPr lang="fr-FR" sz="2800" kern="0" dirty="0"/>
              <a:t>et créatinine</a:t>
            </a:r>
            <a:endParaRPr lang="fr-FR" sz="2800" b="1" kern="0" dirty="0">
              <a:solidFill>
                <a:srgbClr val="A50021"/>
              </a:solidFill>
            </a:endParaRPr>
          </a:p>
          <a:p>
            <a:pPr>
              <a:defRPr/>
            </a:pPr>
            <a:r>
              <a:rPr lang="fr-FR" sz="2800" kern="0" dirty="0"/>
              <a:t>Intégralement filtrée (pas de liaison aux protéines plasmatique donc </a:t>
            </a:r>
            <a:r>
              <a:rPr lang="fr-FR" sz="2800" kern="0" dirty="0" err="1"/>
              <a:t>fu</a:t>
            </a:r>
            <a:r>
              <a:rPr lang="fr-FR" sz="2800" kern="0" dirty="0"/>
              <a:t>=1)</a:t>
            </a:r>
          </a:p>
          <a:p>
            <a:pPr>
              <a:defRPr/>
            </a:pPr>
            <a:r>
              <a:rPr lang="fr-FR" sz="2800" kern="0" dirty="0"/>
              <a:t>Non réabsorbée</a:t>
            </a:r>
          </a:p>
          <a:p>
            <a:pPr>
              <a:defRPr/>
            </a:pPr>
            <a:r>
              <a:rPr lang="fr-FR" sz="2800" kern="0" dirty="0"/>
              <a:t>Non sécrétée</a:t>
            </a:r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6739C899-F220-4C06-A510-7F6761E6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67075"/>
            <a:ext cx="19526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2" name="Objet 2">
            <a:extLst>
              <a:ext uri="{FF2B5EF4-FFF2-40B4-BE49-F238E27FC236}">
                <a16:creationId xmlns:a16="http://schemas.microsoft.com/office/drawing/2014/main" id="{DA4AFE86-F82D-4A4B-8173-00B752889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8663" y="2133600"/>
          <a:ext cx="537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Équation" r:id="rId5" imgW="1790700" imgH="228600" progId="Equation.3">
                  <p:embed/>
                </p:oleObj>
              </mc:Choice>
              <mc:Fallback>
                <p:oleObj name="Équation" r:id="rId5" imgW="179070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2133600"/>
                        <a:ext cx="5372100" cy="6858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FE6CF455-E89D-47BC-B99C-6E9E6C94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2227" name="Rectangle 11">
            <a:extLst>
              <a:ext uri="{FF2B5EF4-FFF2-40B4-BE49-F238E27FC236}">
                <a16:creationId xmlns:a16="http://schemas.microsoft.com/office/drawing/2014/main" id="{0FAB8CD3-A40D-49B6-A712-21ED083D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sécrétion tubulaire</a:t>
            </a:r>
          </a:p>
        </p:txBody>
      </p:sp>
      <p:sp>
        <p:nvSpPr>
          <p:cNvPr id="52228" name="Rectangle 13">
            <a:extLst>
              <a:ext uri="{FF2B5EF4-FFF2-40B4-BE49-F238E27FC236}">
                <a16:creationId xmlns:a16="http://schemas.microsoft.com/office/drawing/2014/main" id="{5D5E2BAF-1D02-4AAB-98F9-011E85CE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094163"/>
            <a:ext cx="331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CARACTERISTIQUES</a:t>
            </a:r>
          </a:p>
        </p:txBody>
      </p:sp>
      <p:sp>
        <p:nvSpPr>
          <p:cNvPr id="52229" name="Rectangle 14">
            <a:extLst>
              <a:ext uri="{FF2B5EF4-FFF2-40B4-BE49-F238E27FC236}">
                <a16:creationId xmlns:a16="http://schemas.microsoft.com/office/drawing/2014/main" id="{66361FA5-E3C5-4E56-9BCE-6F27F421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652963"/>
            <a:ext cx="642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Tube contourné proximal (TCP)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Transport actif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Processus saturable, compétition</a:t>
            </a:r>
          </a:p>
        </p:txBody>
      </p:sp>
      <p:grpSp>
        <p:nvGrpSpPr>
          <p:cNvPr id="52230" name="Group 10">
            <a:extLst>
              <a:ext uri="{FF2B5EF4-FFF2-40B4-BE49-F238E27FC236}">
                <a16:creationId xmlns:a16="http://schemas.microsoft.com/office/drawing/2014/main" id="{BC0A5296-114C-410C-999A-8F8359A9A9FF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19288"/>
            <a:ext cx="8229600" cy="3886200"/>
            <a:chOff x="576" y="1728"/>
            <a:chExt cx="4608" cy="2448"/>
          </a:xfrm>
        </p:grpSpPr>
        <p:grpSp>
          <p:nvGrpSpPr>
            <p:cNvPr id="52233" name="Group 11">
              <a:extLst>
                <a:ext uri="{FF2B5EF4-FFF2-40B4-BE49-F238E27FC236}">
                  <a16:creationId xmlns:a16="http://schemas.microsoft.com/office/drawing/2014/main" id="{9BBD2F8C-7F5F-43FA-BBB2-B5E785584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04F28C36-B41B-4E8E-8F65-230BD652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7F286ECC-2E31-4709-8535-00199FDE9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</p:grp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AC59168E-16EF-423A-AF96-F4CF8F06D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EF002CA0-8440-4D3F-9247-188573CD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778250"/>
            <a:ext cx="2287587" cy="12001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3600" b="1" i="1" dirty="0">
                <a:solidFill>
                  <a:srgbClr val="FF0000"/>
                </a:solidFill>
                <a:latin typeface="+mn-lt"/>
              </a:rPr>
              <a:t>Sécrétion</a:t>
            </a:r>
          </a:p>
          <a:p>
            <a:pPr algn="ctr">
              <a:defRPr/>
            </a:pPr>
            <a:r>
              <a:rPr lang="fr-FR" sz="3600" b="1" i="1" dirty="0">
                <a:solidFill>
                  <a:srgbClr val="FF0000"/>
                </a:solidFill>
                <a:latin typeface="+mn-lt"/>
              </a:rPr>
              <a:t>(active</a:t>
            </a: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2232" name="AutoShape 15">
            <a:extLst>
              <a:ext uri="{FF2B5EF4-FFF2-40B4-BE49-F238E27FC236}">
                <a16:creationId xmlns:a16="http://schemas.microsoft.com/office/drawing/2014/main" id="{9969D187-66AF-403F-A88C-C04B67BC4B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20863" y="2619375"/>
            <a:ext cx="600075" cy="1065213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FF0000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61E298B8-1C25-4F20-A88B-BEF0C95C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2227" name="Rectangle 11">
            <a:extLst>
              <a:ext uri="{FF2B5EF4-FFF2-40B4-BE49-F238E27FC236}">
                <a16:creationId xmlns:a16="http://schemas.microsoft.com/office/drawing/2014/main" id="{0B909D5A-8929-43FA-AA40-BEB1BBF2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sécrétion tubulaire</a:t>
            </a:r>
          </a:p>
        </p:txBody>
      </p:sp>
      <p:sp>
        <p:nvSpPr>
          <p:cNvPr id="54276" name="Rectangle 15">
            <a:extLst>
              <a:ext uri="{FF2B5EF4-FFF2-40B4-BE49-F238E27FC236}">
                <a16:creationId xmlns:a16="http://schemas.microsoft.com/office/drawing/2014/main" id="{807A291C-4734-44BA-92AA-273A8911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205038"/>
            <a:ext cx="6686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Acides faibles / bases faibles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Applications : pénicilline et probénécide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/>
          </a:p>
        </p:txBody>
      </p:sp>
      <p:sp>
        <p:nvSpPr>
          <p:cNvPr id="54277" name="Rectangle 13">
            <a:extLst>
              <a:ext uri="{FF2B5EF4-FFF2-40B4-BE49-F238E27FC236}">
                <a16:creationId xmlns:a16="http://schemas.microsoft.com/office/drawing/2014/main" id="{CC01100B-753E-4CF4-BEB7-610FAEDF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3716338"/>
            <a:ext cx="2319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PAH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Penicillines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Salicylate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Sulfonamides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Furosemide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Thiazides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Cephalosporines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Fluoroquinolones</a:t>
            </a:r>
          </a:p>
        </p:txBody>
      </p:sp>
      <p:pic>
        <p:nvPicPr>
          <p:cNvPr id="54278" name="Picture 2">
            <a:extLst>
              <a:ext uri="{FF2B5EF4-FFF2-40B4-BE49-F238E27FC236}">
                <a16:creationId xmlns:a16="http://schemas.microsoft.com/office/drawing/2014/main" id="{A13553E4-B0A2-4420-AD10-4D961533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414713"/>
            <a:ext cx="58975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D5D6BD4-12B2-4F64-9A2A-09EBBB89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549275"/>
            <a:ext cx="9258300" cy="1371600"/>
          </a:xfrm>
        </p:spPr>
        <p:txBody>
          <a:bodyPr/>
          <a:lstStyle/>
          <a:p>
            <a:r>
              <a:rPr lang="en-US" altLang="fr-FR"/>
              <a:t>Coefficient d’extraction rénal</a:t>
            </a:r>
          </a:p>
        </p:txBody>
      </p:sp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4B090950-2950-4AE2-9690-F35F15A6A985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77875" y="2095500"/>
          <a:ext cx="8691563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Document" r:id="rId4" imgW="9069770" imgH="4187829" progId="Word.Document.8">
                  <p:embed/>
                </p:oleObj>
              </mc:Choice>
              <mc:Fallback>
                <p:oleObj name="Document" r:id="rId4" imgW="9069770" imgH="418782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095500"/>
                        <a:ext cx="8691563" cy="40132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5DB093E5-4B55-4956-A37B-95F6133C1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 cas du PAH</a:t>
            </a:r>
          </a:p>
        </p:txBody>
      </p:sp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BF797C69-E955-4217-A97F-40991E751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4350" y="6245225"/>
            <a:ext cx="24003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7469EBA-BB20-440C-A6F7-80B38FCEF30A}" type="slidenum">
              <a:rPr lang="fr-FR" altLang="fr-FR" sz="1200" smtClean="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855CDF45-B919-41F0-9DC9-44FF681C5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1979613"/>
            <a:ext cx="1879600" cy="4278312"/>
          </a:xfrm>
        </p:spPr>
      </p:pic>
      <p:sp>
        <p:nvSpPr>
          <p:cNvPr id="58373" name="ZoneTexte 5">
            <a:extLst>
              <a:ext uri="{FF2B5EF4-FFF2-40B4-BE49-F238E27FC236}">
                <a16:creationId xmlns:a16="http://schemas.microsoft.com/office/drawing/2014/main" id="{09FF28AA-A502-4F88-984A-EA684AC98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2527300"/>
            <a:ext cx="671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Intégralement sécrété par le TCP (ER=1)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La clairance du PAH est égale au débit plasmatique rénal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94ADE923-83DC-468B-B982-B3096B77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3251" name="Rectangle 10">
            <a:extLst>
              <a:ext uri="{FF2B5EF4-FFF2-40B4-BE49-F238E27FC236}">
                <a16:creationId xmlns:a16="http://schemas.microsoft.com/office/drawing/2014/main" id="{7D6AB7CC-2710-407D-9A48-4D797BE7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0420" name="Rectangle 11">
            <a:extLst>
              <a:ext uri="{FF2B5EF4-FFF2-40B4-BE49-F238E27FC236}">
                <a16:creationId xmlns:a16="http://schemas.microsoft.com/office/drawing/2014/main" id="{BBB222F7-85E9-461B-9DD2-C4897150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254250"/>
            <a:ext cx="129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ACTIVE</a:t>
            </a:r>
          </a:p>
        </p:txBody>
      </p:sp>
      <p:sp>
        <p:nvSpPr>
          <p:cNvPr id="60421" name="Rectangle 12">
            <a:extLst>
              <a:ext uri="{FF2B5EF4-FFF2-40B4-BE49-F238E27FC236}">
                <a16:creationId xmlns:a16="http://schemas.microsoft.com/office/drawing/2014/main" id="{E42D5FFC-71CF-4F22-8433-25B2DBF2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437063"/>
            <a:ext cx="1501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PASSIVE</a:t>
            </a:r>
          </a:p>
        </p:txBody>
      </p:sp>
      <p:sp>
        <p:nvSpPr>
          <p:cNvPr id="60422" name="Rectangle 13">
            <a:extLst>
              <a:ext uri="{FF2B5EF4-FFF2-40B4-BE49-F238E27FC236}">
                <a16:creationId xmlns:a16="http://schemas.microsoft.com/office/drawing/2014/main" id="{49184F40-16A6-4FCB-B0D3-2CADE648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157788"/>
            <a:ext cx="8239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Eau :	suit le Na+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		concentration de l’urine 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A50021"/>
                </a:solidFill>
              </a:rPr>
              <a:t>Xénobiotiques</a:t>
            </a:r>
          </a:p>
        </p:txBody>
      </p:sp>
      <p:sp>
        <p:nvSpPr>
          <p:cNvPr id="60423" name="Rectangle 14">
            <a:extLst>
              <a:ext uri="{FF2B5EF4-FFF2-40B4-BE49-F238E27FC236}">
                <a16:creationId xmlns:a16="http://schemas.microsoft.com/office/drawing/2014/main" id="{34747AC1-35AF-45EA-A0C0-CFE34E37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852738"/>
            <a:ext cx="90725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Transporteurs / composés endogènes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organiques : glucose, acides aminés, vitamines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Electrolytes :                  Na</a:t>
            </a:r>
            <a:r>
              <a:rPr lang="fr-FR" altLang="fr-FR" sz="2400" baseline="30000"/>
              <a:t>+</a:t>
            </a:r>
            <a:r>
              <a:rPr lang="fr-FR" altLang="fr-FR" sz="2400"/>
              <a:t>, Ca</a:t>
            </a:r>
            <a:r>
              <a:rPr lang="fr-FR" altLang="fr-FR" sz="2400" baseline="30000"/>
              <a:t>++</a:t>
            </a:r>
            <a:r>
              <a:rPr lang="fr-FR" altLang="fr-FR" sz="2400"/>
              <a:t>, K</a:t>
            </a:r>
            <a:r>
              <a:rPr lang="fr-FR" altLang="fr-FR" sz="2400" baseline="30000"/>
              <a:t>+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C610E23A-B730-4CDB-94CF-02293FA3D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9075" y="3054350"/>
            <a:ext cx="2813050" cy="6508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>
                <a:solidFill>
                  <a:srgbClr val="A50021"/>
                </a:solidFill>
              </a:rPr>
              <a:t>Xenobiotiques</a:t>
            </a:r>
          </a:p>
        </p:txBody>
      </p:sp>
      <p:sp>
        <p:nvSpPr>
          <p:cNvPr id="108549" name="Text Box 4">
            <a:extLst>
              <a:ext uri="{FF2B5EF4-FFF2-40B4-BE49-F238E27FC236}">
                <a16:creationId xmlns:a16="http://schemas.microsoft.com/office/drawing/2014/main" id="{745945E5-AEEA-4177-AF73-9F412CA7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83125"/>
            <a:ext cx="3630612" cy="20621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u="none" dirty="0">
                <a:solidFill>
                  <a:schemeClr val="bg1"/>
                </a:solidFill>
                <a:latin typeface="+mn-lt"/>
              </a:rPr>
              <a:t>Molécule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3200" b="0" u="none" dirty="0" err="1">
                <a:solidFill>
                  <a:schemeClr val="bg1"/>
                </a:solidFill>
                <a:latin typeface="+mn-lt"/>
              </a:rPr>
              <a:t>lipophilie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ionisation</a:t>
            </a: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poids moléculaire</a:t>
            </a:r>
          </a:p>
        </p:txBody>
      </p:sp>
      <p:sp>
        <p:nvSpPr>
          <p:cNvPr id="108550" name="Text Box 5">
            <a:extLst>
              <a:ext uri="{FF2B5EF4-FFF2-40B4-BE49-F238E27FC236}">
                <a16:creationId xmlns:a16="http://schemas.microsoft.com/office/drawing/2014/main" id="{C7566CA3-C05C-4539-B69A-10CD76B0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683125"/>
            <a:ext cx="2811462" cy="157003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u="none" dirty="0">
                <a:solidFill>
                  <a:schemeClr val="bg1"/>
                </a:solidFill>
                <a:latin typeface="+mn-lt"/>
              </a:rPr>
              <a:t>Physiologie</a:t>
            </a:r>
            <a:endParaRPr lang="fr-FR" sz="3200" b="0" u="none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débit urinaire</a:t>
            </a:r>
          </a:p>
          <a:p>
            <a:pPr eaLnBrk="1" hangingPunct="1">
              <a:buFontTx/>
              <a:buChar char="•"/>
              <a:defRPr/>
            </a:pPr>
            <a:r>
              <a:rPr lang="fr-FR" sz="3200" b="0" u="none" dirty="0">
                <a:solidFill>
                  <a:schemeClr val="bg1"/>
                </a:solidFill>
                <a:latin typeface="+mn-lt"/>
              </a:rPr>
              <a:t> pH urinaire</a:t>
            </a:r>
          </a:p>
        </p:txBody>
      </p:sp>
      <p:grpSp>
        <p:nvGrpSpPr>
          <p:cNvPr id="62469" name="Group 10">
            <a:extLst>
              <a:ext uri="{FF2B5EF4-FFF2-40B4-BE49-F238E27FC236}">
                <a16:creationId xmlns:a16="http://schemas.microsoft.com/office/drawing/2014/main" id="{BE7E3021-0C50-484D-A9DB-40FBD348289A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1449388"/>
            <a:ext cx="7562850" cy="2376487"/>
            <a:chOff x="576" y="1728"/>
            <a:chExt cx="4608" cy="2448"/>
          </a:xfrm>
        </p:grpSpPr>
        <p:grpSp>
          <p:nvGrpSpPr>
            <p:cNvPr id="62475" name="Group 11">
              <a:extLst>
                <a:ext uri="{FF2B5EF4-FFF2-40B4-BE49-F238E27FC236}">
                  <a16:creationId xmlns:a16="http://schemas.microsoft.com/office/drawing/2014/main" id="{FBDD4742-A6B9-4862-8625-48C05BB79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919A8D08-A406-4557-8920-5000C2DA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78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3BCC4FD4-3BE4-4A1C-9DF4-992FEA60F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7"/>
                <a:ext cx="3935" cy="1661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</p:grp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65AFE5A0-9F16-4963-8B27-000B367A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62470" name="Flèche vers le bas 1">
            <a:extLst>
              <a:ext uri="{FF2B5EF4-FFF2-40B4-BE49-F238E27FC236}">
                <a16:creationId xmlns:a16="http://schemas.microsoft.com/office/drawing/2014/main" id="{EA150D59-6F97-447C-B593-30E6FE78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8" y="2208213"/>
            <a:ext cx="747712" cy="846137"/>
          </a:xfrm>
          <a:prstGeom prst="downArrow">
            <a:avLst>
              <a:gd name="adj1" fmla="val 50000"/>
              <a:gd name="adj2" fmla="val 50091"/>
            </a:avLst>
          </a:prstGeom>
          <a:solidFill>
            <a:srgbClr val="008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EEBF14-B99D-4E70-AE40-20BFAE661936}"/>
              </a:ext>
            </a:extLst>
          </p:cNvPr>
          <p:cNvSpPr/>
          <p:nvPr/>
        </p:nvSpPr>
        <p:spPr>
          <a:xfrm>
            <a:off x="1436700" y="4005064"/>
            <a:ext cx="66062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800" dirty="0"/>
              <a:t>Facteurs qui influencent la </a:t>
            </a:r>
            <a:r>
              <a:rPr lang="fr-FR" sz="2800" dirty="0" err="1"/>
              <a:t>ré-absorption</a:t>
            </a:r>
            <a:endParaRPr lang="fr-FR" sz="2800" dirty="0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527017CA-5175-4A7C-851D-5C2F09B7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0713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C3DE2C-A2D1-47D2-9991-DEFB30F6A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90513"/>
            <a:ext cx="9421812" cy="739775"/>
          </a:xfrm>
        </p:spPr>
        <p:txBody>
          <a:bodyPr/>
          <a:lstStyle/>
          <a:p>
            <a:pPr eaLnBrk="1" hangingPunct="1"/>
            <a:r>
              <a:rPr lang="en-US" altLang="fr-FR" sz="4000"/>
              <a:t>Elimination: place des reins et du foie</a:t>
            </a:r>
            <a:endParaRPr lang="en-CA" altLang="fr-FR" sz="4000"/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A4B0937E-96DB-4EDC-8C33-03E20CFEB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41663"/>
            <a:ext cx="3313113" cy="5191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latin typeface="Times New Roman" panose="02020603050405020304" pitchFamily="18" charset="0"/>
              </a:rPr>
              <a:t>Molécule hydrophile</a:t>
            </a:r>
            <a:endParaRPr lang="en-CA" altLang="fr-FR" sz="2400">
              <a:latin typeface="Times New Roman" panose="02020603050405020304" pitchFamily="18" charset="0"/>
            </a:endParaRPr>
          </a:p>
        </p:txBody>
      </p:sp>
      <p:sp>
        <p:nvSpPr>
          <p:cNvPr id="166916" name="Line 4">
            <a:extLst>
              <a:ext uri="{FF2B5EF4-FFF2-40B4-BE49-F238E27FC236}">
                <a16:creationId xmlns:a16="http://schemas.microsoft.com/office/drawing/2014/main" id="{2346A7B0-F321-4553-81E6-99FB77BE22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1113" y="3865563"/>
            <a:ext cx="3175" cy="642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17" name="Text Box 5">
            <a:extLst>
              <a:ext uri="{FF2B5EF4-FFF2-40B4-BE49-F238E27FC236}">
                <a16:creationId xmlns:a16="http://schemas.microsoft.com/office/drawing/2014/main" id="{687DDB20-2779-478A-8345-4DA2EDB0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4706938"/>
            <a:ext cx="12763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Reins</a:t>
            </a:r>
            <a:endParaRPr lang="en-CA" altLang="fr-FR" sz="3600" b="1">
              <a:latin typeface="Times New Roman" panose="02020603050405020304" pitchFamily="18" charset="0"/>
            </a:endParaRPr>
          </a:p>
        </p:txBody>
      </p:sp>
      <p:sp>
        <p:nvSpPr>
          <p:cNvPr id="166918" name="Text Box 6">
            <a:extLst>
              <a:ext uri="{FF2B5EF4-FFF2-40B4-BE49-F238E27FC236}">
                <a16:creationId xmlns:a16="http://schemas.microsoft.com/office/drawing/2014/main" id="{99AD3ABF-F052-420B-A410-1A6EB672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5943600"/>
            <a:ext cx="130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Urine</a:t>
            </a:r>
            <a:endParaRPr lang="en-CA" altLang="fr-FR" sz="2800" b="1" u="sng">
              <a:latin typeface="Times New Roman" panose="02020603050405020304" pitchFamily="18" charset="0"/>
            </a:endParaRPr>
          </a:p>
        </p:txBody>
      </p:sp>
      <p:sp>
        <p:nvSpPr>
          <p:cNvPr id="166919" name="Text Box 7">
            <a:extLst>
              <a:ext uri="{FF2B5EF4-FFF2-40B4-BE49-F238E27FC236}">
                <a16:creationId xmlns:a16="http://schemas.microsoft.com/office/drawing/2014/main" id="{BEE3E01D-FA09-4C8C-9D41-F58B662E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1673225"/>
            <a:ext cx="35560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latin typeface="Times New Roman" panose="02020603050405020304" pitchFamily="18" charset="0"/>
              </a:rPr>
              <a:t>Molécule</a:t>
            </a:r>
            <a:r>
              <a:rPr lang="en-US" altLang="fr-FR" sz="4800">
                <a:latin typeface="Times New Roman" panose="02020603050405020304" pitchFamily="18" charset="0"/>
              </a:rPr>
              <a:t> </a:t>
            </a:r>
            <a:r>
              <a:rPr lang="en-US" altLang="fr-FR" sz="2800" b="1">
                <a:latin typeface="Times New Roman" panose="02020603050405020304" pitchFamily="18" charset="0"/>
              </a:rPr>
              <a:t>hydrophobe</a:t>
            </a:r>
            <a:endParaRPr lang="en-CA" altLang="fr-FR" sz="2800" b="1">
              <a:latin typeface="Times New Roman" panose="02020603050405020304" pitchFamily="18" charset="0"/>
            </a:endParaRPr>
          </a:p>
        </p:txBody>
      </p:sp>
      <p:sp>
        <p:nvSpPr>
          <p:cNvPr id="166920" name="Line 8">
            <a:extLst>
              <a:ext uri="{FF2B5EF4-FFF2-40B4-BE49-F238E27FC236}">
                <a16:creationId xmlns:a16="http://schemas.microsoft.com/office/drawing/2014/main" id="{1F940FCB-6A66-423B-BC5F-03031A73B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26670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1" name="Text Box 9">
            <a:extLst>
              <a:ext uri="{FF2B5EF4-FFF2-40B4-BE49-F238E27FC236}">
                <a16:creationId xmlns:a16="http://schemas.microsoft.com/office/drawing/2014/main" id="{E6EADC8F-194F-4CBC-A7F3-20CF762C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78175"/>
            <a:ext cx="10223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 b="1">
                <a:latin typeface="Times New Roman" panose="02020603050405020304" pitchFamily="18" charset="0"/>
              </a:rPr>
              <a:t>Foie</a:t>
            </a:r>
            <a:endParaRPr lang="en-CA" altLang="fr-FR" sz="2800" b="1">
              <a:latin typeface="Times New Roman" panose="02020603050405020304" pitchFamily="18" charset="0"/>
            </a:endParaRP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5CA6A2D1-3AA6-4243-B87F-EAD700D5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4781550"/>
            <a:ext cx="4294187" cy="5191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Times New Roman" panose="02020603050405020304" pitchFamily="18" charset="0"/>
              </a:rPr>
              <a:t>Métabolite</a:t>
            </a:r>
            <a:r>
              <a:rPr lang="en-US" altLang="fr-FR" sz="2800">
                <a:latin typeface="Times New Roman" panose="02020603050405020304" pitchFamily="18" charset="0"/>
              </a:rPr>
              <a:t> </a:t>
            </a:r>
            <a:r>
              <a:rPr lang="en-US" altLang="fr-FR" sz="2800" b="1">
                <a:solidFill>
                  <a:schemeClr val="bg1"/>
                </a:solidFill>
                <a:latin typeface="Times New Roman" panose="02020603050405020304" pitchFamily="18" charset="0"/>
              </a:rPr>
              <a:t>plus hydrophile</a:t>
            </a:r>
            <a:endParaRPr lang="en-CA" altLang="fr-FR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23" name="Line 11">
            <a:extLst>
              <a:ext uri="{FF2B5EF4-FFF2-40B4-BE49-F238E27FC236}">
                <a16:creationId xmlns:a16="http://schemas.microsoft.com/office/drawing/2014/main" id="{EA86619A-DCCC-4275-9B69-B57C5BCBF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3860800"/>
            <a:ext cx="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4" name="Line 12">
            <a:extLst>
              <a:ext uri="{FF2B5EF4-FFF2-40B4-BE49-F238E27FC236}">
                <a16:creationId xmlns:a16="http://schemas.microsoft.com/office/drawing/2014/main" id="{15B9072B-B05C-4083-8BFB-7B38CD498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113" y="5373688"/>
            <a:ext cx="7937" cy="493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25" name="Line 13">
            <a:extLst>
              <a:ext uri="{FF2B5EF4-FFF2-40B4-BE49-F238E27FC236}">
                <a16:creationId xmlns:a16="http://schemas.microsoft.com/office/drawing/2014/main" id="{488BD312-1CA6-42DC-8949-E5AAA5763E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3638" y="5027613"/>
            <a:ext cx="1457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7" grpId="0" animBg="1"/>
      <p:bldP spid="166918" grpId="0" animBg="1"/>
      <p:bldP spid="166919" grpId="0" animBg="1"/>
      <p:bldP spid="166921" grpId="0" animBg="1"/>
      <p:bldP spid="1669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noir)">
            <a:extLst>
              <a:ext uri="{FF2B5EF4-FFF2-40B4-BE49-F238E27FC236}">
                <a16:creationId xmlns:a16="http://schemas.microsoft.com/office/drawing/2014/main" id="{ACA3AB9A-18A0-4ADD-95EA-DC69CF52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740150"/>
            <a:ext cx="21066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  <a:latin typeface="Tahoma" panose="020B0604030504040204" pitchFamily="34" charset="0"/>
              </a:rPr>
              <a:t>pH urine</a:t>
            </a:r>
          </a:p>
        </p:txBody>
      </p:sp>
      <p:sp>
        <p:nvSpPr>
          <p:cNvPr id="64515" name="Rectangle 4" descr="noir)">
            <a:extLst>
              <a:ext uri="{FF2B5EF4-FFF2-40B4-BE49-F238E27FC236}">
                <a16:creationId xmlns:a16="http://schemas.microsoft.com/office/drawing/2014/main" id="{890C68E0-C46A-46D5-81F6-8E80E5A3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3716338"/>
            <a:ext cx="698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</a:t>
            </a:r>
            <a:r>
              <a:rPr lang="fr-FR" altLang="fr-FR" sz="2500" b="1">
                <a:solidFill>
                  <a:srgbClr val="FF0000"/>
                </a:solidFill>
                <a:latin typeface="Tahoma" panose="020B0604030504040204" pitchFamily="34" charset="0"/>
              </a:rPr>
              <a:t>5            6</a:t>
            </a: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           </a:t>
            </a:r>
            <a:r>
              <a:rPr lang="fr-FR" altLang="fr-FR" sz="2500" b="1">
                <a:solidFill>
                  <a:schemeClr val="accent2"/>
                </a:solidFill>
                <a:latin typeface="Tahoma" panose="020B0604030504040204" pitchFamily="34" charset="0"/>
              </a:rPr>
              <a:t>6.5  </a:t>
            </a:r>
            <a:r>
              <a:rPr lang="fr-FR" altLang="fr-FR" sz="2500" b="1">
                <a:solidFill>
                  <a:srgbClr val="333399"/>
                </a:solidFill>
                <a:latin typeface="Tahoma" panose="020B0604030504040204" pitchFamily="34" charset="0"/>
              </a:rPr>
              <a:t>            </a:t>
            </a:r>
            <a:r>
              <a:rPr lang="fr-FR" altLang="fr-FR" sz="2500" b="1">
                <a:solidFill>
                  <a:srgbClr val="00CC00"/>
                </a:solidFill>
                <a:latin typeface="Tahoma" panose="020B0604030504040204" pitchFamily="34" charset="0"/>
              </a:rPr>
              <a:t>8               8.5</a:t>
            </a:r>
          </a:p>
        </p:txBody>
      </p:sp>
      <p:graphicFrame>
        <p:nvGraphicFramePr>
          <p:cNvPr id="64516" name="Object 6">
            <a:extLst>
              <a:ext uri="{FF2B5EF4-FFF2-40B4-BE49-F238E27FC236}">
                <a16:creationId xmlns:a16="http://schemas.microsoft.com/office/drawing/2014/main" id="{C2D7F86B-0C73-4FC6-B6F3-71B45B22A8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550" y="2624138"/>
          <a:ext cx="73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Clip" r:id="rId5" imgW="1320902" imgH="1339759" progId="MS_ClipArt_Gallery.2">
                  <p:embed/>
                </p:oleObj>
              </mc:Choice>
              <mc:Fallback>
                <p:oleObj name="Clip" r:id="rId5" imgW="1320902" imgH="133975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2622550" y="2624138"/>
                        <a:ext cx="736600" cy="754062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Freeform 7">
            <a:extLst>
              <a:ext uri="{FF2B5EF4-FFF2-40B4-BE49-F238E27FC236}">
                <a16:creationId xmlns:a16="http://schemas.microsoft.com/office/drawing/2014/main" id="{6DEC6597-F8B7-4FF2-B04A-73E3141CC455}"/>
              </a:ext>
            </a:extLst>
          </p:cNvPr>
          <p:cNvSpPr>
            <a:spLocks/>
          </p:cNvSpPr>
          <p:nvPr/>
        </p:nvSpPr>
        <p:spPr bwMode="invGray">
          <a:xfrm>
            <a:off x="8609013" y="2633663"/>
            <a:ext cx="1150937" cy="820737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Freeform 8">
            <a:extLst>
              <a:ext uri="{FF2B5EF4-FFF2-40B4-BE49-F238E27FC236}">
                <a16:creationId xmlns:a16="http://schemas.microsoft.com/office/drawing/2014/main" id="{063328DF-5CBE-42D4-A461-24DB36E5CA97}"/>
              </a:ext>
            </a:extLst>
          </p:cNvPr>
          <p:cNvSpPr>
            <a:spLocks noChangeAspect="1"/>
          </p:cNvSpPr>
          <p:nvPr/>
        </p:nvSpPr>
        <p:spPr bwMode="invGray">
          <a:xfrm>
            <a:off x="6859588" y="2447925"/>
            <a:ext cx="1201737" cy="1087438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00CC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4519" name="Group 9">
            <a:extLst>
              <a:ext uri="{FF2B5EF4-FFF2-40B4-BE49-F238E27FC236}">
                <a16:creationId xmlns:a16="http://schemas.microsoft.com/office/drawing/2014/main" id="{6173F4F0-56FD-4EA2-A252-7A3198E097CE}"/>
              </a:ext>
            </a:extLst>
          </p:cNvPr>
          <p:cNvGrpSpPr>
            <a:grpSpLocks/>
          </p:cNvGrpSpPr>
          <p:nvPr/>
        </p:nvGrpSpPr>
        <p:grpSpPr bwMode="auto">
          <a:xfrm>
            <a:off x="5387975" y="2774950"/>
            <a:ext cx="1108075" cy="609600"/>
            <a:chOff x="3017" y="2183"/>
            <a:chExt cx="620" cy="384"/>
          </a:xfrm>
        </p:grpSpPr>
        <p:sp>
          <p:nvSpPr>
            <p:cNvPr id="64537" name="Freeform 10">
              <a:extLst>
                <a:ext uri="{FF2B5EF4-FFF2-40B4-BE49-F238E27FC236}">
                  <a16:creationId xmlns:a16="http://schemas.microsoft.com/office/drawing/2014/main" id="{A093B34D-7F34-4D18-AFE8-2D82EF46CB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63" y="2183"/>
              <a:ext cx="574" cy="384"/>
            </a:xfrm>
            <a:custGeom>
              <a:avLst/>
              <a:gdLst>
                <a:gd name="T0" fmla="*/ 4 w 646"/>
                <a:gd name="T1" fmla="*/ 82 h 384"/>
                <a:gd name="T2" fmla="*/ 14 w 646"/>
                <a:gd name="T3" fmla="*/ 20 h 384"/>
                <a:gd name="T4" fmla="*/ 30 w 646"/>
                <a:gd name="T5" fmla="*/ 0 h 384"/>
                <a:gd name="T6" fmla="*/ 46 w 646"/>
                <a:gd name="T7" fmla="*/ 20 h 384"/>
                <a:gd name="T8" fmla="*/ 60 w 646"/>
                <a:gd name="T9" fmla="*/ 66 h 384"/>
                <a:gd name="T10" fmla="*/ 62 w 646"/>
                <a:gd name="T11" fmla="*/ 54 h 384"/>
                <a:gd name="T12" fmla="*/ 68 w 646"/>
                <a:gd name="T13" fmla="*/ 58 h 384"/>
                <a:gd name="T14" fmla="*/ 65 w 646"/>
                <a:gd name="T15" fmla="*/ 98 h 384"/>
                <a:gd name="T16" fmla="*/ 66 w 646"/>
                <a:gd name="T17" fmla="*/ 132 h 384"/>
                <a:gd name="T18" fmla="*/ 67 w 646"/>
                <a:gd name="T19" fmla="*/ 164 h 384"/>
                <a:gd name="T20" fmla="*/ 68 w 646"/>
                <a:gd name="T21" fmla="*/ 182 h 384"/>
                <a:gd name="T22" fmla="*/ 72 w 646"/>
                <a:gd name="T23" fmla="*/ 198 h 384"/>
                <a:gd name="T24" fmla="*/ 75 w 646"/>
                <a:gd name="T25" fmla="*/ 204 h 384"/>
                <a:gd name="T26" fmla="*/ 76 w 646"/>
                <a:gd name="T27" fmla="*/ 212 h 384"/>
                <a:gd name="T28" fmla="*/ 73 w 646"/>
                <a:gd name="T29" fmla="*/ 272 h 384"/>
                <a:gd name="T30" fmla="*/ 67 w 646"/>
                <a:gd name="T31" fmla="*/ 270 h 384"/>
                <a:gd name="T32" fmla="*/ 60 w 646"/>
                <a:gd name="T33" fmla="*/ 274 h 384"/>
                <a:gd name="T34" fmla="*/ 57 w 646"/>
                <a:gd name="T35" fmla="*/ 268 h 384"/>
                <a:gd name="T36" fmla="*/ 52 w 646"/>
                <a:gd name="T37" fmla="*/ 302 h 384"/>
                <a:gd name="T38" fmla="*/ 48 w 646"/>
                <a:gd name="T39" fmla="*/ 384 h 384"/>
                <a:gd name="T40" fmla="*/ 46 w 646"/>
                <a:gd name="T41" fmla="*/ 382 h 384"/>
                <a:gd name="T42" fmla="*/ 46 w 646"/>
                <a:gd name="T43" fmla="*/ 302 h 384"/>
                <a:gd name="T44" fmla="*/ 36 w 646"/>
                <a:gd name="T45" fmla="*/ 302 h 384"/>
                <a:gd name="T46" fmla="*/ 14 w 646"/>
                <a:gd name="T47" fmla="*/ 284 h 384"/>
                <a:gd name="T48" fmla="*/ 14 w 646"/>
                <a:gd name="T49" fmla="*/ 308 h 384"/>
                <a:gd name="T50" fmla="*/ 14 w 646"/>
                <a:gd name="T51" fmla="*/ 378 h 384"/>
                <a:gd name="T52" fmla="*/ 10 w 646"/>
                <a:gd name="T53" fmla="*/ 380 h 384"/>
                <a:gd name="T54" fmla="*/ 7 w 646"/>
                <a:gd name="T55" fmla="*/ 302 h 384"/>
                <a:gd name="T56" fmla="*/ 7 w 646"/>
                <a:gd name="T57" fmla="*/ 276 h 384"/>
                <a:gd name="T58" fmla="*/ 4 w 646"/>
                <a:gd name="T59" fmla="*/ 220 h 384"/>
                <a:gd name="T60" fmla="*/ 0 w 646"/>
                <a:gd name="T61" fmla="*/ 148 h 384"/>
                <a:gd name="T62" fmla="*/ 4 w 646"/>
                <a:gd name="T63" fmla="*/ 8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38" name="Freeform 11">
              <a:extLst>
                <a:ext uri="{FF2B5EF4-FFF2-40B4-BE49-F238E27FC236}">
                  <a16:creationId xmlns:a16="http://schemas.microsoft.com/office/drawing/2014/main" id="{E4F57D4D-508F-40AA-982F-F67A38E42E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17" y="2243"/>
              <a:ext cx="57" cy="96"/>
            </a:xfrm>
            <a:custGeom>
              <a:avLst/>
              <a:gdLst>
                <a:gd name="T0" fmla="*/ 8 w 64"/>
                <a:gd name="T1" fmla="*/ 34 h 96"/>
                <a:gd name="T2" fmla="*/ 5 w 64"/>
                <a:gd name="T3" fmla="*/ 20 h 96"/>
                <a:gd name="T4" fmla="*/ 4 w 64"/>
                <a:gd name="T5" fmla="*/ 2 h 96"/>
                <a:gd name="T6" fmla="*/ 4 w 64"/>
                <a:gd name="T7" fmla="*/ 6 h 96"/>
                <a:gd name="T8" fmla="*/ 0 w 64"/>
                <a:gd name="T9" fmla="*/ 26 h 96"/>
                <a:gd name="T10" fmla="*/ 4 w 64"/>
                <a:gd name="T11" fmla="*/ 40 h 96"/>
                <a:gd name="T12" fmla="*/ 4 w 64"/>
                <a:gd name="T13" fmla="*/ 38 h 96"/>
                <a:gd name="T14" fmla="*/ 6 w 64"/>
                <a:gd name="T15" fmla="*/ 34 h 96"/>
                <a:gd name="T16" fmla="*/ 4 w 64"/>
                <a:gd name="T17" fmla="*/ 44 h 96"/>
                <a:gd name="T18" fmla="*/ 4 w 64"/>
                <a:gd name="T19" fmla="*/ 74 h 96"/>
                <a:gd name="T20" fmla="*/ 4 w 64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4520" name="Freeform 12">
            <a:extLst>
              <a:ext uri="{FF2B5EF4-FFF2-40B4-BE49-F238E27FC236}">
                <a16:creationId xmlns:a16="http://schemas.microsoft.com/office/drawing/2014/main" id="{9F405391-1405-4BE8-87D1-DCECA2EB9981}"/>
              </a:ext>
            </a:extLst>
          </p:cNvPr>
          <p:cNvSpPr>
            <a:spLocks noChangeAspect="1"/>
          </p:cNvSpPr>
          <p:nvPr/>
        </p:nvSpPr>
        <p:spPr bwMode="invGray">
          <a:xfrm>
            <a:off x="3686175" y="2349500"/>
            <a:ext cx="1303338" cy="1125538"/>
          </a:xfrm>
          <a:custGeom>
            <a:avLst/>
            <a:gdLst>
              <a:gd name="T0" fmla="*/ 2147483646 w 884"/>
              <a:gd name="T1" fmla="*/ 2147483646 h 763"/>
              <a:gd name="T2" fmla="*/ 2147483646 w 884"/>
              <a:gd name="T3" fmla="*/ 2147483646 h 763"/>
              <a:gd name="T4" fmla="*/ 2147483646 w 884"/>
              <a:gd name="T5" fmla="*/ 2147483646 h 763"/>
              <a:gd name="T6" fmla="*/ 2147483646 w 884"/>
              <a:gd name="T7" fmla="*/ 2147483646 h 763"/>
              <a:gd name="T8" fmla="*/ 2147483646 w 884"/>
              <a:gd name="T9" fmla="*/ 2147483646 h 763"/>
              <a:gd name="T10" fmla="*/ 2147483646 w 884"/>
              <a:gd name="T11" fmla="*/ 2147483646 h 763"/>
              <a:gd name="T12" fmla="*/ 2147483646 w 884"/>
              <a:gd name="T13" fmla="*/ 2147483646 h 763"/>
              <a:gd name="T14" fmla="*/ 2147483646 w 884"/>
              <a:gd name="T15" fmla="*/ 2147483646 h 763"/>
              <a:gd name="T16" fmla="*/ 2147483646 w 884"/>
              <a:gd name="T17" fmla="*/ 2147483646 h 763"/>
              <a:gd name="T18" fmla="*/ 2147483646 w 884"/>
              <a:gd name="T19" fmla="*/ 2147483646 h 763"/>
              <a:gd name="T20" fmla="*/ 2147483646 w 884"/>
              <a:gd name="T21" fmla="*/ 2147483646 h 763"/>
              <a:gd name="T22" fmla="*/ 2147483646 w 884"/>
              <a:gd name="T23" fmla="*/ 2147483646 h 763"/>
              <a:gd name="T24" fmla="*/ 2147483646 w 884"/>
              <a:gd name="T25" fmla="*/ 2147483646 h 763"/>
              <a:gd name="T26" fmla="*/ 2147483646 w 884"/>
              <a:gd name="T27" fmla="*/ 2147483646 h 763"/>
              <a:gd name="T28" fmla="*/ 2147483646 w 884"/>
              <a:gd name="T29" fmla="*/ 2147483646 h 763"/>
              <a:gd name="T30" fmla="*/ 2147483646 w 884"/>
              <a:gd name="T31" fmla="*/ 2147483646 h 763"/>
              <a:gd name="T32" fmla="*/ 2147483646 w 884"/>
              <a:gd name="T33" fmla="*/ 2147483646 h 763"/>
              <a:gd name="T34" fmla="*/ 2147483646 w 884"/>
              <a:gd name="T35" fmla="*/ 2147483646 h 763"/>
              <a:gd name="T36" fmla="*/ 2147483646 w 884"/>
              <a:gd name="T37" fmla="*/ 2147483646 h 763"/>
              <a:gd name="T38" fmla="*/ 2147483646 w 884"/>
              <a:gd name="T39" fmla="*/ 2147483646 h 763"/>
              <a:gd name="T40" fmla="*/ 2147483646 w 884"/>
              <a:gd name="T41" fmla="*/ 2147483646 h 763"/>
              <a:gd name="T42" fmla="*/ 2147483646 w 884"/>
              <a:gd name="T43" fmla="*/ 2147483646 h 763"/>
              <a:gd name="T44" fmla="*/ 2147483646 w 884"/>
              <a:gd name="T45" fmla="*/ 2147483646 h 763"/>
              <a:gd name="T46" fmla="*/ 2147483646 w 884"/>
              <a:gd name="T47" fmla="*/ 2147483646 h 763"/>
              <a:gd name="T48" fmla="*/ 2147483646 w 884"/>
              <a:gd name="T49" fmla="*/ 2147483646 h 763"/>
              <a:gd name="T50" fmla="*/ 2147483646 w 884"/>
              <a:gd name="T51" fmla="*/ 2147483646 h 763"/>
              <a:gd name="T52" fmla="*/ 2147483646 w 884"/>
              <a:gd name="T53" fmla="*/ 2147483646 h 763"/>
              <a:gd name="T54" fmla="*/ 2147483646 w 884"/>
              <a:gd name="T55" fmla="*/ 2147483646 h 763"/>
              <a:gd name="T56" fmla="*/ 2147483646 w 884"/>
              <a:gd name="T57" fmla="*/ 2147483646 h 763"/>
              <a:gd name="T58" fmla="*/ 2147483646 w 884"/>
              <a:gd name="T59" fmla="*/ 2147483646 h 763"/>
              <a:gd name="T60" fmla="*/ 2147483646 w 884"/>
              <a:gd name="T61" fmla="*/ 2147483646 h 763"/>
              <a:gd name="T62" fmla="*/ 2147483646 w 884"/>
              <a:gd name="T63" fmla="*/ 2147483646 h 763"/>
              <a:gd name="T64" fmla="*/ 2147483646 w 884"/>
              <a:gd name="T65" fmla="*/ 2147483646 h 763"/>
              <a:gd name="T66" fmla="*/ 2147483646 w 884"/>
              <a:gd name="T67" fmla="*/ 2147483646 h 763"/>
              <a:gd name="T68" fmla="*/ 2147483646 w 884"/>
              <a:gd name="T69" fmla="*/ 2147483646 h 763"/>
              <a:gd name="T70" fmla="*/ 2147483646 w 884"/>
              <a:gd name="T71" fmla="*/ 2147483646 h 763"/>
              <a:gd name="T72" fmla="*/ 2147483646 w 884"/>
              <a:gd name="T73" fmla="*/ 2147483646 h 763"/>
              <a:gd name="T74" fmla="*/ 2147483646 w 884"/>
              <a:gd name="T75" fmla="*/ 2147483646 h 763"/>
              <a:gd name="T76" fmla="*/ 2147483646 w 884"/>
              <a:gd name="T77" fmla="*/ 2147483646 h 763"/>
              <a:gd name="T78" fmla="*/ 2147483646 w 884"/>
              <a:gd name="T79" fmla="*/ 2147483646 h 763"/>
              <a:gd name="T80" fmla="*/ 2147483646 w 884"/>
              <a:gd name="T81" fmla="*/ 2147483646 h 763"/>
              <a:gd name="T82" fmla="*/ 2147483646 w 884"/>
              <a:gd name="T83" fmla="*/ 2147483646 h 763"/>
              <a:gd name="T84" fmla="*/ 2147483646 w 884"/>
              <a:gd name="T85" fmla="*/ 2147483646 h 763"/>
              <a:gd name="T86" fmla="*/ 2147483646 w 884"/>
              <a:gd name="T87" fmla="*/ 2147483646 h 763"/>
              <a:gd name="T88" fmla="*/ 2147483646 w 884"/>
              <a:gd name="T89" fmla="*/ 2147483646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Rectangle 14">
            <a:extLst>
              <a:ext uri="{FF2B5EF4-FFF2-40B4-BE49-F238E27FC236}">
                <a16:creationId xmlns:a16="http://schemas.microsoft.com/office/drawing/2014/main" id="{C172CD51-3AE3-4431-8DE6-37AB4D9E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341438"/>
            <a:ext cx="59118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Régime alimentaire et pH urinaire</a:t>
            </a:r>
          </a:p>
        </p:txBody>
      </p:sp>
      <p:sp>
        <p:nvSpPr>
          <p:cNvPr id="64522" name="Rectangle 15">
            <a:extLst>
              <a:ext uri="{FF2B5EF4-FFF2-40B4-BE49-F238E27FC236}">
                <a16:creationId xmlns:a16="http://schemas.microsoft.com/office/drawing/2014/main" id="{A5032B62-4D13-4012-9697-8C549A64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773238"/>
            <a:ext cx="9477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Ré-absorption tubulaire et persistance dans l’organisme</a:t>
            </a:r>
          </a:p>
        </p:txBody>
      </p:sp>
      <p:grpSp>
        <p:nvGrpSpPr>
          <p:cNvPr id="236571" name="Group 27">
            <a:extLst>
              <a:ext uri="{FF2B5EF4-FFF2-40B4-BE49-F238E27FC236}">
                <a16:creationId xmlns:a16="http://schemas.microsoft.com/office/drawing/2014/main" id="{10391380-C37A-429C-8EF3-8A90CDEF2E6A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2786063"/>
            <a:ext cx="9456738" cy="1900237"/>
            <a:chOff x="74" y="1755"/>
            <a:chExt cx="5957" cy="1197"/>
          </a:xfrm>
        </p:grpSpPr>
        <p:sp>
          <p:nvSpPr>
            <p:cNvPr id="64534" name="Rectangle 3" descr="noir)">
              <a:extLst>
                <a:ext uri="{FF2B5EF4-FFF2-40B4-BE49-F238E27FC236}">
                  <a16:creationId xmlns:a16="http://schemas.microsoft.com/office/drawing/2014/main" id="{B1CC188E-1AFE-4EB2-8F5A-76CFBAA1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719"/>
              <a:ext cx="137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defTabSz="7921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921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921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921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921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rgbClr val="333399"/>
                  </a:solidFill>
                  <a:latin typeface="Tahoma" panose="020B0604030504040204" pitchFamily="34" charset="0"/>
                </a:rPr>
                <a:t>t 1/2 vie (h)</a:t>
              </a:r>
            </a:p>
          </p:txBody>
        </p:sp>
        <p:sp>
          <p:nvSpPr>
            <p:cNvPr id="64535" name="Rectangle 5" descr="noir)">
              <a:extLst>
                <a:ext uri="{FF2B5EF4-FFF2-40B4-BE49-F238E27FC236}">
                  <a16:creationId xmlns:a16="http://schemas.microsoft.com/office/drawing/2014/main" id="{38CA3E92-7D2C-4A90-81D3-912CF5AA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704"/>
              <a:ext cx="451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921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921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921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921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92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9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333399"/>
                  </a:solidFill>
                  <a:latin typeface="Tahoma" panose="020B0604030504040204" pitchFamily="34" charset="0"/>
                </a:rPr>
                <a:t>   </a:t>
              </a:r>
              <a:r>
                <a:rPr lang="fr-FR" altLang="fr-FR" sz="2500" b="1">
                  <a:solidFill>
                    <a:srgbClr val="FF0000"/>
                  </a:solidFill>
                  <a:latin typeface="Tahoma" panose="020B0604030504040204" pitchFamily="34" charset="0"/>
                </a:rPr>
                <a:t>37           9</a:t>
              </a:r>
              <a:r>
                <a:rPr lang="fr-FR" altLang="fr-FR" sz="2500" b="1">
                  <a:solidFill>
                    <a:srgbClr val="333399"/>
                  </a:solidFill>
                  <a:latin typeface="Tahoma" panose="020B0604030504040204" pitchFamily="34" charset="0"/>
                </a:rPr>
                <a:t>               6               </a:t>
              </a:r>
              <a:r>
                <a:rPr lang="fr-FR" altLang="fr-FR" sz="2500" b="1">
                  <a:solidFill>
                    <a:srgbClr val="00CC00"/>
                  </a:solidFill>
                  <a:latin typeface="Tahoma" panose="020B0604030504040204" pitchFamily="34" charset="0"/>
                </a:rPr>
                <a:t>1               0.5</a:t>
              </a:r>
            </a:p>
          </p:txBody>
        </p:sp>
        <p:sp>
          <p:nvSpPr>
            <p:cNvPr id="64536" name="Text Box 16">
              <a:extLst>
                <a:ext uri="{FF2B5EF4-FFF2-40B4-BE49-F238E27FC236}">
                  <a16:creationId xmlns:a16="http://schemas.microsoft.com/office/drawing/2014/main" id="{3E4BB33B-E2AE-4C2D-AAAB-F2C830B2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" y="1755"/>
              <a:ext cx="1451" cy="256"/>
            </a:xfrm>
            <a:prstGeom prst="rect">
              <a:avLst/>
            </a:prstGeom>
            <a:noFill/>
            <a:ln w="9525" algn="ctr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chemeClr val="bg2"/>
                  </a:solidFill>
                  <a:latin typeface="Tahoma" panose="020B0604030504040204" pitchFamily="34" charset="0"/>
                </a:rPr>
                <a:t>Acide salicylique</a:t>
              </a:r>
            </a:p>
          </p:txBody>
        </p:sp>
      </p:grpSp>
      <p:sp>
        <p:nvSpPr>
          <p:cNvPr id="236561" name="Text Box 17">
            <a:extLst>
              <a:ext uri="{FF2B5EF4-FFF2-40B4-BE49-F238E27FC236}">
                <a16:creationId xmlns:a16="http://schemas.microsoft.com/office/drawing/2014/main" id="{710766AB-DD32-4E4F-A587-308F4903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311775"/>
            <a:ext cx="192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Acides faibles</a:t>
            </a:r>
          </a:p>
        </p:txBody>
      </p:sp>
      <p:sp>
        <p:nvSpPr>
          <p:cNvPr id="236562" name="Text Box 18">
            <a:extLst>
              <a:ext uri="{FF2B5EF4-FFF2-40B4-BE49-F238E27FC236}">
                <a16:creationId xmlns:a16="http://schemas.microsoft.com/office/drawing/2014/main" id="{43193C28-16DE-4B18-B002-1E6E3515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172200"/>
            <a:ext cx="183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Bases faibles</a:t>
            </a:r>
          </a:p>
        </p:txBody>
      </p:sp>
      <p:sp>
        <p:nvSpPr>
          <p:cNvPr id="236563" name="Text Box 19">
            <a:extLst>
              <a:ext uri="{FF2B5EF4-FFF2-40B4-BE49-F238E27FC236}">
                <a16:creationId xmlns:a16="http://schemas.microsoft.com/office/drawing/2014/main" id="{A55C7BF8-93BD-4AA3-8829-6C4AB55D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5516563"/>
            <a:ext cx="1851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Vitesse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d’élimination</a:t>
            </a:r>
          </a:p>
        </p:txBody>
      </p:sp>
      <p:sp>
        <p:nvSpPr>
          <p:cNvPr id="236564" name="Text Box 20">
            <a:extLst>
              <a:ext uri="{FF2B5EF4-FFF2-40B4-BE49-F238E27FC236}">
                <a16:creationId xmlns:a16="http://schemas.microsoft.com/office/drawing/2014/main" id="{B0043181-5605-446D-8387-81ADB664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129213"/>
            <a:ext cx="45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latin typeface="Tahoma" panose="020B0604030504040204" pitchFamily="34" charset="0"/>
              </a:rPr>
              <a:t>-</a:t>
            </a:r>
          </a:p>
        </p:txBody>
      </p:sp>
      <p:sp>
        <p:nvSpPr>
          <p:cNvPr id="236565" name="Text Box 21">
            <a:extLst>
              <a:ext uri="{FF2B5EF4-FFF2-40B4-BE49-F238E27FC236}">
                <a16:creationId xmlns:a16="http://schemas.microsoft.com/office/drawing/2014/main" id="{CE3CB8E8-E796-485D-8A1F-01AB1C34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5988050"/>
            <a:ext cx="67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36566" name="Text Box 22">
            <a:extLst>
              <a:ext uri="{FF2B5EF4-FFF2-40B4-BE49-F238E27FC236}">
                <a16:creationId xmlns:a16="http://schemas.microsoft.com/office/drawing/2014/main" id="{3E6C07EF-0824-4509-A14A-B0DFF03F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8" y="5127625"/>
            <a:ext cx="67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00CC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36567" name="Text Box 23">
            <a:extLst>
              <a:ext uri="{FF2B5EF4-FFF2-40B4-BE49-F238E27FC236}">
                <a16:creationId xmlns:a16="http://schemas.microsoft.com/office/drawing/2014/main" id="{55415715-3B6F-47C7-A511-1F63C70A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5988050"/>
            <a:ext cx="452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00CC00"/>
                </a:solidFill>
                <a:latin typeface="Tahoma" panose="020B0604030504040204" pitchFamily="34" charset="0"/>
              </a:rPr>
              <a:t>-</a:t>
            </a:r>
          </a:p>
        </p:txBody>
      </p:sp>
      <p:sp>
        <p:nvSpPr>
          <p:cNvPr id="236568" name="Rectangle 24">
            <a:extLst>
              <a:ext uri="{FF2B5EF4-FFF2-40B4-BE49-F238E27FC236}">
                <a16:creationId xmlns:a16="http://schemas.microsoft.com/office/drawing/2014/main" id="{265A007D-2602-4630-81B3-499C24AA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149725"/>
            <a:ext cx="2241550" cy="25193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6569" name="Rectangle 25">
            <a:extLst>
              <a:ext uri="{FF2B5EF4-FFF2-40B4-BE49-F238E27FC236}">
                <a16:creationId xmlns:a16="http://schemas.microsoft.com/office/drawing/2014/main" id="{3327713F-F9BD-4A0A-9BBA-FC02315F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4149725"/>
            <a:ext cx="2511425" cy="2519363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4293" name="Rectangle 26">
            <a:extLst>
              <a:ext uri="{FF2B5EF4-FFF2-40B4-BE49-F238E27FC236}">
                <a16:creationId xmlns:a16="http://schemas.microsoft.com/office/drawing/2014/main" id="{084C89BD-9268-437C-8F81-D5FDDA51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0713"/>
            <a:ext cx="37449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ré-absorption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2" grpId="0"/>
      <p:bldP spid="236563" grpId="0"/>
      <p:bldP spid="236564" grpId="0"/>
      <p:bldP spid="236565" grpId="0"/>
      <p:bldP spid="236566" grpId="0"/>
      <p:bldP spid="236567" grpId="0"/>
      <p:bldP spid="236568" grpId="0" animBg="1"/>
      <p:bldP spid="2365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357747A-BF27-4B68-8322-4C6EFF313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381000"/>
            <a:ext cx="10112375" cy="1143000"/>
          </a:xfrm>
        </p:spPr>
        <p:txBody>
          <a:bodyPr/>
          <a:lstStyle/>
          <a:p>
            <a:r>
              <a:rPr lang="fr-FR" altLang="fr-FR" sz="3200">
                <a:solidFill>
                  <a:srgbClr val="C00000"/>
                </a:solidFill>
              </a:rPr>
              <a:t>Filtration + Sécrétion – Ré-absorption : de nombreuses combinaisons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FCCFB8D-8B03-48C8-ADFF-B9EBE4AEE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6248400"/>
            <a:ext cx="8743950" cy="609600"/>
          </a:xfrm>
        </p:spPr>
        <p:txBody>
          <a:bodyPr/>
          <a:lstStyle/>
          <a:p>
            <a:r>
              <a:rPr lang="fr-FR" altLang="fr-FR" sz="2400"/>
              <a:t>Kamiya et al. J Pharm Sci, 1983, 72:440</a:t>
            </a:r>
          </a:p>
        </p:txBody>
      </p:sp>
      <p:sp>
        <p:nvSpPr>
          <p:cNvPr id="66564" name="Freeform 4">
            <a:extLst>
              <a:ext uri="{FF2B5EF4-FFF2-40B4-BE49-F238E27FC236}">
                <a16:creationId xmlns:a16="http://schemas.microsoft.com/office/drawing/2014/main" id="{3065A360-4B4B-4FE1-AC6D-D82F0CC61C2D}"/>
              </a:ext>
            </a:extLst>
          </p:cNvPr>
          <p:cNvSpPr>
            <a:spLocks/>
          </p:cNvSpPr>
          <p:nvPr/>
        </p:nvSpPr>
        <p:spPr bwMode="auto">
          <a:xfrm>
            <a:off x="77152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Freeform 5">
            <a:extLst>
              <a:ext uri="{FF2B5EF4-FFF2-40B4-BE49-F238E27FC236}">
                <a16:creationId xmlns:a16="http://schemas.microsoft.com/office/drawing/2014/main" id="{E3323476-49E9-4940-BB54-D3DCA41F90F6}"/>
              </a:ext>
            </a:extLst>
          </p:cNvPr>
          <p:cNvSpPr>
            <a:spLocks/>
          </p:cNvSpPr>
          <p:nvPr/>
        </p:nvSpPr>
        <p:spPr bwMode="auto">
          <a:xfrm>
            <a:off x="248602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614A7C33-ABEF-4D3F-8E83-D085EDC51956}"/>
              </a:ext>
            </a:extLst>
          </p:cNvPr>
          <p:cNvSpPr>
            <a:spLocks/>
          </p:cNvSpPr>
          <p:nvPr/>
        </p:nvSpPr>
        <p:spPr bwMode="auto">
          <a:xfrm>
            <a:off x="4371975" y="30543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7" name="Freeform 7">
            <a:extLst>
              <a:ext uri="{FF2B5EF4-FFF2-40B4-BE49-F238E27FC236}">
                <a16:creationId xmlns:a16="http://schemas.microsoft.com/office/drawing/2014/main" id="{686B9808-11EB-4406-B755-D1477680A620}"/>
              </a:ext>
            </a:extLst>
          </p:cNvPr>
          <p:cNvSpPr>
            <a:spLocks/>
          </p:cNvSpPr>
          <p:nvPr/>
        </p:nvSpPr>
        <p:spPr bwMode="auto">
          <a:xfrm>
            <a:off x="6600825" y="29781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8" name="Freeform 8">
            <a:extLst>
              <a:ext uri="{FF2B5EF4-FFF2-40B4-BE49-F238E27FC236}">
                <a16:creationId xmlns:a16="http://schemas.microsoft.com/office/drawing/2014/main" id="{8614C2B1-3452-4228-A467-213D39CCE3B4}"/>
              </a:ext>
            </a:extLst>
          </p:cNvPr>
          <p:cNvSpPr>
            <a:spLocks/>
          </p:cNvSpPr>
          <p:nvPr/>
        </p:nvSpPr>
        <p:spPr bwMode="auto">
          <a:xfrm>
            <a:off x="8658225" y="2978150"/>
            <a:ext cx="822325" cy="2249488"/>
          </a:xfrm>
          <a:custGeom>
            <a:avLst/>
            <a:gdLst>
              <a:gd name="T0" fmla="*/ 2147483646 w 460"/>
              <a:gd name="T1" fmla="*/ 2147483646 h 1417"/>
              <a:gd name="T2" fmla="*/ 2147483646 w 460"/>
              <a:gd name="T3" fmla="*/ 2147483646 h 1417"/>
              <a:gd name="T4" fmla="*/ 2147483646 w 460"/>
              <a:gd name="T5" fmla="*/ 2147483646 h 1417"/>
              <a:gd name="T6" fmla="*/ 2147483646 w 460"/>
              <a:gd name="T7" fmla="*/ 2147483646 h 1417"/>
              <a:gd name="T8" fmla="*/ 2147483646 w 460"/>
              <a:gd name="T9" fmla="*/ 2147483646 h 1417"/>
              <a:gd name="T10" fmla="*/ 2147483646 w 460"/>
              <a:gd name="T11" fmla="*/ 2147483646 h 1417"/>
              <a:gd name="T12" fmla="*/ 2147483646 w 460"/>
              <a:gd name="T13" fmla="*/ 2147483646 h 1417"/>
              <a:gd name="T14" fmla="*/ 2147483646 w 460"/>
              <a:gd name="T15" fmla="*/ 2147483646 h 1417"/>
              <a:gd name="T16" fmla="*/ 2147483646 w 460"/>
              <a:gd name="T17" fmla="*/ 2147483646 h 1417"/>
              <a:gd name="T18" fmla="*/ 2147483646 w 460"/>
              <a:gd name="T19" fmla="*/ 2147483646 h 1417"/>
              <a:gd name="T20" fmla="*/ 2147483646 w 460"/>
              <a:gd name="T21" fmla="*/ 2147483646 h 1417"/>
              <a:gd name="T22" fmla="*/ 2147483646 w 460"/>
              <a:gd name="T23" fmla="*/ 2147483646 h 1417"/>
              <a:gd name="T24" fmla="*/ 2147483646 w 460"/>
              <a:gd name="T25" fmla="*/ 2147483646 h 1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0" h="1417">
                <a:moveTo>
                  <a:pt x="159" y="1394"/>
                </a:moveTo>
                <a:cubicBezTo>
                  <a:pt x="153" y="1369"/>
                  <a:pt x="130" y="1417"/>
                  <a:pt x="123" y="1250"/>
                </a:cubicBezTo>
                <a:cubicBezTo>
                  <a:pt x="116" y="1083"/>
                  <a:pt x="129" y="566"/>
                  <a:pt x="117" y="392"/>
                </a:cubicBezTo>
                <a:cubicBezTo>
                  <a:pt x="105" y="218"/>
                  <a:pt x="70" y="262"/>
                  <a:pt x="51" y="206"/>
                </a:cubicBezTo>
                <a:cubicBezTo>
                  <a:pt x="32" y="150"/>
                  <a:pt x="0" y="89"/>
                  <a:pt x="3" y="56"/>
                </a:cubicBezTo>
                <a:cubicBezTo>
                  <a:pt x="6" y="23"/>
                  <a:pt x="34" y="0"/>
                  <a:pt x="69" y="8"/>
                </a:cubicBezTo>
                <a:cubicBezTo>
                  <a:pt x="104" y="16"/>
                  <a:pt x="162" y="101"/>
                  <a:pt x="213" y="104"/>
                </a:cubicBezTo>
                <a:cubicBezTo>
                  <a:pt x="264" y="107"/>
                  <a:pt x="334" y="32"/>
                  <a:pt x="375" y="26"/>
                </a:cubicBezTo>
                <a:cubicBezTo>
                  <a:pt x="416" y="20"/>
                  <a:pt x="460" y="38"/>
                  <a:pt x="459" y="68"/>
                </a:cubicBezTo>
                <a:cubicBezTo>
                  <a:pt x="458" y="98"/>
                  <a:pt x="395" y="150"/>
                  <a:pt x="369" y="206"/>
                </a:cubicBezTo>
                <a:cubicBezTo>
                  <a:pt x="343" y="262"/>
                  <a:pt x="315" y="230"/>
                  <a:pt x="303" y="404"/>
                </a:cubicBezTo>
                <a:cubicBezTo>
                  <a:pt x="291" y="578"/>
                  <a:pt x="305" y="1083"/>
                  <a:pt x="297" y="1250"/>
                </a:cubicBezTo>
                <a:cubicBezTo>
                  <a:pt x="289" y="1417"/>
                  <a:pt x="264" y="1374"/>
                  <a:pt x="255" y="140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B4B639B4-4633-4E3F-8C2A-2E8BE7BCB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2978150"/>
            <a:ext cx="0" cy="2590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26CBF185-76D7-411E-9F1F-A5221DE3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198688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Inuline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5E416514-A6B9-4775-9E5C-512DB677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16150"/>
            <a:ext cx="2127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Sulfanilamide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77B68424-75F7-40EA-A633-442FEACC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216150"/>
            <a:ext cx="1289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Ampicilline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ADCA0063-67C1-4438-A6DA-EB84DCFC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2216150"/>
            <a:ext cx="2278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Sulfamethizole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93EC14EA-0269-44F6-BB18-F16AEDA2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2216150"/>
            <a:ext cx="13382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Céphalexine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BBCAA5F3-ACCA-4162-93CC-DECA74C08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4013" y="4749800"/>
            <a:ext cx="0" cy="8572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A0B370AA-E197-4A2C-9EE5-097141EC8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3016250"/>
            <a:ext cx="0" cy="2590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D7EA5051-97CB-41C7-A682-EE0A35C1D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8813" y="4883150"/>
            <a:ext cx="0" cy="7239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59EEC157-E424-4556-B02A-4F76F18E1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013" y="3101975"/>
            <a:ext cx="0" cy="17049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Line 19">
            <a:extLst>
              <a:ext uri="{FF2B5EF4-FFF2-40B4-BE49-F238E27FC236}">
                <a16:creationId xmlns:a16="http://schemas.microsoft.com/office/drawing/2014/main" id="{004C5D18-C451-430A-8B16-1C52D3556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4816475"/>
            <a:ext cx="5143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B6561809-0A64-4313-976A-FE5DCEBB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564515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931B4A0E-D2F9-4599-991C-FD3C9C4F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461962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66582" name="AutoShape 22">
            <a:extLst>
              <a:ext uri="{FF2B5EF4-FFF2-40B4-BE49-F238E27FC236}">
                <a16:creationId xmlns:a16="http://schemas.microsoft.com/office/drawing/2014/main" id="{043EC769-FA6F-4A59-AC40-81F2C48C736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414838" y="4121150"/>
            <a:ext cx="1265237" cy="15811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921 h 21600"/>
              <a:gd name="T20" fmla="*/ 174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64" y="0"/>
                </a:moveTo>
                <a:lnTo>
                  <a:pt x="10328" y="6356"/>
                </a:lnTo>
                <a:lnTo>
                  <a:pt x="14478" y="6356"/>
                </a:lnTo>
                <a:lnTo>
                  <a:pt x="14478" y="17921"/>
                </a:lnTo>
                <a:lnTo>
                  <a:pt x="0" y="17921"/>
                </a:lnTo>
                <a:lnTo>
                  <a:pt x="0" y="21600"/>
                </a:lnTo>
                <a:lnTo>
                  <a:pt x="17450" y="21600"/>
                </a:lnTo>
                <a:lnTo>
                  <a:pt x="17450" y="6356"/>
                </a:lnTo>
                <a:lnTo>
                  <a:pt x="21600" y="6356"/>
                </a:lnTo>
                <a:lnTo>
                  <a:pt x="15964" y="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BE1DDD40-54C6-4AA4-8ADD-B1AD66F7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044950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134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74FF8648-2713-4C41-B2B7-AA357CCF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5645150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224</a:t>
            </a:r>
          </a:p>
        </p:txBody>
      </p:sp>
      <p:sp>
        <p:nvSpPr>
          <p:cNvPr id="66585" name="Line 25">
            <a:extLst>
              <a:ext uri="{FF2B5EF4-FFF2-40B4-BE49-F238E27FC236}">
                <a16:creationId xmlns:a16="http://schemas.microsoft.com/office/drawing/2014/main" id="{C3EB4CA6-493D-46E8-AB4B-822F940B3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00" y="3063875"/>
            <a:ext cx="0" cy="1828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6" name="Rectangle 26">
            <a:extLst>
              <a:ext uri="{FF2B5EF4-FFF2-40B4-BE49-F238E27FC236}">
                <a16:creationId xmlns:a16="http://schemas.microsoft.com/office/drawing/2014/main" id="{EF1E9890-531C-492B-8AB6-44559E17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121150"/>
            <a:ext cx="900112" cy="161925"/>
          </a:xfrm>
          <a:prstGeom prst="rect">
            <a:avLst/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87" name="Rectangle 27">
            <a:extLst>
              <a:ext uri="{FF2B5EF4-FFF2-40B4-BE49-F238E27FC236}">
                <a16:creationId xmlns:a16="http://schemas.microsoft.com/office/drawing/2014/main" id="{0454C61D-2D52-4648-8FA3-6797A4CC3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273550"/>
            <a:ext cx="193675" cy="609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88" name="Line 28">
            <a:extLst>
              <a:ext uri="{FF2B5EF4-FFF2-40B4-BE49-F238E27FC236}">
                <a16:creationId xmlns:a16="http://schemas.microsoft.com/office/drawing/2014/main" id="{BCD69F41-39FF-452C-B87D-3388C392A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863" y="4892675"/>
            <a:ext cx="911225" cy="9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89" name="Text Box 29">
            <a:extLst>
              <a:ext uri="{FF2B5EF4-FFF2-40B4-BE49-F238E27FC236}">
                <a16:creationId xmlns:a16="http://schemas.microsoft.com/office/drawing/2014/main" id="{6706B62F-6496-4A99-ABAC-EF6FC434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3933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DD8CCC17-7DEA-4E3A-A90D-B12D4EF90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72122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CFC3095B-6620-4D9E-B94B-112B2C2B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4515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122</a:t>
            </a:r>
          </a:p>
        </p:txBody>
      </p:sp>
      <p:sp>
        <p:nvSpPr>
          <p:cNvPr id="66592" name="Line 32">
            <a:extLst>
              <a:ext uri="{FF2B5EF4-FFF2-40B4-BE49-F238E27FC236}">
                <a16:creationId xmlns:a16="http://schemas.microsoft.com/office/drawing/2014/main" id="{1E1DFE3E-97B2-4DC3-B006-DF5BEE4475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5738" y="3063875"/>
            <a:ext cx="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93" name="Rectangle 33">
            <a:extLst>
              <a:ext uri="{FF2B5EF4-FFF2-40B4-BE49-F238E27FC236}">
                <a16:creationId xmlns:a16="http://schemas.microsoft.com/office/drawing/2014/main" id="{0E6D27FD-BDD2-4F12-A3E8-B8866A5A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044950"/>
            <a:ext cx="685800" cy="2381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4" name="Rectangle 34">
            <a:extLst>
              <a:ext uri="{FF2B5EF4-FFF2-40B4-BE49-F238E27FC236}">
                <a16:creationId xmlns:a16="http://schemas.microsoft.com/office/drawing/2014/main" id="{7C328BF4-354B-4DA0-AE2B-0B393CCD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283075"/>
            <a:ext cx="257175" cy="609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5" name="AutoShape 35">
            <a:extLst>
              <a:ext uri="{FF2B5EF4-FFF2-40B4-BE49-F238E27FC236}">
                <a16:creationId xmlns:a16="http://schemas.microsoft.com/office/drawing/2014/main" id="{59D23A82-9239-4050-B7AC-B14B3458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8069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6" name="AutoShape 36">
            <a:extLst>
              <a:ext uri="{FF2B5EF4-FFF2-40B4-BE49-F238E27FC236}">
                <a16:creationId xmlns:a16="http://schemas.microsoft.com/office/drawing/2014/main" id="{B60B20CA-CFE0-4A2D-B005-41CE81E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4702175"/>
            <a:ext cx="354013" cy="895350"/>
          </a:xfrm>
          <a:prstGeom prst="downArrow">
            <a:avLst>
              <a:gd name="adj1" fmla="val 50000"/>
              <a:gd name="adj2" fmla="val 63229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FF305E95-2547-4EE3-A129-1F4AC5A0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5" y="38925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444</a:t>
            </a:r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021426C0-5A36-4710-9C35-D421E1DA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5" y="470217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246</a:t>
            </a:r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48ED9588-9C6B-47A1-BC76-CC9C8961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8" y="564515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278</a:t>
            </a:r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6A34E1A4-6BC3-4F86-864D-D4F8A419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6451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6601" name="AutoShape 35">
            <a:extLst>
              <a:ext uri="{FF2B5EF4-FFF2-40B4-BE49-F238E27FC236}">
                <a16:creationId xmlns:a16="http://schemas.microsoft.com/office/drawing/2014/main" id="{532F80C7-3DF8-4FBC-96BD-C7F0CB75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48069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>
            <a:extLst>
              <a:ext uri="{FF2B5EF4-FFF2-40B4-BE49-F238E27FC236}">
                <a16:creationId xmlns:a16="http://schemas.microsoft.com/office/drawing/2014/main" id="{7A01FC1F-DA33-4ABD-8AF1-A693DCA4F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92150"/>
            <a:ext cx="9648825" cy="1152525"/>
          </a:xfrm>
        </p:spPr>
        <p:txBody>
          <a:bodyPr/>
          <a:lstStyle/>
          <a:p>
            <a:r>
              <a:rPr lang="en-US" altLang="fr-FR" sz="2800"/>
              <a:t>Remarque : les transporteurs au niveau des tubules rénaux</a:t>
            </a:r>
          </a:p>
        </p:txBody>
      </p:sp>
      <p:pic>
        <p:nvPicPr>
          <p:cNvPr id="68611" name="Picture 2" descr="http://www.solvo.jp/Solvo%20Solutions/img/lumen.jpg">
            <a:extLst>
              <a:ext uri="{FF2B5EF4-FFF2-40B4-BE49-F238E27FC236}">
                <a16:creationId xmlns:a16="http://schemas.microsoft.com/office/drawing/2014/main" id="{5E1EBA9C-9AD4-4E3E-967E-B02F9517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05038"/>
            <a:ext cx="50688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>
            <a:extLst>
              <a:ext uri="{FF2B5EF4-FFF2-40B4-BE49-F238E27FC236}">
                <a16:creationId xmlns:a16="http://schemas.microsoft.com/office/drawing/2014/main" id="{32B5E41E-FE58-4EA3-9BA5-78F868413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032125"/>
            <a:ext cx="9258300" cy="1143000"/>
          </a:xfrm>
        </p:spPr>
        <p:txBody>
          <a:bodyPr/>
          <a:lstStyle/>
          <a:p>
            <a:r>
              <a:rPr lang="fr-FR" altLang="fr-FR"/>
              <a:t>La mesure de la clairance rénale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3" name="Text Box 21">
            <a:extLst>
              <a:ext uri="{FF2B5EF4-FFF2-40B4-BE49-F238E27FC236}">
                <a16:creationId xmlns:a16="http://schemas.microsoft.com/office/drawing/2014/main" id="{E04EAAD0-2B95-444E-99D6-AE1786D2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2420938"/>
            <a:ext cx="31067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chemeClr val="bg2"/>
                </a:solidFill>
              </a:rPr>
              <a:t>Recueil du plasma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rgbClr val="FF9900"/>
                </a:solidFill>
              </a:rPr>
              <a:t>Recueil des urines</a:t>
            </a:r>
            <a:endParaRPr lang="fr-BE" altLang="fr-FR" sz="2600">
              <a:solidFill>
                <a:srgbClr val="FF9900"/>
              </a:solidFill>
            </a:endParaRPr>
          </a:p>
        </p:txBody>
      </p:sp>
      <p:sp>
        <p:nvSpPr>
          <p:cNvPr id="72707" name="Rectangle 22">
            <a:extLst>
              <a:ext uri="{FF2B5EF4-FFF2-40B4-BE49-F238E27FC236}">
                <a16:creationId xmlns:a16="http://schemas.microsoft.com/office/drawing/2014/main" id="{FFE0E6E6-D8B5-4653-8A5C-7D1626C0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5302" name="Rectangle 23">
            <a:extLst>
              <a:ext uri="{FF2B5EF4-FFF2-40B4-BE49-F238E27FC236}">
                <a16:creationId xmlns:a16="http://schemas.microsoft.com/office/drawing/2014/main" id="{46249D22-14A0-470A-A776-CBDC522C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1181100"/>
            <a:ext cx="4608513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2800" dirty="0">
                <a:latin typeface="Arial" charset="0"/>
              </a:rPr>
              <a:t>Retour sur la définition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DCBF75D-FF79-4C75-8555-D1774C482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2492375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92375"/>
                        <a:ext cx="2489200" cy="838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9205B66-31FE-4687-9913-F423FA423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4149725"/>
          <a:ext cx="271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Équation" r:id="rId6" imgW="1358310" imgH="444307" progId="Equation.3">
                  <p:embed/>
                </p:oleObj>
              </mc:Choice>
              <mc:Fallback>
                <p:oleObj name="Équation" r:id="rId6" imgW="1358310" imgH="444307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149725"/>
                        <a:ext cx="2717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41C2A9D5-0F5B-4C45-93DA-4AE27403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283B653-465D-4793-9BDF-217837DAB4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9600" y="22367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5" name="Line 3">
            <a:extLst>
              <a:ext uri="{FF2B5EF4-FFF2-40B4-BE49-F238E27FC236}">
                <a16:creationId xmlns:a16="http://schemas.microsoft.com/office/drawing/2014/main" id="{527989BE-85FB-49A4-9F54-8466298AD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657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205F9223-B6E2-4262-9AF3-694C8D2E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57419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D9B81E33-E0F3-4C0A-A062-5C586575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2060575"/>
            <a:ext cx="88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Conc</a:t>
            </a:r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27369E83-A552-4AB9-BDE3-6003B257976D}"/>
              </a:ext>
            </a:extLst>
          </p:cNvPr>
          <p:cNvSpPr>
            <a:spLocks/>
          </p:cNvSpPr>
          <p:nvPr/>
        </p:nvSpPr>
        <p:spPr bwMode="auto">
          <a:xfrm>
            <a:off x="2006600" y="2709863"/>
            <a:ext cx="3798888" cy="2527300"/>
          </a:xfrm>
          <a:custGeom>
            <a:avLst/>
            <a:gdLst>
              <a:gd name="T0" fmla="*/ 0 w 2393"/>
              <a:gd name="T1" fmla="*/ 0 h 1592"/>
              <a:gd name="T2" fmla="*/ 2147483646 w 2393"/>
              <a:gd name="T3" fmla="*/ 2147483646 h 1592"/>
              <a:gd name="T4" fmla="*/ 2147483646 w 2393"/>
              <a:gd name="T5" fmla="*/ 2147483646 h 1592"/>
              <a:gd name="T6" fmla="*/ 2147483646 w 2393"/>
              <a:gd name="T7" fmla="*/ 2147483646 h 1592"/>
              <a:gd name="T8" fmla="*/ 2147483646 w 2393"/>
              <a:gd name="T9" fmla="*/ 2147483646 h 1592"/>
              <a:gd name="T10" fmla="*/ 2147483646 w 2393"/>
              <a:gd name="T11" fmla="*/ 2147483646 h 1592"/>
              <a:gd name="T12" fmla="*/ 2147483646 w 2393"/>
              <a:gd name="T13" fmla="*/ 2147483646 h 1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3" h="1592">
                <a:moveTo>
                  <a:pt x="0" y="0"/>
                </a:moveTo>
                <a:cubicBezTo>
                  <a:pt x="6" y="109"/>
                  <a:pt x="6" y="486"/>
                  <a:pt x="38" y="653"/>
                </a:cubicBezTo>
                <a:cubicBezTo>
                  <a:pt x="70" y="820"/>
                  <a:pt x="107" y="903"/>
                  <a:pt x="191" y="1003"/>
                </a:cubicBezTo>
                <a:lnTo>
                  <a:pt x="541" y="1251"/>
                </a:lnTo>
                <a:lnTo>
                  <a:pt x="1212" y="1448"/>
                </a:lnTo>
                <a:lnTo>
                  <a:pt x="1241" y="1448"/>
                </a:lnTo>
                <a:lnTo>
                  <a:pt x="2393" y="159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9" name="Rectangle 13">
            <a:extLst>
              <a:ext uri="{FF2B5EF4-FFF2-40B4-BE49-F238E27FC236}">
                <a16:creationId xmlns:a16="http://schemas.microsoft.com/office/drawing/2014/main" id="{69A1145A-1947-407C-8E00-77B88AD6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sp>
        <p:nvSpPr>
          <p:cNvPr id="56328" name="Rectangle 14">
            <a:extLst>
              <a:ext uri="{FF2B5EF4-FFF2-40B4-BE49-F238E27FC236}">
                <a16:creationId xmlns:a16="http://schemas.microsoft.com/office/drawing/2014/main" id="{D07A2465-6DAC-4760-BFD3-5DFFBC57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  <p:sp>
        <p:nvSpPr>
          <p:cNvPr id="277520" name="Rectangle 16">
            <a:extLst>
              <a:ext uri="{FF2B5EF4-FFF2-40B4-BE49-F238E27FC236}">
                <a16:creationId xmlns:a16="http://schemas.microsoft.com/office/drawing/2014/main" id="{C881D937-A264-40C0-838B-186E7A02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445125"/>
            <a:ext cx="1150937" cy="1444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6ABC2A1E-1CCB-4AE5-88EF-D24D38FE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5783263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00"/>
                </a:solidFill>
              </a:rPr>
              <a:t>Recueil des urines</a:t>
            </a:r>
          </a:p>
        </p:txBody>
      </p:sp>
      <p:sp>
        <p:nvSpPr>
          <p:cNvPr id="277525" name="Rectangle 21">
            <a:extLst>
              <a:ext uri="{FF2B5EF4-FFF2-40B4-BE49-F238E27FC236}">
                <a16:creationId xmlns:a16="http://schemas.microsoft.com/office/drawing/2014/main" id="{4D69B717-B2AF-4113-AF16-0C792382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734050"/>
            <a:ext cx="1655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rgbClr val="FF9900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>
                <a:solidFill>
                  <a:srgbClr val="FF9900"/>
                </a:solidFill>
              </a:rPr>
              <a:t>X</a:t>
            </a:r>
            <a:r>
              <a:rPr lang="fr-FR" altLang="fr-FR" sz="2600" b="1" baseline="-20000">
                <a:solidFill>
                  <a:srgbClr val="FF9900"/>
                </a:solidFill>
              </a:rPr>
              <a:t>U</a:t>
            </a:r>
            <a:r>
              <a:rPr lang="fr-FR" altLang="fr-FR" sz="2600" b="1">
                <a:solidFill>
                  <a:srgbClr val="FF9900"/>
                </a:solidFill>
              </a:rPr>
              <a:t> / </a:t>
            </a:r>
            <a:r>
              <a:rPr lang="fr-FR" altLang="fr-FR" sz="2600" b="1">
                <a:solidFill>
                  <a:srgbClr val="FF9900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>
                <a:solidFill>
                  <a:srgbClr val="FF9900"/>
                </a:solidFill>
              </a:rPr>
              <a:t>T</a:t>
            </a:r>
          </a:p>
        </p:txBody>
      </p:sp>
      <p:sp>
        <p:nvSpPr>
          <p:cNvPr id="277526" name="Rectangle 22">
            <a:extLst>
              <a:ext uri="{FF2B5EF4-FFF2-40B4-BE49-F238E27FC236}">
                <a16:creationId xmlns:a16="http://schemas.microsoft.com/office/drawing/2014/main" id="{A05F54CD-3F3B-4DDA-869D-9902FA77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789363"/>
            <a:ext cx="2025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C</a:t>
            </a:r>
            <a:r>
              <a:rPr lang="fr-FR" altLang="fr-FR" sz="2600" b="1" baseline="-20000">
                <a:solidFill>
                  <a:schemeClr val="bg2"/>
                </a:solidFill>
              </a:rPr>
              <a:t>moyenne, </a:t>
            </a:r>
            <a:r>
              <a:rPr lang="fr-FR" altLang="fr-FR" sz="2600" b="1" baseline="-20000">
                <a:solidFill>
                  <a:schemeClr val="bg2"/>
                </a:solidFill>
                <a:latin typeface="Symbol" panose="05050102010706020507" pitchFamily="18" charset="2"/>
              </a:rPr>
              <a:t></a:t>
            </a:r>
            <a:r>
              <a:rPr lang="fr-FR" altLang="fr-FR" sz="2600" b="1" baseline="-2000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77530" name="Oval 26">
            <a:extLst>
              <a:ext uri="{FF2B5EF4-FFF2-40B4-BE49-F238E27FC236}">
                <a16:creationId xmlns:a16="http://schemas.microsoft.com/office/drawing/2014/main" id="{730AF499-D340-4FF8-96F5-8F53618B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581525"/>
            <a:ext cx="142875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31" name="Oval 27">
            <a:extLst>
              <a:ext uri="{FF2B5EF4-FFF2-40B4-BE49-F238E27FC236}">
                <a16:creationId xmlns:a16="http://schemas.microsoft.com/office/drawing/2014/main" id="{C9C2F940-7CBB-4386-937E-551DC5A7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941888"/>
            <a:ext cx="142875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7532" name="Text Box 28">
            <a:extLst>
              <a:ext uri="{FF2B5EF4-FFF2-40B4-BE49-F238E27FC236}">
                <a16:creationId xmlns:a16="http://schemas.microsoft.com/office/drawing/2014/main" id="{BAB19618-1BC4-447D-A633-E1BB1732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3836988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bg2"/>
                </a:solidFill>
              </a:rPr>
              <a:t>Recueil du plasma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0" grpId="0" animBg="1"/>
      <p:bldP spid="277521" grpId="0"/>
      <p:bldP spid="277525" grpId="0"/>
      <p:bldP spid="277526" grpId="0"/>
      <p:bldP spid="277530" grpId="0" animBg="1"/>
      <p:bldP spid="277531" grpId="0" animBg="1"/>
      <p:bldP spid="2775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1">
            <a:extLst>
              <a:ext uri="{FF2B5EF4-FFF2-40B4-BE49-F238E27FC236}">
                <a16:creationId xmlns:a16="http://schemas.microsoft.com/office/drawing/2014/main" id="{93B8CC8F-0D80-409D-8D48-1E46F368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2420938"/>
            <a:ext cx="31067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chemeClr val="bg2"/>
                </a:solidFill>
              </a:rPr>
              <a:t>Recueil du plasma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 b="1">
                <a:solidFill>
                  <a:srgbClr val="FF9900"/>
                </a:solidFill>
              </a:rPr>
              <a:t>Recueil des urines</a:t>
            </a:r>
            <a:endParaRPr lang="fr-BE" altLang="fr-FR" sz="2600">
              <a:solidFill>
                <a:srgbClr val="FF9900"/>
              </a:solidFill>
            </a:endParaRPr>
          </a:p>
        </p:txBody>
      </p:sp>
      <p:sp>
        <p:nvSpPr>
          <p:cNvPr id="76803" name="Rectangle 22">
            <a:extLst>
              <a:ext uri="{FF2B5EF4-FFF2-40B4-BE49-F238E27FC236}">
                <a16:creationId xmlns:a16="http://schemas.microsoft.com/office/drawing/2014/main" id="{F6F2189E-C6D8-45A5-9900-3BA809C69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La clairance rénale</a:t>
            </a:r>
            <a:endParaRPr lang="en-CA" altLang="fr-FR" sz="3600"/>
          </a:p>
        </p:txBody>
      </p:sp>
      <p:graphicFrame>
        <p:nvGraphicFramePr>
          <p:cNvPr id="76804" name="Objet 2">
            <a:extLst>
              <a:ext uri="{FF2B5EF4-FFF2-40B4-BE49-F238E27FC236}">
                <a16:creationId xmlns:a16="http://schemas.microsoft.com/office/drawing/2014/main" id="{6C354B61-B56F-47EB-B4B6-F2A1601B1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2492375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92375"/>
                        <a:ext cx="2489200" cy="8382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t 3">
            <a:extLst>
              <a:ext uri="{FF2B5EF4-FFF2-40B4-BE49-F238E27FC236}">
                <a16:creationId xmlns:a16="http://schemas.microsoft.com/office/drawing/2014/main" id="{B50148D7-AAE6-4F30-ADE0-3698B861F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4149725"/>
          <a:ext cx="271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Équation" r:id="rId6" imgW="1358310" imgH="444307" progId="Equation.3">
                  <p:embed/>
                </p:oleObj>
              </mc:Choice>
              <mc:Fallback>
                <p:oleObj name="Équation" r:id="rId6" imgW="1358310" imgH="444307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149725"/>
                        <a:ext cx="2717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C9D0DEF1-5026-4878-B50D-B2CAA9EB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46085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Méthodes de mesure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5FE66A2-871D-4142-97A6-5447214B7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5589588"/>
          <a:ext cx="297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Équation" r:id="rId8" imgW="1485255" imgH="444307" progId="Equation.3">
                  <p:embed/>
                </p:oleObj>
              </mc:Choice>
              <mc:Fallback>
                <p:oleObj name="Équation" r:id="rId8" imgW="1485255" imgH="444307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589588"/>
                        <a:ext cx="2971800" cy="889000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4D5EBD60-88B3-4D5E-BA3B-FB943E55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rénale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2EFF9723-7F28-479A-A227-8336E1C3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14E96B2D-D3CB-4816-9264-FEAB1FA4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 chez les </a:t>
            </a:r>
            <a:r>
              <a:rPr lang="fr-BE" sz="2800" b="1" dirty="0">
                <a:solidFill>
                  <a:srgbClr val="A50021"/>
                </a:solidFill>
                <a:latin typeface="Arial" charset="0"/>
              </a:rPr>
              <a:t>insuffisants rénaux (IR)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76F0F215-8AAB-45C4-BF92-8351412C9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502275"/>
            <a:ext cx="9361487" cy="10223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L’utilisation de </a:t>
            </a:r>
            <a:r>
              <a:rPr lang="fr-BE" sz="2800" b="1" dirty="0">
                <a:solidFill>
                  <a:srgbClr val="A50021"/>
                </a:solidFill>
                <a:latin typeface="Arial" charset="0"/>
              </a:rPr>
              <a:t>marqueurs de la fonction rénale</a:t>
            </a:r>
            <a:r>
              <a:rPr lang="fr-BE" sz="28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avec des méthodes appropriées à la clinique</a:t>
            </a:r>
          </a:p>
        </p:txBody>
      </p:sp>
      <p:graphicFrame>
        <p:nvGraphicFramePr>
          <p:cNvPr id="78854" name="Objet 1">
            <a:extLst>
              <a:ext uri="{FF2B5EF4-FFF2-40B4-BE49-F238E27FC236}">
                <a16:creationId xmlns:a16="http://schemas.microsoft.com/office/drawing/2014/main" id="{929221F3-85C8-43EA-A009-4C30ADA77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9725" y="3681413"/>
          <a:ext cx="67802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Équation" r:id="rId4" imgW="2101844" imgH="292009" progId="Equation.3">
                  <p:embed/>
                </p:oleObj>
              </mc:Choice>
              <mc:Fallback>
                <p:oleObj name="Équation" r:id="rId4" imgW="2101844" imgH="292009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09725" y="3681413"/>
                        <a:ext cx="6780213" cy="1331912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BD508E-D55A-4E9E-B8FE-14D08399F65A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514350" y="849313"/>
            <a:ext cx="9258300" cy="727075"/>
          </a:xfrm>
        </p:spPr>
        <p:txBody>
          <a:bodyPr/>
          <a:lstStyle/>
          <a:p>
            <a:r>
              <a:rPr lang="en-US" altLang="fr-FR" sz="3600">
                <a:solidFill>
                  <a:srgbClr val="C00000"/>
                </a:solidFill>
              </a:rPr>
              <a:t>Lipophilicité et clairance rénale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DAAF7E7-DB4E-4FB0-8440-8D49A1497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6515100"/>
            <a:ext cx="2782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Smith, 1996, Med. Res. Rev.</a:t>
            </a:r>
          </a:p>
        </p:txBody>
      </p:sp>
      <p:sp>
        <p:nvSpPr>
          <p:cNvPr id="29700" name="Text Box 56">
            <a:extLst>
              <a:ext uri="{FF2B5EF4-FFF2-40B4-BE49-F238E27FC236}">
                <a16:creationId xmlns:a16="http://schemas.microsoft.com/office/drawing/2014/main" id="{9E99374B-C041-4C0E-BEF7-38F6F2D1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89650"/>
            <a:ext cx="1108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/>
              <a:t>Log D 7.4</a:t>
            </a:r>
          </a:p>
        </p:txBody>
      </p:sp>
      <p:grpSp>
        <p:nvGrpSpPr>
          <p:cNvPr id="29701" name="Group 63">
            <a:extLst>
              <a:ext uri="{FF2B5EF4-FFF2-40B4-BE49-F238E27FC236}">
                <a16:creationId xmlns:a16="http://schemas.microsoft.com/office/drawing/2014/main" id="{3746FC47-2CD6-44B9-99D6-BBC9EC6B2B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650" y="1585913"/>
            <a:ext cx="8551863" cy="4502150"/>
            <a:chOff x="1310" y="1282"/>
            <a:chExt cx="4366" cy="2587"/>
          </a:xfrm>
        </p:grpSpPr>
        <p:sp>
          <p:nvSpPr>
            <p:cNvPr id="29703" name="Line 4">
              <a:extLst>
                <a:ext uri="{FF2B5EF4-FFF2-40B4-BE49-F238E27FC236}">
                  <a16:creationId xmlns:a16="http://schemas.microsoft.com/office/drawing/2014/main" id="{A50462D3-7FA0-48EF-815D-39EF9AB439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6" y="3582"/>
              <a:ext cx="311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4" name="Line 5">
              <a:extLst>
                <a:ext uri="{FF2B5EF4-FFF2-40B4-BE49-F238E27FC236}">
                  <a16:creationId xmlns:a16="http://schemas.microsoft.com/office/drawing/2014/main" id="{9AA03C61-28EC-466A-8185-93FA544E4F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6" y="1572"/>
              <a:ext cx="0" cy="2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5" name="Line 6">
              <a:extLst>
                <a:ext uri="{FF2B5EF4-FFF2-40B4-BE49-F238E27FC236}">
                  <a16:creationId xmlns:a16="http://schemas.microsoft.com/office/drawing/2014/main" id="{8A16BCCA-3C3B-4CCA-991F-5D8D4827FD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0" y="3570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6" name="Line 7">
              <a:extLst>
                <a:ext uri="{FF2B5EF4-FFF2-40B4-BE49-F238E27FC236}">
                  <a16:creationId xmlns:a16="http://schemas.microsoft.com/office/drawing/2014/main" id="{DF1DB5C1-DC3A-481C-B457-1B651CCC8B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70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7" name="Line 8">
              <a:extLst>
                <a:ext uri="{FF2B5EF4-FFF2-40B4-BE49-F238E27FC236}">
                  <a16:creationId xmlns:a16="http://schemas.microsoft.com/office/drawing/2014/main" id="{5A2EEC12-A0C2-40B4-837C-04C8B70391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80" y="3602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8" name="Line 9">
              <a:extLst>
                <a:ext uri="{FF2B5EF4-FFF2-40B4-BE49-F238E27FC236}">
                  <a16:creationId xmlns:a16="http://schemas.microsoft.com/office/drawing/2014/main" id="{5B10FAD1-311F-4DAB-80A2-DA35DEC082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78" y="3594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9" name="Line 10">
              <a:extLst>
                <a:ext uri="{FF2B5EF4-FFF2-40B4-BE49-F238E27FC236}">
                  <a16:creationId xmlns:a16="http://schemas.microsoft.com/office/drawing/2014/main" id="{93B13159-45FB-47EB-9487-64478AC6ED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76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0" name="Line 11">
              <a:extLst>
                <a:ext uri="{FF2B5EF4-FFF2-40B4-BE49-F238E27FC236}">
                  <a16:creationId xmlns:a16="http://schemas.microsoft.com/office/drawing/2014/main" id="{C71375D2-E81E-4A25-AFFC-CD162C7637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4" y="3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1" name="Line 12">
              <a:extLst>
                <a:ext uri="{FF2B5EF4-FFF2-40B4-BE49-F238E27FC236}">
                  <a16:creationId xmlns:a16="http://schemas.microsoft.com/office/drawing/2014/main" id="{16C6756E-056F-4EE7-B900-1A4ABAA0F3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56" y="2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2" name="Line 13">
              <a:extLst>
                <a:ext uri="{FF2B5EF4-FFF2-40B4-BE49-F238E27FC236}">
                  <a16:creationId xmlns:a16="http://schemas.microsoft.com/office/drawing/2014/main" id="{E71AFD30-6C7A-479A-BD36-572E15E5FD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8" y="2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3" name="Line 14">
              <a:extLst>
                <a:ext uri="{FF2B5EF4-FFF2-40B4-BE49-F238E27FC236}">
                  <a16:creationId xmlns:a16="http://schemas.microsoft.com/office/drawing/2014/main" id="{E7B538A8-D5D3-4C96-A52F-92987CF74B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40" y="1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4" name="Line 15">
              <a:extLst>
                <a:ext uri="{FF2B5EF4-FFF2-40B4-BE49-F238E27FC236}">
                  <a16:creationId xmlns:a16="http://schemas.microsoft.com/office/drawing/2014/main" id="{F71E7DC2-665E-4923-B304-3CEA169A7C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26" y="1872"/>
              <a:ext cx="2850" cy="16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5" name="Line 16">
              <a:extLst>
                <a:ext uri="{FF2B5EF4-FFF2-40B4-BE49-F238E27FC236}">
                  <a16:creationId xmlns:a16="http://schemas.microsoft.com/office/drawing/2014/main" id="{630049C2-91CF-44A5-944E-7E5D327798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8" y="1596"/>
              <a:ext cx="2514" cy="16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6" name="Rectangle 17">
              <a:extLst>
                <a:ext uri="{FF2B5EF4-FFF2-40B4-BE49-F238E27FC236}">
                  <a16:creationId xmlns:a16="http://schemas.microsoft.com/office/drawing/2014/main" id="{A58581C2-843E-43E2-9754-63621A8170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42" y="1369"/>
              <a:ext cx="56" cy="56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7" name="Rectangle 18">
              <a:extLst>
                <a:ext uri="{FF2B5EF4-FFF2-40B4-BE49-F238E27FC236}">
                  <a16:creationId xmlns:a16="http://schemas.microsoft.com/office/drawing/2014/main" id="{70A238AE-493B-4402-A4F9-8884A78314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4" y="19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8" name="Rectangle 19">
              <a:extLst>
                <a:ext uri="{FF2B5EF4-FFF2-40B4-BE49-F238E27FC236}">
                  <a16:creationId xmlns:a16="http://schemas.microsoft.com/office/drawing/2014/main" id="{6193229E-2F92-414A-9C01-1DB6CE4558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82" y="206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19" name="Rectangle 20">
              <a:extLst>
                <a:ext uri="{FF2B5EF4-FFF2-40B4-BE49-F238E27FC236}">
                  <a16:creationId xmlns:a16="http://schemas.microsoft.com/office/drawing/2014/main" id="{FE5CE59D-8EFF-419D-93DD-F3CF4541D9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2" y="208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0" name="Rectangle 21">
              <a:extLst>
                <a:ext uri="{FF2B5EF4-FFF2-40B4-BE49-F238E27FC236}">
                  <a16:creationId xmlns:a16="http://schemas.microsoft.com/office/drawing/2014/main" id="{0D35BCE5-90F0-423C-B466-8A3752F8A2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8" y="24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1" name="Rectangle 22">
              <a:extLst>
                <a:ext uri="{FF2B5EF4-FFF2-40B4-BE49-F238E27FC236}">
                  <a16:creationId xmlns:a16="http://schemas.microsoft.com/office/drawing/2014/main" id="{1091D1E9-162A-48B4-BCB8-9C3955C4B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8" y="1874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2" name="Rectangle 23">
              <a:extLst>
                <a:ext uri="{FF2B5EF4-FFF2-40B4-BE49-F238E27FC236}">
                  <a16:creationId xmlns:a16="http://schemas.microsoft.com/office/drawing/2014/main" id="{AFC7C21E-5F8A-46F1-8070-C3DFCCBD8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2" y="190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3" name="Rectangle 24">
              <a:extLst>
                <a:ext uri="{FF2B5EF4-FFF2-40B4-BE49-F238E27FC236}">
                  <a16:creationId xmlns:a16="http://schemas.microsoft.com/office/drawing/2014/main" id="{C81C55F4-2933-4A33-B80D-F63676919A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94" y="18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4" name="Rectangle 25">
              <a:extLst>
                <a:ext uri="{FF2B5EF4-FFF2-40B4-BE49-F238E27FC236}">
                  <a16:creationId xmlns:a16="http://schemas.microsoft.com/office/drawing/2014/main" id="{00ADFC18-84F9-4A9E-AA78-74F4B65AA8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4" y="3050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5" name="Rectangle 26">
              <a:extLst>
                <a:ext uri="{FF2B5EF4-FFF2-40B4-BE49-F238E27FC236}">
                  <a16:creationId xmlns:a16="http://schemas.microsoft.com/office/drawing/2014/main" id="{57BC8F59-3000-4523-96CB-694A934808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6" y="30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6" name="AutoShape 27">
              <a:extLst>
                <a:ext uri="{FF2B5EF4-FFF2-40B4-BE49-F238E27FC236}">
                  <a16:creationId xmlns:a16="http://schemas.microsoft.com/office/drawing/2014/main" id="{F13D5521-327C-42BF-95D1-289D31F30A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28" y="246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7" name="AutoShape 28">
              <a:extLst>
                <a:ext uri="{FF2B5EF4-FFF2-40B4-BE49-F238E27FC236}">
                  <a16:creationId xmlns:a16="http://schemas.microsoft.com/office/drawing/2014/main" id="{FA935F1F-F258-4AC5-8CEA-0011B9DEC8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18" y="248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8" name="AutoShape 29">
              <a:extLst>
                <a:ext uri="{FF2B5EF4-FFF2-40B4-BE49-F238E27FC236}">
                  <a16:creationId xmlns:a16="http://schemas.microsoft.com/office/drawing/2014/main" id="{11461D5B-B7EC-4366-9318-B179D1B506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0" y="230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9" name="AutoShape 30">
              <a:extLst>
                <a:ext uri="{FF2B5EF4-FFF2-40B4-BE49-F238E27FC236}">
                  <a16:creationId xmlns:a16="http://schemas.microsoft.com/office/drawing/2014/main" id="{C64E5AB4-726D-4912-A7EB-51F67C0D3A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277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0" name="AutoShape 31">
              <a:extLst>
                <a:ext uri="{FF2B5EF4-FFF2-40B4-BE49-F238E27FC236}">
                  <a16:creationId xmlns:a16="http://schemas.microsoft.com/office/drawing/2014/main" id="{D508EC58-1D24-46C6-A590-90DA5DA5EE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0" y="27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1" name="AutoShape 32">
              <a:extLst>
                <a:ext uri="{FF2B5EF4-FFF2-40B4-BE49-F238E27FC236}">
                  <a16:creationId xmlns:a16="http://schemas.microsoft.com/office/drawing/2014/main" id="{C3FB1A35-B2D4-437B-BE2B-7037A6C1D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18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2" name="AutoShape 33">
              <a:extLst>
                <a:ext uri="{FF2B5EF4-FFF2-40B4-BE49-F238E27FC236}">
                  <a16:creationId xmlns:a16="http://schemas.microsoft.com/office/drawing/2014/main" id="{F15666D8-0FEB-4594-93B8-89312E38A3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" y="284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3" name="AutoShape 34">
              <a:extLst>
                <a:ext uri="{FF2B5EF4-FFF2-40B4-BE49-F238E27FC236}">
                  <a16:creationId xmlns:a16="http://schemas.microsoft.com/office/drawing/2014/main" id="{7D2CF856-3DA8-484B-B4A1-B3FB300ADF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16" y="27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4" name="AutoShape 35">
              <a:extLst>
                <a:ext uri="{FF2B5EF4-FFF2-40B4-BE49-F238E27FC236}">
                  <a16:creationId xmlns:a16="http://schemas.microsoft.com/office/drawing/2014/main" id="{8C7AAC27-D892-41EA-8F9A-6DB2C33207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50" y="246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5" name="AutoShape 36">
              <a:extLst>
                <a:ext uri="{FF2B5EF4-FFF2-40B4-BE49-F238E27FC236}">
                  <a16:creationId xmlns:a16="http://schemas.microsoft.com/office/drawing/2014/main" id="{37A33BCC-FB88-4979-B205-FA276653B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6" y="32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6" name="AutoShape 37">
              <a:extLst>
                <a:ext uri="{FF2B5EF4-FFF2-40B4-BE49-F238E27FC236}">
                  <a16:creationId xmlns:a16="http://schemas.microsoft.com/office/drawing/2014/main" id="{07EEB493-F7AD-44B8-9508-EFBF9B9CFB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0" y="33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7" name="AutoShape 38">
              <a:extLst>
                <a:ext uri="{FF2B5EF4-FFF2-40B4-BE49-F238E27FC236}">
                  <a16:creationId xmlns:a16="http://schemas.microsoft.com/office/drawing/2014/main" id="{28D7A16E-A4C8-4A78-BD32-DA32A1CFC8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8" y="3308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8" name="AutoShape 39">
              <a:extLst>
                <a:ext uri="{FF2B5EF4-FFF2-40B4-BE49-F238E27FC236}">
                  <a16:creationId xmlns:a16="http://schemas.microsoft.com/office/drawing/2014/main" id="{37761867-5276-4B4C-9596-0F492C9D6C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2" y="315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39" name="AutoShape 40">
              <a:extLst>
                <a:ext uri="{FF2B5EF4-FFF2-40B4-BE49-F238E27FC236}">
                  <a16:creationId xmlns:a16="http://schemas.microsoft.com/office/drawing/2014/main" id="{A87B55BC-71D1-44D7-8E05-4C67E5588C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26" y="307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0" name="AutoShape 41">
              <a:extLst>
                <a:ext uri="{FF2B5EF4-FFF2-40B4-BE49-F238E27FC236}">
                  <a16:creationId xmlns:a16="http://schemas.microsoft.com/office/drawing/2014/main" id="{B95D3763-2F51-42EB-BA9F-F303E135C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00" y="313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1" name="AutoShape 42">
              <a:extLst>
                <a:ext uri="{FF2B5EF4-FFF2-40B4-BE49-F238E27FC236}">
                  <a16:creationId xmlns:a16="http://schemas.microsoft.com/office/drawing/2014/main" id="{AF0709FB-0F31-4901-BA58-4A028DDC55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2" y="29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2" name="AutoShape 43">
              <a:extLst>
                <a:ext uri="{FF2B5EF4-FFF2-40B4-BE49-F238E27FC236}">
                  <a16:creationId xmlns:a16="http://schemas.microsoft.com/office/drawing/2014/main" id="{8B0B48FA-29E9-432C-8D63-0397E31FED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6" y="300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3" name="AutoShape 44">
              <a:extLst>
                <a:ext uri="{FF2B5EF4-FFF2-40B4-BE49-F238E27FC236}">
                  <a16:creationId xmlns:a16="http://schemas.microsoft.com/office/drawing/2014/main" id="{AF541304-49BE-4689-90CA-A0CFEF1950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0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4" name="AutoShape 45">
              <a:extLst>
                <a:ext uri="{FF2B5EF4-FFF2-40B4-BE49-F238E27FC236}">
                  <a16:creationId xmlns:a16="http://schemas.microsoft.com/office/drawing/2014/main" id="{C0534F13-8E5D-4B98-975E-DF2C181542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0" y="35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5" name="AutoShape 46">
              <a:extLst>
                <a:ext uri="{FF2B5EF4-FFF2-40B4-BE49-F238E27FC236}">
                  <a16:creationId xmlns:a16="http://schemas.microsoft.com/office/drawing/2014/main" id="{FD0978DD-D872-4496-A35C-E23C171CA4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2" y="355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6" name="AutoShape 47">
              <a:extLst>
                <a:ext uri="{FF2B5EF4-FFF2-40B4-BE49-F238E27FC236}">
                  <a16:creationId xmlns:a16="http://schemas.microsoft.com/office/drawing/2014/main" id="{5274F4EA-3051-4F1F-9710-D161EEA2A0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2" y="355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7" name="AutoShape 48">
              <a:extLst>
                <a:ext uri="{FF2B5EF4-FFF2-40B4-BE49-F238E27FC236}">
                  <a16:creationId xmlns:a16="http://schemas.microsoft.com/office/drawing/2014/main" id="{66397435-CA60-40A3-9401-C83752F594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44" y="1587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48" name="Text Box 49">
              <a:extLst>
                <a:ext uri="{FF2B5EF4-FFF2-40B4-BE49-F238E27FC236}">
                  <a16:creationId xmlns:a16="http://schemas.microsoft.com/office/drawing/2014/main" id="{6321593C-705B-4C7F-9E7A-613BE171C8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628" y="1282"/>
              <a:ext cx="10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0000FF"/>
                  </a:solidFill>
                </a:rPr>
                <a:t>Beta-bloquants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</a:rPr>
                <a:t>AINS</a:t>
              </a:r>
            </a:p>
          </p:txBody>
        </p:sp>
        <p:sp>
          <p:nvSpPr>
            <p:cNvPr id="29749" name="Text Box 50">
              <a:extLst>
                <a:ext uri="{FF2B5EF4-FFF2-40B4-BE49-F238E27FC236}">
                  <a16:creationId xmlns:a16="http://schemas.microsoft.com/office/drawing/2014/main" id="{EB5F00D1-5AB5-43D8-AA58-D49999BF04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72" y="3674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2</a:t>
              </a:r>
            </a:p>
          </p:txBody>
        </p:sp>
        <p:sp>
          <p:nvSpPr>
            <p:cNvPr id="29750" name="Text Box 51">
              <a:extLst>
                <a:ext uri="{FF2B5EF4-FFF2-40B4-BE49-F238E27FC236}">
                  <a16:creationId xmlns:a16="http://schemas.microsoft.com/office/drawing/2014/main" id="{1B86F5F1-55AB-4189-B4AD-811881E409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58" y="3672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29751" name="Text Box 52">
              <a:extLst>
                <a:ext uri="{FF2B5EF4-FFF2-40B4-BE49-F238E27FC236}">
                  <a16:creationId xmlns:a16="http://schemas.microsoft.com/office/drawing/2014/main" id="{F7C68F9C-3819-41DE-863D-F2CC99BB2A2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44" y="3670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</a:t>
              </a:r>
            </a:p>
          </p:txBody>
        </p:sp>
        <p:sp>
          <p:nvSpPr>
            <p:cNvPr id="29752" name="Text Box 53">
              <a:extLst>
                <a:ext uri="{FF2B5EF4-FFF2-40B4-BE49-F238E27FC236}">
                  <a16:creationId xmlns:a16="http://schemas.microsoft.com/office/drawing/2014/main" id="{3E89F1B6-3869-402C-8EE9-0672EFC340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0" y="3668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-1</a:t>
              </a:r>
            </a:p>
          </p:txBody>
        </p:sp>
        <p:sp>
          <p:nvSpPr>
            <p:cNvPr id="29753" name="Text Box 54">
              <a:extLst>
                <a:ext uri="{FF2B5EF4-FFF2-40B4-BE49-F238E27FC236}">
                  <a16:creationId xmlns:a16="http://schemas.microsoft.com/office/drawing/2014/main" id="{99822DBA-BCDC-4ABA-9B39-FA517D37C92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16" y="3666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-2</a:t>
              </a:r>
            </a:p>
          </p:txBody>
        </p:sp>
        <p:sp>
          <p:nvSpPr>
            <p:cNvPr id="29754" name="Text Box 55">
              <a:extLst>
                <a:ext uri="{FF2B5EF4-FFF2-40B4-BE49-F238E27FC236}">
                  <a16:creationId xmlns:a16="http://schemas.microsoft.com/office/drawing/2014/main" id="{FA9EA02C-644E-4547-ADC4-B431714C3F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2" y="3664"/>
              <a:ext cx="1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-3</a:t>
              </a:r>
            </a:p>
          </p:txBody>
        </p:sp>
        <p:sp>
          <p:nvSpPr>
            <p:cNvPr id="29755" name="Text Box 57">
              <a:extLst>
                <a:ext uri="{FF2B5EF4-FFF2-40B4-BE49-F238E27FC236}">
                  <a16:creationId xmlns:a16="http://schemas.microsoft.com/office/drawing/2014/main" id="{CB7447E3-B64D-4662-96C7-9DBAE019EA9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10" y="3482"/>
              <a:ext cx="3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0.001</a:t>
              </a:r>
            </a:p>
          </p:txBody>
        </p:sp>
        <p:sp>
          <p:nvSpPr>
            <p:cNvPr id="29756" name="Text Box 58">
              <a:extLst>
                <a:ext uri="{FF2B5EF4-FFF2-40B4-BE49-F238E27FC236}">
                  <a16:creationId xmlns:a16="http://schemas.microsoft.com/office/drawing/2014/main" id="{93423303-FC47-4B11-AE38-1DC07B5A21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81" y="2973"/>
              <a:ext cx="29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0.01</a:t>
              </a:r>
            </a:p>
          </p:txBody>
        </p:sp>
        <p:sp>
          <p:nvSpPr>
            <p:cNvPr id="29757" name="Text Box 59">
              <a:extLst>
                <a:ext uri="{FF2B5EF4-FFF2-40B4-BE49-F238E27FC236}">
                  <a16:creationId xmlns:a16="http://schemas.microsoft.com/office/drawing/2014/main" id="{341BCF9D-240A-4DAD-BD18-9BF73797503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52" y="2434"/>
              <a:ext cx="24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0.1</a:t>
              </a:r>
            </a:p>
          </p:txBody>
        </p:sp>
        <p:sp>
          <p:nvSpPr>
            <p:cNvPr id="29758" name="Text Box 60">
              <a:extLst>
                <a:ext uri="{FF2B5EF4-FFF2-40B4-BE49-F238E27FC236}">
                  <a16:creationId xmlns:a16="http://schemas.microsoft.com/office/drawing/2014/main" id="{DA02E9A8-92E0-45A1-8031-6BBC6994A1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59" y="1984"/>
              <a:ext cx="1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29759" name="Text Box 61">
              <a:extLst>
                <a:ext uri="{FF2B5EF4-FFF2-40B4-BE49-F238E27FC236}">
                  <a16:creationId xmlns:a16="http://schemas.microsoft.com/office/drawing/2014/main" id="{67538563-B2D8-4C9A-BA59-24C3AF6F987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88" y="1454"/>
              <a:ext cx="2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10</a:t>
              </a:r>
            </a:p>
          </p:txBody>
        </p:sp>
      </p:grpSp>
      <p:sp>
        <p:nvSpPr>
          <p:cNvPr id="29702" name="Text Box 4">
            <a:extLst>
              <a:ext uri="{FF2B5EF4-FFF2-40B4-BE49-F238E27FC236}">
                <a16:creationId xmlns:a16="http://schemas.microsoft.com/office/drawing/2014/main" id="{D953D777-ED20-4C63-83E9-D9837E7C14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69231" y="3540919"/>
            <a:ext cx="3571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Clairance rénale (mL/min/kg)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AFD5D89-6428-4E20-824D-EEC044B7A4AE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993775" y="1125538"/>
            <a:ext cx="8743950" cy="1212850"/>
          </a:xfrm>
        </p:spPr>
        <p:txBody>
          <a:bodyPr/>
          <a:lstStyle/>
          <a:p>
            <a:r>
              <a:rPr lang="en-US" altLang="fr-FR" sz="2400">
                <a:solidFill>
                  <a:srgbClr val="C00000"/>
                </a:solidFill>
              </a:rPr>
              <a:t>Relation entre la lipophilicité et les clairances rénales et métaboliques pour une série d’acides carboxyliques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0FEE6AF-3399-47ED-B844-0480DDD2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6164263"/>
            <a:ext cx="838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Log D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E5AE562B-6825-47DA-83A8-D97006ACA3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3713" y="3951288"/>
            <a:ext cx="33861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Clairance rénale (mL/min/kg)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2FB6F89-207F-4035-B29D-30B16A29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443163"/>
            <a:ext cx="4683125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F38363A-CE03-44AA-BB8D-66764AB3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5908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20A618E6-4BE8-415B-B273-6423AD8A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29972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939C06CC-09A6-45CA-AF74-F1B8B441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899025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EC4FDD0B-EB7F-43DC-AD4B-1997F47B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5105400"/>
            <a:ext cx="204788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3F53708A-5C79-47D4-9244-899C97CC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5435600"/>
            <a:ext cx="204788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5B7A13EA-9884-4B01-8AA0-671C59FA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4229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6DF1DDF8-C2DE-4A12-AB6E-2F1C6B94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5553075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004A03A8-701F-4E10-9414-84D4EF24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5" y="5549900"/>
            <a:ext cx="20320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98807708-45EF-44DB-89CA-B391E870F1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497263" y="54705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B965FFA7-9D45-40E8-A786-9E87080962F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254500" y="554355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64475025-60F7-4371-ACD5-EC0CE6BC34C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65750" y="467360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0C784E95-5065-4D65-B5A8-2B7CF5042C1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800725" y="457517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A286ED34-F290-46DF-A1DB-2F94D789673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108700" y="417195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496C17E3-679B-47D7-B22A-32A3210F524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186613" y="37687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4CAE04D1-243E-48D9-BDC5-0559918949C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354888" y="3146425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65" name="Freeform 21">
            <a:extLst>
              <a:ext uri="{FF2B5EF4-FFF2-40B4-BE49-F238E27FC236}">
                <a16:creationId xmlns:a16="http://schemas.microsoft.com/office/drawing/2014/main" id="{38875145-B320-4E3D-B627-D037A87CF2C4}"/>
              </a:ext>
            </a:extLst>
          </p:cNvPr>
          <p:cNvSpPr>
            <a:spLocks/>
          </p:cNvSpPr>
          <p:nvPr/>
        </p:nvSpPr>
        <p:spPr bwMode="auto">
          <a:xfrm>
            <a:off x="3589338" y="2752725"/>
            <a:ext cx="3676650" cy="2867025"/>
          </a:xfrm>
          <a:custGeom>
            <a:avLst/>
            <a:gdLst>
              <a:gd name="T0" fmla="*/ 0 w 2058"/>
              <a:gd name="T1" fmla="*/ 0 h 1806"/>
              <a:gd name="T2" fmla="*/ 2147483646 w 2058"/>
              <a:gd name="T3" fmla="*/ 2147483646 h 1806"/>
              <a:gd name="T4" fmla="*/ 2147483646 w 2058"/>
              <a:gd name="T5" fmla="*/ 2147483646 h 1806"/>
              <a:gd name="T6" fmla="*/ 2147483646 w 2058"/>
              <a:gd name="T7" fmla="*/ 2147483646 h 1806"/>
              <a:gd name="T8" fmla="*/ 2147483646 w 2058"/>
              <a:gd name="T9" fmla="*/ 2147483646 h 1806"/>
              <a:gd name="T10" fmla="*/ 2147483646 w 2058"/>
              <a:gd name="T11" fmla="*/ 2147483646 h 18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8" h="1806">
                <a:moveTo>
                  <a:pt x="0" y="0"/>
                </a:moveTo>
                <a:lnTo>
                  <a:pt x="432" y="1404"/>
                </a:lnTo>
                <a:lnTo>
                  <a:pt x="1050" y="1536"/>
                </a:lnTo>
                <a:lnTo>
                  <a:pt x="1296" y="1740"/>
                </a:lnTo>
                <a:lnTo>
                  <a:pt x="1482" y="1734"/>
                </a:lnTo>
                <a:lnTo>
                  <a:pt x="2058" y="180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6" name="Freeform 22">
            <a:extLst>
              <a:ext uri="{FF2B5EF4-FFF2-40B4-BE49-F238E27FC236}">
                <a16:creationId xmlns:a16="http://schemas.microsoft.com/office/drawing/2014/main" id="{5DA6F87D-0020-434D-A4D0-DDD35E7B75F6}"/>
              </a:ext>
            </a:extLst>
          </p:cNvPr>
          <p:cNvSpPr>
            <a:spLocks/>
          </p:cNvSpPr>
          <p:nvPr/>
        </p:nvSpPr>
        <p:spPr bwMode="auto">
          <a:xfrm>
            <a:off x="3622675" y="3228975"/>
            <a:ext cx="3824288" cy="2381250"/>
          </a:xfrm>
          <a:custGeom>
            <a:avLst/>
            <a:gdLst>
              <a:gd name="T0" fmla="*/ 0 w 2142"/>
              <a:gd name="T1" fmla="*/ 2147483646 h 1500"/>
              <a:gd name="T2" fmla="*/ 2147483646 w 2142"/>
              <a:gd name="T3" fmla="*/ 2147483646 h 1500"/>
              <a:gd name="T4" fmla="*/ 2147483646 w 2142"/>
              <a:gd name="T5" fmla="*/ 2147483646 h 1500"/>
              <a:gd name="T6" fmla="*/ 2147483646 w 2142"/>
              <a:gd name="T7" fmla="*/ 2147483646 h 1500"/>
              <a:gd name="T8" fmla="*/ 2147483646 w 2142"/>
              <a:gd name="T9" fmla="*/ 2147483646 h 1500"/>
              <a:gd name="T10" fmla="*/ 2147483646 w 2142"/>
              <a:gd name="T11" fmla="*/ 2147483646 h 1500"/>
              <a:gd name="T12" fmla="*/ 2147483646 w 2142"/>
              <a:gd name="T13" fmla="*/ 0 h 1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2" h="1500">
                <a:moveTo>
                  <a:pt x="0" y="1458"/>
                </a:moveTo>
                <a:lnTo>
                  <a:pt x="414" y="1500"/>
                </a:lnTo>
                <a:lnTo>
                  <a:pt x="1020" y="972"/>
                </a:lnTo>
                <a:lnTo>
                  <a:pt x="1278" y="894"/>
                </a:lnTo>
                <a:lnTo>
                  <a:pt x="1446" y="636"/>
                </a:lnTo>
                <a:lnTo>
                  <a:pt x="2052" y="378"/>
                </a:lnTo>
                <a:lnTo>
                  <a:pt x="2142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80637479-00C0-4F0C-9050-A49A83A2D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7213" y="2724150"/>
            <a:ext cx="18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8DD2428A-B9EF-4640-8C7A-58F7BC95E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372110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9" name="Line 25">
            <a:extLst>
              <a:ext uri="{FF2B5EF4-FFF2-40B4-BE49-F238E27FC236}">
                <a16:creationId xmlns:a16="http://schemas.microsoft.com/office/drawing/2014/main" id="{78FBA889-2D9A-46DB-BB8D-E8417961C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5" y="4718050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0" name="Line 26">
            <a:extLst>
              <a:ext uri="{FF2B5EF4-FFF2-40B4-BE49-F238E27FC236}">
                <a16:creationId xmlns:a16="http://schemas.microsoft.com/office/drawing/2014/main" id="{EC0A2634-58AC-40CF-929D-89A433A93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1" name="Line 27">
            <a:extLst>
              <a:ext uri="{FF2B5EF4-FFF2-40B4-BE49-F238E27FC236}">
                <a16:creationId xmlns:a16="http://schemas.microsoft.com/office/drawing/2014/main" id="{5DCBB1C8-8399-4184-8912-4AA436439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9888" y="55784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2" name="Line 28">
            <a:extLst>
              <a:ext uri="{FF2B5EF4-FFF2-40B4-BE49-F238E27FC236}">
                <a16:creationId xmlns:a16="http://schemas.microsoft.com/office/drawing/2014/main" id="{BD5DD231-832D-454B-B879-2B93C983D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9350" y="5584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3" name="Line 29">
            <a:extLst>
              <a:ext uri="{FF2B5EF4-FFF2-40B4-BE49-F238E27FC236}">
                <a16:creationId xmlns:a16="http://schemas.microsoft.com/office/drawing/2014/main" id="{B45EE524-6520-4959-BAFC-8A4EC16FA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4" name="Line 30">
            <a:extLst>
              <a:ext uri="{FF2B5EF4-FFF2-40B4-BE49-F238E27FC236}">
                <a16:creationId xmlns:a16="http://schemas.microsoft.com/office/drawing/2014/main" id="{0FB922C4-32FF-47DD-A09B-CDC3E68B9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97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75" name="Rectangle 31">
            <a:extLst>
              <a:ext uri="{FF2B5EF4-FFF2-40B4-BE49-F238E27FC236}">
                <a16:creationId xmlns:a16="http://schemas.microsoft.com/office/drawing/2014/main" id="{A160CAAF-D930-4B64-BA8B-B1A712E6056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468813" y="3276600"/>
            <a:ext cx="20320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B1A3FF73-627C-46FD-BBE0-A6A15F52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2884488"/>
            <a:ext cx="2711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Clairance rénale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0000"/>
                </a:solidFill>
              </a:rPr>
              <a:t>Clairance métabolique 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2DDFA4BD-97A2-4692-8279-DC1DEFB1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24590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15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FC366356-E3B2-4F47-80D1-1D26FF3E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4686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10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55078526-21EF-4E37-A9FB-A5A00FBE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47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5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81C225A6-3F41-47CC-AAA3-EC15CB4A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48798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3D7CA926-48C8-40DA-8698-DB79E5D4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5748338"/>
            <a:ext cx="41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-1</a:t>
            </a:r>
          </a:p>
        </p:txBody>
      </p:sp>
      <p:sp>
        <p:nvSpPr>
          <p:cNvPr id="31782" name="Text Box 38">
            <a:extLst>
              <a:ext uri="{FF2B5EF4-FFF2-40B4-BE49-F238E27FC236}">
                <a16:creationId xmlns:a16="http://schemas.microsoft.com/office/drawing/2014/main" id="{9BDA8667-D980-4FD8-85D7-A65BDFF6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31783" name="Text Box 39">
            <a:extLst>
              <a:ext uri="{FF2B5EF4-FFF2-40B4-BE49-F238E27FC236}">
                <a16:creationId xmlns:a16="http://schemas.microsoft.com/office/drawing/2014/main" id="{548BA2C6-4D6D-4853-955E-491CC5A1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</a:p>
        </p:txBody>
      </p:sp>
      <p:sp>
        <p:nvSpPr>
          <p:cNvPr id="31784" name="Text Box 40">
            <a:extLst>
              <a:ext uri="{FF2B5EF4-FFF2-40B4-BE49-F238E27FC236}">
                <a16:creationId xmlns:a16="http://schemas.microsoft.com/office/drawing/2014/main" id="{C440BED1-0BC0-48B4-A403-52C34452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</a:p>
        </p:txBody>
      </p:sp>
      <p:sp>
        <p:nvSpPr>
          <p:cNvPr id="31785" name="Text Box 3">
            <a:extLst>
              <a:ext uri="{FF2B5EF4-FFF2-40B4-BE49-F238E27FC236}">
                <a16:creationId xmlns:a16="http://schemas.microsoft.com/office/drawing/2014/main" id="{6163125D-AF0A-471A-9C50-0714C296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6515100"/>
            <a:ext cx="2782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Smith, 1996, Med. Res. Rev.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F2D27348-A7D9-42B4-A0A6-3AC81B554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0538"/>
            <a:ext cx="9698038" cy="647700"/>
          </a:xfrm>
        </p:spPr>
        <p:txBody>
          <a:bodyPr/>
          <a:lstStyle/>
          <a:p>
            <a:r>
              <a:rPr lang="fr-FR" altLang="fr-FR" sz="3600">
                <a:solidFill>
                  <a:srgbClr val="C00000"/>
                </a:solidFill>
              </a:rPr>
              <a:t>Le néphron est l’unité fonctionnelle du rein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BC9390A1-5D40-4959-B5BC-42CF6177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43875" y="63246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210D0B-8578-4F98-8D79-7232DD4095F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33796" name="Picture 2" descr="C:\pharma\weg.png">
            <a:extLst>
              <a:ext uri="{FF2B5EF4-FFF2-40B4-BE49-F238E27FC236}">
                <a16:creationId xmlns:a16="http://schemas.microsoft.com/office/drawing/2014/main" id="{0BDDBE98-B5F6-4EE6-9FCF-726ABFB4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00213"/>
            <a:ext cx="85058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0A0F7128-B5B8-4CA5-AA72-624ECE4D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5338"/>
            <a:ext cx="221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chemeClr val="hlink"/>
                </a:solidFill>
                <a:latin typeface="Times New Roman" panose="02020603050405020304" pitchFamily="18" charset="0"/>
              </a:rPr>
              <a:t>Filtration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84817CC4-2008-4818-B2DC-C4CC9579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656138"/>
            <a:ext cx="21605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33CC33"/>
                </a:solidFill>
                <a:latin typeface="Times New Roman" panose="02020603050405020304" pitchFamily="18" charset="0"/>
              </a:rPr>
              <a:t>Secretion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33CC33"/>
                </a:solidFill>
                <a:latin typeface="Times New Roman" panose="02020603050405020304" pitchFamily="18" charset="0"/>
              </a:rPr>
              <a:t>(active)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9539EF68-D645-42FA-8B5B-AFCA3391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860550"/>
            <a:ext cx="494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Reabsorption (passive)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1C122BC-6765-49AC-BAC3-E6E3A3E4F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5375275"/>
            <a:ext cx="20542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Anse de Henle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267F09EA-8DF2-4251-A916-8BDF33DD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4003675"/>
            <a:ext cx="15430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Glomerule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10F2C3E-75A5-4B8B-BDF4-E7F93222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473325"/>
            <a:ext cx="15605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proximal 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319A9001-8BAD-4DF0-A77D-50DC9A51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2590800"/>
            <a:ext cx="15605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distal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AB433983-4FE4-41CD-836E-1AAE67D78BD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21625" y="3378201"/>
            <a:ext cx="21986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Tubule collecteur</a:t>
            </a:r>
          </a:p>
        </p:txBody>
      </p:sp>
      <p:grpSp>
        <p:nvGrpSpPr>
          <p:cNvPr id="35850" name="Group 10">
            <a:extLst>
              <a:ext uri="{FF2B5EF4-FFF2-40B4-BE49-F238E27FC236}">
                <a16:creationId xmlns:a16="http://schemas.microsoft.com/office/drawing/2014/main" id="{720A7760-0FA1-4045-83F5-75DF9579742D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743200"/>
            <a:ext cx="8229600" cy="3886200"/>
            <a:chOff x="576" y="1728"/>
            <a:chExt cx="4608" cy="2448"/>
          </a:xfrm>
        </p:grpSpPr>
        <p:grpSp>
          <p:nvGrpSpPr>
            <p:cNvPr id="35857" name="Group 11">
              <a:extLst>
                <a:ext uri="{FF2B5EF4-FFF2-40B4-BE49-F238E27FC236}">
                  <a16:creationId xmlns:a16="http://schemas.microsoft.com/office/drawing/2014/main" id="{4110F7DA-8A81-4CE2-9100-FFCDDA512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35859" name="Freeform 12">
                <a:extLst>
                  <a:ext uri="{FF2B5EF4-FFF2-40B4-BE49-F238E27FC236}">
                    <a16:creationId xmlns:a16="http://schemas.microsoft.com/office/drawing/2014/main" id="{840AEA1C-3CAA-40BC-A214-8E1202951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60" name="Freeform 13">
                <a:extLst>
                  <a:ext uri="{FF2B5EF4-FFF2-40B4-BE49-F238E27FC236}">
                    <a16:creationId xmlns:a16="http://schemas.microsoft.com/office/drawing/2014/main" id="{91AAF671-01F8-470B-B6B4-3CF9E4B9B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5858" name="Line 14">
              <a:extLst>
                <a:ext uri="{FF2B5EF4-FFF2-40B4-BE49-F238E27FC236}">
                  <a16:creationId xmlns:a16="http://schemas.microsoft.com/office/drawing/2014/main" id="{98A888E8-E7CC-4837-A149-F70BD0496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8975" name="AutoShape 15">
            <a:extLst>
              <a:ext uri="{FF2B5EF4-FFF2-40B4-BE49-F238E27FC236}">
                <a16:creationId xmlns:a16="http://schemas.microsoft.com/office/drawing/2014/main" id="{F8D13371-85A8-46B4-84F0-FBBD4137F4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00363" y="3497263"/>
            <a:ext cx="600075" cy="1065212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99FF66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8976" name="AutoShape 16">
            <a:extLst>
              <a:ext uri="{FF2B5EF4-FFF2-40B4-BE49-F238E27FC236}">
                <a16:creationId xmlns:a16="http://schemas.microsoft.com/office/drawing/2014/main" id="{CB0AE509-1327-4D40-989C-E4E0E6A4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92475"/>
            <a:ext cx="1457325" cy="381000"/>
          </a:xfrm>
          <a:prstGeom prst="rightArrow">
            <a:avLst>
              <a:gd name="adj1" fmla="val 50000"/>
              <a:gd name="adj2" fmla="val 95625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77" name="AutoShape 17">
            <a:extLst>
              <a:ext uri="{FF2B5EF4-FFF2-40B4-BE49-F238E27FC236}">
                <a16:creationId xmlns:a16="http://schemas.microsoft.com/office/drawing/2014/main" id="{9EF49F22-0219-4FAD-A32E-892C557C6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2819400"/>
            <a:ext cx="514350" cy="762000"/>
          </a:xfrm>
          <a:prstGeom prst="upArrow">
            <a:avLst>
              <a:gd name="adj1" fmla="val 50000"/>
              <a:gd name="adj2" fmla="val 37037"/>
            </a:avLst>
          </a:prstGeom>
          <a:solidFill>
            <a:srgbClr val="A50021"/>
          </a:solidFill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8978" name="Line 18">
            <a:extLst>
              <a:ext uri="{FF2B5EF4-FFF2-40B4-BE49-F238E27FC236}">
                <a16:creationId xmlns:a16="http://schemas.microsoft.com/office/drawing/2014/main" id="{EB681A65-8107-42CF-9CEF-821AD303E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971800"/>
            <a:ext cx="0" cy="6096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5" name="Rectangle 22">
            <a:extLst>
              <a:ext uri="{FF2B5EF4-FFF2-40B4-BE49-F238E27FC236}">
                <a16:creationId xmlns:a16="http://schemas.microsoft.com/office/drawing/2014/main" id="{FF41ABA5-2FA5-484B-B956-4841B143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290513"/>
            <a:ext cx="9421812" cy="739775"/>
          </a:xfrm>
          <a:noFill/>
        </p:spPr>
        <p:txBody>
          <a:bodyPr/>
          <a:lstStyle/>
          <a:p>
            <a:pPr eaLnBrk="1" hangingPunct="1"/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6096" name="Rectangle 23">
            <a:extLst>
              <a:ext uri="{FF2B5EF4-FFF2-40B4-BE49-F238E27FC236}">
                <a16:creationId xmlns:a16="http://schemas.microsoft.com/office/drawing/2014/main" id="{5D1D18FE-C9AE-48B3-BA91-133D193C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/>
      <p:bldP spid="168964" grpId="0"/>
      <p:bldP spid="168975" grpId="0" animBg="1"/>
      <p:bldP spid="168976" grpId="0" animBg="1"/>
      <p:bldP spid="1689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>
            <a:extLst>
              <a:ext uri="{FF2B5EF4-FFF2-40B4-BE49-F238E27FC236}">
                <a16:creationId xmlns:a16="http://schemas.microsoft.com/office/drawing/2014/main" id="{53CB7B16-CE1E-41AB-B91E-D1FCDC3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2373313"/>
            <a:ext cx="9263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latin typeface="Times New Roman" panose="02020603050405020304" pitchFamily="18" charset="0"/>
              </a:rPr>
              <a:t>V excrétion rénale  =  V filtration + V sécrétion - V réabsorption</a:t>
            </a:r>
          </a:p>
        </p:txBody>
      </p:sp>
      <p:grpSp>
        <p:nvGrpSpPr>
          <p:cNvPr id="171014" name="Group 6">
            <a:extLst>
              <a:ext uri="{FF2B5EF4-FFF2-40B4-BE49-F238E27FC236}">
                <a16:creationId xmlns:a16="http://schemas.microsoft.com/office/drawing/2014/main" id="{856D1715-03C6-42E4-ACBA-94E491A197AA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3592513"/>
            <a:ext cx="9723438" cy="1060450"/>
            <a:chOff x="121" y="1960"/>
            <a:chExt cx="5899" cy="705"/>
          </a:xfrm>
        </p:grpSpPr>
        <p:grpSp>
          <p:nvGrpSpPr>
            <p:cNvPr id="37895" name="Group 7">
              <a:extLst>
                <a:ext uri="{FF2B5EF4-FFF2-40B4-BE49-F238E27FC236}">
                  <a16:creationId xmlns:a16="http://schemas.microsoft.com/office/drawing/2014/main" id="{2C32EB23-36ED-4661-82DF-FF24A6D9E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" y="1960"/>
              <a:ext cx="1627" cy="705"/>
              <a:chOff x="121" y="1960"/>
              <a:chExt cx="1627" cy="705"/>
            </a:xfrm>
          </p:grpSpPr>
          <p:sp>
            <p:nvSpPr>
              <p:cNvPr id="37906" name="Rectangle 8">
                <a:extLst>
                  <a:ext uri="{FF2B5EF4-FFF2-40B4-BE49-F238E27FC236}">
                    <a16:creationId xmlns:a16="http://schemas.microsoft.com/office/drawing/2014/main" id="{CF42C14B-7338-4B1A-B6E7-7DC4D4036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60"/>
                <a:ext cx="1627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excrétion rénale</a:t>
                </a:r>
              </a:p>
            </p:txBody>
          </p:sp>
          <p:sp>
            <p:nvSpPr>
              <p:cNvPr id="37907" name="Line 9">
                <a:extLst>
                  <a:ext uri="{FF2B5EF4-FFF2-40B4-BE49-F238E27FC236}">
                    <a16:creationId xmlns:a16="http://schemas.microsoft.com/office/drawing/2014/main" id="{96A62EB9-A6B4-40C5-8F44-74F07964E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" y="2291"/>
                <a:ext cx="147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8" name="Rectangle 10">
                <a:extLst>
                  <a:ext uri="{FF2B5EF4-FFF2-40B4-BE49-F238E27FC236}">
                    <a16:creationId xmlns:a16="http://schemas.microsoft.com/office/drawing/2014/main" id="{DDF68E0E-3132-43DF-9948-DFD95FE7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37896" name="Group 11">
              <a:extLst>
                <a:ext uri="{FF2B5EF4-FFF2-40B4-BE49-F238E27FC236}">
                  <a16:creationId xmlns:a16="http://schemas.microsoft.com/office/drawing/2014/main" id="{0556A649-912F-4B13-B09F-038F0F921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" y="1960"/>
              <a:ext cx="1045" cy="705"/>
              <a:chOff x="2235" y="1960"/>
              <a:chExt cx="1045" cy="705"/>
            </a:xfrm>
          </p:grpSpPr>
          <p:sp>
            <p:nvSpPr>
              <p:cNvPr id="37903" name="Rectangle 12">
                <a:extLst>
                  <a:ext uri="{FF2B5EF4-FFF2-40B4-BE49-F238E27FC236}">
                    <a16:creationId xmlns:a16="http://schemas.microsoft.com/office/drawing/2014/main" id="{0BFB8A9C-20B2-4C47-ABA3-04D851E0E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1960"/>
                <a:ext cx="1045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filtration</a:t>
                </a:r>
              </a:p>
            </p:txBody>
          </p:sp>
          <p:sp>
            <p:nvSpPr>
              <p:cNvPr id="37904" name="Line 13">
                <a:extLst>
                  <a:ext uri="{FF2B5EF4-FFF2-40B4-BE49-F238E27FC236}">
                    <a16:creationId xmlns:a16="http://schemas.microsoft.com/office/drawing/2014/main" id="{7461C07D-DD73-4434-BAE2-9BF73C5C8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2" y="2291"/>
                <a:ext cx="889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5" name="Rectangle 14">
                <a:extLst>
                  <a:ext uri="{FF2B5EF4-FFF2-40B4-BE49-F238E27FC236}">
                    <a16:creationId xmlns:a16="http://schemas.microsoft.com/office/drawing/2014/main" id="{834A4596-FCA7-4306-A690-7A2BEF7F2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37897" name="Rectangle 15">
              <a:extLst>
                <a:ext uri="{FF2B5EF4-FFF2-40B4-BE49-F238E27FC236}">
                  <a16:creationId xmlns:a16="http://schemas.microsoft.com/office/drawing/2014/main" id="{45EB9B51-E6AE-41FE-A807-0DE0B554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" y="2153"/>
              <a:ext cx="22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37898" name="Group 16">
              <a:extLst>
                <a:ext uri="{FF2B5EF4-FFF2-40B4-BE49-F238E27FC236}">
                  <a16:creationId xmlns:a16="http://schemas.microsoft.com/office/drawing/2014/main" id="{6EAD0E99-26B6-4EE8-9BF0-83E6156F8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" y="1960"/>
              <a:ext cx="2452" cy="705"/>
              <a:chOff x="3568" y="1960"/>
              <a:chExt cx="2452" cy="705"/>
            </a:xfrm>
          </p:grpSpPr>
          <p:sp>
            <p:nvSpPr>
              <p:cNvPr id="37900" name="Line 17">
                <a:extLst>
                  <a:ext uri="{FF2B5EF4-FFF2-40B4-BE49-F238E27FC236}">
                    <a16:creationId xmlns:a16="http://schemas.microsoft.com/office/drawing/2014/main" id="{D73930BB-C093-43B7-B7FB-FE6D0266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2295"/>
                <a:ext cx="2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1" name="Rectangle 18">
                <a:extLst>
                  <a:ext uri="{FF2B5EF4-FFF2-40B4-BE49-F238E27FC236}">
                    <a16:creationId xmlns:a16="http://schemas.microsoft.com/office/drawing/2014/main" id="{DCEE3224-F87D-4A1A-9C56-FC632BB73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2346"/>
                <a:ext cx="25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7902" name="Rectangle 19">
                <a:extLst>
                  <a:ext uri="{FF2B5EF4-FFF2-40B4-BE49-F238E27FC236}">
                    <a16:creationId xmlns:a16="http://schemas.microsoft.com/office/drawing/2014/main" id="{BCD004CE-095D-4023-BA76-1962CF20C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1960"/>
                <a:ext cx="245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latin typeface="Times New Roman" panose="02020603050405020304" pitchFamily="18" charset="0"/>
                  </a:rPr>
                  <a:t>V sécrétion - V réabsorption</a:t>
                </a:r>
              </a:p>
            </p:txBody>
          </p:sp>
        </p:grpSp>
        <p:sp>
          <p:nvSpPr>
            <p:cNvPr id="37899" name="Rectangle 20">
              <a:extLst>
                <a:ext uri="{FF2B5EF4-FFF2-40B4-BE49-F238E27FC236}">
                  <a16:creationId xmlns:a16="http://schemas.microsoft.com/office/drawing/2014/main" id="{D3CE421B-9B64-426B-B26C-C7191DF07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53"/>
              <a:ext cx="227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71031" name="Rectangle 23">
            <a:extLst>
              <a:ext uri="{FF2B5EF4-FFF2-40B4-BE49-F238E27FC236}">
                <a16:creationId xmlns:a16="http://schemas.microsoft.com/office/drawing/2014/main" id="{DDBFBAC9-E704-47DD-8B55-3DB2D0C8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5230813"/>
            <a:ext cx="7191375" cy="719137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 anchor="ctr" anchorCtr="1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R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 =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filtration 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+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sécrétion </a:t>
            </a:r>
            <a:r>
              <a:rPr lang="fr-FR" altLang="fr-FR" sz="3400" b="1">
                <a:solidFill>
                  <a:srgbClr val="A50021"/>
                </a:solidFill>
                <a:latin typeface="Times New Roman" panose="02020603050405020304" pitchFamily="18" charset="0"/>
              </a:rPr>
              <a:t>- Cl</a:t>
            </a:r>
            <a:r>
              <a:rPr lang="fr-FR" altLang="fr-FR" sz="3400" b="1" baseline="-25000">
                <a:solidFill>
                  <a:srgbClr val="A50021"/>
                </a:solidFill>
                <a:latin typeface="Times New Roman" panose="02020603050405020304" pitchFamily="18" charset="0"/>
              </a:rPr>
              <a:t>réabsorption</a:t>
            </a:r>
          </a:p>
        </p:txBody>
      </p:sp>
      <p:sp>
        <p:nvSpPr>
          <p:cNvPr id="37893" name="Rectangle 24">
            <a:extLst>
              <a:ext uri="{FF2B5EF4-FFF2-40B4-BE49-F238E27FC236}">
                <a16:creationId xmlns:a16="http://schemas.microsoft.com/office/drawing/2014/main" id="{B5BFAAAF-B7BD-447E-AABF-2A166757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7110" name="Rectangle 25">
            <a:extLst>
              <a:ext uri="{FF2B5EF4-FFF2-40B4-BE49-F238E27FC236}">
                <a16:creationId xmlns:a16="http://schemas.microsoft.com/office/drawing/2014/main" id="{9E4C4CEB-5796-4F2A-93FC-A8E760F3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7FD359A5-D3C6-417E-907B-FF8BCB42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11375"/>
            <a:ext cx="129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DEBITS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86FAC8F0-5A56-41C0-A5DB-C849E0D3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437063"/>
            <a:ext cx="3024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ULTRAFILTRATION</a:t>
            </a:r>
          </a:p>
        </p:txBody>
      </p:sp>
      <p:sp>
        <p:nvSpPr>
          <p:cNvPr id="39940" name="Rectangle 9">
            <a:extLst>
              <a:ext uri="{FF2B5EF4-FFF2-40B4-BE49-F238E27FC236}">
                <a16:creationId xmlns:a16="http://schemas.microsoft.com/office/drawing/2014/main" id="{01FF6D7D-48DC-4C8F-8C4C-DCCB6E7B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48133" name="Rectangle 10">
            <a:extLst>
              <a:ext uri="{FF2B5EF4-FFF2-40B4-BE49-F238E27FC236}">
                <a16:creationId xmlns:a16="http://schemas.microsoft.com/office/drawing/2014/main" id="{79ED3747-5357-4DD2-A12B-2CC0A7A4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0E1A12F8-AACF-44C7-9441-43191CC9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157788"/>
            <a:ext cx="6381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Mécanisme passif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de PM &lt; 68000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Seule la </a:t>
            </a:r>
            <a:r>
              <a:rPr lang="fr-FR" altLang="fr-FR" sz="2400" b="1">
                <a:solidFill>
                  <a:srgbClr val="A50021"/>
                </a:solidFill>
              </a:rPr>
              <a:t>fraction libre</a:t>
            </a:r>
            <a:r>
              <a:rPr lang="fr-FR" altLang="fr-FR" sz="2400"/>
              <a:t> est filtrée</a:t>
            </a:r>
          </a:p>
        </p:txBody>
      </p:sp>
      <p:sp>
        <p:nvSpPr>
          <p:cNvPr id="39943" name="Rectangle 12">
            <a:extLst>
              <a:ext uri="{FF2B5EF4-FFF2-40B4-BE49-F238E27FC236}">
                <a16:creationId xmlns:a16="http://schemas.microsoft.com/office/drawing/2014/main" id="{71131C47-3F53-4768-B332-37C920B8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778125"/>
            <a:ext cx="96789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Le débit sanguin rénal : 20-25 % du débit cardiaque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Le débit de filtration glomérulaire (DFG) : 10 % du débit sanguin rénal</a:t>
            </a:r>
          </a:p>
        </p:txBody>
      </p:sp>
      <p:pic>
        <p:nvPicPr>
          <p:cNvPr id="39944" name="Picture 1029" descr="nephron">
            <a:extLst>
              <a:ext uri="{FF2B5EF4-FFF2-40B4-BE49-F238E27FC236}">
                <a16:creationId xmlns:a16="http://schemas.microsoft.com/office/drawing/2014/main" id="{49B8C6E4-FF01-4EEF-A363-D6B18646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14788"/>
            <a:ext cx="2290763" cy="2503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13541BC-10FA-43E8-B810-D72F355846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2060575"/>
            <a:ext cx="9283700" cy="947738"/>
          </a:xfrm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 sz="2800">
                <a:solidFill>
                  <a:srgbClr val="A50021"/>
                </a:solidFill>
              </a:rPr>
              <a:t>Le principal facteur qui détermine la filtration est le poids moléculaire de la substance</a:t>
            </a:r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F5A21173-07F0-43B9-8A73-5914FE885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713" y="6248400"/>
            <a:ext cx="497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A60FEC61-8518-420E-A84E-F3EC40A1A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3657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FC594435-B0C2-4AEB-A405-F4351F55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5908675"/>
            <a:ext cx="890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PM(da)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3946BA10-D8C4-4341-9AE5-DC5D242168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7844" y="4706144"/>
            <a:ext cx="2101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Ultrafiltrat/plasma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(%)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D138F5DA-B8FB-4CC7-86A5-BEDDE828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6019800"/>
            <a:ext cx="37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992" name="Text Box 9">
            <a:extLst>
              <a:ext uri="{FF2B5EF4-FFF2-40B4-BE49-F238E27FC236}">
                <a16:creationId xmlns:a16="http://schemas.microsoft.com/office/drawing/2014/main" id="{7A0D8932-97F8-4CE5-B521-48C73BEE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73380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41993" name="Text Box 10">
            <a:extLst>
              <a:ext uri="{FF2B5EF4-FFF2-40B4-BE49-F238E27FC236}">
                <a16:creationId xmlns:a16="http://schemas.microsoft.com/office/drawing/2014/main" id="{0D58A27C-3F8E-44C6-BCA4-DB3F3B4F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800600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2300" name="Freeform 12">
            <a:extLst>
              <a:ext uri="{FF2B5EF4-FFF2-40B4-BE49-F238E27FC236}">
                <a16:creationId xmlns:a16="http://schemas.microsoft.com/office/drawing/2014/main" id="{7180D8E0-CE3C-4C4D-9E1C-F5943E58D2F4}"/>
              </a:ext>
            </a:extLst>
          </p:cNvPr>
          <p:cNvSpPr>
            <a:spLocks/>
          </p:cNvSpPr>
          <p:nvPr/>
        </p:nvSpPr>
        <p:spPr bwMode="auto">
          <a:xfrm>
            <a:off x="2779713" y="3949700"/>
            <a:ext cx="4543425" cy="2222500"/>
          </a:xfrm>
          <a:custGeom>
            <a:avLst/>
            <a:gdLst>
              <a:gd name="T0" fmla="*/ 0 w 2544"/>
              <a:gd name="T1" fmla="*/ 8 h 1400"/>
              <a:gd name="T2" fmla="*/ 282 w 2544"/>
              <a:gd name="T3" fmla="*/ 20 h 1400"/>
              <a:gd name="T4" fmla="*/ 540 w 2544"/>
              <a:gd name="T5" fmla="*/ 128 h 1400"/>
              <a:gd name="T6" fmla="*/ 684 w 2544"/>
              <a:gd name="T7" fmla="*/ 428 h 1400"/>
              <a:gd name="T8" fmla="*/ 816 w 2544"/>
              <a:gd name="T9" fmla="*/ 740 h 1400"/>
              <a:gd name="T10" fmla="*/ 1008 w 2544"/>
              <a:gd name="T11" fmla="*/ 1112 h 1400"/>
              <a:gd name="T12" fmla="*/ 1392 w 2544"/>
              <a:gd name="T13" fmla="*/ 1232 h 1400"/>
              <a:gd name="T14" fmla="*/ 1824 w 2544"/>
              <a:gd name="T15" fmla="*/ 1316 h 1400"/>
              <a:gd name="T16" fmla="*/ 2544 w 2544"/>
              <a:gd name="T17" fmla="*/ 140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1400">
                <a:moveTo>
                  <a:pt x="0" y="8"/>
                </a:moveTo>
                <a:cubicBezTo>
                  <a:pt x="47" y="10"/>
                  <a:pt x="192" y="0"/>
                  <a:pt x="282" y="20"/>
                </a:cubicBezTo>
                <a:cubicBezTo>
                  <a:pt x="372" y="40"/>
                  <a:pt x="473" y="60"/>
                  <a:pt x="540" y="128"/>
                </a:cubicBezTo>
                <a:cubicBezTo>
                  <a:pt x="607" y="196"/>
                  <a:pt x="638" y="326"/>
                  <a:pt x="684" y="428"/>
                </a:cubicBezTo>
                <a:cubicBezTo>
                  <a:pt x="730" y="530"/>
                  <a:pt x="762" y="626"/>
                  <a:pt x="816" y="740"/>
                </a:cubicBezTo>
                <a:cubicBezTo>
                  <a:pt x="870" y="854"/>
                  <a:pt x="912" y="1030"/>
                  <a:pt x="1008" y="1112"/>
                </a:cubicBezTo>
                <a:cubicBezTo>
                  <a:pt x="1104" y="1194"/>
                  <a:pt x="1256" y="1198"/>
                  <a:pt x="1392" y="1232"/>
                </a:cubicBezTo>
                <a:cubicBezTo>
                  <a:pt x="1528" y="1266"/>
                  <a:pt x="1632" y="1288"/>
                  <a:pt x="1824" y="1316"/>
                </a:cubicBezTo>
                <a:cubicBezTo>
                  <a:pt x="2016" y="1344"/>
                  <a:pt x="2394" y="1382"/>
                  <a:pt x="2544" y="140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1995" name="Line 13">
            <a:extLst>
              <a:ext uri="{FF2B5EF4-FFF2-40B4-BE49-F238E27FC236}">
                <a16:creationId xmlns:a16="http://schemas.microsoft.com/office/drawing/2014/main" id="{7BBC964E-7191-4C01-9BB5-CEDC01E37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138" y="4495800"/>
            <a:ext cx="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4164D3AA-9985-4729-A4FD-BF7CB054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6248400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41997" name="Text Box 15">
            <a:extLst>
              <a:ext uri="{FF2B5EF4-FFF2-40B4-BE49-F238E27FC236}">
                <a16:creationId xmlns:a16="http://schemas.microsoft.com/office/drawing/2014/main" id="{8A7E4A9A-D69F-43FD-80CD-A3339B0A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6248400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69000</a:t>
            </a:r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AC192016-B2B0-4DCF-BE22-F2619AF59AC8}"/>
              </a:ext>
            </a:extLst>
          </p:cNvPr>
          <p:cNvSpPr>
            <a:spLocks/>
          </p:cNvSpPr>
          <p:nvPr/>
        </p:nvSpPr>
        <p:spPr bwMode="auto">
          <a:xfrm>
            <a:off x="7837488" y="4738688"/>
            <a:ext cx="1725612" cy="469900"/>
          </a:xfrm>
          <a:prstGeom prst="borderCallout1">
            <a:avLst>
              <a:gd name="adj1" fmla="val 24324"/>
              <a:gd name="adj2" fmla="val -4968"/>
              <a:gd name="adj3" fmla="val 255407"/>
              <a:gd name="adj4" fmla="val -29815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</a:rPr>
              <a:t>Albumine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0121EEBA-3C6A-40B5-BEE3-CB90646573D7}"/>
              </a:ext>
            </a:extLst>
          </p:cNvPr>
          <p:cNvSpPr>
            <a:spLocks/>
          </p:cNvSpPr>
          <p:nvPr/>
        </p:nvSpPr>
        <p:spPr bwMode="auto">
          <a:xfrm>
            <a:off x="4922838" y="4114800"/>
            <a:ext cx="2143125" cy="469900"/>
          </a:xfrm>
          <a:prstGeom prst="borderCallout1">
            <a:avLst>
              <a:gd name="adj1" fmla="val 24324"/>
              <a:gd name="adj2" fmla="val -4000"/>
              <a:gd name="adj3" fmla="val 54056"/>
              <a:gd name="adj4" fmla="val -47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</a:rPr>
              <a:t>Myoglobine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EE3E9B73-3C59-4199-9E3D-666A63EAF743}"/>
              </a:ext>
            </a:extLst>
          </p:cNvPr>
          <p:cNvSpPr>
            <a:spLocks/>
          </p:cNvSpPr>
          <p:nvPr/>
        </p:nvSpPr>
        <p:spPr bwMode="auto">
          <a:xfrm>
            <a:off x="4151313" y="3303588"/>
            <a:ext cx="2143125" cy="469900"/>
          </a:xfrm>
          <a:prstGeom prst="borderCallout1">
            <a:avLst>
              <a:gd name="adj1" fmla="val 24324"/>
              <a:gd name="adj2" fmla="val -4000"/>
              <a:gd name="adj3" fmla="val 133444"/>
              <a:gd name="adj4" fmla="val -48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Inulin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42001" name="Rectangle 9">
            <a:extLst>
              <a:ext uri="{FF2B5EF4-FFF2-40B4-BE49-F238E27FC236}">
                <a16:creationId xmlns:a16="http://schemas.microsoft.com/office/drawing/2014/main" id="{84326393-DDC1-44C7-8F33-30DAB08E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clairance rénale</a:t>
            </a:r>
            <a:endParaRPr lang="en-CA" altLang="fr-FR" sz="40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DD7F040-FC55-4E1E-893C-02971A4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filtration glomérulaire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5254</TotalTime>
  <Words>751</Words>
  <Application>Microsoft Office PowerPoint</Application>
  <PresentationFormat>Diapositives 35 mm</PresentationFormat>
  <Paragraphs>246</Paragraphs>
  <Slides>27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Calibri</vt:lpstr>
      <vt:lpstr>Symbol</vt:lpstr>
      <vt:lpstr>Tahoma</vt:lpstr>
      <vt:lpstr>Times New Roman</vt:lpstr>
      <vt:lpstr>Wingdings</vt:lpstr>
      <vt:lpstr>Pixel</vt:lpstr>
      <vt:lpstr>2_Thème Office</vt:lpstr>
      <vt:lpstr>Équation</vt:lpstr>
      <vt:lpstr>Document</vt:lpstr>
      <vt:lpstr>Clip</vt:lpstr>
      <vt:lpstr>La clairance rénale</vt:lpstr>
      <vt:lpstr>Elimination: place des reins et du foie</vt:lpstr>
      <vt:lpstr>Lipophilicité et clairance rénale</vt:lpstr>
      <vt:lpstr>Relation entre la lipophilicité et les clairances rénales et métaboliques pour une série d’acides carboxyliques</vt:lpstr>
      <vt:lpstr>Le néphron est l’unité fonctionnelle du rein</vt:lpstr>
      <vt:lpstr>La clairance rénale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Coefficient d’extraction rénal</vt:lpstr>
      <vt:lpstr>Le cas du PAH</vt:lpstr>
      <vt:lpstr>Présentation PowerPoint</vt:lpstr>
      <vt:lpstr>Présentation PowerPoint</vt:lpstr>
      <vt:lpstr>Présentation PowerPoint</vt:lpstr>
      <vt:lpstr>Filtration + Sécrétion – Ré-absorption : de nombreuses combinaisons</vt:lpstr>
      <vt:lpstr>Remarque : les transporteurs au niveau des tubules rénaux</vt:lpstr>
      <vt:lpstr>La mesure de la clairance rénale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229</cp:revision>
  <cp:lastPrinted>2003-09-26T11:05:08Z</cp:lastPrinted>
  <dcterms:created xsi:type="dcterms:W3CDTF">2001-11-02T09:45:18Z</dcterms:created>
  <dcterms:modified xsi:type="dcterms:W3CDTF">2026-04-01T11:22:25Z</dcterms:modified>
</cp:coreProperties>
</file>