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9" r:id="rId1"/>
  </p:sldMasterIdLst>
  <p:notesMasterIdLst>
    <p:notesMasterId r:id="rId52"/>
  </p:notesMasterIdLst>
  <p:handoutMasterIdLst>
    <p:handoutMasterId r:id="rId53"/>
  </p:handoutMasterIdLst>
  <p:sldIdLst>
    <p:sldId id="295" r:id="rId2"/>
    <p:sldId id="296" r:id="rId3"/>
    <p:sldId id="297" r:id="rId4"/>
    <p:sldId id="472" r:id="rId5"/>
    <p:sldId id="299" r:id="rId6"/>
    <p:sldId id="538" r:id="rId7"/>
    <p:sldId id="544" r:id="rId8"/>
    <p:sldId id="304" r:id="rId9"/>
    <p:sldId id="306" r:id="rId10"/>
    <p:sldId id="533" r:id="rId11"/>
    <p:sldId id="523" r:id="rId12"/>
    <p:sldId id="522" r:id="rId13"/>
    <p:sldId id="524" r:id="rId14"/>
    <p:sldId id="525" r:id="rId15"/>
    <p:sldId id="526" r:id="rId16"/>
    <p:sldId id="527" r:id="rId17"/>
    <p:sldId id="574" r:id="rId18"/>
    <p:sldId id="545" r:id="rId19"/>
    <p:sldId id="318" r:id="rId20"/>
    <p:sldId id="474" r:id="rId21"/>
    <p:sldId id="320" r:id="rId22"/>
    <p:sldId id="520" r:id="rId23"/>
    <p:sldId id="546" r:id="rId24"/>
    <p:sldId id="568" r:id="rId25"/>
    <p:sldId id="539" r:id="rId26"/>
    <p:sldId id="567" r:id="rId27"/>
    <p:sldId id="569" r:id="rId28"/>
    <p:sldId id="565" r:id="rId29"/>
    <p:sldId id="555" r:id="rId30"/>
    <p:sldId id="570" r:id="rId31"/>
    <p:sldId id="571" r:id="rId32"/>
    <p:sldId id="547" r:id="rId33"/>
    <p:sldId id="334" r:id="rId34"/>
    <p:sldId id="337" r:id="rId35"/>
    <p:sldId id="339" r:id="rId36"/>
    <p:sldId id="340" r:id="rId37"/>
    <p:sldId id="342" r:id="rId38"/>
    <p:sldId id="346" r:id="rId39"/>
    <p:sldId id="348" r:id="rId40"/>
    <p:sldId id="562" r:id="rId41"/>
    <p:sldId id="548" r:id="rId42"/>
    <p:sldId id="563" r:id="rId43"/>
    <p:sldId id="553" r:id="rId44"/>
    <p:sldId id="554" r:id="rId45"/>
    <p:sldId id="374" r:id="rId46"/>
    <p:sldId id="369" r:id="rId47"/>
    <p:sldId id="549" r:id="rId48"/>
    <p:sldId id="375" r:id="rId49"/>
    <p:sldId id="581" r:id="rId50"/>
    <p:sldId id="536" r:id="rId51"/>
  </p:sldIdLst>
  <p:sldSz cx="9144000" cy="6858000" type="screen4x3"/>
  <p:notesSz cx="6772275" cy="990282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9">
          <p15:clr>
            <a:srgbClr val="A4A3A4"/>
          </p15:clr>
        </p15:guide>
        <p15:guide id="2" pos="21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4EAE4"/>
    <a:srgbClr val="FF5008"/>
    <a:srgbClr val="FF7C80"/>
    <a:srgbClr val="FF9933"/>
    <a:srgbClr val="FE9B03"/>
    <a:srgbClr val="FCFEB9"/>
    <a:srgbClr val="CCCCFF"/>
    <a:srgbClr val="FDC0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9" autoAdjust="0"/>
    <p:restoredTop sz="78721" autoAdjust="0"/>
  </p:normalViewPr>
  <p:slideViewPr>
    <p:cSldViewPr snapToGrid="0">
      <p:cViewPr varScale="1">
        <p:scale>
          <a:sx n="97" d="100"/>
          <a:sy n="97" d="100"/>
        </p:scale>
        <p:origin x="2328" y="77"/>
      </p:cViewPr>
      <p:guideLst>
        <p:guide orient="horz" pos="2194"/>
        <p:guide pos="2880"/>
      </p:guideLst>
    </p:cSldViewPr>
  </p:slideViewPr>
  <p:outlineViewPr>
    <p:cViewPr>
      <p:scale>
        <a:sx n="33" d="100"/>
        <a:sy n="33" d="100"/>
      </p:scale>
      <p:origin x="48" y="738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946" y="-90"/>
      </p:cViewPr>
      <p:guideLst>
        <p:guide orient="horz" pos="3119"/>
        <p:guide pos="213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E104286-DDFD-4EEC-B77C-F8985487A9F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3288" y="4719638"/>
            <a:ext cx="4965700" cy="440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E9B0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48" tIns="44577" rIns="90748" bIns="445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Corps du texte</a:t>
            </a:r>
          </a:p>
          <a:p>
            <a:pPr lvl="1"/>
            <a:r>
              <a:rPr lang="fi-FI" noProof="0"/>
              <a:t>Deuxième niveau</a:t>
            </a:r>
          </a:p>
          <a:p>
            <a:pPr lvl="2"/>
            <a:r>
              <a:rPr lang="fi-FI" noProof="0"/>
              <a:t>Troisième niveau</a:t>
            </a:r>
          </a:p>
          <a:p>
            <a:pPr lvl="3"/>
            <a:r>
              <a:rPr lang="fi-FI" noProof="0"/>
              <a:t>Quatrième niveau</a:t>
            </a:r>
          </a:p>
          <a:p>
            <a:pPr lvl="4"/>
            <a:r>
              <a:rPr lang="fi-FI" noProof="0"/>
              <a:t>Cinquième niveau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F447DE2-804B-4FF3-946B-6E9AE17E801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9500" y="863600"/>
            <a:ext cx="4618038" cy="34639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8CE8780-418D-4644-93D2-3D0B119516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6D55CFFF-901B-43C0-96D2-A4DB4D9DE2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F6F713F6-63FD-4DD4-AC15-1BE2CE4660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42D00A17-C946-495A-9E93-FE36DE710E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E5ABC13A-B628-4DDE-B5E3-5670E3BD92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A3F8D5B7-2C44-4503-B180-BC8207482B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433C665-0BA9-4833-92CA-53864F135D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580DDCB2-F8F1-4792-87F4-4396E961F5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7A357311-3E39-4FA5-9292-1A3F99DDD7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C18E5745-6522-4C3D-8108-0BAF969D95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79AE7B92-B6D0-4EB6-82F9-E43925CD51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62F8BF1D-A579-45A4-9F2D-F798048132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5A0F5E60-3CB5-4A1E-9515-1457EBE3E2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01637C5F-9FDA-413F-B86A-FBAA0E9AFD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>
            <a:extLst>
              <a:ext uri="{FF2B5EF4-FFF2-40B4-BE49-F238E27FC236}">
                <a16:creationId xmlns:a16="http://schemas.microsoft.com/office/drawing/2014/main" id="{9149D9F4-53F4-46FD-86E6-D432AEC9BDE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Espace réservé des notes 2">
            <a:extLst>
              <a:ext uri="{FF2B5EF4-FFF2-40B4-BE49-F238E27FC236}">
                <a16:creationId xmlns:a16="http://schemas.microsoft.com/office/drawing/2014/main" id="{C4D7E357-0EFE-46ED-8046-5FA23D43C5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840456FE-F36E-456C-B6C6-4C4097E050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99FA27D6-E39D-46E4-9289-E648F404B4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ce réservé de l'image des diapositives 1">
            <a:extLst>
              <a:ext uri="{FF2B5EF4-FFF2-40B4-BE49-F238E27FC236}">
                <a16:creationId xmlns:a16="http://schemas.microsoft.com/office/drawing/2014/main" id="{FB4DF919-C929-446A-A677-CC3A6DCFE5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Espace réservé des commentaires 2">
            <a:extLst>
              <a:ext uri="{FF2B5EF4-FFF2-40B4-BE49-F238E27FC236}">
                <a16:creationId xmlns:a16="http://schemas.microsoft.com/office/drawing/2014/main" id="{BBEEB2FC-9EDC-4DEF-9128-E6591E5FF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FB015273-0250-4DF0-991C-CAC423C370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9ACB95CA-2BB9-4978-99FB-B5908E9AD8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78E6D1B-E624-4148-9B57-9F8FC09EC1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5FFB02D0-B551-4359-AEF2-1192C0D01C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B909C3BA-5E4E-4712-949C-14B00FB86C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51280BA4-DBAC-4F09-9EF5-C964AC2F7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7D3C1A87-4F33-42BD-9AAD-3047F4E8FF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0E6940D3-D9F1-4D1C-A189-2BECAA7EAD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48CECBFD-B9B0-4D7F-B87B-2706462B03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E30BCE6C-2F99-446F-9F9C-390BE8E3EF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1470D5EB-1F43-445D-B56D-3759D50B0D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EDD3B031-D08C-44E6-B206-3D2704F2B9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B263D4A4-2464-4A4F-BC3E-C7F0F11C3F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C1B16300-0810-499B-965A-F77DCBF12A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99454C6E-990B-40CE-BDA3-B5D1D444FC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F4BD785E-3AB3-4E12-BE1F-F52C7D8D62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0D045975-6F27-4B29-8F46-0AA2A88282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CE71C1AE-69B6-4F68-BECB-04998A0A02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B8ED04AC-E7FB-4920-8E7B-E7A6BF55B8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85DC410F-D7EC-4EBC-A444-343C3BE322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83E64073-ED5E-4938-AF71-4EDBACAC8F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99306074-0B79-45CB-AD54-424CC219A9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B76498C2-302F-42DC-A2ED-E4EC8101CA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FBDAC6FF-FA4E-4661-97DC-C0CB03316B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E089318-4C07-4560-8C7B-61F0926C37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5B9C6344-A099-4BA7-A99F-29E21AD0C2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4295B725-573B-4F3B-A775-65DA1B1FFD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A43A7B50-2B49-45A9-BBB2-04B96CA34E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174B2003-F3BC-4FB1-9B75-FD2C865811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DE412921-9AA1-44CE-B0C1-E2D7AA3F52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3CB69829-AA7A-496F-BE34-9447C77991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9E7A9D44-2FA9-4C45-934A-83F88D373D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A616D122-E6B9-4541-9E66-4C3C2AC350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2D6E8BB9-637A-4710-BF86-FEA17F26FA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27DB155E-CCD2-431B-BD16-D4BB80F8B1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9A835AE9-13C7-42B1-929C-06082F4EAE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lvl="1" eaLnBrk="1" hangingPunct="1">
              <a:spcBef>
                <a:spcPct val="50000"/>
              </a:spcBef>
            </a:pPr>
            <a:endParaRPr lang="fr-FR" altLang="fr-FR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89FD569E-8CD4-466A-BEFD-219F7F3507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D235DFC6-CB98-4332-BD68-9B72464DB9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0AF97903-1CC5-4727-8CC3-DCB0598E4E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77A5C76B-471E-4161-8C75-21FEB2F944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77F42087-F28A-4A87-9EBE-F56713A86F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F4F4DD46-1829-4232-9720-AC30E403C5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91C846CA-8587-47C4-BFE8-7B13A752EB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B4F838D6-A2F7-4C68-AE16-A3A97EDDDD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>
            <a:extLst>
              <a:ext uri="{FF2B5EF4-FFF2-40B4-BE49-F238E27FC236}">
                <a16:creationId xmlns:a16="http://schemas.microsoft.com/office/drawing/2014/main" id="{D4B06B81-45E5-4CB3-B594-4C1943D376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79012DAE-21F3-4CE8-9653-90A66C0DCE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810FD17-682D-4B63-8A89-CE7391F813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F8CBCF9F-0850-4703-B725-4D4DC3C8ED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BBB70FB2-5939-4C41-B774-EBCEDDF4D3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AC29738A-2242-4D41-961A-4171E9FC07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E1C4A3A0-BD95-4324-AAD7-89D048C1EB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EA7FE13E-CB7F-4385-9666-AA12F7B74A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364390FD-08C1-4B89-A74B-FB774C27D8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87ACC516-3452-4F4F-B38E-0CCA1D86A1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11FAD4DE-6BF2-43E9-AF6B-3B5E11F673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079AD52F-E9E3-4E47-A46C-2D62777EE5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Espace réservé de l'image des diapositives 1">
            <a:extLst>
              <a:ext uri="{FF2B5EF4-FFF2-40B4-BE49-F238E27FC236}">
                <a16:creationId xmlns:a16="http://schemas.microsoft.com/office/drawing/2014/main" id="{EC9E2031-F618-494A-A33A-13F91FB84DB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Espace réservé des commentaires 2">
            <a:extLst>
              <a:ext uri="{FF2B5EF4-FFF2-40B4-BE49-F238E27FC236}">
                <a16:creationId xmlns:a16="http://schemas.microsoft.com/office/drawing/2014/main" id="{2A72711E-59C7-4C83-BDFE-3E7A13038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E5E2A931-43AA-4A94-B9D9-56466CBC75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0FB4937-36FB-4245-BECF-A879AC2847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>
            <a:extLst>
              <a:ext uri="{FF2B5EF4-FFF2-40B4-BE49-F238E27FC236}">
                <a16:creationId xmlns:a16="http://schemas.microsoft.com/office/drawing/2014/main" id="{10ACC945-FFF3-431A-B5C1-1954AD6FA9A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Espace réservé des commentaires 2">
            <a:extLst>
              <a:ext uri="{FF2B5EF4-FFF2-40B4-BE49-F238E27FC236}">
                <a16:creationId xmlns:a16="http://schemas.microsoft.com/office/drawing/2014/main" id="{2F9D497A-EC23-46C2-9046-7E157E2FD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8FD75D0E-3734-4593-BB04-6322E564B9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F3E9D1CE-F468-4714-8769-C26E419D6D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8FC9A4F4-97D4-49CE-85B1-1EA4C58A11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58963" y="1449388"/>
            <a:ext cx="3055937" cy="2290762"/>
          </a:xfrm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E3ED3987-2D30-48A8-94F8-6EDDD30116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'image des diapositives 1">
            <a:extLst>
              <a:ext uri="{FF2B5EF4-FFF2-40B4-BE49-F238E27FC236}">
                <a16:creationId xmlns:a16="http://schemas.microsoft.com/office/drawing/2014/main" id="{92B4BF4A-042C-4BFF-B03B-288314C40D9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Espace réservé des commentaires 2">
            <a:extLst>
              <a:ext uri="{FF2B5EF4-FFF2-40B4-BE49-F238E27FC236}">
                <a16:creationId xmlns:a16="http://schemas.microsoft.com/office/drawing/2014/main" id="{BC9EF0EC-6634-42E5-BAB2-6A4E2923A4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BD965D-8A7A-41EE-8D62-373A13200E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0E8374-2411-44AB-B786-3233A96263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257C7D-4CCC-4E76-8B38-40AFA5AB48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4889FD-6FC3-4725-8CA4-96A3993AD19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8430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0314D49-4808-465D-BC0E-0F168D07F0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64BB22C-2DDF-47AF-BD92-42A0F3C4C1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139F39-EACA-4CEF-9E36-526022CE61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B89C60-CB5C-4759-B752-3E80BD7C780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52802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84FA924-CEC5-4752-B466-9058A54D0C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FAFAEAD-EE0B-4A0B-890C-05DA4A6964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B09DD3B-4717-4B5E-8348-796DCC4483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51C2AB-EFB2-4ACE-A74F-154F88A0490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1960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989350E-E9C3-4BD9-A0D4-9B3CBB594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2B2B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Attention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03646AD-E480-4828-9E46-310DB935F9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63492" name="Rectangle 4">
            <a:extLst>
              <a:ext uri="{FF2B5EF4-FFF2-40B4-BE49-F238E27FC236}">
                <a16:creationId xmlns:a16="http://schemas.microsoft.com/office/drawing/2014/main" id="{4E21D264-32C7-4222-86C4-DC8E146A74D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3493" name="Rectangle 5">
            <a:extLst>
              <a:ext uri="{FF2B5EF4-FFF2-40B4-BE49-F238E27FC236}">
                <a16:creationId xmlns:a16="http://schemas.microsoft.com/office/drawing/2014/main" id="{BFA25319-F9D7-4D91-B895-0E2E296D8A4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3494" name="Rectangle 6">
            <a:extLst>
              <a:ext uri="{FF2B5EF4-FFF2-40B4-BE49-F238E27FC236}">
                <a16:creationId xmlns:a16="http://schemas.microsoft.com/office/drawing/2014/main" id="{C3735A36-F9A9-4474-B56A-0E92A51A054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5D500CE1-2EA0-431B-B0C5-38FBDA4F8EE2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png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>
            <a:extLst>
              <a:ext uri="{FF2B5EF4-FFF2-40B4-BE49-F238E27FC236}">
                <a16:creationId xmlns:a16="http://schemas.microsoft.com/office/drawing/2014/main" id="{EC37AC97-A7F7-46BF-B613-50A57B80161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27075" y="1824038"/>
            <a:ext cx="7866063" cy="884237"/>
          </a:xfrm>
          <a:extLst>
            <a:ext uri="{91240B29-F687-4F45-9708-019B960494DF}">
              <a14:hiddenLine xmlns:a14="http://schemas.microsoft.com/office/drawing/2010/main" w="25400" cap="flat" cmpd="sng">
                <a:solidFill>
                  <a:schemeClr val="hlink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hlink"/>
                  </a:outerShdw>
                </a:effectLst>
              </a14:hiddenEffects>
            </a:ext>
          </a:extLst>
        </p:spPr>
        <p:txBody>
          <a:bodyPr lIns="92075" tIns="76200" rIns="92075" bIns="76200">
            <a:spAutoFit/>
          </a:bodyPr>
          <a:lstStyle/>
          <a:p>
            <a:pPr eaLnBrk="1" hangingPunct="1"/>
            <a:r>
              <a:rPr lang="fi-FI" altLang="fr-FR" sz="4800"/>
              <a:t>Antibiothérapie chez le veau</a:t>
            </a:r>
          </a:p>
        </p:txBody>
      </p:sp>
      <p:sp>
        <p:nvSpPr>
          <p:cNvPr id="5124" name="ZoneTexte 1">
            <a:extLst>
              <a:ext uri="{FF2B5EF4-FFF2-40B4-BE49-F238E27FC236}">
                <a16:creationId xmlns:a16="http://schemas.microsoft.com/office/drawing/2014/main" id="{CB94EB13-E431-43DC-8908-648C3B13EC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3638" y="5978525"/>
            <a:ext cx="17367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0" dirty="0"/>
              <a:t>Aude FERRAN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0" dirty="0"/>
              <a:t>2026</a:t>
            </a:r>
          </a:p>
        </p:txBody>
      </p:sp>
      <p:pic>
        <p:nvPicPr>
          <p:cNvPr id="5125" name="Image 4">
            <a:extLst>
              <a:ext uri="{FF2B5EF4-FFF2-40B4-BE49-F238E27FC236}">
                <a16:creationId xmlns:a16="http://schemas.microsoft.com/office/drawing/2014/main" id="{DBE7B5A2-220D-43FD-A910-12A25CB92E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" y="0"/>
            <a:ext cx="3282950" cy="120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Étoile à 5 branches 4">
            <a:extLst>
              <a:ext uri="{FF2B5EF4-FFF2-40B4-BE49-F238E27FC236}">
                <a16:creationId xmlns:a16="http://schemas.microsoft.com/office/drawing/2014/main" id="{767676FD-1F1B-4725-A16B-771F3D5CA940}"/>
              </a:ext>
            </a:extLst>
          </p:cNvPr>
          <p:cNvSpPr/>
          <p:nvPr/>
        </p:nvSpPr>
        <p:spPr>
          <a:xfrm>
            <a:off x="0" y="1250950"/>
            <a:ext cx="523875" cy="542925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1506" name="Espace réservé du contenu 2">
            <a:extLst>
              <a:ext uri="{FF2B5EF4-FFF2-40B4-BE49-F238E27FC236}">
                <a16:creationId xmlns:a16="http://schemas.microsoft.com/office/drawing/2014/main" id="{DBC0B4C2-9A37-4F26-81D5-3A3099C94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altLang="fr-FR" sz="2400" b="1" u="sng" dirty="0">
                <a:solidFill>
                  <a:srgbClr val="FF0000"/>
                </a:solidFill>
              </a:rPr>
              <a:t>ELEMENT DECLENCHEUR : </a:t>
            </a:r>
            <a:r>
              <a:rPr lang="en-US" altLang="fr-FR" sz="2400" dirty="0"/>
              <a:t>Infections </a:t>
            </a:r>
            <a:r>
              <a:rPr lang="en-US" altLang="fr-FR" sz="2400" dirty="0" err="1"/>
              <a:t>virales</a:t>
            </a:r>
            <a:r>
              <a:rPr lang="en-US" altLang="fr-FR" sz="2400" dirty="0"/>
              <a:t>, stress et/</a:t>
            </a:r>
            <a:r>
              <a:rPr lang="en-US" altLang="fr-FR" sz="2400" dirty="0" err="1"/>
              <a:t>ou</a:t>
            </a:r>
            <a:r>
              <a:rPr lang="en-US" altLang="fr-FR" sz="2400" dirty="0"/>
              <a:t> </a:t>
            </a:r>
            <a:r>
              <a:rPr lang="en-US" altLang="fr-FR" sz="2400" dirty="0" err="1"/>
              <a:t>environnement</a:t>
            </a:r>
            <a:r>
              <a:rPr lang="en-US" altLang="fr-FR" sz="2400" dirty="0"/>
              <a:t> non optimal </a:t>
            </a:r>
            <a:endParaRPr lang="en-US" altLang="fr-FR" sz="2400" b="1" dirty="0">
              <a:solidFill>
                <a:srgbClr val="FF0000"/>
              </a:solidFill>
            </a:endParaRPr>
          </a:p>
          <a:p>
            <a:pPr>
              <a:defRPr/>
            </a:pPr>
            <a:endParaRPr lang="en-US" altLang="fr-FR" sz="2400" dirty="0"/>
          </a:p>
          <a:p>
            <a:pPr>
              <a:defRPr/>
            </a:pPr>
            <a:r>
              <a:rPr lang="en-US" altLang="fr-FR" sz="2400" b="1" dirty="0" err="1"/>
              <a:t>Prolifération</a:t>
            </a:r>
            <a:r>
              <a:rPr lang="en-US" altLang="fr-FR" sz="2400" dirty="0"/>
              <a:t> des </a:t>
            </a:r>
            <a:r>
              <a:rPr lang="en-US" altLang="fr-FR" sz="2400" dirty="0" err="1"/>
              <a:t>bactéries</a:t>
            </a:r>
            <a:r>
              <a:rPr lang="en-US" altLang="fr-FR" sz="2400" dirty="0"/>
              <a:t> </a:t>
            </a:r>
            <a:r>
              <a:rPr lang="en-US" altLang="fr-FR" sz="2400" dirty="0" err="1"/>
              <a:t>dans</a:t>
            </a:r>
            <a:r>
              <a:rPr lang="en-US" altLang="fr-FR" sz="2400" dirty="0"/>
              <a:t> le </a:t>
            </a:r>
            <a:r>
              <a:rPr lang="en-US" altLang="fr-FR" sz="2400" b="1" dirty="0">
                <a:solidFill>
                  <a:srgbClr val="0070C0"/>
                </a:solidFill>
              </a:rPr>
              <a:t>nasopharynx </a:t>
            </a:r>
          </a:p>
          <a:p>
            <a:pPr>
              <a:defRPr/>
            </a:pPr>
            <a:endParaRPr lang="en-US" altLang="fr-FR" sz="2400" dirty="0"/>
          </a:p>
          <a:p>
            <a:pPr>
              <a:defRPr/>
            </a:pPr>
            <a:r>
              <a:rPr lang="en-US" altLang="fr-FR" sz="2400" dirty="0"/>
              <a:t>Migration </a:t>
            </a:r>
            <a:r>
              <a:rPr lang="en-US" altLang="fr-FR" sz="2400" dirty="0" err="1"/>
              <a:t>vers</a:t>
            </a:r>
            <a:r>
              <a:rPr lang="en-US" altLang="fr-FR" sz="2400" dirty="0"/>
              <a:t> les </a:t>
            </a:r>
            <a:r>
              <a:rPr lang="en-US" altLang="fr-FR" sz="2400" dirty="0" err="1"/>
              <a:t>poumons</a:t>
            </a:r>
            <a:endParaRPr lang="en-US" altLang="fr-FR" sz="2400" dirty="0"/>
          </a:p>
          <a:p>
            <a:pPr>
              <a:defRPr/>
            </a:pPr>
            <a:endParaRPr lang="en-US" altLang="fr-FR" sz="2400" dirty="0"/>
          </a:p>
          <a:p>
            <a:pPr>
              <a:defRPr/>
            </a:pPr>
            <a:r>
              <a:rPr lang="en-US" altLang="fr-FR" sz="2400" b="1" dirty="0" err="1"/>
              <a:t>Adhérence</a:t>
            </a:r>
            <a:r>
              <a:rPr lang="en-US" altLang="fr-FR" sz="2400" b="1" dirty="0"/>
              <a:t>, </a:t>
            </a:r>
            <a:r>
              <a:rPr lang="en-US" altLang="fr-FR" sz="2400" b="1" dirty="0" err="1"/>
              <a:t>colonisation</a:t>
            </a:r>
            <a:r>
              <a:rPr lang="en-US" altLang="fr-FR" sz="2400" b="1" dirty="0"/>
              <a:t> </a:t>
            </a:r>
            <a:r>
              <a:rPr lang="en-US" altLang="fr-FR" sz="2400" dirty="0"/>
              <a:t>et multiplication dans le </a:t>
            </a:r>
            <a:r>
              <a:rPr lang="en-US" altLang="fr-FR" sz="2400" b="1" dirty="0" err="1">
                <a:solidFill>
                  <a:srgbClr val="0070C0"/>
                </a:solidFill>
              </a:rPr>
              <a:t>poumon</a:t>
            </a:r>
            <a:endParaRPr lang="en-US" altLang="fr-FR" sz="2400" b="1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altLang="fr-FR" sz="2400" dirty="0"/>
              <a:t> </a:t>
            </a:r>
          </a:p>
          <a:p>
            <a:pPr>
              <a:defRPr/>
            </a:pPr>
            <a:r>
              <a:rPr lang="en-US" altLang="fr-FR" sz="2400" dirty="0" err="1"/>
              <a:t>Pleuro</a:t>
            </a:r>
            <a:r>
              <a:rPr lang="en-US" altLang="fr-FR" sz="2400" dirty="0"/>
              <a:t>/</a:t>
            </a:r>
            <a:r>
              <a:rPr lang="en-US" altLang="fr-FR" sz="2400" dirty="0" err="1"/>
              <a:t>broncho-pneumonie</a:t>
            </a:r>
            <a:endParaRPr lang="fr-FR" altLang="fr-FR" sz="2400" dirty="0"/>
          </a:p>
        </p:txBody>
      </p:sp>
      <p:sp>
        <p:nvSpPr>
          <p:cNvPr id="23556" name="Flèche vers le bas 3">
            <a:extLst>
              <a:ext uri="{FF2B5EF4-FFF2-40B4-BE49-F238E27FC236}">
                <a16:creationId xmlns:a16="http://schemas.microsoft.com/office/drawing/2014/main" id="{E80EB4D4-6BDF-4356-942F-131C328B3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050" y="2903538"/>
            <a:ext cx="447675" cy="3405187"/>
          </a:xfrm>
          <a:prstGeom prst="downArrow">
            <a:avLst>
              <a:gd name="adj1" fmla="val 50000"/>
              <a:gd name="adj2" fmla="val 49864"/>
            </a:avLst>
          </a:prstGeom>
          <a:gradFill rotWithShape="1">
            <a:gsLst>
              <a:gs pos="0">
                <a:srgbClr val="A02600"/>
              </a:gs>
              <a:gs pos="50000">
                <a:srgbClr val="E63B00"/>
              </a:gs>
              <a:gs pos="100000">
                <a:srgbClr val="FF4800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23557" name="Rectangle 2">
            <a:extLst>
              <a:ext uri="{FF2B5EF4-FFF2-40B4-BE49-F238E27FC236}">
                <a16:creationId xmlns:a16="http://schemas.microsoft.com/office/drawing/2014/main" id="{91A2783F-B5FD-4E96-BBF4-1475F7F0C8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0050" y="115888"/>
            <a:ext cx="8229600" cy="1143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r-FR" sz="3200"/>
              <a:t>Agents étiologiques des </a:t>
            </a:r>
            <a:br>
              <a:rPr lang="fi-FI" altLang="fr-FR" sz="3200"/>
            </a:br>
            <a:r>
              <a:rPr lang="fi-FI" altLang="fr-FR" sz="3200"/>
              <a:t>Broncho-pneumonies</a:t>
            </a:r>
            <a:endParaRPr lang="fr-FR" altLang="fr-FR" sz="3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79546C75-2550-4B83-A8BD-4F8F0757CC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1163" y="198438"/>
            <a:ext cx="8197850" cy="10572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altLang="fr-FR"/>
              <a:t>Physiopathologie</a:t>
            </a:r>
          </a:p>
        </p:txBody>
      </p:sp>
      <p:sp>
        <p:nvSpPr>
          <p:cNvPr id="25603" name="Text Box 3">
            <a:extLst>
              <a:ext uri="{FF2B5EF4-FFF2-40B4-BE49-F238E27FC236}">
                <a16:creationId xmlns:a16="http://schemas.microsoft.com/office/drawing/2014/main" id="{B809827C-CD92-413E-8971-CD65F012F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1288" y="1395413"/>
            <a:ext cx="2319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10800" rIns="54000" bIns="10800" anchor="ctr" anchorCtr="1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fi-FI" altLang="fr-FR" sz="2400" b="0"/>
              <a:t>Pasteurellaceae</a:t>
            </a:r>
          </a:p>
        </p:txBody>
      </p:sp>
      <p:sp>
        <p:nvSpPr>
          <p:cNvPr id="13316" name="Text Box 4">
            <a:extLst>
              <a:ext uri="{FF2B5EF4-FFF2-40B4-BE49-F238E27FC236}">
                <a16:creationId xmlns:a16="http://schemas.microsoft.com/office/drawing/2014/main" id="{DABF9BEA-8828-48A9-A704-FB9AFBCB5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7738" y="2046288"/>
            <a:ext cx="706437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10800" rIns="54000" bIns="10800" anchor="ctr" anchorCtr="1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r-FR" sz="2400" b="0"/>
              <a:t>LPS</a:t>
            </a:r>
          </a:p>
        </p:txBody>
      </p:sp>
      <p:sp>
        <p:nvSpPr>
          <p:cNvPr id="13317" name="Text Box 5">
            <a:extLst>
              <a:ext uri="{FF2B5EF4-FFF2-40B4-BE49-F238E27FC236}">
                <a16:creationId xmlns:a16="http://schemas.microsoft.com/office/drawing/2014/main" id="{D82411EB-843B-4B99-9240-7D5A4855BB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38" y="2801938"/>
            <a:ext cx="408305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10800" rIns="54000" bIns="10800" anchor="ctr" anchorCtr="1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r-FR" sz="2400" b="0"/>
              <a:t>Macrophages et neutrophiles</a:t>
            </a:r>
          </a:p>
        </p:txBody>
      </p:sp>
      <p:sp>
        <p:nvSpPr>
          <p:cNvPr id="13318" name="Text Box 6">
            <a:extLst>
              <a:ext uri="{FF2B5EF4-FFF2-40B4-BE49-F238E27FC236}">
                <a16:creationId xmlns:a16="http://schemas.microsoft.com/office/drawing/2014/main" id="{B144E81C-1697-464B-AA20-B78A84326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313" y="3468688"/>
            <a:ext cx="5153025" cy="392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tIns="10800" rIns="54000" bIns="10800" anchor="ctr" anchorCtr="1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r-FR" sz="2400" b="0"/>
              <a:t>TNF</a:t>
            </a:r>
            <a:r>
              <a:rPr lang="el-GR" altLang="fr-FR" sz="2400" b="0" baseline="-25000"/>
              <a:t>α</a:t>
            </a:r>
            <a:r>
              <a:rPr lang="fi-FI" altLang="fr-FR" sz="2400" b="0"/>
              <a:t>, IL</a:t>
            </a:r>
            <a:r>
              <a:rPr lang="fi-FI" altLang="fr-FR" sz="2400" b="0" baseline="-25000"/>
              <a:t>1</a:t>
            </a:r>
            <a:r>
              <a:rPr lang="fi-FI" altLang="fr-FR" sz="2400" b="0"/>
              <a:t>, IL</a:t>
            </a:r>
            <a:r>
              <a:rPr lang="fi-FI" altLang="fr-FR" sz="2400" b="0" baseline="-25000"/>
              <a:t>6</a:t>
            </a:r>
            <a:r>
              <a:rPr lang="fi-FI" altLang="fr-FR" sz="2400" b="0"/>
              <a:t>, PGE</a:t>
            </a:r>
            <a:r>
              <a:rPr lang="fi-FI" altLang="fr-FR" sz="2400" b="0" baseline="-25000"/>
              <a:t>2</a:t>
            </a:r>
            <a:r>
              <a:rPr lang="fi-FI" altLang="fr-FR" sz="2400" b="0"/>
              <a:t>, leucotriènes,....</a:t>
            </a:r>
          </a:p>
        </p:txBody>
      </p:sp>
      <p:sp>
        <p:nvSpPr>
          <p:cNvPr id="13319" name="Text Box 7">
            <a:extLst>
              <a:ext uri="{FF2B5EF4-FFF2-40B4-BE49-F238E27FC236}">
                <a16:creationId xmlns:a16="http://schemas.microsoft.com/office/drawing/2014/main" id="{99954C12-C462-4C18-BBA0-6EAD79C118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4175" y="6103938"/>
            <a:ext cx="4610100" cy="46037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r-FR" sz="2400">
                <a:solidFill>
                  <a:srgbClr val="C00000"/>
                </a:solidFill>
              </a:rPr>
              <a:t>obstruction bronchoalvéolaire</a:t>
            </a:r>
          </a:p>
        </p:txBody>
      </p:sp>
      <p:sp>
        <p:nvSpPr>
          <p:cNvPr id="13320" name="Text Box 8">
            <a:extLst>
              <a:ext uri="{FF2B5EF4-FFF2-40B4-BE49-F238E27FC236}">
                <a16:creationId xmlns:a16="http://schemas.microsoft.com/office/drawing/2014/main" id="{B2FE2528-B6B5-4997-9DA9-79F2B8B032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450" y="4248150"/>
            <a:ext cx="19319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r-FR" sz="2400" b="0"/>
              <a:t>inflammation</a:t>
            </a:r>
          </a:p>
        </p:txBody>
      </p:sp>
      <p:sp>
        <p:nvSpPr>
          <p:cNvPr id="13321" name="Text Box 9">
            <a:extLst>
              <a:ext uri="{FF2B5EF4-FFF2-40B4-BE49-F238E27FC236}">
                <a16:creationId xmlns:a16="http://schemas.microsoft.com/office/drawing/2014/main" id="{4DC71D78-4025-433A-B2B8-483C104CE2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763" y="5230813"/>
            <a:ext cx="3155950" cy="46037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r-FR" sz="2400">
                <a:solidFill>
                  <a:srgbClr val="C00000"/>
                </a:solidFill>
              </a:rPr>
              <a:t>lésions pulmonaires</a:t>
            </a:r>
          </a:p>
        </p:txBody>
      </p:sp>
      <p:cxnSp>
        <p:nvCxnSpPr>
          <p:cNvPr id="25610" name="AutoShape 11">
            <a:extLst>
              <a:ext uri="{FF2B5EF4-FFF2-40B4-BE49-F238E27FC236}">
                <a16:creationId xmlns:a16="http://schemas.microsoft.com/office/drawing/2014/main" id="{DD1947E0-D7AE-42A2-88A9-501193D9C151}"/>
              </a:ext>
            </a:extLst>
          </p:cNvPr>
          <p:cNvCxnSpPr>
            <a:cxnSpLocks noChangeShapeType="1"/>
            <a:stCxn id="25603" idx="2"/>
            <a:endCxn id="13316" idx="0"/>
          </p:cNvCxnSpPr>
          <p:nvPr/>
        </p:nvCxnSpPr>
        <p:spPr bwMode="auto">
          <a:xfrm>
            <a:off x="2570163" y="1792288"/>
            <a:ext cx="0" cy="2540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24" name="AutoShape 13">
            <a:extLst>
              <a:ext uri="{FF2B5EF4-FFF2-40B4-BE49-F238E27FC236}">
                <a16:creationId xmlns:a16="http://schemas.microsoft.com/office/drawing/2014/main" id="{4E3D7728-CDCB-4816-94C7-0E68A382DFE5}"/>
              </a:ext>
            </a:extLst>
          </p:cNvPr>
          <p:cNvCxnSpPr>
            <a:cxnSpLocks noChangeShapeType="1"/>
            <a:stCxn id="13317" idx="2"/>
          </p:cNvCxnSpPr>
          <p:nvPr/>
        </p:nvCxnSpPr>
        <p:spPr bwMode="auto">
          <a:xfrm>
            <a:off x="2570163" y="3192463"/>
            <a:ext cx="0" cy="2762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25" name="AutoShape 14">
            <a:extLst>
              <a:ext uri="{FF2B5EF4-FFF2-40B4-BE49-F238E27FC236}">
                <a16:creationId xmlns:a16="http://schemas.microsoft.com/office/drawing/2014/main" id="{4279295F-02BF-48CF-93F3-B402540ECE68}"/>
              </a:ext>
            </a:extLst>
          </p:cNvPr>
          <p:cNvCxnSpPr>
            <a:cxnSpLocks noChangeShapeType="1"/>
            <a:stCxn id="13329" idx="0"/>
            <a:endCxn id="13320" idx="0"/>
          </p:cNvCxnSpPr>
          <p:nvPr/>
        </p:nvCxnSpPr>
        <p:spPr bwMode="auto">
          <a:xfrm flipH="1">
            <a:off x="1773238" y="4005263"/>
            <a:ext cx="1309687" cy="2428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26" name="AutoShape 15">
            <a:extLst>
              <a:ext uri="{FF2B5EF4-FFF2-40B4-BE49-F238E27FC236}">
                <a16:creationId xmlns:a16="http://schemas.microsoft.com/office/drawing/2014/main" id="{82EBC47D-878D-4C4A-AF22-921902D68E1E}"/>
              </a:ext>
            </a:extLst>
          </p:cNvPr>
          <p:cNvCxnSpPr>
            <a:cxnSpLocks noChangeShapeType="1"/>
            <a:stCxn id="13329" idx="0"/>
          </p:cNvCxnSpPr>
          <p:nvPr/>
        </p:nvCxnSpPr>
        <p:spPr bwMode="auto">
          <a:xfrm>
            <a:off x="3082925" y="4005263"/>
            <a:ext cx="2393950" cy="41751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27" name="AutoShape 16">
            <a:extLst>
              <a:ext uri="{FF2B5EF4-FFF2-40B4-BE49-F238E27FC236}">
                <a16:creationId xmlns:a16="http://schemas.microsoft.com/office/drawing/2014/main" id="{A10A9328-E3CA-4109-8F87-CAA5172753F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51013" y="4659313"/>
            <a:ext cx="0" cy="4587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28" name="Text Box 18">
            <a:extLst>
              <a:ext uri="{FF2B5EF4-FFF2-40B4-BE49-F238E27FC236}">
                <a16:creationId xmlns:a16="http://schemas.microsoft.com/office/drawing/2014/main" id="{7B1B26D3-A868-403F-BC7C-5CA354B38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5463" y="4492625"/>
            <a:ext cx="4518025" cy="461963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r-FR" sz="2400" b="0"/>
              <a:t>hyperthermie, anorexie, apathie</a:t>
            </a:r>
          </a:p>
        </p:txBody>
      </p:sp>
      <p:sp>
        <p:nvSpPr>
          <p:cNvPr id="13329" name="Line 19">
            <a:extLst>
              <a:ext uri="{FF2B5EF4-FFF2-40B4-BE49-F238E27FC236}">
                <a16:creationId xmlns:a16="http://schemas.microsoft.com/office/drawing/2014/main" id="{27C9B2A5-E514-4509-B04B-8D00B512934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82925" y="4005263"/>
            <a:ext cx="2239963" cy="19542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cxnSp>
        <p:nvCxnSpPr>
          <p:cNvPr id="25617" name="Connecteur droit avec flèche 5">
            <a:extLst>
              <a:ext uri="{FF2B5EF4-FFF2-40B4-BE49-F238E27FC236}">
                <a16:creationId xmlns:a16="http://schemas.microsoft.com/office/drawing/2014/main" id="{648519D8-54D4-4AD8-863E-68475F3FA2E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598738" y="2436813"/>
            <a:ext cx="0" cy="42545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/>
      <p:bldP spid="13318" grpId="0"/>
      <p:bldP spid="13319" grpId="0" animBg="1"/>
      <p:bldP spid="13320" grpId="0"/>
      <p:bldP spid="13321" grpId="0" animBg="1"/>
      <p:bldP spid="133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ABE30FF1-9C9B-4873-91E6-0DA5E4D8AE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4663" y="587375"/>
            <a:ext cx="7851775" cy="10318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r-FR" sz="4800"/>
              <a:t>Physiopathologie</a:t>
            </a:r>
            <a:endParaRPr lang="fr-FR" altLang="fr-FR" sz="4800" b="1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5F2BEB40-81EC-46A0-826C-B089EDE6D5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6600" y="2225675"/>
            <a:ext cx="7310438" cy="4037013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u="sng" dirty="0"/>
              <a:t>Cas de </a:t>
            </a:r>
            <a:r>
              <a:rPr lang="fr-FR" altLang="fr-FR" sz="2400" b="1" i="1" u="sng" dirty="0"/>
              <a:t>M. </a:t>
            </a:r>
            <a:r>
              <a:rPr lang="fr-FR" altLang="fr-FR" sz="2400" b="1" i="1" u="sng" dirty="0" err="1"/>
              <a:t>haemolytica</a:t>
            </a:r>
            <a:r>
              <a:rPr lang="fr-FR" altLang="fr-FR" sz="2400" b="1" u="sng" dirty="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 u="sng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Lipopolysaccharide (LPS) et </a:t>
            </a:r>
            <a:r>
              <a:rPr lang="fr-FR" altLang="fr-FR" sz="1800" b="1" u="sng" dirty="0" err="1">
                <a:solidFill>
                  <a:srgbClr val="FF0000"/>
                </a:solidFill>
              </a:rPr>
              <a:t>leucotoxine</a:t>
            </a:r>
            <a:r>
              <a:rPr lang="fr-FR" altLang="fr-FR" sz="1800" b="1" u="sng" dirty="0">
                <a:solidFill>
                  <a:srgbClr val="FF0000"/>
                </a:solidFill>
              </a:rPr>
              <a:t> </a:t>
            </a:r>
            <a:r>
              <a:rPr lang="fr-FR" altLang="fr-FR" sz="1800" dirty="0"/>
              <a:t>(</a:t>
            </a:r>
            <a:r>
              <a:rPr lang="fr-FR" altLang="fr-FR" sz="1800" dirty="0" err="1"/>
              <a:t>LktA</a:t>
            </a:r>
            <a:r>
              <a:rPr lang="fr-FR" altLang="fr-FR" sz="1800" dirty="0"/>
              <a:t>) </a:t>
            </a:r>
            <a:r>
              <a:rPr lang="fr-FR" altLang="fr-FR" sz="2000" dirty="0"/>
              <a:t>induisent le recrutement, l’activation et la </a:t>
            </a:r>
            <a:r>
              <a:rPr lang="fr-FR" altLang="fr-FR" sz="2000" b="1" dirty="0">
                <a:solidFill>
                  <a:srgbClr val="C00000"/>
                </a:solidFill>
              </a:rPr>
              <a:t>nécrose des polynucléaires neutrophiles </a:t>
            </a:r>
            <a:r>
              <a:rPr lang="fr-FR" altLang="fr-FR" sz="2000" b="1" dirty="0"/>
              <a:t>fortement impliqués </a:t>
            </a:r>
            <a:r>
              <a:rPr lang="fr-FR" altLang="fr-FR" sz="2000" dirty="0"/>
              <a:t>dans la pathogénie des broncho-pneumonies </a:t>
            </a:r>
            <a:r>
              <a:rPr lang="fr-FR" altLang="fr-FR" sz="2000" b="1" dirty="0">
                <a:solidFill>
                  <a:srgbClr val="0070C0"/>
                </a:solidFill>
              </a:rPr>
              <a:t>bovines </a:t>
            </a:r>
            <a:r>
              <a:rPr lang="fr-FR" altLang="fr-FR" sz="2000" dirty="0"/>
              <a:t>à </a:t>
            </a:r>
            <a:r>
              <a:rPr lang="fr-FR" altLang="fr-FR" sz="2000" i="1" dirty="0" err="1"/>
              <a:t>Mannheimia</a:t>
            </a:r>
            <a:r>
              <a:rPr lang="fr-FR" altLang="fr-FR" sz="2000" i="1" dirty="0"/>
              <a:t>.</a:t>
            </a:r>
          </a:p>
          <a:p>
            <a:pPr marL="0" lvl="1" indent="0" eaLnBrk="1" hangingPunct="1">
              <a:spcBef>
                <a:spcPct val="0"/>
              </a:spcBef>
              <a:buFontTx/>
              <a:buNone/>
            </a:pPr>
            <a:endParaRPr lang="fr-FR" altLang="fr-FR" sz="2000" i="1" dirty="0"/>
          </a:p>
          <a:p>
            <a:pPr marL="0" lvl="1" indent="0" eaLnBrk="1" hangingPunct="1">
              <a:spcBef>
                <a:spcPct val="0"/>
              </a:spcBef>
              <a:buFontTx/>
              <a:buNone/>
            </a:pPr>
            <a:r>
              <a:rPr lang="fr-FR" altLang="fr-FR" sz="2000" b="1" dirty="0"/>
              <a:t>= signes cliniques </a:t>
            </a:r>
            <a:r>
              <a:rPr lang="fr-FR" altLang="fr-FR" sz="2000" dirty="0"/>
              <a:t>(dyspnée et fièvre)</a:t>
            </a:r>
            <a:r>
              <a:rPr lang="fr-FR" altLang="fr-FR" sz="2000" b="1" dirty="0"/>
              <a:t> </a:t>
            </a:r>
            <a:r>
              <a:rPr lang="fr-FR" altLang="fr-FR" sz="2000" b="1" dirty="0">
                <a:solidFill>
                  <a:srgbClr val="FF0000"/>
                </a:solidFill>
              </a:rPr>
              <a:t>plus marqués </a:t>
            </a:r>
            <a:r>
              <a:rPr lang="fr-FR" altLang="fr-FR" sz="2000" dirty="0"/>
              <a:t>qu’avec </a:t>
            </a:r>
            <a:r>
              <a:rPr lang="fr-FR" altLang="fr-FR" sz="2000" i="1" dirty="0"/>
              <a:t>P. </a:t>
            </a:r>
            <a:r>
              <a:rPr lang="fr-FR" altLang="fr-FR" sz="2000" i="1" dirty="0" err="1"/>
              <a:t>multocida</a:t>
            </a:r>
            <a:endParaRPr lang="fr-FR" altLang="fr-FR" sz="2000" i="1" dirty="0"/>
          </a:p>
          <a:p>
            <a:pPr eaLnBrk="1" hangingPunct="1"/>
            <a:endParaRPr lang="fr-FR" altLang="fr-FR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>
            <a:extLst>
              <a:ext uri="{FF2B5EF4-FFF2-40B4-BE49-F238E27FC236}">
                <a16:creationId xmlns:a16="http://schemas.microsoft.com/office/drawing/2014/main" id="{1B27B758-A99B-4186-871C-564E79996D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5805488"/>
            <a:ext cx="1065213" cy="938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699" name="Rectangle 2">
            <a:extLst>
              <a:ext uri="{FF2B5EF4-FFF2-40B4-BE49-F238E27FC236}">
                <a16:creationId xmlns:a16="http://schemas.microsoft.com/office/drawing/2014/main" id="{C7CCBC4F-3ACF-4BF4-9627-054CAE11F4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3575" y="466725"/>
            <a:ext cx="7970838" cy="7874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r-FR" sz="4800"/>
              <a:t>Physiopathologie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A7E3660F-D1F3-42AD-8FBE-984627DDDD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1463" y="1708150"/>
            <a:ext cx="4721225" cy="44926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r-FR" sz="2400" b="1" u="sng">
                <a:solidFill>
                  <a:srgbClr val="C00000"/>
                </a:solidFill>
              </a:rPr>
              <a:t>Particularités anatomiques </a:t>
            </a:r>
            <a:r>
              <a:rPr lang="fi-FI" altLang="fr-FR" sz="2400">
                <a:solidFill>
                  <a:srgbClr val="C00000"/>
                </a:solidFill>
              </a:rPr>
              <a:t>des BV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r-FR" sz="2000" b="1" u="sng"/>
              <a:t>faible surface </a:t>
            </a:r>
            <a:r>
              <a:rPr lang="fi-FI" altLang="fr-FR" sz="2000" b="1"/>
              <a:t>d'échange gazeux </a:t>
            </a:r>
            <a:r>
              <a:rPr lang="fi-FI" altLang="fr-FR" sz="2000"/>
              <a:t>par rapport aux besoins en O</a:t>
            </a:r>
            <a:r>
              <a:rPr lang="fi-FI" altLang="fr-FR" sz="2000" baseline="-25000"/>
              <a:t>2</a:t>
            </a:r>
          </a:p>
          <a:p>
            <a:pPr lvl="1" eaLnBrk="1" hangingPunct="1">
              <a:lnSpc>
                <a:spcPct val="90000"/>
              </a:lnSpc>
            </a:pPr>
            <a:endParaRPr lang="fi-FI" altLang="fr-FR" sz="2000" baseline="-25000"/>
          </a:p>
          <a:p>
            <a:pPr lvl="1" eaLnBrk="1" hangingPunct="1">
              <a:lnSpc>
                <a:spcPct val="90000"/>
              </a:lnSpc>
            </a:pPr>
            <a:r>
              <a:rPr lang="fi-FI" altLang="fr-FR" sz="2000" b="1" u="sng"/>
              <a:t>faible</a:t>
            </a:r>
            <a:r>
              <a:rPr lang="fi-FI" altLang="fr-FR" sz="2000" b="1"/>
              <a:t> nombre </a:t>
            </a:r>
            <a:r>
              <a:rPr lang="fi-FI" altLang="fr-FR" sz="2000" b="1" u="sng"/>
              <a:t>de capillaires </a:t>
            </a:r>
            <a:r>
              <a:rPr lang="fi-FI" altLang="fr-FR" sz="2000"/>
              <a:t>par unité de surface alvéolaire</a:t>
            </a:r>
          </a:p>
          <a:p>
            <a:pPr lvl="1" eaLnBrk="1" hangingPunct="1">
              <a:lnSpc>
                <a:spcPct val="90000"/>
              </a:lnSpc>
            </a:pPr>
            <a:endParaRPr lang="fi-FI" altLang="fr-FR" sz="2000"/>
          </a:p>
          <a:p>
            <a:pPr lvl="1" eaLnBrk="1" hangingPunct="1">
              <a:lnSpc>
                <a:spcPct val="90000"/>
              </a:lnSpc>
            </a:pPr>
            <a:r>
              <a:rPr lang="fi-FI" altLang="fr-FR" sz="2000"/>
              <a:t>très forte </a:t>
            </a:r>
            <a:r>
              <a:rPr lang="fi-FI" altLang="fr-FR" sz="2000" b="1" u="sng"/>
              <a:t>compartimentalisation </a:t>
            </a:r>
            <a:r>
              <a:rPr lang="fi-FI" altLang="fr-FR" sz="2000"/>
              <a:t>du poumon </a:t>
            </a:r>
            <a:r>
              <a:rPr lang="fi-FI" altLang="fr-FR" sz="1600"/>
              <a:t>(pas de ventilation collatérale)</a:t>
            </a:r>
            <a:endParaRPr lang="fi-FI" altLang="fr-FR" sz="2000"/>
          </a:p>
        </p:txBody>
      </p:sp>
      <p:sp>
        <p:nvSpPr>
          <p:cNvPr id="29701" name="Freeform 4">
            <a:extLst>
              <a:ext uri="{FF2B5EF4-FFF2-40B4-BE49-F238E27FC236}">
                <a16:creationId xmlns:a16="http://schemas.microsoft.com/office/drawing/2014/main" id="{F1FDD6B8-B038-40A2-8979-5BD4AAC02AD0}"/>
              </a:ext>
            </a:extLst>
          </p:cNvPr>
          <p:cNvSpPr>
            <a:spLocks/>
          </p:cNvSpPr>
          <p:nvPr/>
        </p:nvSpPr>
        <p:spPr bwMode="invGray">
          <a:xfrm>
            <a:off x="7894638" y="530225"/>
            <a:ext cx="812800" cy="666750"/>
          </a:xfrm>
          <a:custGeom>
            <a:avLst/>
            <a:gdLst>
              <a:gd name="T0" fmla="*/ 2147483646 w 575"/>
              <a:gd name="T1" fmla="*/ 2147483646 h 420"/>
              <a:gd name="T2" fmla="*/ 2147483646 w 575"/>
              <a:gd name="T3" fmla="*/ 2147483646 h 420"/>
              <a:gd name="T4" fmla="*/ 2147483646 w 575"/>
              <a:gd name="T5" fmla="*/ 2147483646 h 420"/>
              <a:gd name="T6" fmla="*/ 2147483646 w 575"/>
              <a:gd name="T7" fmla="*/ 2147483646 h 420"/>
              <a:gd name="T8" fmla="*/ 2147483646 w 575"/>
              <a:gd name="T9" fmla="*/ 2147483646 h 420"/>
              <a:gd name="T10" fmla="*/ 2147483646 w 575"/>
              <a:gd name="T11" fmla="*/ 2147483646 h 420"/>
              <a:gd name="T12" fmla="*/ 2147483646 w 575"/>
              <a:gd name="T13" fmla="*/ 2147483646 h 420"/>
              <a:gd name="T14" fmla="*/ 2147483646 w 575"/>
              <a:gd name="T15" fmla="*/ 2147483646 h 420"/>
              <a:gd name="T16" fmla="*/ 2147483646 w 575"/>
              <a:gd name="T17" fmla="*/ 2147483646 h 420"/>
              <a:gd name="T18" fmla="*/ 2147483646 w 575"/>
              <a:gd name="T19" fmla="*/ 2147483646 h 420"/>
              <a:gd name="T20" fmla="*/ 2147483646 w 575"/>
              <a:gd name="T21" fmla="*/ 2147483646 h 420"/>
              <a:gd name="T22" fmla="*/ 2147483646 w 575"/>
              <a:gd name="T23" fmla="*/ 2147483646 h 420"/>
              <a:gd name="T24" fmla="*/ 2147483646 w 575"/>
              <a:gd name="T25" fmla="*/ 2147483646 h 420"/>
              <a:gd name="T26" fmla="*/ 2147483646 w 575"/>
              <a:gd name="T27" fmla="*/ 2147483646 h 420"/>
              <a:gd name="T28" fmla="*/ 2147483646 w 575"/>
              <a:gd name="T29" fmla="*/ 2147483646 h 420"/>
              <a:gd name="T30" fmla="*/ 2147483646 w 575"/>
              <a:gd name="T31" fmla="*/ 2147483646 h 420"/>
              <a:gd name="T32" fmla="*/ 2147483646 w 575"/>
              <a:gd name="T33" fmla="*/ 2147483646 h 420"/>
              <a:gd name="T34" fmla="*/ 2147483646 w 575"/>
              <a:gd name="T35" fmla="*/ 2147483646 h 420"/>
              <a:gd name="T36" fmla="*/ 2147483646 w 575"/>
              <a:gd name="T37" fmla="*/ 2147483646 h 420"/>
              <a:gd name="T38" fmla="*/ 2147483646 w 575"/>
              <a:gd name="T39" fmla="*/ 2147483646 h 420"/>
              <a:gd name="T40" fmla="*/ 2147483646 w 575"/>
              <a:gd name="T41" fmla="*/ 2147483646 h 420"/>
              <a:gd name="T42" fmla="*/ 2147483646 w 575"/>
              <a:gd name="T43" fmla="*/ 2147483646 h 420"/>
              <a:gd name="T44" fmla="*/ 2147483646 w 575"/>
              <a:gd name="T45" fmla="*/ 2147483646 h 420"/>
              <a:gd name="T46" fmla="*/ 2147483646 w 575"/>
              <a:gd name="T47" fmla="*/ 2147483646 h 420"/>
              <a:gd name="T48" fmla="*/ 2147483646 w 575"/>
              <a:gd name="T49" fmla="*/ 2147483646 h 420"/>
              <a:gd name="T50" fmla="*/ 2147483646 w 575"/>
              <a:gd name="T51" fmla="*/ 2147483646 h 420"/>
              <a:gd name="T52" fmla="*/ 2147483646 w 575"/>
              <a:gd name="T53" fmla="*/ 2147483646 h 420"/>
              <a:gd name="T54" fmla="*/ 2147483646 w 575"/>
              <a:gd name="T55" fmla="*/ 2147483646 h 420"/>
              <a:gd name="T56" fmla="*/ 2147483646 w 575"/>
              <a:gd name="T57" fmla="*/ 2147483646 h 420"/>
              <a:gd name="T58" fmla="*/ 2147483646 w 575"/>
              <a:gd name="T59" fmla="*/ 2147483646 h 420"/>
              <a:gd name="T60" fmla="*/ 2147483646 w 575"/>
              <a:gd name="T61" fmla="*/ 2147483646 h 420"/>
              <a:gd name="T62" fmla="*/ 2147483646 w 575"/>
              <a:gd name="T63" fmla="*/ 2147483646 h 420"/>
              <a:gd name="T64" fmla="*/ 2147483646 w 575"/>
              <a:gd name="T65" fmla="*/ 2147483646 h 420"/>
              <a:gd name="T66" fmla="*/ 2147483646 w 575"/>
              <a:gd name="T67" fmla="*/ 2147483646 h 420"/>
              <a:gd name="T68" fmla="*/ 2147483646 w 575"/>
              <a:gd name="T69" fmla="*/ 2147483646 h 420"/>
              <a:gd name="T70" fmla="*/ 2147483646 w 575"/>
              <a:gd name="T71" fmla="*/ 2147483646 h 420"/>
              <a:gd name="T72" fmla="*/ 2147483646 w 575"/>
              <a:gd name="T73" fmla="*/ 2147483646 h 420"/>
              <a:gd name="T74" fmla="*/ 2147483646 w 575"/>
              <a:gd name="T75" fmla="*/ 2147483646 h 420"/>
              <a:gd name="T76" fmla="*/ 2147483646 w 575"/>
              <a:gd name="T77" fmla="*/ 2147483646 h 420"/>
              <a:gd name="T78" fmla="*/ 2147483646 w 575"/>
              <a:gd name="T79" fmla="*/ 2147483646 h 420"/>
              <a:gd name="T80" fmla="*/ 2147483646 w 575"/>
              <a:gd name="T81" fmla="*/ 2147483646 h 420"/>
              <a:gd name="T82" fmla="*/ 2147483646 w 575"/>
              <a:gd name="T83" fmla="*/ 2147483646 h 420"/>
              <a:gd name="T84" fmla="*/ 2147483646 w 575"/>
              <a:gd name="T85" fmla="*/ 2147483646 h 420"/>
              <a:gd name="T86" fmla="*/ 2147483646 w 575"/>
              <a:gd name="T87" fmla="*/ 2147483646 h 420"/>
              <a:gd name="T88" fmla="*/ 2147483646 w 575"/>
              <a:gd name="T89" fmla="*/ 2147483646 h 420"/>
              <a:gd name="T90" fmla="*/ 2147483646 w 575"/>
              <a:gd name="T91" fmla="*/ 2147483646 h 420"/>
              <a:gd name="T92" fmla="*/ 2147483646 w 575"/>
              <a:gd name="T93" fmla="*/ 2147483646 h 420"/>
              <a:gd name="T94" fmla="*/ 2147483646 w 575"/>
              <a:gd name="T95" fmla="*/ 2147483646 h 420"/>
              <a:gd name="T96" fmla="*/ 2147483646 w 575"/>
              <a:gd name="T97" fmla="*/ 2147483646 h 420"/>
              <a:gd name="T98" fmla="*/ 2147483646 w 575"/>
              <a:gd name="T99" fmla="*/ 2147483646 h 420"/>
              <a:gd name="T100" fmla="*/ 2147483646 w 575"/>
              <a:gd name="T101" fmla="*/ 2147483646 h 420"/>
              <a:gd name="T102" fmla="*/ 2147483646 w 575"/>
              <a:gd name="T103" fmla="*/ 2147483646 h 420"/>
              <a:gd name="T104" fmla="*/ 2147483646 w 575"/>
              <a:gd name="T105" fmla="*/ 2147483646 h 420"/>
              <a:gd name="T106" fmla="*/ 2147483646 w 575"/>
              <a:gd name="T107" fmla="*/ 2147483646 h 420"/>
              <a:gd name="T108" fmla="*/ 2147483646 w 575"/>
              <a:gd name="T109" fmla="*/ 2147483646 h 420"/>
              <a:gd name="T110" fmla="*/ 2147483646 w 575"/>
              <a:gd name="T111" fmla="*/ 2147483646 h 420"/>
              <a:gd name="T112" fmla="*/ 2147483646 w 575"/>
              <a:gd name="T113" fmla="*/ 2147483646 h 420"/>
              <a:gd name="T114" fmla="*/ 2147483646 w 575"/>
              <a:gd name="T115" fmla="*/ 2147483646 h 420"/>
              <a:gd name="T116" fmla="*/ 2147483646 w 575"/>
              <a:gd name="T117" fmla="*/ 2147483646 h 420"/>
              <a:gd name="T118" fmla="*/ 2147483646 w 575"/>
              <a:gd name="T119" fmla="*/ 2147483646 h 420"/>
              <a:gd name="T120" fmla="*/ 2147483646 w 575"/>
              <a:gd name="T121" fmla="*/ 2147483646 h 420"/>
              <a:gd name="T122" fmla="*/ 2147483646 w 575"/>
              <a:gd name="T123" fmla="*/ 2147483646 h 420"/>
              <a:gd name="T124" fmla="*/ 2147483646 w 575"/>
              <a:gd name="T125" fmla="*/ 2147483646 h 420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575" h="420">
                <a:moveTo>
                  <a:pt x="78" y="398"/>
                </a:moveTo>
                <a:cubicBezTo>
                  <a:pt x="74" y="401"/>
                  <a:pt x="60" y="398"/>
                  <a:pt x="56" y="394"/>
                </a:cubicBezTo>
                <a:cubicBezTo>
                  <a:pt x="52" y="390"/>
                  <a:pt x="53" y="382"/>
                  <a:pt x="51" y="376"/>
                </a:cubicBezTo>
                <a:cubicBezTo>
                  <a:pt x="49" y="370"/>
                  <a:pt x="48" y="365"/>
                  <a:pt x="46" y="360"/>
                </a:cubicBezTo>
                <a:cubicBezTo>
                  <a:pt x="44" y="355"/>
                  <a:pt x="39" y="366"/>
                  <a:pt x="37" y="345"/>
                </a:cubicBezTo>
                <a:cubicBezTo>
                  <a:pt x="35" y="324"/>
                  <a:pt x="38" y="251"/>
                  <a:pt x="34" y="236"/>
                </a:cubicBezTo>
                <a:cubicBezTo>
                  <a:pt x="30" y="221"/>
                  <a:pt x="19" y="251"/>
                  <a:pt x="14" y="254"/>
                </a:cubicBezTo>
                <a:cubicBezTo>
                  <a:pt x="9" y="257"/>
                  <a:pt x="4" y="258"/>
                  <a:pt x="2" y="254"/>
                </a:cubicBezTo>
                <a:cubicBezTo>
                  <a:pt x="0" y="250"/>
                  <a:pt x="3" y="238"/>
                  <a:pt x="4" y="232"/>
                </a:cubicBezTo>
                <a:cubicBezTo>
                  <a:pt x="5" y="226"/>
                  <a:pt x="0" y="228"/>
                  <a:pt x="8" y="218"/>
                </a:cubicBezTo>
                <a:cubicBezTo>
                  <a:pt x="16" y="208"/>
                  <a:pt x="46" y="197"/>
                  <a:pt x="54" y="174"/>
                </a:cubicBezTo>
                <a:cubicBezTo>
                  <a:pt x="62" y="151"/>
                  <a:pt x="50" y="103"/>
                  <a:pt x="54" y="80"/>
                </a:cubicBezTo>
                <a:cubicBezTo>
                  <a:pt x="58" y="57"/>
                  <a:pt x="61" y="42"/>
                  <a:pt x="80" y="34"/>
                </a:cubicBezTo>
                <a:cubicBezTo>
                  <a:pt x="99" y="26"/>
                  <a:pt x="144" y="31"/>
                  <a:pt x="170" y="30"/>
                </a:cubicBezTo>
                <a:cubicBezTo>
                  <a:pt x="196" y="29"/>
                  <a:pt x="219" y="28"/>
                  <a:pt x="234" y="28"/>
                </a:cubicBezTo>
                <a:cubicBezTo>
                  <a:pt x="249" y="28"/>
                  <a:pt x="251" y="30"/>
                  <a:pt x="260" y="30"/>
                </a:cubicBezTo>
                <a:cubicBezTo>
                  <a:pt x="269" y="30"/>
                  <a:pt x="279" y="31"/>
                  <a:pt x="290" y="30"/>
                </a:cubicBezTo>
                <a:cubicBezTo>
                  <a:pt x="301" y="29"/>
                  <a:pt x="311" y="26"/>
                  <a:pt x="328" y="26"/>
                </a:cubicBezTo>
                <a:cubicBezTo>
                  <a:pt x="345" y="26"/>
                  <a:pt x="378" y="29"/>
                  <a:pt x="392" y="30"/>
                </a:cubicBezTo>
                <a:cubicBezTo>
                  <a:pt x="406" y="31"/>
                  <a:pt x="408" y="32"/>
                  <a:pt x="415" y="30"/>
                </a:cubicBezTo>
                <a:cubicBezTo>
                  <a:pt x="422" y="28"/>
                  <a:pt x="426" y="21"/>
                  <a:pt x="433" y="19"/>
                </a:cubicBezTo>
                <a:cubicBezTo>
                  <a:pt x="440" y="17"/>
                  <a:pt x="453" y="23"/>
                  <a:pt x="460" y="20"/>
                </a:cubicBezTo>
                <a:cubicBezTo>
                  <a:pt x="467" y="17"/>
                  <a:pt x="469" y="4"/>
                  <a:pt x="476" y="2"/>
                </a:cubicBezTo>
                <a:cubicBezTo>
                  <a:pt x="483" y="0"/>
                  <a:pt x="493" y="2"/>
                  <a:pt x="500" y="6"/>
                </a:cubicBezTo>
                <a:cubicBezTo>
                  <a:pt x="507" y="10"/>
                  <a:pt x="509" y="14"/>
                  <a:pt x="516" y="26"/>
                </a:cubicBezTo>
                <a:cubicBezTo>
                  <a:pt x="523" y="38"/>
                  <a:pt x="535" y="63"/>
                  <a:pt x="544" y="76"/>
                </a:cubicBezTo>
                <a:cubicBezTo>
                  <a:pt x="553" y="89"/>
                  <a:pt x="569" y="94"/>
                  <a:pt x="572" y="104"/>
                </a:cubicBezTo>
                <a:cubicBezTo>
                  <a:pt x="575" y="114"/>
                  <a:pt x="567" y="130"/>
                  <a:pt x="560" y="138"/>
                </a:cubicBezTo>
                <a:cubicBezTo>
                  <a:pt x="553" y="146"/>
                  <a:pt x="541" y="149"/>
                  <a:pt x="530" y="150"/>
                </a:cubicBezTo>
                <a:cubicBezTo>
                  <a:pt x="519" y="151"/>
                  <a:pt x="507" y="143"/>
                  <a:pt x="496" y="142"/>
                </a:cubicBezTo>
                <a:cubicBezTo>
                  <a:pt x="485" y="141"/>
                  <a:pt x="476" y="141"/>
                  <a:pt x="466" y="144"/>
                </a:cubicBezTo>
                <a:cubicBezTo>
                  <a:pt x="456" y="147"/>
                  <a:pt x="445" y="151"/>
                  <a:pt x="436" y="160"/>
                </a:cubicBezTo>
                <a:cubicBezTo>
                  <a:pt x="427" y="169"/>
                  <a:pt x="420" y="188"/>
                  <a:pt x="411" y="199"/>
                </a:cubicBezTo>
                <a:cubicBezTo>
                  <a:pt x="402" y="210"/>
                  <a:pt x="388" y="209"/>
                  <a:pt x="382" y="225"/>
                </a:cubicBezTo>
                <a:cubicBezTo>
                  <a:pt x="376" y="241"/>
                  <a:pt x="377" y="277"/>
                  <a:pt x="376" y="297"/>
                </a:cubicBezTo>
                <a:cubicBezTo>
                  <a:pt x="375" y="317"/>
                  <a:pt x="375" y="333"/>
                  <a:pt x="378" y="348"/>
                </a:cubicBezTo>
                <a:cubicBezTo>
                  <a:pt x="381" y="363"/>
                  <a:pt x="393" y="378"/>
                  <a:pt x="394" y="386"/>
                </a:cubicBezTo>
                <a:cubicBezTo>
                  <a:pt x="395" y="394"/>
                  <a:pt x="391" y="396"/>
                  <a:pt x="386" y="398"/>
                </a:cubicBezTo>
                <a:cubicBezTo>
                  <a:pt x="381" y="400"/>
                  <a:pt x="368" y="403"/>
                  <a:pt x="361" y="400"/>
                </a:cubicBezTo>
                <a:cubicBezTo>
                  <a:pt x="354" y="397"/>
                  <a:pt x="349" y="386"/>
                  <a:pt x="342" y="380"/>
                </a:cubicBezTo>
                <a:cubicBezTo>
                  <a:pt x="335" y="374"/>
                  <a:pt x="325" y="375"/>
                  <a:pt x="321" y="363"/>
                </a:cubicBezTo>
                <a:cubicBezTo>
                  <a:pt x="317" y="351"/>
                  <a:pt x="321" y="328"/>
                  <a:pt x="320" y="310"/>
                </a:cubicBezTo>
                <a:cubicBezTo>
                  <a:pt x="319" y="292"/>
                  <a:pt x="318" y="270"/>
                  <a:pt x="316" y="256"/>
                </a:cubicBezTo>
                <a:cubicBezTo>
                  <a:pt x="314" y="242"/>
                  <a:pt x="318" y="230"/>
                  <a:pt x="310" y="226"/>
                </a:cubicBezTo>
                <a:cubicBezTo>
                  <a:pt x="302" y="222"/>
                  <a:pt x="281" y="228"/>
                  <a:pt x="266" y="230"/>
                </a:cubicBezTo>
                <a:cubicBezTo>
                  <a:pt x="251" y="232"/>
                  <a:pt x="231" y="238"/>
                  <a:pt x="218" y="236"/>
                </a:cubicBezTo>
                <a:cubicBezTo>
                  <a:pt x="205" y="234"/>
                  <a:pt x="197" y="217"/>
                  <a:pt x="190" y="216"/>
                </a:cubicBezTo>
                <a:cubicBezTo>
                  <a:pt x="183" y="215"/>
                  <a:pt x="182" y="221"/>
                  <a:pt x="176" y="230"/>
                </a:cubicBezTo>
                <a:cubicBezTo>
                  <a:pt x="170" y="239"/>
                  <a:pt x="157" y="251"/>
                  <a:pt x="154" y="268"/>
                </a:cubicBezTo>
                <a:cubicBezTo>
                  <a:pt x="151" y="285"/>
                  <a:pt x="153" y="311"/>
                  <a:pt x="156" y="332"/>
                </a:cubicBezTo>
                <a:cubicBezTo>
                  <a:pt x="159" y="353"/>
                  <a:pt x="171" y="382"/>
                  <a:pt x="174" y="396"/>
                </a:cubicBezTo>
                <a:cubicBezTo>
                  <a:pt x="177" y="410"/>
                  <a:pt x="175" y="414"/>
                  <a:pt x="172" y="417"/>
                </a:cubicBezTo>
                <a:cubicBezTo>
                  <a:pt x="169" y="420"/>
                  <a:pt x="162" y="416"/>
                  <a:pt x="156" y="414"/>
                </a:cubicBezTo>
                <a:cubicBezTo>
                  <a:pt x="150" y="412"/>
                  <a:pt x="145" y="418"/>
                  <a:pt x="138" y="406"/>
                </a:cubicBezTo>
                <a:cubicBezTo>
                  <a:pt x="131" y="394"/>
                  <a:pt x="122" y="365"/>
                  <a:pt x="116" y="342"/>
                </a:cubicBezTo>
                <a:cubicBezTo>
                  <a:pt x="110" y="319"/>
                  <a:pt x="105" y="283"/>
                  <a:pt x="102" y="268"/>
                </a:cubicBezTo>
                <a:cubicBezTo>
                  <a:pt x="99" y="253"/>
                  <a:pt x="97" y="255"/>
                  <a:pt x="98" y="250"/>
                </a:cubicBezTo>
                <a:cubicBezTo>
                  <a:pt x="99" y="245"/>
                  <a:pt x="105" y="242"/>
                  <a:pt x="106" y="236"/>
                </a:cubicBezTo>
                <a:cubicBezTo>
                  <a:pt x="107" y="230"/>
                  <a:pt x="110" y="210"/>
                  <a:pt x="106" y="214"/>
                </a:cubicBezTo>
                <a:cubicBezTo>
                  <a:pt x="102" y="218"/>
                  <a:pt x="90" y="245"/>
                  <a:pt x="84" y="260"/>
                </a:cubicBezTo>
                <a:cubicBezTo>
                  <a:pt x="78" y="275"/>
                  <a:pt x="69" y="287"/>
                  <a:pt x="68" y="306"/>
                </a:cubicBezTo>
                <a:cubicBezTo>
                  <a:pt x="67" y="325"/>
                  <a:pt x="75" y="361"/>
                  <a:pt x="78" y="376"/>
                </a:cubicBezTo>
                <a:cubicBezTo>
                  <a:pt x="81" y="391"/>
                  <a:pt x="82" y="395"/>
                  <a:pt x="78" y="398"/>
                </a:cubicBezTo>
                <a:close/>
              </a:path>
            </a:pathLst>
          </a:cu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pic>
        <p:nvPicPr>
          <p:cNvPr id="29702" name="Picture 5" descr="Bronchopneumonia Lung 1">
            <a:extLst>
              <a:ext uri="{FF2B5EF4-FFF2-40B4-BE49-F238E27FC236}">
                <a16:creationId xmlns:a16="http://schemas.microsoft.com/office/drawing/2014/main" id="{63E1AC86-3CBE-478B-8AF5-58409C9BF5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8100" y="1916113"/>
            <a:ext cx="3573463" cy="302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07E5564-5319-4FDD-B78C-6C71E2158E71}"/>
              </a:ext>
            </a:extLst>
          </p:cNvPr>
          <p:cNvSpPr/>
          <p:nvPr/>
        </p:nvSpPr>
        <p:spPr>
          <a:xfrm>
            <a:off x="1958975" y="5178425"/>
            <a:ext cx="6342063" cy="11080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lvl="1" defTabSz="762000" eaLnBrk="1" hangingPunct="1">
              <a:defRPr/>
            </a:pPr>
            <a:r>
              <a:rPr lang="fi-FI" altLang="fr-FR" sz="2400" dirty="0"/>
              <a:t>Infection </a:t>
            </a:r>
            <a:r>
              <a:rPr lang="fi-FI" altLang="fr-FR" sz="2400" dirty="0">
                <a:sym typeface="Symbol" pitchFamily="18" charset="2"/>
              </a:rPr>
              <a:t> libération de leucotriènes  bronchoconstriction  dyspnée</a:t>
            </a:r>
          </a:p>
          <a:p>
            <a:pPr marL="819150" lvl="1" defTabSz="762000" eaLnBrk="1" hangingPunct="1">
              <a:defRPr/>
            </a:pPr>
            <a:endParaRPr lang="fi-FI" altLang="fr-FR" dirty="0">
              <a:solidFill>
                <a:srgbClr val="FAFD00"/>
              </a:solidFill>
              <a:sym typeface="Symbol" pitchFamily="18" charset="2"/>
            </a:endParaRPr>
          </a:p>
        </p:txBody>
      </p:sp>
      <p:sp>
        <p:nvSpPr>
          <p:cNvPr id="15367" name="Flèche droite 2">
            <a:extLst>
              <a:ext uri="{FF2B5EF4-FFF2-40B4-BE49-F238E27FC236}">
                <a16:creationId xmlns:a16="http://schemas.microsoft.com/office/drawing/2014/main" id="{5AE56F33-D931-401C-A6F0-035679441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75" y="5313363"/>
            <a:ext cx="711200" cy="581025"/>
          </a:xfrm>
          <a:prstGeom prst="rightArrow">
            <a:avLst>
              <a:gd name="adj1" fmla="val 50000"/>
              <a:gd name="adj2" fmla="val 49687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74C36C5-8F76-4E51-BA2D-DC47ADC89B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2538" y="6161088"/>
            <a:ext cx="67945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800">
                <a:solidFill>
                  <a:srgbClr val="FF0000"/>
                </a:solidFill>
              </a:rPr>
              <a:t>Eviter de manipuler des animaux à BPI</a:t>
            </a:r>
          </a:p>
        </p:txBody>
      </p:sp>
      <p:sp>
        <p:nvSpPr>
          <p:cNvPr id="10" name="Étoile à 5 branches 9">
            <a:extLst>
              <a:ext uri="{FF2B5EF4-FFF2-40B4-BE49-F238E27FC236}">
                <a16:creationId xmlns:a16="http://schemas.microsoft.com/office/drawing/2014/main" id="{7DE996DF-2A5D-479D-9905-E9F98F1D0F5B}"/>
              </a:ext>
            </a:extLst>
          </p:cNvPr>
          <p:cNvSpPr/>
          <p:nvPr/>
        </p:nvSpPr>
        <p:spPr>
          <a:xfrm>
            <a:off x="0" y="1293813"/>
            <a:ext cx="817563" cy="828675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9707" name="Rectangle 3">
            <a:extLst>
              <a:ext uri="{FF2B5EF4-FFF2-40B4-BE49-F238E27FC236}">
                <a16:creationId xmlns:a16="http://schemas.microsoft.com/office/drawing/2014/main" id="{39F6187A-DC26-4B67-A921-E1945D10D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3163" y="5178425"/>
            <a:ext cx="5842000" cy="850900"/>
          </a:xfrm>
          <a:prstGeom prst="rect">
            <a:avLst/>
          </a:prstGeom>
          <a:noFill/>
          <a:ln w="25400" algn="ctr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367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CFDC6C37-1992-4274-94C6-95ADABBECB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blackWhite">
          <a:xfrm>
            <a:off x="388938" y="0"/>
            <a:ext cx="8267700" cy="12668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r-FR" sz="4800"/>
              <a:t>Physiopathologie</a:t>
            </a:r>
            <a:endParaRPr lang="fr-FR" altLang="fr-FR" sz="3600"/>
          </a:p>
        </p:txBody>
      </p:sp>
      <p:sp>
        <p:nvSpPr>
          <p:cNvPr id="31747" name="Freeform 4">
            <a:extLst>
              <a:ext uri="{FF2B5EF4-FFF2-40B4-BE49-F238E27FC236}">
                <a16:creationId xmlns:a16="http://schemas.microsoft.com/office/drawing/2014/main" id="{B6BF233B-63DC-4537-A817-EEB25AC880B8}"/>
              </a:ext>
            </a:extLst>
          </p:cNvPr>
          <p:cNvSpPr>
            <a:spLocks/>
          </p:cNvSpPr>
          <p:nvPr/>
        </p:nvSpPr>
        <p:spPr bwMode="invGray">
          <a:xfrm rot="-2098658">
            <a:off x="3725863" y="1889125"/>
            <a:ext cx="739775" cy="273050"/>
          </a:xfrm>
          <a:custGeom>
            <a:avLst/>
            <a:gdLst>
              <a:gd name="T0" fmla="*/ 2147483646 w 524"/>
              <a:gd name="T1" fmla="*/ 2147483646 h 172"/>
              <a:gd name="T2" fmla="*/ 2147483646 w 524"/>
              <a:gd name="T3" fmla="*/ 2147483646 h 172"/>
              <a:gd name="T4" fmla="*/ 2147483646 w 524"/>
              <a:gd name="T5" fmla="*/ 2147483646 h 172"/>
              <a:gd name="T6" fmla="*/ 2147483646 w 524"/>
              <a:gd name="T7" fmla="*/ 2147483646 h 172"/>
              <a:gd name="T8" fmla="*/ 2147483646 w 524"/>
              <a:gd name="T9" fmla="*/ 2147483646 h 172"/>
              <a:gd name="T10" fmla="*/ 2147483646 w 524"/>
              <a:gd name="T11" fmla="*/ 2147483646 h 172"/>
              <a:gd name="T12" fmla="*/ 2147483646 w 524"/>
              <a:gd name="T13" fmla="*/ 2147483646 h 172"/>
              <a:gd name="T14" fmla="*/ 2147483646 w 524"/>
              <a:gd name="T15" fmla="*/ 2147483646 h 172"/>
              <a:gd name="T16" fmla="*/ 2147483646 w 524"/>
              <a:gd name="T17" fmla="*/ 2147483646 h 172"/>
              <a:gd name="T18" fmla="*/ 2147483646 w 524"/>
              <a:gd name="T19" fmla="*/ 2147483646 h 172"/>
              <a:gd name="T20" fmla="*/ 2147483646 w 524"/>
              <a:gd name="T21" fmla="*/ 2147483646 h 172"/>
              <a:gd name="T22" fmla="*/ 2147483646 w 524"/>
              <a:gd name="T23" fmla="*/ 0 h 172"/>
              <a:gd name="T24" fmla="*/ 2147483646 w 524"/>
              <a:gd name="T25" fmla="*/ 0 h 172"/>
              <a:gd name="T26" fmla="*/ 2147483646 w 524"/>
              <a:gd name="T27" fmla="*/ 2147483646 h 172"/>
              <a:gd name="T28" fmla="*/ 2147483646 w 524"/>
              <a:gd name="T29" fmla="*/ 2147483646 h 172"/>
              <a:gd name="T30" fmla="*/ 2147483646 w 524"/>
              <a:gd name="T31" fmla="*/ 2147483646 h 172"/>
              <a:gd name="T32" fmla="*/ 2147483646 w 524"/>
              <a:gd name="T33" fmla="*/ 2147483646 h 172"/>
              <a:gd name="T34" fmla="*/ 2147483646 w 524"/>
              <a:gd name="T35" fmla="*/ 2147483646 h 172"/>
              <a:gd name="T36" fmla="*/ 2147483646 w 524"/>
              <a:gd name="T37" fmla="*/ 2147483646 h 172"/>
              <a:gd name="T38" fmla="*/ 2147483646 w 524"/>
              <a:gd name="T39" fmla="*/ 2147483646 h 172"/>
              <a:gd name="T40" fmla="*/ 2147483646 w 524"/>
              <a:gd name="T41" fmla="*/ 2147483646 h 172"/>
              <a:gd name="T42" fmla="*/ 2147483646 w 524"/>
              <a:gd name="T43" fmla="*/ 2147483646 h 172"/>
              <a:gd name="T44" fmla="*/ 2147483646 w 524"/>
              <a:gd name="T45" fmla="*/ 2147483646 h 172"/>
              <a:gd name="T46" fmla="*/ 2147483646 w 524"/>
              <a:gd name="T47" fmla="*/ 2147483646 h 172"/>
              <a:gd name="T48" fmla="*/ 0 w 524"/>
              <a:gd name="T49" fmla="*/ 2147483646 h 172"/>
              <a:gd name="T50" fmla="*/ 0 w 524"/>
              <a:gd name="T51" fmla="*/ 2147483646 h 172"/>
              <a:gd name="T52" fmla="*/ 0 w 524"/>
              <a:gd name="T53" fmla="*/ 2147483646 h 172"/>
              <a:gd name="T54" fmla="*/ 2147483646 w 524"/>
              <a:gd name="T55" fmla="*/ 2147483646 h 172"/>
              <a:gd name="T56" fmla="*/ 2147483646 w 524"/>
              <a:gd name="T57" fmla="*/ 2147483646 h 172"/>
              <a:gd name="T58" fmla="*/ 2147483646 w 524"/>
              <a:gd name="T59" fmla="*/ 2147483646 h 172"/>
              <a:gd name="T60" fmla="*/ 2147483646 w 524"/>
              <a:gd name="T61" fmla="*/ 2147483646 h 172"/>
              <a:gd name="T62" fmla="*/ 2147483646 w 524"/>
              <a:gd name="T63" fmla="*/ 2147483646 h 172"/>
              <a:gd name="T64" fmla="*/ 2147483646 w 524"/>
              <a:gd name="T65" fmla="*/ 2147483646 h 172"/>
              <a:gd name="T66" fmla="*/ 2147483646 w 524"/>
              <a:gd name="T67" fmla="*/ 2147483646 h 172"/>
              <a:gd name="T68" fmla="*/ 2147483646 w 524"/>
              <a:gd name="T69" fmla="*/ 2147483646 h 172"/>
              <a:gd name="T70" fmla="*/ 2147483646 w 524"/>
              <a:gd name="T71" fmla="*/ 2147483646 h 172"/>
              <a:gd name="T72" fmla="*/ 2147483646 w 524"/>
              <a:gd name="T73" fmla="*/ 2147483646 h 172"/>
              <a:gd name="T74" fmla="*/ 2147483646 w 524"/>
              <a:gd name="T75" fmla="*/ 2147483646 h 172"/>
              <a:gd name="T76" fmla="*/ 2147483646 w 524"/>
              <a:gd name="T77" fmla="*/ 2147483646 h 172"/>
              <a:gd name="T78" fmla="*/ 2147483646 w 524"/>
              <a:gd name="T79" fmla="*/ 2147483646 h 172"/>
              <a:gd name="T80" fmla="*/ 2147483646 w 524"/>
              <a:gd name="T81" fmla="*/ 2147483646 h 172"/>
              <a:gd name="T82" fmla="*/ 2147483646 w 524"/>
              <a:gd name="T83" fmla="*/ 2147483646 h 172"/>
              <a:gd name="T84" fmla="*/ 2147483646 w 524"/>
              <a:gd name="T85" fmla="*/ 2147483646 h 172"/>
              <a:gd name="T86" fmla="*/ 2147483646 w 524"/>
              <a:gd name="T87" fmla="*/ 2147483646 h 172"/>
              <a:gd name="T88" fmla="*/ 2147483646 w 524"/>
              <a:gd name="T89" fmla="*/ 2147483646 h 172"/>
              <a:gd name="T90" fmla="*/ 2147483646 w 524"/>
              <a:gd name="T91" fmla="*/ 2147483646 h 172"/>
              <a:gd name="T92" fmla="*/ 2147483646 w 524"/>
              <a:gd name="T93" fmla="*/ 2147483646 h 172"/>
              <a:gd name="T94" fmla="*/ 2147483646 w 524"/>
              <a:gd name="T95" fmla="*/ 2147483646 h 172"/>
              <a:gd name="T96" fmla="*/ 2147483646 w 524"/>
              <a:gd name="T97" fmla="*/ 2147483646 h 172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524" h="172">
                <a:moveTo>
                  <a:pt x="523" y="12"/>
                </a:moveTo>
                <a:lnTo>
                  <a:pt x="498" y="12"/>
                </a:lnTo>
                <a:lnTo>
                  <a:pt x="473" y="12"/>
                </a:lnTo>
                <a:lnTo>
                  <a:pt x="456" y="12"/>
                </a:lnTo>
                <a:lnTo>
                  <a:pt x="440" y="12"/>
                </a:lnTo>
                <a:lnTo>
                  <a:pt x="407" y="6"/>
                </a:lnTo>
                <a:lnTo>
                  <a:pt x="390" y="6"/>
                </a:lnTo>
                <a:lnTo>
                  <a:pt x="365" y="1"/>
                </a:lnTo>
                <a:lnTo>
                  <a:pt x="332" y="1"/>
                </a:lnTo>
                <a:lnTo>
                  <a:pt x="307" y="1"/>
                </a:lnTo>
                <a:lnTo>
                  <a:pt x="290" y="1"/>
                </a:lnTo>
                <a:lnTo>
                  <a:pt x="265" y="0"/>
                </a:lnTo>
                <a:lnTo>
                  <a:pt x="243" y="0"/>
                </a:lnTo>
                <a:lnTo>
                  <a:pt x="219" y="4"/>
                </a:lnTo>
                <a:lnTo>
                  <a:pt x="191" y="6"/>
                </a:lnTo>
                <a:lnTo>
                  <a:pt x="166" y="12"/>
                </a:lnTo>
                <a:lnTo>
                  <a:pt x="141" y="17"/>
                </a:lnTo>
                <a:lnTo>
                  <a:pt x="115" y="18"/>
                </a:lnTo>
                <a:lnTo>
                  <a:pt x="93" y="22"/>
                </a:lnTo>
                <a:lnTo>
                  <a:pt x="65" y="28"/>
                </a:lnTo>
                <a:lnTo>
                  <a:pt x="47" y="36"/>
                </a:lnTo>
                <a:lnTo>
                  <a:pt x="33" y="47"/>
                </a:lnTo>
                <a:lnTo>
                  <a:pt x="25" y="58"/>
                </a:lnTo>
                <a:lnTo>
                  <a:pt x="8" y="73"/>
                </a:lnTo>
                <a:lnTo>
                  <a:pt x="0" y="89"/>
                </a:lnTo>
                <a:lnTo>
                  <a:pt x="0" y="104"/>
                </a:lnTo>
                <a:lnTo>
                  <a:pt x="0" y="120"/>
                </a:lnTo>
                <a:lnTo>
                  <a:pt x="16" y="135"/>
                </a:lnTo>
                <a:lnTo>
                  <a:pt x="33" y="140"/>
                </a:lnTo>
                <a:lnTo>
                  <a:pt x="50" y="145"/>
                </a:lnTo>
                <a:lnTo>
                  <a:pt x="66" y="156"/>
                </a:lnTo>
                <a:lnTo>
                  <a:pt x="83" y="156"/>
                </a:lnTo>
                <a:lnTo>
                  <a:pt x="100" y="161"/>
                </a:lnTo>
                <a:lnTo>
                  <a:pt x="133" y="166"/>
                </a:lnTo>
                <a:lnTo>
                  <a:pt x="149" y="166"/>
                </a:lnTo>
                <a:lnTo>
                  <a:pt x="182" y="171"/>
                </a:lnTo>
                <a:lnTo>
                  <a:pt x="207" y="171"/>
                </a:lnTo>
                <a:lnTo>
                  <a:pt x="224" y="171"/>
                </a:lnTo>
                <a:lnTo>
                  <a:pt x="249" y="171"/>
                </a:lnTo>
                <a:lnTo>
                  <a:pt x="274" y="171"/>
                </a:lnTo>
                <a:lnTo>
                  <a:pt x="299" y="166"/>
                </a:lnTo>
                <a:lnTo>
                  <a:pt x="324" y="166"/>
                </a:lnTo>
                <a:lnTo>
                  <a:pt x="357" y="161"/>
                </a:lnTo>
                <a:lnTo>
                  <a:pt x="374" y="161"/>
                </a:lnTo>
                <a:lnTo>
                  <a:pt x="403" y="158"/>
                </a:lnTo>
                <a:lnTo>
                  <a:pt x="431" y="156"/>
                </a:lnTo>
                <a:lnTo>
                  <a:pt x="448" y="156"/>
                </a:lnTo>
                <a:lnTo>
                  <a:pt x="479" y="158"/>
                </a:lnTo>
                <a:lnTo>
                  <a:pt x="501" y="158"/>
                </a:lnTo>
              </a:path>
            </a:pathLst>
          </a:custGeom>
          <a:noFill/>
          <a:ln w="76200" cap="rnd" cmpd="sng">
            <a:pattFill prst="lgConfetti">
              <a:fgClr>
                <a:schemeClr val="tx1"/>
              </a:fgClr>
              <a:bgClr>
                <a:schemeClr val="accent1"/>
              </a:bgClr>
            </a:patt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1748" name="Oval 5">
            <a:extLst>
              <a:ext uri="{FF2B5EF4-FFF2-40B4-BE49-F238E27FC236}">
                <a16:creationId xmlns:a16="http://schemas.microsoft.com/office/drawing/2014/main" id="{07AFD35D-C6EE-44AC-9062-820BBC651D8F}"/>
              </a:ext>
            </a:extLst>
          </p:cNvPr>
          <p:cNvSpPr>
            <a:spLocks noChangeArrowheads="1"/>
          </p:cNvSpPr>
          <p:nvPr/>
        </p:nvSpPr>
        <p:spPr bwMode="auto">
          <a:xfrm rot="-2098658">
            <a:off x="4462463" y="1876425"/>
            <a:ext cx="47625" cy="6508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31749" name="Freeform 7">
            <a:extLst>
              <a:ext uri="{FF2B5EF4-FFF2-40B4-BE49-F238E27FC236}">
                <a16:creationId xmlns:a16="http://schemas.microsoft.com/office/drawing/2014/main" id="{C22EE5AD-EAA6-4216-B790-72D43329CCC0}"/>
              </a:ext>
            </a:extLst>
          </p:cNvPr>
          <p:cNvSpPr>
            <a:spLocks/>
          </p:cNvSpPr>
          <p:nvPr/>
        </p:nvSpPr>
        <p:spPr bwMode="invGray">
          <a:xfrm>
            <a:off x="4360863" y="3082925"/>
            <a:ext cx="1244600" cy="322263"/>
          </a:xfrm>
          <a:custGeom>
            <a:avLst/>
            <a:gdLst>
              <a:gd name="T0" fmla="*/ 2147483646 w 881"/>
              <a:gd name="T1" fmla="*/ 2147483646 h 203"/>
              <a:gd name="T2" fmla="*/ 2147483646 w 881"/>
              <a:gd name="T3" fmla="*/ 2147483646 h 203"/>
              <a:gd name="T4" fmla="*/ 2147483646 w 881"/>
              <a:gd name="T5" fmla="*/ 0 h 203"/>
              <a:gd name="T6" fmla="*/ 2147483646 w 881"/>
              <a:gd name="T7" fmla="*/ 2147483646 h 203"/>
              <a:gd name="T8" fmla="*/ 2147483646 w 881"/>
              <a:gd name="T9" fmla="*/ 2147483646 h 203"/>
              <a:gd name="T10" fmla="*/ 2147483646 w 881"/>
              <a:gd name="T11" fmla="*/ 2147483646 h 203"/>
              <a:gd name="T12" fmla="*/ 2147483646 w 881"/>
              <a:gd name="T13" fmla="*/ 2147483646 h 203"/>
              <a:gd name="T14" fmla="*/ 2147483646 w 881"/>
              <a:gd name="T15" fmla="*/ 2147483646 h 203"/>
              <a:gd name="T16" fmla="*/ 2147483646 w 881"/>
              <a:gd name="T17" fmla="*/ 2147483646 h 203"/>
              <a:gd name="T18" fmla="*/ 2147483646 w 881"/>
              <a:gd name="T19" fmla="*/ 2147483646 h 203"/>
              <a:gd name="T20" fmla="*/ 0 w 881"/>
              <a:gd name="T21" fmla="*/ 2147483646 h 203"/>
              <a:gd name="T22" fmla="*/ 0 w 881"/>
              <a:gd name="T23" fmla="*/ 2147483646 h 203"/>
              <a:gd name="T24" fmla="*/ 0 w 881"/>
              <a:gd name="T25" fmla="*/ 2147483646 h 203"/>
              <a:gd name="T26" fmla="*/ 2147483646 w 881"/>
              <a:gd name="T27" fmla="*/ 2147483646 h 203"/>
              <a:gd name="T28" fmla="*/ 2147483646 w 881"/>
              <a:gd name="T29" fmla="*/ 2147483646 h 203"/>
              <a:gd name="T30" fmla="*/ 2147483646 w 881"/>
              <a:gd name="T31" fmla="*/ 2147483646 h 203"/>
              <a:gd name="T32" fmla="*/ 2147483646 w 881"/>
              <a:gd name="T33" fmla="*/ 2147483646 h 203"/>
              <a:gd name="T34" fmla="*/ 2147483646 w 881"/>
              <a:gd name="T35" fmla="*/ 2147483646 h 203"/>
              <a:gd name="T36" fmla="*/ 2147483646 w 881"/>
              <a:gd name="T37" fmla="*/ 2147483646 h 203"/>
              <a:gd name="T38" fmla="*/ 2147483646 w 881"/>
              <a:gd name="T39" fmla="*/ 2147483646 h 203"/>
              <a:gd name="T40" fmla="*/ 2147483646 w 881"/>
              <a:gd name="T41" fmla="*/ 2147483646 h 203"/>
              <a:gd name="T42" fmla="*/ 2147483646 w 881"/>
              <a:gd name="T43" fmla="*/ 2147483646 h 203"/>
              <a:gd name="T44" fmla="*/ 2147483646 w 881"/>
              <a:gd name="T45" fmla="*/ 2147483646 h 203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881" h="203">
                <a:moveTo>
                  <a:pt x="880" y="3"/>
                </a:moveTo>
                <a:lnTo>
                  <a:pt x="214" y="2"/>
                </a:lnTo>
                <a:lnTo>
                  <a:pt x="134" y="0"/>
                </a:lnTo>
                <a:lnTo>
                  <a:pt x="106" y="2"/>
                </a:lnTo>
                <a:lnTo>
                  <a:pt x="81" y="9"/>
                </a:lnTo>
                <a:lnTo>
                  <a:pt x="63" y="15"/>
                </a:lnTo>
                <a:lnTo>
                  <a:pt x="45" y="22"/>
                </a:lnTo>
                <a:lnTo>
                  <a:pt x="28" y="34"/>
                </a:lnTo>
                <a:lnTo>
                  <a:pt x="18" y="49"/>
                </a:lnTo>
                <a:lnTo>
                  <a:pt x="9" y="69"/>
                </a:lnTo>
                <a:lnTo>
                  <a:pt x="0" y="89"/>
                </a:lnTo>
                <a:lnTo>
                  <a:pt x="0" y="109"/>
                </a:lnTo>
                <a:lnTo>
                  <a:pt x="0" y="129"/>
                </a:lnTo>
                <a:lnTo>
                  <a:pt x="9" y="149"/>
                </a:lnTo>
                <a:lnTo>
                  <a:pt x="18" y="169"/>
                </a:lnTo>
                <a:lnTo>
                  <a:pt x="36" y="176"/>
                </a:lnTo>
                <a:lnTo>
                  <a:pt x="52" y="184"/>
                </a:lnTo>
                <a:lnTo>
                  <a:pt x="72" y="189"/>
                </a:lnTo>
                <a:lnTo>
                  <a:pt x="92" y="194"/>
                </a:lnTo>
                <a:lnTo>
                  <a:pt x="114" y="198"/>
                </a:lnTo>
                <a:lnTo>
                  <a:pt x="138" y="200"/>
                </a:lnTo>
                <a:lnTo>
                  <a:pt x="162" y="202"/>
                </a:lnTo>
                <a:lnTo>
                  <a:pt x="880" y="195"/>
                </a:lnTo>
              </a:path>
            </a:pathLst>
          </a:custGeom>
          <a:noFill/>
          <a:ln w="50800" cap="rnd" cmpd="sng">
            <a:pattFill prst="lgConfetti">
              <a:fgClr>
                <a:schemeClr val="tx1"/>
              </a:fgClr>
              <a:bgClr>
                <a:schemeClr val="accent1"/>
              </a:bgClr>
            </a:patt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1750" name="Line 8">
            <a:extLst>
              <a:ext uri="{FF2B5EF4-FFF2-40B4-BE49-F238E27FC236}">
                <a16:creationId xmlns:a16="http://schemas.microsoft.com/office/drawing/2014/main" id="{0CE4F5DA-6C2A-441D-B3B7-18B4AAE320CD}"/>
              </a:ext>
            </a:extLst>
          </p:cNvPr>
          <p:cNvSpPr>
            <a:spLocks noChangeShapeType="1"/>
          </p:cNvSpPr>
          <p:nvPr/>
        </p:nvSpPr>
        <p:spPr bwMode="auto">
          <a:xfrm>
            <a:off x="5607050" y="3094038"/>
            <a:ext cx="2667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1751" name="Line 9">
            <a:extLst>
              <a:ext uri="{FF2B5EF4-FFF2-40B4-BE49-F238E27FC236}">
                <a16:creationId xmlns:a16="http://schemas.microsoft.com/office/drawing/2014/main" id="{039FC48E-6E4D-4041-88E4-B024117668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19750" y="3397250"/>
            <a:ext cx="290513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1752" name="Freeform 10">
            <a:extLst>
              <a:ext uri="{FF2B5EF4-FFF2-40B4-BE49-F238E27FC236}">
                <a16:creationId xmlns:a16="http://schemas.microsoft.com/office/drawing/2014/main" id="{D4EC48FD-54ED-4F37-8338-AAF31AF39D5C}"/>
              </a:ext>
            </a:extLst>
          </p:cNvPr>
          <p:cNvSpPr>
            <a:spLocks/>
          </p:cNvSpPr>
          <p:nvPr/>
        </p:nvSpPr>
        <p:spPr bwMode="auto">
          <a:xfrm>
            <a:off x="3436938" y="2905125"/>
            <a:ext cx="301625" cy="139700"/>
          </a:xfrm>
          <a:custGeom>
            <a:avLst/>
            <a:gdLst>
              <a:gd name="T0" fmla="*/ 2147483646 w 214"/>
              <a:gd name="T1" fmla="*/ 0 h 88"/>
              <a:gd name="T2" fmla="*/ 2147483646 w 214"/>
              <a:gd name="T3" fmla="*/ 2147483646 h 88"/>
              <a:gd name="T4" fmla="*/ 2147483646 w 214"/>
              <a:gd name="T5" fmla="*/ 2147483646 h 88"/>
              <a:gd name="T6" fmla="*/ 0 w 214"/>
              <a:gd name="T7" fmla="*/ 2147483646 h 88"/>
              <a:gd name="T8" fmla="*/ 2147483646 w 214"/>
              <a:gd name="T9" fmla="*/ 0 h 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4" h="88">
                <a:moveTo>
                  <a:pt x="30" y="0"/>
                </a:moveTo>
                <a:lnTo>
                  <a:pt x="213" y="35"/>
                </a:lnTo>
                <a:lnTo>
                  <a:pt x="161" y="87"/>
                </a:lnTo>
                <a:lnTo>
                  <a:pt x="0" y="54"/>
                </a:lnTo>
                <a:lnTo>
                  <a:pt x="30" y="0"/>
                </a:lnTo>
              </a:path>
            </a:pathLst>
          </a:custGeom>
          <a:solidFill>
            <a:schemeClr val="tx1"/>
          </a:soli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1753" name="Rectangle 11">
            <a:extLst>
              <a:ext uri="{FF2B5EF4-FFF2-40B4-BE49-F238E27FC236}">
                <a16:creationId xmlns:a16="http://schemas.microsoft.com/office/drawing/2014/main" id="{705569ED-26B1-44E4-A501-A412FDC7AF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1863" y="4595813"/>
            <a:ext cx="1941512" cy="8286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i-FI" altLang="fr-FR" sz="2400"/>
              <a:t>zone obstruée</a:t>
            </a:r>
          </a:p>
        </p:txBody>
      </p:sp>
      <p:sp>
        <p:nvSpPr>
          <p:cNvPr id="16397" name="Rectangle 14">
            <a:extLst>
              <a:ext uri="{FF2B5EF4-FFF2-40B4-BE49-F238E27FC236}">
                <a16:creationId xmlns:a16="http://schemas.microsoft.com/office/drawing/2014/main" id="{6A95F1DC-0073-4690-A641-4CD3218A3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3413" y="3040063"/>
            <a:ext cx="3079750" cy="1320800"/>
          </a:xfrm>
          <a:prstGeom prst="rect">
            <a:avLst/>
          </a:prstGeom>
          <a:solidFill>
            <a:srgbClr val="F4EAE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r-FR" sz="2000"/>
              <a:t>vasoconstriction hypoxique (</a:t>
            </a:r>
            <a:r>
              <a:rPr lang="fi-FI" altLang="fr-FR" sz="2000">
                <a:solidFill>
                  <a:srgbClr val="FF0000"/>
                </a:solidFill>
              </a:rPr>
              <a:t>débit sanguin réduit </a:t>
            </a:r>
            <a:r>
              <a:rPr lang="fi-FI" altLang="fr-FR" sz="2000" b="0"/>
              <a:t>dans la zone hypoventilée)</a:t>
            </a:r>
          </a:p>
        </p:txBody>
      </p:sp>
      <p:sp>
        <p:nvSpPr>
          <p:cNvPr id="31755" name="Rectangle 15">
            <a:extLst>
              <a:ext uri="{FF2B5EF4-FFF2-40B4-BE49-F238E27FC236}">
                <a16:creationId xmlns:a16="http://schemas.microsoft.com/office/drawing/2014/main" id="{160966A0-D0F7-4B55-ABA5-7D3A3B754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5" y="1293813"/>
            <a:ext cx="1570038" cy="642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r-FR" sz="1800" b="0"/>
              <a:t>débit sanguin normal</a:t>
            </a:r>
          </a:p>
        </p:txBody>
      </p:sp>
      <p:sp>
        <p:nvSpPr>
          <p:cNvPr id="31756" name="Freeform 16">
            <a:extLst>
              <a:ext uri="{FF2B5EF4-FFF2-40B4-BE49-F238E27FC236}">
                <a16:creationId xmlns:a16="http://schemas.microsoft.com/office/drawing/2014/main" id="{3BEA95B1-5E48-41C8-B88C-EC0E16D7039D}"/>
              </a:ext>
            </a:extLst>
          </p:cNvPr>
          <p:cNvSpPr>
            <a:spLocks/>
          </p:cNvSpPr>
          <p:nvPr/>
        </p:nvSpPr>
        <p:spPr bwMode="invGray">
          <a:xfrm rot="947303">
            <a:off x="3713163" y="3844925"/>
            <a:ext cx="804862" cy="503238"/>
          </a:xfrm>
          <a:custGeom>
            <a:avLst/>
            <a:gdLst>
              <a:gd name="T0" fmla="*/ 2147483646 w 571"/>
              <a:gd name="T1" fmla="*/ 2147483646 h 317"/>
              <a:gd name="T2" fmla="*/ 2147483646 w 571"/>
              <a:gd name="T3" fmla="*/ 2147483646 h 317"/>
              <a:gd name="T4" fmla="*/ 2147483646 w 571"/>
              <a:gd name="T5" fmla="*/ 2147483646 h 317"/>
              <a:gd name="T6" fmla="*/ 2147483646 w 571"/>
              <a:gd name="T7" fmla="*/ 2147483646 h 317"/>
              <a:gd name="T8" fmla="*/ 2147483646 w 571"/>
              <a:gd name="T9" fmla="*/ 0 h 317"/>
              <a:gd name="T10" fmla="*/ 2147483646 w 571"/>
              <a:gd name="T11" fmla="*/ 2147483646 h 317"/>
              <a:gd name="T12" fmla="*/ 2147483646 w 571"/>
              <a:gd name="T13" fmla="*/ 2147483646 h 317"/>
              <a:gd name="T14" fmla="*/ 0 w 571"/>
              <a:gd name="T15" fmla="*/ 2147483646 h 317"/>
              <a:gd name="T16" fmla="*/ 2147483646 w 571"/>
              <a:gd name="T17" fmla="*/ 2147483646 h 317"/>
              <a:gd name="T18" fmla="*/ 2147483646 w 571"/>
              <a:gd name="T19" fmla="*/ 2147483646 h 317"/>
              <a:gd name="T20" fmla="*/ 2147483646 w 571"/>
              <a:gd name="T21" fmla="*/ 2147483646 h 317"/>
              <a:gd name="T22" fmla="*/ 2147483646 w 571"/>
              <a:gd name="T23" fmla="*/ 2147483646 h 317"/>
              <a:gd name="T24" fmla="*/ 2147483646 w 571"/>
              <a:gd name="T25" fmla="*/ 2147483646 h 31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71" h="317">
                <a:moveTo>
                  <a:pt x="570" y="164"/>
                </a:moveTo>
                <a:lnTo>
                  <a:pt x="340" y="56"/>
                </a:lnTo>
                <a:lnTo>
                  <a:pt x="272" y="34"/>
                </a:lnTo>
                <a:lnTo>
                  <a:pt x="158" y="6"/>
                </a:lnTo>
                <a:lnTo>
                  <a:pt x="68" y="0"/>
                </a:lnTo>
                <a:lnTo>
                  <a:pt x="28" y="16"/>
                </a:lnTo>
                <a:lnTo>
                  <a:pt x="6" y="52"/>
                </a:lnTo>
                <a:lnTo>
                  <a:pt x="0" y="104"/>
                </a:lnTo>
                <a:lnTo>
                  <a:pt x="14" y="146"/>
                </a:lnTo>
                <a:lnTo>
                  <a:pt x="68" y="190"/>
                </a:lnTo>
                <a:lnTo>
                  <a:pt x="124" y="222"/>
                </a:lnTo>
                <a:lnTo>
                  <a:pt x="250" y="268"/>
                </a:lnTo>
                <a:lnTo>
                  <a:pt x="436" y="316"/>
                </a:lnTo>
              </a:path>
            </a:pathLst>
          </a:custGeom>
          <a:noFill/>
          <a:ln w="101600" cap="rnd" cmpd="sng">
            <a:pattFill prst="lgConfetti">
              <a:fgClr>
                <a:schemeClr val="tx1"/>
              </a:fgClr>
              <a:bgClr>
                <a:schemeClr val="accent1"/>
              </a:bgClr>
            </a:patt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1757" name="Oval 17">
            <a:extLst>
              <a:ext uri="{FF2B5EF4-FFF2-40B4-BE49-F238E27FC236}">
                <a16:creationId xmlns:a16="http://schemas.microsoft.com/office/drawing/2014/main" id="{5D039B75-38EA-4E4A-A5F6-617559F43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3413" y="4138613"/>
            <a:ext cx="84137" cy="114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31758" name="Rectangle 19">
            <a:extLst>
              <a:ext uri="{FF2B5EF4-FFF2-40B4-BE49-F238E27FC236}">
                <a16:creationId xmlns:a16="http://schemas.microsoft.com/office/drawing/2014/main" id="{3DA15730-E6DF-431E-B8F6-F4604FE7B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3" y="3856038"/>
            <a:ext cx="2814637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r-FR" sz="2000" b="0"/>
              <a:t>zones correctement oxygénées</a:t>
            </a:r>
          </a:p>
        </p:txBody>
      </p:sp>
      <p:sp>
        <p:nvSpPr>
          <p:cNvPr id="31759" name="Line 20">
            <a:extLst>
              <a:ext uri="{FF2B5EF4-FFF2-40B4-BE49-F238E27FC236}">
                <a16:creationId xmlns:a16="http://schemas.microsoft.com/office/drawing/2014/main" id="{99113BE6-0660-4BC8-B3CE-1B757D6C0D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90788" y="3856038"/>
            <a:ext cx="666750" cy="65087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1760" name="Line 21">
            <a:extLst>
              <a:ext uri="{FF2B5EF4-FFF2-40B4-BE49-F238E27FC236}">
                <a16:creationId xmlns:a16="http://schemas.microsoft.com/office/drawing/2014/main" id="{422DC445-4773-4EB1-BEF4-B43CFA2B814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06913" y="4195763"/>
            <a:ext cx="461962" cy="1778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1761" name="Line 22">
            <a:extLst>
              <a:ext uri="{FF2B5EF4-FFF2-40B4-BE49-F238E27FC236}">
                <a16:creationId xmlns:a16="http://schemas.microsoft.com/office/drawing/2014/main" id="{82D38A0B-35EC-4CE7-B519-6840FD7D5C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5613" y="4433888"/>
            <a:ext cx="407987" cy="174625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1762" name="Rectangle 23">
            <a:extLst>
              <a:ext uri="{FF2B5EF4-FFF2-40B4-BE49-F238E27FC236}">
                <a16:creationId xmlns:a16="http://schemas.microsoft.com/office/drawing/2014/main" id="{6C84A930-B4BB-48B3-81BB-BFDEC33B25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4525" y="4549775"/>
            <a:ext cx="2076450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r-FR" sz="1800" b="0"/>
              <a:t>débit sanguin normal</a:t>
            </a:r>
          </a:p>
        </p:txBody>
      </p:sp>
      <p:sp>
        <p:nvSpPr>
          <p:cNvPr id="31763" name="Line 24">
            <a:extLst>
              <a:ext uri="{FF2B5EF4-FFF2-40B4-BE49-F238E27FC236}">
                <a16:creationId xmlns:a16="http://schemas.microsoft.com/office/drawing/2014/main" id="{1CB9F82D-55B6-4B94-A81B-BB4A46D85E22}"/>
              </a:ext>
            </a:extLst>
          </p:cNvPr>
          <p:cNvSpPr>
            <a:spLocks noChangeShapeType="1"/>
          </p:cNvSpPr>
          <p:nvPr/>
        </p:nvSpPr>
        <p:spPr bwMode="auto">
          <a:xfrm rot="19501342" flipH="1">
            <a:off x="4259263" y="1652588"/>
            <a:ext cx="434975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1764" name="Line 25">
            <a:extLst>
              <a:ext uri="{FF2B5EF4-FFF2-40B4-BE49-F238E27FC236}">
                <a16:creationId xmlns:a16="http://schemas.microsoft.com/office/drawing/2014/main" id="{2C8C37CB-1E61-46B9-8210-B0A4D721595C}"/>
              </a:ext>
            </a:extLst>
          </p:cNvPr>
          <p:cNvSpPr>
            <a:spLocks noChangeShapeType="1"/>
          </p:cNvSpPr>
          <p:nvPr/>
        </p:nvSpPr>
        <p:spPr bwMode="auto">
          <a:xfrm rot="-2098658">
            <a:off x="4321175" y="1898650"/>
            <a:ext cx="388938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1765" name="Rectangle 26">
            <a:extLst>
              <a:ext uri="{FF2B5EF4-FFF2-40B4-BE49-F238E27FC236}">
                <a16:creationId xmlns:a16="http://schemas.microsoft.com/office/drawing/2014/main" id="{DFACBBA6-5101-4088-ABAE-CDEC7322ED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9375" y="1470025"/>
            <a:ext cx="8747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r-FR" sz="1800" b="0"/>
              <a:t>Lobule</a:t>
            </a:r>
          </a:p>
        </p:txBody>
      </p:sp>
      <p:sp>
        <p:nvSpPr>
          <p:cNvPr id="31766" name="Line 27">
            <a:extLst>
              <a:ext uri="{FF2B5EF4-FFF2-40B4-BE49-F238E27FC236}">
                <a16:creationId xmlns:a16="http://schemas.microsoft.com/office/drawing/2014/main" id="{F083BAD8-A804-4A3F-9EFF-443BC3BB458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95550" y="2501900"/>
            <a:ext cx="709613" cy="140652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1767" name="Line 28">
            <a:extLst>
              <a:ext uri="{FF2B5EF4-FFF2-40B4-BE49-F238E27FC236}">
                <a16:creationId xmlns:a16="http://schemas.microsoft.com/office/drawing/2014/main" id="{4BD2B644-B246-4EF5-BF48-6B863B35E5A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95663" y="3017838"/>
            <a:ext cx="122237" cy="15875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31768" name="Freeform 29">
            <a:extLst>
              <a:ext uri="{FF2B5EF4-FFF2-40B4-BE49-F238E27FC236}">
                <a16:creationId xmlns:a16="http://schemas.microsoft.com/office/drawing/2014/main" id="{C380E5CD-1295-4DEB-9FE4-CC844FA7250A}"/>
              </a:ext>
            </a:extLst>
          </p:cNvPr>
          <p:cNvSpPr>
            <a:spLocks/>
          </p:cNvSpPr>
          <p:nvPr/>
        </p:nvSpPr>
        <p:spPr bwMode="auto">
          <a:xfrm>
            <a:off x="1957388" y="2247900"/>
            <a:ext cx="2333625" cy="1820863"/>
          </a:xfrm>
          <a:custGeom>
            <a:avLst/>
            <a:gdLst>
              <a:gd name="T0" fmla="*/ 2147483646 w 1654"/>
              <a:gd name="T1" fmla="*/ 2147483646 h 1147"/>
              <a:gd name="T2" fmla="*/ 2147483646 w 1654"/>
              <a:gd name="T3" fmla="*/ 2147483646 h 1147"/>
              <a:gd name="T4" fmla="*/ 2147483646 w 1654"/>
              <a:gd name="T5" fmla="*/ 2147483646 h 1147"/>
              <a:gd name="T6" fmla="*/ 2147483646 w 1654"/>
              <a:gd name="T7" fmla="*/ 2147483646 h 1147"/>
              <a:gd name="T8" fmla="*/ 2147483646 w 1654"/>
              <a:gd name="T9" fmla="*/ 2147483646 h 1147"/>
              <a:gd name="T10" fmla="*/ 2147483646 w 1654"/>
              <a:gd name="T11" fmla="*/ 2147483646 h 1147"/>
              <a:gd name="T12" fmla="*/ 2147483646 w 1654"/>
              <a:gd name="T13" fmla="*/ 2147483646 h 1147"/>
              <a:gd name="T14" fmla="*/ 2147483646 w 1654"/>
              <a:gd name="T15" fmla="*/ 2147483646 h 1147"/>
              <a:gd name="T16" fmla="*/ 2147483646 w 1654"/>
              <a:gd name="T17" fmla="*/ 2147483646 h 1147"/>
              <a:gd name="T18" fmla="*/ 2147483646 w 1654"/>
              <a:gd name="T19" fmla="*/ 2147483646 h 1147"/>
              <a:gd name="T20" fmla="*/ 2147483646 w 1654"/>
              <a:gd name="T21" fmla="*/ 2147483646 h 1147"/>
              <a:gd name="T22" fmla="*/ 2147483646 w 1654"/>
              <a:gd name="T23" fmla="*/ 2147483646 h 1147"/>
              <a:gd name="T24" fmla="*/ 2147483646 w 1654"/>
              <a:gd name="T25" fmla="*/ 2147483646 h 1147"/>
              <a:gd name="T26" fmla="*/ 2147483646 w 1654"/>
              <a:gd name="T27" fmla="*/ 0 h 1147"/>
              <a:gd name="T28" fmla="*/ 2147483646 w 1654"/>
              <a:gd name="T29" fmla="*/ 2147483646 h 1147"/>
              <a:gd name="T30" fmla="*/ 2147483646 w 1654"/>
              <a:gd name="T31" fmla="*/ 2147483646 h 1147"/>
              <a:gd name="T32" fmla="*/ 2147483646 w 1654"/>
              <a:gd name="T33" fmla="*/ 2147483646 h 1147"/>
              <a:gd name="T34" fmla="*/ 2147483646 w 1654"/>
              <a:gd name="T35" fmla="*/ 2147483646 h 1147"/>
              <a:gd name="T36" fmla="*/ 2147483646 w 1654"/>
              <a:gd name="T37" fmla="*/ 2147483646 h 1147"/>
              <a:gd name="T38" fmla="*/ 2147483646 w 1654"/>
              <a:gd name="T39" fmla="*/ 2147483646 h 1147"/>
              <a:gd name="T40" fmla="*/ 2147483646 w 1654"/>
              <a:gd name="T41" fmla="*/ 2147483646 h 1147"/>
              <a:gd name="T42" fmla="*/ 2147483646 w 1654"/>
              <a:gd name="T43" fmla="*/ 2147483646 h 1147"/>
              <a:gd name="T44" fmla="*/ 2147483646 w 1654"/>
              <a:gd name="T45" fmla="*/ 2147483646 h 1147"/>
              <a:gd name="T46" fmla="*/ 2147483646 w 1654"/>
              <a:gd name="T47" fmla="*/ 2147483646 h 1147"/>
              <a:gd name="T48" fmla="*/ 2147483646 w 1654"/>
              <a:gd name="T49" fmla="*/ 2147483646 h 1147"/>
              <a:gd name="T50" fmla="*/ 2147483646 w 1654"/>
              <a:gd name="T51" fmla="*/ 2147483646 h 1147"/>
              <a:gd name="T52" fmla="*/ 2147483646 w 1654"/>
              <a:gd name="T53" fmla="*/ 2147483646 h 1147"/>
              <a:gd name="T54" fmla="*/ 2147483646 w 1654"/>
              <a:gd name="T55" fmla="*/ 2147483646 h 1147"/>
              <a:gd name="T56" fmla="*/ 2147483646 w 1654"/>
              <a:gd name="T57" fmla="*/ 2147483646 h 1147"/>
              <a:gd name="T58" fmla="*/ 2147483646 w 1654"/>
              <a:gd name="T59" fmla="*/ 2147483646 h 1147"/>
              <a:gd name="T60" fmla="*/ 2147483646 w 1654"/>
              <a:gd name="T61" fmla="*/ 2147483646 h 1147"/>
              <a:gd name="T62" fmla="*/ 2147483646 w 1654"/>
              <a:gd name="T63" fmla="*/ 2147483646 h 1147"/>
              <a:gd name="T64" fmla="*/ 2147483646 w 1654"/>
              <a:gd name="T65" fmla="*/ 2147483646 h 1147"/>
              <a:gd name="T66" fmla="*/ 2147483646 w 1654"/>
              <a:gd name="T67" fmla="*/ 2147483646 h 1147"/>
              <a:gd name="T68" fmla="*/ 2147483646 w 1654"/>
              <a:gd name="T69" fmla="*/ 2147483646 h 1147"/>
              <a:gd name="T70" fmla="*/ 2147483646 w 1654"/>
              <a:gd name="T71" fmla="*/ 2147483646 h 1147"/>
              <a:gd name="T72" fmla="*/ 2147483646 w 1654"/>
              <a:gd name="T73" fmla="*/ 2147483646 h 1147"/>
              <a:gd name="T74" fmla="*/ 2147483646 w 1654"/>
              <a:gd name="T75" fmla="*/ 2147483646 h 1147"/>
              <a:gd name="T76" fmla="*/ 2147483646 w 1654"/>
              <a:gd name="T77" fmla="*/ 2147483646 h 1147"/>
              <a:gd name="T78" fmla="*/ 2147483646 w 1654"/>
              <a:gd name="T79" fmla="*/ 2147483646 h 1147"/>
              <a:gd name="T80" fmla="*/ 2147483646 w 1654"/>
              <a:gd name="T81" fmla="*/ 2147483646 h 1147"/>
              <a:gd name="T82" fmla="*/ 2147483646 w 1654"/>
              <a:gd name="T83" fmla="*/ 2147483646 h 1147"/>
              <a:gd name="T84" fmla="*/ 2147483646 w 1654"/>
              <a:gd name="T85" fmla="*/ 2147483646 h 1147"/>
              <a:gd name="T86" fmla="*/ 2147483646 w 1654"/>
              <a:gd name="T87" fmla="*/ 2147483646 h 1147"/>
              <a:gd name="T88" fmla="*/ 2147483646 w 1654"/>
              <a:gd name="T89" fmla="*/ 2147483646 h 1147"/>
              <a:gd name="T90" fmla="*/ 2147483646 w 1654"/>
              <a:gd name="T91" fmla="*/ 2147483646 h 1147"/>
              <a:gd name="T92" fmla="*/ 2147483646 w 1654"/>
              <a:gd name="T93" fmla="*/ 2147483646 h 1147"/>
              <a:gd name="T94" fmla="*/ 2147483646 w 1654"/>
              <a:gd name="T95" fmla="*/ 2147483646 h 1147"/>
              <a:gd name="T96" fmla="*/ 2147483646 w 1654"/>
              <a:gd name="T97" fmla="*/ 2147483646 h 1147"/>
              <a:gd name="T98" fmla="*/ 2147483646 w 1654"/>
              <a:gd name="T99" fmla="*/ 2147483646 h 1147"/>
              <a:gd name="T100" fmla="*/ 2147483646 w 1654"/>
              <a:gd name="T101" fmla="*/ 2147483646 h 1147"/>
              <a:gd name="T102" fmla="*/ 2147483646 w 1654"/>
              <a:gd name="T103" fmla="*/ 2147483646 h 1147"/>
              <a:gd name="T104" fmla="*/ 2147483646 w 1654"/>
              <a:gd name="T105" fmla="*/ 2147483646 h 1147"/>
              <a:gd name="T106" fmla="*/ 2147483646 w 1654"/>
              <a:gd name="T107" fmla="*/ 2147483646 h 1147"/>
              <a:gd name="T108" fmla="*/ 2147483646 w 1654"/>
              <a:gd name="T109" fmla="*/ 2147483646 h 1147"/>
              <a:gd name="T110" fmla="*/ 2147483646 w 1654"/>
              <a:gd name="T111" fmla="*/ 2147483646 h 1147"/>
              <a:gd name="T112" fmla="*/ 2147483646 w 1654"/>
              <a:gd name="T113" fmla="*/ 2147483646 h 1147"/>
              <a:gd name="T114" fmla="*/ 2147483646 w 1654"/>
              <a:gd name="T115" fmla="*/ 2147483646 h 1147"/>
              <a:gd name="T116" fmla="*/ 2147483646 w 1654"/>
              <a:gd name="T117" fmla="*/ 2147483646 h 1147"/>
              <a:gd name="T118" fmla="*/ 2147483646 w 1654"/>
              <a:gd name="T119" fmla="*/ 2147483646 h 1147"/>
              <a:gd name="T120" fmla="*/ 2147483646 w 1654"/>
              <a:gd name="T121" fmla="*/ 2147483646 h 1147"/>
              <a:gd name="T122" fmla="*/ 0 w 1654"/>
              <a:gd name="T123" fmla="*/ 2147483646 h 114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1654" h="1147">
                <a:moveTo>
                  <a:pt x="101" y="146"/>
                </a:moveTo>
                <a:lnTo>
                  <a:pt x="674" y="466"/>
                </a:lnTo>
                <a:lnTo>
                  <a:pt x="977" y="408"/>
                </a:lnTo>
                <a:lnTo>
                  <a:pt x="1032" y="212"/>
                </a:lnTo>
                <a:lnTo>
                  <a:pt x="964" y="248"/>
                </a:lnTo>
                <a:lnTo>
                  <a:pt x="928" y="188"/>
                </a:lnTo>
                <a:lnTo>
                  <a:pt x="954" y="140"/>
                </a:lnTo>
                <a:lnTo>
                  <a:pt x="1006" y="140"/>
                </a:lnTo>
                <a:lnTo>
                  <a:pt x="962" y="106"/>
                </a:lnTo>
                <a:lnTo>
                  <a:pt x="980" y="58"/>
                </a:lnTo>
                <a:lnTo>
                  <a:pt x="1026" y="40"/>
                </a:lnTo>
                <a:lnTo>
                  <a:pt x="1068" y="78"/>
                </a:lnTo>
                <a:lnTo>
                  <a:pt x="1062" y="10"/>
                </a:lnTo>
                <a:lnTo>
                  <a:pt x="1112" y="0"/>
                </a:lnTo>
                <a:lnTo>
                  <a:pt x="1136" y="20"/>
                </a:lnTo>
                <a:lnTo>
                  <a:pt x="1128" y="70"/>
                </a:lnTo>
                <a:lnTo>
                  <a:pt x="1182" y="14"/>
                </a:lnTo>
                <a:lnTo>
                  <a:pt x="1224" y="24"/>
                </a:lnTo>
                <a:lnTo>
                  <a:pt x="1238" y="72"/>
                </a:lnTo>
                <a:lnTo>
                  <a:pt x="1204" y="102"/>
                </a:lnTo>
                <a:lnTo>
                  <a:pt x="1248" y="98"/>
                </a:lnTo>
                <a:lnTo>
                  <a:pt x="1270" y="118"/>
                </a:lnTo>
                <a:lnTo>
                  <a:pt x="1274" y="158"/>
                </a:lnTo>
                <a:lnTo>
                  <a:pt x="1236" y="176"/>
                </a:lnTo>
                <a:lnTo>
                  <a:pt x="1180" y="170"/>
                </a:lnTo>
                <a:lnTo>
                  <a:pt x="1216" y="196"/>
                </a:lnTo>
                <a:lnTo>
                  <a:pt x="1220" y="244"/>
                </a:lnTo>
                <a:lnTo>
                  <a:pt x="1184" y="274"/>
                </a:lnTo>
                <a:lnTo>
                  <a:pt x="1138" y="277"/>
                </a:lnTo>
                <a:lnTo>
                  <a:pt x="1100" y="236"/>
                </a:lnTo>
                <a:lnTo>
                  <a:pt x="1044" y="408"/>
                </a:lnTo>
                <a:lnTo>
                  <a:pt x="1651" y="524"/>
                </a:lnTo>
                <a:lnTo>
                  <a:pt x="1653" y="545"/>
                </a:lnTo>
                <a:lnTo>
                  <a:pt x="1634" y="561"/>
                </a:lnTo>
                <a:lnTo>
                  <a:pt x="1606" y="577"/>
                </a:lnTo>
                <a:lnTo>
                  <a:pt x="1587" y="577"/>
                </a:lnTo>
                <a:lnTo>
                  <a:pt x="1011" y="466"/>
                </a:lnTo>
                <a:lnTo>
                  <a:pt x="775" y="495"/>
                </a:lnTo>
                <a:lnTo>
                  <a:pt x="1050" y="879"/>
                </a:lnTo>
                <a:lnTo>
                  <a:pt x="1095" y="829"/>
                </a:lnTo>
                <a:lnTo>
                  <a:pt x="1162" y="839"/>
                </a:lnTo>
                <a:lnTo>
                  <a:pt x="1189" y="882"/>
                </a:lnTo>
                <a:lnTo>
                  <a:pt x="1143" y="949"/>
                </a:lnTo>
                <a:lnTo>
                  <a:pt x="1213" y="914"/>
                </a:lnTo>
                <a:lnTo>
                  <a:pt x="1250" y="951"/>
                </a:lnTo>
                <a:lnTo>
                  <a:pt x="1258" y="999"/>
                </a:lnTo>
                <a:lnTo>
                  <a:pt x="1210" y="1050"/>
                </a:lnTo>
                <a:lnTo>
                  <a:pt x="1135" y="1010"/>
                </a:lnTo>
                <a:lnTo>
                  <a:pt x="1170" y="1101"/>
                </a:lnTo>
                <a:lnTo>
                  <a:pt x="1119" y="1146"/>
                </a:lnTo>
                <a:lnTo>
                  <a:pt x="1066" y="1143"/>
                </a:lnTo>
                <a:lnTo>
                  <a:pt x="1018" y="1079"/>
                </a:lnTo>
                <a:lnTo>
                  <a:pt x="1066" y="1005"/>
                </a:lnTo>
                <a:lnTo>
                  <a:pt x="991" y="1029"/>
                </a:lnTo>
                <a:lnTo>
                  <a:pt x="943" y="991"/>
                </a:lnTo>
                <a:lnTo>
                  <a:pt x="959" y="935"/>
                </a:lnTo>
                <a:lnTo>
                  <a:pt x="1018" y="911"/>
                </a:lnTo>
                <a:lnTo>
                  <a:pt x="741" y="524"/>
                </a:lnTo>
                <a:lnTo>
                  <a:pt x="438" y="873"/>
                </a:lnTo>
                <a:lnTo>
                  <a:pt x="404" y="843"/>
                </a:lnTo>
                <a:lnTo>
                  <a:pt x="640" y="553"/>
                </a:lnTo>
                <a:lnTo>
                  <a:pt x="0" y="234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1769" name="Line 30">
            <a:extLst>
              <a:ext uri="{FF2B5EF4-FFF2-40B4-BE49-F238E27FC236}">
                <a16:creationId xmlns:a16="http://schemas.microsoft.com/office/drawing/2014/main" id="{71D890FA-1A6E-4D48-ACF6-2BD3D130275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24200" y="1833563"/>
            <a:ext cx="393700" cy="436562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0103B358-6BED-4167-9840-057D9425F3DC}"/>
              </a:ext>
            </a:extLst>
          </p:cNvPr>
          <p:cNvGrpSpPr>
            <a:grpSpLocks/>
          </p:cNvGrpSpPr>
          <p:nvPr/>
        </p:nvGrpSpPr>
        <p:grpSpPr bwMode="auto">
          <a:xfrm>
            <a:off x="3725863" y="2349500"/>
            <a:ext cx="4921250" cy="893763"/>
            <a:chOff x="3725863" y="2035175"/>
            <a:chExt cx="4921250" cy="893763"/>
          </a:xfrm>
        </p:grpSpPr>
        <p:sp>
          <p:nvSpPr>
            <p:cNvPr id="31774" name="Rectangle 13">
              <a:extLst>
                <a:ext uri="{FF2B5EF4-FFF2-40B4-BE49-F238E27FC236}">
                  <a16:creationId xmlns:a16="http://schemas.microsoft.com/office/drawing/2014/main" id="{D81BAB16-45FF-43FC-A64C-C66D92D177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2513" y="2035175"/>
              <a:ext cx="3784600" cy="66833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fi-FI" altLang="fr-FR" sz="2000">
                  <a:solidFill>
                    <a:schemeClr val="tx2"/>
                  </a:solidFill>
                </a:rPr>
                <a:t>Hypoxie 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fi-FI" altLang="fr-FR" sz="1800">
                  <a:solidFill>
                    <a:srgbClr val="FF0000"/>
                  </a:solidFill>
                </a:rPr>
                <a:t>(pas de ventilation collatérale)</a:t>
              </a:r>
            </a:p>
          </p:txBody>
        </p:sp>
        <p:sp>
          <p:nvSpPr>
            <p:cNvPr id="31775" name="Ellipse 2">
              <a:extLst>
                <a:ext uri="{FF2B5EF4-FFF2-40B4-BE49-F238E27FC236}">
                  <a16:creationId xmlns:a16="http://schemas.microsoft.com/office/drawing/2014/main" id="{074B8EC3-0440-4A87-86AD-9B1848577A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5863" y="2590800"/>
              <a:ext cx="593725" cy="338138"/>
            </a:xfrm>
            <a:prstGeom prst="ellipse">
              <a:avLst/>
            </a:prstGeom>
            <a:solidFill>
              <a:srgbClr val="FF0000"/>
            </a:solidFill>
            <a:ln w="25400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31776" name="Line 12">
              <a:extLst>
                <a:ext uri="{FF2B5EF4-FFF2-40B4-BE49-F238E27FC236}">
                  <a16:creationId xmlns:a16="http://schemas.microsoft.com/office/drawing/2014/main" id="{7F7F6042-C2E5-4245-AD1F-EF405CAA16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7325" y="2336800"/>
              <a:ext cx="914400" cy="392113"/>
            </a:xfrm>
            <a:prstGeom prst="line">
              <a:avLst/>
            </a:prstGeom>
            <a:noFill/>
            <a:ln w="34925">
              <a:solidFill>
                <a:schemeClr val="tx2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6417" name="Parenthèse ouvrante 3">
            <a:extLst>
              <a:ext uri="{FF2B5EF4-FFF2-40B4-BE49-F238E27FC236}">
                <a16:creationId xmlns:a16="http://schemas.microsoft.com/office/drawing/2014/main" id="{04C0DAAD-EF14-43DD-89D9-7A31EE789F81}"/>
              </a:ext>
            </a:extLst>
          </p:cNvPr>
          <p:cNvSpPr>
            <a:spLocks/>
          </p:cNvSpPr>
          <p:nvPr/>
        </p:nvSpPr>
        <p:spPr bwMode="auto">
          <a:xfrm>
            <a:off x="4402138" y="3082925"/>
            <a:ext cx="828675" cy="314325"/>
          </a:xfrm>
          <a:prstGeom prst="leftBracket">
            <a:avLst>
              <a:gd name="adj" fmla="val 8333"/>
            </a:avLst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D2F766-8261-48E1-A74E-20B604BC8A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325" y="5789613"/>
            <a:ext cx="7200900" cy="933450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ctr" eaLnBrk="1" hangingPunct="1">
              <a:lnSpc>
                <a:spcPct val="105000"/>
              </a:lnSpc>
              <a:spcBef>
                <a:spcPct val="35000"/>
              </a:spcBef>
              <a:buFontTx/>
              <a:buNone/>
            </a:pPr>
            <a:r>
              <a:rPr lang="fi-FI" altLang="fr-FR">
                <a:solidFill>
                  <a:srgbClr val="FF0000"/>
                </a:solidFill>
              </a:rPr>
              <a:t>Difficulté ou impossibilité d'accès </a:t>
            </a:r>
          </a:p>
          <a:p>
            <a:pPr lvl="1" algn="ctr" eaLnBrk="1" hangingPunct="1">
              <a:lnSpc>
                <a:spcPct val="105000"/>
              </a:lnSpc>
              <a:spcBef>
                <a:spcPct val="0"/>
              </a:spcBef>
              <a:buFontTx/>
              <a:buNone/>
            </a:pPr>
            <a:r>
              <a:rPr lang="fi-FI" altLang="fr-FR" sz="2400"/>
              <a:t> de l’antibiotique aux zones infectées</a:t>
            </a:r>
            <a:endParaRPr lang="fi-FI" altLang="fr-FR" sz="2000"/>
          </a:p>
        </p:txBody>
      </p:sp>
      <p:sp>
        <p:nvSpPr>
          <p:cNvPr id="36" name="Étoile à 5 branches 35">
            <a:extLst>
              <a:ext uri="{FF2B5EF4-FFF2-40B4-BE49-F238E27FC236}">
                <a16:creationId xmlns:a16="http://schemas.microsoft.com/office/drawing/2014/main" id="{0F85C5BF-5217-49B0-A1D3-6DEB8C62C1B6}"/>
              </a:ext>
            </a:extLst>
          </p:cNvPr>
          <p:cNvSpPr/>
          <p:nvPr/>
        </p:nvSpPr>
        <p:spPr>
          <a:xfrm>
            <a:off x="463550" y="5465763"/>
            <a:ext cx="971550" cy="730250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7" grpId="0" animBg="1"/>
      <p:bldP spid="16417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>
            <a:extLst>
              <a:ext uri="{FF2B5EF4-FFF2-40B4-BE49-F238E27FC236}">
                <a16:creationId xmlns:a16="http://schemas.microsoft.com/office/drawing/2014/main" id="{2C6B126A-10A8-4BB2-80FF-4291F5DF51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3575" y="1778000"/>
            <a:ext cx="7704138" cy="2795588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fr-FR" sz="2800" u="sng" dirty="0"/>
              <a:t>Nécessité d’une intervention </a:t>
            </a:r>
            <a:r>
              <a:rPr lang="fr-FR" altLang="fr-FR" sz="2800" b="1" u="sng" dirty="0">
                <a:solidFill>
                  <a:srgbClr val="FF0000"/>
                </a:solidFill>
              </a:rPr>
              <a:t>précoce</a:t>
            </a:r>
            <a:endParaRPr lang="fr-FR" altLang="fr-FR" sz="2800" b="1" u="sng" dirty="0"/>
          </a:p>
          <a:p>
            <a:pPr marL="0" indent="0" eaLnBrk="1" hangingPunct="1">
              <a:buFontTx/>
              <a:buNone/>
              <a:defRPr/>
            </a:pPr>
            <a:endParaRPr lang="fr-FR" altLang="fr-FR" sz="2800" b="1" u="sng" dirty="0">
              <a:solidFill>
                <a:srgbClr val="C00000"/>
              </a:solidFill>
            </a:endParaRPr>
          </a:p>
          <a:p>
            <a:pPr marL="0" indent="0" eaLnBrk="1" hangingPunct="1">
              <a:buFontTx/>
              <a:buNone/>
              <a:defRPr/>
            </a:pPr>
            <a:r>
              <a:rPr lang="fr-FR" altLang="fr-FR" sz="2400" b="1" dirty="0">
                <a:solidFill>
                  <a:srgbClr val="C00000"/>
                </a:solidFill>
              </a:rPr>
              <a:t>Métaphylaxie recommandée </a:t>
            </a:r>
            <a:r>
              <a:rPr lang="fr-FR" altLang="fr-FR" sz="2400" dirty="0"/>
              <a:t>pour éviter les zones d’atélectasie, d’anoxie, de dépôt fibrineux, … </a:t>
            </a:r>
            <a:r>
              <a:rPr lang="fr-FR" altLang="fr-FR" sz="2000" dirty="0"/>
              <a:t>(= tous les facteurs s’opposant à la diffusion des antibiotiques à leur </a:t>
            </a:r>
            <a:r>
              <a:rPr lang="fr-FR" altLang="fr-FR" sz="2000" dirty="0" err="1"/>
              <a:t>biophase</a:t>
            </a:r>
            <a:r>
              <a:rPr lang="fr-FR" altLang="fr-FR" sz="2000" dirty="0"/>
              <a:t>) </a:t>
            </a:r>
          </a:p>
          <a:p>
            <a:pPr marL="0" indent="0" eaLnBrk="1" hangingPunct="1">
              <a:buFontTx/>
              <a:buNone/>
              <a:defRPr/>
            </a:pPr>
            <a:endParaRPr lang="fr-FR" altLang="fr-FR" sz="2400" dirty="0"/>
          </a:p>
          <a:p>
            <a:pPr marL="0" indent="0" eaLnBrk="1" hangingPunct="1">
              <a:buFontTx/>
              <a:buNone/>
              <a:defRPr/>
            </a:pPr>
            <a:r>
              <a:rPr lang="fr-FR" altLang="fr-FR" sz="2400" dirty="0"/>
              <a:t>Si possible</a:t>
            </a:r>
            <a:r>
              <a:rPr lang="fr-FR" altLang="fr-FR" sz="2400" b="1" dirty="0"/>
              <a:t>, isoler les animaux malades </a:t>
            </a:r>
            <a:r>
              <a:rPr lang="fr-FR" altLang="fr-FR" sz="2400" dirty="0"/>
              <a:t>du reste du troupeau</a:t>
            </a:r>
            <a:endParaRPr lang="fr-FR" altLang="fr-FR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A0D32CF-9607-40BC-9CDE-1F012D5CD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225" y="542925"/>
            <a:ext cx="7970838" cy="78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2B2B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8000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8000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8000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800000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i-FI" altLang="fr-FR" sz="4000" b="0" dirty="0"/>
              <a:t>Physiopathologie / conséquences</a:t>
            </a:r>
            <a:endParaRPr lang="fi-FI" altLang="fr-FR" sz="4000" b="0" kern="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6CCFF39D-9408-49C2-961A-F48BB3E7B12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77838" y="225425"/>
            <a:ext cx="8186737" cy="21558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 sz="3600" b="1" u="sng">
                <a:solidFill>
                  <a:srgbClr val="FF0000"/>
                </a:solidFill>
              </a:rPr>
              <a:t>Nécessité</a:t>
            </a:r>
            <a:r>
              <a:rPr lang="fr-FR" altLang="fr-FR" sz="3600" b="1"/>
              <a:t> de l’antibiothérapie </a:t>
            </a:r>
            <a:br>
              <a:rPr lang="fr-FR" altLang="fr-FR" sz="3600" b="1"/>
            </a:br>
            <a:r>
              <a:rPr lang="fr-FR" altLang="fr-FR" sz="3600">
                <a:solidFill>
                  <a:schemeClr val="tx1"/>
                </a:solidFill>
              </a:rPr>
              <a:t>pour les pathologies infectieuses pulmonaires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4558C5D-410C-482B-A169-1E33B1A54D0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38188" y="2903538"/>
            <a:ext cx="8070850" cy="2474912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  <a:buFontTx/>
              <a:buChar char="•"/>
            </a:pPr>
            <a:r>
              <a:rPr lang="fr-FR" altLang="fr-FR" sz="2800"/>
              <a:t>Incontournable chez les bovins</a:t>
            </a:r>
          </a:p>
          <a:p>
            <a:pPr algn="l" eaLnBrk="1" hangingPunct="1">
              <a:lnSpc>
                <a:spcPct val="90000"/>
              </a:lnSpc>
            </a:pPr>
            <a:endParaRPr lang="fr-FR" altLang="fr-FR" sz="2800"/>
          </a:p>
          <a:p>
            <a:pPr algn="l" eaLnBrk="1" hangingPunct="1">
              <a:lnSpc>
                <a:spcPct val="90000"/>
              </a:lnSpc>
              <a:buFontTx/>
              <a:buChar char="•"/>
            </a:pPr>
            <a:r>
              <a:rPr lang="fr-FR" altLang="fr-FR" sz="2800"/>
              <a:t>Risques d’infections délocalisées</a:t>
            </a:r>
          </a:p>
          <a:p>
            <a:pPr algn="l" eaLnBrk="1" hangingPunct="1">
              <a:lnSpc>
                <a:spcPct val="90000"/>
              </a:lnSpc>
            </a:pPr>
            <a:r>
              <a:rPr lang="fr-FR" altLang="fr-FR" sz="2800"/>
              <a:t> </a:t>
            </a:r>
            <a:r>
              <a:rPr lang="fr-FR" altLang="fr-FR" sz="2000"/>
              <a:t>(ex : septicémie, arthrite)</a:t>
            </a:r>
          </a:p>
        </p:txBody>
      </p:sp>
      <p:sp>
        <p:nvSpPr>
          <p:cNvPr id="4" name="Étoile à 5 branches 3">
            <a:extLst>
              <a:ext uri="{FF2B5EF4-FFF2-40B4-BE49-F238E27FC236}">
                <a16:creationId xmlns:a16="http://schemas.microsoft.com/office/drawing/2014/main" id="{103031A1-AD3F-47D2-9B4A-0EA09E841D53}"/>
              </a:ext>
            </a:extLst>
          </p:cNvPr>
          <p:cNvSpPr/>
          <p:nvPr/>
        </p:nvSpPr>
        <p:spPr>
          <a:xfrm>
            <a:off x="28575" y="522288"/>
            <a:ext cx="971550" cy="730250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5" name="Étoile à 5 branches 4">
            <a:extLst>
              <a:ext uri="{FF2B5EF4-FFF2-40B4-BE49-F238E27FC236}">
                <a16:creationId xmlns:a16="http://schemas.microsoft.com/office/drawing/2014/main" id="{CED66CD2-56DE-4FD2-BB56-FD8E50763812}"/>
              </a:ext>
            </a:extLst>
          </p:cNvPr>
          <p:cNvSpPr/>
          <p:nvPr/>
        </p:nvSpPr>
        <p:spPr>
          <a:xfrm>
            <a:off x="423863" y="0"/>
            <a:ext cx="971550" cy="730250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re 1">
            <a:extLst>
              <a:ext uri="{FF2B5EF4-FFF2-40B4-BE49-F238E27FC236}">
                <a16:creationId xmlns:a16="http://schemas.microsoft.com/office/drawing/2014/main" id="{1D151779-1979-492D-9609-C5FC78830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fr-FR" altLang="fr-FR" sz="4000"/>
              <a:t>Diagnostic</a:t>
            </a:r>
          </a:p>
        </p:txBody>
      </p:sp>
      <p:sp>
        <p:nvSpPr>
          <p:cNvPr id="36867" name="Espace réservé du contenu 2">
            <a:extLst>
              <a:ext uri="{FF2B5EF4-FFF2-40B4-BE49-F238E27FC236}">
                <a16:creationId xmlns:a16="http://schemas.microsoft.com/office/drawing/2014/main" id="{6A8A0604-D1D0-4F32-B0B7-F8BDFF5C1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20800"/>
            <a:ext cx="8229600" cy="360997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fr-FR" altLang="fr-FR" sz="2000" b="1" dirty="0"/>
              <a:t>Commémoratif</a:t>
            </a:r>
          </a:p>
          <a:p>
            <a:pPr>
              <a:defRPr/>
            </a:pPr>
            <a:r>
              <a:rPr lang="fr-FR" altLang="fr-FR" sz="2000" dirty="0"/>
              <a:t>Animaux à l’engraissement</a:t>
            </a:r>
          </a:p>
          <a:p>
            <a:pPr>
              <a:defRPr/>
            </a:pPr>
            <a:endParaRPr lang="fr-FR" altLang="fr-FR" sz="2000" dirty="0"/>
          </a:p>
          <a:p>
            <a:pPr marL="0" indent="0">
              <a:buFontTx/>
              <a:buNone/>
              <a:defRPr/>
            </a:pPr>
            <a:r>
              <a:rPr lang="fr-FR" altLang="fr-FR" sz="2000" b="1" dirty="0"/>
              <a:t>Symptômes</a:t>
            </a:r>
          </a:p>
          <a:p>
            <a:pPr>
              <a:defRPr/>
            </a:pPr>
            <a:r>
              <a:rPr lang="fr-FR" altLang="fr-FR" sz="2000" dirty="0"/>
              <a:t>Dyspnée</a:t>
            </a:r>
          </a:p>
          <a:p>
            <a:pPr>
              <a:defRPr/>
            </a:pPr>
            <a:r>
              <a:rPr lang="fr-FR" altLang="fr-FR" sz="2000" dirty="0"/>
              <a:t>Toux</a:t>
            </a:r>
          </a:p>
          <a:p>
            <a:pPr>
              <a:defRPr/>
            </a:pPr>
            <a:r>
              <a:rPr lang="fr-FR" altLang="fr-FR" sz="2000" dirty="0"/>
              <a:t>Hyperthermie </a:t>
            </a:r>
          </a:p>
          <a:p>
            <a:pPr>
              <a:defRPr/>
            </a:pPr>
            <a:r>
              <a:rPr lang="fr-FR" altLang="fr-FR" sz="2000" dirty="0"/>
              <a:t>Anorexie </a:t>
            </a:r>
          </a:p>
          <a:p>
            <a:pPr marL="0" indent="0">
              <a:buFontTx/>
              <a:buNone/>
              <a:defRPr/>
            </a:pPr>
            <a:endParaRPr lang="fr-FR" altLang="fr-FR" sz="2000" b="1" dirty="0"/>
          </a:p>
          <a:p>
            <a:pPr marL="0" indent="0">
              <a:buFontTx/>
              <a:buNone/>
              <a:defRPr/>
            </a:pPr>
            <a:r>
              <a:rPr lang="fr-FR" altLang="fr-FR" sz="2000" b="1" dirty="0"/>
              <a:t>Examens complémentaires </a:t>
            </a:r>
          </a:p>
          <a:p>
            <a:pPr>
              <a:defRPr/>
            </a:pPr>
            <a:r>
              <a:rPr lang="fr-FR" altLang="fr-FR" sz="2000" dirty="0"/>
              <a:t>Ecouvillon nasal </a:t>
            </a:r>
            <a:r>
              <a:rPr lang="fr-FR" altLang="fr-FR" sz="2000" u="sng" dirty="0"/>
              <a:t>sans intérêt</a:t>
            </a:r>
          </a:p>
          <a:p>
            <a:pPr>
              <a:defRPr/>
            </a:pPr>
            <a:r>
              <a:rPr lang="fr-FR" altLang="fr-FR" sz="2000" dirty="0"/>
              <a:t>Aspiration </a:t>
            </a:r>
            <a:r>
              <a:rPr lang="fr-FR" altLang="fr-FR" sz="2000" dirty="0" err="1"/>
              <a:t>trans</a:t>
            </a:r>
            <a:r>
              <a:rPr lang="fr-FR" altLang="fr-FR" sz="2000" dirty="0"/>
              <a:t>-trachéale </a:t>
            </a:r>
            <a:r>
              <a:rPr lang="fr-FR" altLang="fr-FR" sz="1600" dirty="0"/>
              <a:t>(attention si dyspnée)</a:t>
            </a:r>
          </a:p>
          <a:p>
            <a:pPr>
              <a:defRPr/>
            </a:pPr>
            <a:r>
              <a:rPr lang="fr-FR" altLang="fr-FR" sz="2000" dirty="0"/>
              <a:t>Prélèvements pulmonaires sur animaux morts ou euthanasiés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re 1">
            <a:extLst>
              <a:ext uri="{FF2B5EF4-FFF2-40B4-BE49-F238E27FC236}">
                <a16:creationId xmlns:a16="http://schemas.microsoft.com/office/drawing/2014/main" id="{26AAE3F9-4F24-46E5-A3DF-8693557B1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/>
              <a:t>Plan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9B132A-EC97-452D-92BA-E7BBA162E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r-FR" sz="2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Maladies respiratoires chez les bovins</a:t>
            </a: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Agents étiologiques</a:t>
            </a: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Syndrome inflammatoire et conséquences en termes de traitement</a:t>
            </a:r>
          </a:p>
          <a:p>
            <a:pPr lvl="1">
              <a:defRPr/>
            </a:pPr>
            <a:endParaRPr lang="fr-FR" sz="2000" dirty="0"/>
          </a:p>
          <a:p>
            <a:pPr>
              <a:defRPr/>
            </a:pPr>
            <a:r>
              <a:rPr lang="fr-FR" sz="2400" dirty="0"/>
              <a:t>Antibiothérapie</a:t>
            </a:r>
          </a:p>
          <a:p>
            <a:pPr lvl="1">
              <a:defRPr/>
            </a:pPr>
            <a:r>
              <a:rPr lang="fr-FR" sz="2000" dirty="0"/>
              <a:t>Accès à la </a:t>
            </a:r>
            <a:r>
              <a:rPr lang="fr-FR" sz="2000" dirty="0" err="1"/>
              <a:t>biophase</a:t>
            </a:r>
            <a:endParaRPr lang="fr-FR" sz="2000" dirty="0"/>
          </a:p>
          <a:p>
            <a:pPr lvl="1">
              <a:defRPr/>
            </a:pPr>
            <a:r>
              <a:rPr lang="fr-FR" sz="2000" dirty="0"/>
              <a:t>Spectre d’activité</a:t>
            </a:r>
          </a:p>
          <a:p>
            <a:pPr lvl="1">
              <a:defRPr/>
            </a:pPr>
            <a:r>
              <a:rPr lang="fr-FR" sz="2000" dirty="0"/>
              <a:t>Voies d’administration</a:t>
            </a:r>
          </a:p>
          <a:p>
            <a:pPr lvl="1">
              <a:defRPr/>
            </a:pPr>
            <a:r>
              <a:rPr lang="fr-FR" sz="2000" dirty="0"/>
              <a:t>Modalités de traitements</a:t>
            </a:r>
          </a:p>
          <a:p>
            <a:pPr lvl="2">
              <a:defRPr/>
            </a:pPr>
            <a:r>
              <a:rPr lang="fr-FR" sz="1800" dirty="0" err="1"/>
              <a:t>Métaphylaxie</a:t>
            </a:r>
            <a:r>
              <a:rPr lang="fr-FR" sz="1800" dirty="0"/>
              <a:t> </a:t>
            </a:r>
            <a:r>
              <a:rPr lang="fr-FR" sz="1800" i="1" dirty="0"/>
              <a:t>vs</a:t>
            </a:r>
            <a:r>
              <a:rPr lang="fr-FR" sz="1800" dirty="0"/>
              <a:t> curatif</a:t>
            </a:r>
          </a:p>
          <a:p>
            <a:pPr lvl="2">
              <a:defRPr/>
            </a:pPr>
            <a:r>
              <a:rPr lang="fr-FR" sz="1800" dirty="0"/>
              <a:t>Traitements adjuvants</a:t>
            </a:r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755C2DB6-507A-469C-83C9-B2EB2E55D5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1688" y="2524125"/>
            <a:ext cx="8015287" cy="41148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0" indent="0" eaLnBrk="1" hangingPunct="1">
              <a:spcBef>
                <a:spcPct val="50000"/>
              </a:spcBef>
              <a:buFontTx/>
              <a:buNone/>
              <a:defRPr/>
            </a:pPr>
            <a:r>
              <a:rPr lang="fi-FI" altLang="fr-FR" sz="2400" dirty="0"/>
              <a:t>Les Pasteurelles sont des </a:t>
            </a:r>
            <a:r>
              <a:rPr lang="fi-FI" altLang="fr-FR" sz="2400" b="1" u="sng" dirty="0">
                <a:solidFill>
                  <a:srgbClr val="C00000"/>
                </a:solidFill>
              </a:rPr>
              <a:t>bactéries extracellulaires </a:t>
            </a:r>
            <a:r>
              <a:rPr lang="fi-FI" altLang="fr-FR" sz="2400" dirty="0"/>
              <a:t>présentes 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fi-FI" altLang="fr-FR" sz="2000" dirty="0"/>
              <a:t>dans le mucus bronchique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fi-FI" altLang="fr-FR" sz="2000" dirty="0"/>
              <a:t>sur l’épithélium des alvéoles pulmonaires</a:t>
            </a:r>
          </a:p>
          <a:p>
            <a:pPr marL="457200" lvl="1" indent="0" eaLnBrk="1" hangingPunct="1">
              <a:spcBef>
                <a:spcPct val="50000"/>
              </a:spcBef>
              <a:buFontTx/>
              <a:buNone/>
              <a:defRPr/>
            </a:pPr>
            <a:endParaRPr lang="fi-FI" altLang="fr-FR" sz="2000" dirty="0"/>
          </a:p>
          <a:p>
            <a:pPr marL="57150" indent="0" eaLnBrk="1" hangingPunct="1">
              <a:spcBef>
                <a:spcPct val="50000"/>
              </a:spcBef>
              <a:buFontTx/>
              <a:buNone/>
              <a:defRPr/>
            </a:pPr>
            <a:r>
              <a:rPr lang="fi-FI" altLang="fr-FR" sz="1800" dirty="0"/>
              <a:t>(</a:t>
            </a:r>
            <a:r>
              <a:rPr lang="fi-FI" altLang="fr-FR" sz="1800" b="1" dirty="0">
                <a:solidFill>
                  <a:srgbClr val="00B050"/>
                </a:solidFill>
              </a:rPr>
              <a:t>remarque : </a:t>
            </a:r>
            <a:r>
              <a:rPr lang="fi-FI" altLang="fr-FR" sz="1800" dirty="0"/>
              <a:t>phagocytose dans des macrophages/neutrophiles mais faible survie intracellulaire).</a:t>
            </a:r>
          </a:p>
        </p:txBody>
      </p:sp>
      <p:sp>
        <p:nvSpPr>
          <p:cNvPr id="40963" name="Titre 1">
            <a:extLst>
              <a:ext uri="{FF2B5EF4-FFF2-40B4-BE49-F238E27FC236}">
                <a16:creationId xmlns:a16="http://schemas.microsoft.com/office/drawing/2014/main" id="{2AC7F162-DDBB-44F3-AFDC-90D680810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600" b="1"/>
              <a:t>Localisation des germes et biophases</a:t>
            </a:r>
          </a:p>
        </p:txBody>
      </p:sp>
      <p:sp>
        <p:nvSpPr>
          <p:cNvPr id="4" name="Étoile à 5 branches 3">
            <a:extLst>
              <a:ext uri="{FF2B5EF4-FFF2-40B4-BE49-F238E27FC236}">
                <a16:creationId xmlns:a16="http://schemas.microsoft.com/office/drawing/2014/main" id="{47E3BA59-9E10-4646-AAC5-C8B8DF58D6A0}"/>
              </a:ext>
            </a:extLst>
          </p:cNvPr>
          <p:cNvSpPr/>
          <p:nvPr/>
        </p:nvSpPr>
        <p:spPr>
          <a:xfrm>
            <a:off x="7921625" y="2209800"/>
            <a:ext cx="765175" cy="627063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0" name="Rectangle 2">
            <a:extLst>
              <a:ext uri="{FF2B5EF4-FFF2-40B4-BE49-F238E27FC236}">
                <a16:creationId xmlns:a16="http://schemas.microsoft.com/office/drawing/2014/main" id="{EF1A2E42-DE76-491A-B720-074C6B7ECE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6250" y="461963"/>
            <a:ext cx="8201025" cy="787400"/>
          </a:xfrm>
          <a:extLst>
            <a:ext uri="{91240B29-F687-4F45-9708-019B960494DF}">
              <a14:hiddenLine xmlns:a14="http://schemas.microsoft.com/office/drawing/2010/main" w="25400" cap="flat">
                <a:solidFill>
                  <a:srgbClr val="C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hlink"/>
                  </a:outerShdw>
                </a:effectLst>
              </a14:hiddenEffects>
            </a:ext>
          </a:extLst>
        </p:spPr>
        <p:txBody>
          <a:bodyPr lIns="92075" tIns="76200" rIns="92075" bIns="76200">
            <a:spAutoFit/>
          </a:bodyPr>
          <a:lstStyle/>
          <a:p>
            <a:pPr eaLnBrk="1" hangingPunct="1"/>
            <a:r>
              <a:rPr lang="fi-FI" altLang="fr-FR" sz="4000"/>
              <a:t>Antibiothérapie chez le veau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2379075-B0E7-468D-98C8-42B01792D5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1356" y="2143125"/>
            <a:ext cx="7761287" cy="257175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lnSpc>
                <a:spcPct val="80000"/>
              </a:lnSpc>
              <a:spcBef>
                <a:spcPct val="150000"/>
              </a:spcBef>
            </a:pPr>
            <a:r>
              <a:rPr lang="fi-FI" altLang="fr-FR" sz="2400" dirty="0"/>
              <a:t>Infections pulmonaires</a:t>
            </a:r>
          </a:p>
          <a:p>
            <a:pPr eaLnBrk="1" hangingPunct="1">
              <a:lnSpc>
                <a:spcPct val="80000"/>
              </a:lnSpc>
              <a:spcBef>
                <a:spcPct val="150000"/>
              </a:spcBef>
            </a:pPr>
            <a:r>
              <a:rPr lang="fi-FI" altLang="fr-FR" sz="2400" dirty="0"/>
              <a:t>Infections digestives</a:t>
            </a:r>
          </a:p>
          <a:p>
            <a:pPr eaLnBrk="1" hangingPunct="1">
              <a:lnSpc>
                <a:spcPct val="80000"/>
              </a:lnSpc>
              <a:spcBef>
                <a:spcPct val="150000"/>
              </a:spcBef>
            </a:pPr>
            <a:r>
              <a:rPr lang="fi-FI" altLang="fr-FR" sz="2400" dirty="0"/>
              <a:t>Autres infections : </a:t>
            </a:r>
            <a:r>
              <a:rPr lang="fi-FI" altLang="fr-FR" sz="2000" dirty="0"/>
              <a:t>omphalite, septicémie, arthrite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re 1">
            <a:extLst>
              <a:ext uri="{FF2B5EF4-FFF2-40B4-BE49-F238E27FC236}">
                <a16:creationId xmlns:a16="http://schemas.microsoft.com/office/drawing/2014/main" id="{4CAF87B7-CC8E-4F6C-BD08-39CB94B6A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96950"/>
            <a:ext cx="8229600" cy="7985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 altLang="fr-FR" sz="2800" b="1">
                <a:solidFill>
                  <a:schemeClr val="tx1"/>
                </a:solidFill>
              </a:rPr>
              <a:t>Gamithromycine: PK</a:t>
            </a:r>
            <a:endParaRPr lang="en-US" altLang="fr-FR" sz="2800" b="1">
              <a:solidFill>
                <a:schemeClr val="tx1"/>
              </a:solidFill>
            </a:endParaRPr>
          </a:p>
        </p:txBody>
      </p:sp>
      <p:pic>
        <p:nvPicPr>
          <p:cNvPr id="43011" name="Picture 2">
            <a:extLst>
              <a:ext uri="{FF2B5EF4-FFF2-40B4-BE49-F238E27FC236}">
                <a16:creationId xmlns:a16="http://schemas.microsoft.com/office/drawing/2014/main" id="{B05A9091-076B-4FE8-B0A0-1A1C11DC90B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54138" y="1608138"/>
            <a:ext cx="5154612" cy="4849812"/>
          </a:xfrm>
          <a:noFill/>
        </p:spPr>
      </p:pic>
      <p:pic>
        <p:nvPicPr>
          <p:cNvPr id="43012" name="Picture 10" descr="brown calf darker edges small icon size">
            <a:extLst>
              <a:ext uri="{FF2B5EF4-FFF2-40B4-BE49-F238E27FC236}">
                <a16:creationId xmlns:a16="http://schemas.microsoft.com/office/drawing/2014/main" id="{F4B81111-57D6-4728-A1FB-55983F9A71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033588"/>
            <a:ext cx="11128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3" name="Rectangle 1">
            <a:extLst>
              <a:ext uri="{FF2B5EF4-FFF2-40B4-BE49-F238E27FC236}">
                <a16:creationId xmlns:a16="http://schemas.microsoft.com/office/drawing/2014/main" id="{38F3B014-28AF-41E2-AD5A-9B8A440E9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8238" y="1050925"/>
            <a:ext cx="7143750" cy="5624513"/>
          </a:xfrm>
          <a:prstGeom prst="rect">
            <a:avLst/>
          </a:prstGeom>
          <a:noFill/>
          <a:ln w="38100" algn="ctr">
            <a:solidFill>
              <a:srgbClr val="00B0F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43014" name="ZoneTexte 2">
            <a:extLst>
              <a:ext uri="{FF2B5EF4-FFF2-40B4-BE49-F238E27FC236}">
                <a16:creationId xmlns:a16="http://schemas.microsoft.com/office/drawing/2014/main" id="{FCD8530C-34CB-475D-9C9A-5C352AD6CD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8050" y="681038"/>
            <a:ext cx="1133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B0F0"/>
                </a:solidFill>
              </a:rPr>
              <a:t>Exemple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069F4B-A205-481C-859F-4C5E19C9F190}"/>
              </a:ext>
            </a:extLst>
          </p:cNvPr>
          <p:cNvSpPr/>
          <p:nvPr/>
        </p:nvSpPr>
        <p:spPr>
          <a:xfrm>
            <a:off x="1711325" y="201613"/>
            <a:ext cx="5721350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fr-FR" altLang="fr-FR" sz="3600" kern="0" dirty="0">
                <a:solidFill>
                  <a:srgbClr val="C00000"/>
                </a:solidFill>
                <a:latin typeface="Arial"/>
                <a:ea typeface="+mj-ea"/>
                <a:cs typeface="+mj-cs"/>
              </a:rPr>
              <a:t>Antibiotique et </a:t>
            </a:r>
            <a:r>
              <a:rPr lang="fr-FR" altLang="fr-FR" sz="3600" kern="0" dirty="0" err="1">
                <a:solidFill>
                  <a:srgbClr val="C00000"/>
                </a:solidFill>
                <a:latin typeface="Arial"/>
                <a:ea typeface="+mj-ea"/>
                <a:cs typeface="+mj-cs"/>
              </a:rPr>
              <a:t>biophase</a:t>
            </a:r>
            <a:endParaRPr lang="fr-FR" dirty="0">
              <a:latin typeface="Arial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6CF3812A-E9ED-4A7F-A4BC-2E8C35375E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3713" y="325438"/>
            <a:ext cx="8156575" cy="10636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 sz="4000" b="1"/>
              <a:t>Antibiotique et biophase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D1CB165D-E7A4-453D-8DBC-CFD9291F26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4638" y="2119313"/>
            <a:ext cx="8594725" cy="3863975"/>
          </a:xfrm>
        </p:spPr>
        <p:txBody>
          <a:bodyPr/>
          <a:lstStyle/>
          <a:p>
            <a:pPr eaLnBrk="1" hangingPunct="1"/>
            <a:r>
              <a:rPr lang="fr-FR" altLang="fr-FR" sz="2400" dirty="0"/>
              <a:t>Intérêt des </a:t>
            </a:r>
            <a:r>
              <a:rPr lang="fr-FR" altLang="fr-FR" sz="2400" b="1" dirty="0">
                <a:solidFill>
                  <a:srgbClr val="C00000"/>
                </a:solidFill>
              </a:rPr>
              <a:t>concentrations pulmonaires totales</a:t>
            </a:r>
            <a:r>
              <a:rPr lang="fr-FR" altLang="fr-FR" sz="2400" dirty="0">
                <a:solidFill>
                  <a:srgbClr val="C00000"/>
                </a:solidFill>
              </a:rPr>
              <a:t> </a:t>
            </a:r>
            <a:r>
              <a:rPr lang="fr-FR" altLang="fr-FR" sz="2400" dirty="0"/>
              <a:t>en antibiotiques ?</a:t>
            </a:r>
            <a:r>
              <a:rPr lang="fr-FR" altLang="fr-FR" sz="1800" dirty="0"/>
              <a:t> (= dosage de l’ATB dans du broyat de poumons) </a:t>
            </a:r>
            <a:endParaRPr lang="fr-FR" altLang="fr-FR" sz="2400" dirty="0">
              <a:solidFill>
                <a:srgbClr val="C00000"/>
              </a:solidFill>
            </a:endParaRPr>
          </a:p>
          <a:p>
            <a:pPr eaLnBrk="1" hangingPunct="1"/>
            <a:endParaRPr lang="fr-FR" altLang="fr-FR" sz="2400" dirty="0"/>
          </a:p>
          <a:p>
            <a:pPr eaLnBrk="1" hangingPunct="1"/>
            <a:r>
              <a:rPr lang="fr-FR" altLang="fr-FR" sz="2000" dirty="0"/>
              <a:t>Les pathogènes pulmonaires des bovins sont tous </a:t>
            </a:r>
            <a:r>
              <a:rPr lang="fr-FR" altLang="fr-FR" sz="2000" b="1" dirty="0">
                <a:solidFill>
                  <a:srgbClr val="C00000"/>
                </a:solidFill>
              </a:rPr>
              <a:t>extracellulaires</a:t>
            </a:r>
            <a:r>
              <a:rPr lang="fr-FR" altLang="fr-FR" sz="2000" dirty="0"/>
              <a:t> et </a:t>
            </a:r>
            <a:r>
              <a:rPr lang="fr-FR" altLang="fr-FR" sz="2000" b="1" dirty="0">
                <a:solidFill>
                  <a:srgbClr val="C00000"/>
                </a:solidFill>
              </a:rPr>
              <a:t>les concentrations totales pulmonaires </a:t>
            </a:r>
            <a:r>
              <a:rPr lang="fr-FR" altLang="fr-FR" sz="2400" b="1" u="sng" dirty="0">
                <a:solidFill>
                  <a:srgbClr val="FF0000"/>
                </a:solidFill>
              </a:rPr>
              <a:t>n’ont pas de signification thérapeutique</a:t>
            </a:r>
            <a:r>
              <a:rPr lang="fr-FR" altLang="fr-FR" sz="2400" b="1" dirty="0">
                <a:solidFill>
                  <a:srgbClr val="C00000"/>
                </a:solidFill>
              </a:rPr>
              <a:t> </a:t>
            </a:r>
            <a:r>
              <a:rPr lang="fr-FR" altLang="fr-FR" sz="2000" dirty="0"/>
              <a:t>car elles reflètent une accumulation de l’antibiotique dans les organites </a:t>
            </a:r>
            <a:r>
              <a:rPr lang="fr-FR" altLang="fr-FR" sz="2000" b="1" dirty="0"/>
              <a:t>intracellulaires </a:t>
            </a:r>
            <a:r>
              <a:rPr lang="fr-FR" altLang="fr-FR" sz="2000" dirty="0"/>
              <a:t>(notamment le phagolysosome au pH très acide)</a:t>
            </a:r>
          </a:p>
          <a:p>
            <a:pPr eaLnBrk="1" hangingPunct="1"/>
            <a:endParaRPr lang="fr-FR" altLang="fr-FR" sz="2400" dirty="0"/>
          </a:p>
          <a:p>
            <a:pPr eaLnBrk="1" hangingPunct="1"/>
            <a:endParaRPr lang="fr-FR" altLang="fr-FR" sz="2400" b="1" dirty="0"/>
          </a:p>
        </p:txBody>
      </p:sp>
      <p:sp>
        <p:nvSpPr>
          <p:cNvPr id="5" name="Étoile à 5 branches 4">
            <a:extLst>
              <a:ext uri="{FF2B5EF4-FFF2-40B4-BE49-F238E27FC236}">
                <a16:creationId xmlns:a16="http://schemas.microsoft.com/office/drawing/2014/main" id="{C0520E72-8240-4F95-90DE-A2CEB03D4585}"/>
              </a:ext>
            </a:extLst>
          </p:cNvPr>
          <p:cNvSpPr/>
          <p:nvPr/>
        </p:nvSpPr>
        <p:spPr>
          <a:xfrm>
            <a:off x="0" y="3071813"/>
            <a:ext cx="763588" cy="628650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49157" name="Flèche droite 1">
            <a:extLst>
              <a:ext uri="{FF2B5EF4-FFF2-40B4-BE49-F238E27FC236}">
                <a16:creationId xmlns:a16="http://schemas.microsoft.com/office/drawing/2014/main" id="{92A75D98-DA65-47D0-A811-B2AC9E5F3D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63" y="5588000"/>
            <a:ext cx="603250" cy="493713"/>
          </a:xfrm>
          <a:prstGeom prst="rightArrow">
            <a:avLst>
              <a:gd name="adj1" fmla="val 50000"/>
              <a:gd name="adj2" fmla="val 49921"/>
            </a:avLst>
          </a:prstGeom>
          <a:solidFill>
            <a:srgbClr val="FFFF00"/>
          </a:solidFill>
          <a:ln w="25400" algn="ctr">
            <a:solidFill>
              <a:srgbClr val="FE9B03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49158" name="Rectangle 6">
            <a:extLst>
              <a:ext uri="{FF2B5EF4-FFF2-40B4-BE49-F238E27FC236}">
                <a16:creationId xmlns:a16="http://schemas.microsoft.com/office/drawing/2014/main" id="{227DBA96-2A97-406D-9EEC-BF79A92BF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588" y="5588000"/>
            <a:ext cx="78867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>
                <a:solidFill>
                  <a:srgbClr val="C00000"/>
                </a:solidFill>
              </a:rPr>
              <a:t>Ne s’intéresser qu’aux </a:t>
            </a:r>
            <a:r>
              <a:rPr lang="fr-FR" altLang="fr-FR" sz="2400" u="sng">
                <a:solidFill>
                  <a:srgbClr val="FF0000"/>
                </a:solidFill>
              </a:rPr>
              <a:t>concentrations plasmatiques </a:t>
            </a:r>
            <a:r>
              <a:rPr lang="fr-FR" altLang="fr-FR" sz="1800" b="0"/>
              <a:t>(ou aux concentrations dans le liquide épithélial (Epithelial Lining Fluid))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 animBg="1"/>
      <p:bldP spid="4915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FBFF9B94-330B-49D4-8B30-123A402B59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1638" y="271463"/>
            <a:ext cx="8158162" cy="10636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 sz="4000" b="1"/>
              <a:t>Antibiotique et biophase</a:t>
            </a:r>
            <a:endParaRPr lang="fr-FR" altLang="fr-FR" sz="3600"/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81515484-7422-4D90-9A10-EAD40F932C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563" y="1550988"/>
            <a:ext cx="8594725" cy="3863975"/>
          </a:xfrm>
        </p:spPr>
        <p:txBody>
          <a:bodyPr/>
          <a:lstStyle/>
          <a:p>
            <a:pPr eaLnBrk="1" hangingPunct="1"/>
            <a:endParaRPr lang="fr-FR" altLang="fr-FR" sz="2400"/>
          </a:p>
          <a:p>
            <a:pPr marL="457200" lvl="1" indent="0" eaLnBrk="1" hangingPunct="1">
              <a:buFontTx/>
              <a:buNone/>
            </a:pPr>
            <a:endParaRPr lang="fr-FR" altLang="fr-FR" sz="1800" b="1"/>
          </a:p>
          <a:p>
            <a:pPr eaLnBrk="1" hangingPunct="1"/>
            <a:endParaRPr lang="fr-FR" altLang="fr-FR" sz="2400"/>
          </a:p>
          <a:p>
            <a:pPr eaLnBrk="1" hangingPunct="1"/>
            <a:endParaRPr lang="fr-FR" altLang="fr-FR" sz="2400"/>
          </a:p>
          <a:p>
            <a:pPr eaLnBrk="1" hangingPunct="1"/>
            <a:endParaRPr lang="fr-FR" altLang="fr-FR" sz="2400" b="1"/>
          </a:p>
        </p:txBody>
      </p:sp>
      <p:sp>
        <p:nvSpPr>
          <p:cNvPr id="26628" name="Rectangle 1">
            <a:extLst>
              <a:ext uri="{FF2B5EF4-FFF2-40B4-BE49-F238E27FC236}">
                <a16:creationId xmlns:a16="http://schemas.microsoft.com/office/drawing/2014/main" id="{8398CBC7-0EEA-45AB-A959-3DD6BE305E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966" y="2152650"/>
            <a:ext cx="7742347" cy="3386138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ctr"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/>
              <a:t>Pourquoi les macrolides sont tout de même efficaces sur les infections pulmonaires? 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endParaRPr lang="fr-FR" altLang="fr-FR" sz="1800" b="0" dirty="0"/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fr-FR" altLang="fr-FR" sz="1800" b="0" dirty="0"/>
              <a:t>Les méthodes de </a:t>
            </a:r>
            <a:r>
              <a:rPr lang="fr-FR" altLang="fr-FR" sz="1800" dirty="0"/>
              <a:t>détermination de </a:t>
            </a:r>
            <a:r>
              <a:rPr lang="fr-FR" altLang="fr-FR" sz="1800" b="0" dirty="0"/>
              <a:t>CMI en laboratoire ne reflètent pas l’activité</a:t>
            </a:r>
            <a:r>
              <a:rPr lang="fr-FR" altLang="fr-FR" sz="1800" b="0" i="1" dirty="0"/>
              <a:t> </a:t>
            </a:r>
            <a:r>
              <a:rPr lang="fr-FR" altLang="fr-FR" sz="1800" i="1" dirty="0"/>
              <a:t>in vivo </a:t>
            </a:r>
            <a:r>
              <a:rPr lang="fr-FR" altLang="fr-FR" sz="1800" dirty="0"/>
              <a:t>des macrolides</a:t>
            </a:r>
            <a:endParaRPr lang="fr-FR" altLang="fr-FR" sz="1800" b="0" dirty="0"/>
          </a:p>
          <a:p>
            <a:pPr lvl="1" eaLnBrk="1" hangingPunct="1">
              <a:spcBef>
                <a:spcPct val="0"/>
              </a:spcBef>
              <a:buFontTx/>
              <a:buNone/>
            </a:pPr>
            <a:endParaRPr lang="fr-FR" altLang="fr-FR" sz="1600" b="0" dirty="0"/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fr-FR" altLang="fr-FR" sz="2000" b="0" dirty="0"/>
              <a:t>Les macrolides ont très certainement </a:t>
            </a:r>
            <a:r>
              <a:rPr lang="fr-FR" altLang="fr-FR" sz="2000" dirty="0">
                <a:solidFill>
                  <a:srgbClr val="FF0000"/>
                </a:solidFill>
              </a:rPr>
              <a:t>un effet bénéfique autre </a:t>
            </a:r>
            <a:r>
              <a:rPr lang="fr-FR" altLang="fr-FR" sz="2000" b="0" dirty="0"/>
              <a:t>que l’activité antibactérienne sur les infections pulmonaires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FF0000"/>
                </a:solidFill>
              </a:rPr>
              <a:t>Anti-inflammatoire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Immunomodulateur </a:t>
            </a:r>
            <a:endParaRPr lang="fr-FR" altLang="fr-FR" sz="1600" dirty="0"/>
          </a:p>
        </p:txBody>
      </p:sp>
      <p:sp>
        <p:nvSpPr>
          <p:cNvPr id="26629" name="ZoneTexte 2">
            <a:extLst>
              <a:ext uri="{FF2B5EF4-FFF2-40B4-BE49-F238E27FC236}">
                <a16:creationId xmlns:a16="http://schemas.microsoft.com/office/drawing/2014/main" id="{872561C0-6AA4-4F54-94AF-ADE8E1322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0875" y="1676400"/>
            <a:ext cx="13128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B050"/>
                </a:solidFill>
              </a:rPr>
              <a:t>Remarque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animBg="1"/>
      <p:bldP spid="2662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re 1">
            <a:extLst>
              <a:ext uri="{FF2B5EF4-FFF2-40B4-BE49-F238E27FC236}">
                <a16:creationId xmlns:a16="http://schemas.microsoft.com/office/drawing/2014/main" id="{8FAED4D8-31BA-4184-A50A-1691AF360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/>
              <a:t>Plan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D75060-CF38-4A35-8BD0-E0F3B9E5E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r-FR" sz="2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Maladies respiratoires chez les bovins</a:t>
            </a: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Agents étiologiques</a:t>
            </a: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Syndrome inflammatoire et conséquences en termes de traitement</a:t>
            </a:r>
          </a:p>
          <a:p>
            <a:pPr lvl="1">
              <a:defRPr/>
            </a:pPr>
            <a:endParaRPr lang="fr-FR" sz="2000" dirty="0"/>
          </a:p>
          <a:p>
            <a:pPr>
              <a:defRPr/>
            </a:pPr>
            <a:r>
              <a:rPr lang="fr-FR" sz="2400" dirty="0"/>
              <a:t>Antibiothérapie</a:t>
            </a: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Accès à la </a:t>
            </a:r>
            <a:r>
              <a:rPr lang="fr-FR" sz="20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biophase</a:t>
            </a:r>
            <a:endParaRPr lang="fr-FR" sz="20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lvl="1">
              <a:defRPr/>
            </a:pPr>
            <a:r>
              <a:rPr lang="fr-FR" sz="2000" dirty="0"/>
              <a:t>Spectre d’activité</a:t>
            </a: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Voies d’administration</a:t>
            </a: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Modalités de traitements</a:t>
            </a:r>
          </a:p>
          <a:p>
            <a:pPr lvl="2">
              <a:defRPr/>
            </a:pPr>
            <a:r>
              <a:rPr lang="fr-FR" sz="18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Métaphylaxie</a:t>
            </a:r>
            <a:r>
              <a:rPr lang="fr-FR" sz="18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vs curatif</a:t>
            </a:r>
          </a:p>
          <a:p>
            <a:pPr lvl="2">
              <a:defRPr/>
            </a:pPr>
            <a:r>
              <a:rPr lang="fr-FR" sz="18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Traitements adjuvants</a:t>
            </a:r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10DDFA68-70F3-4A9B-AB76-80C0A38DFB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1150" y="265113"/>
            <a:ext cx="8443913" cy="9398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r-FR" sz="3200" b="1"/>
              <a:t>Les antibiotiques avec indication pour des pathologies respiratoires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C84B2984-D7A8-4060-89EE-CD571DDE65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4338" y="1807177"/>
            <a:ext cx="8340725" cy="43672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altLang="fr-FR" sz="2000" dirty="0"/>
              <a:t>Amoxicilline 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r-FR" sz="2000" dirty="0"/>
              <a:t>Benzylpénicilline</a:t>
            </a:r>
          </a:p>
          <a:p>
            <a:pPr eaLnBrk="1" hangingPunct="1">
              <a:lnSpc>
                <a:spcPct val="80000"/>
              </a:lnSpc>
            </a:pPr>
            <a:endParaRPr lang="fi-FI" altLang="fr-FR" sz="2000" dirty="0"/>
          </a:p>
          <a:p>
            <a:pPr eaLnBrk="1" hangingPunct="1">
              <a:lnSpc>
                <a:spcPct val="80000"/>
              </a:lnSpc>
            </a:pPr>
            <a:r>
              <a:rPr lang="fi-FI" altLang="fr-FR" sz="2000" dirty="0"/>
              <a:t>Florfenicol</a:t>
            </a:r>
          </a:p>
          <a:p>
            <a:pPr eaLnBrk="1" hangingPunct="1">
              <a:lnSpc>
                <a:spcPct val="80000"/>
              </a:lnSpc>
            </a:pPr>
            <a:endParaRPr lang="fi-FI" altLang="fr-FR" sz="2000" dirty="0"/>
          </a:p>
          <a:p>
            <a:pPr eaLnBrk="1" hangingPunct="1">
              <a:lnSpc>
                <a:spcPct val="80000"/>
              </a:lnSpc>
            </a:pPr>
            <a:r>
              <a:rPr lang="fi-FI" altLang="fr-FR" sz="2000" dirty="0"/>
              <a:t>Tylosine</a:t>
            </a:r>
          </a:p>
          <a:p>
            <a:pPr eaLnBrk="1" hangingPunct="1">
              <a:lnSpc>
                <a:spcPct val="80000"/>
              </a:lnSpc>
            </a:pPr>
            <a:endParaRPr lang="fi-FI" altLang="fr-FR" sz="2000" dirty="0"/>
          </a:p>
          <a:p>
            <a:pPr eaLnBrk="1" hangingPunct="1">
              <a:lnSpc>
                <a:spcPct val="80000"/>
              </a:lnSpc>
            </a:pPr>
            <a:r>
              <a:rPr lang="fi-FI" altLang="fr-FR" sz="2000" dirty="0"/>
              <a:t>Tilmicosine 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r-FR" sz="2000" dirty="0"/>
              <a:t>Tildipirosine 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r-FR" sz="2000" dirty="0"/>
              <a:t>Gamithromycine 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r-FR" sz="2000" dirty="0"/>
              <a:t>Tulathromycine</a:t>
            </a:r>
          </a:p>
          <a:p>
            <a:pPr eaLnBrk="1" hangingPunct="1">
              <a:lnSpc>
                <a:spcPct val="80000"/>
              </a:lnSpc>
            </a:pPr>
            <a:endParaRPr lang="fi-FI" altLang="fr-FR" sz="2000" dirty="0"/>
          </a:p>
          <a:p>
            <a:pPr eaLnBrk="1" hangingPunct="1">
              <a:lnSpc>
                <a:spcPct val="80000"/>
              </a:lnSpc>
            </a:pPr>
            <a:r>
              <a:rPr lang="fi-FI" altLang="fr-FR" sz="2000" dirty="0"/>
              <a:t>Oxytétracycline</a:t>
            </a:r>
          </a:p>
          <a:p>
            <a:pPr eaLnBrk="1" hangingPunct="1">
              <a:lnSpc>
                <a:spcPct val="80000"/>
              </a:lnSpc>
            </a:pPr>
            <a:endParaRPr lang="fi-FI" altLang="fr-FR" sz="2000" dirty="0"/>
          </a:p>
          <a:p>
            <a:pPr eaLnBrk="1" hangingPunct="1">
              <a:lnSpc>
                <a:spcPct val="80000"/>
              </a:lnSpc>
            </a:pPr>
            <a:r>
              <a:rPr lang="fi-FI" altLang="fr-FR" sz="2000" dirty="0"/>
              <a:t>Trimethoprime-sulfamides</a:t>
            </a:r>
          </a:p>
          <a:p>
            <a:pPr eaLnBrk="1" hangingPunct="1">
              <a:lnSpc>
                <a:spcPct val="80000"/>
              </a:lnSpc>
            </a:pPr>
            <a:endParaRPr lang="fi-FI" altLang="fr-FR" sz="2000" b="1" dirty="0">
              <a:solidFill>
                <a:srgbClr val="FF0000"/>
              </a:solidFill>
            </a:endParaRPr>
          </a:p>
        </p:txBody>
      </p:sp>
      <p:sp>
        <p:nvSpPr>
          <p:cNvPr id="54276" name="ZoneTexte 1">
            <a:extLst>
              <a:ext uri="{FF2B5EF4-FFF2-40B4-BE49-F238E27FC236}">
                <a16:creationId xmlns:a16="http://schemas.microsoft.com/office/drawing/2014/main" id="{CBC2FC7D-A3FB-43D6-B664-55C06BA3C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1284288"/>
            <a:ext cx="78914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70C0"/>
                </a:solidFill>
              </a:rPr>
              <a:t>Il faut savoir citer plusieurs de ces molécules et toutes les reconnaître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CB9BF8AA-6E37-4454-A6CB-7D0F54C998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0350" y="293688"/>
            <a:ext cx="8443913" cy="9398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r-FR" sz="3200" b="1"/>
              <a:t>Les antibiotiques avec indication pour des pathologies respiratoires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B2C726CA-CAE1-490A-8557-926641C6C1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3275" y="1541463"/>
            <a:ext cx="6543675" cy="45704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fi-FI" altLang="fr-FR" sz="2000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fr-FR" sz="2000" b="1" dirty="0">
                <a:solidFill>
                  <a:srgbClr val="FF0000"/>
                </a:solidFill>
              </a:rPr>
              <a:t>ANTIBIOTIQUES CRITIQUES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fr-FR" sz="2000" b="1" dirty="0">
                <a:solidFill>
                  <a:srgbClr val="FF0000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r-FR" sz="2000" dirty="0"/>
              <a:t>Ceftiofur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r-FR" sz="2000" dirty="0"/>
              <a:t>Cefquinome</a:t>
            </a:r>
          </a:p>
          <a:p>
            <a:pPr eaLnBrk="1" hangingPunct="1">
              <a:lnSpc>
                <a:spcPct val="80000"/>
              </a:lnSpc>
              <a:defRPr/>
            </a:pPr>
            <a:endParaRPr lang="fi-FI" altLang="fr-FR" sz="2000" dirty="0"/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r-FR" sz="2000" dirty="0"/>
              <a:t>Danofloxacine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r-FR" sz="2000" dirty="0"/>
              <a:t>Enrofloxacine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r-FR" sz="2000" dirty="0"/>
              <a:t>Marbofloxacine</a:t>
            </a:r>
          </a:p>
        </p:txBody>
      </p:sp>
      <p:sp>
        <p:nvSpPr>
          <p:cNvPr id="56324" name="ZoneTexte 3">
            <a:extLst>
              <a:ext uri="{FF2B5EF4-FFF2-40B4-BE49-F238E27FC236}">
                <a16:creationId xmlns:a16="http://schemas.microsoft.com/office/drawing/2014/main" id="{EE9935B6-7E68-47BC-9D74-BEE8E71ADE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1284288"/>
            <a:ext cx="78914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70C0"/>
                </a:solidFill>
              </a:rPr>
              <a:t>Il faut savoir citer plusieurs de ces molécules et toutes les reconnaître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7379A445-3B14-40A5-89D2-926BA668A8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0350" y="293688"/>
            <a:ext cx="8443913" cy="9398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r-FR" sz="3200" b="1"/>
              <a:t>Les antibiotiques avec indication pour des pathologies respiratoires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BC2A87E0-5ACE-4D61-B086-D220CF2E27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9563" y="1552575"/>
            <a:ext cx="8340725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fi-FI" altLang="fr-FR" sz="2000" dirty="0"/>
              <a:t>Amoxicilline (+a. clav) 				42 j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r-FR" sz="2000" dirty="0"/>
              <a:t>Benzylpénicilline – dihydrostreptomycine 		64 j </a:t>
            </a:r>
            <a:endParaRPr lang="fi-FI" altLang="fr-FR" sz="20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fi-FI" altLang="fr-FR" sz="2000" dirty="0"/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r-FR" sz="20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(Gentamicine					</a:t>
            </a:r>
            <a:r>
              <a:rPr lang="fi-FI" altLang="fr-FR" sz="20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214j !)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fr-FR" sz="2000" dirty="0"/>
              <a:t> 					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r-FR" sz="2000" dirty="0"/>
              <a:t>Florfenicol 						30-44 j</a:t>
            </a:r>
          </a:p>
          <a:p>
            <a:pPr eaLnBrk="1" hangingPunct="1">
              <a:lnSpc>
                <a:spcPct val="80000"/>
              </a:lnSpc>
              <a:defRPr/>
            </a:pPr>
            <a:endParaRPr lang="fi-FI" altLang="fr-FR" sz="2000" dirty="0"/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r-FR" sz="2000" dirty="0"/>
              <a:t>Tylosine 						28 j</a:t>
            </a:r>
          </a:p>
          <a:p>
            <a:pPr eaLnBrk="1" hangingPunct="1">
              <a:lnSpc>
                <a:spcPct val="80000"/>
              </a:lnSpc>
              <a:defRPr/>
            </a:pPr>
            <a:endParaRPr lang="fi-FI" altLang="fr-FR" sz="2000" dirty="0"/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r-FR" sz="2000" dirty="0"/>
              <a:t>Tilmicosine 						70 j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r-FR" sz="2000" dirty="0"/>
              <a:t>Tildipirosine 						47 j	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r-FR" sz="2000" dirty="0"/>
              <a:t>Gamithromycine 			</a:t>
            </a:r>
            <a:r>
              <a:rPr lang="en-US" altLang="fr-FR" sz="2000" dirty="0">
                <a:cs typeface="Arial" panose="020B0604020202020204" pitchFamily="34" charset="0"/>
              </a:rPr>
              <a:t>		64 j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r-FR" sz="2000" dirty="0"/>
              <a:t>Tulathromycine </a:t>
            </a:r>
            <a:r>
              <a:rPr lang="fr-FR" altLang="fr-FR" sz="2000" dirty="0"/>
              <a:t>		</a:t>
            </a:r>
            <a:r>
              <a:rPr lang="fi-FI" altLang="fr-FR" sz="2000" dirty="0"/>
              <a:t>			22 j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fr-FR" sz="2000" dirty="0"/>
              <a:t>	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r-FR" sz="2000" dirty="0"/>
              <a:t>Oxytétracycline 					21-26 j</a:t>
            </a:r>
          </a:p>
          <a:p>
            <a:pPr eaLnBrk="1" hangingPunct="1">
              <a:lnSpc>
                <a:spcPct val="80000"/>
              </a:lnSpc>
              <a:defRPr/>
            </a:pPr>
            <a:endParaRPr lang="fi-FI" altLang="fr-FR" sz="2000" dirty="0"/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r-FR" sz="2000" dirty="0"/>
              <a:t>Triméthoprime-sulfamides 				14-38j</a:t>
            </a:r>
          </a:p>
          <a:p>
            <a:pPr eaLnBrk="1" hangingPunct="1">
              <a:lnSpc>
                <a:spcPct val="80000"/>
              </a:lnSpc>
              <a:defRPr/>
            </a:pPr>
            <a:endParaRPr lang="fi-FI" altLang="fr-FR" sz="2000" dirty="0"/>
          </a:p>
        </p:txBody>
      </p:sp>
      <p:sp>
        <p:nvSpPr>
          <p:cNvPr id="58372" name="ZoneTexte 1">
            <a:extLst>
              <a:ext uri="{FF2B5EF4-FFF2-40B4-BE49-F238E27FC236}">
                <a16:creationId xmlns:a16="http://schemas.microsoft.com/office/drawing/2014/main" id="{5BF70A63-95F6-4A28-8768-7053A9839E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1233488"/>
            <a:ext cx="1262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800"/>
              <a:t>TA viande</a:t>
            </a:r>
          </a:p>
        </p:txBody>
      </p:sp>
      <p:sp>
        <p:nvSpPr>
          <p:cNvPr id="58373" name="ZoneTexte 4">
            <a:extLst>
              <a:ext uri="{FF2B5EF4-FFF2-40B4-BE49-F238E27FC236}">
                <a16:creationId xmlns:a16="http://schemas.microsoft.com/office/drawing/2014/main" id="{2F737BB9-6BC3-47B9-8A7A-87E561C85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1284288"/>
            <a:ext cx="37115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70C0"/>
                </a:solidFill>
              </a:rPr>
              <a:t>Les TA ne sont pas à connaître! </a:t>
            </a:r>
          </a:p>
        </p:txBody>
      </p:sp>
      <p:sp>
        <p:nvSpPr>
          <p:cNvPr id="58374" name="ZoneTexte 4">
            <a:extLst>
              <a:ext uri="{FF2B5EF4-FFF2-40B4-BE49-F238E27FC236}">
                <a16:creationId xmlns:a16="http://schemas.microsoft.com/office/drawing/2014/main" id="{186F9A26-4B8D-4EFA-9F37-DE3B973C95C8}"/>
              </a:ext>
            </a:extLst>
          </p:cNvPr>
          <p:cNvSpPr txBox="1">
            <a:spLocks noChangeArrowheads="1"/>
          </p:cNvSpPr>
          <p:nvPr/>
        </p:nvSpPr>
        <p:spPr bwMode="auto">
          <a:xfrm rot="-1928810">
            <a:off x="1957388" y="3384550"/>
            <a:ext cx="48910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70C0"/>
                </a:solidFill>
              </a:rPr>
              <a:t>Retenir un ordre de grandeur de 1 à 2 mois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653E0228-C4A5-42FC-94B3-61733729FC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0350" y="293688"/>
            <a:ext cx="8443913" cy="9398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r-FR" sz="3200" b="1"/>
              <a:t>Les antibiotiques avec indication pour des pathologies respiratoires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3CBB88D-103B-4773-BE6E-B32413EB82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74675" y="1624013"/>
            <a:ext cx="8340725" cy="51244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fi-FI" altLang="fr-FR" sz="2000" dirty="0"/>
          </a:p>
          <a:p>
            <a:pPr eaLnBrk="1" hangingPunct="1">
              <a:lnSpc>
                <a:spcPct val="80000"/>
              </a:lnSpc>
              <a:defRPr/>
            </a:pPr>
            <a:endParaRPr lang="fi-FI" altLang="fr-FR" sz="2000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fr-FR" sz="2000" b="1" dirty="0">
                <a:solidFill>
                  <a:srgbClr val="FF0000"/>
                </a:solidFill>
              </a:rPr>
              <a:t>ANTIBIOTIQUES CRITIQUES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fi-FI" altLang="fr-FR" sz="20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r-FR" sz="2000" dirty="0"/>
              <a:t>Ceftiofur 						6j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r-FR" sz="2000" dirty="0"/>
              <a:t>Cefquinome 						13 j (LA)</a:t>
            </a:r>
          </a:p>
          <a:p>
            <a:pPr eaLnBrk="1" hangingPunct="1">
              <a:lnSpc>
                <a:spcPct val="80000"/>
              </a:lnSpc>
              <a:defRPr/>
            </a:pPr>
            <a:endParaRPr lang="fi-FI" altLang="fr-FR" sz="2000" dirty="0"/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r-FR" sz="2000" dirty="0"/>
              <a:t>Danofloxacine 					8 j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r-FR" sz="2000" dirty="0"/>
              <a:t>Enrofloxacine 					5-12 j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fi-FI" altLang="fr-FR" sz="2000" dirty="0"/>
              <a:t>Marbofloxacine 					3-6 j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fi-FI" altLang="fr-FR" sz="2000" dirty="0"/>
          </a:p>
        </p:txBody>
      </p:sp>
      <p:sp>
        <p:nvSpPr>
          <p:cNvPr id="60420" name="ZoneTexte 3">
            <a:extLst>
              <a:ext uri="{FF2B5EF4-FFF2-40B4-BE49-F238E27FC236}">
                <a16:creationId xmlns:a16="http://schemas.microsoft.com/office/drawing/2014/main" id="{B9D47086-E818-42BC-99E3-CBCF3F3A0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263775"/>
            <a:ext cx="1262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800"/>
              <a:t>TA viande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49FAC151-D26D-4422-B4BC-A53CB6BE85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0350" y="293688"/>
            <a:ext cx="8443913" cy="9398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r-FR" sz="3200" b="1"/>
              <a:t>Les antibiotiques avec indication pour des pathologies respiratoires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18A0B0B6-F825-4BE4-96DD-A7978E97C1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9563" y="1381125"/>
            <a:ext cx="8340725" cy="512445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fi-FI" altLang="fr-FR" sz="3600" b="1"/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fi-FI" altLang="fr-FR" sz="3600" b="1"/>
              <a:t>Grand choix d’antibiotiques !!!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fi-FI" altLang="fr-FR" sz="2000" b="1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fi-FI" altLang="fr-FR" sz="2000" b="1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fi-FI" altLang="fr-FR" sz="2000"/>
              <a:t>ATTENTION aux mycoplasmes qui ont une sensibilité moins importante que les Pasteurelles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Image 1">
            <a:extLst>
              <a:ext uri="{FF2B5EF4-FFF2-40B4-BE49-F238E27FC236}">
                <a16:creationId xmlns:a16="http://schemas.microsoft.com/office/drawing/2014/main" id="{35363F75-30BB-400A-B22A-882E156ADC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538" y="1625600"/>
            <a:ext cx="5067300" cy="467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5" name="Rectangle 2">
            <a:extLst>
              <a:ext uri="{FF2B5EF4-FFF2-40B4-BE49-F238E27FC236}">
                <a16:creationId xmlns:a16="http://schemas.microsoft.com/office/drawing/2014/main" id="{A4E9ADE2-599C-44E0-BC90-9D1DE0699E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0088" y="150813"/>
            <a:ext cx="8443912" cy="9398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r-FR" sz="3200" b="1"/>
              <a:t>Sensibilité aux antibiotiques utilisés en pathologie respiratoire</a:t>
            </a:r>
          </a:p>
        </p:txBody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C320D6B4-021D-4767-9A1C-C7A2F34DF3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96900" y="1801813"/>
            <a:ext cx="3656013" cy="4478337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fr-FR" altLang="fr-FR" sz="2000" b="1"/>
              <a:t>Rapport Anses Résapath (Nov 2020)</a:t>
            </a:r>
            <a:endParaRPr lang="fr-FR" altLang="fr-FR" sz="2800" b="1"/>
          </a:p>
          <a:p>
            <a:pPr lvl="1" eaLnBrk="1" hangingPunct="1">
              <a:lnSpc>
                <a:spcPct val="150000"/>
              </a:lnSpc>
            </a:pPr>
            <a:r>
              <a:rPr lang="fr-FR" altLang="fr-FR" sz="2000" b="1" i="1"/>
              <a:t>P. multocida</a:t>
            </a:r>
            <a:r>
              <a:rPr lang="fr-FR" altLang="fr-FR" sz="2000" b="1"/>
              <a:t>: </a:t>
            </a:r>
            <a:r>
              <a:rPr lang="fr-FR" altLang="fr-FR" sz="2000" b="1">
                <a:solidFill>
                  <a:srgbClr val="00B050"/>
                </a:solidFill>
              </a:rPr>
              <a:t>plus de 80 % (90% -95 %) de souches sensibles </a:t>
            </a:r>
            <a:r>
              <a:rPr lang="fr-FR" altLang="fr-FR" sz="2000"/>
              <a:t>quelque soit l’ATB </a:t>
            </a:r>
            <a:r>
              <a:rPr lang="fr-FR" altLang="fr-FR" sz="2000" b="1"/>
              <a:t>sauf streptomycine</a:t>
            </a:r>
          </a:p>
          <a:p>
            <a:pPr lvl="1" eaLnBrk="1" hangingPunct="1">
              <a:lnSpc>
                <a:spcPct val="150000"/>
              </a:lnSpc>
            </a:pPr>
            <a:endParaRPr lang="fr-FR" altLang="fr-FR" sz="2000"/>
          </a:p>
          <a:p>
            <a:pPr eaLnBrk="1" hangingPunct="1">
              <a:lnSpc>
                <a:spcPct val="80000"/>
              </a:lnSpc>
            </a:pPr>
            <a:endParaRPr lang="fi-FI" altLang="fr-FR" sz="2000"/>
          </a:p>
          <a:p>
            <a:pPr eaLnBrk="1" hangingPunct="1">
              <a:lnSpc>
                <a:spcPct val="80000"/>
              </a:lnSpc>
            </a:pPr>
            <a:endParaRPr lang="fi-FI" altLang="fr-FR" sz="2000"/>
          </a:p>
        </p:txBody>
      </p:sp>
      <p:sp>
        <p:nvSpPr>
          <p:cNvPr id="64517" name="Rectangle 1">
            <a:extLst>
              <a:ext uri="{FF2B5EF4-FFF2-40B4-BE49-F238E27FC236}">
                <a16:creationId xmlns:a16="http://schemas.microsoft.com/office/drawing/2014/main" id="{39DF7776-B6F2-490D-9D83-DB5DE8AE0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9275" y="4033838"/>
            <a:ext cx="4456113" cy="500062"/>
          </a:xfrm>
          <a:prstGeom prst="rect">
            <a:avLst/>
          </a:prstGeom>
          <a:noFill/>
          <a:ln w="25400" algn="ctr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64518" name="Rectangle 1">
            <a:extLst>
              <a:ext uri="{FF2B5EF4-FFF2-40B4-BE49-F238E27FC236}">
                <a16:creationId xmlns:a16="http://schemas.microsoft.com/office/drawing/2014/main" id="{EBBA48A9-381A-4EEC-9E92-AD656BB2F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2913" y="3330575"/>
            <a:ext cx="4456112" cy="196850"/>
          </a:xfrm>
          <a:prstGeom prst="rect">
            <a:avLst/>
          </a:prstGeom>
          <a:noFill/>
          <a:ln w="25400" algn="ctr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00D7A6A-AE9B-4104-9619-155BE1A02088}"/>
              </a:ext>
            </a:extLst>
          </p:cNvPr>
          <p:cNvSpPr/>
          <p:nvPr/>
        </p:nvSpPr>
        <p:spPr bwMode="auto">
          <a:xfrm>
            <a:off x="5418138" y="2293938"/>
            <a:ext cx="1531937" cy="328612"/>
          </a:xfrm>
          <a:prstGeom prst="ellipse">
            <a:avLst/>
          </a:prstGeom>
          <a:noFill/>
          <a:ln w="254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  <a:defRPr/>
            </a:pPr>
            <a:endParaRPr lang="fr-FR"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9DA4389-4779-442A-BC00-D4A04D7EBD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8625" y="274638"/>
            <a:ext cx="8258175" cy="14795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 sz="3600"/>
              <a:t>Pathologies infectieuses chez le veau: </a:t>
            </a:r>
            <a:r>
              <a:rPr lang="fr-FR" altLang="fr-FR" sz="4000"/>
              <a:t>prévalences</a:t>
            </a:r>
            <a:endParaRPr lang="en-US" altLang="fr-FR" sz="4000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EF26A465-F061-484C-9473-39D3498BAD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2601913"/>
            <a:ext cx="7102475" cy="3048000"/>
          </a:xfrm>
        </p:spPr>
        <p:txBody>
          <a:bodyPr/>
          <a:lstStyle/>
          <a:p>
            <a:pPr defTabSz="762000" eaLnBrk="1" hangingPunct="1">
              <a:lnSpc>
                <a:spcPct val="90000"/>
              </a:lnSpc>
              <a:tabLst>
                <a:tab pos="4006850" algn="l"/>
              </a:tabLst>
            </a:pPr>
            <a:r>
              <a:rPr lang="fr-FR" altLang="fr-FR" sz="2800" b="1"/>
              <a:t>Diarrhées	+++</a:t>
            </a:r>
          </a:p>
          <a:p>
            <a:pPr defTabSz="762000" eaLnBrk="1" hangingPunct="1">
              <a:lnSpc>
                <a:spcPct val="90000"/>
              </a:lnSpc>
              <a:tabLst>
                <a:tab pos="4006850" algn="l"/>
              </a:tabLst>
            </a:pPr>
            <a:r>
              <a:rPr lang="fr-FR" altLang="fr-FR" sz="2800" b="1"/>
              <a:t>Respiratoires	++</a:t>
            </a:r>
          </a:p>
          <a:p>
            <a:pPr defTabSz="762000" eaLnBrk="1" hangingPunct="1">
              <a:lnSpc>
                <a:spcPct val="90000"/>
              </a:lnSpc>
              <a:tabLst>
                <a:tab pos="4006850" algn="l"/>
              </a:tabLst>
            </a:pPr>
            <a:r>
              <a:rPr lang="fr-FR" altLang="fr-FR" sz="2800"/>
              <a:t>Omphalites	++</a:t>
            </a:r>
          </a:p>
          <a:p>
            <a:pPr defTabSz="762000" eaLnBrk="1" hangingPunct="1">
              <a:lnSpc>
                <a:spcPct val="90000"/>
              </a:lnSpc>
              <a:tabLst>
                <a:tab pos="4006850" algn="l"/>
              </a:tabLst>
            </a:pPr>
            <a:r>
              <a:rPr lang="fr-FR" altLang="fr-FR" sz="2800"/>
              <a:t>Arthrites	+</a:t>
            </a:r>
          </a:p>
          <a:p>
            <a:pPr defTabSz="762000" eaLnBrk="1" hangingPunct="1">
              <a:lnSpc>
                <a:spcPct val="90000"/>
              </a:lnSpc>
              <a:tabLst>
                <a:tab pos="4006850" algn="l"/>
              </a:tabLst>
            </a:pPr>
            <a:r>
              <a:rPr lang="fr-FR" altLang="fr-FR" sz="2800"/>
              <a:t>Septicémie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Image 1">
            <a:extLst>
              <a:ext uri="{FF2B5EF4-FFF2-40B4-BE49-F238E27FC236}">
                <a16:creationId xmlns:a16="http://schemas.microsoft.com/office/drawing/2014/main" id="{8B1A8A00-56F9-408B-9244-ECDB420DDD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688" y="1096963"/>
            <a:ext cx="4932362" cy="557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63" name="Rectangle 2">
            <a:extLst>
              <a:ext uri="{FF2B5EF4-FFF2-40B4-BE49-F238E27FC236}">
                <a16:creationId xmlns:a16="http://schemas.microsoft.com/office/drawing/2014/main" id="{479570CF-4E02-415E-8ED0-78947F8045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0350" y="293688"/>
            <a:ext cx="8443913" cy="9398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r-FR" sz="3200" b="1"/>
              <a:t>Les antibiotiques utilisés en pathologie respiratoire</a:t>
            </a:r>
          </a:p>
        </p:txBody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F94BD6FF-F5B2-47D4-89D9-56048E719B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0350" y="1673225"/>
            <a:ext cx="3956050" cy="512445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fr-FR" altLang="fr-FR" sz="2000" b="1"/>
              <a:t>Rapport Anses Résapath : (Nov 2016)</a:t>
            </a:r>
            <a:endParaRPr lang="fr-FR" altLang="fr-FR" sz="2000"/>
          </a:p>
          <a:p>
            <a:pPr lvl="1" eaLnBrk="1" hangingPunct="1">
              <a:lnSpc>
                <a:spcPct val="150000"/>
              </a:lnSpc>
            </a:pPr>
            <a:r>
              <a:rPr lang="fr-FR" altLang="fr-FR" sz="2000" b="1" i="1"/>
              <a:t>M. heamolytica </a:t>
            </a:r>
            <a:r>
              <a:rPr lang="fr-FR" altLang="fr-FR" sz="2000" b="1"/>
              <a:t>: </a:t>
            </a:r>
            <a:r>
              <a:rPr lang="fr-FR" altLang="fr-FR" sz="2000" b="1">
                <a:solidFill>
                  <a:srgbClr val="00B050"/>
                </a:solidFill>
              </a:rPr>
              <a:t>plus de 80 % (90%) de souches sensibles </a:t>
            </a:r>
            <a:r>
              <a:rPr lang="fr-FR" altLang="fr-FR" sz="2000"/>
              <a:t>quelque soit l’ATB sauf doxycycline</a:t>
            </a:r>
            <a:r>
              <a:rPr lang="fr-FR" altLang="fr-FR" sz="2000" b="1"/>
              <a:t> </a:t>
            </a:r>
            <a:r>
              <a:rPr lang="fr-FR" altLang="fr-FR" sz="2000"/>
              <a:t>et </a:t>
            </a:r>
            <a:r>
              <a:rPr lang="fr-FR" altLang="fr-FR" sz="2000" b="1"/>
              <a:t>streptomycine</a:t>
            </a:r>
          </a:p>
          <a:p>
            <a:pPr eaLnBrk="1" hangingPunct="1">
              <a:lnSpc>
                <a:spcPct val="80000"/>
              </a:lnSpc>
            </a:pPr>
            <a:endParaRPr lang="fi-FI" altLang="fr-FR" sz="2000"/>
          </a:p>
          <a:p>
            <a:pPr eaLnBrk="1" hangingPunct="1">
              <a:lnSpc>
                <a:spcPct val="80000"/>
              </a:lnSpc>
            </a:pPr>
            <a:endParaRPr lang="fi-FI" altLang="fr-FR" sz="2000"/>
          </a:p>
        </p:txBody>
      </p:sp>
      <p:sp>
        <p:nvSpPr>
          <p:cNvPr id="66565" name="Rectangle 1">
            <a:extLst>
              <a:ext uri="{FF2B5EF4-FFF2-40B4-BE49-F238E27FC236}">
                <a16:creationId xmlns:a16="http://schemas.microsoft.com/office/drawing/2014/main" id="{D5729498-DA75-49E5-931D-F8C96EDE4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2774950"/>
            <a:ext cx="4298950" cy="288925"/>
          </a:xfrm>
          <a:prstGeom prst="rect">
            <a:avLst/>
          </a:prstGeom>
          <a:noFill/>
          <a:ln w="25400" algn="ctr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E9D55A93-DC8E-49BA-A400-6F6A62E3054E}"/>
              </a:ext>
            </a:extLst>
          </p:cNvPr>
          <p:cNvSpPr/>
          <p:nvPr/>
        </p:nvSpPr>
        <p:spPr bwMode="auto">
          <a:xfrm>
            <a:off x="5334000" y="1744663"/>
            <a:ext cx="1455738" cy="342900"/>
          </a:xfrm>
          <a:prstGeom prst="ellipse">
            <a:avLst/>
          </a:prstGeom>
          <a:noFill/>
          <a:ln w="254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  <a:defRPr/>
            </a:pPr>
            <a:endParaRPr lang="fr-FR">
              <a:latin typeface="Arial" charset="0"/>
            </a:endParaRPr>
          </a:p>
        </p:txBody>
      </p:sp>
      <p:sp>
        <p:nvSpPr>
          <p:cNvPr id="66567" name="Rectangle 1">
            <a:extLst>
              <a:ext uri="{FF2B5EF4-FFF2-40B4-BE49-F238E27FC236}">
                <a16:creationId xmlns:a16="http://schemas.microsoft.com/office/drawing/2014/main" id="{15A22E29-B0FD-43E0-A8E1-27C355503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6400" y="4165600"/>
            <a:ext cx="4298950" cy="288925"/>
          </a:xfrm>
          <a:prstGeom prst="rect">
            <a:avLst/>
          </a:prstGeom>
          <a:noFill/>
          <a:ln w="25400" algn="ctr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F0CFDBFC-87BB-4346-A85F-A6F8619F5E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0350" y="293688"/>
            <a:ext cx="8443913" cy="9398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r-FR" sz="3200" b="1"/>
              <a:t>Les antibiotiques utilisés en pathologie respiratoire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952F8967-5B81-4179-825D-1FC6780328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8163" y="2100263"/>
            <a:ext cx="8166100" cy="444341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fr-FR" altLang="fr-FR" sz="2400" b="1" i="1" dirty="0" err="1"/>
              <a:t>Mycoplasma</a:t>
            </a:r>
            <a:r>
              <a:rPr lang="fr-FR" altLang="fr-FR" sz="2400" b="1" dirty="0"/>
              <a:t> </a:t>
            </a:r>
            <a:r>
              <a:rPr lang="fr-FR" altLang="fr-FR" sz="2400" dirty="0"/>
              <a:t>(</a:t>
            </a:r>
            <a:r>
              <a:rPr lang="fi-FI" altLang="fr-FR" sz="2400" dirty="0"/>
              <a:t>Absence de paroi)</a:t>
            </a:r>
          </a:p>
          <a:p>
            <a:pPr eaLnBrk="1" hangingPunct="1">
              <a:lnSpc>
                <a:spcPct val="150000"/>
              </a:lnSpc>
              <a:defRPr/>
            </a:pPr>
            <a:endParaRPr lang="fi-FI" altLang="fr-FR" sz="2000" dirty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fi-FI" altLang="fr-FR" sz="2000" dirty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fr-FR" sz="2000" b="1" dirty="0">
                <a:solidFill>
                  <a:srgbClr val="00B050"/>
                </a:solidFill>
              </a:rPr>
              <a:t>Sensible au florfénicol </a:t>
            </a:r>
            <a:r>
              <a:rPr lang="fi-FI" altLang="fr-FR" sz="2000" dirty="0"/>
              <a:t>(et aux fluoroquinolones*)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fi-FI" altLang="fr-FR" sz="2000" dirty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fr-FR" sz="2000" dirty="0"/>
              <a:t>Sensibilité variable aux </a:t>
            </a:r>
            <a:r>
              <a:rPr lang="fi-FI" altLang="fr-FR" sz="2000" b="1" dirty="0"/>
              <a:t>macrolides </a:t>
            </a:r>
            <a:r>
              <a:rPr lang="fi-FI" altLang="fr-FR" sz="2000" dirty="0"/>
              <a:t>(apparition progressive de résistances)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re 1">
            <a:extLst>
              <a:ext uri="{FF2B5EF4-FFF2-40B4-BE49-F238E27FC236}">
                <a16:creationId xmlns:a16="http://schemas.microsoft.com/office/drawing/2014/main" id="{882F29A6-1AFC-45F6-8DFE-877EE3614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/>
              <a:t>Plan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9AF175-6769-4267-A09B-14057D081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r-FR" sz="2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Maladies respiratoires chez les bovins</a:t>
            </a: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Agents étiologiques</a:t>
            </a: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Syndrome inflammatoire et conséquences en termes de traitement</a:t>
            </a:r>
          </a:p>
          <a:p>
            <a:pPr lvl="1">
              <a:defRPr/>
            </a:pPr>
            <a:endParaRPr lang="fr-FR" sz="2000" dirty="0"/>
          </a:p>
          <a:p>
            <a:pPr>
              <a:defRPr/>
            </a:pPr>
            <a:r>
              <a:rPr lang="fr-FR" sz="2400" dirty="0"/>
              <a:t>Antibiothérapie</a:t>
            </a: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Accès à la </a:t>
            </a:r>
            <a:r>
              <a:rPr lang="fr-FR" sz="20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biophase</a:t>
            </a:r>
            <a:endParaRPr lang="fr-FR" sz="20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Spectre </a:t>
            </a:r>
          </a:p>
          <a:p>
            <a:pPr lvl="1">
              <a:defRPr/>
            </a:pPr>
            <a:r>
              <a:rPr lang="fr-FR" sz="2000" dirty="0"/>
              <a:t>Voies d’administration</a:t>
            </a: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Modalités de traitements</a:t>
            </a:r>
          </a:p>
          <a:p>
            <a:pPr lvl="2">
              <a:defRPr/>
            </a:pPr>
            <a:r>
              <a:rPr lang="fr-FR" sz="18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Métaphylaxie</a:t>
            </a:r>
            <a:r>
              <a:rPr lang="fr-FR" sz="18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vs curatif</a:t>
            </a:r>
          </a:p>
          <a:p>
            <a:pPr lvl="2">
              <a:defRPr/>
            </a:pPr>
            <a:r>
              <a:rPr lang="fr-FR" sz="18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Traitements adjuvants</a:t>
            </a:r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>
            <a:extLst>
              <a:ext uri="{FF2B5EF4-FFF2-40B4-BE49-F238E27FC236}">
                <a16:creationId xmlns:a16="http://schemas.microsoft.com/office/drawing/2014/main" id="{2002F61A-1E5F-47B7-9494-D1789C43BC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1463" y="1257300"/>
            <a:ext cx="8343900" cy="48641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r>
              <a:rPr lang="fi-FI" altLang="fr-FR">
                <a:solidFill>
                  <a:srgbClr val="C00000"/>
                </a:solidFill>
              </a:rPr>
              <a:t>Voie intraveineuse </a:t>
            </a:r>
          </a:p>
          <a:p>
            <a:pPr lvl="2" eaLnBrk="1" hangingPunct="1"/>
            <a:r>
              <a:rPr lang="fi-FI" altLang="fr-FR" sz="1600"/>
              <a:t>Biodisponibilité = 100%</a:t>
            </a:r>
          </a:p>
          <a:p>
            <a:pPr lvl="2" eaLnBrk="1" hangingPunct="1"/>
            <a:endParaRPr lang="fi-FI" altLang="fr-FR" sz="1600"/>
          </a:p>
          <a:p>
            <a:pPr lvl="1" eaLnBrk="1" hangingPunct="1"/>
            <a:r>
              <a:rPr lang="fi-FI" altLang="fr-FR" sz="2000" u="sng"/>
              <a:t>Avantages</a:t>
            </a:r>
          </a:p>
          <a:p>
            <a:pPr lvl="2" eaLnBrk="1" hangingPunct="1"/>
            <a:r>
              <a:rPr lang="fi-FI" altLang="fr-FR" sz="1800"/>
              <a:t>Pour les antibiotiques concentration-dépendants =&gt; </a:t>
            </a:r>
            <a:r>
              <a:rPr lang="fi-FI" altLang="fr-FR" sz="1600"/>
              <a:t>pic de concentration plasmatique très élevé</a:t>
            </a:r>
          </a:p>
          <a:p>
            <a:pPr lvl="3" eaLnBrk="1" hangingPunct="1">
              <a:buFontTx/>
              <a:buNone/>
            </a:pPr>
            <a:endParaRPr lang="fi-FI" altLang="fr-FR" sz="1600"/>
          </a:p>
          <a:p>
            <a:pPr lvl="2" eaLnBrk="1" hangingPunct="1"/>
            <a:r>
              <a:rPr lang="fi-FI" altLang="fr-FR" sz="1800"/>
              <a:t>Effet de </a:t>
            </a:r>
            <a:r>
              <a:rPr lang="fi-FI" altLang="fr-FR" sz="1800" b="1"/>
              <a:t>premier passage pulmonaire </a:t>
            </a:r>
            <a:r>
              <a:rPr lang="fi-FI" altLang="fr-FR" sz="1800"/>
              <a:t>(équivalent à une </a:t>
            </a:r>
            <a:r>
              <a:rPr lang="fi-FI" altLang="fr-FR" sz="1800" b="1">
                <a:solidFill>
                  <a:srgbClr val="FF0000"/>
                </a:solidFill>
              </a:rPr>
              <a:t>administration locale si IV </a:t>
            </a:r>
            <a:r>
              <a:rPr lang="fi-FI" altLang="fr-FR" sz="1800"/>
              <a:t>dans la jugulaire)</a:t>
            </a:r>
          </a:p>
          <a:p>
            <a:pPr lvl="1" eaLnBrk="1" hangingPunct="1">
              <a:spcBef>
                <a:spcPct val="60000"/>
              </a:spcBef>
            </a:pPr>
            <a:r>
              <a:rPr lang="fi-FI" altLang="fr-FR" sz="2000" u="sng"/>
              <a:t>Inconvénients :</a:t>
            </a:r>
          </a:p>
          <a:p>
            <a:pPr lvl="2" eaLnBrk="1" hangingPunct="1">
              <a:spcBef>
                <a:spcPct val="80000"/>
              </a:spcBef>
            </a:pPr>
            <a:r>
              <a:rPr lang="fi-FI" altLang="fr-FR" sz="1800"/>
              <a:t>Technique</a:t>
            </a:r>
          </a:p>
          <a:p>
            <a:pPr lvl="2" eaLnBrk="1" hangingPunct="1">
              <a:spcBef>
                <a:spcPct val="80000"/>
              </a:spcBef>
            </a:pPr>
            <a:r>
              <a:rPr lang="fi-FI" altLang="fr-FR" sz="1800" b="1"/>
              <a:t>Pour les antibiotiques temps-dépendant : </a:t>
            </a:r>
            <a:r>
              <a:rPr lang="fi-FI" altLang="fr-FR" sz="1800"/>
              <a:t>si l’élimination rapide du PA est rapide, les concentrations plasmatiques diminueront rapidement</a:t>
            </a:r>
          </a:p>
          <a:p>
            <a:pPr lvl="2" eaLnBrk="1" hangingPunct="1"/>
            <a:endParaRPr lang="fi-FI" altLang="fr-FR" sz="1800"/>
          </a:p>
        </p:txBody>
      </p:sp>
      <p:sp>
        <p:nvSpPr>
          <p:cNvPr id="71683" name="Titre 1">
            <a:extLst>
              <a:ext uri="{FF2B5EF4-FFF2-40B4-BE49-F238E27FC236}">
                <a16:creationId xmlns:a16="http://schemas.microsoft.com/office/drawing/2014/main" id="{337E1714-72B8-4DB5-8E26-11AF5B927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763" y="0"/>
            <a:ext cx="8229600" cy="1143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 altLang="fr-FR" sz="4000"/>
              <a:t>Voies d’administration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>
            <a:extLst>
              <a:ext uri="{FF2B5EF4-FFF2-40B4-BE49-F238E27FC236}">
                <a16:creationId xmlns:a16="http://schemas.microsoft.com/office/drawing/2014/main" id="{B3AB0C1A-7A5E-4999-89AC-58BBA6FAB6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663" y="2057400"/>
            <a:ext cx="8702675" cy="36576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fi-FI" altLang="fr-FR" sz="3000" dirty="0">
                <a:solidFill>
                  <a:srgbClr val="C00000"/>
                </a:solidFill>
              </a:rPr>
              <a:t>Voie intramusculaire </a:t>
            </a:r>
          </a:p>
          <a:p>
            <a:pPr lvl="1" eaLnBrk="1" hangingPunct="1">
              <a:defRPr/>
            </a:pPr>
            <a:r>
              <a:rPr lang="fi-FI" altLang="fr-FR" sz="2400" dirty="0"/>
              <a:t>Vitesse d’absorption en fonction de la galénique</a:t>
            </a:r>
          </a:p>
          <a:p>
            <a:pPr lvl="3" eaLnBrk="1" hangingPunct="1">
              <a:defRPr/>
            </a:pPr>
            <a:r>
              <a:rPr lang="fi-FI" altLang="fr-FR" sz="2400" dirty="0"/>
              <a:t>rapide ou</a:t>
            </a:r>
          </a:p>
          <a:p>
            <a:pPr lvl="3" eaLnBrk="1" hangingPunct="1">
              <a:defRPr/>
            </a:pPr>
            <a:r>
              <a:rPr lang="fi-FI" altLang="fr-FR" sz="2400" b="1" u="sng" dirty="0"/>
              <a:t>prolongée </a:t>
            </a:r>
            <a:r>
              <a:rPr lang="fi-FI" altLang="fr-FR" sz="2400" dirty="0"/>
              <a:t>: formulation </a:t>
            </a:r>
            <a:r>
              <a:rPr lang="fi-FI" altLang="fr-FR" sz="2400" b="1" dirty="0">
                <a:solidFill>
                  <a:srgbClr val="C00000"/>
                </a:solidFill>
              </a:rPr>
              <a:t>longue action (LA) </a:t>
            </a:r>
            <a:r>
              <a:rPr lang="fi-FI" altLang="fr-FR" sz="2400" dirty="0"/>
              <a:t>qui peut être intéressante pour espacer les injections</a:t>
            </a:r>
          </a:p>
          <a:p>
            <a:pPr marL="1371600" lvl="3" indent="0" eaLnBrk="1" hangingPunct="1">
              <a:buFontTx/>
              <a:buNone/>
              <a:defRPr/>
            </a:pPr>
            <a:endParaRPr lang="fi-FI" altLang="fr-FR" dirty="0"/>
          </a:p>
          <a:p>
            <a:pPr lvl="3" eaLnBrk="1" hangingPunct="1">
              <a:defRPr/>
            </a:pPr>
            <a:endParaRPr lang="fi-FI" altLang="fr-FR" dirty="0"/>
          </a:p>
          <a:p>
            <a:pPr lvl="2" eaLnBrk="1" hangingPunct="1">
              <a:defRPr/>
            </a:pPr>
            <a:endParaRPr lang="fi-FI" altLang="fr-FR" dirty="0"/>
          </a:p>
        </p:txBody>
      </p:sp>
      <p:sp>
        <p:nvSpPr>
          <p:cNvPr id="73731" name="Titre 1">
            <a:extLst>
              <a:ext uri="{FF2B5EF4-FFF2-40B4-BE49-F238E27FC236}">
                <a16:creationId xmlns:a16="http://schemas.microsoft.com/office/drawing/2014/main" id="{76103B9B-BD7C-4472-A91D-77CD50F016EB}"/>
              </a:ext>
            </a:extLst>
          </p:cNvPr>
          <p:cNvSpPr>
            <a:spLocks noGrp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 altLang="fr-FR" sz="3600"/>
              <a:t>Voies d’administration</a:t>
            </a:r>
          </a:p>
        </p:txBody>
      </p:sp>
      <p:sp>
        <p:nvSpPr>
          <p:cNvPr id="4" name="Étoile à 5 branches 3">
            <a:extLst>
              <a:ext uri="{FF2B5EF4-FFF2-40B4-BE49-F238E27FC236}">
                <a16:creationId xmlns:a16="http://schemas.microsoft.com/office/drawing/2014/main" id="{FDEBA0B2-57BC-471B-8B6D-724AD9589D85}"/>
              </a:ext>
            </a:extLst>
          </p:cNvPr>
          <p:cNvSpPr/>
          <p:nvPr/>
        </p:nvSpPr>
        <p:spPr>
          <a:xfrm>
            <a:off x="7716838" y="2873375"/>
            <a:ext cx="763587" cy="628650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62">
            <a:extLst>
              <a:ext uri="{FF2B5EF4-FFF2-40B4-BE49-F238E27FC236}">
                <a16:creationId xmlns:a16="http://schemas.microsoft.com/office/drawing/2014/main" id="{4C2E9763-1F31-42EF-AAEB-90DBAD519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438" y="1317625"/>
            <a:ext cx="8032750" cy="5410200"/>
          </a:xfrm>
          <a:prstGeom prst="rect">
            <a:avLst/>
          </a:prstGeom>
          <a:noFill/>
          <a:ln w="25400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5779" name="Freeform 2">
            <a:extLst>
              <a:ext uri="{FF2B5EF4-FFF2-40B4-BE49-F238E27FC236}">
                <a16:creationId xmlns:a16="http://schemas.microsoft.com/office/drawing/2014/main" id="{F7F001FB-50E0-4BB9-A7AC-76081123EF79}"/>
              </a:ext>
            </a:extLst>
          </p:cNvPr>
          <p:cNvSpPr>
            <a:spLocks/>
          </p:cNvSpPr>
          <p:nvPr/>
        </p:nvSpPr>
        <p:spPr bwMode="auto">
          <a:xfrm>
            <a:off x="1377950" y="4802188"/>
            <a:ext cx="5745163" cy="1433512"/>
          </a:xfrm>
          <a:custGeom>
            <a:avLst/>
            <a:gdLst>
              <a:gd name="T0" fmla="*/ 0 w 4072"/>
              <a:gd name="T1" fmla="*/ 2147483646 h 903"/>
              <a:gd name="T2" fmla="*/ 2147483646 w 4072"/>
              <a:gd name="T3" fmla="*/ 2147483646 h 903"/>
              <a:gd name="T4" fmla="*/ 2147483646 w 4072"/>
              <a:gd name="T5" fmla="*/ 2147483646 h 903"/>
              <a:gd name="T6" fmla="*/ 2147483646 w 4072"/>
              <a:gd name="T7" fmla="*/ 2147483646 h 903"/>
              <a:gd name="T8" fmla="*/ 2147483646 w 4072"/>
              <a:gd name="T9" fmla="*/ 2147483646 h 903"/>
              <a:gd name="T10" fmla="*/ 2147483646 w 4072"/>
              <a:gd name="T11" fmla="*/ 2147483646 h 903"/>
              <a:gd name="T12" fmla="*/ 2147483646 w 4072"/>
              <a:gd name="T13" fmla="*/ 2147483646 h 903"/>
              <a:gd name="T14" fmla="*/ 2147483646 w 4072"/>
              <a:gd name="T15" fmla="*/ 2147483646 h 903"/>
              <a:gd name="T16" fmla="*/ 2147483646 w 4072"/>
              <a:gd name="T17" fmla="*/ 2147483646 h 90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072" h="903">
                <a:moveTo>
                  <a:pt x="0" y="903"/>
                </a:moveTo>
                <a:cubicBezTo>
                  <a:pt x="100" y="608"/>
                  <a:pt x="201" y="314"/>
                  <a:pt x="312" y="167"/>
                </a:cubicBezTo>
                <a:cubicBezTo>
                  <a:pt x="423" y="20"/>
                  <a:pt x="555" y="46"/>
                  <a:pt x="664" y="23"/>
                </a:cubicBezTo>
                <a:cubicBezTo>
                  <a:pt x="773" y="0"/>
                  <a:pt x="823" y="16"/>
                  <a:pt x="968" y="31"/>
                </a:cubicBezTo>
                <a:cubicBezTo>
                  <a:pt x="1113" y="46"/>
                  <a:pt x="1331" y="70"/>
                  <a:pt x="1536" y="111"/>
                </a:cubicBezTo>
                <a:cubicBezTo>
                  <a:pt x="1741" y="152"/>
                  <a:pt x="1952" y="218"/>
                  <a:pt x="2200" y="279"/>
                </a:cubicBezTo>
                <a:cubicBezTo>
                  <a:pt x="2448" y="340"/>
                  <a:pt x="2803" y="422"/>
                  <a:pt x="3024" y="479"/>
                </a:cubicBezTo>
                <a:cubicBezTo>
                  <a:pt x="3245" y="536"/>
                  <a:pt x="3353" y="594"/>
                  <a:pt x="3528" y="623"/>
                </a:cubicBezTo>
                <a:cubicBezTo>
                  <a:pt x="3703" y="652"/>
                  <a:pt x="3887" y="653"/>
                  <a:pt x="4072" y="655"/>
                </a:cubicBezTo>
              </a:path>
            </a:pathLst>
          </a:custGeom>
          <a:noFill/>
          <a:ln w="28575" cap="flat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780" name="Line 3">
            <a:extLst>
              <a:ext uri="{FF2B5EF4-FFF2-40B4-BE49-F238E27FC236}">
                <a16:creationId xmlns:a16="http://schemas.microsoft.com/office/drawing/2014/main" id="{89CAEDCC-F664-4D64-B3E2-A7D620F456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1841500"/>
            <a:ext cx="0" cy="43942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781" name="Line 4">
            <a:extLst>
              <a:ext uri="{FF2B5EF4-FFF2-40B4-BE49-F238E27FC236}">
                <a16:creationId xmlns:a16="http://schemas.microsoft.com/office/drawing/2014/main" id="{C37261AA-53E0-434A-BA6D-B6B447B5AE4E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2713" y="6248400"/>
            <a:ext cx="5802312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782" name="Line 5">
            <a:extLst>
              <a:ext uri="{FF2B5EF4-FFF2-40B4-BE49-F238E27FC236}">
                <a16:creationId xmlns:a16="http://schemas.microsoft.com/office/drawing/2014/main" id="{9177D6EC-4A14-4B5E-9E81-398CD5C7D6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51338" y="6007100"/>
            <a:ext cx="0" cy="2540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783" name="Line 6">
            <a:extLst>
              <a:ext uri="{FF2B5EF4-FFF2-40B4-BE49-F238E27FC236}">
                <a16:creationId xmlns:a16="http://schemas.microsoft.com/office/drawing/2014/main" id="{C32CBD7B-7C9D-420D-9398-5AB42ECF33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96138" y="6007100"/>
            <a:ext cx="0" cy="2540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784" name="Line 7">
            <a:extLst>
              <a:ext uri="{FF2B5EF4-FFF2-40B4-BE49-F238E27FC236}">
                <a16:creationId xmlns:a16="http://schemas.microsoft.com/office/drawing/2014/main" id="{1C7FF1B6-9B4B-4431-86C3-AE240CBA63A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9063" y="4038600"/>
            <a:ext cx="5722937" cy="0"/>
          </a:xfrm>
          <a:prstGeom prst="line">
            <a:avLst/>
          </a:prstGeom>
          <a:noFill/>
          <a:ln w="38100" cmpd="dbl">
            <a:pattFill prst="dkVert">
              <a:fgClr>
                <a:schemeClr val="tx2"/>
              </a:fgClr>
              <a:bgClr>
                <a:schemeClr val="bg1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785" name="Line 8">
            <a:extLst>
              <a:ext uri="{FF2B5EF4-FFF2-40B4-BE49-F238E27FC236}">
                <a16:creationId xmlns:a16="http://schemas.microsoft.com/office/drawing/2014/main" id="{F2436F05-53CD-4531-8644-166623B8D7DD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2713" y="1828800"/>
            <a:ext cx="180975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786" name="Line 9">
            <a:extLst>
              <a:ext uri="{FF2B5EF4-FFF2-40B4-BE49-F238E27FC236}">
                <a16:creationId xmlns:a16="http://schemas.microsoft.com/office/drawing/2014/main" id="{9398B7B4-3207-45D5-B380-8A9FDBC91DD1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2713" y="3581400"/>
            <a:ext cx="180975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787" name="Line 10">
            <a:extLst>
              <a:ext uri="{FF2B5EF4-FFF2-40B4-BE49-F238E27FC236}">
                <a16:creationId xmlns:a16="http://schemas.microsoft.com/office/drawing/2014/main" id="{A42EE667-4D01-47D1-AC54-EE6276BD63AA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2713" y="2743200"/>
            <a:ext cx="180975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788" name="Line 11">
            <a:extLst>
              <a:ext uri="{FF2B5EF4-FFF2-40B4-BE49-F238E27FC236}">
                <a16:creationId xmlns:a16="http://schemas.microsoft.com/office/drawing/2014/main" id="{EA75E342-5514-4F2B-BA12-9CB39422A41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2713" y="4457700"/>
            <a:ext cx="180975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789" name="Line 12">
            <a:extLst>
              <a:ext uri="{FF2B5EF4-FFF2-40B4-BE49-F238E27FC236}">
                <a16:creationId xmlns:a16="http://schemas.microsoft.com/office/drawing/2014/main" id="{81378259-F424-4C0C-BE23-9D9C889A2310}"/>
              </a:ext>
            </a:extLst>
          </p:cNvPr>
          <p:cNvSpPr>
            <a:spLocks noChangeShapeType="1"/>
          </p:cNvSpPr>
          <p:nvPr/>
        </p:nvSpPr>
        <p:spPr bwMode="auto">
          <a:xfrm>
            <a:off x="1393825" y="5372100"/>
            <a:ext cx="180975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790" name="Line 13">
            <a:extLst>
              <a:ext uri="{FF2B5EF4-FFF2-40B4-BE49-F238E27FC236}">
                <a16:creationId xmlns:a16="http://schemas.microsoft.com/office/drawing/2014/main" id="{BA0FB626-27FC-416B-9274-048CFFE36E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981700"/>
            <a:ext cx="0" cy="2540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791" name="Line 14">
            <a:extLst>
              <a:ext uri="{FF2B5EF4-FFF2-40B4-BE49-F238E27FC236}">
                <a16:creationId xmlns:a16="http://schemas.microsoft.com/office/drawing/2014/main" id="{F8ECF094-8D48-4F59-9857-B40BDCE814F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9063" y="5943600"/>
            <a:ext cx="5722937" cy="0"/>
          </a:xfrm>
          <a:prstGeom prst="line">
            <a:avLst/>
          </a:prstGeom>
          <a:noFill/>
          <a:ln w="38100" cmpd="dbl">
            <a:pattFill prst="dkVert">
              <a:fgClr>
                <a:schemeClr val="tx2"/>
              </a:fgClr>
              <a:bgClr>
                <a:schemeClr val="bg1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792" name="Oval 15">
            <a:extLst>
              <a:ext uri="{FF2B5EF4-FFF2-40B4-BE49-F238E27FC236}">
                <a16:creationId xmlns:a16="http://schemas.microsoft.com/office/drawing/2014/main" id="{185EAE96-BC1B-4F9C-8373-CAA0C0DB6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2057400"/>
            <a:ext cx="101600" cy="1143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5793" name="Oval 16">
            <a:extLst>
              <a:ext uri="{FF2B5EF4-FFF2-40B4-BE49-F238E27FC236}">
                <a16:creationId xmlns:a16="http://schemas.microsoft.com/office/drawing/2014/main" id="{2EF0AE9E-E808-42A1-BF0E-B3F13A6004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1879600"/>
            <a:ext cx="101600" cy="1143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5794" name="Oval 17">
            <a:extLst>
              <a:ext uri="{FF2B5EF4-FFF2-40B4-BE49-F238E27FC236}">
                <a16:creationId xmlns:a16="http://schemas.microsoft.com/office/drawing/2014/main" id="{3AD152D6-6045-4B7B-9BDB-286353D97E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863" y="2667000"/>
            <a:ext cx="101600" cy="1143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5795" name="Rectangle 18">
            <a:extLst>
              <a:ext uri="{FF2B5EF4-FFF2-40B4-BE49-F238E27FC236}">
                <a16:creationId xmlns:a16="http://schemas.microsoft.com/office/drawing/2014/main" id="{36AAA606-ADB6-46D6-9595-6A4478167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013" y="1628775"/>
            <a:ext cx="4683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000">
                <a:solidFill>
                  <a:schemeClr val="tx2"/>
                </a:solidFill>
              </a:rPr>
              <a:t>10</a:t>
            </a:r>
          </a:p>
        </p:txBody>
      </p:sp>
      <p:sp>
        <p:nvSpPr>
          <p:cNvPr id="75796" name="Rectangle 19">
            <a:extLst>
              <a:ext uri="{FF2B5EF4-FFF2-40B4-BE49-F238E27FC236}">
                <a16:creationId xmlns:a16="http://schemas.microsoft.com/office/drawing/2014/main" id="{7E3DC501-017F-42C4-B48E-2B5CA513D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725" y="2466975"/>
            <a:ext cx="3254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000">
                <a:solidFill>
                  <a:schemeClr val="tx2"/>
                </a:solidFill>
              </a:rPr>
              <a:t>8</a:t>
            </a:r>
          </a:p>
        </p:txBody>
      </p:sp>
      <p:sp>
        <p:nvSpPr>
          <p:cNvPr id="75797" name="Rectangle 20">
            <a:extLst>
              <a:ext uri="{FF2B5EF4-FFF2-40B4-BE49-F238E27FC236}">
                <a16:creationId xmlns:a16="http://schemas.microsoft.com/office/drawing/2014/main" id="{2BE47ABF-1B4F-4A1E-8067-93F3FDB59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838" y="3343275"/>
            <a:ext cx="3254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000">
                <a:solidFill>
                  <a:schemeClr val="tx2"/>
                </a:solidFill>
              </a:rPr>
              <a:t>6</a:t>
            </a:r>
          </a:p>
        </p:txBody>
      </p:sp>
      <p:sp>
        <p:nvSpPr>
          <p:cNvPr id="75798" name="Rectangle 21">
            <a:extLst>
              <a:ext uri="{FF2B5EF4-FFF2-40B4-BE49-F238E27FC236}">
                <a16:creationId xmlns:a16="http://schemas.microsoft.com/office/drawing/2014/main" id="{B48BC98D-71AC-4B1F-B048-32E034612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613" y="4219575"/>
            <a:ext cx="3254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000">
                <a:solidFill>
                  <a:schemeClr val="tx2"/>
                </a:solidFill>
              </a:rPr>
              <a:t>4</a:t>
            </a:r>
          </a:p>
        </p:txBody>
      </p:sp>
      <p:sp>
        <p:nvSpPr>
          <p:cNvPr id="75799" name="Rectangle 22">
            <a:extLst>
              <a:ext uri="{FF2B5EF4-FFF2-40B4-BE49-F238E27FC236}">
                <a16:creationId xmlns:a16="http://schemas.microsoft.com/office/drawing/2014/main" id="{86EF5CC8-9802-4983-BADE-050CA1724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613" y="5121275"/>
            <a:ext cx="3254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000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75800" name="Rectangle 23">
            <a:extLst>
              <a:ext uri="{FF2B5EF4-FFF2-40B4-BE49-F238E27FC236}">
                <a16:creationId xmlns:a16="http://schemas.microsoft.com/office/drawing/2014/main" id="{54B1EC8C-1A78-4145-A0DB-8BE228A87C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5743575"/>
            <a:ext cx="5381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000">
                <a:solidFill>
                  <a:schemeClr val="tx2"/>
                </a:solidFill>
              </a:rPr>
              <a:t>0.5</a:t>
            </a:r>
          </a:p>
        </p:txBody>
      </p:sp>
      <p:sp>
        <p:nvSpPr>
          <p:cNvPr id="75801" name="Oval 24">
            <a:extLst>
              <a:ext uri="{FF2B5EF4-FFF2-40B4-BE49-F238E27FC236}">
                <a16:creationId xmlns:a16="http://schemas.microsoft.com/office/drawing/2014/main" id="{33E0F888-38D6-4CE1-AABD-19E448660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4888" y="4114800"/>
            <a:ext cx="101600" cy="1143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5802" name="Oval 25">
            <a:extLst>
              <a:ext uri="{FF2B5EF4-FFF2-40B4-BE49-F238E27FC236}">
                <a16:creationId xmlns:a16="http://schemas.microsoft.com/office/drawing/2014/main" id="{A0BF7172-E37C-4033-91EF-7EB2C2F6FB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8450" y="5130800"/>
            <a:ext cx="101600" cy="1143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5803" name="Oval 26">
            <a:extLst>
              <a:ext uri="{FF2B5EF4-FFF2-40B4-BE49-F238E27FC236}">
                <a16:creationId xmlns:a16="http://schemas.microsoft.com/office/drawing/2014/main" id="{C66E790E-8207-4C20-96CE-177CF73503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3738" y="5473700"/>
            <a:ext cx="101600" cy="1143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5804" name="Oval 27">
            <a:extLst>
              <a:ext uri="{FF2B5EF4-FFF2-40B4-BE49-F238E27FC236}">
                <a16:creationId xmlns:a16="http://schemas.microsoft.com/office/drawing/2014/main" id="{1A6613E7-3F93-4943-A9CF-8A4962CB8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9738" y="5778500"/>
            <a:ext cx="101600" cy="1143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5805" name="Oval 28">
            <a:extLst>
              <a:ext uri="{FF2B5EF4-FFF2-40B4-BE49-F238E27FC236}">
                <a16:creationId xmlns:a16="http://schemas.microsoft.com/office/drawing/2014/main" id="{4189914A-A73D-4C06-9DCD-63BECDEDB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75" y="5994400"/>
            <a:ext cx="101600" cy="1143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5806" name="Line 29">
            <a:extLst>
              <a:ext uri="{FF2B5EF4-FFF2-40B4-BE49-F238E27FC236}">
                <a16:creationId xmlns:a16="http://schemas.microsoft.com/office/drawing/2014/main" id="{8125C21E-42B0-49A7-815B-3FC0052A49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93825" y="5765800"/>
            <a:ext cx="79375" cy="482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807" name="Line 30">
            <a:extLst>
              <a:ext uri="{FF2B5EF4-FFF2-40B4-BE49-F238E27FC236}">
                <a16:creationId xmlns:a16="http://schemas.microsoft.com/office/drawing/2014/main" id="{630C6083-4374-43CE-9E7F-49DCDD4731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95425" y="4889500"/>
            <a:ext cx="79375" cy="9017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808" name="Line 31">
            <a:extLst>
              <a:ext uri="{FF2B5EF4-FFF2-40B4-BE49-F238E27FC236}">
                <a16:creationId xmlns:a16="http://schemas.microsoft.com/office/drawing/2014/main" id="{81228EF8-C951-4543-9D42-F0563415684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97025" y="4495800"/>
            <a:ext cx="57150" cy="4191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809" name="Line 32">
            <a:extLst>
              <a:ext uri="{FF2B5EF4-FFF2-40B4-BE49-F238E27FC236}">
                <a16:creationId xmlns:a16="http://schemas.microsoft.com/office/drawing/2014/main" id="{AC1AA9FF-D229-4756-BA33-D23B86C25F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3009900"/>
            <a:ext cx="711200" cy="15113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810" name="Line 33">
            <a:extLst>
              <a:ext uri="{FF2B5EF4-FFF2-40B4-BE49-F238E27FC236}">
                <a16:creationId xmlns:a16="http://schemas.microsoft.com/office/drawing/2014/main" id="{AA955234-95A0-4913-A2C9-BBAAB382F7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9825" y="3035300"/>
            <a:ext cx="36195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811" name="Line 34">
            <a:extLst>
              <a:ext uri="{FF2B5EF4-FFF2-40B4-BE49-F238E27FC236}">
                <a16:creationId xmlns:a16="http://schemas.microsoft.com/office/drawing/2014/main" id="{32A2CF6B-98C0-46D1-BB4F-5B64CEC699A7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4000" y="3365500"/>
            <a:ext cx="450850" cy="889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812" name="Line 35">
            <a:extLst>
              <a:ext uri="{FF2B5EF4-FFF2-40B4-BE49-F238E27FC236}">
                <a16:creationId xmlns:a16="http://schemas.microsoft.com/office/drawing/2014/main" id="{CE232226-687A-4399-A437-EFA3437D57AB}"/>
              </a:ext>
            </a:extLst>
          </p:cNvPr>
          <p:cNvSpPr>
            <a:spLocks noChangeShapeType="1"/>
          </p:cNvSpPr>
          <p:nvPr/>
        </p:nvSpPr>
        <p:spPr bwMode="auto">
          <a:xfrm>
            <a:off x="3268663" y="3479800"/>
            <a:ext cx="936625" cy="4445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813" name="Line 36">
            <a:extLst>
              <a:ext uri="{FF2B5EF4-FFF2-40B4-BE49-F238E27FC236}">
                <a16:creationId xmlns:a16="http://schemas.microsoft.com/office/drawing/2014/main" id="{12D494B5-B061-4979-921F-C30C3F206F4C}"/>
              </a:ext>
            </a:extLst>
          </p:cNvPr>
          <p:cNvSpPr>
            <a:spLocks noChangeShapeType="1"/>
          </p:cNvSpPr>
          <p:nvPr/>
        </p:nvSpPr>
        <p:spPr bwMode="auto">
          <a:xfrm>
            <a:off x="4227513" y="3949700"/>
            <a:ext cx="1117600" cy="7747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814" name="Rectangle 37">
            <a:extLst>
              <a:ext uri="{FF2B5EF4-FFF2-40B4-BE49-F238E27FC236}">
                <a16:creationId xmlns:a16="http://schemas.microsoft.com/office/drawing/2014/main" id="{9B77EBB2-8178-4A2E-9837-3AAEF2EF3C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3150" y="2971800"/>
            <a:ext cx="88900" cy="101600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5815" name="Rectangle 38">
            <a:extLst>
              <a:ext uri="{FF2B5EF4-FFF2-40B4-BE49-F238E27FC236}">
                <a16:creationId xmlns:a16="http://schemas.microsoft.com/office/drawing/2014/main" id="{CC78F1DC-008D-48F0-AE64-64070D8F2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2400" y="3302000"/>
            <a:ext cx="90488" cy="101600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5816" name="Rectangle 39">
            <a:extLst>
              <a:ext uri="{FF2B5EF4-FFF2-40B4-BE49-F238E27FC236}">
                <a16:creationId xmlns:a16="http://schemas.microsoft.com/office/drawing/2014/main" id="{D7F017EF-3D75-498B-8708-B267D02B2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9288" y="3403600"/>
            <a:ext cx="90487" cy="101600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5817" name="Rectangle 40">
            <a:extLst>
              <a:ext uri="{FF2B5EF4-FFF2-40B4-BE49-F238E27FC236}">
                <a16:creationId xmlns:a16="http://schemas.microsoft.com/office/drawing/2014/main" id="{FD6E4211-C901-4681-97BA-5D44B45C33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9250" y="3886200"/>
            <a:ext cx="90488" cy="101600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5818" name="Rectangle 41">
            <a:extLst>
              <a:ext uri="{FF2B5EF4-FFF2-40B4-BE49-F238E27FC236}">
                <a16:creationId xmlns:a16="http://schemas.microsoft.com/office/drawing/2014/main" id="{011334FA-F2F6-4E17-ADAF-0156DDC99A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6850" y="4673600"/>
            <a:ext cx="90488" cy="101600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5819" name="Rectangle 42">
            <a:extLst>
              <a:ext uri="{FF2B5EF4-FFF2-40B4-BE49-F238E27FC236}">
                <a16:creationId xmlns:a16="http://schemas.microsoft.com/office/drawing/2014/main" id="{ED3EEB7A-2F91-4536-B183-97781E5AB0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4457700"/>
            <a:ext cx="90488" cy="101600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5820" name="Rectangle 43">
            <a:extLst>
              <a:ext uri="{FF2B5EF4-FFF2-40B4-BE49-F238E27FC236}">
                <a16:creationId xmlns:a16="http://schemas.microsoft.com/office/drawing/2014/main" id="{EA24FB00-8239-47D5-BD8F-55E3DBD2E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0350" y="4940300"/>
            <a:ext cx="88900" cy="101600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5821" name="Rectangle 44">
            <a:extLst>
              <a:ext uri="{FF2B5EF4-FFF2-40B4-BE49-F238E27FC236}">
                <a16:creationId xmlns:a16="http://schemas.microsoft.com/office/drawing/2014/main" id="{2AFD3E3E-1038-4CFC-824F-5B9F56617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0" y="5689600"/>
            <a:ext cx="88900" cy="101600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5822" name="Rectangle 45">
            <a:extLst>
              <a:ext uri="{FF2B5EF4-FFF2-40B4-BE49-F238E27FC236}">
                <a16:creationId xmlns:a16="http://schemas.microsoft.com/office/drawing/2014/main" id="{1786DBB2-DB11-49CB-961B-3DBDDCBCA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1613" y="6359525"/>
            <a:ext cx="3254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000">
                <a:solidFill>
                  <a:schemeClr val="tx2"/>
                </a:solidFill>
              </a:rPr>
              <a:t>3</a:t>
            </a:r>
          </a:p>
        </p:txBody>
      </p:sp>
      <p:sp>
        <p:nvSpPr>
          <p:cNvPr id="75823" name="Rectangle 46">
            <a:extLst>
              <a:ext uri="{FF2B5EF4-FFF2-40B4-BE49-F238E27FC236}">
                <a16:creationId xmlns:a16="http://schemas.microsoft.com/office/drawing/2014/main" id="{E4A05F5A-EACA-4D53-921B-5FDDA2870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7350" y="6359525"/>
            <a:ext cx="3254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000">
                <a:solidFill>
                  <a:schemeClr val="tx2"/>
                </a:solidFill>
              </a:rPr>
              <a:t>6</a:t>
            </a:r>
          </a:p>
        </p:txBody>
      </p:sp>
      <p:sp>
        <p:nvSpPr>
          <p:cNvPr id="75824" name="Rectangle 47">
            <a:extLst>
              <a:ext uri="{FF2B5EF4-FFF2-40B4-BE49-F238E27FC236}">
                <a16:creationId xmlns:a16="http://schemas.microsoft.com/office/drawing/2014/main" id="{476EF7E1-CEB4-4BC2-8FC6-13C0C52A7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6340475"/>
            <a:ext cx="4683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000">
                <a:solidFill>
                  <a:schemeClr val="tx2"/>
                </a:solidFill>
              </a:rPr>
              <a:t>12</a:t>
            </a:r>
          </a:p>
        </p:txBody>
      </p:sp>
      <p:sp>
        <p:nvSpPr>
          <p:cNvPr id="75825" name="Rectangle 48">
            <a:extLst>
              <a:ext uri="{FF2B5EF4-FFF2-40B4-BE49-F238E27FC236}">
                <a16:creationId xmlns:a16="http://schemas.microsoft.com/office/drawing/2014/main" id="{C3017780-8801-4DC8-A03E-5950F4A92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9213" y="1381125"/>
            <a:ext cx="996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000">
                <a:solidFill>
                  <a:schemeClr val="tx2"/>
                </a:solidFill>
              </a:rPr>
              <a:t>µg / ml</a:t>
            </a:r>
          </a:p>
        </p:txBody>
      </p:sp>
      <p:sp>
        <p:nvSpPr>
          <p:cNvPr id="75826" name="Rectangle 49">
            <a:extLst>
              <a:ext uri="{FF2B5EF4-FFF2-40B4-BE49-F238E27FC236}">
                <a16:creationId xmlns:a16="http://schemas.microsoft.com/office/drawing/2014/main" id="{50AF5D18-B84A-48F5-B554-ED64B496A5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1613" y="6315075"/>
            <a:ext cx="13890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2000">
                <a:solidFill>
                  <a:schemeClr val="tx2"/>
                </a:solidFill>
              </a:rPr>
              <a:t>Temps (h)</a:t>
            </a:r>
          </a:p>
        </p:txBody>
      </p:sp>
      <p:sp>
        <p:nvSpPr>
          <p:cNvPr id="75827" name="Rectangle 50">
            <a:extLst>
              <a:ext uri="{FF2B5EF4-FFF2-40B4-BE49-F238E27FC236}">
                <a16:creationId xmlns:a16="http://schemas.microsoft.com/office/drawing/2014/main" id="{DA888000-E9C2-4FB5-8435-F2FEE39D4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438" y="1865313"/>
            <a:ext cx="3671887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1800"/>
              <a:t>amoxicilline sodique (7 mg / kg)</a:t>
            </a:r>
          </a:p>
        </p:txBody>
      </p:sp>
      <p:sp>
        <p:nvSpPr>
          <p:cNvPr id="75828" name="Rectangle 51">
            <a:extLst>
              <a:ext uri="{FF2B5EF4-FFF2-40B4-BE49-F238E27FC236}">
                <a16:creationId xmlns:a16="http://schemas.microsoft.com/office/drawing/2014/main" id="{3070609E-348B-4F6A-B981-3D20DDD60F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6050" y="3294063"/>
            <a:ext cx="3851275" cy="588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1800">
                <a:solidFill>
                  <a:srgbClr val="FF0000"/>
                </a:solidFill>
              </a:rPr>
              <a:t>amoxicilline suspension aqueuse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1800">
                <a:solidFill>
                  <a:srgbClr val="FF0000"/>
                </a:solidFill>
              </a:rPr>
              <a:t> (14 mg / kg)</a:t>
            </a:r>
          </a:p>
        </p:txBody>
      </p:sp>
      <p:sp>
        <p:nvSpPr>
          <p:cNvPr id="75829" name="Rectangle 52">
            <a:extLst>
              <a:ext uri="{FF2B5EF4-FFF2-40B4-BE49-F238E27FC236}">
                <a16:creationId xmlns:a16="http://schemas.microsoft.com/office/drawing/2014/main" id="{067F9B20-8CCA-43EA-9B5B-FAAF3A462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8713" y="4665663"/>
            <a:ext cx="1528762" cy="108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1800">
                <a:solidFill>
                  <a:schemeClr val="hlink"/>
                </a:solidFill>
              </a:rPr>
              <a:t>amoxicilline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1800">
                <a:solidFill>
                  <a:schemeClr val="hlink"/>
                </a:solidFill>
              </a:rPr>
              <a:t>suspension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1800">
                <a:solidFill>
                  <a:schemeClr val="hlink"/>
                </a:solidFill>
              </a:rPr>
              <a:t>aqueuse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1800">
                <a:solidFill>
                  <a:schemeClr val="hlink"/>
                </a:solidFill>
              </a:rPr>
              <a:t> (7 mg / kg)</a:t>
            </a:r>
          </a:p>
        </p:txBody>
      </p:sp>
      <p:sp>
        <p:nvSpPr>
          <p:cNvPr id="75830" name="Freeform 53">
            <a:extLst>
              <a:ext uri="{FF2B5EF4-FFF2-40B4-BE49-F238E27FC236}">
                <a16:creationId xmlns:a16="http://schemas.microsoft.com/office/drawing/2014/main" id="{59B4C3DA-EF33-42BA-B67C-E53E16F11738}"/>
              </a:ext>
            </a:extLst>
          </p:cNvPr>
          <p:cNvSpPr>
            <a:spLocks/>
          </p:cNvSpPr>
          <p:nvPr/>
        </p:nvSpPr>
        <p:spPr bwMode="invGray">
          <a:xfrm>
            <a:off x="7685088" y="1887538"/>
            <a:ext cx="811212" cy="666750"/>
          </a:xfrm>
          <a:custGeom>
            <a:avLst/>
            <a:gdLst>
              <a:gd name="T0" fmla="*/ 2147483646 w 575"/>
              <a:gd name="T1" fmla="*/ 2147483646 h 420"/>
              <a:gd name="T2" fmla="*/ 2147483646 w 575"/>
              <a:gd name="T3" fmla="*/ 2147483646 h 420"/>
              <a:gd name="T4" fmla="*/ 2147483646 w 575"/>
              <a:gd name="T5" fmla="*/ 2147483646 h 420"/>
              <a:gd name="T6" fmla="*/ 2147483646 w 575"/>
              <a:gd name="T7" fmla="*/ 2147483646 h 420"/>
              <a:gd name="T8" fmla="*/ 2147483646 w 575"/>
              <a:gd name="T9" fmla="*/ 2147483646 h 420"/>
              <a:gd name="T10" fmla="*/ 2147483646 w 575"/>
              <a:gd name="T11" fmla="*/ 2147483646 h 420"/>
              <a:gd name="T12" fmla="*/ 2147483646 w 575"/>
              <a:gd name="T13" fmla="*/ 2147483646 h 420"/>
              <a:gd name="T14" fmla="*/ 2147483646 w 575"/>
              <a:gd name="T15" fmla="*/ 2147483646 h 420"/>
              <a:gd name="T16" fmla="*/ 2147483646 w 575"/>
              <a:gd name="T17" fmla="*/ 2147483646 h 420"/>
              <a:gd name="T18" fmla="*/ 2147483646 w 575"/>
              <a:gd name="T19" fmla="*/ 2147483646 h 420"/>
              <a:gd name="T20" fmla="*/ 2147483646 w 575"/>
              <a:gd name="T21" fmla="*/ 2147483646 h 420"/>
              <a:gd name="T22" fmla="*/ 2147483646 w 575"/>
              <a:gd name="T23" fmla="*/ 2147483646 h 420"/>
              <a:gd name="T24" fmla="*/ 2147483646 w 575"/>
              <a:gd name="T25" fmla="*/ 2147483646 h 420"/>
              <a:gd name="T26" fmla="*/ 2147483646 w 575"/>
              <a:gd name="T27" fmla="*/ 2147483646 h 420"/>
              <a:gd name="T28" fmla="*/ 2147483646 w 575"/>
              <a:gd name="T29" fmla="*/ 2147483646 h 420"/>
              <a:gd name="T30" fmla="*/ 2147483646 w 575"/>
              <a:gd name="T31" fmla="*/ 2147483646 h 420"/>
              <a:gd name="T32" fmla="*/ 2147483646 w 575"/>
              <a:gd name="T33" fmla="*/ 2147483646 h 420"/>
              <a:gd name="T34" fmla="*/ 2147483646 w 575"/>
              <a:gd name="T35" fmla="*/ 2147483646 h 420"/>
              <a:gd name="T36" fmla="*/ 2147483646 w 575"/>
              <a:gd name="T37" fmla="*/ 2147483646 h 420"/>
              <a:gd name="T38" fmla="*/ 2147483646 w 575"/>
              <a:gd name="T39" fmla="*/ 2147483646 h 420"/>
              <a:gd name="T40" fmla="*/ 2147483646 w 575"/>
              <a:gd name="T41" fmla="*/ 2147483646 h 420"/>
              <a:gd name="T42" fmla="*/ 2147483646 w 575"/>
              <a:gd name="T43" fmla="*/ 2147483646 h 420"/>
              <a:gd name="T44" fmla="*/ 2147483646 w 575"/>
              <a:gd name="T45" fmla="*/ 2147483646 h 420"/>
              <a:gd name="T46" fmla="*/ 2147483646 w 575"/>
              <a:gd name="T47" fmla="*/ 2147483646 h 420"/>
              <a:gd name="T48" fmla="*/ 2147483646 w 575"/>
              <a:gd name="T49" fmla="*/ 2147483646 h 420"/>
              <a:gd name="T50" fmla="*/ 2147483646 w 575"/>
              <a:gd name="T51" fmla="*/ 2147483646 h 420"/>
              <a:gd name="T52" fmla="*/ 2147483646 w 575"/>
              <a:gd name="T53" fmla="*/ 2147483646 h 420"/>
              <a:gd name="T54" fmla="*/ 2147483646 w 575"/>
              <a:gd name="T55" fmla="*/ 2147483646 h 420"/>
              <a:gd name="T56" fmla="*/ 2147483646 w 575"/>
              <a:gd name="T57" fmla="*/ 2147483646 h 420"/>
              <a:gd name="T58" fmla="*/ 2147483646 w 575"/>
              <a:gd name="T59" fmla="*/ 2147483646 h 420"/>
              <a:gd name="T60" fmla="*/ 2147483646 w 575"/>
              <a:gd name="T61" fmla="*/ 2147483646 h 420"/>
              <a:gd name="T62" fmla="*/ 2147483646 w 575"/>
              <a:gd name="T63" fmla="*/ 2147483646 h 420"/>
              <a:gd name="T64" fmla="*/ 2147483646 w 575"/>
              <a:gd name="T65" fmla="*/ 2147483646 h 420"/>
              <a:gd name="T66" fmla="*/ 2147483646 w 575"/>
              <a:gd name="T67" fmla="*/ 2147483646 h 420"/>
              <a:gd name="T68" fmla="*/ 2147483646 w 575"/>
              <a:gd name="T69" fmla="*/ 2147483646 h 420"/>
              <a:gd name="T70" fmla="*/ 2147483646 w 575"/>
              <a:gd name="T71" fmla="*/ 2147483646 h 420"/>
              <a:gd name="T72" fmla="*/ 2147483646 w 575"/>
              <a:gd name="T73" fmla="*/ 2147483646 h 420"/>
              <a:gd name="T74" fmla="*/ 2147483646 w 575"/>
              <a:gd name="T75" fmla="*/ 2147483646 h 420"/>
              <a:gd name="T76" fmla="*/ 2147483646 w 575"/>
              <a:gd name="T77" fmla="*/ 2147483646 h 420"/>
              <a:gd name="T78" fmla="*/ 2147483646 w 575"/>
              <a:gd name="T79" fmla="*/ 2147483646 h 420"/>
              <a:gd name="T80" fmla="*/ 2147483646 w 575"/>
              <a:gd name="T81" fmla="*/ 2147483646 h 420"/>
              <a:gd name="T82" fmla="*/ 2147483646 w 575"/>
              <a:gd name="T83" fmla="*/ 2147483646 h 420"/>
              <a:gd name="T84" fmla="*/ 2147483646 w 575"/>
              <a:gd name="T85" fmla="*/ 2147483646 h 420"/>
              <a:gd name="T86" fmla="*/ 2147483646 w 575"/>
              <a:gd name="T87" fmla="*/ 2147483646 h 420"/>
              <a:gd name="T88" fmla="*/ 2147483646 w 575"/>
              <a:gd name="T89" fmla="*/ 2147483646 h 420"/>
              <a:gd name="T90" fmla="*/ 2147483646 w 575"/>
              <a:gd name="T91" fmla="*/ 2147483646 h 420"/>
              <a:gd name="T92" fmla="*/ 2147483646 w 575"/>
              <a:gd name="T93" fmla="*/ 2147483646 h 420"/>
              <a:gd name="T94" fmla="*/ 2147483646 w 575"/>
              <a:gd name="T95" fmla="*/ 2147483646 h 420"/>
              <a:gd name="T96" fmla="*/ 2147483646 w 575"/>
              <a:gd name="T97" fmla="*/ 2147483646 h 420"/>
              <a:gd name="T98" fmla="*/ 2147483646 w 575"/>
              <a:gd name="T99" fmla="*/ 2147483646 h 420"/>
              <a:gd name="T100" fmla="*/ 2147483646 w 575"/>
              <a:gd name="T101" fmla="*/ 2147483646 h 420"/>
              <a:gd name="T102" fmla="*/ 2147483646 w 575"/>
              <a:gd name="T103" fmla="*/ 2147483646 h 420"/>
              <a:gd name="T104" fmla="*/ 2147483646 w 575"/>
              <a:gd name="T105" fmla="*/ 2147483646 h 420"/>
              <a:gd name="T106" fmla="*/ 2147483646 w 575"/>
              <a:gd name="T107" fmla="*/ 2147483646 h 420"/>
              <a:gd name="T108" fmla="*/ 2147483646 w 575"/>
              <a:gd name="T109" fmla="*/ 2147483646 h 420"/>
              <a:gd name="T110" fmla="*/ 2147483646 w 575"/>
              <a:gd name="T111" fmla="*/ 2147483646 h 420"/>
              <a:gd name="T112" fmla="*/ 2147483646 w 575"/>
              <a:gd name="T113" fmla="*/ 2147483646 h 420"/>
              <a:gd name="T114" fmla="*/ 2147483646 w 575"/>
              <a:gd name="T115" fmla="*/ 2147483646 h 420"/>
              <a:gd name="T116" fmla="*/ 2147483646 w 575"/>
              <a:gd name="T117" fmla="*/ 2147483646 h 420"/>
              <a:gd name="T118" fmla="*/ 2147483646 w 575"/>
              <a:gd name="T119" fmla="*/ 2147483646 h 420"/>
              <a:gd name="T120" fmla="*/ 2147483646 w 575"/>
              <a:gd name="T121" fmla="*/ 2147483646 h 420"/>
              <a:gd name="T122" fmla="*/ 2147483646 w 575"/>
              <a:gd name="T123" fmla="*/ 2147483646 h 420"/>
              <a:gd name="T124" fmla="*/ 2147483646 w 575"/>
              <a:gd name="T125" fmla="*/ 2147483646 h 420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575" h="420">
                <a:moveTo>
                  <a:pt x="78" y="398"/>
                </a:moveTo>
                <a:cubicBezTo>
                  <a:pt x="74" y="401"/>
                  <a:pt x="60" y="398"/>
                  <a:pt x="56" y="394"/>
                </a:cubicBezTo>
                <a:cubicBezTo>
                  <a:pt x="52" y="390"/>
                  <a:pt x="53" y="382"/>
                  <a:pt x="51" y="376"/>
                </a:cubicBezTo>
                <a:cubicBezTo>
                  <a:pt x="49" y="370"/>
                  <a:pt x="48" y="365"/>
                  <a:pt x="46" y="360"/>
                </a:cubicBezTo>
                <a:cubicBezTo>
                  <a:pt x="44" y="355"/>
                  <a:pt x="39" y="366"/>
                  <a:pt x="37" y="345"/>
                </a:cubicBezTo>
                <a:cubicBezTo>
                  <a:pt x="35" y="324"/>
                  <a:pt x="38" y="251"/>
                  <a:pt x="34" y="236"/>
                </a:cubicBezTo>
                <a:cubicBezTo>
                  <a:pt x="30" y="221"/>
                  <a:pt x="19" y="251"/>
                  <a:pt x="14" y="254"/>
                </a:cubicBezTo>
                <a:cubicBezTo>
                  <a:pt x="9" y="257"/>
                  <a:pt x="4" y="258"/>
                  <a:pt x="2" y="254"/>
                </a:cubicBezTo>
                <a:cubicBezTo>
                  <a:pt x="0" y="250"/>
                  <a:pt x="3" y="238"/>
                  <a:pt x="4" y="232"/>
                </a:cubicBezTo>
                <a:cubicBezTo>
                  <a:pt x="5" y="226"/>
                  <a:pt x="0" y="228"/>
                  <a:pt x="8" y="218"/>
                </a:cubicBezTo>
                <a:cubicBezTo>
                  <a:pt x="16" y="208"/>
                  <a:pt x="46" y="197"/>
                  <a:pt x="54" y="174"/>
                </a:cubicBezTo>
                <a:cubicBezTo>
                  <a:pt x="62" y="151"/>
                  <a:pt x="50" y="103"/>
                  <a:pt x="54" y="80"/>
                </a:cubicBezTo>
                <a:cubicBezTo>
                  <a:pt x="58" y="57"/>
                  <a:pt x="61" y="42"/>
                  <a:pt x="80" y="34"/>
                </a:cubicBezTo>
                <a:cubicBezTo>
                  <a:pt x="99" y="26"/>
                  <a:pt x="144" y="31"/>
                  <a:pt x="170" y="30"/>
                </a:cubicBezTo>
                <a:cubicBezTo>
                  <a:pt x="196" y="29"/>
                  <a:pt x="219" y="28"/>
                  <a:pt x="234" y="28"/>
                </a:cubicBezTo>
                <a:cubicBezTo>
                  <a:pt x="249" y="28"/>
                  <a:pt x="251" y="30"/>
                  <a:pt x="260" y="30"/>
                </a:cubicBezTo>
                <a:cubicBezTo>
                  <a:pt x="269" y="30"/>
                  <a:pt x="279" y="31"/>
                  <a:pt x="290" y="30"/>
                </a:cubicBezTo>
                <a:cubicBezTo>
                  <a:pt x="301" y="29"/>
                  <a:pt x="311" y="26"/>
                  <a:pt x="328" y="26"/>
                </a:cubicBezTo>
                <a:cubicBezTo>
                  <a:pt x="345" y="26"/>
                  <a:pt x="378" y="29"/>
                  <a:pt x="392" y="30"/>
                </a:cubicBezTo>
                <a:cubicBezTo>
                  <a:pt x="406" y="31"/>
                  <a:pt x="408" y="32"/>
                  <a:pt x="415" y="30"/>
                </a:cubicBezTo>
                <a:cubicBezTo>
                  <a:pt x="422" y="28"/>
                  <a:pt x="426" y="21"/>
                  <a:pt x="433" y="19"/>
                </a:cubicBezTo>
                <a:cubicBezTo>
                  <a:pt x="440" y="17"/>
                  <a:pt x="453" y="23"/>
                  <a:pt x="460" y="20"/>
                </a:cubicBezTo>
                <a:cubicBezTo>
                  <a:pt x="467" y="17"/>
                  <a:pt x="469" y="4"/>
                  <a:pt x="476" y="2"/>
                </a:cubicBezTo>
                <a:cubicBezTo>
                  <a:pt x="483" y="0"/>
                  <a:pt x="493" y="2"/>
                  <a:pt x="500" y="6"/>
                </a:cubicBezTo>
                <a:cubicBezTo>
                  <a:pt x="507" y="10"/>
                  <a:pt x="509" y="14"/>
                  <a:pt x="516" y="26"/>
                </a:cubicBezTo>
                <a:cubicBezTo>
                  <a:pt x="523" y="38"/>
                  <a:pt x="535" y="63"/>
                  <a:pt x="544" y="76"/>
                </a:cubicBezTo>
                <a:cubicBezTo>
                  <a:pt x="553" y="89"/>
                  <a:pt x="569" y="94"/>
                  <a:pt x="572" y="104"/>
                </a:cubicBezTo>
                <a:cubicBezTo>
                  <a:pt x="575" y="114"/>
                  <a:pt x="567" y="130"/>
                  <a:pt x="560" y="138"/>
                </a:cubicBezTo>
                <a:cubicBezTo>
                  <a:pt x="553" y="146"/>
                  <a:pt x="541" y="149"/>
                  <a:pt x="530" y="150"/>
                </a:cubicBezTo>
                <a:cubicBezTo>
                  <a:pt x="519" y="151"/>
                  <a:pt x="507" y="143"/>
                  <a:pt x="496" y="142"/>
                </a:cubicBezTo>
                <a:cubicBezTo>
                  <a:pt x="485" y="141"/>
                  <a:pt x="476" y="141"/>
                  <a:pt x="466" y="144"/>
                </a:cubicBezTo>
                <a:cubicBezTo>
                  <a:pt x="456" y="147"/>
                  <a:pt x="445" y="151"/>
                  <a:pt x="436" y="160"/>
                </a:cubicBezTo>
                <a:cubicBezTo>
                  <a:pt x="427" y="169"/>
                  <a:pt x="420" y="188"/>
                  <a:pt x="411" y="199"/>
                </a:cubicBezTo>
                <a:cubicBezTo>
                  <a:pt x="402" y="210"/>
                  <a:pt x="388" y="209"/>
                  <a:pt x="382" y="225"/>
                </a:cubicBezTo>
                <a:cubicBezTo>
                  <a:pt x="376" y="241"/>
                  <a:pt x="377" y="277"/>
                  <a:pt x="376" y="297"/>
                </a:cubicBezTo>
                <a:cubicBezTo>
                  <a:pt x="375" y="317"/>
                  <a:pt x="375" y="333"/>
                  <a:pt x="378" y="348"/>
                </a:cubicBezTo>
                <a:cubicBezTo>
                  <a:pt x="381" y="363"/>
                  <a:pt x="393" y="378"/>
                  <a:pt x="394" y="386"/>
                </a:cubicBezTo>
                <a:cubicBezTo>
                  <a:pt x="395" y="394"/>
                  <a:pt x="391" y="396"/>
                  <a:pt x="386" y="398"/>
                </a:cubicBezTo>
                <a:cubicBezTo>
                  <a:pt x="381" y="400"/>
                  <a:pt x="368" y="403"/>
                  <a:pt x="361" y="400"/>
                </a:cubicBezTo>
                <a:cubicBezTo>
                  <a:pt x="354" y="397"/>
                  <a:pt x="349" y="386"/>
                  <a:pt x="342" y="380"/>
                </a:cubicBezTo>
                <a:cubicBezTo>
                  <a:pt x="335" y="374"/>
                  <a:pt x="325" y="375"/>
                  <a:pt x="321" y="363"/>
                </a:cubicBezTo>
                <a:cubicBezTo>
                  <a:pt x="317" y="351"/>
                  <a:pt x="321" y="328"/>
                  <a:pt x="320" y="310"/>
                </a:cubicBezTo>
                <a:cubicBezTo>
                  <a:pt x="319" y="292"/>
                  <a:pt x="318" y="270"/>
                  <a:pt x="316" y="256"/>
                </a:cubicBezTo>
                <a:cubicBezTo>
                  <a:pt x="314" y="242"/>
                  <a:pt x="318" y="230"/>
                  <a:pt x="310" y="226"/>
                </a:cubicBezTo>
                <a:cubicBezTo>
                  <a:pt x="302" y="222"/>
                  <a:pt x="281" y="228"/>
                  <a:pt x="266" y="230"/>
                </a:cubicBezTo>
                <a:cubicBezTo>
                  <a:pt x="251" y="232"/>
                  <a:pt x="231" y="238"/>
                  <a:pt x="218" y="236"/>
                </a:cubicBezTo>
                <a:cubicBezTo>
                  <a:pt x="205" y="234"/>
                  <a:pt x="197" y="217"/>
                  <a:pt x="190" y="216"/>
                </a:cubicBezTo>
                <a:cubicBezTo>
                  <a:pt x="183" y="215"/>
                  <a:pt x="182" y="221"/>
                  <a:pt x="176" y="230"/>
                </a:cubicBezTo>
                <a:cubicBezTo>
                  <a:pt x="170" y="239"/>
                  <a:pt x="157" y="251"/>
                  <a:pt x="154" y="268"/>
                </a:cubicBezTo>
                <a:cubicBezTo>
                  <a:pt x="151" y="285"/>
                  <a:pt x="153" y="311"/>
                  <a:pt x="156" y="332"/>
                </a:cubicBezTo>
                <a:cubicBezTo>
                  <a:pt x="159" y="353"/>
                  <a:pt x="171" y="382"/>
                  <a:pt x="174" y="396"/>
                </a:cubicBezTo>
                <a:cubicBezTo>
                  <a:pt x="177" y="410"/>
                  <a:pt x="175" y="414"/>
                  <a:pt x="172" y="417"/>
                </a:cubicBezTo>
                <a:cubicBezTo>
                  <a:pt x="169" y="420"/>
                  <a:pt x="162" y="416"/>
                  <a:pt x="156" y="414"/>
                </a:cubicBezTo>
                <a:cubicBezTo>
                  <a:pt x="150" y="412"/>
                  <a:pt x="145" y="418"/>
                  <a:pt x="138" y="406"/>
                </a:cubicBezTo>
                <a:cubicBezTo>
                  <a:pt x="131" y="394"/>
                  <a:pt x="122" y="365"/>
                  <a:pt x="116" y="342"/>
                </a:cubicBezTo>
                <a:cubicBezTo>
                  <a:pt x="110" y="319"/>
                  <a:pt x="105" y="283"/>
                  <a:pt x="102" y="268"/>
                </a:cubicBezTo>
                <a:cubicBezTo>
                  <a:pt x="99" y="253"/>
                  <a:pt x="97" y="255"/>
                  <a:pt x="98" y="250"/>
                </a:cubicBezTo>
                <a:cubicBezTo>
                  <a:pt x="99" y="245"/>
                  <a:pt x="105" y="242"/>
                  <a:pt x="106" y="236"/>
                </a:cubicBezTo>
                <a:cubicBezTo>
                  <a:pt x="107" y="230"/>
                  <a:pt x="110" y="210"/>
                  <a:pt x="106" y="214"/>
                </a:cubicBezTo>
                <a:cubicBezTo>
                  <a:pt x="102" y="218"/>
                  <a:pt x="90" y="245"/>
                  <a:pt x="84" y="260"/>
                </a:cubicBezTo>
                <a:cubicBezTo>
                  <a:pt x="78" y="275"/>
                  <a:pt x="69" y="287"/>
                  <a:pt x="68" y="306"/>
                </a:cubicBezTo>
                <a:cubicBezTo>
                  <a:pt x="67" y="325"/>
                  <a:pt x="75" y="361"/>
                  <a:pt x="78" y="376"/>
                </a:cubicBezTo>
                <a:cubicBezTo>
                  <a:pt x="81" y="391"/>
                  <a:pt x="82" y="395"/>
                  <a:pt x="78" y="398"/>
                </a:cubicBezTo>
                <a:close/>
              </a:path>
            </a:pathLst>
          </a:cu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5831" name="Rectangle 54">
            <a:extLst>
              <a:ext uri="{FF2B5EF4-FFF2-40B4-BE49-F238E27FC236}">
                <a16:creationId xmlns:a16="http://schemas.microsoft.com/office/drawing/2014/main" id="{A877CE53-6EE0-41F0-9D04-82DE364A95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9438" y="234950"/>
            <a:ext cx="8205787" cy="7874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 sz="3200"/>
              <a:t>Biodisponibilité: influence de </a:t>
            </a:r>
            <a:r>
              <a:rPr lang="fi-FI" altLang="fr-FR" sz="3200"/>
              <a:t>la formulation</a:t>
            </a:r>
          </a:p>
        </p:txBody>
      </p:sp>
      <p:sp>
        <p:nvSpPr>
          <p:cNvPr id="75832" name="AutoShape 55">
            <a:extLst>
              <a:ext uri="{FF2B5EF4-FFF2-40B4-BE49-F238E27FC236}">
                <a16:creationId xmlns:a16="http://schemas.microsoft.com/office/drawing/2014/main" id="{98AC0676-1D16-4A51-A491-F0E151BB1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6938" y="4737100"/>
            <a:ext cx="214312" cy="2159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60 w 21600"/>
              <a:gd name="T13" fmla="*/ 8640 h 21600"/>
              <a:gd name="T14" fmla="*/ 19440 w 21600"/>
              <a:gd name="T15" fmla="*/ 1296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4320"/>
                </a:lnTo>
                <a:lnTo>
                  <a:pt x="8640" y="4320"/>
                </a:lnTo>
                <a:lnTo>
                  <a:pt x="8640" y="8640"/>
                </a:lnTo>
                <a:lnTo>
                  <a:pt x="4320" y="8640"/>
                </a:lnTo>
                <a:lnTo>
                  <a:pt x="4320" y="6480"/>
                </a:lnTo>
                <a:lnTo>
                  <a:pt x="0" y="10800"/>
                </a:lnTo>
                <a:lnTo>
                  <a:pt x="4320" y="15120"/>
                </a:lnTo>
                <a:lnTo>
                  <a:pt x="4320" y="12960"/>
                </a:lnTo>
                <a:lnTo>
                  <a:pt x="8640" y="12960"/>
                </a:lnTo>
                <a:lnTo>
                  <a:pt x="8640" y="17280"/>
                </a:lnTo>
                <a:lnTo>
                  <a:pt x="6480" y="17280"/>
                </a:lnTo>
                <a:lnTo>
                  <a:pt x="10800" y="21600"/>
                </a:lnTo>
                <a:lnTo>
                  <a:pt x="15120" y="17280"/>
                </a:lnTo>
                <a:lnTo>
                  <a:pt x="12960" y="17280"/>
                </a:lnTo>
                <a:lnTo>
                  <a:pt x="12960" y="12960"/>
                </a:lnTo>
                <a:lnTo>
                  <a:pt x="17280" y="12960"/>
                </a:lnTo>
                <a:lnTo>
                  <a:pt x="17280" y="15120"/>
                </a:lnTo>
                <a:lnTo>
                  <a:pt x="21600" y="10800"/>
                </a:lnTo>
                <a:lnTo>
                  <a:pt x="17280" y="6480"/>
                </a:lnTo>
                <a:lnTo>
                  <a:pt x="17280" y="8640"/>
                </a:lnTo>
                <a:lnTo>
                  <a:pt x="12960" y="8640"/>
                </a:lnTo>
                <a:lnTo>
                  <a:pt x="12960" y="4320"/>
                </a:lnTo>
                <a:lnTo>
                  <a:pt x="15120" y="4320"/>
                </a:lnTo>
                <a:lnTo>
                  <a:pt x="10800" y="0"/>
                </a:lnTo>
                <a:close/>
              </a:path>
            </a:pathLst>
          </a:cu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833" name="AutoShape 56">
            <a:extLst>
              <a:ext uri="{FF2B5EF4-FFF2-40B4-BE49-F238E27FC236}">
                <a16:creationId xmlns:a16="http://schemas.microsoft.com/office/drawing/2014/main" id="{0E750D4E-2612-4AD8-8B04-F7CC335A2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0488" y="4737100"/>
            <a:ext cx="214312" cy="2159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60 w 21600"/>
              <a:gd name="T13" fmla="*/ 8640 h 21600"/>
              <a:gd name="T14" fmla="*/ 19440 w 21600"/>
              <a:gd name="T15" fmla="*/ 1296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4320"/>
                </a:lnTo>
                <a:lnTo>
                  <a:pt x="8640" y="4320"/>
                </a:lnTo>
                <a:lnTo>
                  <a:pt x="8640" y="8640"/>
                </a:lnTo>
                <a:lnTo>
                  <a:pt x="4320" y="8640"/>
                </a:lnTo>
                <a:lnTo>
                  <a:pt x="4320" y="6480"/>
                </a:lnTo>
                <a:lnTo>
                  <a:pt x="0" y="10800"/>
                </a:lnTo>
                <a:lnTo>
                  <a:pt x="4320" y="15120"/>
                </a:lnTo>
                <a:lnTo>
                  <a:pt x="4320" y="12960"/>
                </a:lnTo>
                <a:lnTo>
                  <a:pt x="8640" y="12960"/>
                </a:lnTo>
                <a:lnTo>
                  <a:pt x="8640" y="17280"/>
                </a:lnTo>
                <a:lnTo>
                  <a:pt x="6480" y="17280"/>
                </a:lnTo>
                <a:lnTo>
                  <a:pt x="10800" y="21600"/>
                </a:lnTo>
                <a:lnTo>
                  <a:pt x="15120" y="17280"/>
                </a:lnTo>
                <a:lnTo>
                  <a:pt x="12960" y="17280"/>
                </a:lnTo>
                <a:lnTo>
                  <a:pt x="12960" y="12960"/>
                </a:lnTo>
                <a:lnTo>
                  <a:pt x="17280" y="12960"/>
                </a:lnTo>
                <a:lnTo>
                  <a:pt x="17280" y="15120"/>
                </a:lnTo>
                <a:lnTo>
                  <a:pt x="21600" y="10800"/>
                </a:lnTo>
                <a:lnTo>
                  <a:pt x="17280" y="6480"/>
                </a:lnTo>
                <a:lnTo>
                  <a:pt x="17280" y="8640"/>
                </a:lnTo>
                <a:lnTo>
                  <a:pt x="12960" y="8640"/>
                </a:lnTo>
                <a:lnTo>
                  <a:pt x="12960" y="4320"/>
                </a:lnTo>
                <a:lnTo>
                  <a:pt x="15120" y="4320"/>
                </a:lnTo>
                <a:lnTo>
                  <a:pt x="10800" y="0"/>
                </a:lnTo>
                <a:close/>
              </a:path>
            </a:pathLst>
          </a:cu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834" name="AutoShape 57">
            <a:extLst>
              <a:ext uri="{FF2B5EF4-FFF2-40B4-BE49-F238E27FC236}">
                <a16:creationId xmlns:a16="http://schemas.microsoft.com/office/drawing/2014/main" id="{69B9B4C2-F184-4E04-9FC7-686371E4C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9950" y="4851400"/>
            <a:ext cx="214313" cy="2159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60 w 21600"/>
              <a:gd name="T13" fmla="*/ 8640 h 21600"/>
              <a:gd name="T14" fmla="*/ 19440 w 21600"/>
              <a:gd name="T15" fmla="*/ 1296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4320"/>
                </a:lnTo>
                <a:lnTo>
                  <a:pt x="8640" y="4320"/>
                </a:lnTo>
                <a:lnTo>
                  <a:pt x="8640" y="8640"/>
                </a:lnTo>
                <a:lnTo>
                  <a:pt x="4320" y="8640"/>
                </a:lnTo>
                <a:lnTo>
                  <a:pt x="4320" y="6480"/>
                </a:lnTo>
                <a:lnTo>
                  <a:pt x="0" y="10800"/>
                </a:lnTo>
                <a:lnTo>
                  <a:pt x="4320" y="15120"/>
                </a:lnTo>
                <a:lnTo>
                  <a:pt x="4320" y="12960"/>
                </a:lnTo>
                <a:lnTo>
                  <a:pt x="8640" y="12960"/>
                </a:lnTo>
                <a:lnTo>
                  <a:pt x="8640" y="17280"/>
                </a:lnTo>
                <a:lnTo>
                  <a:pt x="6480" y="17280"/>
                </a:lnTo>
                <a:lnTo>
                  <a:pt x="10800" y="21600"/>
                </a:lnTo>
                <a:lnTo>
                  <a:pt x="15120" y="17280"/>
                </a:lnTo>
                <a:lnTo>
                  <a:pt x="12960" y="17280"/>
                </a:lnTo>
                <a:lnTo>
                  <a:pt x="12960" y="12960"/>
                </a:lnTo>
                <a:lnTo>
                  <a:pt x="17280" y="12960"/>
                </a:lnTo>
                <a:lnTo>
                  <a:pt x="17280" y="15120"/>
                </a:lnTo>
                <a:lnTo>
                  <a:pt x="21600" y="10800"/>
                </a:lnTo>
                <a:lnTo>
                  <a:pt x="17280" y="6480"/>
                </a:lnTo>
                <a:lnTo>
                  <a:pt x="17280" y="8640"/>
                </a:lnTo>
                <a:lnTo>
                  <a:pt x="12960" y="8640"/>
                </a:lnTo>
                <a:lnTo>
                  <a:pt x="12960" y="4320"/>
                </a:lnTo>
                <a:lnTo>
                  <a:pt x="15120" y="4320"/>
                </a:lnTo>
                <a:lnTo>
                  <a:pt x="10800" y="0"/>
                </a:lnTo>
                <a:close/>
              </a:path>
            </a:pathLst>
          </a:cu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835" name="AutoShape 58">
            <a:extLst>
              <a:ext uri="{FF2B5EF4-FFF2-40B4-BE49-F238E27FC236}">
                <a16:creationId xmlns:a16="http://schemas.microsoft.com/office/drawing/2014/main" id="{4B7D7A31-A171-4EC4-ABED-E014215B30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9913" y="5130800"/>
            <a:ext cx="214312" cy="2159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60 w 21600"/>
              <a:gd name="T13" fmla="*/ 8640 h 21600"/>
              <a:gd name="T14" fmla="*/ 19440 w 21600"/>
              <a:gd name="T15" fmla="*/ 1296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4320"/>
                </a:lnTo>
                <a:lnTo>
                  <a:pt x="8640" y="4320"/>
                </a:lnTo>
                <a:lnTo>
                  <a:pt x="8640" y="8640"/>
                </a:lnTo>
                <a:lnTo>
                  <a:pt x="4320" y="8640"/>
                </a:lnTo>
                <a:lnTo>
                  <a:pt x="4320" y="6480"/>
                </a:lnTo>
                <a:lnTo>
                  <a:pt x="0" y="10800"/>
                </a:lnTo>
                <a:lnTo>
                  <a:pt x="4320" y="15120"/>
                </a:lnTo>
                <a:lnTo>
                  <a:pt x="4320" y="12960"/>
                </a:lnTo>
                <a:lnTo>
                  <a:pt x="8640" y="12960"/>
                </a:lnTo>
                <a:lnTo>
                  <a:pt x="8640" y="17280"/>
                </a:lnTo>
                <a:lnTo>
                  <a:pt x="6480" y="17280"/>
                </a:lnTo>
                <a:lnTo>
                  <a:pt x="10800" y="21600"/>
                </a:lnTo>
                <a:lnTo>
                  <a:pt x="15120" y="17280"/>
                </a:lnTo>
                <a:lnTo>
                  <a:pt x="12960" y="17280"/>
                </a:lnTo>
                <a:lnTo>
                  <a:pt x="12960" y="12960"/>
                </a:lnTo>
                <a:lnTo>
                  <a:pt x="17280" y="12960"/>
                </a:lnTo>
                <a:lnTo>
                  <a:pt x="17280" y="15120"/>
                </a:lnTo>
                <a:lnTo>
                  <a:pt x="21600" y="10800"/>
                </a:lnTo>
                <a:lnTo>
                  <a:pt x="17280" y="6480"/>
                </a:lnTo>
                <a:lnTo>
                  <a:pt x="17280" y="8640"/>
                </a:lnTo>
                <a:lnTo>
                  <a:pt x="12960" y="8640"/>
                </a:lnTo>
                <a:lnTo>
                  <a:pt x="12960" y="4320"/>
                </a:lnTo>
                <a:lnTo>
                  <a:pt x="15120" y="4320"/>
                </a:lnTo>
                <a:lnTo>
                  <a:pt x="10800" y="0"/>
                </a:lnTo>
                <a:close/>
              </a:path>
            </a:pathLst>
          </a:cu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836" name="AutoShape 59">
            <a:extLst>
              <a:ext uri="{FF2B5EF4-FFF2-40B4-BE49-F238E27FC236}">
                <a16:creationId xmlns:a16="http://schemas.microsoft.com/office/drawing/2014/main" id="{52912FE8-75E0-42CF-81CC-901ACFC45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2450" y="5486400"/>
            <a:ext cx="215900" cy="2159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60 w 21600"/>
              <a:gd name="T13" fmla="*/ 8640 h 21600"/>
              <a:gd name="T14" fmla="*/ 19440 w 21600"/>
              <a:gd name="T15" fmla="*/ 1296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4320"/>
                </a:lnTo>
                <a:lnTo>
                  <a:pt x="8640" y="4320"/>
                </a:lnTo>
                <a:lnTo>
                  <a:pt x="8640" y="8640"/>
                </a:lnTo>
                <a:lnTo>
                  <a:pt x="4320" y="8640"/>
                </a:lnTo>
                <a:lnTo>
                  <a:pt x="4320" y="6480"/>
                </a:lnTo>
                <a:lnTo>
                  <a:pt x="0" y="10800"/>
                </a:lnTo>
                <a:lnTo>
                  <a:pt x="4320" y="15120"/>
                </a:lnTo>
                <a:lnTo>
                  <a:pt x="4320" y="12960"/>
                </a:lnTo>
                <a:lnTo>
                  <a:pt x="8640" y="12960"/>
                </a:lnTo>
                <a:lnTo>
                  <a:pt x="8640" y="17280"/>
                </a:lnTo>
                <a:lnTo>
                  <a:pt x="6480" y="17280"/>
                </a:lnTo>
                <a:lnTo>
                  <a:pt x="10800" y="21600"/>
                </a:lnTo>
                <a:lnTo>
                  <a:pt x="15120" y="17280"/>
                </a:lnTo>
                <a:lnTo>
                  <a:pt x="12960" y="17280"/>
                </a:lnTo>
                <a:lnTo>
                  <a:pt x="12960" y="12960"/>
                </a:lnTo>
                <a:lnTo>
                  <a:pt x="17280" y="12960"/>
                </a:lnTo>
                <a:lnTo>
                  <a:pt x="17280" y="15120"/>
                </a:lnTo>
                <a:lnTo>
                  <a:pt x="21600" y="10800"/>
                </a:lnTo>
                <a:lnTo>
                  <a:pt x="17280" y="6480"/>
                </a:lnTo>
                <a:lnTo>
                  <a:pt x="17280" y="8640"/>
                </a:lnTo>
                <a:lnTo>
                  <a:pt x="12960" y="8640"/>
                </a:lnTo>
                <a:lnTo>
                  <a:pt x="12960" y="4320"/>
                </a:lnTo>
                <a:lnTo>
                  <a:pt x="15120" y="4320"/>
                </a:lnTo>
                <a:lnTo>
                  <a:pt x="10800" y="0"/>
                </a:lnTo>
                <a:close/>
              </a:path>
            </a:pathLst>
          </a:cu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837" name="AutoShape 60">
            <a:extLst>
              <a:ext uri="{FF2B5EF4-FFF2-40B4-BE49-F238E27FC236}">
                <a16:creationId xmlns:a16="http://schemas.microsoft.com/office/drawing/2014/main" id="{7276F15E-F48F-41B1-8A4D-04D193632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7200" y="4978400"/>
            <a:ext cx="214313" cy="2159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60 w 21600"/>
              <a:gd name="T13" fmla="*/ 8640 h 21600"/>
              <a:gd name="T14" fmla="*/ 19440 w 21600"/>
              <a:gd name="T15" fmla="*/ 1296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4320"/>
                </a:lnTo>
                <a:lnTo>
                  <a:pt x="8640" y="4320"/>
                </a:lnTo>
                <a:lnTo>
                  <a:pt x="8640" y="8640"/>
                </a:lnTo>
                <a:lnTo>
                  <a:pt x="4320" y="8640"/>
                </a:lnTo>
                <a:lnTo>
                  <a:pt x="4320" y="6480"/>
                </a:lnTo>
                <a:lnTo>
                  <a:pt x="0" y="10800"/>
                </a:lnTo>
                <a:lnTo>
                  <a:pt x="4320" y="15120"/>
                </a:lnTo>
                <a:lnTo>
                  <a:pt x="4320" y="12960"/>
                </a:lnTo>
                <a:lnTo>
                  <a:pt x="8640" y="12960"/>
                </a:lnTo>
                <a:lnTo>
                  <a:pt x="8640" y="17280"/>
                </a:lnTo>
                <a:lnTo>
                  <a:pt x="6480" y="17280"/>
                </a:lnTo>
                <a:lnTo>
                  <a:pt x="10800" y="21600"/>
                </a:lnTo>
                <a:lnTo>
                  <a:pt x="15120" y="17280"/>
                </a:lnTo>
                <a:lnTo>
                  <a:pt x="12960" y="17280"/>
                </a:lnTo>
                <a:lnTo>
                  <a:pt x="12960" y="12960"/>
                </a:lnTo>
                <a:lnTo>
                  <a:pt x="17280" y="12960"/>
                </a:lnTo>
                <a:lnTo>
                  <a:pt x="17280" y="15120"/>
                </a:lnTo>
                <a:lnTo>
                  <a:pt x="21600" y="10800"/>
                </a:lnTo>
                <a:lnTo>
                  <a:pt x="17280" y="6480"/>
                </a:lnTo>
                <a:lnTo>
                  <a:pt x="17280" y="8640"/>
                </a:lnTo>
                <a:lnTo>
                  <a:pt x="12960" y="8640"/>
                </a:lnTo>
                <a:lnTo>
                  <a:pt x="12960" y="4320"/>
                </a:lnTo>
                <a:lnTo>
                  <a:pt x="15120" y="4320"/>
                </a:lnTo>
                <a:lnTo>
                  <a:pt x="10800" y="0"/>
                </a:lnTo>
                <a:close/>
              </a:path>
            </a:pathLst>
          </a:cu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838" name="Freeform 61">
            <a:extLst>
              <a:ext uri="{FF2B5EF4-FFF2-40B4-BE49-F238E27FC236}">
                <a16:creationId xmlns:a16="http://schemas.microsoft.com/office/drawing/2014/main" id="{97D91E83-C282-4D55-B000-2E87DA100341}"/>
              </a:ext>
            </a:extLst>
          </p:cNvPr>
          <p:cNvSpPr>
            <a:spLocks/>
          </p:cNvSpPr>
          <p:nvPr/>
        </p:nvSpPr>
        <p:spPr bwMode="auto">
          <a:xfrm>
            <a:off x="1716088" y="1930400"/>
            <a:ext cx="4503737" cy="4311650"/>
          </a:xfrm>
          <a:custGeom>
            <a:avLst/>
            <a:gdLst>
              <a:gd name="T0" fmla="*/ 2147483646 w 3192"/>
              <a:gd name="T1" fmla="*/ 2147483646 h 2716"/>
              <a:gd name="T2" fmla="*/ 2147483646 w 3192"/>
              <a:gd name="T3" fmla="*/ 2147483646 h 2716"/>
              <a:gd name="T4" fmla="*/ 2147483646 w 3192"/>
              <a:gd name="T5" fmla="*/ 2147483646 h 2716"/>
              <a:gd name="T6" fmla="*/ 2147483646 w 3192"/>
              <a:gd name="T7" fmla="*/ 2147483646 h 2716"/>
              <a:gd name="T8" fmla="*/ 2147483646 w 3192"/>
              <a:gd name="T9" fmla="*/ 2147483646 h 2716"/>
              <a:gd name="T10" fmla="*/ 2147483646 w 3192"/>
              <a:gd name="T11" fmla="*/ 2147483646 h 2716"/>
              <a:gd name="T12" fmla="*/ 2147483646 w 3192"/>
              <a:gd name="T13" fmla="*/ 2147483646 h 2716"/>
              <a:gd name="T14" fmla="*/ 2147483646 w 3192"/>
              <a:gd name="T15" fmla="*/ 2147483646 h 2716"/>
              <a:gd name="T16" fmla="*/ 2147483646 w 3192"/>
              <a:gd name="T17" fmla="*/ 2147483646 h 2716"/>
              <a:gd name="T18" fmla="*/ 0 w 3192"/>
              <a:gd name="T19" fmla="*/ 0 h 27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192" h="2716">
                <a:moveTo>
                  <a:pt x="3160" y="2704"/>
                </a:moveTo>
                <a:cubicBezTo>
                  <a:pt x="3176" y="2710"/>
                  <a:pt x="3192" y="2716"/>
                  <a:pt x="3096" y="2696"/>
                </a:cubicBezTo>
                <a:cubicBezTo>
                  <a:pt x="3000" y="2676"/>
                  <a:pt x="2801" y="2625"/>
                  <a:pt x="2584" y="2584"/>
                </a:cubicBezTo>
                <a:cubicBezTo>
                  <a:pt x="2367" y="2543"/>
                  <a:pt x="2041" y="2501"/>
                  <a:pt x="1792" y="2448"/>
                </a:cubicBezTo>
                <a:cubicBezTo>
                  <a:pt x="1543" y="2395"/>
                  <a:pt x="1248" y="2333"/>
                  <a:pt x="1088" y="2264"/>
                </a:cubicBezTo>
                <a:cubicBezTo>
                  <a:pt x="928" y="2195"/>
                  <a:pt x="944" y="2180"/>
                  <a:pt x="832" y="2032"/>
                </a:cubicBezTo>
                <a:cubicBezTo>
                  <a:pt x="720" y="1884"/>
                  <a:pt x="524" y="1636"/>
                  <a:pt x="416" y="1376"/>
                </a:cubicBezTo>
                <a:cubicBezTo>
                  <a:pt x="308" y="1116"/>
                  <a:pt x="231" y="673"/>
                  <a:pt x="184" y="472"/>
                </a:cubicBezTo>
                <a:cubicBezTo>
                  <a:pt x="137" y="271"/>
                  <a:pt x="167" y="247"/>
                  <a:pt x="136" y="168"/>
                </a:cubicBezTo>
                <a:cubicBezTo>
                  <a:pt x="105" y="89"/>
                  <a:pt x="28" y="35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75839" name="ZoneTexte 1">
            <a:extLst>
              <a:ext uri="{FF2B5EF4-FFF2-40B4-BE49-F238E27FC236}">
                <a16:creationId xmlns:a16="http://schemas.microsoft.com/office/drawing/2014/main" id="{12607DEF-F7EF-4DDA-8BFF-045B62BE8D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4113" y="947738"/>
            <a:ext cx="1108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B0F0"/>
                </a:solidFill>
              </a:rPr>
              <a:t>exemple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7">
            <a:extLst>
              <a:ext uri="{FF2B5EF4-FFF2-40B4-BE49-F238E27FC236}">
                <a16:creationId xmlns:a16="http://schemas.microsoft.com/office/drawing/2014/main" id="{E615FBE6-A3EF-41C6-9BAD-5E60A3B1F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" y="1665288"/>
            <a:ext cx="8005763" cy="4865687"/>
          </a:xfrm>
          <a:prstGeom prst="rect">
            <a:avLst/>
          </a:prstGeom>
          <a:noFill/>
          <a:ln w="38100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89A16C19-79C4-4291-8636-0334C96EEF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7175" y="1751013"/>
            <a:ext cx="6019800" cy="862012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>
                <a:solidFill>
                  <a:srgbClr val="C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hlink"/>
                  </a:outerShdw>
                </a:effectLst>
              </a14:hiddenEffects>
            </a:ext>
          </a:extLst>
        </p:spPr>
        <p:txBody>
          <a:bodyPr lIns="92075" tIns="76200" rIns="92075" bIns="76200">
            <a:spAutoFit/>
          </a:bodyPr>
          <a:lstStyle/>
          <a:p>
            <a:pPr eaLnBrk="1" hangingPunct="1"/>
            <a:r>
              <a:rPr lang="fi-FI" altLang="fr-FR" sz="1800">
                <a:solidFill>
                  <a:schemeClr val="tx1"/>
                </a:solidFill>
              </a:rPr>
              <a:t>Cinétique de l'oxytetracycline (20 mg/kg) formulation standard (  ) vs LA </a:t>
            </a:r>
            <a:r>
              <a:rPr lang="fi-FI" altLang="fr-FR" sz="2800">
                <a:solidFill>
                  <a:schemeClr val="tx1"/>
                </a:solidFill>
              </a:rPr>
              <a:t>( )</a:t>
            </a:r>
          </a:p>
        </p:txBody>
      </p:sp>
      <p:grpSp>
        <p:nvGrpSpPr>
          <p:cNvPr id="77828" name="Group 66">
            <a:extLst>
              <a:ext uri="{FF2B5EF4-FFF2-40B4-BE49-F238E27FC236}">
                <a16:creationId xmlns:a16="http://schemas.microsoft.com/office/drawing/2014/main" id="{EDBBFFF6-174F-4EE6-8A0E-8EF6E2D2150D}"/>
              </a:ext>
            </a:extLst>
          </p:cNvPr>
          <p:cNvGrpSpPr>
            <a:grpSpLocks/>
          </p:cNvGrpSpPr>
          <p:nvPr/>
        </p:nvGrpSpPr>
        <p:grpSpPr bwMode="auto">
          <a:xfrm>
            <a:off x="809625" y="1912938"/>
            <a:ext cx="7056438" cy="4322762"/>
            <a:chOff x="652" y="1055"/>
            <a:chExt cx="5230" cy="3138"/>
          </a:xfrm>
        </p:grpSpPr>
        <p:sp>
          <p:nvSpPr>
            <p:cNvPr id="77833" name="Rectangle 4">
              <a:extLst>
                <a:ext uri="{FF2B5EF4-FFF2-40B4-BE49-F238E27FC236}">
                  <a16:creationId xmlns:a16="http://schemas.microsoft.com/office/drawing/2014/main" id="{76996004-6942-4EAA-AA86-B73EEA2D5AC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-258" y="2426"/>
              <a:ext cx="2072" cy="2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FAFD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fi-FI" altLang="fr-FR" sz="1800"/>
                <a:t>Oxytetracycline (µg / ml)</a:t>
              </a:r>
            </a:p>
          </p:txBody>
        </p:sp>
        <p:sp>
          <p:nvSpPr>
            <p:cNvPr id="77834" name="Rectangle 5">
              <a:extLst>
                <a:ext uri="{FF2B5EF4-FFF2-40B4-BE49-F238E27FC236}">
                  <a16:creationId xmlns:a16="http://schemas.microsoft.com/office/drawing/2014/main" id="{1AFE218D-3C4C-48BB-93BB-A510B9E624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7" y="1055"/>
              <a:ext cx="231" cy="2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FAFD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fi-FI" altLang="fr-FR" sz="1800"/>
                <a:t>6</a:t>
              </a:r>
            </a:p>
          </p:txBody>
        </p:sp>
        <p:sp>
          <p:nvSpPr>
            <p:cNvPr id="77835" name="Rectangle 6">
              <a:extLst>
                <a:ext uri="{FF2B5EF4-FFF2-40B4-BE49-F238E27FC236}">
                  <a16:creationId xmlns:a16="http://schemas.microsoft.com/office/drawing/2014/main" id="{C5BDA2D1-FCAC-4E48-A2C9-1EE99A8277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7" y="1907"/>
              <a:ext cx="231" cy="2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FAFD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fi-FI" altLang="fr-FR" sz="1800"/>
                <a:t>4</a:t>
              </a:r>
            </a:p>
          </p:txBody>
        </p:sp>
        <p:sp>
          <p:nvSpPr>
            <p:cNvPr id="77836" name="Rectangle 7">
              <a:extLst>
                <a:ext uri="{FF2B5EF4-FFF2-40B4-BE49-F238E27FC236}">
                  <a16:creationId xmlns:a16="http://schemas.microsoft.com/office/drawing/2014/main" id="{62A43F91-2D0A-43C7-9560-61099C47A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7" y="2687"/>
              <a:ext cx="231" cy="2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FAFD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fi-FI" altLang="fr-FR" sz="1800"/>
                <a:t>2</a:t>
              </a:r>
            </a:p>
          </p:txBody>
        </p:sp>
        <p:sp>
          <p:nvSpPr>
            <p:cNvPr id="77837" name="Rectangle 8">
              <a:extLst>
                <a:ext uri="{FF2B5EF4-FFF2-40B4-BE49-F238E27FC236}">
                  <a16:creationId xmlns:a16="http://schemas.microsoft.com/office/drawing/2014/main" id="{BEBB299C-A17C-4AD2-9584-A3BF97EA8A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7" y="3503"/>
              <a:ext cx="231" cy="2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FAFD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fi-FI" altLang="fr-FR" sz="1800"/>
                <a:t>0</a:t>
              </a:r>
            </a:p>
          </p:txBody>
        </p:sp>
        <p:sp>
          <p:nvSpPr>
            <p:cNvPr id="77838" name="Rectangle 9">
              <a:extLst>
                <a:ext uri="{FF2B5EF4-FFF2-40B4-BE49-F238E27FC236}">
                  <a16:creationId xmlns:a16="http://schemas.microsoft.com/office/drawing/2014/main" id="{6525F410-6C15-4625-BC4B-29F4920960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" y="3707"/>
              <a:ext cx="231" cy="2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FAFD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fi-FI" altLang="fr-FR" sz="1800"/>
                <a:t>0</a:t>
              </a:r>
            </a:p>
          </p:txBody>
        </p:sp>
        <p:sp>
          <p:nvSpPr>
            <p:cNvPr id="77839" name="Rectangle 10">
              <a:extLst>
                <a:ext uri="{FF2B5EF4-FFF2-40B4-BE49-F238E27FC236}">
                  <a16:creationId xmlns:a16="http://schemas.microsoft.com/office/drawing/2014/main" id="{558241FC-ED13-41B8-8E7F-44EDAE6A76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1" y="3718"/>
              <a:ext cx="326" cy="2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FAFD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fi-FI" altLang="fr-FR" sz="1800"/>
                <a:t>24</a:t>
              </a:r>
            </a:p>
          </p:txBody>
        </p:sp>
        <p:sp>
          <p:nvSpPr>
            <p:cNvPr id="77840" name="Rectangle 11">
              <a:extLst>
                <a:ext uri="{FF2B5EF4-FFF2-40B4-BE49-F238E27FC236}">
                  <a16:creationId xmlns:a16="http://schemas.microsoft.com/office/drawing/2014/main" id="{E685C73B-A9E7-4060-B57A-3605CC7423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5" y="3731"/>
              <a:ext cx="326" cy="2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FAFD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fi-FI" altLang="fr-FR" sz="1800"/>
                <a:t>48</a:t>
              </a:r>
            </a:p>
          </p:txBody>
        </p:sp>
        <p:sp>
          <p:nvSpPr>
            <p:cNvPr id="77841" name="Rectangle 12">
              <a:extLst>
                <a:ext uri="{FF2B5EF4-FFF2-40B4-BE49-F238E27FC236}">
                  <a16:creationId xmlns:a16="http://schemas.microsoft.com/office/drawing/2014/main" id="{E5CCC520-516A-454E-930D-1DCF35541E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5" y="3718"/>
              <a:ext cx="326" cy="2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FAFD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fi-FI" altLang="fr-FR" sz="1800"/>
                <a:t>72</a:t>
              </a:r>
            </a:p>
          </p:txBody>
        </p:sp>
        <p:sp>
          <p:nvSpPr>
            <p:cNvPr id="77842" name="Rectangle 13">
              <a:extLst>
                <a:ext uri="{FF2B5EF4-FFF2-40B4-BE49-F238E27FC236}">
                  <a16:creationId xmlns:a16="http://schemas.microsoft.com/office/drawing/2014/main" id="{AB83170E-2617-488E-819F-C6360A256B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6" y="3707"/>
              <a:ext cx="326" cy="2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FAFD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fi-FI" altLang="fr-FR" sz="1800"/>
                <a:t>96</a:t>
              </a:r>
            </a:p>
          </p:txBody>
        </p:sp>
        <p:sp>
          <p:nvSpPr>
            <p:cNvPr id="77843" name="Rectangle 14">
              <a:extLst>
                <a:ext uri="{FF2B5EF4-FFF2-40B4-BE49-F238E27FC236}">
                  <a16:creationId xmlns:a16="http://schemas.microsoft.com/office/drawing/2014/main" id="{E84DF1D5-3400-465B-A9CD-FA5673AE67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5" y="3695"/>
              <a:ext cx="468" cy="2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FAFD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fi-FI" altLang="fr-FR" sz="1800"/>
                <a:t>120 </a:t>
              </a:r>
            </a:p>
          </p:txBody>
        </p:sp>
        <p:sp>
          <p:nvSpPr>
            <p:cNvPr id="77844" name="Rectangle 15">
              <a:extLst>
                <a:ext uri="{FF2B5EF4-FFF2-40B4-BE49-F238E27FC236}">
                  <a16:creationId xmlns:a16="http://schemas.microsoft.com/office/drawing/2014/main" id="{4E3C1D0B-F759-4F57-9CFE-4D6E236C86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7" y="3947"/>
              <a:ext cx="1397" cy="2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FAFD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lang="fi-FI" altLang="fr-FR" sz="1800"/>
                <a:t>Temps (heures)</a:t>
              </a:r>
            </a:p>
          </p:txBody>
        </p:sp>
        <p:sp>
          <p:nvSpPr>
            <p:cNvPr id="77845" name="Line 16">
              <a:extLst>
                <a:ext uri="{FF2B5EF4-FFF2-40B4-BE49-F238E27FC236}">
                  <a16:creationId xmlns:a16="http://schemas.microsoft.com/office/drawing/2014/main" id="{20BE3CEE-87B7-4E96-8CA4-78A34AF1CD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3" y="3649"/>
              <a:ext cx="39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7846" name="Freeform 17">
              <a:extLst>
                <a:ext uri="{FF2B5EF4-FFF2-40B4-BE49-F238E27FC236}">
                  <a16:creationId xmlns:a16="http://schemas.microsoft.com/office/drawing/2014/main" id="{04D48683-255F-4F94-9678-63EEA5EEC035}"/>
                </a:ext>
              </a:extLst>
            </p:cNvPr>
            <p:cNvSpPr>
              <a:spLocks/>
            </p:cNvSpPr>
            <p:nvPr/>
          </p:nvSpPr>
          <p:spPr bwMode="auto">
            <a:xfrm>
              <a:off x="1356" y="1371"/>
              <a:ext cx="1938" cy="2217"/>
            </a:xfrm>
            <a:custGeom>
              <a:avLst/>
              <a:gdLst>
                <a:gd name="T0" fmla="*/ 0 w 1938"/>
                <a:gd name="T1" fmla="*/ 1179 h 2217"/>
                <a:gd name="T2" fmla="*/ 6 w 1938"/>
                <a:gd name="T3" fmla="*/ 681 h 2217"/>
                <a:gd name="T4" fmla="*/ 30 w 1938"/>
                <a:gd name="T5" fmla="*/ 453 h 2217"/>
                <a:gd name="T6" fmla="*/ 54 w 1938"/>
                <a:gd name="T7" fmla="*/ 261 h 2217"/>
                <a:gd name="T8" fmla="*/ 120 w 1938"/>
                <a:gd name="T9" fmla="*/ 33 h 2217"/>
                <a:gd name="T10" fmla="*/ 174 w 1938"/>
                <a:gd name="T11" fmla="*/ 141 h 2217"/>
                <a:gd name="T12" fmla="*/ 240 w 1938"/>
                <a:gd name="T13" fmla="*/ 21 h 2217"/>
                <a:gd name="T14" fmla="*/ 366 w 1938"/>
                <a:gd name="T15" fmla="*/ 267 h 2217"/>
                <a:gd name="T16" fmla="*/ 756 w 1938"/>
                <a:gd name="T17" fmla="*/ 1227 h 2217"/>
                <a:gd name="T18" fmla="*/ 1164 w 1938"/>
                <a:gd name="T19" fmla="*/ 1791 h 2217"/>
                <a:gd name="T20" fmla="*/ 1548 w 1938"/>
                <a:gd name="T21" fmla="*/ 2067 h 2217"/>
                <a:gd name="T22" fmla="*/ 1938 w 1938"/>
                <a:gd name="T23" fmla="*/ 2217 h 221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938" h="2217">
                  <a:moveTo>
                    <a:pt x="0" y="1179"/>
                  </a:moveTo>
                  <a:cubicBezTo>
                    <a:pt x="0" y="990"/>
                    <a:pt x="1" y="802"/>
                    <a:pt x="6" y="681"/>
                  </a:cubicBezTo>
                  <a:cubicBezTo>
                    <a:pt x="11" y="560"/>
                    <a:pt x="22" y="523"/>
                    <a:pt x="30" y="453"/>
                  </a:cubicBezTo>
                  <a:cubicBezTo>
                    <a:pt x="38" y="383"/>
                    <a:pt x="39" y="331"/>
                    <a:pt x="54" y="261"/>
                  </a:cubicBezTo>
                  <a:cubicBezTo>
                    <a:pt x="69" y="191"/>
                    <a:pt x="100" y="53"/>
                    <a:pt x="120" y="33"/>
                  </a:cubicBezTo>
                  <a:cubicBezTo>
                    <a:pt x="140" y="13"/>
                    <a:pt x="154" y="143"/>
                    <a:pt x="174" y="141"/>
                  </a:cubicBezTo>
                  <a:cubicBezTo>
                    <a:pt x="194" y="139"/>
                    <a:pt x="208" y="0"/>
                    <a:pt x="240" y="21"/>
                  </a:cubicBezTo>
                  <a:cubicBezTo>
                    <a:pt x="272" y="42"/>
                    <a:pt x="280" y="66"/>
                    <a:pt x="366" y="267"/>
                  </a:cubicBezTo>
                  <a:cubicBezTo>
                    <a:pt x="452" y="468"/>
                    <a:pt x="623" y="973"/>
                    <a:pt x="756" y="1227"/>
                  </a:cubicBezTo>
                  <a:cubicBezTo>
                    <a:pt x="889" y="1481"/>
                    <a:pt x="1032" y="1651"/>
                    <a:pt x="1164" y="1791"/>
                  </a:cubicBezTo>
                  <a:cubicBezTo>
                    <a:pt x="1296" y="1931"/>
                    <a:pt x="1419" y="1996"/>
                    <a:pt x="1548" y="2067"/>
                  </a:cubicBezTo>
                  <a:cubicBezTo>
                    <a:pt x="1677" y="2138"/>
                    <a:pt x="1857" y="2186"/>
                    <a:pt x="1938" y="2217"/>
                  </a:cubicBezTo>
                </a:path>
              </a:pathLst>
            </a:custGeom>
            <a:noFill/>
            <a:ln w="28575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7847" name="Freeform 18">
              <a:extLst>
                <a:ext uri="{FF2B5EF4-FFF2-40B4-BE49-F238E27FC236}">
                  <a16:creationId xmlns:a16="http://schemas.microsoft.com/office/drawing/2014/main" id="{B5B708EE-1FBF-44B5-A822-5C39675673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4" y="2341"/>
              <a:ext cx="3870" cy="1229"/>
            </a:xfrm>
            <a:custGeom>
              <a:avLst/>
              <a:gdLst>
                <a:gd name="T0" fmla="*/ 0 w 3870"/>
                <a:gd name="T1" fmla="*/ 479 h 1229"/>
                <a:gd name="T2" fmla="*/ 18 w 3870"/>
                <a:gd name="T3" fmla="*/ 353 h 1229"/>
                <a:gd name="T4" fmla="*/ 42 w 3870"/>
                <a:gd name="T5" fmla="*/ 197 h 1229"/>
                <a:gd name="T6" fmla="*/ 72 w 3870"/>
                <a:gd name="T7" fmla="*/ 89 h 1229"/>
                <a:gd name="T8" fmla="*/ 126 w 3870"/>
                <a:gd name="T9" fmla="*/ 5 h 1229"/>
                <a:gd name="T10" fmla="*/ 186 w 3870"/>
                <a:gd name="T11" fmla="*/ 59 h 1229"/>
                <a:gd name="T12" fmla="*/ 270 w 3870"/>
                <a:gd name="T13" fmla="*/ 41 h 1229"/>
                <a:gd name="T14" fmla="*/ 402 w 3870"/>
                <a:gd name="T15" fmla="*/ 137 h 1229"/>
                <a:gd name="T16" fmla="*/ 774 w 3870"/>
                <a:gd name="T17" fmla="*/ 323 h 1229"/>
                <a:gd name="T18" fmla="*/ 1194 w 3870"/>
                <a:gd name="T19" fmla="*/ 617 h 1229"/>
                <a:gd name="T20" fmla="*/ 1542 w 3870"/>
                <a:gd name="T21" fmla="*/ 821 h 1229"/>
                <a:gd name="T22" fmla="*/ 1944 w 3870"/>
                <a:gd name="T23" fmla="*/ 995 h 1229"/>
                <a:gd name="T24" fmla="*/ 2346 w 3870"/>
                <a:gd name="T25" fmla="*/ 1055 h 1229"/>
                <a:gd name="T26" fmla="*/ 2742 w 3870"/>
                <a:gd name="T27" fmla="*/ 1133 h 1229"/>
                <a:gd name="T28" fmla="*/ 3102 w 3870"/>
                <a:gd name="T29" fmla="*/ 1145 h 1229"/>
                <a:gd name="T30" fmla="*/ 3498 w 3870"/>
                <a:gd name="T31" fmla="*/ 1193 h 1229"/>
                <a:gd name="T32" fmla="*/ 3870 w 3870"/>
                <a:gd name="T33" fmla="*/ 1229 h 122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870" h="1229">
                  <a:moveTo>
                    <a:pt x="0" y="479"/>
                  </a:moveTo>
                  <a:cubicBezTo>
                    <a:pt x="5" y="439"/>
                    <a:pt x="11" y="400"/>
                    <a:pt x="18" y="353"/>
                  </a:cubicBezTo>
                  <a:cubicBezTo>
                    <a:pt x="25" y="306"/>
                    <a:pt x="33" y="241"/>
                    <a:pt x="42" y="197"/>
                  </a:cubicBezTo>
                  <a:cubicBezTo>
                    <a:pt x="51" y="153"/>
                    <a:pt x="58" y="121"/>
                    <a:pt x="72" y="89"/>
                  </a:cubicBezTo>
                  <a:cubicBezTo>
                    <a:pt x="86" y="57"/>
                    <a:pt x="107" y="10"/>
                    <a:pt x="126" y="5"/>
                  </a:cubicBezTo>
                  <a:cubicBezTo>
                    <a:pt x="145" y="0"/>
                    <a:pt x="162" y="53"/>
                    <a:pt x="186" y="59"/>
                  </a:cubicBezTo>
                  <a:cubicBezTo>
                    <a:pt x="210" y="65"/>
                    <a:pt x="234" y="28"/>
                    <a:pt x="270" y="41"/>
                  </a:cubicBezTo>
                  <a:cubicBezTo>
                    <a:pt x="306" y="54"/>
                    <a:pt x="318" y="90"/>
                    <a:pt x="402" y="137"/>
                  </a:cubicBezTo>
                  <a:cubicBezTo>
                    <a:pt x="486" y="184"/>
                    <a:pt x="642" y="243"/>
                    <a:pt x="774" y="323"/>
                  </a:cubicBezTo>
                  <a:cubicBezTo>
                    <a:pt x="906" y="403"/>
                    <a:pt x="1066" y="534"/>
                    <a:pt x="1194" y="617"/>
                  </a:cubicBezTo>
                  <a:cubicBezTo>
                    <a:pt x="1322" y="700"/>
                    <a:pt x="1417" y="758"/>
                    <a:pt x="1542" y="821"/>
                  </a:cubicBezTo>
                  <a:cubicBezTo>
                    <a:pt x="1667" y="884"/>
                    <a:pt x="1810" y="956"/>
                    <a:pt x="1944" y="995"/>
                  </a:cubicBezTo>
                  <a:cubicBezTo>
                    <a:pt x="2078" y="1034"/>
                    <a:pt x="2213" y="1032"/>
                    <a:pt x="2346" y="1055"/>
                  </a:cubicBezTo>
                  <a:cubicBezTo>
                    <a:pt x="2479" y="1078"/>
                    <a:pt x="2616" y="1118"/>
                    <a:pt x="2742" y="1133"/>
                  </a:cubicBezTo>
                  <a:cubicBezTo>
                    <a:pt x="2868" y="1148"/>
                    <a:pt x="2976" y="1135"/>
                    <a:pt x="3102" y="1145"/>
                  </a:cubicBezTo>
                  <a:cubicBezTo>
                    <a:pt x="3228" y="1155"/>
                    <a:pt x="3370" y="1179"/>
                    <a:pt x="3498" y="1193"/>
                  </a:cubicBezTo>
                  <a:cubicBezTo>
                    <a:pt x="3626" y="1207"/>
                    <a:pt x="3748" y="1218"/>
                    <a:pt x="3870" y="1229"/>
                  </a:cubicBezTo>
                </a:path>
              </a:pathLst>
            </a:custGeom>
            <a:noFill/>
            <a:ln w="28575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7848" name="Oval 19">
              <a:extLst>
                <a:ext uri="{FF2B5EF4-FFF2-40B4-BE49-F238E27FC236}">
                  <a16:creationId xmlns:a16="http://schemas.microsoft.com/office/drawing/2014/main" id="{38885B85-B710-4E2B-84D9-B46905898C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4" y="2652"/>
              <a:ext cx="84" cy="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49" name="Oval 20">
              <a:extLst>
                <a:ext uri="{FF2B5EF4-FFF2-40B4-BE49-F238E27FC236}">
                  <a16:creationId xmlns:a16="http://schemas.microsoft.com/office/drawing/2014/main" id="{7CAD4ECC-CF53-46A7-9EB6-B874880D12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0" y="2502"/>
              <a:ext cx="84" cy="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50" name="Oval 21">
              <a:extLst>
                <a:ext uri="{FF2B5EF4-FFF2-40B4-BE49-F238E27FC236}">
                  <a16:creationId xmlns:a16="http://schemas.microsoft.com/office/drawing/2014/main" id="{DDCA651B-7FA9-412F-8628-8B6FB0222A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8" y="2784"/>
              <a:ext cx="84" cy="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51" name="Oval 22">
              <a:extLst>
                <a:ext uri="{FF2B5EF4-FFF2-40B4-BE49-F238E27FC236}">
                  <a16:creationId xmlns:a16="http://schemas.microsoft.com/office/drawing/2014/main" id="{645F1949-8075-47C1-80CC-5ED47BA9B9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8" y="2382"/>
              <a:ext cx="84" cy="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52" name="Oval 23">
              <a:extLst>
                <a:ext uri="{FF2B5EF4-FFF2-40B4-BE49-F238E27FC236}">
                  <a16:creationId xmlns:a16="http://schemas.microsoft.com/office/drawing/2014/main" id="{8B8B8189-6BBB-433B-B90D-763248CCEE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6" y="2316"/>
              <a:ext cx="84" cy="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53" name="Oval 24">
              <a:extLst>
                <a:ext uri="{FF2B5EF4-FFF2-40B4-BE49-F238E27FC236}">
                  <a16:creationId xmlns:a16="http://schemas.microsoft.com/office/drawing/2014/main" id="{1C446366-BA78-40BB-966C-22D69E6B08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4" y="2364"/>
              <a:ext cx="84" cy="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54" name="Oval 25">
              <a:extLst>
                <a:ext uri="{FF2B5EF4-FFF2-40B4-BE49-F238E27FC236}">
                  <a16:creationId xmlns:a16="http://schemas.microsoft.com/office/drawing/2014/main" id="{17F76383-290E-48CA-9946-BD3100AE90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2" y="2334"/>
              <a:ext cx="84" cy="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55" name="Oval 26">
              <a:extLst>
                <a:ext uri="{FF2B5EF4-FFF2-40B4-BE49-F238E27FC236}">
                  <a16:creationId xmlns:a16="http://schemas.microsoft.com/office/drawing/2014/main" id="{D083265A-3B34-4863-A164-C86E3B166F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8" y="2424"/>
              <a:ext cx="84" cy="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56" name="Oval 27">
              <a:extLst>
                <a:ext uri="{FF2B5EF4-FFF2-40B4-BE49-F238E27FC236}">
                  <a16:creationId xmlns:a16="http://schemas.microsoft.com/office/drawing/2014/main" id="{1273E74F-B572-4AE8-8817-E74B83985E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0" y="2604"/>
              <a:ext cx="84" cy="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57" name="Oval 28">
              <a:extLst>
                <a:ext uri="{FF2B5EF4-FFF2-40B4-BE49-F238E27FC236}">
                  <a16:creationId xmlns:a16="http://schemas.microsoft.com/office/drawing/2014/main" id="{92C13E6F-5823-4595-90A3-ECE4D8EF84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6" y="2898"/>
              <a:ext cx="84" cy="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58" name="Oval 29">
              <a:extLst>
                <a:ext uri="{FF2B5EF4-FFF2-40B4-BE49-F238E27FC236}">
                  <a16:creationId xmlns:a16="http://schemas.microsoft.com/office/drawing/2014/main" id="{D0719862-3DA1-4734-A16F-4C7D297AF3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2" y="3360"/>
              <a:ext cx="84" cy="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59" name="Oval 30">
              <a:extLst>
                <a:ext uri="{FF2B5EF4-FFF2-40B4-BE49-F238E27FC236}">
                  <a16:creationId xmlns:a16="http://schemas.microsoft.com/office/drawing/2014/main" id="{DC15AB46-75F1-445C-8976-5BC4C175C1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0" y="3294"/>
              <a:ext cx="84" cy="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60" name="Oval 31">
              <a:extLst>
                <a:ext uri="{FF2B5EF4-FFF2-40B4-BE49-F238E27FC236}">
                  <a16:creationId xmlns:a16="http://schemas.microsoft.com/office/drawing/2014/main" id="{9F912355-3C46-4C8B-AD87-A3D24B2581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4" y="3120"/>
              <a:ext cx="84" cy="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61" name="Oval 32">
              <a:extLst>
                <a:ext uri="{FF2B5EF4-FFF2-40B4-BE49-F238E27FC236}">
                  <a16:creationId xmlns:a16="http://schemas.microsoft.com/office/drawing/2014/main" id="{CC743E3E-2CBB-4158-8803-0FDAEA4437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8" y="3420"/>
              <a:ext cx="84" cy="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62" name="Oval 33">
              <a:extLst>
                <a:ext uri="{FF2B5EF4-FFF2-40B4-BE49-F238E27FC236}">
                  <a16:creationId xmlns:a16="http://schemas.microsoft.com/office/drawing/2014/main" id="{72FEEC0D-CBF8-4EA5-80CC-E5245125FB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4" y="3456"/>
              <a:ext cx="84" cy="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63" name="Oval 34">
              <a:extLst>
                <a:ext uri="{FF2B5EF4-FFF2-40B4-BE49-F238E27FC236}">
                  <a16:creationId xmlns:a16="http://schemas.microsoft.com/office/drawing/2014/main" id="{23E6B4C8-E981-4AB4-A15C-F4339F0144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2" y="3498"/>
              <a:ext cx="84" cy="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64" name="Oval 35">
              <a:extLst>
                <a:ext uri="{FF2B5EF4-FFF2-40B4-BE49-F238E27FC236}">
                  <a16:creationId xmlns:a16="http://schemas.microsoft.com/office/drawing/2014/main" id="{56DC7B9B-4368-423A-8B93-B502D6847C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528"/>
              <a:ext cx="84" cy="84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65" name="Line 36">
              <a:extLst>
                <a:ext uri="{FF2B5EF4-FFF2-40B4-BE49-F238E27FC236}">
                  <a16:creationId xmlns:a16="http://schemas.microsoft.com/office/drawing/2014/main" id="{E9A4507A-C289-47AB-BF6C-3F76DEA1F5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58" y="3588"/>
              <a:ext cx="0" cy="6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7866" name="Line 37">
              <a:extLst>
                <a:ext uri="{FF2B5EF4-FFF2-40B4-BE49-F238E27FC236}">
                  <a16:creationId xmlns:a16="http://schemas.microsoft.com/office/drawing/2014/main" id="{5B337C44-B8C0-4CF8-A0EA-12B73BF09E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0" y="3588"/>
              <a:ext cx="0" cy="6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7867" name="Line 38">
              <a:extLst>
                <a:ext uri="{FF2B5EF4-FFF2-40B4-BE49-F238E27FC236}">
                  <a16:creationId xmlns:a16="http://schemas.microsoft.com/office/drawing/2014/main" id="{BE249AD7-F93E-4CDC-97D1-F2FB888BA1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3588"/>
              <a:ext cx="0" cy="6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7868" name="Line 39">
              <a:extLst>
                <a:ext uri="{FF2B5EF4-FFF2-40B4-BE49-F238E27FC236}">
                  <a16:creationId xmlns:a16="http://schemas.microsoft.com/office/drawing/2014/main" id="{9A75F977-27DA-48C8-8E2F-6924E1C29A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0" y="3576"/>
              <a:ext cx="0" cy="6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7869" name="Line 40">
              <a:extLst>
                <a:ext uri="{FF2B5EF4-FFF2-40B4-BE49-F238E27FC236}">
                  <a16:creationId xmlns:a16="http://schemas.microsoft.com/office/drawing/2014/main" id="{86D06CEA-D6DA-462E-94ED-FEDD9E4A81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00" y="3576"/>
              <a:ext cx="0" cy="6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7870" name="Line 41">
              <a:extLst>
                <a:ext uri="{FF2B5EF4-FFF2-40B4-BE49-F238E27FC236}">
                  <a16:creationId xmlns:a16="http://schemas.microsoft.com/office/drawing/2014/main" id="{7FBA53E5-6475-4AC6-BC67-6FC38034AC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72" y="3570"/>
              <a:ext cx="0" cy="6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7871" name="Line 42">
              <a:extLst>
                <a:ext uri="{FF2B5EF4-FFF2-40B4-BE49-F238E27FC236}">
                  <a16:creationId xmlns:a16="http://schemas.microsoft.com/office/drawing/2014/main" id="{E45A2857-FC07-4644-81CB-D065D792AC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56" y="3570"/>
              <a:ext cx="0" cy="6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7872" name="Line 43">
              <a:extLst>
                <a:ext uri="{FF2B5EF4-FFF2-40B4-BE49-F238E27FC236}">
                  <a16:creationId xmlns:a16="http://schemas.microsoft.com/office/drawing/2014/main" id="{626ACA98-44D9-4673-A4F4-D2FDE093D7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3570"/>
              <a:ext cx="0" cy="6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7873" name="Line 44">
              <a:extLst>
                <a:ext uri="{FF2B5EF4-FFF2-40B4-BE49-F238E27FC236}">
                  <a16:creationId xmlns:a16="http://schemas.microsoft.com/office/drawing/2014/main" id="{46298300-F891-421E-B25A-25A442B3AE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12" y="3570"/>
              <a:ext cx="0" cy="6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7874" name="Line 45">
              <a:extLst>
                <a:ext uri="{FF2B5EF4-FFF2-40B4-BE49-F238E27FC236}">
                  <a16:creationId xmlns:a16="http://schemas.microsoft.com/office/drawing/2014/main" id="{47E6143A-441C-418B-8625-EF81156591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20" y="3576"/>
              <a:ext cx="0" cy="6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7875" name="Line 46">
              <a:extLst>
                <a:ext uri="{FF2B5EF4-FFF2-40B4-BE49-F238E27FC236}">
                  <a16:creationId xmlns:a16="http://schemas.microsoft.com/office/drawing/2014/main" id="{CDFA473F-3D0F-416E-BFAA-C48DD2FD53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6" y="3258"/>
              <a:ext cx="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7876" name="Line 47">
              <a:extLst>
                <a:ext uri="{FF2B5EF4-FFF2-40B4-BE49-F238E27FC236}">
                  <a16:creationId xmlns:a16="http://schemas.microsoft.com/office/drawing/2014/main" id="{81995E56-37E6-4E57-AEC2-D317F39A3B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6" y="2826"/>
              <a:ext cx="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7877" name="Line 48">
              <a:extLst>
                <a:ext uri="{FF2B5EF4-FFF2-40B4-BE49-F238E27FC236}">
                  <a16:creationId xmlns:a16="http://schemas.microsoft.com/office/drawing/2014/main" id="{2025D5A6-C840-41BB-8716-E6FC7842C7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6" y="2388"/>
              <a:ext cx="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7878" name="Line 49">
              <a:extLst>
                <a:ext uri="{FF2B5EF4-FFF2-40B4-BE49-F238E27FC236}">
                  <a16:creationId xmlns:a16="http://schemas.microsoft.com/office/drawing/2014/main" id="{608675BC-FB05-4D13-AF68-603B21BF20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6" y="2010"/>
              <a:ext cx="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7879" name="Line 50">
              <a:extLst>
                <a:ext uri="{FF2B5EF4-FFF2-40B4-BE49-F238E27FC236}">
                  <a16:creationId xmlns:a16="http://schemas.microsoft.com/office/drawing/2014/main" id="{987F19AA-038F-4611-B076-B7C3FDA308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6" y="1626"/>
              <a:ext cx="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7880" name="Line 51">
              <a:extLst>
                <a:ext uri="{FF2B5EF4-FFF2-40B4-BE49-F238E27FC236}">
                  <a16:creationId xmlns:a16="http://schemas.microsoft.com/office/drawing/2014/main" id="{DEF555DC-4937-4CC5-A910-115375D5E1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6" y="1194"/>
              <a:ext cx="9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7881" name="Rectangle 52">
              <a:extLst>
                <a:ext uri="{FF2B5EF4-FFF2-40B4-BE49-F238E27FC236}">
                  <a16:creationId xmlns:a16="http://schemas.microsoft.com/office/drawing/2014/main" id="{CBC0B44A-6552-4B5E-94E8-5F389C07FA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0" y="2508"/>
              <a:ext cx="78" cy="7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82" name="Rectangle 53">
              <a:extLst>
                <a:ext uri="{FF2B5EF4-FFF2-40B4-BE49-F238E27FC236}">
                  <a16:creationId xmlns:a16="http://schemas.microsoft.com/office/drawing/2014/main" id="{9C74C1A7-2B58-497F-B0C5-66FF972158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2022"/>
              <a:ext cx="78" cy="7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83" name="Rectangle 54">
              <a:extLst>
                <a:ext uri="{FF2B5EF4-FFF2-40B4-BE49-F238E27FC236}">
                  <a16:creationId xmlns:a16="http://schemas.microsoft.com/office/drawing/2014/main" id="{F2FC6615-418E-467C-9711-2ED465198D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8" y="1788"/>
              <a:ext cx="78" cy="7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84" name="Rectangle 55">
              <a:extLst>
                <a:ext uri="{FF2B5EF4-FFF2-40B4-BE49-F238E27FC236}">
                  <a16:creationId xmlns:a16="http://schemas.microsoft.com/office/drawing/2014/main" id="{2A613BB6-203E-4B4D-AE97-0182D77343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2" y="1608"/>
              <a:ext cx="78" cy="7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85" name="Rectangle 56">
              <a:extLst>
                <a:ext uri="{FF2B5EF4-FFF2-40B4-BE49-F238E27FC236}">
                  <a16:creationId xmlns:a16="http://schemas.microsoft.com/office/drawing/2014/main" id="{0EA195BC-C4E9-494F-9893-39D177E6F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2" y="1374"/>
              <a:ext cx="78" cy="7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86" name="Rectangle 57">
              <a:extLst>
                <a:ext uri="{FF2B5EF4-FFF2-40B4-BE49-F238E27FC236}">
                  <a16:creationId xmlns:a16="http://schemas.microsoft.com/office/drawing/2014/main" id="{A015D022-9239-4267-A2F0-28ABAC4B9F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4" y="1464"/>
              <a:ext cx="78" cy="7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87" name="Rectangle 58">
              <a:extLst>
                <a:ext uri="{FF2B5EF4-FFF2-40B4-BE49-F238E27FC236}">
                  <a16:creationId xmlns:a16="http://schemas.microsoft.com/office/drawing/2014/main" id="{0279500C-22B2-48BD-89CD-2155F0363C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0" y="1356"/>
              <a:ext cx="78" cy="7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88" name="Rectangle 59">
              <a:extLst>
                <a:ext uri="{FF2B5EF4-FFF2-40B4-BE49-F238E27FC236}">
                  <a16:creationId xmlns:a16="http://schemas.microsoft.com/office/drawing/2014/main" id="{E4586057-3B95-4037-96A4-FC1CE3A8A8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6" y="1578"/>
              <a:ext cx="78" cy="7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89" name="Rectangle 60">
              <a:extLst>
                <a:ext uri="{FF2B5EF4-FFF2-40B4-BE49-F238E27FC236}">
                  <a16:creationId xmlns:a16="http://schemas.microsoft.com/office/drawing/2014/main" id="{99BFFDF0-B9C5-4681-BA17-ED633948CE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6" y="2562"/>
              <a:ext cx="78" cy="7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90" name="Rectangle 61">
              <a:extLst>
                <a:ext uri="{FF2B5EF4-FFF2-40B4-BE49-F238E27FC236}">
                  <a16:creationId xmlns:a16="http://schemas.microsoft.com/office/drawing/2014/main" id="{BFAD161F-5C1F-4570-BFFD-D95454E42C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8" y="3132"/>
              <a:ext cx="78" cy="7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91" name="Rectangle 62">
              <a:extLst>
                <a:ext uri="{FF2B5EF4-FFF2-40B4-BE49-F238E27FC236}">
                  <a16:creationId xmlns:a16="http://schemas.microsoft.com/office/drawing/2014/main" id="{618058DF-4A91-45CF-B5FE-16BAC2B356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4" y="3396"/>
              <a:ext cx="78" cy="7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92" name="Rectangle 63">
              <a:extLst>
                <a:ext uri="{FF2B5EF4-FFF2-40B4-BE49-F238E27FC236}">
                  <a16:creationId xmlns:a16="http://schemas.microsoft.com/office/drawing/2014/main" id="{3D6A5E30-B8C6-42EB-B4BE-5E9074D8A2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8" y="3546"/>
              <a:ext cx="78" cy="7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endParaRPr lang="fr-FR" altLang="fr-FR" sz="1800"/>
            </a:p>
          </p:txBody>
        </p:sp>
        <p:sp>
          <p:nvSpPr>
            <p:cNvPr id="77893" name="Line 64">
              <a:extLst>
                <a:ext uri="{FF2B5EF4-FFF2-40B4-BE49-F238E27FC236}">
                  <a16:creationId xmlns:a16="http://schemas.microsoft.com/office/drawing/2014/main" id="{859742CA-88AB-4D85-A622-CF2AC2F212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96" y="1194"/>
              <a:ext cx="0" cy="24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7894" name="Freeform 65">
              <a:extLst>
                <a:ext uri="{FF2B5EF4-FFF2-40B4-BE49-F238E27FC236}">
                  <a16:creationId xmlns:a16="http://schemas.microsoft.com/office/drawing/2014/main" id="{6DCDEE1F-1C4C-497C-AFA1-78D1C6555B9E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5256" y="1367"/>
              <a:ext cx="626" cy="404"/>
            </a:xfrm>
            <a:custGeom>
              <a:avLst/>
              <a:gdLst>
                <a:gd name="T0" fmla="*/ 38 w 626"/>
                <a:gd name="T1" fmla="*/ 68 h 404"/>
                <a:gd name="T2" fmla="*/ 32 w 626"/>
                <a:gd name="T3" fmla="*/ 18 h 404"/>
                <a:gd name="T4" fmla="*/ 64 w 626"/>
                <a:gd name="T5" fmla="*/ 30 h 404"/>
                <a:gd name="T6" fmla="*/ 94 w 626"/>
                <a:gd name="T7" fmla="*/ 30 h 404"/>
                <a:gd name="T8" fmla="*/ 124 w 626"/>
                <a:gd name="T9" fmla="*/ 10 h 404"/>
                <a:gd name="T10" fmla="*/ 193 w 626"/>
                <a:gd name="T11" fmla="*/ 48 h 404"/>
                <a:gd name="T12" fmla="*/ 288 w 626"/>
                <a:gd name="T13" fmla="*/ 51 h 404"/>
                <a:gd name="T14" fmla="*/ 532 w 626"/>
                <a:gd name="T15" fmla="*/ 34 h 404"/>
                <a:gd name="T16" fmla="*/ 620 w 626"/>
                <a:gd name="T17" fmla="*/ 116 h 404"/>
                <a:gd name="T18" fmla="*/ 626 w 626"/>
                <a:gd name="T19" fmla="*/ 270 h 404"/>
                <a:gd name="T20" fmla="*/ 606 w 626"/>
                <a:gd name="T21" fmla="*/ 340 h 404"/>
                <a:gd name="T22" fmla="*/ 606 w 626"/>
                <a:gd name="T23" fmla="*/ 228 h 404"/>
                <a:gd name="T24" fmla="*/ 590 w 626"/>
                <a:gd name="T25" fmla="*/ 138 h 404"/>
                <a:gd name="T26" fmla="*/ 578 w 626"/>
                <a:gd name="T27" fmla="*/ 248 h 404"/>
                <a:gd name="T28" fmla="*/ 566 w 626"/>
                <a:gd name="T29" fmla="*/ 322 h 404"/>
                <a:gd name="T30" fmla="*/ 552 w 626"/>
                <a:gd name="T31" fmla="*/ 394 h 404"/>
                <a:gd name="T32" fmla="*/ 538 w 626"/>
                <a:gd name="T33" fmla="*/ 356 h 404"/>
                <a:gd name="T34" fmla="*/ 526 w 626"/>
                <a:gd name="T35" fmla="*/ 324 h 404"/>
                <a:gd name="T36" fmla="*/ 500 w 626"/>
                <a:gd name="T37" fmla="*/ 392 h 404"/>
                <a:gd name="T38" fmla="*/ 496 w 626"/>
                <a:gd name="T39" fmla="*/ 360 h 404"/>
                <a:gd name="T40" fmla="*/ 504 w 626"/>
                <a:gd name="T41" fmla="*/ 274 h 404"/>
                <a:gd name="T42" fmla="*/ 492 w 626"/>
                <a:gd name="T43" fmla="*/ 292 h 404"/>
                <a:gd name="T44" fmla="*/ 468 w 626"/>
                <a:gd name="T45" fmla="*/ 295 h 404"/>
                <a:gd name="T46" fmla="*/ 446 w 626"/>
                <a:gd name="T47" fmla="*/ 272 h 404"/>
                <a:gd name="T48" fmla="*/ 394 w 626"/>
                <a:gd name="T49" fmla="*/ 262 h 404"/>
                <a:gd name="T50" fmla="*/ 292 w 626"/>
                <a:gd name="T51" fmla="*/ 244 h 404"/>
                <a:gd name="T52" fmla="*/ 266 w 626"/>
                <a:gd name="T53" fmla="*/ 376 h 404"/>
                <a:gd name="T54" fmla="*/ 228 w 626"/>
                <a:gd name="T55" fmla="*/ 394 h 404"/>
                <a:gd name="T56" fmla="*/ 246 w 626"/>
                <a:gd name="T57" fmla="*/ 304 h 404"/>
                <a:gd name="T58" fmla="*/ 236 w 626"/>
                <a:gd name="T59" fmla="*/ 374 h 404"/>
                <a:gd name="T60" fmla="*/ 194 w 626"/>
                <a:gd name="T61" fmla="*/ 398 h 404"/>
                <a:gd name="T62" fmla="*/ 214 w 626"/>
                <a:gd name="T63" fmla="*/ 306 h 404"/>
                <a:gd name="T64" fmla="*/ 180 w 626"/>
                <a:gd name="T65" fmla="*/ 242 h 404"/>
                <a:gd name="T66" fmla="*/ 124 w 626"/>
                <a:gd name="T67" fmla="*/ 140 h 404"/>
                <a:gd name="T68" fmla="*/ 58 w 626"/>
                <a:gd name="T69" fmla="*/ 144 h 404"/>
                <a:gd name="T70" fmla="*/ 12 w 626"/>
                <a:gd name="T71" fmla="*/ 145 h 40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26" h="404">
                  <a:moveTo>
                    <a:pt x="0" y="128"/>
                  </a:moveTo>
                  <a:cubicBezTo>
                    <a:pt x="5" y="115"/>
                    <a:pt x="29" y="82"/>
                    <a:pt x="38" y="68"/>
                  </a:cubicBezTo>
                  <a:cubicBezTo>
                    <a:pt x="47" y="54"/>
                    <a:pt x="53" y="50"/>
                    <a:pt x="52" y="42"/>
                  </a:cubicBezTo>
                  <a:cubicBezTo>
                    <a:pt x="51" y="34"/>
                    <a:pt x="36" y="25"/>
                    <a:pt x="32" y="18"/>
                  </a:cubicBezTo>
                  <a:cubicBezTo>
                    <a:pt x="28" y="11"/>
                    <a:pt x="25" y="0"/>
                    <a:pt x="30" y="2"/>
                  </a:cubicBezTo>
                  <a:cubicBezTo>
                    <a:pt x="35" y="4"/>
                    <a:pt x="56" y="26"/>
                    <a:pt x="64" y="30"/>
                  </a:cubicBezTo>
                  <a:cubicBezTo>
                    <a:pt x="72" y="34"/>
                    <a:pt x="71" y="26"/>
                    <a:pt x="76" y="26"/>
                  </a:cubicBezTo>
                  <a:cubicBezTo>
                    <a:pt x="81" y="26"/>
                    <a:pt x="88" y="33"/>
                    <a:pt x="94" y="30"/>
                  </a:cubicBezTo>
                  <a:cubicBezTo>
                    <a:pt x="100" y="27"/>
                    <a:pt x="107" y="13"/>
                    <a:pt x="112" y="10"/>
                  </a:cubicBezTo>
                  <a:cubicBezTo>
                    <a:pt x="117" y="7"/>
                    <a:pt x="122" y="6"/>
                    <a:pt x="124" y="10"/>
                  </a:cubicBezTo>
                  <a:cubicBezTo>
                    <a:pt x="126" y="14"/>
                    <a:pt x="113" y="28"/>
                    <a:pt x="124" y="34"/>
                  </a:cubicBezTo>
                  <a:cubicBezTo>
                    <a:pt x="135" y="40"/>
                    <a:pt x="176" y="48"/>
                    <a:pt x="193" y="48"/>
                  </a:cubicBezTo>
                  <a:cubicBezTo>
                    <a:pt x="210" y="48"/>
                    <a:pt x="210" y="36"/>
                    <a:pt x="226" y="36"/>
                  </a:cubicBezTo>
                  <a:cubicBezTo>
                    <a:pt x="242" y="36"/>
                    <a:pt x="252" y="50"/>
                    <a:pt x="288" y="51"/>
                  </a:cubicBezTo>
                  <a:cubicBezTo>
                    <a:pt x="324" y="52"/>
                    <a:pt x="403" y="47"/>
                    <a:pt x="444" y="44"/>
                  </a:cubicBezTo>
                  <a:cubicBezTo>
                    <a:pt x="485" y="41"/>
                    <a:pt x="507" y="33"/>
                    <a:pt x="532" y="34"/>
                  </a:cubicBezTo>
                  <a:cubicBezTo>
                    <a:pt x="557" y="35"/>
                    <a:pt x="581" y="36"/>
                    <a:pt x="596" y="50"/>
                  </a:cubicBezTo>
                  <a:cubicBezTo>
                    <a:pt x="611" y="64"/>
                    <a:pt x="617" y="86"/>
                    <a:pt x="620" y="116"/>
                  </a:cubicBezTo>
                  <a:cubicBezTo>
                    <a:pt x="623" y="146"/>
                    <a:pt x="615" y="206"/>
                    <a:pt x="616" y="232"/>
                  </a:cubicBezTo>
                  <a:cubicBezTo>
                    <a:pt x="617" y="258"/>
                    <a:pt x="626" y="254"/>
                    <a:pt x="626" y="270"/>
                  </a:cubicBezTo>
                  <a:cubicBezTo>
                    <a:pt x="626" y="286"/>
                    <a:pt x="619" y="316"/>
                    <a:pt x="616" y="328"/>
                  </a:cubicBezTo>
                  <a:cubicBezTo>
                    <a:pt x="613" y="340"/>
                    <a:pt x="610" y="347"/>
                    <a:pt x="606" y="340"/>
                  </a:cubicBezTo>
                  <a:cubicBezTo>
                    <a:pt x="602" y="333"/>
                    <a:pt x="592" y="305"/>
                    <a:pt x="592" y="286"/>
                  </a:cubicBezTo>
                  <a:cubicBezTo>
                    <a:pt x="592" y="267"/>
                    <a:pt x="604" y="257"/>
                    <a:pt x="606" y="228"/>
                  </a:cubicBezTo>
                  <a:cubicBezTo>
                    <a:pt x="608" y="199"/>
                    <a:pt x="607" y="129"/>
                    <a:pt x="604" y="114"/>
                  </a:cubicBezTo>
                  <a:cubicBezTo>
                    <a:pt x="601" y="99"/>
                    <a:pt x="594" y="120"/>
                    <a:pt x="590" y="138"/>
                  </a:cubicBezTo>
                  <a:cubicBezTo>
                    <a:pt x="586" y="156"/>
                    <a:pt x="580" y="202"/>
                    <a:pt x="578" y="220"/>
                  </a:cubicBezTo>
                  <a:cubicBezTo>
                    <a:pt x="576" y="238"/>
                    <a:pt x="578" y="241"/>
                    <a:pt x="578" y="248"/>
                  </a:cubicBezTo>
                  <a:cubicBezTo>
                    <a:pt x="578" y="255"/>
                    <a:pt x="582" y="252"/>
                    <a:pt x="580" y="264"/>
                  </a:cubicBezTo>
                  <a:cubicBezTo>
                    <a:pt x="578" y="276"/>
                    <a:pt x="569" y="303"/>
                    <a:pt x="566" y="322"/>
                  </a:cubicBezTo>
                  <a:cubicBezTo>
                    <a:pt x="563" y="341"/>
                    <a:pt x="566" y="366"/>
                    <a:pt x="564" y="378"/>
                  </a:cubicBezTo>
                  <a:cubicBezTo>
                    <a:pt x="562" y="390"/>
                    <a:pt x="559" y="391"/>
                    <a:pt x="552" y="394"/>
                  </a:cubicBezTo>
                  <a:cubicBezTo>
                    <a:pt x="545" y="397"/>
                    <a:pt x="524" y="400"/>
                    <a:pt x="522" y="394"/>
                  </a:cubicBezTo>
                  <a:cubicBezTo>
                    <a:pt x="520" y="388"/>
                    <a:pt x="535" y="373"/>
                    <a:pt x="538" y="356"/>
                  </a:cubicBezTo>
                  <a:cubicBezTo>
                    <a:pt x="541" y="339"/>
                    <a:pt x="540" y="295"/>
                    <a:pt x="538" y="290"/>
                  </a:cubicBezTo>
                  <a:cubicBezTo>
                    <a:pt x="536" y="285"/>
                    <a:pt x="529" y="311"/>
                    <a:pt x="526" y="324"/>
                  </a:cubicBezTo>
                  <a:cubicBezTo>
                    <a:pt x="523" y="337"/>
                    <a:pt x="522" y="359"/>
                    <a:pt x="518" y="370"/>
                  </a:cubicBezTo>
                  <a:cubicBezTo>
                    <a:pt x="514" y="381"/>
                    <a:pt x="507" y="388"/>
                    <a:pt x="500" y="392"/>
                  </a:cubicBezTo>
                  <a:cubicBezTo>
                    <a:pt x="493" y="396"/>
                    <a:pt x="477" y="397"/>
                    <a:pt x="476" y="392"/>
                  </a:cubicBezTo>
                  <a:cubicBezTo>
                    <a:pt x="475" y="387"/>
                    <a:pt x="491" y="374"/>
                    <a:pt x="496" y="360"/>
                  </a:cubicBezTo>
                  <a:cubicBezTo>
                    <a:pt x="501" y="346"/>
                    <a:pt x="505" y="320"/>
                    <a:pt x="506" y="306"/>
                  </a:cubicBezTo>
                  <a:cubicBezTo>
                    <a:pt x="507" y="292"/>
                    <a:pt x="506" y="278"/>
                    <a:pt x="504" y="274"/>
                  </a:cubicBezTo>
                  <a:cubicBezTo>
                    <a:pt x="502" y="270"/>
                    <a:pt x="496" y="277"/>
                    <a:pt x="494" y="280"/>
                  </a:cubicBezTo>
                  <a:cubicBezTo>
                    <a:pt x="492" y="283"/>
                    <a:pt x="495" y="291"/>
                    <a:pt x="492" y="292"/>
                  </a:cubicBezTo>
                  <a:cubicBezTo>
                    <a:pt x="489" y="293"/>
                    <a:pt x="482" y="284"/>
                    <a:pt x="478" y="284"/>
                  </a:cubicBezTo>
                  <a:cubicBezTo>
                    <a:pt x="474" y="284"/>
                    <a:pt x="471" y="296"/>
                    <a:pt x="468" y="295"/>
                  </a:cubicBezTo>
                  <a:cubicBezTo>
                    <a:pt x="465" y="294"/>
                    <a:pt x="464" y="282"/>
                    <a:pt x="460" y="278"/>
                  </a:cubicBezTo>
                  <a:cubicBezTo>
                    <a:pt x="456" y="274"/>
                    <a:pt x="451" y="277"/>
                    <a:pt x="446" y="272"/>
                  </a:cubicBezTo>
                  <a:cubicBezTo>
                    <a:pt x="441" y="267"/>
                    <a:pt x="439" y="252"/>
                    <a:pt x="430" y="250"/>
                  </a:cubicBezTo>
                  <a:cubicBezTo>
                    <a:pt x="421" y="248"/>
                    <a:pt x="402" y="260"/>
                    <a:pt x="394" y="262"/>
                  </a:cubicBezTo>
                  <a:cubicBezTo>
                    <a:pt x="386" y="264"/>
                    <a:pt x="399" y="267"/>
                    <a:pt x="382" y="264"/>
                  </a:cubicBezTo>
                  <a:cubicBezTo>
                    <a:pt x="365" y="261"/>
                    <a:pt x="310" y="244"/>
                    <a:pt x="292" y="244"/>
                  </a:cubicBezTo>
                  <a:cubicBezTo>
                    <a:pt x="274" y="244"/>
                    <a:pt x="278" y="244"/>
                    <a:pt x="274" y="266"/>
                  </a:cubicBezTo>
                  <a:cubicBezTo>
                    <a:pt x="270" y="288"/>
                    <a:pt x="268" y="355"/>
                    <a:pt x="266" y="376"/>
                  </a:cubicBezTo>
                  <a:cubicBezTo>
                    <a:pt x="264" y="397"/>
                    <a:pt x="265" y="391"/>
                    <a:pt x="259" y="394"/>
                  </a:cubicBezTo>
                  <a:cubicBezTo>
                    <a:pt x="253" y="397"/>
                    <a:pt x="230" y="400"/>
                    <a:pt x="228" y="394"/>
                  </a:cubicBezTo>
                  <a:cubicBezTo>
                    <a:pt x="226" y="388"/>
                    <a:pt x="243" y="375"/>
                    <a:pt x="246" y="360"/>
                  </a:cubicBezTo>
                  <a:cubicBezTo>
                    <a:pt x="249" y="345"/>
                    <a:pt x="248" y="304"/>
                    <a:pt x="246" y="304"/>
                  </a:cubicBezTo>
                  <a:cubicBezTo>
                    <a:pt x="244" y="304"/>
                    <a:pt x="236" y="346"/>
                    <a:pt x="234" y="358"/>
                  </a:cubicBezTo>
                  <a:cubicBezTo>
                    <a:pt x="232" y="370"/>
                    <a:pt x="238" y="367"/>
                    <a:pt x="236" y="374"/>
                  </a:cubicBezTo>
                  <a:cubicBezTo>
                    <a:pt x="234" y="381"/>
                    <a:pt x="230" y="396"/>
                    <a:pt x="223" y="400"/>
                  </a:cubicBezTo>
                  <a:cubicBezTo>
                    <a:pt x="216" y="404"/>
                    <a:pt x="196" y="403"/>
                    <a:pt x="194" y="398"/>
                  </a:cubicBezTo>
                  <a:cubicBezTo>
                    <a:pt x="192" y="393"/>
                    <a:pt x="205" y="383"/>
                    <a:pt x="208" y="368"/>
                  </a:cubicBezTo>
                  <a:cubicBezTo>
                    <a:pt x="211" y="353"/>
                    <a:pt x="214" y="325"/>
                    <a:pt x="214" y="306"/>
                  </a:cubicBezTo>
                  <a:cubicBezTo>
                    <a:pt x="214" y="287"/>
                    <a:pt x="214" y="267"/>
                    <a:pt x="208" y="256"/>
                  </a:cubicBezTo>
                  <a:cubicBezTo>
                    <a:pt x="202" y="245"/>
                    <a:pt x="190" y="253"/>
                    <a:pt x="180" y="242"/>
                  </a:cubicBezTo>
                  <a:cubicBezTo>
                    <a:pt x="170" y="231"/>
                    <a:pt x="159" y="207"/>
                    <a:pt x="150" y="190"/>
                  </a:cubicBezTo>
                  <a:cubicBezTo>
                    <a:pt x="141" y="173"/>
                    <a:pt x="132" y="148"/>
                    <a:pt x="124" y="140"/>
                  </a:cubicBezTo>
                  <a:cubicBezTo>
                    <a:pt x="116" y="132"/>
                    <a:pt x="110" y="143"/>
                    <a:pt x="99" y="144"/>
                  </a:cubicBezTo>
                  <a:cubicBezTo>
                    <a:pt x="88" y="145"/>
                    <a:pt x="70" y="142"/>
                    <a:pt x="58" y="144"/>
                  </a:cubicBezTo>
                  <a:cubicBezTo>
                    <a:pt x="46" y="146"/>
                    <a:pt x="36" y="158"/>
                    <a:pt x="28" y="158"/>
                  </a:cubicBezTo>
                  <a:cubicBezTo>
                    <a:pt x="20" y="158"/>
                    <a:pt x="17" y="150"/>
                    <a:pt x="12" y="145"/>
                  </a:cubicBezTo>
                  <a:cubicBezTo>
                    <a:pt x="7" y="140"/>
                    <a:pt x="2" y="132"/>
                    <a:pt x="0" y="128"/>
                  </a:cubicBezTo>
                  <a:close/>
                </a:path>
              </a:pathLst>
            </a:custGeom>
            <a:solidFill>
              <a:srgbClr val="FF5008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69" name="Rectangle 54">
            <a:extLst>
              <a:ext uri="{FF2B5EF4-FFF2-40B4-BE49-F238E27FC236}">
                <a16:creationId xmlns:a16="http://schemas.microsoft.com/office/drawing/2014/main" id="{984F469B-5FD3-48B9-B536-6D561B221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8" y="234950"/>
            <a:ext cx="8205787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2B2B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8000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8000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8000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800000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r-FR" altLang="fr-FR" sz="3200" b="0" kern="0" dirty="0"/>
              <a:t>Biodisponibilité: influence de </a:t>
            </a:r>
            <a:r>
              <a:rPr lang="fi-FI" altLang="fr-FR" sz="3200" b="0" kern="0" dirty="0"/>
              <a:t>la formulation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C1FD0009-BD1F-4FE8-AFAE-C855D9E5790B}"/>
              </a:ext>
            </a:extLst>
          </p:cNvPr>
          <p:cNvSpPr/>
          <p:nvPr/>
        </p:nvSpPr>
        <p:spPr bwMode="auto">
          <a:xfrm flipH="1">
            <a:off x="5402263" y="2300288"/>
            <a:ext cx="204787" cy="14446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254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0000"/>
              </a:lnSpc>
              <a:defRPr/>
            </a:pPr>
            <a:endParaRPr lang="fr-FR">
              <a:latin typeface="Arial" charset="0"/>
            </a:endParaRPr>
          </a:p>
        </p:txBody>
      </p:sp>
      <p:sp>
        <p:nvSpPr>
          <p:cNvPr id="77831" name="Rectangle 2">
            <a:extLst>
              <a:ext uri="{FF2B5EF4-FFF2-40B4-BE49-F238E27FC236}">
                <a16:creationId xmlns:a16="http://schemas.microsoft.com/office/drawing/2014/main" id="{D39FC581-E174-4CBB-8A2A-0077024ECE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2938" y="2308225"/>
            <a:ext cx="119062" cy="146050"/>
          </a:xfrm>
          <a:prstGeom prst="rect">
            <a:avLst/>
          </a:prstGeom>
          <a:solidFill>
            <a:schemeClr val="tx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77832" name="ZoneTexte 69">
            <a:extLst>
              <a:ext uri="{FF2B5EF4-FFF2-40B4-BE49-F238E27FC236}">
                <a16:creationId xmlns:a16="http://schemas.microsoft.com/office/drawing/2014/main" id="{BA1BA8EB-9CA4-4C55-807D-45C8EA335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4113" y="1317625"/>
            <a:ext cx="1108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B0F0"/>
                </a:solidFill>
              </a:rPr>
              <a:t>exemple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3">
            <a:extLst>
              <a:ext uri="{FF2B5EF4-FFF2-40B4-BE49-F238E27FC236}">
                <a16:creationId xmlns:a16="http://schemas.microsoft.com/office/drawing/2014/main" id="{9D329F33-F0EF-4F7F-9F9D-EFCCD29085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8613" y="1614488"/>
            <a:ext cx="8229600" cy="45720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r>
              <a:rPr lang="fi-FI" altLang="fr-FR" sz="2800" dirty="0">
                <a:solidFill>
                  <a:srgbClr val="C00000"/>
                </a:solidFill>
              </a:rPr>
              <a:t>Voie intramusculaire (suite)</a:t>
            </a:r>
          </a:p>
          <a:p>
            <a:pPr lvl="1" eaLnBrk="1" hangingPunct="1"/>
            <a:r>
              <a:rPr lang="fi-FI" altLang="fr-FR" sz="2400" u="sng" dirty="0"/>
              <a:t>Inconvénients : </a:t>
            </a:r>
            <a:r>
              <a:rPr lang="fi-FI" altLang="fr-FR" sz="2400" b="1" dirty="0">
                <a:solidFill>
                  <a:srgbClr val="FF0000"/>
                </a:solidFill>
              </a:rPr>
              <a:t>tolérance locale</a:t>
            </a:r>
            <a:endParaRPr lang="fi-FI" altLang="fr-FR" sz="2400" dirty="0">
              <a:solidFill>
                <a:srgbClr val="C00000"/>
              </a:solidFill>
            </a:endParaRPr>
          </a:p>
          <a:p>
            <a:pPr lvl="2" eaLnBrk="1" hangingPunct="1"/>
            <a:r>
              <a:rPr lang="fi-FI" altLang="fr-FR" dirty="0"/>
              <a:t>Pertes économiques importantes</a:t>
            </a:r>
          </a:p>
          <a:p>
            <a:pPr lvl="3" eaLnBrk="1" hangingPunct="1"/>
            <a:r>
              <a:rPr lang="fi-FI" altLang="fr-FR" sz="1800" dirty="0"/>
              <a:t>Fonction de l'antibiotique</a:t>
            </a:r>
          </a:p>
          <a:p>
            <a:pPr lvl="4" eaLnBrk="1" hangingPunct="1"/>
            <a:r>
              <a:rPr lang="fi-FI" altLang="fr-FR" sz="1800" dirty="0"/>
              <a:t>bien toléré : pénicilline</a:t>
            </a:r>
          </a:p>
          <a:p>
            <a:pPr lvl="4" eaLnBrk="1" hangingPunct="1"/>
            <a:r>
              <a:rPr lang="fi-FI" altLang="fr-FR" sz="1800" dirty="0"/>
              <a:t>mal tolérés : macrolides, tétracyclines, TMP-sulfa</a:t>
            </a:r>
          </a:p>
          <a:p>
            <a:pPr lvl="4" eaLnBrk="1" hangingPunct="1"/>
            <a:endParaRPr lang="fi-FI" altLang="fr-FR" sz="1800" dirty="0"/>
          </a:p>
          <a:p>
            <a:pPr lvl="3" eaLnBrk="1" hangingPunct="1"/>
            <a:r>
              <a:rPr lang="fi-FI" altLang="fr-FR" sz="1800" dirty="0"/>
              <a:t>Fonction de la formulation</a:t>
            </a:r>
          </a:p>
          <a:p>
            <a:pPr lvl="4" eaLnBrk="1" hangingPunct="1"/>
            <a:r>
              <a:rPr lang="fi-FI" altLang="fr-FR" sz="1800" dirty="0"/>
              <a:t>problèmes des formulations à </a:t>
            </a:r>
            <a:r>
              <a:rPr lang="fi-FI" altLang="fr-FR" sz="1800" b="1" dirty="0"/>
              <a:t>longue action </a:t>
            </a:r>
            <a:r>
              <a:rPr lang="fi-FI" altLang="fr-FR" sz="1800" dirty="0"/>
              <a:t>qui peuvent former des dépôts</a:t>
            </a:r>
          </a:p>
          <a:p>
            <a:pPr lvl="4" eaLnBrk="1" hangingPunct="1"/>
            <a:endParaRPr lang="fi-FI" altLang="fr-FR" sz="1800" dirty="0"/>
          </a:p>
          <a:p>
            <a:pPr lvl="3" eaLnBrk="1" hangingPunct="1"/>
            <a:r>
              <a:rPr lang="fi-FI" altLang="fr-FR" sz="1800" dirty="0"/>
              <a:t>Fonction du site d'administration</a:t>
            </a:r>
          </a:p>
        </p:txBody>
      </p:sp>
      <p:sp>
        <p:nvSpPr>
          <p:cNvPr id="79875" name="Titre 1">
            <a:extLst>
              <a:ext uri="{FF2B5EF4-FFF2-40B4-BE49-F238E27FC236}">
                <a16:creationId xmlns:a16="http://schemas.microsoft.com/office/drawing/2014/main" id="{23A8A1EA-7F13-466E-B0DA-581F6EF02243}"/>
              </a:ext>
            </a:extLst>
          </p:cNvPr>
          <p:cNvSpPr>
            <a:spLocks noGrp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 altLang="fr-FR" sz="3600"/>
              <a:t>Voies d’administration</a:t>
            </a: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>
            <a:extLst>
              <a:ext uri="{FF2B5EF4-FFF2-40B4-BE49-F238E27FC236}">
                <a16:creationId xmlns:a16="http://schemas.microsoft.com/office/drawing/2014/main" id="{E902292D-6CAD-40D5-BEDD-A58EC617C1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1350" y="1111250"/>
            <a:ext cx="8172450" cy="48641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spcBef>
                <a:spcPct val="50000"/>
              </a:spcBef>
              <a:defRPr/>
            </a:pPr>
            <a:r>
              <a:rPr lang="fi-FI" altLang="fr-FR" sz="2800" dirty="0">
                <a:solidFill>
                  <a:srgbClr val="C00000"/>
                </a:solidFill>
              </a:rPr>
              <a:t>Voie sous-cutanée</a:t>
            </a:r>
            <a:endParaRPr lang="fi-FI" altLang="fr-FR" sz="2000" dirty="0"/>
          </a:p>
          <a:p>
            <a:pPr lvl="1" eaLnBrk="1" hangingPunct="1">
              <a:spcBef>
                <a:spcPct val="50000"/>
              </a:spcBef>
              <a:defRPr/>
            </a:pPr>
            <a:r>
              <a:rPr lang="fi-FI" altLang="fr-FR" sz="2000" b="1" u="sng" dirty="0"/>
              <a:t>Biodisponibilité</a:t>
            </a:r>
          </a:p>
          <a:p>
            <a:pPr lvl="2" eaLnBrk="1" hangingPunct="1">
              <a:spcBef>
                <a:spcPct val="50000"/>
              </a:spcBef>
              <a:defRPr/>
            </a:pPr>
            <a:r>
              <a:rPr lang="fi-FI" altLang="fr-FR" sz="1800" dirty="0"/>
              <a:t>généralement un peu plus faible que par voie IM</a:t>
            </a:r>
          </a:p>
          <a:p>
            <a:pPr lvl="2" eaLnBrk="1" hangingPunct="1">
              <a:spcBef>
                <a:spcPct val="50000"/>
              </a:spcBef>
              <a:defRPr/>
            </a:pPr>
            <a:r>
              <a:rPr lang="fi-FI" altLang="fr-FR" sz="1800" dirty="0"/>
              <a:t>absorption plus lente que par la voie IM</a:t>
            </a:r>
          </a:p>
          <a:p>
            <a:pPr marL="914400" lvl="2" indent="0" eaLnBrk="1" hangingPunct="1">
              <a:spcBef>
                <a:spcPct val="50000"/>
              </a:spcBef>
              <a:buFontTx/>
              <a:buNone/>
              <a:defRPr/>
            </a:pPr>
            <a:endParaRPr lang="fi-FI" altLang="fr-FR" sz="1800" dirty="0"/>
          </a:p>
          <a:p>
            <a:pPr lvl="1" eaLnBrk="1" hangingPunct="1">
              <a:spcBef>
                <a:spcPct val="50000"/>
              </a:spcBef>
              <a:defRPr/>
            </a:pPr>
            <a:r>
              <a:rPr lang="fi-FI" altLang="fr-FR" sz="2000" u="sng" dirty="0"/>
              <a:t>Avantages</a:t>
            </a:r>
          </a:p>
          <a:p>
            <a:pPr lvl="2" eaLnBrk="1" hangingPunct="1">
              <a:spcBef>
                <a:spcPct val="50000"/>
              </a:spcBef>
              <a:defRPr/>
            </a:pPr>
            <a:r>
              <a:rPr lang="fi-FI" altLang="fr-FR" sz="1800" dirty="0"/>
              <a:t>bien adaptée aux </a:t>
            </a:r>
            <a:r>
              <a:rPr lang="fi-FI" altLang="fr-FR" sz="1800" b="1" dirty="0"/>
              <a:t>antibiotiques temps-dépendants</a:t>
            </a:r>
          </a:p>
          <a:p>
            <a:pPr lvl="2" eaLnBrk="1" hangingPunct="1">
              <a:spcBef>
                <a:spcPct val="50000"/>
              </a:spcBef>
              <a:defRPr/>
            </a:pPr>
            <a:r>
              <a:rPr lang="fi-FI" altLang="fr-FR" sz="1800" dirty="0"/>
              <a:t>moins de lésions musculaires (même si variable)</a:t>
            </a:r>
          </a:p>
          <a:p>
            <a:pPr lvl="2" eaLnBrk="1" hangingPunct="1">
              <a:spcBef>
                <a:spcPct val="50000"/>
              </a:spcBef>
              <a:defRPr/>
            </a:pPr>
            <a:r>
              <a:rPr lang="fi-FI" altLang="fr-FR" sz="1800" dirty="0"/>
              <a:t>possibilité d'injecter de plus grands volumes</a:t>
            </a:r>
          </a:p>
          <a:p>
            <a:pPr lvl="2" eaLnBrk="1" hangingPunct="1">
              <a:spcBef>
                <a:spcPct val="50000"/>
              </a:spcBef>
              <a:defRPr/>
            </a:pPr>
            <a:endParaRPr lang="fi-FI" altLang="fr-FR" sz="1800" dirty="0"/>
          </a:p>
          <a:p>
            <a:pPr lvl="1" eaLnBrk="1" hangingPunct="1">
              <a:spcBef>
                <a:spcPct val="50000"/>
              </a:spcBef>
              <a:defRPr/>
            </a:pPr>
            <a:r>
              <a:rPr lang="fi-FI" altLang="fr-FR" sz="2000" u="sng" dirty="0"/>
              <a:t>Inconvénients</a:t>
            </a:r>
          </a:p>
          <a:p>
            <a:pPr lvl="2" eaLnBrk="1" hangingPunct="1">
              <a:spcBef>
                <a:spcPct val="50000"/>
              </a:spcBef>
              <a:defRPr/>
            </a:pPr>
            <a:r>
              <a:rPr lang="fi-FI" altLang="fr-FR" sz="1800" dirty="0"/>
              <a:t>mal adaptée aux antibiotiques concentration-dépendants</a:t>
            </a:r>
          </a:p>
          <a:p>
            <a:pPr lvl="2" eaLnBrk="1" hangingPunct="1">
              <a:spcBef>
                <a:spcPct val="50000"/>
              </a:spcBef>
              <a:defRPr/>
            </a:pPr>
            <a:endParaRPr lang="fi-FI" altLang="fr-FR" sz="2000" dirty="0"/>
          </a:p>
        </p:txBody>
      </p:sp>
      <p:sp>
        <p:nvSpPr>
          <p:cNvPr id="81923" name="Titre 1">
            <a:extLst>
              <a:ext uri="{FF2B5EF4-FFF2-40B4-BE49-F238E27FC236}">
                <a16:creationId xmlns:a16="http://schemas.microsoft.com/office/drawing/2014/main" id="{823BF15D-61A1-48B0-88CB-FE24F4E7D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88" y="82550"/>
            <a:ext cx="8229600" cy="1143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 altLang="fr-FR" sz="3600"/>
              <a:t>Voies d’administration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20">
            <a:extLst>
              <a:ext uri="{FF2B5EF4-FFF2-40B4-BE49-F238E27FC236}">
                <a16:creationId xmlns:a16="http://schemas.microsoft.com/office/drawing/2014/main" id="{B53CA06A-7816-4643-BC1E-42367D67B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050" y="1430338"/>
            <a:ext cx="7826375" cy="4965700"/>
          </a:xfrm>
          <a:prstGeom prst="rect">
            <a:avLst/>
          </a:prstGeom>
          <a:gradFill>
            <a:gsLst>
              <a:gs pos="0">
                <a:srgbClr val="FFC000"/>
              </a:gs>
              <a:gs pos="0">
                <a:schemeClr val="accent2">
                  <a:tint val="15000"/>
                  <a:satMod val="350000"/>
                </a:schemeClr>
              </a:gs>
            </a:gsLst>
          </a:gradFill>
          <a:ln w="38100">
            <a:solidFill>
              <a:srgbClr val="00B0F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lnSpc>
                <a:spcPct val="90000"/>
              </a:lnSpc>
              <a:defRPr/>
            </a:pPr>
            <a:endParaRPr lang="fr-FR"/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385AA64A-2434-4AA9-B203-CD4DF5F381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5475" y="5326063"/>
            <a:ext cx="496888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AFD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9062" tIns="60325" rIns="119062" bIns="60325">
            <a:spAutoFit/>
          </a:bodyPr>
          <a:lstStyle>
            <a:lvl1pPr defTabSz="12874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874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874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874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874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1800"/>
              <a:t>96</a:t>
            </a:r>
          </a:p>
        </p:txBody>
      </p:sp>
      <p:sp>
        <p:nvSpPr>
          <p:cNvPr id="83972" name="Rectangle 4">
            <a:extLst>
              <a:ext uri="{FF2B5EF4-FFF2-40B4-BE49-F238E27FC236}">
                <a16:creationId xmlns:a16="http://schemas.microsoft.com/office/drawing/2014/main" id="{F36C13EE-6CCC-454A-BE2C-17893E1D91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4350" y="5326063"/>
            <a:ext cx="496888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AFD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9062" tIns="60325" rIns="119062" bIns="60325">
            <a:spAutoFit/>
          </a:bodyPr>
          <a:lstStyle>
            <a:lvl1pPr defTabSz="12874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874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874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874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874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1800"/>
              <a:t>72</a:t>
            </a:r>
          </a:p>
        </p:txBody>
      </p:sp>
      <p:sp>
        <p:nvSpPr>
          <p:cNvPr id="83973" name="Rectangle 5">
            <a:extLst>
              <a:ext uri="{FF2B5EF4-FFF2-40B4-BE49-F238E27FC236}">
                <a16:creationId xmlns:a16="http://schemas.microsoft.com/office/drawing/2014/main" id="{0115330E-5BD2-47E0-8997-351FB4C02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0688" y="5326063"/>
            <a:ext cx="496887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AFD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9062" tIns="60325" rIns="119062" bIns="60325">
            <a:spAutoFit/>
          </a:bodyPr>
          <a:lstStyle>
            <a:lvl1pPr defTabSz="12874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874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874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874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874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1800"/>
              <a:t>48</a:t>
            </a:r>
          </a:p>
        </p:txBody>
      </p:sp>
      <p:sp>
        <p:nvSpPr>
          <p:cNvPr id="83974" name="Rectangle 6">
            <a:extLst>
              <a:ext uri="{FF2B5EF4-FFF2-40B4-BE49-F238E27FC236}">
                <a16:creationId xmlns:a16="http://schemas.microsoft.com/office/drawing/2014/main" id="{20293E1A-E080-45B1-AFB4-746CE5116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1150" y="5326063"/>
            <a:ext cx="496888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AFD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9062" tIns="60325" rIns="119062" bIns="60325">
            <a:spAutoFit/>
          </a:bodyPr>
          <a:lstStyle>
            <a:lvl1pPr defTabSz="12874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874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874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874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874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1800"/>
              <a:t>24</a:t>
            </a:r>
          </a:p>
        </p:txBody>
      </p:sp>
      <p:sp>
        <p:nvSpPr>
          <p:cNvPr id="83975" name="Rectangle 7">
            <a:extLst>
              <a:ext uri="{FF2B5EF4-FFF2-40B4-BE49-F238E27FC236}">
                <a16:creationId xmlns:a16="http://schemas.microsoft.com/office/drawing/2014/main" id="{9C0AB6AA-C67E-4D64-9DBA-71944368A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0350" y="5326063"/>
            <a:ext cx="369888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AFD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9062" tIns="60325" rIns="119062" bIns="60325">
            <a:spAutoFit/>
          </a:bodyPr>
          <a:lstStyle>
            <a:lvl1pPr defTabSz="12874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874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874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874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874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1800"/>
              <a:t>0</a:t>
            </a:r>
          </a:p>
        </p:txBody>
      </p:sp>
      <p:sp>
        <p:nvSpPr>
          <p:cNvPr id="83976" name="Rectangle 8">
            <a:extLst>
              <a:ext uri="{FF2B5EF4-FFF2-40B4-BE49-F238E27FC236}">
                <a16:creationId xmlns:a16="http://schemas.microsoft.com/office/drawing/2014/main" id="{5367906B-7C9D-4E10-AFBC-5F0E161B9D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0350" y="5326063"/>
            <a:ext cx="369888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AFD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9062" tIns="60325" rIns="119062" bIns="60325">
            <a:spAutoFit/>
          </a:bodyPr>
          <a:lstStyle>
            <a:lvl1pPr defTabSz="12874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874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874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874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874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1800"/>
              <a:t>0</a:t>
            </a:r>
          </a:p>
        </p:txBody>
      </p:sp>
      <p:grpSp>
        <p:nvGrpSpPr>
          <p:cNvPr id="83977" name="Group 9">
            <a:extLst>
              <a:ext uri="{FF2B5EF4-FFF2-40B4-BE49-F238E27FC236}">
                <a16:creationId xmlns:a16="http://schemas.microsoft.com/office/drawing/2014/main" id="{E640F9D7-4186-449A-866B-ED3A1A5668B7}"/>
              </a:ext>
            </a:extLst>
          </p:cNvPr>
          <p:cNvGrpSpPr>
            <a:grpSpLocks/>
          </p:cNvGrpSpPr>
          <p:nvPr/>
        </p:nvGrpSpPr>
        <p:grpSpPr bwMode="auto">
          <a:xfrm>
            <a:off x="1685925" y="5268913"/>
            <a:ext cx="6270625" cy="77787"/>
            <a:chOff x="1195" y="3319"/>
            <a:chExt cx="4443" cy="49"/>
          </a:xfrm>
        </p:grpSpPr>
        <p:sp>
          <p:nvSpPr>
            <p:cNvPr id="84179" name="Line 10">
              <a:extLst>
                <a:ext uri="{FF2B5EF4-FFF2-40B4-BE49-F238E27FC236}">
                  <a16:creationId xmlns:a16="http://schemas.microsoft.com/office/drawing/2014/main" id="{1D424CA3-C664-4417-BB6B-AD03DFA3E1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96" y="3319"/>
              <a:ext cx="0" cy="4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80" name="Line 11">
              <a:extLst>
                <a:ext uri="{FF2B5EF4-FFF2-40B4-BE49-F238E27FC236}">
                  <a16:creationId xmlns:a16="http://schemas.microsoft.com/office/drawing/2014/main" id="{9D4C2A62-7C61-4A31-B234-008D594287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85" y="3319"/>
              <a:ext cx="0" cy="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81" name="Line 12">
              <a:extLst>
                <a:ext uri="{FF2B5EF4-FFF2-40B4-BE49-F238E27FC236}">
                  <a16:creationId xmlns:a16="http://schemas.microsoft.com/office/drawing/2014/main" id="{51A5CA44-1196-4CDA-9830-5F1E76D373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3" y="3319"/>
              <a:ext cx="0" cy="4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82" name="Line 13">
              <a:extLst>
                <a:ext uri="{FF2B5EF4-FFF2-40B4-BE49-F238E27FC236}">
                  <a16:creationId xmlns:a16="http://schemas.microsoft.com/office/drawing/2014/main" id="{33995C9E-7F85-4721-95B6-0D32ED59FC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52" y="3319"/>
              <a:ext cx="0" cy="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83" name="Line 14">
              <a:extLst>
                <a:ext uri="{FF2B5EF4-FFF2-40B4-BE49-F238E27FC236}">
                  <a16:creationId xmlns:a16="http://schemas.microsoft.com/office/drawing/2014/main" id="{6FF918BF-C9B5-4861-AF2D-2A0F60BF35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41" y="3319"/>
              <a:ext cx="0" cy="4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84" name="Line 15">
              <a:extLst>
                <a:ext uri="{FF2B5EF4-FFF2-40B4-BE49-F238E27FC236}">
                  <a16:creationId xmlns:a16="http://schemas.microsoft.com/office/drawing/2014/main" id="{C639D97F-FDB4-49B6-8CA8-70F127829D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19" y="3319"/>
              <a:ext cx="0" cy="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85" name="Line 16">
              <a:extLst>
                <a:ext uri="{FF2B5EF4-FFF2-40B4-BE49-F238E27FC236}">
                  <a16:creationId xmlns:a16="http://schemas.microsoft.com/office/drawing/2014/main" id="{6BB27139-F626-451D-91A2-8CA09379DC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08" y="3319"/>
              <a:ext cx="0" cy="4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86" name="Line 17">
              <a:extLst>
                <a:ext uri="{FF2B5EF4-FFF2-40B4-BE49-F238E27FC236}">
                  <a16:creationId xmlns:a16="http://schemas.microsoft.com/office/drawing/2014/main" id="{E43593AB-FBAC-4500-9C89-AF25458A0F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97" y="3319"/>
              <a:ext cx="0" cy="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87" name="Line 18">
              <a:extLst>
                <a:ext uri="{FF2B5EF4-FFF2-40B4-BE49-F238E27FC236}">
                  <a16:creationId xmlns:a16="http://schemas.microsoft.com/office/drawing/2014/main" id="{6A1E3E7A-417D-4B8B-93BF-79BEF913B8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6" y="3319"/>
              <a:ext cx="0" cy="4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88" name="Line 19">
              <a:extLst>
                <a:ext uri="{FF2B5EF4-FFF2-40B4-BE49-F238E27FC236}">
                  <a16:creationId xmlns:a16="http://schemas.microsoft.com/office/drawing/2014/main" id="{A3806D05-DD1C-4E0F-858E-8C219FBFF0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64" y="3319"/>
              <a:ext cx="0" cy="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89" name="Line 20">
              <a:extLst>
                <a:ext uri="{FF2B5EF4-FFF2-40B4-BE49-F238E27FC236}">
                  <a16:creationId xmlns:a16="http://schemas.microsoft.com/office/drawing/2014/main" id="{78AC682E-6621-4DC9-A05F-70DF707511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95" y="3328"/>
              <a:ext cx="444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83978" name="Rectangle 21">
            <a:extLst>
              <a:ext uri="{FF2B5EF4-FFF2-40B4-BE49-F238E27FC236}">
                <a16:creationId xmlns:a16="http://schemas.microsoft.com/office/drawing/2014/main" id="{BD8C234B-F6F5-41CB-9DFF-EA82BA0A4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5054600"/>
            <a:ext cx="56197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AFD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9062" tIns="60325" rIns="119062" bIns="60325">
            <a:spAutoFit/>
          </a:bodyPr>
          <a:lstStyle>
            <a:lvl1pPr defTabSz="12874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874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874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874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874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1800"/>
              <a:t>0.1</a:t>
            </a:r>
          </a:p>
        </p:txBody>
      </p:sp>
      <p:sp>
        <p:nvSpPr>
          <p:cNvPr id="83979" name="Rectangle 22">
            <a:extLst>
              <a:ext uri="{FF2B5EF4-FFF2-40B4-BE49-F238E27FC236}">
                <a16:creationId xmlns:a16="http://schemas.microsoft.com/office/drawing/2014/main" id="{E2498E52-AD5F-4518-8716-85060AADC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5088" y="3341688"/>
            <a:ext cx="36830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AFD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9062" tIns="60325" rIns="119062" bIns="60325">
            <a:spAutoFit/>
          </a:bodyPr>
          <a:lstStyle>
            <a:lvl1pPr defTabSz="12874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874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874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874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874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1800"/>
              <a:t>1</a:t>
            </a:r>
          </a:p>
        </p:txBody>
      </p:sp>
      <p:sp>
        <p:nvSpPr>
          <p:cNvPr id="83980" name="Rectangle 23">
            <a:extLst>
              <a:ext uri="{FF2B5EF4-FFF2-40B4-BE49-F238E27FC236}">
                <a16:creationId xmlns:a16="http://schemas.microsoft.com/office/drawing/2014/main" id="{8DB017BB-C02E-469A-9E74-C3A02E22F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7775" y="1574800"/>
            <a:ext cx="496888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AFD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9062" tIns="60325" rIns="119062" bIns="60325">
            <a:spAutoFit/>
          </a:bodyPr>
          <a:lstStyle>
            <a:lvl1pPr defTabSz="12874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874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874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874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874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874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1800"/>
              <a:t>10</a:t>
            </a:r>
          </a:p>
        </p:txBody>
      </p:sp>
      <p:grpSp>
        <p:nvGrpSpPr>
          <p:cNvPr id="83981" name="Group 24">
            <a:extLst>
              <a:ext uri="{FF2B5EF4-FFF2-40B4-BE49-F238E27FC236}">
                <a16:creationId xmlns:a16="http://schemas.microsoft.com/office/drawing/2014/main" id="{43949AB7-EF3B-47FE-B065-99DFC1E51CD2}"/>
              </a:ext>
            </a:extLst>
          </p:cNvPr>
          <p:cNvGrpSpPr>
            <a:grpSpLocks/>
          </p:cNvGrpSpPr>
          <p:nvPr/>
        </p:nvGrpSpPr>
        <p:grpSpPr bwMode="auto">
          <a:xfrm>
            <a:off x="1616075" y="1751013"/>
            <a:ext cx="71438" cy="3532187"/>
            <a:chOff x="1145" y="1103"/>
            <a:chExt cx="51" cy="2225"/>
          </a:xfrm>
        </p:grpSpPr>
        <p:sp>
          <p:nvSpPr>
            <p:cNvPr id="84159" name="Line 25">
              <a:extLst>
                <a:ext uri="{FF2B5EF4-FFF2-40B4-BE49-F238E27FC236}">
                  <a16:creationId xmlns:a16="http://schemas.microsoft.com/office/drawing/2014/main" id="{36A51B3E-0C85-4921-B92D-DB1BBE3A57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45" y="3328"/>
              <a:ext cx="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60" name="Line 26">
              <a:extLst>
                <a:ext uri="{FF2B5EF4-FFF2-40B4-BE49-F238E27FC236}">
                  <a16:creationId xmlns:a16="http://schemas.microsoft.com/office/drawing/2014/main" id="{56234C3D-5C5C-4B44-8FBD-68465576E1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66" y="2995"/>
              <a:ext cx="2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61" name="Line 27">
              <a:extLst>
                <a:ext uri="{FF2B5EF4-FFF2-40B4-BE49-F238E27FC236}">
                  <a16:creationId xmlns:a16="http://schemas.microsoft.com/office/drawing/2014/main" id="{6FE9AD58-98FA-4B51-9AA9-771A88C3F0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66" y="2797"/>
              <a:ext cx="2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62" name="Line 28">
              <a:extLst>
                <a:ext uri="{FF2B5EF4-FFF2-40B4-BE49-F238E27FC236}">
                  <a16:creationId xmlns:a16="http://schemas.microsoft.com/office/drawing/2014/main" id="{55957704-BF6B-40DB-86D7-78CC6D596A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66" y="2662"/>
              <a:ext cx="2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63" name="Line 29">
              <a:extLst>
                <a:ext uri="{FF2B5EF4-FFF2-40B4-BE49-F238E27FC236}">
                  <a16:creationId xmlns:a16="http://schemas.microsoft.com/office/drawing/2014/main" id="{DC411004-6148-4307-8803-BE8D9BC008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66" y="2558"/>
              <a:ext cx="2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64" name="Line 30">
              <a:extLst>
                <a:ext uri="{FF2B5EF4-FFF2-40B4-BE49-F238E27FC236}">
                  <a16:creationId xmlns:a16="http://schemas.microsoft.com/office/drawing/2014/main" id="{A7BE1CEC-5DCD-49B9-B2D9-73051F64E1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66" y="2465"/>
              <a:ext cx="2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65" name="Line 31">
              <a:extLst>
                <a:ext uri="{FF2B5EF4-FFF2-40B4-BE49-F238E27FC236}">
                  <a16:creationId xmlns:a16="http://schemas.microsoft.com/office/drawing/2014/main" id="{C2DC8BE6-6611-4506-81F2-8F33F247FC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66" y="2392"/>
              <a:ext cx="2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66" name="Line 32">
              <a:extLst>
                <a:ext uri="{FF2B5EF4-FFF2-40B4-BE49-F238E27FC236}">
                  <a16:creationId xmlns:a16="http://schemas.microsoft.com/office/drawing/2014/main" id="{6E7C710A-EA80-4D44-BF12-52D3677E64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66" y="2329"/>
              <a:ext cx="2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67" name="Line 33">
              <a:extLst>
                <a:ext uri="{FF2B5EF4-FFF2-40B4-BE49-F238E27FC236}">
                  <a16:creationId xmlns:a16="http://schemas.microsoft.com/office/drawing/2014/main" id="{4679BCE3-0CEC-4125-A67A-30001EDC72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66" y="2267"/>
              <a:ext cx="2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68" name="Line 34">
              <a:extLst>
                <a:ext uri="{FF2B5EF4-FFF2-40B4-BE49-F238E27FC236}">
                  <a16:creationId xmlns:a16="http://schemas.microsoft.com/office/drawing/2014/main" id="{B8AFD7E8-C3D7-4673-9D1E-1B4D4C195F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45" y="2225"/>
              <a:ext cx="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69" name="Line 35">
              <a:extLst>
                <a:ext uri="{FF2B5EF4-FFF2-40B4-BE49-F238E27FC236}">
                  <a16:creationId xmlns:a16="http://schemas.microsoft.com/office/drawing/2014/main" id="{64CA1723-BCFB-4528-A002-4BC85D67BF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66" y="1882"/>
              <a:ext cx="2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70" name="Line 36">
              <a:extLst>
                <a:ext uri="{FF2B5EF4-FFF2-40B4-BE49-F238E27FC236}">
                  <a16:creationId xmlns:a16="http://schemas.microsoft.com/office/drawing/2014/main" id="{503C0638-47A6-47DD-B70A-4F06CAD982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66" y="1695"/>
              <a:ext cx="2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71" name="Line 37">
              <a:extLst>
                <a:ext uri="{FF2B5EF4-FFF2-40B4-BE49-F238E27FC236}">
                  <a16:creationId xmlns:a16="http://schemas.microsoft.com/office/drawing/2014/main" id="{13569FA1-46B7-4532-ADFC-4603A67016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66" y="1549"/>
              <a:ext cx="2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72" name="Line 38">
              <a:extLst>
                <a:ext uri="{FF2B5EF4-FFF2-40B4-BE49-F238E27FC236}">
                  <a16:creationId xmlns:a16="http://schemas.microsoft.com/office/drawing/2014/main" id="{70C34FCD-2CB5-4001-80E6-5F5CE296DC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66" y="1445"/>
              <a:ext cx="2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73" name="Line 39">
              <a:extLst>
                <a:ext uri="{FF2B5EF4-FFF2-40B4-BE49-F238E27FC236}">
                  <a16:creationId xmlns:a16="http://schemas.microsoft.com/office/drawing/2014/main" id="{4B67427A-E3CB-4EE4-BACC-4A48D1A4EB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66" y="1362"/>
              <a:ext cx="2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74" name="Line 40">
              <a:extLst>
                <a:ext uri="{FF2B5EF4-FFF2-40B4-BE49-F238E27FC236}">
                  <a16:creationId xmlns:a16="http://schemas.microsoft.com/office/drawing/2014/main" id="{08AE06A0-6EDC-42E2-99F1-F2ED3ED3BB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66" y="1279"/>
              <a:ext cx="2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75" name="Line 41">
              <a:extLst>
                <a:ext uri="{FF2B5EF4-FFF2-40B4-BE49-F238E27FC236}">
                  <a16:creationId xmlns:a16="http://schemas.microsoft.com/office/drawing/2014/main" id="{372FDF5B-C16E-4DA3-BBC0-35727DB6FA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66" y="1217"/>
              <a:ext cx="2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76" name="Line 42">
              <a:extLst>
                <a:ext uri="{FF2B5EF4-FFF2-40B4-BE49-F238E27FC236}">
                  <a16:creationId xmlns:a16="http://schemas.microsoft.com/office/drawing/2014/main" id="{5ACF9A9E-8357-41E9-93A7-E327ED7021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66" y="1165"/>
              <a:ext cx="2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77" name="Line 43">
              <a:extLst>
                <a:ext uri="{FF2B5EF4-FFF2-40B4-BE49-F238E27FC236}">
                  <a16:creationId xmlns:a16="http://schemas.microsoft.com/office/drawing/2014/main" id="{B16F3BD9-B577-42A4-82EC-D31E4A2752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45" y="1113"/>
              <a:ext cx="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178" name="Line 44">
              <a:extLst>
                <a:ext uri="{FF2B5EF4-FFF2-40B4-BE49-F238E27FC236}">
                  <a16:creationId xmlns:a16="http://schemas.microsoft.com/office/drawing/2014/main" id="{60F54DF4-AEAD-4968-A81B-D343129673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96" y="1103"/>
              <a:ext cx="0" cy="22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83982" name="Line 45">
            <a:extLst>
              <a:ext uri="{FF2B5EF4-FFF2-40B4-BE49-F238E27FC236}">
                <a16:creationId xmlns:a16="http://schemas.microsoft.com/office/drawing/2014/main" id="{C5A5D426-54EB-4202-B2EF-48D04D9BA0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22438" y="2973388"/>
            <a:ext cx="19050" cy="177800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3983" name="Line 46">
            <a:extLst>
              <a:ext uri="{FF2B5EF4-FFF2-40B4-BE49-F238E27FC236}">
                <a16:creationId xmlns:a16="http://schemas.microsoft.com/office/drawing/2014/main" id="{CC7A698B-B162-4958-80C3-2699F8E08E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22438" y="2973388"/>
            <a:ext cx="19050" cy="177800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3984" name="Oval 47">
            <a:extLst>
              <a:ext uri="{FF2B5EF4-FFF2-40B4-BE49-F238E27FC236}">
                <a16:creationId xmlns:a16="http://schemas.microsoft.com/office/drawing/2014/main" id="{A066B4FD-C942-489E-9017-1D366EA74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1638" y="3101975"/>
            <a:ext cx="76200" cy="85725"/>
          </a:xfrm>
          <a:prstGeom prst="ellipse">
            <a:avLst/>
          </a:prstGeom>
          <a:solidFill>
            <a:srgbClr val="FE9B03"/>
          </a:solidFill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3985" name="Line 48">
            <a:extLst>
              <a:ext uri="{FF2B5EF4-FFF2-40B4-BE49-F238E27FC236}">
                <a16:creationId xmlns:a16="http://schemas.microsoft.com/office/drawing/2014/main" id="{83FA0A9B-BF72-4B97-8CDE-D2274A1383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2659063"/>
            <a:ext cx="46038" cy="327025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3986" name="Line 49">
            <a:extLst>
              <a:ext uri="{FF2B5EF4-FFF2-40B4-BE49-F238E27FC236}">
                <a16:creationId xmlns:a16="http://schemas.microsoft.com/office/drawing/2014/main" id="{0969CE3F-3BC1-4447-A427-4C40202D3C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2659063"/>
            <a:ext cx="46038" cy="327025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3987" name="Oval 50">
            <a:extLst>
              <a:ext uri="{FF2B5EF4-FFF2-40B4-BE49-F238E27FC236}">
                <a16:creationId xmlns:a16="http://schemas.microsoft.com/office/drawing/2014/main" id="{B63C7A70-3EFB-4A55-9079-D40F1B655C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0213" y="2936875"/>
            <a:ext cx="77787" cy="85725"/>
          </a:xfrm>
          <a:prstGeom prst="ellipse">
            <a:avLst/>
          </a:prstGeom>
          <a:solidFill>
            <a:srgbClr val="FE9B03"/>
          </a:solidFill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3988" name="Line 51">
            <a:extLst>
              <a:ext uri="{FF2B5EF4-FFF2-40B4-BE49-F238E27FC236}">
                <a16:creationId xmlns:a16="http://schemas.microsoft.com/office/drawing/2014/main" id="{5C41D5D8-0E91-43B2-977A-3A64598823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09750" y="2493963"/>
            <a:ext cx="49213" cy="177800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3989" name="Line 52">
            <a:extLst>
              <a:ext uri="{FF2B5EF4-FFF2-40B4-BE49-F238E27FC236}">
                <a16:creationId xmlns:a16="http://schemas.microsoft.com/office/drawing/2014/main" id="{F59C1BCF-5E34-44BC-AA0D-56E8D62639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09750" y="2493963"/>
            <a:ext cx="49213" cy="177800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3990" name="Oval 53">
            <a:extLst>
              <a:ext uri="{FF2B5EF4-FFF2-40B4-BE49-F238E27FC236}">
                <a16:creationId xmlns:a16="http://schemas.microsoft.com/office/drawing/2014/main" id="{6751481A-D7D6-4B67-83CF-BD541B5814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8950" y="2622550"/>
            <a:ext cx="76200" cy="87313"/>
          </a:xfrm>
          <a:prstGeom prst="ellipse">
            <a:avLst/>
          </a:prstGeom>
          <a:solidFill>
            <a:srgbClr val="FE9B03"/>
          </a:solidFill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3991" name="Line 54">
            <a:extLst>
              <a:ext uri="{FF2B5EF4-FFF2-40B4-BE49-F238E27FC236}">
                <a16:creationId xmlns:a16="http://schemas.microsoft.com/office/drawing/2014/main" id="{257F626E-C8CA-4BE9-BE31-1B238E3BFB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62138" y="2362200"/>
            <a:ext cx="61912" cy="161925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3992" name="Line 55">
            <a:extLst>
              <a:ext uri="{FF2B5EF4-FFF2-40B4-BE49-F238E27FC236}">
                <a16:creationId xmlns:a16="http://schemas.microsoft.com/office/drawing/2014/main" id="{FC7B9997-5C78-40AC-8253-36A2C7F1D2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62138" y="2362200"/>
            <a:ext cx="61912" cy="161925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3993" name="Oval 56">
            <a:extLst>
              <a:ext uri="{FF2B5EF4-FFF2-40B4-BE49-F238E27FC236}">
                <a16:creationId xmlns:a16="http://schemas.microsoft.com/office/drawing/2014/main" id="{7F3597B6-1E76-4B45-AA60-018B16276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9275" y="2457450"/>
            <a:ext cx="76200" cy="87313"/>
          </a:xfrm>
          <a:prstGeom prst="ellipse">
            <a:avLst/>
          </a:prstGeom>
          <a:solidFill>
            <a:srgbClr val="FE9B03"/>
          </a:solidFill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3994" name="Line 57">
            <a:extLst>
              <a:ext uri="{FF2B5EF4-FFF2-40B4-BE49-F238E27FC236}">
                <a16:creationId xmlns:a16="http://schemas.microsoft.com/office/drawing/2014/main" id="{282EE2D0-2F82-4512-9537-AA95A73E54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20875" y="2338388"/>
            <a:ext cx="92075" cy="44450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3995" name="Line 58">
            <a:extLst>
              <a:ext uri="{FF2B5EF4-FFF2-40B4-BE49-F238E27FC236}">
                <a16:creationId xmlns:a16="http://schemas.microsoft.com/office/drawing/2014/main" id="{1D3CC958-F2DD-4FA6-96FE-D23C3F9EE1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20875" y="2338388"/>
            <a:ext cx="92075" cy="44450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3996" name="Oval 59">
            <a:extLst>
              <a:ext uri="{FF2B5EF4-FFF2-40B4-BE49-F238E27FC236}">
                <a16:creationId xmlns:a16="http://schemas.microsoft.com/office/drawing/2014/main" id="{B0A4C242-F97E-4547-882B-0EF6D2C1B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6425" y="2325688"/>
            <a:ext cx="77788" cy="85725"/>
          </a:xfrm>
          <a:prstGeom prst="ellipse">
            <a:avLst/>
          </a:prstGeom>
          <a:solidFill>
            <a:srgbClr val="FE9B03"/>
          </a:solidFill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3997" name="Line 60">
            <a:extLst>
              <a:ext uri="{FF2B5EF4-FFF2-40B4-BE49-F238E27FC236}">
                <a16:creationId xmlns:a16="http://schemas.microsoft.com/office/drawing/2014/main" id="{406CCD2D-2729-49BB-9DB1-B1FEBC1B65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24063" y="2320925"/>
            <a:ext cx="104775" cy="30163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3998" name="Line 61">
            <a:extLst>
              <a:ext uri="{FF2B5EF4-FFF2-40B4-BE49-F238E27FC236}">
                <a16:creationId xmlns:a16="http://schemas.microsoft.com/office/drawing/2014/main" id="{FB87F2A2-CCF8-48F5-B773-3B53400695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24063" y="2320925"/>
            <a:ext cx="104775" cy="30163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3999" name="Oval 62">
            <a:extLst>
              <a:ext uri="{FF2B5EF4-FFF2-40B4-BE49-F238E27FC236}">
                <a16:creationId xmlns:a16="http://schemas.microsoft.com/office/drawing/2014/main" id="{35F71A31-0984-4363-85DB-6038E9A34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2292350"/>
            <a:ext cx="76200" cy="87313"/>
          </a:xfrm>
          <a:prstGeom prst="ellipse">
            <a:avLst/>
          </a:prstGeom>
          <a:solidFill>
            <a:srgbClr val="FE9B03"/>
          </a:solidFill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00" name="Line 63">
            <a:extLst>
              <a:ext uri="{FF2B5EF4-FFF2-40B4-BE49-F238E27FC236}">
                <a16:creationId xmlns:a16="http://schemas.microsoft.com/office/drawing/2014/main" id="{FC6E2650-3730-4880-95C9-6334159F8DB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9950" y="2327275"/>
            <a:ext cx="49213" cy="0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01" name="Line 64">
            <a:extLst>
              <a:ext uri="{FF2B5EF4-FFF2-40B4-BE49-F238E27FC236}">
                <a16:creationId xmlns:a16="http://schemas.microsoft.com/office/drawing/2014/main" id="{1E26E7A1-DDFF-4DE7-BC28-9E732C94E7A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9950" y="2327275"/>
            <a:ext cx="49213" cy="0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02" name="Oval 65">
            <a:extLst>
              <a:ext uri="{FF2B5EF4-FFF2-40B4-BE49-F238E27FC236}">
                <a16:creationId xmlns:a16="http://schemas.microsoft.com/office/drawing/2014/main" id="{70B0DAA9-CD23-42D2-B32E-06D37F94A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7088" y="2276475"/>
            <a:ext cx="77787" cy="85725"/>
          </a:xfrm>
          <a:prstGeom prst="ellipse">
            <a:avLst/>
          </a:prstGeom>
          <a:solidFill>
            <a:srgbClr val="FE9B03"/>
          </a:solidFill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03" name="Line 66">
            <a:extLst>
              <a:ext uri="{FF2B5EF4-FFF2-40B4-BE49-F238E27FC236}">
                <a16:creationId xmlns:a16="http://schemas.microsoft.com/office/drawing/2014/main" id="{BBC94C7E-954A-4A76-B9EF-7B0D0C7CF93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0275" y="2325688"/>
            <a:ext cx="179388" cy="119062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04" name="Line 67">
            <a:extLst>
              <a:ext uri="{FF2B5EF4-FFF2-40B4-BE49-F238E27FC236}">
                <a16:creationId xmlns:a16="http://schemas.microsoft.com/office/drawing/2014/main" id="{E72F2611-8387-4312-812B-EF391C400DD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0275" y="2325688"/>
            <a:ext cx="179388" cy="119062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05" name="Oval 68">
            <a:extLst>
              <a:ext uri="{FF2B5EF4-FFF2-40B4-BE49-F238E27FC236}">
                <a16:creationId xmlns:a16="http://schemas.microsoft.com/office/drawing/2014/main" id="{991DEFE2-C3EB-4CAF-BCAC-798A49819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5825" y="2276475"/>
            <a:ext cx="76200" cy="85725"/>
          </a:xfrm>
          <a:prstGeom prst="ellipse">
            <a:avLst/>
          </a:prstGeom>
          <a:solidFill>
            <a:srgbClr val="FE9B03"/>
          </a:solidFill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06" name="Line 69">
            <a:extLst>
              <a:ext uri="{FF2B5EF4-FFF2-40B4-BE49-F238E27FC236}">
                <a16:creationId xmlns:a16="http://schemas.microsoft.com/office/drawing/2014/main" id="{79CD069F-896C-477E-AA3D-91F88300B29E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6488" y="2441575"/>
            <a:ext cx="619125" cy="382588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07" name="Line 70">
            <a:extLst>
              <a:ext uri="{FF2B5EF4-FFF2-40B4-BE49-F238E27FC236}">
                <a16:creationId xmlns:a16="http://schemas.microsoft.com/office/drawing/2014/main" id="{08B3B1AA-6E2B-452B-8C6B-C5B095AFF9C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6488" y="2441575"/>
            <a:ext cx="619125" cy="382588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08" name="Oval 71">
            <a:extLst>
              <a:ext uri="{FF2B5EF4-FFF2-40B4-BE49-F238E27FC236}">
                <a16:creationId xmlns:a16="http://schemas.microsoft.com/office/drawing/2014/main" id="{BBA8795B-5342-49CC-B2E0-0E76BD523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2038" y="2392363"/>
            <a:ext cx="76200" cy="85725"/>
          </a:xfrm>
          <a:prstGeom prst="ellipse">
            <a:avLst/>
          </a:prstGeom>
          <a:solidFill>
            <a:srgbClr val="FE9B03"/>
          </a:solidFill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09" name="Line 72">
            <a:extLst>
              <a:ext uri="{FF2B5EF4-FFF2-40B4-BE49-F238E27FC236}">
                <a16:creationId xmlns:a16="http://schemas.microsoft.com/office/drawing/2014/main" id="{187EDF71-7481-4AF9-B6C2-FEFBB7A88F4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2438" y="2820988"/>
            <a:ext cx="531812" cy="449262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10" name="Line 73">
            <a:extLst>
              <a:ext uri="{FF2B5EF4-FFF2-40B4-BE49-F238E27FC236}">
                <a16:creationId xmlns:a16="http://schemas.microsoft.com/office/drawing/2014/main" id="{1C17F556-B5FA-494D-8247-DCFC2F3BE918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2438" y="2820988"/>
            <a:ext cx="531812" cy="449262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11" name="Oval 74">
            <a:extLst>
              <a:ext uri="{FF2B5EF4-FFF2-40B4-BE49-F238E27FC236}">
                <a16:creationId xmlns:a16="http://schemas.microsoft.com/office/drawing/2014/main" id="{51D80861-66F3-45D9-B9FE-F8BAB92D1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7988" y="2771775"/>
            <a:ext cx="77787" cy="85725"/>
          </a:xfrm>
          <a:prstGeom prst="ellipse">
            <a:avLst/>
          </a:prstGeom>
          <a:solidFill>
            <a:srgbClr val="FE9B03"/>
          </a:solidFill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12" name="Line 75">
            <a:extLst>
              <a:ext uri="{FF2B5EF4-FFF2-40B4-BE49-F238E27FC236}">
                <a16:creationId xmlns:a16="http://schemas.microsoft.com/office/drawing/2014/main" id="{4455716E-B727-4778-A4C6-6F71809CC28F}"/>
              </a:ext>
            </a:extLst>
          </p:cNvPr>
          <p:cNvSpPr>
            <a:spLocks noChangeShapeType="1"/>
          </p:cNvSpPr>
          <p:nvPr/>
        </p:nvSpPr>
        <p:spPr bwMode="auto">
          <a:xfrm>
            <a:off x="3521075" y="3267075"/>
            <a:ext cx="1133475" cy="779463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13" name="Line 76">
            <a:extLst>
              <a:ext uri="{FF2B5EF4-FFF2-40B4-BE49-F238E27FC236}">
                <a16:creationId xmlns:a16="http://schemas.microsoft.com/office/drawing/2014/main" id="{F85B1EFF-10A0-488F-9DFD-0EAC613679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21075" y="3267075"/>
            <a:ext cx="1133475" cy="779463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14" name="Oval 77">
            <a:extLst>
              <a:ext uri="{FF2B5EF4-FFF2-40B4-BE49-F238E27FC236}">
                <a16:creationId xmlns:a16="http://schemas.microsoft.com/office/drawing/2014/main" id="{F332BA43-3A9E-471B-AAF5-FA0B84230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25" y="3217863"/>
            <a:ext cx="76200" cy="85725"/>
          </a:xfrm>
          <a:prstGeom prst="ellipse">
            <a:avLst/>
          </a:prstGeom>
          <a:solidFill>
            <a:srgbClr val="FE9B03"/>
          </a:solidFill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15" name="Line 78">
            <a:extLst>
              <a:ext uri="{FF2B5EF4-FFF2-40B4-BE49-F238E27FC236}">
                <a16:creationId xmlns:a16="http://schemas.microsoft.com/office/drawing/2014/main" id="{BC5265DF-5A97-4C88-AC08-31266AA96A62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1375" y="4051300"/>
            <a:ext cx="1366838" cy="465138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16" name="Line 79">
            <a:extLst>
              <a:ext uri="{FF2B5EF4-FFF2-40B4-BE49-F238E27FC236}">
                <a16:creationId xmlns:a16="http://schemas.microsoft.com/office/drawing/2014/main" id="{20EA058B-FB4B-46C4-9FB3-9AA31CF956B1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1375" y="4051300"/>
            <a:ext cx="1366838" cy="465138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17" name="Oval 80">
            <a:extLst>
              <a:ext uri="{FF2B5EF4-FFF2-40B4-BE49-F238E27FC236}">
                <a16:creationId xmlns:a16="http://schemas.microsoft.com/office/drawing/2014/main" id="{E736D890-FE35-4AFD-BEC0-97FDA2F9D8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6925" y="3992563"/>
            <a:ext cx="76200" cy="87312"/>
          </a:xfrm>
          <a:prstGeom prst="ellipse">
            <a:avLst/>
          </a:prstGeom>
          <a:solidFill>
            <a:srgbClr val="FE9B03"/>
          </a:solidFill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18" name="Line 81">
            <a:extLst>
              <a:ext uri="{FF2B5EF4-FFF2-40B4-BE49-F238E27FC236}">
                <a16:creationId xmlns:a16="http://schemas.microsoft.com/office/drawing/2014/main" id="{0DA81209-4FBD-402E-AA7E-3EA3E4B5F5D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29325" y="4529138"/>
            <a:ext cx="1471613" cy="384175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19" name="Line 82">
            <a:extLst>
              <a:ext uri="{FF2B5EF4-FFF2-40B4-BE49-F238E27FC236}">
                <a16:creationId xmlns:a16="http://schemas.microsoft.com/office/drawing/2014/main" id="{A90F7A39-537D-4CFC-9589-0614C94B11D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29325" y="4529138"/>
            <a:ext cx="1471613" cy="384175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20" name="Oval 83">
            <a:extLst>
              <a:ext uri="{FF2B5EF4-FFF2-40B4-BE49-F238E27FC236}">
                <a16:creationId xmlns:a16="http://schemas.microsoft.com/office/drawing/2014/main" id="{40EF09ED-63BC-4796-8387-C54C07D3E5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6463" y="4471988"/>
            <a:ext cx="76200" cy="85725"/>
          </a:xfrm>
          <a:prstGeom prst="ellipse">
            <a:avLst/>
          </a:prstGeom>
          <a:solidFill>
            <a:srgbClr val="FE9B03"/>
          </a:solidFill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21" name="Oval 84">
            <a:extLst>
              <a:ext uri="{FF2B5EF4-FFF2-40B4-BE49-F238E27FC236}">
                <a16:creationId xmlns:a16="http://schemas.microsoft.com/office/drawing/2014/main" id="{E9CC15F9-5E49-4046-8D3A-EA76557D8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4868863"/>
            <a:ext cx="77788" cy="85725"/>
          </a:xfrm>
          <a:prstGeom prst="ellipse">
            <a:avLst/>
          </a:prstGeom>
          <a:solidFill>
            <a:srgbClr val="FE9B03"/>
          </a:solidFill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22" name="Line 85">
            <a:extLst>
              <a:ext uri="{FF2B5EF4-FFF2-40B4-BE49-F238E27FC236}">
                <a16:creationId xmlns:a16="http://schemas.microsoft.com/office/drawing/2014/main" id="{985728AA-1646-419C-BAB5-8C4963E40CD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22438" y="2741613"/>
            <a:ext cx="19050" cy="31115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23" name="Line 86">
            <a:extLst>
              <a:ext uri="{FF2B5EF4-FFF2-40B4-BE49-F238E27FC236}">
                <a16:creationId xmlns:a16="http://schemas.microsoft.com/office/drawing/2014/main" id="{B2B6A9C1-72AC-4ECE-B5F1-1A449E872B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22438" y="2741613"/>
            <a:ext cx="19050" cy="31115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24" name="Oval 87">
            <a:extLst>
              <a:ext uri="{FF2B5EF4-FFF2-40B4-BE49-F238E27FC236}">
                <a16:creationId xmlns:a16="http://schemas.microsoft.com/office/drawing/2014/main" id="{A14104D1-1CED-4794-812C-43B37485FA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1638" y="3001963"/>
            <a:ext cx="76200" cy="87312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25" name="Line 88">
            <a:extLst>
              <a:ext uri="{FF2B5EF4-FFF2-40B4-BE49-F238E27FC236}">
                <a16:creationId xmlns:a16="http://schemas.microsoft.com/office/drawing/2014/main" id="{B5732D67-1789-4135-9EFA-919D6DC973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2511425"/>
            <a:ext cx="46038" cy="242888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26" name="Line 89">
            <a:extLst>
              <a:ext uri="{FF2B5EF4-FFF2-40B4-BE49-F238E27FC236}">
                <a16:creationId xmlns:a16="http://schemas.microsoft.com/office/drawing/2014/main" id="{44226D8E-F28C-42EB-B068-54B08274176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2511425"/>
            <a:ext cx="46038" cy="242888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27" name="Oval 90">
            <a:extLst>
              <a:ext uri="{FF2B5EF4-FFF2-40B4-BE49-F238E27FC236}">
                <a16:creationId xmlns:a16="http://schemas.microsoft.com/office/drawing/2014/main" id="{57592ABA-52C7-4119-9A24-AC028466B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0213" y="2705100"/>
            <a:ext cx="77787" cy="8731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28" name="Line 91">
            <a:extLst>
              <a:ext uri="{FF2B5EF4-FFF2-40B4-BE49-F238E27FC236}">
                <a16:creationId xmlns:a16="http://schemas.microsoft.com/office/drawing/2014/main" id="{76569346-CE07-46E0-AF03-880F5C8878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09750" y="2346325"/>
            <a:ext cx="49213" cy="1778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29" name="Line 92">
            <a:extLst>
              <a:ext uri="{FF2B5EF4-FFF2-40B4-BE49-F238E27FC236}">
                <a16:creationId xmlns:a16="http://schemas.microsoft.com/office/drawing/2014/main" id="{65D996E8-44D3-4FCB-9F3E-58D72CDA25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09750" y="2346325"/>
            <a:ext cx="49213" cy="1778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30" name="Oval 93">
            <a:extLst>
              <a:ext uri="{FF2B5EF4-FFF2-40B4-BE49-F238E27FC236}">
                <a16:creationId xmlns:a16="http://schemas.microsoft.com/office/drawing/2014/main" id="{DB5C9A63-AA0F-4594-9027-1AA179EADC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8950" y="2474913"/>
            <a:ext cx="76200" cy="85725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31" name="Line 94">
            <a:extLst>
              <a:ext uri="{FF2B5EF4-FFF2-40B4-BE49-F238E27FC236}">
                <a16:creationId xmlns:a16="http://schemas.microsoft.com/office/drawing/2014/main" id="{B1F95178-1A0B-4053-AC47-82550D87B9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62138" y="2297113"/>
            <a:ext cx="61912" cy="77787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32" name="Line 95">
            <a:extLst>
              <a:ext uri="{FF2B5EF4-FFF2-40B4-BE49-F238E27FC236}">
                <a16:creationId xmlns:a16="http://schemas.microsoft.com/office/drawing/2014/main" id="{5572769E-0FBC-48FF-AE30-3806FCDA6FC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62138" y="2297113"/>
            <a:ext cx="61912" cy="77787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33" name="Oval 96">
            <a:extLst>
              <a:ext uri="{FF2B5EF4-FFF2-40B4-BE49-F238E27FC236}">
                <a16:creationId xmlns:a16="http://schemas.microsoft.com/office/drawing/2014/main" id="{25C6BF56-AF88-41E4-A7A7-6F2FFF0EC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9275" y="2309813"/>
            <a:ext cx="76200" cy="85725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34" name="Line 97">
            <a:extLst>
              <a:ext uri="{FF2B5EF4-FFF2-40B4-BE49-F238E27FC236}">
                <a16:creationId xmlns:a16="http://schemas.microsoft.com/office/drawing/2014/main" id="{F7EDDA11-64DD-4D83-AB80-7734A0B7E5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20875" y="2246313"/>
            <a:ext cx="106363" cy="79375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35" name="Line 98">
            <a:extLst>
              <a:ext uri="{FF2B5EF4-FFF2-40B4-BE49-F238E27FC236}">
                <a16:creationId xmlns:a16="http://schemas.microsoft.com/office/drawing/2014/main" id="{EE278519-C060-431D-BD86-EEB18CFA50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20875" y="2246313"/>
            <a:ext cx="106363" cy="79375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36" name="Oval 99">
            <a:extLst>
              <a:ext uri="{FF2B5EF4-FFF2-40B4-BE49-F238E27FC236}">
                <a16:creationId xmlns:a16="http://schemas.microsoft.com/office/drawing/2014/main" id="{64855BB1-5F26-44A4-B3EE-06221613F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6425" y="2259013"/>
            <a:ext cx="77788" cy="87312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37" name="Line 100">
            <a:extLst>
              <a:ext uri="{FF2B5EF4-FFF2-40B4-BE49-F238E27FC236}">
                <a16:creationId xmlns:a16="http://schemas.microsoft.com/office/drawing/2014/main" id="{9A676106-09EB-475E-8621-846C73AF376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4063" y="2268538"/>
            <a:ext cx="104775" cy="1905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38" name="Line 101">
            <a:extLst>
              <a:ext uri="{FF2B5EF4-FFF2-40B4-BE49-F238E27FC236}">
                <a16:creationId xmlns:a16="http://schemas.microsoft.com/office/drawing/2014/main" id="{83A7A6A1-8FFE-469C-A6E6-FADD249EC659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4063" y="2268538"/>
            <a:ext cx="104775" cy="1905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39" name="Oval 102">
            <a:extLst>
              <a:ext uri="{FF2B5EF4-FFF2-40B4-BE49-F238E27FC236}">
                <a16:creationId xmlns:a16="http://schemas.microsoft.com/office/drawing/2014/main" id="{20899D04-F987-4177-A37D-24A9EBC6EB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2209800"/>
            <a:ext cx="76200" cy="87313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40" name="Line 103">
            <a:extLst>
              <a:ext uri="{FF2B5EF4-FFF2-40B4-BE49-F238E27FC236}">
                <a16:creationId xmlns:a16="http://schemas.microsoft.com/office/drawing/2014/main" id="{F17C650D-3197-4920-8F78-9F3FC77C177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9950" y="2292350"/>
            <a:ext cx="63500" cy="87313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41" name="Line 104">
            <a:extLst>
              <a:ext uri="{FF2B5EF4-FFF2-40B4-BE49-F238E27FC236}">
                <a16:creationId xmlns:a16="http://schemas.microsoft.com/office/drawing/2014/main" id="{BE15D493-7D60-405D-8780-0561664C958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9950" y="2292350"/>
            <a:ext cx="63500" cy="87313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42" name="Oval 105">
            <a:extLst>
              <a:ext uri="{FF2B5EF4-FFF2-40B4-BE49-F238E27FC236}">
                <a16:creationId xmlns:a16="http://schemas.microsoft.com/office/drawing/2014/main" id="{15478855-E5DA-433A-8F8F-67E5D57ECF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7088" y="2243138"/>
            <a:ext cx="77787" cy="85725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43" name="Line 106">
            <a:extLst>
              <a:ext uri="{FF2B5EF4-FFF2-40B4-BE49-F238E27FC236}">
                <a16:creationId xmlns:a16="http://schemas.microsoft.com/office/drawing/2014/main" id="{A77C0FBE-B155-4AF9-BB5A-4D9FB94C27A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0275" y="2382838"/>
            <a:ext cx="165100" cy="6985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44" name="Line 107">
            <a:extLst>
              <a:ext uri="{FF2B5EF4-FFF2-40B4-BE49-F238E27FC236}">
                <a16:creationId xmlns:a16="http://schemas.microsoft.com/office/drawing/2014/main" id="{B7873333-18F3-4DF8-BAFC-6EA424E558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0275" y="2382838"/>
            <a:ext cx="165100" cy="6985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45" name="Oval 108">
            <a:extLst>
              <a:ext uri="{FF2B5EF4-FFF2-40B4-BE49-F238E27FC236}">
                <a16:creationId xmlns:a16="http://schemas.microsoft.com/office/drawing/2014/main" id="{E4DA1F89-E30A-4220-B6DF-8AECE6FB24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5825" y="2325688"/>
            <a:ext cx="76200" cy="85725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46" name="Line 109">
            <a:extLst>
              <a:ext uri="{FF2B5EF4-FFF2-40B4-BE49-F238E27FC236}">
                <a16:creationId xmlns:a16="http://schemas.microsoft.com/office/drawing/2014/main" id="{C972CE94-DE70-4971-8E50-504A5235812B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6488" y="2457450"/>
            <a:ext cx="619125" cy="417513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47" name="Line 110">
            <a:extLst>
              <a:ext uri="{FF2B5EF4-FFF2-40B4-BE49-F238E27FC236}">
                <a16:creationId xmlns:a16="http://schemas.microsoft.com/office/drawing/2014/main" id="{D38EEDC0-7ED0-41D6-81DF-98FFBC28F0E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6488" y="2457450"/>
            <a:ext cx="619125" cy="417513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48" name="Oval 111">
            <a:extLst>
              <a:ext uri="{FF2B5EF4-FFF2-40B4-BE49-F238E27FC236}">
                <a16:creationId xmlns:a16="http://schemas.microsoft.com/office/drawing/2014/main" id="{EAC6FF89-E480-46D2-AE7F-1A55C0B35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2038" y="2408238"/>
            <a:ext cx="76200" cy="85725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49" name="Line 112">
            <a:extLst>
              <a:ext uri="{FF2B5EF4-FFF2-40B4-BE49-F238E27FC236}">
                <a16:creationId xmlns:a16="http://schemas.microsoft.com/office/drawing/2014/main" id="{49808A0A-9974-4639-B0B5-5120B6AE3247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2438" y="2870200"/>
            <a:ext cx="531812" cy="350838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50" name="Line 113">
            <a:extLst>
              <a:ext uri="{FF2B5EF4-FFF2-40B4-BE49-F238E27FC236}">
                <a16:creationId xmlns:a16="http://schemas.microsoft.com/office/drawing/2014/main" id="{E7EC71AD-735E-4368-9DA2-F1B6A7241C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2438" y="2870200"/>
            <a:ext cx="531812" cy="350838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51" name="Oval 114">
            <a:extLst>
              <a:ext uri="{FF2B5EF4-FFF2-40B4-BE49-F238E27FC236}">
                <a16:creationId xmlns:a16="http://schemas.microsoft.com/office/drawing/2014/main" id="{0AAB06C6-4994-4B02-96E2-213D8978A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7988" y="2820988"/>
            <a:ext cx="77787" cy="85725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52" name="Line 115">
            <a:extLst>
              <a:ext uri="{FF2B5EF4-FFF2-40B4-BE49-F238E27FC236}">
                <a16:creationId xmlns:a16="http://schemas.microsoft.com/office/drawing/2014/main" id="{C03079D4-896B-45D2-9546-506EF402B0DC}"/>
              </a:ext>
            </a:extLst>
          </p:cNvPr>
          <p:cNvSpPr>
            <a:spLocks noChangeShapeType="1"/>
          </p:cNvSpPr>
          <p:nvPr/>
        </p:nvSpPr>
        <p:spPr bwMode="auto">
          <a:xfrm>
            <a:off x="3521075" y="3217863"/>
            <a:ext cx="1133475" cy="100965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53" name="Line 116">
            <a:extLst>
              <a:ext uri="{FF2B5EF4-FFF2-40B4-BE49-F238E27FC236}">
                <a16:creationId xmlns:a16="http://schemas.microsoft.com/office/drawing/2014/main" id="{19778A77-781E-4EB3-B3B5-37D1360EA5AD}"/>
              </a:ext>
            </a:extLst>
          </p:cNvPr>
          <p:cNvSpPr>
            <a:spLocks noChangeShapeType="1"/>
          </p:cNvSpPr>
          <p:nvPr/>
        </p:nvSpPr>
        <p:spPr bwMode="auto">
          <a:xfrm>
            <a:off x="3521075" y="3217863"/>
            <a:ext cx="1133475" cy="100965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54" name="Oval 117">
            <a:extLst>
              <a:ext uri="{FF2B5EF4-FFF2-40B4-BE49-F238E27FC236}">
                <a16:creationId xmlns:a16="http://schemas.microsoft.com/office/drawing/2014/main" id="{C8A525A1-A686-4490-A0F2-E2B9E9AAF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25" y="3167063"/>
            <a:ext cx="76200" cy="87312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55" name="Line 118">
            <a:extLst>
              <a:ext uri="{FF2B5EF4-FFF2-40B4-BE49-F238E27FC236}">
                <a16:creationId xmlns:a16="http://schemas.microsoft.com/office/drawing/2014/main" id="{B90256AA-8D6F-4D18-A4A5-B621970E6B6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1375" y="4232275"/>
            <a:ext cx="1366838" cy="598488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56" name="Line 119">
            <a:extLst>
              <a:ext uri="{FF2B5EF4-FFF2-40B4-BE49-F238E27FC236}">
                <a16:creationId xmlns:a16="http://schemas.microsoft.com/office/drawing/2014/main" id="{922A6B30-B937-4E88-A17D-9AF89824DB3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1375" y="4232275"/>
            <a:ext cx="1366838" cy="598488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57" name="Oval 120">
            <a:extLst>
              <a:ext uri="{FF2B5EF4-FFF2-40B4-BE49-F238E27FC236}">
                <a16:creationId xmlns:a16="http://schemas.microsoft.com/office/drawing/2014/main" id="{2C87A75D-018A-48BC-BF4A-26B6ACE455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6925" y="4175125"/>
            <a:ext cx="76200" cy="85725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58" name="Oval 121">
            <a:extLst>
              <a:ext uri="{FF2B5EF4-FFF2-40B4-BE49-F238E27FC236}">
                <a16:creationId xmlns:a16="http://schemas.microsoft.com/office/drawing/2014/main" id="{494CCF7B-15DA-407A-852D-DE55B9A704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6463" y="4786313"/>
            <a:ext cx="76200" cy="85725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59" name="Line 122">
            <a:extLst>
              <a:ext uri="{FF2B5EF4-FFF2-40B4-BE49-F238E27FC236}">
                <a16:creationId xmlns:a16="http://schemas.microsoft.com/office/drawing/2014/main" id="{49B3E86C-9129-4AB9-AD28-960CB35706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22438" y="2478088"/>
            <a:ext cx="19050" cy="193675"/>
          </a:xfrm>
          <a:prstGeom prst="line">
            <a:avLst/>
          </a:prstGeom>
          <a:noFill/>
          <a:ln w="28575">
            <a:solidFill>
              <a:srgbClr val="02ABE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60" name="Line 123">
            <a:extLst>
              <a:ext uri="{FF2B5EF4-FFF2-40B4-BE49-F238E27FC236}">
                <a16:creationId xmlns:a16="http://schemas.microsoft.com/office/drawing/2014/main" id="{22E08A5A-7847-4AE4-AD71-E21D62F379F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22438" y="2478088"/>
            <a:ext cx="19050" cy="193675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61" name="Rectangle 124">
            <a:extLst>
              <a:ext uri="{FF2B5EF4-FFF2-40B4-BE49-F238E27FC236}">
                <a16:creationId xmlns:a16="http://schemas.microsoft.com/office/drawing/2014/main" id="{5AFCE27B-CDDD-4A46-9C1A-4F22CE318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925" y="2640013"/>
            <a:ext cx="47625" cy="52387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62" name="Line 125">
            <a:extLst>
              <a:ext uri="{FF2B5EF4-FFF2-40B4-BE49-F238E27FC236}">
                <a16:creationId xmlns:a16="http://schemas.microsoft.com/office/drawing/2014/main" id="{254D5C1C-BDCA-44F8-842B-E10888178C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2263775"/>
            <a:ext cx="46038" cy="227013"/>
          </a:xfrm>
          <a:prstGeom prst="line">
            <a:avLst/>
          </a:prstGeom>
          <a:noFill/>
          <a:ln w="28575">
            <a:solidFill>
              <a:srgbClr val="02ABE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63" name="Line 126">
            <a:extLst>
              <a:ext uri="{FF2B5EF4-FFF2-40B4-BE49-F238E27FC236}">
                <a16:creationId xmlns:a16="http://schemas.microsoft.com/office/drawing/2014/main" id="{7D376AD6-9893-4784-A014-F9F8A9190D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2263775"/>
            <a:ext cx="46038" cy="227013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64" name="Rectangle 127">
            <a:extLst>
              <a:ext uri="{FF2B5EF4-FFF2-40B4-BE49-F238E27FC236}">
                <a16:creationId xmlns:a16="http://schemas.microsoft.com/office/drawing/2014/main" id="{8B2D8DE9-C457-4332-8D7A-093660590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6088" y="2457450"/>
            <a:ext cx="46037" cy="53975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65" name="Line 128">
            <a:extLst>
              <a:ext uri="{FF2B5EF4-FFF2-40B4-BE49-F238E27FC236}">
                <a16:creationId xmlns:a16="http://schemas.microsoft.com/office/drawing/2014/main" id="{4D91F3BD-7A34-4E70-9133-91368D2056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03400" y="2147888"/>
            <a:ext cx="61913" cy="144462"/>
          </a:xfrm>
          <a:prstGeom prst="line">
            <a:avLst/>
          </a:prstGeom>
          <a:noFill/>
          <a:ln w="28575">
            <a:solidFill>
              <a:srgbClr val="02ABE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66" name="Line 129">
            <a:extLst>
              <a:ext uri="{FF2B5EF4-FFF2-40B4-BE49-F238E27FC236}">
                <a16:creationId xmlns:a16="http://schemas.microsoft.com/office/drawing/2014/main" id="{D4F4AF62-C23D-4671-9D5C-AB05A8D36C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03400" y="2147888"/>
            <a:ext cx="61913" cy="144462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67" name="Rectangle 130">
            <a:extLst>
              <a:ext uri="{FF2B5EF4-FFF2-40B4-BE49-F238E27FC236}">
                <a16:creationId xmlns:a16="http://schemas.microsoft.com/office/drawing/2014/main" id="{62EFF6DE-B8C5-4118-B248-5C662BB02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238" y="2243138"/>
            <a:ext cx="49212" cy="53975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68" name="Line 131">
            <a:extLst>
              <a:ext uri="{FF2B5EF4-FFF2-40B4-BE49-F238E27FC236}">
                <a16:creationId xmlns:a16="http://schemas.microsoft.com/office/drawing/2014/main" id="{0F38D353-F4C1-4AC9-B045-A0923398ED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62138" y="2098675"/>
            <a:ext cx="61912" cy="7778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69" name="Line 132">
            <a:extLst>
              <a:ext uri="{FF2B5EF4-FFF2-40B4-BE49-F238E27FC236}">
                <a16:creationId xmlns:a16="http://schemas.microsoft.com/office/drawing/2014/main" id="{F4429848-B4D6-4831-990D-D8EF77026E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62138" y="2098675"/>
            <a:ext cx="61912" cy="7778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70" name="Rectangle 133">
            <a:extLst>
              <a:ext uri="{FF2B5EF4-FFF2-40B4-BE49-F238E27FC236}">
                <a16:creationId xmlns:a16="http://schemas.microsoft.com/office/drawing/2014/main" id="{07C652D2-12CE-42B8-9319-071EEE2BE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3563" y="2127250"/>
            <a:ext cx="47625" cy="53975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71" name="Line 134">
            <a:extLst>
              <a:ext uri="{FF2B5EF4-FFF2-40B4-BE49-F238E27FC236}">
                <a16:creationId xmlns:a16="http://schemas.microsoft.com/office/drawing/2014/main" id="{2F1AC4F1-9B9F-4D98-A3F2-3A957D2FA34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112963"/>
            <a:ext cx="92075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72" name="Line 135">
            <a:extLst>
              <a:ext uri="{FF2B5EF4-FFF2-40B4-BE49-F238E27FC236}">
                <a16:creationId xmlns:a16="http://schemas.microsoft.com/office/drawing/2014/main" id="{FD6B42EA-5A37-4CD0-B582-A7D51F39C4F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112963"/>
            <a:ext cx="92075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73" name="Rectangle 136">
            <a:extLst>
              <a:ext uri="{FF2B5EF4-FFF2-40B4-BE49-F238E27FC236}">
                <a16:creationId xmlns:a16="http://schemas.microsoft.com/office/drawing/2014/main" id="{D09078FC-1DE7-47C1-A716-489FE2C4D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2300" y="2078038"/>
            <a:ext cx="46038" cy="53975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74" name="Line 137">
            <a:extLst>
              <a:ext uri="{FF2B5EF4-FFF2-40B4-BE49-F238E27FC236}">
                <a16:creationId xmlns:a16="http://schemas.microsoft.com/office/drawing/2014/main" id="{BF29677C-733A-45FA-9FBC-861FB44F51A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4063" y="2112963"/>
            <a:ext cx="104775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75" name="Line 138">
            <a:extLst>
              <a:ext uri="{FF2B5EF4-FFF2-40B4-BE49-F238E27FC236}">
                <a16:creationId xmlns:a16="http://schemas.microsoft.com/office/drawing/2014/main" id="{F02DF7BC-47F9-4254-A7CE-8AAF149AE6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4063" y="2112963"/>
            <a:ext cx="104775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76" name="Rectangle 139">
            <a:extLst>
              <a:ext uri="{FF2B5EF4-FFF2-40B4-BE49-F238E27FC236}">
                <a16:creationId xmlns:a16="http://schemas.microsoft.com/office/drawing/2014/main" id="{788CCF4C-4FCC-4DF8-A570-41B3EF2BC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3900" y="2078038"/>
            <a:ext cx="47625" cy="53975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77" name="Line 140">
            <a:extLst>
              <a:ext uri="{FF2B5EF4-FFF2-40B4-BE49-F238E27FC236}">
                <a16:creationId xmlns:a16="http://schemas.microsoft.com/office/drawing/2014/main" id="{ECACE13F-EB7E-4721-B78A-86B4B356D8B6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9950" y="2111375"/>
            <a:ext cx="63500" cy="36513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78" name="Line 141">
            <a:extLst>
              <a:ext uri="{FF2B5EF4-FFF2-40B4-BE49-F238E27FC236}">
                <a16:creationId xmlns:a16="http://schemas.microsoft.com/office/drawing/2014/main" id="{B8A1A8C5-175B-4421-A79B-E9D734542A5C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9950" y="2111375"/>
            <a:ext cx="63500" cy="36513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79" name="Rectangle 142">
            <a:extLst>
              <a:ext uri="{FF2B5EF4-FFF2-40B4-BE49-F238E27FC236}">
                <a16:creationId xmlns:a16="http://schemas.microsoft.com/office/drawing/2014/main" id="{D7807649-B228-4342-A82F-0D22252E8E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963" y="2078038"/>
            <a:ext cx="46037" cy="53975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80" name="Line 143">
            <a:extLst>
              <a:ext uri="{FF2B5EF4-FFF2-40B4-BE49-F238E27FC236}">
                <a16:creationId xmlns:a16="http://schemas.microsoft.com/office/drawing/2014/main" id="{7EC808B9-A80E-4CC6-AA42-F8AEE54516B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0275" y="2152650"/>
            <a:ext cx="165100" cy="5238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81" name="Line 144">
            <a:extLst>
              <a:ext uri="{FF2B5EF4-FFF2-40B4-BE49-F238E27FC236}">
                <a16:creationId xmlns:a16="http://schemas.microsoft.com/office/drawing/2014/main" id="{D0971738-A496-48A0-B7EB-D26A7B1CFE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0275" y="2152650"/>
            <a:ext cx="165100" cy="5238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82" name="Rectangle 145">
            <a:extLst>
              <a:ext uri="{FF2B5EF4-FFF2-40B4-BE49-F238E27FC236}">
                <a16:creationId xmlns:a16="http://schemas.microsoft.com/office/drawing/2014/main" id="{0F8FF4D3-3B1F-41F8-AB66-CE14C81C9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0113" y="2111375"/>
            <a:ext cx="47625" cy="52388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83" name="Line 146">
            <a:extLst>
              <a:ext uri="{FF2B5EF4-FFF2-40B4-BE49-F238E27FC236}">
                <a16:creationId xmlns:a16="http://schemas.microsoft.com/office/drawing/2014/main" id="{D4E7C837-C4A9-429A-AFCF-56EE1A8AE6D5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6488" y="2209800"/>
            <a:ext cx="619125" cy="598488"/>
          </a:xfrm>
          <a:prstGeom prst="line">
            <a:avLst/>
          </a:prstGeom>
          <a:noFill/>
          <a:ln w="28575">
            <a:solidFill>
              <a:srgbClr val="02ABE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84" name="Line 147">
            <a:extLst>
              <a:ext uri="{FF2B5EF4-FFF2-40B4-BE49-F238E27FC236}">
                <a16:creationId xmlns:a16="http://schemas.microsoft.com/office/drawing/2014/main" id="{53C71F8D-9490-4B1B-82F3-C6AB87B661AC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6488" y="2209800"/>
            <a:ext cx="619125" cy="59848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85" name="Rectangle 148">
            <a:extLst>
              <a:ext uri="{FF2B5EF4-FFF2-40B4-BE49-F238E27FC236}">
                <a16:creationId xmlns:a16="http://schemas.microsoft.com/office/drawing/2014/main" id="{D1B8BC85-76B8-45D1-9C0E-ED99FE9987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6325" y="2176463"/>
            <a:ext cx="47625" cy="53975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86" name="Line 149">
            <a:extLst>
              <a:ext uri="{FF2B5EF4-FFF2-40B4-BE49-F238E27FC236}">
                <a16:creationId xmlns:a16="http://schemas.microsoft.com/office/drawing/2014/main" id="{067C02A5-822B-4EEE-9132-67DDF80F2261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2438" y="2805113"/>
            <a:ext cx="531812" cy="547687"/>
          </a:xfrm>
          <a:prstGeom prst="line">
            <a:avLst/>
          </a:prstGeom>
          <a:noFill/>
          <a:ln w="28575">
            <a:solidFill>
              <a:srgbClr val="02ABE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87" name="Line 150">
            <a:extLst>
              <a:ext uri="{FF2B5EF4-FFF2-40B4-BE49-F238E27FC236}">
                <a16:creationId xmlns:a16="http://schemas.microsoft.com/office/drawing/2014/main" id="{5DF41574-0D2A-499F-ACA1-0D51C941E1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2438" y="2805113"/>
            <a:ext cx="531812" cy="54768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88" name="Rectangle 151">
            <a:extLst>
              <a:ext uri="{FF2B5EF4-FFF2-40B4-BE49-F238E27FC236}">
                <a16:creationId xmlns:a16="http://schemas.microsoft.com/office/drawing/2014/main" id="{75A3BCC8-5585-4271-BE83-0523FB232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3863" y="2771775"/>
            <a:ext cx="46037" cy="52388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89" name="Line 152">
            <a:extLst>
              <a:ext uri="{FF2B5EF4-FFF2-40B4-BE49-F238E27FC236}">
                <a16:creationId xmlns:a16="http://schemas.microsoft.com/office/drawing/2014/main" id="{67C623FB-78A5-46AF-A06C-8C7CC7718F6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21075" y="3349625"/>
            <a:ext cx="1133475" cy="895350"/>
          </a:xfrm>
          <a:prstGeom prst="line">
            <a:avLst/>
          </a:prstGeom>
          <a:noFill/>
          <a:ln w="28575">
            <a:solidFill>
              <a:srgbClr val="02ABE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90" name="Line 153">
            <a:extLst>
              <a:ext uri="{FF2B5EF4-FFF2-40B4-BE49-F238E27FC236}">
                <a16:creationId xmlns:a16="http://schemas.microsoft.com/office/drawing/2014/main" id="{CB5EF345-57F8-4BB7-879B-7DBDF8DDCF5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21075" y="3349625"/>
            <a:ext cx="1133475" cy="89535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91" name="Rectangle 154">
            <a:extLst>
              <a:ext uri="{FF2B5EF4-FFF2-40B4-BE49-F238E27FC236}">
                <a16:creationId xmlns:a16="http://schemas.microsoft.com/office/drawing/2014/main" id="{877CA639-8F6B-4701-A28D-325D7BF27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0913" y="3316288"/>
            <a:ext cx="47625" cy="53975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92" name="Line 155">
            <a:extLst>
              <a:ext uri="{FF2B5EF4-FFF2-40B4-BE49-F238E27FC236}">
                <a16:creationId xmlns:a16="http://schemas.microsoft.com/office/drawing/2014/main" id="{9D7FB343-2175-4CFE-AB4C-883E98DFAC0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1375" y="4240213"/>
            <a:ext cx="1382713" cy="846137"/>
          </a:xfrm>
          <a:prstGeom prst="line">
            <a:avLst/>
          </a:prstGeom>
          <a:noFill/>
          <a:ln w="28575">
            <a:solidFill>
              <a:srgbClr val="02ABE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93" name="Line 156">
            <a:extLst>
              <a:ext uri="{FF2B5EF4-FFF2-40B4-BE49-F238E27FC236}">
                <a16:creationId xmlns:a16="http://schemas.microsoft.com/office/drawing/2014/main" id="{238605BA-4CE4-4CB8-8BF2-22E55693E6FE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1375" y="4240213"/>
            <a:ext cx="1382713" cy="84613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94" name="Rectangle 157">
            <a:extLst>
              <a:ext uri="{FF2B5EF4-FFF2-40B4-BE49-F238E27FC236}">
                <a16:creationId xmlns:a16="http://schemas.microsoft.com/office/drawing/2014/main" id="{5B970B2B-6073-484E-B954-A15B72D71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1213" y="4208463"/>
            <a:ext cx="47625" cy="52387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95" name="Line 158">
            <a:extLst>
              <a:ext uri="{FF2B5EF4-FFF2-40B4-BE49-F238E27FC236}">
                <a16:creationId xmlns:a16="http://schemas.microsoft.com/office/drawing/2014/main" id="{26028EB6-3008-4CA0-97D6-2D0C70662B7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29325" y="5091113"/>
            <a:ext cx="1031875" cy="185737"/>
          </a:xfrm>
          <a:prstGeom prst="line">
            <a:avLst/>
          </a:prstGeom>
          <a:noFill/>
          <a:ln w="28575">
            <a:solidFill>
              <a:srgbClr val="02ABE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96" name="Line 159">
            <a:extLst>
              <a:ext uri="{FF2B5EF4-FFF2-40B4-BE49-F238E27FC236}">
                <a16:creationId xmlns:a16="http://schemas.microsoft.com/office/drawing/2014/main" id="{1A903C6F-B194-4F14-AAC1-0E5349D2051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29325" y="5091113"/>
            <a:ext cx="1031875" cy="185737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97" name="Rectangle 160">
            <a:extLst>
              <a:ext uri="{FF2B5EF4-FFF2-40B4-BE49-F238E27FC236}">
                <a16:creationId xmlns:a16="http://schemas.microsoft.com/office/drawing/2014/main" id="{396C4696-F45C-48DA-80B0-EAEC1AF6D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0750" y="5049838"/>
            <a:ext cx="47625" cy="53975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098" name="Line 161">
            <a:extLst>
              <a:ext uri="{FF2B5EF4-FFF2-40B4-BE49-F238E27FC236}">
                <a16:creationId xmlns:a16="http://schemas.microsoft.com/office/drawing/2014/main" id="{2B7AD7EA-E51F-49C5-ABA7-4A215894DC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2808288"/>
            <a:ext cx="19050" cy="211137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099" name="Line 162">
            <a:extLst>
              <a:ext uri="{FF2B5EF4-FFF2-40B4-BE49-F238E27FC236}">
                <a16:creationId xmlns:a16="http://schemas.microsoft.com/office/drawing/2014/main" id="{6DD6852D-742A-40E1-904B-44CFCC2F1B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2808288"/>
            <a:ext cx="19050" cy="211137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00" name="Freeform 163">
            <a:extLst>
              <a:ext uri="{FF2B5EF4-FFF2-40B4-BE49-F238E27FC236}">
                <a16:creationId xmlns:a16="http://schemas.microsoft.com/office/drawing/2014/main" id="{6E9F81F0-2EE7-433A-B681-4015CAE7512A}"/>
              </a:ext>
            </a:extLst>
          </p:cNvPr>
          <p:cNvSpPr>
            <a:spLocks/>
          </p:cNvSpPr>
          <p:nvPr/>
        </p:nvSpPr>
        <p:spPr bwMode="auto">
          <a:xfrm>
            <a:off x="1695450" y="2963863"/>
            <a:ext cx="88900" cy="100012"/>
          </a:xfrm>
          <a:custGeom>
            <a:avLst/>
            <a:gdLst>
              <a:gd name="T0" fmla="*/ 2147483646 w 64"/>
              <a:gd name="T1" fmla="*/ 0 h 63"/>
              <a:gd name="T2" fmla="*/ 2147483646 w 64"/>
              <a:gd name="T3" fmla="*/ 2147483646 h 63"/>
              <a:gd name="T4" fmla="*/ 0 w 64"/>
              <a:gd name="T5" fmla="*/ 2147483646 h 63"/>
              <a:gd name="T6" fmla="*/ 2147483646 w 64"/>
              <a:gd name="T7" fmla="*/ 0 h 6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4" h="63">
                <a:moveTo>
                  <a:pt x="32" y="0"/>
                </a:moveTo>
                <a:lnTo>
                  <a:pt x="63" y="62"/>
                </a:lnTo>
                <a:lnTo>
                  <a:pt x="0" y="62"/>
                </a:lnTo>
                <a:lnTo>
                  <a:pt x="32" y="0"/>
                </a:lnTo>
              </a:path>
            </a:pathLst>
          </a:custGeom>
          <a:solidFill>
            <a:srgbClr val="7FFF00"/>
          </a:solidFill>
          <a:ln w="28575" cap="rnd" cmpd="sng">
            <a:solidFill>
              <a:srgbClr val="7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4101" name="Line 164">
            <a:extLst>
              <a:ext uri="{FF2B5EF4-FFF2-40B4-BE49-F238E27FC236}">
                <a16:creationId xmlns:a16="http://schemas.microsoft.com/office/drawing/2014/main" id="{2A152A90-49D2-4003-A097-5AC5E411D01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82763" y="2659063"/>
            <a:ext cx="15875" cy="161925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02" name="Line 165">
            <a:extLst>
              <a:ext uri="{FF2B5EF4-FFF2-40B4-BE49-F238E27FC236}">
                <a16:creationId xmlns:a16="http://schemas.microsoft.com/office/drawing/2014/main" id="{86035DB6-866E-4402-8E6C-9724DE3ABF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82763" y="2659063"/>
            <a:ext cx="15875" cy="161925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03" name="Freeform 166">
            <a:extLst>
              <a:ext uri="{FF2B5EF4-FFF2-40B4-BE49-F238E27FC236}">
                <a16:creationId xmlns:a16="http://schemas.microsoft.com/office/drawing/2014/main" id="{EF1D83D9-CA67-4837-9584-ED3235CBD980}"/>
              </a:ext>
            </a:extLst>
          </p:cNvPr>
          <p:cNvSpPr>
            <a:spLocks/>
          </p:cNvSpPr>
          <p:nvPr/>
        </p:nvSpPr>
        <p:spPr bwMode="auto">
          <a:xfrm>
            <a:off x="1724025" y="2765425"/>
            <a:ext cx="90488" cy="100013"/>
          </a:xfrm>
          <a:custGeom>
            <a:avLst/>
            <a:gdLst>
              <a:gd name="T0" fmla="*/ 2147483646 w 64"/>
              <a:gd name="T1" fmla="*/ 0 h 63"/>
              <a:gd name="T2" fmla="*/ 2147483646 w 64"/>
              <a:gd name="T3" fmla="*/ 2147483646 h 63"/>
              <a:gd name="T4" fmla="*/ 0 w 64"/>
              <a:gd name="T5" fmla="*/ 2147483646 h 63"/>
              <a:gd name="T6" fmla="*/ 2147483646 w 64"/>
              <a:gd name="T7" fmla="*/ 0 h 6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4" h="63">
                <a:moveTo>
                  <a:pt x="32" y="0"/>
                </a:moveTo>
                <a:lnTo>
                  <a:pt x="63" y="62"/>
                </a:lnTo>
                <a:lnTo>
                  <a:pt x="0" y="62"/>
                </a:lnTo>
                <a:lnTo>
                  <a:pt x="32" y="0"/>
                </a:lnTo>
              </a:path>
            </a:pathLst>
          </a:custGeom>
          <a:solidFill>
            <a:srgbClr val="7FFF00"/>
          </a:solidFill>
          <a:ln w="28575" cap="rnd" cmpd="sng">
            <a:solidFill>
              <a:srgbClr val="7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4104" name="Line 167">
            <a:extLst>
              <a:ext uri="{FF2B5EF4-FFF2-40B4-BE49-F238E27FC236}">
                <a16:creationId xmlns:a16="http://schemas.microsoft.com/office/drawing/2014/main" id="{FAC77A17-C460-4F19-B216-07BE48D518E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09750" y="2478088"/>
            <a:ext cx="49213" cy="193675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05" name="Line 168">
            <a:extLst>
              <a:ext uri="{FF2B5EF4-FFF2-40B4-BE49-F238E27FC236}">
                <a16:creationId xmlns:a16="http://schemas.microsoft.com/office/drawing/2014/main" id="{FD199CBE-1EA5-48AC-A756-D0BB6E0849C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09750" y="2478088"/>
            <a:ext cx="49213" cy="193675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06" name="Freeform 169">
            <a:extLst>
              <a:ext uri="{FF2B5EF4-FFF2-40B4-BE49-F238E27FC236}">
                <a16:creationId xmlns:a16="http://schemas.microsoft.com/office/drawing/2014/main" id="{8FE4E889-D253-40FB-99FE-BA6FED76D89D}"/>
              </a:ext>
            </a:extLst>
          </p:cNvPr>
          <p:cNvSpPr>
            <a:spLocks/>
          </p:cNvSpPr>
          <p:nvPr/>
        </p:nvSpPr>
        <p:spPr bwMode="auto">
          <a:xfrm>
            <a:off x="1754188" y="2616200"/>
            <a:ext cx="88900" cy="101600"/>
          </a:xfrm>
          <a:custGeom>
            <a:avLst/>
            <a:gdLst>
              <a:gd name="T0" fmla="*/ 2147483646 w 63"/>
              <a:gd name="T1" fmla="*/ 0 h 64"/>
              <a:gd name="T2" fmla="*/ 2147483646 w 63"/>
              <a:gd name="T3" fmla="*/ 2147483646 h 64"/>
              <a:gd name="T4" fmla="*/ 0 w 63"/>
              <a:gd name="T5" fmla="*/ 2147483646 h 64"/>
              <a:gd name="T6" fmla="*/ 2147483646 w 63"/>
              <a:gd name="T7" fmla="*/ 0 h 6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3" h="64">
                <a:moveTo>
                  <a:pt x="31" y="0"/>
                </a:moveTo>
                <a:lnTo>
                  <a:pt x="62" y="63"/>
                </a:lnTo>
                <a:lnTo>
                  <a:pt x="0" y="63"/>
                </a:lnTo>
                <a:lnTo>
                  <a:pt x="31" y="0"/>
                </a:lnTo>
              </a:path>
            </a:pathLst>
          </a:custGeom>
          <a:solidFill>
            <a:srgbClr val="7FFF00"/>
          </a:solidFill>
          <a:ln w="28575" cap="rnd" cmpd="sng">
            <a:solidFill>
              <a:srgbClr val="7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4107" name="Line 170">
            <a:extLst>
              <a:ext uri="{FF2B5EF4-FFF2-40B4-BE49-F238E27FC236}">
                <a16:creationId xmlns:a16="http://schemas.microsoft.com/office/drawing/2014/main" id="{E13F335C-33E3-4C86-85D8-C048B2B56D6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62138" y="2411413"/>
            <a:ext cx="61912" cy="95250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08" name="Line 171">
            <a:extLst>
              <a:ext uri="{FF2B5EF4-FFF2-40B4-BE49-F238E27FC236}">
                <a16:creationId xmlns:a16="http://schemas.microsoft.com/office/drawing/2014/main" id="{7EFD186A-D8CD-4618-A23C-76886CB84D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62138" y="2411413"/>
            <a:ext cx="61912" cy="95250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09" name="Freeform 172">
            <a:extLst>
              <a:ext uri="{FF2B5EF4-FFF2-40B4-BE49-F238E27FC236}">
                <a16:creationId xmlns:a16="http://schemas.microsoft.com/office/drawing/2014/main" id="{69653416-047D-4D4A-8A5C-E64D4C5645B3}"/>
              </a:ext>
            </a:extLst>
          </p:cNvPr>
          <p:cNvSpPr>
            <a:spLocks/>
          </p:cNvSpPr>
          <p:nvPr/>
        </p:nvSpPr>
        <p:spPr bwMode="auto">
          <a:xfrm>
            <a:off x="1812925" y="2435225"/>
            <a:ext cx="88900" cy="100013"/>
          </a:xfrm>
          <a:custGeom>
            <a:avLst/>
            <a:gdLst>
              <a:gd name="T0" fmla="*/ 2147483646 w 63"/>
              <a:gd name="T1" fmla="*/ 0 h 63"/>
              <a:gd name="T2" fmla="*/ 2147483646 w 63"/>
              <a:gd name="T3" fmla="*/ 2147483646 h 63"/>
              <a:gd name="T4" fmla="*/ 0 w 63"/>
              <a:gd name="T5" fmla="*/ 2147483646 h 63"/>
              <a:gd name="T6" fmla="*/ 2147483646 w 63"/>
              <a:gd name="T7" fmla="*/ 0 h 6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3" h="63">
                <a:moveTo>
                  <a:pt x="31" y="0"/>
                </a:moveTo>
                <a:lnTo>
                  <a:pt x="62" y="62"/>
                </a:lnTo>
                <a:lnTo>
                  <a:pt x="0" y="62"/>
                </a:lnTo>
                <a:lnTo>
                  <a:pt x="31" y="0"/>
                </a:lnTo>
              </a:path>
            </a:pathLst>
          </a:custGeom>
          <a:solidFill>
            <a:srgbClr val="7FFF00"/>
          </a:solidFill>
          <a:ln w="28575" cap="rnd" cmpd="sng">
            <a:solidFill>
              <a:srgbClr val="7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4110" name="Line 173">
            <a:extLst>
              <a:ext uri="{FF2B5EF4-FFF2-40B4-BE49-F238E27FC236}">
                <a16:creationId xmlns:a16="http://schemas.microsoft.com/office/drawing/2014/main" id="{BF66B4A5-BEFA-42D0-A394-6A77C3A876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20875" y="2312988"/>
            <a:ext cx="106363" cy="128587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11" name="Line 174">
            <a:extLst>
              <a:ext uri="{FF2B5EF4-FFF2-40B4-BE49-F238E27FC236}">
                <a16:creationId xmlns:a16="http://schemas.microsoft.com/office/drawing/2014/main" id="{4BF839CD-C717-4B24-A532-CB274DC461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20875" y="2312988"/>
            <a:ext cx="106363" cy="128587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12" name="Freeform 175">
            <a:extLst>
              <a:ext uri="{FF2B5EF4-FFF2-40B4-BE49-F238E27FC236}">
                <a16:creationId xmlns:a16="http://schemas.microsoft.com/office/drawing/2014/main" id="{0A7C0554-27E9-420A-BF8C-428EFFEBDAD3}"/>
              </a:ext>
            </a:extLst>
          </p:cNvPr>
          <p:cNvSpPr>
            <a:spLocks/>
          </p:cNvSpPr>
          <p:nvPr/>
        </p:nvSpPr>
        <p:spPr bwMode="auto">
          <a:xfrm>
            <a:off x="1871663" y="2368550"/>
            <a:ext cx="90487" cy="101600"/>
          </a:xfrm>
          <a:custGeom>
            <a:avLst/>
            <a:gdLst>
              <a:gd name="T0" fmla="*/ 2147483646 w 64"/>
              <a:gd name="T1" fmla="*/ 0 h 64"/>
              <a:gd name="T2" fmla="*/ 2147483646 w 64"/>
              <a:gd name="T3" fmla="*/ 2147483646 h 64"/>
              <a:gd name="T4" fmla="*/ 0 w 64"/>
              <a:gd name="T5" fmla="*/ 2147483646 h 64"/>
              <a:gd name="T6" fmla="*/ 2147483646 w 64"/>
              <a:gd name="T7" fmla="*/ 0 h 6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4" h="64">
                <a:moveTo>
                  <a:pt x="32" y="0"/>
                </a:moveTo>
                <a:lnTo>
                  <a:pt x="63" y="63"/>
                </a:lnTo>
                <a:lnTo>
                  <a:pt x="0" y="63"/>
                </a:lnTo>
                <a:lnTo>
                  <a:pt x="32" y="0"/>
                </a:lnTo>
              </a:path>
            </a:pathLst>
          </a:custGeom>
          <a:solidFill>
            <a:srgbClr val="7FFF00"/>
          </a:solidFill>
          <a:ln w="28575" cap="rnd" cmpd="sng">
            <a:solidFill>
              <a:srgbClr val="7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4113" name="Line 176">
            <a:extLst>
              <a:ext uri="{FF2B5EF4-FFF2-40B4-BE49-F238E27FC236}">
                <a16:creationId xmlns:a16="http://schemas.microsoft.com/office/drawing/2014/main" id="{02F22B43-B16D-42A6-A1CD-2565480254D4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4063" y="2333625"/>
            <a:ext cx="104775" cy="20638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14" name="Line 177">
            <a:extLst>
              <a:ext uri="{FF2B5EF4-FFF2-40B4-BE49-F238E27FC236}">
                <a16:creationId xmlns:a16="http://schemas.microsoft.com/office/drawing/2014/main" id="{427788C2-13B1-43F0-83DD-C820EC8CFF5A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4063" y="2333625"/>
            <a:ext cx="104775" cy="20638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15" name="Freeform 178">
            <a:extLst>
              <a:ext uri="{FF2B5EF4-FFF2-40B4-BE49-F238E27FC236}">
                <a16:creationId xmlns:a16="http://schemas.microsoft.com/office/drawing/2014/main" id="{884D5B28-323B-4233-B0E2-EAD670E8ADCF}"/>
              </a:ext>
            </a:extLst>
          </p:cNvPr>
          <p:cNvSpPr>
            <a:spLocks/>
          </p:cNvSpPr>
          <p:nvPr/>
        </p:nvSpPr>
        <p:spPr bwMode="auto">
          <a:xfrm>
            <a:off x="1974850" y="2270125"/>
            <a:ext cx="88900" cy="100013"/>
          </a:xfrm>
          <a:custGeom>
            <a:avLst/>
            <a:gdLst>
              <a:gd name="T0" fmla="*/ 2147483646 w 63"/>
              <a:gd name="T1" fmla="*/ 0 h 63"/>
              <a:gd name="T2" fmla="*/ 2147483646 w 63"/>
              <a:gd name="T3" fmla="*/ 2147483646 h 63"/>
              <a:gd name="T4" fmla="*/ 0 w 63"/>
              <a:gd name="T5" fmla="*/ 2147483646 h 63"/>
              <a:gd name="T6" fmla="*/ 2147483646 w 63"/>
              <a:gd name="T7" fmla="*/ 0 h 6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3" h="63">
                <a:moveTo>
                  <a:pt x="31" y="0"/>
                </a:moveTo>
                <a:lnTo>
                  <a:pt x="62" y="62"/>
                </a:lnTo>
                <a:lnTo>
                  <a:pt x="0" y="62"/>
                </a:lnTo>
                <a:lnTo>
                  <a:pt x="31" y="0"/>
                </a:lnTo>
              </a:path>
            </a:pathLst>
          </a:custGeom>
          <a:solidFill>
            <a:srgbClr val="7FFF00"/>
          </a:solidFill>
          <a:ln w="28575" cap="rnd" cmpd="sng">
            <a:solidFill>
              <a:srgbClr val="7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4116" name="Line 179">
            <a:extLst>
              <a:ext uri="{FF2B5EF4-FFF2-40B4-BE49-F238E27FC236}">
                <a16:creationId xmlns:a16="http://schemas.microsoft.com/office/drawing/2014/main" id="{95C841F9-2B13-46A9-A64E-9D63FAEA20AD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9950" y="2359025"/>
            <a:ext cx="63500" cy="69850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17" name="Line 180">
            <a:extLst>
              <a:ext uri="{FF2B5EF4-FFF2-40B4-BE49-F238E27FC236}">
                <a16:creationId xmlns:a16="http://schemas.microsoft.com/office/drawing/2014/main" id="{C2A6BC19-DDB4-433F-8B63-42A462AA358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9950" y="2359025"/>
            <a:ext cx="63500" cy="69850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18" name="Freeform 181">
            <a:extLst>
              <a:ext uri="{FF2B5EF4-FFF2-40B4-BE49-F238E27FC236}">
                <a16:creationId xmlns:a16="http://schemas.microsoft.com/office/drawing/2014/main" id="{36FBDCF6-DD82-4C77-AF13-B89A4D7A31FC}"/>
              </a:ext>
            </a:extLst>
          </p:cNvPr>
          <p:cNvSpPr>
            <a:spLocks/>
          </p:cNvSpPr>
          <p:nvPr/>
        </p:nvSpPr>
        <p:spPr bwMode="auto">
          <a:xfrm>
            <a:off x="2090738" y="2303463"/>
            <a:ext cx="90487" cy="100012"/>
          </a:xfrm>
          <a:custGeom>
            <a:avLst/>
            <a:gdLst>
              <a:gd name="T0" fmla="*/ 2147483646 w 64"/>
              <a:gd name="T1" fmla="*/ 0 h 63"/>
              <a:gd name="T2" fmla="*/ 2147483646 w 64"/>
              <a:gd name="T3" fmla="*/ 2147483646 h 63"/>
              <a:gd name="T4" fmla="*/ 0 w 64"/>
              <a:gd name="T5" fmla="*/ 2147483646 h 63"/>
              <a:gd name="T6" fmla="*/ 2147483646 w 64"/>
              <a:gd name="T7" fmla="*/ 0 h 6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4" h="63">
                <a:moveTo>
                  <a:pt x="32" y="0"/>
                </a:moveTo>
                <a:lnTo>
                  <a:pt x="63" y="62"/>
                </a:lnTo>
                <a:lnTo>
                  <a:pt x="0" y="62"/>
                </a:lnTo>
                <a:lnTo>
                  <a:pt x="32" y="0"/>
                </a:lnTo>
              </a:path>
            </a:pathLst>
          </a:custGeom>
          <a:solidFill>
            <a:srgbClr val="7FFF00"/>
          </a:solidFill>
          <a:ln w="28575" cap="rnd" cmpd="sng">
            <a:solidFill>
              <a:srgbClr val="7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4119" name="Line 182">
            <a:extLst>
              <a:ext uri="{FF2B5EF4-FFF2-40B4-BE49-F238E27FC236}">
                <a16:creationId xmlns:a16="http://schemas.microsoft.com/office/drawing/2014/main" id="{61133D0E-2D53-43AF-9AAB-E8662D76165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0275" y="2433638"/>
            <a:ext cx="165100" cy="69850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20" name="Line 183">
            <a:extLst>
              <a:ext uri="{FF2B5EF4-FFF2-40B4-BE49-F238E27FC236}">
                <a16:creationId xmlns:a16="http://schemas.microsoft.com/office/drawing/2014/main" id="{FC1A28B0-B148-4D15-A654-3B089934BA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0275" y="2433638"/>
            <a:ext cx="165100" cy="69850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21" name="Freeform 184">
            <a:extLst>
              <a:ext uri="{FF2B5EF4-FFF2-40B4-BE49-F238E27FC236}">
                <a16:creationId xmlns:a16="http://schemas.microsoft.com/office/drawing/2014/main" id="{2BDBC020-7D2D-4009-B40B-46A83A164364}"/>
              </a:ext>
            </a:extLst>
          </p:cNvPr>
          <p:cNvSpPr>
            <a:spLocks/>
          </p:cNvSpPr>
          <p:nvPr/>
        </p:nvSpPr>
        <p:spPr bwMode="auto">
          <a:xfrm>
            <a:off x="2151063" y="2368550"/>
            <a:ext cx="88900" cy="101600"/>
          </a:xfrm>
          <a:custGeom>
            <a:avLst/>
            <a:gdLst>
              <a:gd name="T0" fmla="*/ 2147483646 w 63"/>
              <a:gd name="T1" fmla="*/ 0 h 64"/>
              <a:gd name="T2" fmla="*/ 2147483646 w 63"/>
              <a:gd name="T3" fmla="*/ 2147483646 h 64"/>
              <a:gd name="T4" fmla="*/ 0 w 63"/>
              <a:gd name="T5" fmla="*/ 2147483646 h 64"/>
              <a:gd name="T6" fmla="*/ 2147483646 w 63"/>
              <a:gd name="T7" fmla="*/ 0 h 6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3" h="64">
                <a:moveTo>
                  <a:pt x="31" y="0"/>
                </a:moveTo>
                <a:lnTo>
                  <a:pt x="62" y="63"/>
                </a:lnTo>
                <a:lnTo>
                  <a:pt x="0" y="63"/>
                </a:lnTo>
                <a:lnTo>
                  <a:pt x="31" y="0"/>
                </a:lnTo>
              </a:path>
            </a:pathLst>
          </a:custGeom>
          <a:solidFill>
            <a:srgbClr val="7FFF00"/>
          </a:solidFill>
          <a:ln w="28575" cap="rnd" cmpd="sng">
            <a:solidFill>
              <a:srgbClr val="7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4122" name="Line 185">
            <a:extLst>
              <a:ext uri="{FF2B5EF4-FFF2-40B4-BE49-F238E27FC236}">
                <a16:creationId xmlns:a16="http://schemas.microsoft.com/office/drawing/2014/main" id="{CA6949CB-EBE7-46C3-BDC3-E0E7C1B7F2A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6488" y="2516188"/>
            <a:ext cx="604837" cy="317500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23" name="Line 186">
            <a:extLst>
              <a:ext uri="{FF2B5EF4-FFF2-40B4-BE49-F238E27FC236}">
                <a16:creationId xmlns:a16="http://schemas.microsoft.com/office/drawing/2014/main" id="{72F08BE3-8DA0-43AE-8C0E-6B3CEEBB9AC1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6488" y="2516188"/>
            <a:ext cx="604837" cy="317500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24" name="Freeform 187">
            <a:extLst>
              <a:ext uri="{FF2B5EF4-FFF2-40B4-BE49-F238E27FC236}">
                <a16:creationId xmlns:a16="http://schemas.microsoft.com/office/drawing/2014/main" id="{C7B12E3D-D8EB-441B-919A-72C3229F2609}"/>
              </a:ext>
            </a:extLst>
          </p:cNvPr>
          <p:cNvSpPr>
            <a:spLocks/>
          </p:cNvSpPr>
          <p:nvPr/>
        </p:nvSpPr>
        <p:spPr bwMode="auto">
          <a:xfrm>
            <a:off x="2327275" y="2451100"/>
            <a:ext cx="88900" cy="101600"/>
          </a:xfrm>
          <a:custGeom>
            <a:avLst/>
            <a:gdLst>
              <a:gd name="T0" fmla="*/ 2147483646 w 63"/>
              <a:gd name="T1" fmla="*/ 0 h 64"/>
              <a:gd name="T2" fmla="*/ 2147483646 w 63"/>
              <a:gd name="T3" fmla="*/ 2147483646 h 64"/>
              <a:gd name="T4" fmla="*/ 0 w 63"/>
              <a:gd name="T5" fmla="*/ 2147483646 h 64"/>
              <a:gd name="T6" fmla="*/ 2147483646 w 63"/>
              <a:gd name="T7" fmla="*/ 0 h 6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3" h="64">
                <a:moveTo>
                  <a:pt x="31" y="0"/>
                </a:moveTo>
                <a:lnTo>
                  <a:pt x="62" y="63"/>
                </a:lnTo>
                <a:lnTo>
                  <a:pt x="0" y="63"/>
                </a:lnTo>
                <a:lnTo>
                  <a:pt x="31" y="0"/>
                </a:lnTo>
              </a:path>
            </a:pathLst>
          </a:custGeom>
          <a:solidFill>
            <a:srgbClr val="7FFF00"/>
          </a:solidFill>
          <a:ln w="28575" cap="rnd" cmpd="sng">
            <a:solidFill>
              <a:srgbClr val="7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4125" name="Line 188">
            <a:extLst>
              <a:ext uri="{FF2B5EF4-FFF2-40B4-BE49-F238E27FC236}">
                <a16:creationId xmlns:a16="http://schemas.microsoft.com/office/drawing/2014/main" id="{96837EB1-A389-455B-8059-B773F09843B7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2438" y="2836863"/>
            <a:ext cx="531812" cy="301625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26" name="Line 189">
            <a:extLst>
              <a:ext uri="{FF2B5EF4-FFF2-40B4-BE49-F238E27FC236}">
                <a16:creationId xmlns:a16="http://schemas.microsoft.com/office/drawing/2014/main" id="{9A96FD68-5F6C-4FAB-A395-B6955737348D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2438" y="2836863"/>
            <a:ext cx="531812" cy="301625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27" name="Freeform 190">
            <a:extLst>
              <a:ext uri="{FF2B5EF4-FFF2-40B4-BE49-F238E27FC236}">
                <a16:creationId xmlns:a16="http://schemas.microsoft.com/office/drawing/2014/main" id="{6225EE44-838D-4B98-8C94-6A4AC3DA44BE}"/>
              </a:ext>
            </a:extLst>
          </p:cNvPr>
          <p:cNvSpPr>
            <a:spLocks/>
          </p:cNvSpPr>
          <p:nvPr/>
        </p:nvSpPr>
        <p:spPr bwMode="auto">
          <a:xfrm>
            <a:off x="2930525" y="2781300"/>
            <a:ext cx="90488" cy="101600"/>
          </a:xfrm>
          <a:custGeom>
            <a:avLst/>
            <a:gdLst>
              <a:gd name="T0" fmla="*/ 2147483646 w 64"/>
              <a:gd name="T1" fmla="*/ 0 h 64"/>
              <a:gd name="T2" fmla="*/ 2147483646 w 64"/>
              <a:gd name="T3" fmla="*/ 2147483646 h 64"/>
              <a:gd name="T4" fmla="*/ 0 w 64"/>
              <a:gd name="T5" fmla="*/ 2147483646 h 64"/>
              <a:gd name="T6" fmla="*/ 2147483646 w 64"/>
              <a:gd name="T7" fmla="*/ 0 h 6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4" h="64">
                <a:moveTo>
                  <a:pt x="32" y="0"/>
                </a:moveTo>
                <a:lnTo>
                  <a:pt x="63" y="63"/>
                </a:lnTo>
                <a:lnTo>
                  <a:pt x="0" y="63"/>
                </a:lnTo>
                <a:lnTo>
                  <a:pt x="32" y="0"/>
                </a:lnTo>
              </a:path>
            </a:pathLst>
          </a:custGeom>
          <a:solidFill>
            <a:srgbClr val="00FF00"/>
          </a:solidFill>
          <a:ln w="28575" cap="rnd" cmpd="sng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4128" name="Line 191">
            <a:extLst>
              <a:ext uri="{FF2B5EF4-FFF2-40B4-BE49-F238E27FC236}">
                <a16:creationId xmlns:a16="http://schemas.microsoft.com/office/drawing/2014/main" id="{1065D91F-2E93-4561-9F88-68D6CB4969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521075" y="3135313"/>
            <a:ext cx="1133475" cy="1060450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29" name="Line 192">
            <a:extLst>
              <a:ext uri="{FF2B5EF4-FFF2-40B4-BE49-F238E27FC236}">
                <a16:creationId xmlns:a16="http://schemas.microsoft.com/office/drawing/2014/main" id="{F381A884-14AE-410F-AF4C-04A233E5C57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21075" y="3135313"/>
            <a:ext cx="1133475" cy="1060450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30" name="Freeform 193">
            <a:extLst>
              <a:ext uri="{FF2B5EF4-FFF2-40B4-BE49-F238E27FC236}">
                <a16:creationId xmlns:a16="http://schemas.microsoft.com/office/drawing/2014/main" id="{8E8393B1-E453-4A78-84B8-0169074D2A80}"/>
              </a:ext>
            </a:extLst>
          </p:cNvPr>
          <p:cNvSpPr>
            <a:spLocks/>
          </p:cNvSpPr>
          <p:nvPr/>
        </p:nvSpPr>
        <p:spPr bwMode="auto">
          <a:xfrm>
            <a:off x="3471863" y="3078163"/>
            <a:ext cx="88900" cy="101600"/>
          </a:xfrm>
          <a:custGeom>
            <a:avLst/>
            <a:gdLst>
              <a:gd name="T0" fmla="*/ 2147483646 w 63"/>
              <a:gd name="T1" fmla="*/ 0 h 64"/>
              <a:gd name="T2" fmla="*/ 2147483646 w 63"/>
              <a:gd name="T3" fmla="*/ 2147483646 h 64"/>
              <a:gd name="T4" fmla="*/ 0 w 63"/>
              <a:gd name="T5" fmla="*/ 2147483646 h 64"/>
              <a:gd name="T6" fmla="*/ 2147483646 w 63"/>
              <a:gd name="T7" fmla="*/ 0 h 6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3" h="64">
                <a:moveTo>
                  <a:pt x="31" y="0"/>
                </a:moveTo>
                <a:lnTo>
                  <a:pt x="62" y="63"/>
                </a:lnTo>
                <a:lnTo>
                  <a:pt x="0" y="63"/>
                </a:lnTo>
                <a:lnTo>
                  <a:pt x="31" y="0"/>
                </a:lnTo>
              </a:path>
            </a:pathLst>
          </a:custGeom>
          <a:solidFill>
            <a:srgbClr val="7FFF00"/>
          </a:solidFill>
          <a:ln w="28575" cap="rnd" cmpd="sng">
            <a:solidFill>
              <a:srgbClr val="7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4131" name="Line 194">
            <a:extLst>
              <a:ext uri="{FF2B5EF4-FFF2-40B4-BE49-F238E27FC236}">
                <a16:creationId xmlns:a16="http://schemas.microsoft.com/office/drawing/2014/main" id="{2BC38F3C-BAB4-4EEE-A4D7-61EFAE2B1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1375" y="4198938"/>
            <a:ext cx="1366838" cy="549275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32" name="Line 195">
            <a:extLst>
              <a:ext uri="{FF2B5EF4-FFF2-40B4-BE49-F238E27FC236}">
                <a16:creationId xmlns:a16="http://schemas.microsoft.com/office/drawing/2014/main" id="{E375B0EB-CC6B-4A79-969D-17402F8C219C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1375" y="4198938"/>
            <a:ext cx="1366838" cy="549275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33" name="Freeform 196">
            <a:extLst>
              <a:ext uri="{FF2B5EF4-FFF2-40B4-BE49-F238E27FC236}">
                <a16:creationId xmlns:a16="http://schemas.microsoft.com/office/drawing/2014/main" id="{B74D7BC7-B1AA-4E5A-800F-79A25081DBEC}"/>
              </a:ext>
            </a:extLst>
          </p:cNvPr>
          <p:cNvSpPr>
            <a:spLocks/>
          </p:cNvSpPr>
          <p:nvPr/>
        </p:nvSpPr>
        <p:spPr bwMode="auto">
          <a:xfrm>
            <a:off x="4602163" y="4135438"/>
            <a:ext cx="88900" cy="100012"/>
          </a:xfrm>
          <a:custGeom>
            <a:avLst/>
            <a:gdLst>
              <a:gd name="T0" fmla="*/ 2147483646 w 63"/>
              <a:gd name="T1" fmla="*/ 0 h 63"/>
              <a:gd name="T2" fmla="*/ 2147483646 w 63"/>
              <a:gd name="T3" fmla="*/ 2147483646 h 63"/>
              <a:gd name="T4" fmla="*/ 0 w 63"/>
              <a:gd name="T5" fmla="*/ 2147483646 h 63"/>
              <a:gd name="T6" fmla="*/ 2147483646 w 63"/>
              <a:gd name="T7" fmla="*/ 0 h 6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3" h="63">
                <a:moveTo>
                  <a:pt x="31" y="0"/>
                </a:moveTo>
                <a:lnTo>
                  <a:pt x="62" y="62"/>
                </a:lnTo>
                <a:lnTo>
                  <a:pt x="0" y="62"/>
                </a:lnTo>
                <a:lnTo>
                  <a:pt x="31" y="0"/>
                </a:lnTo>
              </a:path>
            </a:pathLst>
          </a:custGeom>
          <a:solidFill>
            <a:srgbClr val="7FFF00"/>
          </a:solidFill>
          <a:ln w="28575" cap="rnd" cmpd="sng">
            <a:solidFill>
              <a:srgbClr val="7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4134" name="Line 197">
            <a:extLst>
              <a:ext uri="{FF2B5EF4-FFF2-40B4-BE49-F238E27FC236}">
                <a16:creationId xmlns:a16="http://schemas.microsoft.com/office/drawing/2014/main" id="{6B18D875-3817-42E1-993B-536E8EE378B1}"/>
              </a:ext>
            </a:extLst>
          </p:cNvPr>
          <p:cNvSpPr>
            <a:spLocks noChangeShapeType="1"/>
          </p:cNvSpPr>
          <p:nvPr/>
        </p:nvSpPr>
        <p:spPr bwMode="auto">
          <a:xfrm>
            <a:off x="6029325" y="4760913"/>
            <a:ext cx="1471613" cy="384175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35" name="Line 198">
            <a:extLst>
              <a:ext uri="{FF2B5EF4-FFF2-40B4-BE49-F238E27FC236}">
                <a16:creationId xmlns:a16="http://schemas.microsoft.com/office/drawing/2014/main" id="{D45168A8-B42A-41D6-9257-A7B61438D59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29325" y="4760913"/>
            <a:ext cx="1471613" cy="384175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36" name="Freeform 199">
            <a:extLst>
              <a:ext uri="{FF2B5EF4-FFF2-40B4-BE49-F238E27FC236}">
                <a16:creationId xmlns:a16="http://schemas.microsoft.com/office/drawing/2014/main" id="{6F43A63A-276D-4992-8CED-3A9BF55C13F5}"/>
              </a:ext>
            </a:extLst>
          </p:cNvPr>
          <p:cNvSpPr>
            <a:spLocks/>
          </p:cNvSpPr>
          <p:nvPr/>
        </p:nvSpPr>
        <p:spPr bwMode="auto">
          <a:xfrm>
            <a:off x="5980113" y="4697413"/>
            <a:ext cx="88900" cy="100012"/>
          </a:xfrm>
          <a:custGeom>
            <a:avLst/>
            <a:gdLst>
              <a:gd name="T0" fmla="*/ 2147483646 w 63"/>
              <a:gd name="T1" fmla="*/ 0 h 63"/>
              <a:gd name="T2" fmla="*/ 2147483646 w 63"/>
              <a:gd name="T3" fmla="*/ 2147483646 h 63"/>
              <a:gd name="T4" fmla="*/ 0 w 63"/>
              <a:gd name="T5" fmla="*/ 2147483646 h 63"/>
              <a:gd name="T6" fmla="*/ 2147483646 w 63"/>
              <a:gd name="T7" fmla="*/ 0 h 6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3" h="63">
                <a:moveTo>
                  <a:pt x="31" y="0"/>
                </a:moveTo>
                <a:lnTo>
                  <a:pt x="62" y="62"/>
                </a:lnTo>
                <a:lnTo>
                  <a:pt x="0" y="62"/>
                </a:lnTo>
                <a:lnTo>
                  <a:pt x="31" y="0"/>
                </a:lnTo>
              </a:path>
            </a:pathLst>
          </a:custGeom>
          <a:solidFill>
            <a:srgbClr val="7FFF00"/>
          </a:solidFill>
          <a:ln w="28575" cap="rnd" cmpd="sng">
            <a:solidFill>
              <a:srgbClr val="7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4137" name="Freeform 200">
            <a:extLst>
              <a:ext uri="{FF2B5EF4-FFF2-40B4-BE49-F238E27FC236}">
                <a16:creationId xmlns:a16="http://schemas.microsoft.com/office/drawing/2014/main" id="{67918CA6-EF3A-46A8-BE6B-7BFEEEF71782}"/>
              </a:ext>
            </a:extLst>
          </p:cNvPr>
          <p:cNvSpPr>
            <a:spLocks/>
          </p:cNvSpPr>
          <p:nvPr/>
        </p:nvSpPr>
        <p:spPr bwMode="auto">
          <a:xfrm>
            <a:off x="7461250" y="5092700"/>
            <a:ext cx="90488" cy="101600"/>
          </a:xfrm>
          <a:custGeom>
            <a:avLst/>
            <a:gdLst>
              <a:gd name="T0" fmla="*/ 2147483646 w 64"/>
              <a:gd name="T1" fmla="*/ 0 h 64"/>
              <a:gd name="T2" fmla="*/ 2147483646 w 64"/>
              <a:gd name="T3" fmla="*/ 2147483646 h 64"/>
              <a:gd name="T4" fmla="*/ 0 w 64"/>
              <a:gd name="T5" fmla="*/ 2147483646 h 64"/>
              <a:gd name="T6" fmla="*/ 2147483646 w 64"/>
              <a:gd name="T7" fmla="*/ 0 h 6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4" h="64">
                <a:moveTo>
                  <a:pt x="32" y="0"/>
                </a:moveTo>
                <a:lnTo>
                  <a:pt x="63" y="63"/>
                </a:lnTo>
                <a:lnTo>
                  <a:pt x="0" y="63"/>
                </a:lnTo>
                <a:lnTo>
                  <a:pt x="32" y="0"/>
                </a:lnTo>
              </a:path>
            </a:pathLst>
          </a:custGeom>
          <a:solidFill>
            <a:srgbClr val="7FFF00"/>
          </a:solidFill>
          <a:ln w="28575" cap="rnd" cmpd="sng">
            <a:solidFill>
              <a:srgbClr val="7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4138" name="Line 201">
            <a:extLst>
              <a:ext uri="{FF2B5EF4-FFF2-40B4-BE49-F238E27FC236}">
                <a16:creationId xmlns:a16="http://schemas.microsoft.com/office/drawing/2014/main" id="{ED0D2AF1-50B9-4A65-8D49-2897472BDA8A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3332163"/>
            <a:ext cx="530225" cy="0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39" name="Line 202">
            <a:extLst>
              <a:ext uri="{FF2B5EF4-FFF2-40B4-BE49-F238E27FC236}">
                <a16:creationId xmlns:a16="http://schemas.microsoft.com/office/drawing/2014/main" id="{51EDA4F7-CDA2-42AE-ADA0-4DB7FB14B95F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3332163"/>
            <a:ext cx="530225" cy="0"/>
          </a:xfrm>
          <a:prstGeom prst="line">
            <a:avLst/>
          </a:prstGeom>
          <a:noFill/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40" name="Oval 203">
            <a:extLst>
              <a:ext uri="{FF2B5EF4-FFF2-40B4-BE49-F238E27FC236}">
                <a16:creationId xmlns:a16="http://schemas.microsoft.com/office/drawing/2014/main" id="{C66E43EE-9A3C-4068-B54B-4C3C21393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8988" y="3284538"/>
            <a:ext cx="69850" cy="79375"/>
          </a:xfrm>
          <a:prstGeom prst="ellipse">
            <a:avLst/>
          </a:prstGeom>
          <a:solidFill>
            <a:srgbClr val="FE9B03"/>
          </a:solidFill>
          <a:ln w="28575">
            <a:solidFill>
              <a:srgbClr val="FE9B0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141" name="Rectangle 204">
            <a:extLst>
              <a:ext uri="{FF2B5EF4-FFF2-40B4-BE49-F238E27FC236}">
                <a16:creationId xmlns:a16="http://schemas.microsoft.com/office/drawing/2014/main" id="{5E5F5B5E-1533-447D-8925-520120034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8875" y="3165475"/>
            <a:ext cx="141922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AFD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1125" tIns="55562" rIns="111125" bIns="55562">
            <a:spAutoFit/>
          </a:bodyPr>
          <a:lstStyle>
            <a:lvl1pPr defTabSz="10969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969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969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969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969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969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969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969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969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1600"/>
              <a:t>SC encolure</a:t>
            </a:r>
          </a:p>
        </p:txBody>
      </p:sp>
      <p:sp>
        <p:nvSpPr>
          <p:cNvPr id="84142" name="Line 205">
            <a:extLst>
              <a:ext uri="{FF2B5EF4-FFF2-40B4-BE49-F238E27FC236}">
                <a16:creationId xmlns:a16="http://schemas.microsoft.com/office/drawing/2014/main" id="{895F9A15-08B2-405E-BE88-36EAED7E03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611813" y="3560763"/>
            <a:ext cx="530225" cy="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43" name="Line 206">
            <a:extLst>
              <a:ext uri="{FF2B5EF4-FFF2-40B4-BE49-F238E27FC236}">
                <a16:creationId xmlns:a16="http://schemas.microsoft.com/office/drawing/2014/main" id="{42DCFFEA-EB6F-4607-9291-EFE0EFFE845E}"/>
              </a:ext>
            </a:extLst>
          </p:cNvPr>
          <p:cNvSpPr>
            <a:spLocks noChangeShapeType="1"/>
          </p:cNvSpPr>
          <p:nvPr/>
        </p:nvSpPr>
        <p:spPr bwMode="auto">
          <a:xfrm>
            <a:off x="5611813" y="3560763"/>
            <a:ext cx="530225" cy="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44" name="Oval 207">
            <a:extLst>
              <a:ext uri="{FF2B5EF4-FFF2-40B4-BE49-F238E27FC236}">
                <a16:creationId xmlns:a16="http://schemas.microsoft.com/office/drawing/2014/main" id="{0F5A1499-FB3A-4408-B4A2-9EFC8341B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288" y="3513138"/>
            <a:ext cx="68262" cy="79375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145" name="Rectangle 208">
            <a:extLst>
              <a:ext uri="{FF2B5EF4-FFF2-40B4-BE49-F238E27FC236}">
                <a16:creationId xmlns:a16="http://schemas.microsoft.com/office/drawing/2014/main" id="{6523A79D-C544-475A-958E-BA92C187C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6175" y="3392488"/>
            <a:ext cx="136525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AFD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1125" tIns="55562" rIns="111125" bIns="55562">
            <a:spAutoFit/>
          </a:bodyPr>
          <a:lstStyle>
            <a:lvl1pPr defTabSz="10969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969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969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969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969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969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969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969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969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1600"/>
              <a:t>IM encolure</a:t>
            </a:r>
          </a:p>
        </p:txBody>
      </p:sp>
      <p:sp>
        <p:nvSpPr>
          <p:cNvPr id="84146" name="Line 209">
            <a:extLst>
              <a:ext uri="{FF2B5EF4-FFF2-40B4-BE49-F238E27FC236}">
                <a16:creationId xmlns:a16="http://schemas.microsoft.com/office/drawing/2014/main" id="{536E2156-000F-4334-9FDC-B9E20654EE03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3789363"/>
            <a:ext cx="530225" cy="0"/>
          </a:xfrm>
          <a:prstGeom prst="line">
            <a:avLst/>
          </a:prstGeom>
          <a:noFill/>
          <a:ln w="28575">
            <a:solidFill>
              <a:srgbClr val="02ABE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47" name="Line 210">
            <a:extLst>
              <a:ext uri="{FF2B5EF4-FFF2-40B4-BE49-F238E27FC236}">
                <a16:creationId xmlns:a16="http://schemas.microsoft.com/office/drawing/2014/main" id="{180168F4-915A-4171-9946-547E2AAC98F8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3789363"/>
            <a:ext cx="5302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48" name="Rectangle 211">
            <a:extLst>
              <a:ext uri="{FF2B5EF4-FFF2-40B4-BE49-F238E27FC236}">
                <a16:creationId xmlns:a16="http://schemas.microsoft.com/office/drawing/2014/main" id="{3FA27F62-F2DB-45B2-BD3E-D2CAC5908E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3275" y="3757613"/>
            <a:ext cx="41275" cy="47625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84149" name="Rectangle 212">
            <a:extLst>
              <a:ext uri="{FF2B5EF4-FFF2-40B4-BE49-F238E27FC236}">
                <a16:creationId xmlns:a16="http://schemas.microsoft.com/office/drawing/2014/main" id="{E4E442B8-1C69-46B4-B800-2BFBCB382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8875" y="3621088"/>
            <a:ext cx="116046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AFD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1125" tIns="55562" rIns="111125" bIns="55562">
            <a:spAutoFit/>
          </a:bodyPr>
          <a:lstStyle>
            <a:lvl1pPr defTabSz="10969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969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969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969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969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969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969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969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969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1600"/>
              <a:t>IM épaule</a:t>
            </a:r>
          </a:p>
        </p:txBody>
      </p:sp>
      <p:sp>
        <p:nvSpPr>
          <p:cNvPr id="84150" name="Line 213">
            <a:extLst>
              <a:ext uri="{FF2B5EF4-FFF2-40B4-BE49-F238E27FC236}">
                <a16:creationId xmlns:a16="http://schemas.microsoft.com/office/drawing/2014/main" id="{6C12AEFC-5974-44CB-A9BA-B6D48A739A7C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4017963"/>
            <a:ext cx="530225" cy="0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51" name="Line 214">
            <a:extLst>
              <a:ext uri="{FF2B5EF4-FFF2-40B4-BE49-F238E27FC236}">
                <a16:creationId xmlns:a16="http://schemas.microsoft.com/office/drawing/2014/main" id="{5E5D2575-2880-42EE-9929-D7E232E660D3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4017963"/>
            <a:ext cx="530225" cy="0"/>
          </a:xfrm>
          <a:prstGeom prst="line">
            <a:avLst/>
          </a:prstGeom>
          <a:noFill/>
          <a:ln w="28575">
            <a:solidFill>
              <a:srgbClr val="7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52" name="Freeform 215">
            <a:extLst>
              <a:ext uri="{FF2B5EF4-FFF2-40B4-BE49-F238E27FC236}">
                <a16:creationId xmlns:a16="http://schemas.microsoft.com/office/drawing/2014/main" id="{918EA385-DBE9-4F5B-8C18-C5A57B3E9A1F}"/>
              </a:ext>
            </a:extLst>
          </p:cNvPr>
          <p:cNvSpPr>
            <a:spLocks/>
          </p:cNvSpPr>
          <p:nvPr/>
        </p:nvSpPr>
        <p:spPr bwMode="auto">
          <a:xfrm>
            <a:off x="5862638" y="3963988"/>
            <a:ext cx="84137" cy="93662"/>
          </a:xfrm>
          <a:custGeom>
            <a:avLst/>
            <a:gdLst>
              <a:gd name="T0" fmla="*/ 2147483646 w 59"/>
              <a:gd name="T1" fmla="*/ 0 h 59"/>
              <a:gd name="T2" fmla="*/ 2147483646 w 59"/>
              <a:gd name="T3" fmla="*/ 2147483646 h 59"/>
              <a:gd name="T4" fmla="*/ 0 w 59"/>
              <a:gd name="T5" fmla="*/ 2147483646 h 59"/>
              <a:gd name="T6" fmla="*/ 2147483646 w 59"/>
              <a:gd name="T7" fmla="*/ 0 h 5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9" h="59">
                <a:moveTo>
                  <a:pt x="29" y="0"/>
                </a:moveTo>
                <a:lnTo>
                  <a:pt x="58" y="58"/>
                </a:lnTo>
                <a:lnTo>
                  <a:pt x="0" y="58"/>
                </a:lnTo>
                <a:lnTo>
                  <a:pt x="29" y="0"/>
                </a:lnTo>
              </a:path>
            </a:pathLst>
          </a:custGeom>
          <a:solidFill>
            <a:srgbClr val="7FFF00"/>
          </a:solidFill>
          <a:ln w="28575" cap="rnd" cmpd="sng">
            <a:solidFill>
              <a:srgbClr val="7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4153" name="Rectangle 216">
            <a:extLst>
              <a:ext uri="{FF2B5EF4-FFF2-40B4-BE49-F238E27FC236}">
                <a16:creationId xmlns:a16="http://schemas.microsoft.com/office/drawing/2014/main" id="{C0427548-4B96-45F7-A164-02073C36AE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8875" y="3849688"/>
            <a:ext cx="11938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AFD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1125" tIns="55562" rIns="111125" bIns="55562">
            <a:spAutoFit/>
          </a:bodyPr>
          <a:lstStyle>
            <a:lvl1pPr defTabSz="10969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969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969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969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969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969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969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969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969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1600"/>
              <a:t>IM croupe</a:t>
            </a:r>
          </a:p>
        </p:txBody>
      </p:sp>
      <p:sp>
        <p:nvSpPr>
          <p:cNvPr id="84154" name="Rectangle 217">
            <a:extLst>
              <a:ext uri="{FF2B5EF4-FFF2-40B4-BE49-F238E27FC236}">
                <a16:creationId xmlns:a16="http://schemas.microsoft.com/office/drawing/2014/main" id="{0A16DE11-39BB-4F67-AC52-F0A13FB48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8900" y="5751513"/>
            <a:ext cx="157638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AFD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1800"/>
              <a:t>Time (hours)</a:t>
            </a:r>
          </a:p>
        </p:txBody>
      </p:sp>
      <p:sp>
        <p:nvSpPr>
          <p:cNvPr id="84155" name="Rectangle 218">
            <a:extLst>
              <a:ext uri="{FF2B5EF4-FFF2-40B4-BE49-F238E27FC236}">
                <a16:creationId xmlns:a16="http://schemas.microsoft.com/office/drawing/2014/main" id="{7D6F5802-B7D8-47B1-AE4E-F4A102797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1163" y="1617663"/>
            <a:ext cx="2700337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AFD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fi-FI" altLang="fr-FR" sz="1800"/>
              <a:t>Concentration (µg / ml)</a:t>
            </a:r>
          </a:p>
        </p:txBody>
      </p:sp>
      <p:sp>
        <p:nvSpPr>
          <p:cNvPr id="84156" name="Freeform 219">
            <a:extLst>
              <a:ext uri="{FF2B5EF4-FFF2-40B4-BE49-F238E27FC236}">
                <a16:creationId xmlns:a16="http://schemas.microsoft.com/office/drawing/2014/main" id="{5CE0BE1C-094C-41E9-9772-37B96E44A633}"/>
              </a:ext>
            </a:extLst>
          </p:cNvPr>
          <p:cNvSpPr>
            <a:spLocks/>
          </p:cNvSpPr>
          <p:nvPr/>
        </p:nvSpPr>
        <p:spPr bwMode="invGray">
          <a:xfrm>
            <a:off x="5967413" y="1912938"/>
            <a:ext cx="884237" cy="641350"/>
          </a:xfrm>
          <a:custGeom>
            <a:avLst/>
            <a:gdLst>
              <a:gd name="T0" fmla="*/ 2147483646 w 626"/>
              <a:gd name="T1" fmla="*/ 2147483646 h 404"/>
              <a:gd name="T2" fmla="*/ 2147483646 w 626"/>
              <a:gd name="T3" fmla="*/ 2147483646 h 404"/>
              <a:gd name="T4" fmla="*/ 2147483646 w 626"/>
              <a:gd name="T5" fmla="*/ 2147483646 h 404"/>
              <a:gd name="T6" fmla="*/ 2147483646 w 626"/>
              <a:gd name="T7" fmla="*/ 2147483646 h 404"/>
              <a:gd name="T8" fmla="*/ 2147483646 w 626"/>
              <a:gd name="T9" fmla="*/ 2147483646 h 404"/>
              <a:gd name="T10" fmla="*/ 2147483646 w 626"/>
              <a:gd name="T11" fmla="*/ 2147483646 h 404"/>
              <a:gd name="T12" fmla="*/ 2147483646 w 626"/>
              <a:gd name="T13" fmla="*/ 2147483646 h 404"/>
              <a:gd name="T14" fmla="*/ 2147483646 w 626"/>
              <a:gd name="T15" fmla="*/ 2147483646 h 404"/>
              <a:gd name="T16" fmla="*/ 2147483646 w 626"/>
              <a:gd name="T17" fmla="*/ 2147483646 h 404"/>
              <a:gd name="T18" fmla="*/ 2147483646 w 626"/>
              <a:gd name="T19" fmla="*/ 2147483646 h 404"/>
              <a:gd name="T20" fmla="*/ 2147483646 w 626"/>
              <a:gd name="T21" fmla="*/ 2147483646 h 404"/>
              <a:gd name="T22" fmla="*/ 2147483646 w 626"/>
              <a:gd name="T23" fmla="*/ 2147483646 h 404"/>
              <a:gd name="T24" fmla="*/ 2147483646 w 626"/>
              <a:gd name="T25" fmla="*/ 2147483646 h 404"/>
              <a:gd name="T26" fmla="*/ 2147483646 w 626"/>
              <a:gd name="T27" fmla="*/ 2147483646 h 404"/>
              <a:gd name="T28" fmla="*/ 2147483646 w 626"/>
              <a:gd name="T29" fmla="*/ 2147483646 h 404"/>
              <a:gd name="T30" fmla="*/ 2147483646 w 626"/>
              <a:gd name="T31" fmla="*/ 2147483646 h 404"/>
              <a:gd name="T32" fmla="*/ 2147483646 w 626"/>
              <a:gd name="T33" fmla="*/ 2147483646 h 404"/>
              <a:gd name="T34" fmla="*/ 2147483646 w 626"/>
              <a:gd name="T35" fmla="*/ 2147483646 h 404"/>
              <a:gd name="T36" fmla="*/ 2147483646 w 626"/>
              <a:gd name="T37" fmla="*/ 2147483646 h 404"/>
              <a:gd name="T38" fmla="*/ 2147483646 w 626"/>
              <a:gd name="T39" fmla="*/ 2147483646 h 404"/>
              <a:gd name="T40" fmla="*/ 2147483646 w 626"/>
              <a:gd name="T41" fmla="*/ 2147483646 h 404"/>
              <a:gd name="T42" fmla="*/ 2147483646 w 626"/>
              <a:gd name="T43" fmla="*/ 2147483646 h 404"/>
              <a:gd name="T44" fmla="*/ 2147483646 w 626"/>
              <a:gd name="T45" fmla="*/ 2147483646 h 404"/>
              <a:gd name="T46" fmla="*/ 2147483646 w 626"/>
              <a:gd name="T47" fmla="*/ 2147483646 h 404"/>
              <a:gd name="T48" fmla="*/ 2147483646 w 626"/>
              <a:gd name="T49" fmla="*/ 2147483646 h 404"/>
              <a:gd name="T50" fmla="*/ 2147483646 w 626"/>
              <a:gd name="T51" fmla="*/ 2147483646 h 404"/>
              <a:gd name="T52" fmla="*/ 2147483646 w 626"/>
              <a:gd name="T53" fmla="*/ 2147483646 h 404"/>
              <a:gd name="T54" fmla="*/ 2147483646 w 626"/>
              <a:gd name="T55" fmla="*/ 2147483646 h 404"/>
              <a:gd name="T56" fmla="*/ 2147483646 w 626"/>
              <a:gd name="T57" fmla="*/ 2147483646 h 404"/>
              <a:gd name="T58" fmla="*/ 2147483646 w 626"/>
              <a:gd name="T59" fmla="*/ 2147483646 h 404"/>
              <a:gd name="T60" fmla="*/ 2147483646 w 626"/>
              <a:gd name="T61" fmla="*/ 2147483646 h 404"/>
              <a:gd name="T62" fmla="*/ 2147483646 w 626"/>
              <a:gd name="T63" fmla="*/ 2147483646 h 404"/>
              <a:gd name="T64" fmla="*/ 2147483646 w 626"/>
              <a:gd name="T65" fmla="*/ 2147483646 h 404"/>
              <a:gd name="T66" fmla="*/ 2147483646 w 626"/>
              <a:gd name="T67" fmla="*/ 2147483646 h 404"/>
              <a:gd name="T68" fmla="*/ 2147483646 w 626"/>
              <a:gd name="T69" fmla="*/ 2147483646 h 404"/>
              <a:gd name="T70" fmla="*/ 2147483646 w 626"/>
              <a:gd name="T71" fmla="*/ 2147483646 h 404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626" h="404">
                <a:moveTo>
                  <a:pt x="0" y="128"/>
                </a:moveTo>
                <a:cubicBezTo>
                  <a:pt x="5" y="115"/>
                  <a:pt x="29" y="82"/>
                  <a:pt x="38" y="68"/>
                </a:cubicBezTo>
                <a:cubicBezTo>
                  <a:pt x="47" y="54"/>
                  <a:pt x="53" y="50"/>
                  <a:pt x="52" y="42"/>
                </a:cubicBezTo>
                <a:cubicBezTo>
                  <a:pt x="51" y="34"/>
                  <a:pt x="36" y="25"/>
                  <a:pt x="32" y="18"/>
                </a:cubicBezTo>
                <a:cubicBezTo>
                  <a:pt x="28" y="11"/>
                  <a:pt x="25" y="0"/>
                  <a:pt x="30" y="2"/>
                </a:cubicBezTo>
                <a:cubicBezTo>
                  <a:pt x="35" y="4"/>
                  <a:pt x="56" y="26"/>
                  <a:pt x="64" y="30"/>
                </a:cubicBezTo>
                <a:cubicBezTo>
                  <a:pt x="72" y="34"/>
                  <a:pt x="71" y="26"/>
                  <a:pt x="76" y="26"/>
                </a:cubicBezTo>
                <a:cubicBezTo>
                  <a:pt x="81" y="26"/>
                  <a:pt x="88" y="33"/>
                  <a:pt x="94" y="30"/>
                </a:cubicBezTo>
                <a:cubicBezTo>
                  <a:pt x="100" y="27"/>
                  <a:pt x="107" y="13"/>
                  <a:pt x="112" y="10"/>
                </a:cubicBezTo>
                <a:cubicBezTo>
                  <a:pt x="117" y="7"/>
                  <a:pt x="122" y="6"/>
                  <a:pt x="124" y="10"/>
                </a:cubicBezTo>
                <a:cubicBezTo>
                  <a:pt x="126" y="14"/>
                  <a:pt x="113" y="28"/>
                  <a:pt x="124" y="34"/>
                </a:cubicBezTo>
                <a:cubicBezTo>
                  <a:pt x="135" y="40"/>
                  <a:pt x="176" y="48"/>
                  <a:pt x="193" y="48"/>
                </a:cubicBezTo>
                <a:cubicBezTo>
                  <a:pt x="210" y="48"/>
                  <a:pt x="210" y="36"/>
                  <a:pt x="226" y="36"/>
                </a:cubicBezTo>
                <a:cubicBezTo>
                  <a:pt x="242" y="36"/>
                  <a:pt x="252" y="50"/>
                  <a:pt x="288" y="51"/>
                </a:cubicBezTo>
                <a:cubicBezTo>
                  <a:pt x="324" y="52"/>
                  <a:pt x="403" y="47"/>
                  <a:pt x="444" y="44"/>
                </a:cubicBezTo>
                <a:cubicBezTo>
                  <a:pt x="485" y="41"/>
                  <a:pt x="507" y="33"/>
                  <a:pt x="532" y="34"/>
                </a:cubicBezTo>
                <a:cubicBezTo>
                  <a:pt x="557" y="35"/>
                  <a:pt x="581" y="36"/>
                  <a:pt x="596" y="50"/>
                </a:cubicBezTo>
                <a:cubicBezTo>
                  <a:pt x="611" y="64"/>
                  <a:pt x="617" y="86"/>
                  <a:pt x="620" y="116"/>
                </a:cubicBezTo>
                <a:cubicBezTo>
                  <a:pt x="623" y="146"/>
                  <a:pt x="615" y="206"/>
                  <a:pt x="616" y="232"/>
                </a:cubicBezTo>
                <a:cubicBezTo>
                  <a:pt x="617" y="258"/>
                  <a:pt x="626" y="254"/>
                  <a:pt x="626" y="270"/>
                </a:cubicBezTo>
                <a:cubicBezTo>
                  <a:pt x="626" y="286"/>
                  <a:pt x="619" y="316"/>
                  <a:pt x="616" y="328"/>
                </a:cubicBezTo>
                <a:cubicBezTo>
                  <a:pt x="613" y="340"/>
                  <a:pt x="610" y="347"/>
                  <a:pt x="606" y="340"/>
                </a:cubicBezTo>
                <a:cubicBezTo>
                  <a:pt x="602" y="333"/>
                  <a:pt x="592" y="305"/>
                  <a:pt x="592" y="286"/>
                </a:cubicBezTo>
                <a:cubicBezTo>
                  <a:pt x="592" y="267"/>
                  <a:pt x="604" y="257"/>
                  <a:pt x="606" y="228"/>
                </a:cubicBezTo>
                <a:cubicBezTo>
                  <a:pt x="608" y="199"/>
                  <a:pt x="607" y="129"/>
                  <a:pt x="604" y="114"/>
                </a:cubicBezTo>
                <a:cubicBezTo>
                  <a:pt x="601" y="99"/>
                  <a:pt x="594" y="120"/>
                  <a:pt x="590" y="138"/>
                </a:cubicBezTo>
                <a:cubicBezTo>
                  <a:pt x="586" y="156"/>
                  <a:pt x="580" y="202"/>
                  <a:pt x="578" y="220"/>
                </a:cubicBezTo>
                <a:cubicBezTo>
                  <a:pt x="576" y="238"/>
                  <a:pt x="578" y="241"/>
                  <a:pt x="578" y="248"/>
                </a:cubicBezTo>
                <a:cubicBezTo>
                  <a:pt x="578" y="255"/>
                  <a:pt x="582" y="252"/>
                  <a:pt x="580" y="264"/>
                </a:cubicBezTo>
                <a:cubicBezTo>
                  <a:pt x="578" y="276"/>
                  <a:pt x="569" y="303"/>
                  <a:pt x="566" y="322"/>
                </a:cubicBezTo>
                <a:cubicBezTo>
                  <a:pt x="563" y="341"/>
                  <a:pt x="566" y="366"/>
                  <a:pt x="564" y="378"/>
                </a:cubicBezTo>
                <a:cubicBezTo>
                  <a:pt x="562" y="390"/>
                  <a:pt x="559" y="391"/>
                  <a:pt x="552" y="394"/>
                </a:cubicBezTo>
                <a:cubicBezTo>
                  <a:pt x="545" y="397"/>
                  <a:pt x="524" y="400"/>
                  <a:pt x="522" y="394"/>
                </a:cubicBezTo>
                <a:cubicBezTo>
                  <a:pt x="520" y="388"/>
                  <a:pt x="535" y="373"/>
                  <a:pt x="538" y="356"/>
                </a:cubicBezTo>
                <a:cubicBezTo>
                  <a:pt x="541" y="339"/>
                  <a:pt x="540" y="295"/>
                  <a:pt x="538" y="290"/>
                </a:cubicBezTo>
                <a:cubicBezTo>
                  <a:pt x="536" y="285"/>
                  <a:pt x="529" y="311"/>
                  <a:pt x="526" y="324"/>
                </a:cubicBezTo>
                <a:cubicBezTo>
                  <a:pt x="523" y="337"/>
                  <a:pt x="522" y="359"/>
                  <a:pt x="518" y="370"/>
                </a:cubicBezTo>
                <a:cubicBezTo>
                  <a:pt x="514" y="381"/>
                  <a:pt x="507" y="388"/>
                  <a:pt x="500" y="392"/>
                </a:cubicBezTo>
                <a:cubicBezTo>
                  <a:pt x="493" y="396"/>
                  <a:pt x="477" y="397"/>
                  <a:pt x="476" y="392"/>
                </a:cubicBezTo>
                <a:cubicBezTo>
                  <a:pt x="475" y="387"/>
                  <a:pt x="491" y="374"/>
                  <a:pt x="496" y="360"/>
                </a:cubicBezTo>
                <a:cubicBezTo>
                  <a:pt x="501" y="346"/>
                  <a:pt x="505" y="320"/>
                  <a:pt x="506" y="306"/>
                </a:cubicBezTo>
                <a:cubicBezTo>
                  <a:pt x="507" y="292"/>
                  <a:pt x="506" y="278"/>
                  <a:pt x="504" y="274"/>
                </a:cubicBezTo>
                <a:cubicBezTo>
                  <a:pt x="502" y="270"/>
                  <a:pt x="496" y="277"/>
                  <a:pt x="494" y="280"/>
                </a:cubicBezTo>
                <a:cubicBezTo>
                  <a:pt x="492" y="283"/>
                  <a:pt x="495" y="291"/>
                  <a:pt x="492" y="292"/>
                </a:cubicBezTo>
                <a:cubicBezTo>
                  <a:pt x="489" y="293"/>
                  <a:pt x="482" y="284"/>
                  <a:pt x="478" y="284"/>
                </a:cubicBezTo>
                <a:cubicBezTo>
                  <a:pt x="474" y="284"/>
                  <a:pt x="471" y="296"/>
                  <a:pt x="468" y="295"/>
                </a:cubicBezTo>
                <a:cubicBezTo>
                  <a:pt x="465" y="294"/>
                  <a:pt x="464" y="282"/>
                  <a:pt x="460" y="278"/>
                </a:cubicBezTo>
                <a:cubicBezTo>
                  <a:pt x="456" y="274"/>
                  <a:pt x="451" y="277"/>
                  <a:pt x="446" y="272"/>
                </a:cubicBezTo>
                <a:cubicBezTo>
                  <a:pt x="441" y="267"/>
                  <a:pt x="439" y="252"/>
                  <a:pt x="430" y="250"/>
                </a:cubicBezTo>
                <a:cubicBezTo>
                  <a:pt x="421" y="248"/>
                  <a:pt x="402" y="260"/>
                  <a:pt x="394" y="262"/>
                </a:cubicBezTo>
                <a:cubicBezTo>
                  <a:pt x="386" y="264"/>
                  <a:pt x="399" y="267"/>
                  <a:pt x="382" y="264"/>
                </a:cubicBezTo>
                <a:cubicBezTo>
                  <a:pt x="365" y="261"/>
                  <a:pt x="310" y="244"/>
                  <a:pt x="292" y="244"/>
                </a:cubicBezTo>
                <a:cubicBezTo>
                  <a:pt x="274" y="244"/>
                  <a:pt x="278" y="244"/>
                  <a:pt x="274" y="266"/>
                </a:cubicBezTo>
                <a:cubicBezTo>
                  <a:pt x="270" y="288"/>
                  <a:pt x="268" y="355"/>
                  <a:pt x="266" y="376"/>
                </a:cubicBezTo>
                <a:cubicBezTo>
                  <a:pt x="264" y="397"/>
                  <a:pt x="265" y="391"/>
                  <a:pt x="259" y="394"/>
                </a:cubicBezTo>
                <a:cubicBezTo>
                  <a:pt x="253" y="397"/>
                  <a:pt x="230" y="400"/>
                  <a:pt x="228" y="394"/>
                </a:cubicBezTo>
                <a:cubicBezTo>
                  <a:pt x="226" y="388"/>
                  <a:pt x="243" y="375"/>
                  <a:pt x="246" y="360"/>
                </a:cubicBezTo>
                <a:cubicBezTo>
                  <a:pt x="249" y="345"/>
                  <a:pt x="248" y="304"/>
                  <a:pt x="246" y="304"/>
                </a:cubicBezTo>
                <a:cubicBezTo>
                  <a:pt x="244" y="304"/>
                  <a:pt x="236" y="346"/>
                  <a:pt x="234" y="358"/>
                </a:cubicBezTo>
                <a:cubicBezTo>
                  <a:pt x="232" y="370"/>
                  <a:pt x="238" y="367"/>
                  <a:pt x="236" y="374"/>
                </a:cubicBezTo>
                <a:cubicBezTo>
                  <a:pt x="234" y="381"/>
                  <a:pt x="230" y="396"/>
                  <a:pt x="223" y="400"/>
                </a:cubicBezTo>
                <a:cubicBezTo>
                  <a:pt x="216" y="404"/>
                  <a:pt x="196" y="403"/>
                  <a:pt x="194" y="398"/>
                </a:cubicBezTo>
                <a:cubicBezTo>
                  <a:pt x="192" y="393"/>
                  <a:pt x="205" y="383"/>
                  <a:pt x="208" y="368"/>
                </a:cubicBezTo>
                <a:cubicBezTo>
                  <a:pt x="211" y="353"/>
                  <a:pt x="214" y="325"/>
                  <a:pt x="214" y="306"/>
                </a:cubicBezTo>
                <a:cubicBezTo>
                  <a:pt x="214" y="287"/>
                  <a:pt x="214" y="267"/>
                  <a:pt x="208" y="256"/>
                </a:cubicBezTo>
                <a:cubicBezTo>
                  <a:pt x="202" y="245"/>
                  <a:pt x="190" y="253"/>
                  <a:pt x="180" y="242"/>
                </a:cubicBezTo>
                <a:cubicBezTo>
                  <a:pt x="170" y="231"/>
                  <a:pt x="159" y="207"/>
                  <a:pt x="150" y="190"/>
                </a:cubicBezTo>
                <a:cubicBezTo>
                  <a:pt x="141" y="173"/>
                  <a:pt x="132" y="148"/>
                  <a:pt x="124" y="140"/>
                </a:cubicBezTo>
                <a:cubicBezTo>
                  <a:pt x="116" y="132"/>
                  <a:pt x="110" y="143"/>
                  <a:pt x="99" y="144"/>
                </a:cubicBezTo>
                <a:cubicBezTo>
                  <a:pt x="88" y="145"/>
                  <a:pt x="70" y="142"/>
                  <a:pt x="58" y="144"/>
                </a:cubicBezTo>
                <a:cubicBezTo>
                  <a:pt x="46" y="146"/>
                  <a:pt x="36" y="158"/>
                  <a:pt x="28" y="158"/>
                </a:cubicBezTo>
                <a:cubicBezTo>
                  <a:pt x="20" y="158"/>
                  <a:pt x="17" y="150"/>
                  <a:pt x="12" y="145"/>
                </a:cubicBezTo>
                <a:cubicBezTo>
                  <a:pt x="7" y="140"/>
                  <a:pt x="2" y="132"/>
                  <a:pt x="0" y="128"/>
                </a:cubicBez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84157" name="Titre 1">
            <a:extLst>
              <a:ext uri="{FF2B5EF4-FFF2-40B4-BE49-F238E27FC236}">
                <a16:creationId xmlns:a16="http://schemas.microsoft.com/office/drawing/2014/main" id="{6378AFC1-6FF2-4700-B53A-B57CF5122175}"/>
              </a:ext>
            </a:extLst>
          </p:cNvPr>
          <p:cNvSpPr>
            <a:spLocks noGrp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 altLang="fr-FR" sz="2800" b="1"/>
              <a:t>Biodisponibilité de l’oxytetracycline : IM vs SC</a:t>
            </a:r>
          </a:p>
        </p:txBody>
      </p:sp>
      <p:sp>
        <p:nvSpPr>
          <p:cNvPr id="84158" name="ZoneTexte 221">
            <a:extLst>
              <a:ext uri="{FF2B5EF4-FFF2-40B4-BE49-F238E27FC236}">
                <a16:creationId xmlns:a16="http://schemas.microsoft.com/office/drawing/2014/main" id="{56C8FBC4-6326-4F04-B906-5456A9A85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6188" y="1085850"/>
            <a:ext cx="1108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B0F0"/>
                </a:solidFill>
              </a:rPr>
              <a:t>exemple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32CA63F-DFB8-4717-96D5-99BB07728F6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69925" y="331788"/>
            <a:ext cx="7788275" cy="1579562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r-FR"/>
              <a:t>Antibiothérapie des maladies respiratoires des bovins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>
            <a:extLst>
              <a:ext uri="{FF2B5EF4-FFF2-40B4-BE49-F238E27FC236}">
                <a16:creationId xmlns:a16="http://schemas.microsoft.com/office/drawing/2014/main" id="{0DAB4F4A-355C-49C7-B30F-8A188EE119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9600" cy="45720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fi-FI" altLang="fr-FR" sz="2800" dirty="0">
                <a:solidFill>
                  <a:srgbClr val="C00000"/>
                </a:solidFill>
              </a:rPr>
              <a:t>Voie orale</a:t>
            </a:r>
          </a:p>
          <a:p>
            <a:pPr marL="0" indent="0" eaLnBrk="1" hangingPunct="1">
              <a:buFontTx/>
              <a:buNone/>
              <a:defRPr/>
            </a:pPr>
            <a:r>
              <a:rPr lang="fi-FI" altLang="fr-FR" sz="2400" dirty="0"/>
              <a:t>	Traitement collectif facile chez le pré-ruminant </a:t>
            </a:r>
          </a:p>
          <a:p>
            <a:pPr eaLnBrk="1" hangingPunct="1">
              <a:defRPr/>
            </a:pPr>
            <a:endParaRPr lang="fi-FI" altLang="fr-FR" sz="2800" dirty="0">
              <a:solidFill>
                <a:srgbClr val="C00000"/>
              </a:solidFill>
            </a:endParaRPr>
          </a:p>
          <a:p>
            <a:pPr marL="0" indent="0" eaLnBrk="1" hangingPunct="1">
              <a:buFontTx/>
              <a:buNone/>
              <a:defRPr/>
            </a:pPr>
            <a:endParaRPr lang="fi-FI" altLang="fr-FR" sz="2800" dirty="0">
              <a:solidFill>
                <a:srgbClr val="C00000"/>
              </a:solidFill>
            </a:endParaRPr>
          </a:p>
          <a:p>
            <a:pPr marL="457200" lvl="1" indent="0" eaLnBrk="1" hangingPunct="1">
              <a:buFontTx/>
              <a:buNone/>
              <a:defRPr/>
            </a:pPr>
            <a:r>
              <a:rPr lang="fi-FI" altLang="fr-FR" sz="2400" dirty="0"/>
              <a:t>	</a:t>
            </a:r>
            <a:r>
              <a:rPr lang="fi-FI" altLang="fr-FR" sz="2400" b="1" dirty="0"/>
              <a:t>Veaux ruminants </a:t>
            </a:r>
          </a:p>
          <a:p>
            <a:pPr lvl="1" eaLnBrk="1" hangingPunct="1">
              <a:defRPr/>
            </a:pPr>
            <a:r>
              <a:rPr lang="fi-FI" altLang="fr-FR" sz="2400" dirty="0"/>
              <a:t>Destruction par la flore ruminale</a:t>
            </a:r>
          </a:p>
          <a:p>
            <a:pPr lvl="1" eaLnBrk="1" hangingPunct="1">
              <a:defRPr/>
            </a:pPr>
            <a:r>
              <a:rPr lang="fi-FI" altLang="fr-FR" sz="2400" dirty="0"/>
              <a:t>Délai d’absorption</a:t>
            </a:r>
          </a:p>
          <a:p>
            <a:pPr lvl="1" eaLnBrk="1" hangingPunct="1">
              <a:defRPr/>
            </a:pPr>
            <a:endParaRPr lang="fi-FI" altLang="fr-FR" sz="2400" dirty="0">
              <a:solidFill>
                <a:srgbClr val="C00000"/>
              </a:solidFill>
            </a:endParaRPr>
          </a:p>
        </p:txBody>
      </p:sp>
      <p:sp>
        <p:nvSpPr>
          <p:cNvPr id="86019" name="Titre 1">
            <a:extLst>
              <a:ext uri="{FF2B5EF4-FFF2-40B4-BE49-F238E27FC236}">
                <a16:creationId xmlns:a16="http://schemas.microsoft.com/office/drawing/2014/main" id="{4FF19228-570E-4F16-8981-9B23D7D8738A}"/>
              </a:ext>
            </a:extLst>
          </p:cNvPr>
          <p:cNvSpPr>
            <a:spLocks noGrp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 altLang="fr-FR" sz="3600"/>
              <a:t>Voies d’administration</a:t>
            </a:r>
          </a:p>
        </p:txBody>
      </p:sp>
      <p:pic>
        <p:nvPicPr>
          <p:cNvPr id="86020" name="Picture 2">
            <a:extLst>
              <a:ext uri="{FF2B5EF4-FFF2-40B4-BE49-F238E27FC236}">
                <a16:creationId xmlns:a16="http://schemas.microsoft.com/office/drawing/2014/main" id="{3AA6F5A6-B446-4681-96B0-D5EA8A1D33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45" y="2853614"/>
            <a:ext cx="931863" cy="820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re 1">
            <a:extLst>
              <a:ext uri="{FF2B5EF4-FFF2-40B4-BE49-F238E27FC236}">
                <a16:creationId xmlns:a16="http://schemas.microsoft.com/office/drawing/2014/main" id="{5C722A83-CD08-4D01-AC8C-D7A10C8F4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/>
              <a:t>Plan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EF73AA-0E11-4FD9-943A-4C0D465D3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r-FR" sz="2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Maladies respiratoires chez les bovins</a:t>
            </a: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Agents étiologiques</a:t>
            </a: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Syndrome inflammatoire et conséquences en termes de traitement</a:t>
            </a:r>
          </a:p>
          <a:p>
            <a:pPr lvl="1">
              <a:defRPr/>
            </a:pPr>
            <a:endParaRPr lang="fr-FR" sz="2000" dirty="0"/>
          </a:p>
          <a:p>
            <a:pPr>
              <a:defRPr/>
            </a:pPr>
            <a:r>
              <a:rPr lang="fr-FR" sz="2400" dirty="0"/>
              <a:t>Antibiothérapie</a:t>
            </a: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Accès à la </a:t>
            </a:r>
            <a:r>
              <a:rPr lang="fr-FR" sz="20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biophase</a:t>
            </a:r>
            <a:endParaRPr lang="fr-FR" sz="20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Durée : courte ou longue?</a:t>
            </a: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Voies d’administration</a:t>
            </a:r>
          </a:p>
          <a:p>
            <a:pPr lvl="1">
              <a:defRPr/>
            </a:pPr>
            <a:r>
              <a:rPr lang="fr-FR" sz="2000" dirty="0"/>
              <a:t>Modalités de traitements</a:t>
            </a:r>
          </a:p>
          <a:p>
            <a:pPr lvl="2">
              <a:defRPr/>
            </a:pPr>
            <a:r>
              <a:rPr lang="fr-FR" sz="1800" dirty="0" err="1"/>
              <a:t>Métaphylaxie</a:t>
            </a:r>
            <a:r>
              <a:rPr lang="fr-FR" sz="1800" dirty="0"/>
              <a:t> vs curatif</a:t>
            </a:r>
          </a:p>
          <a:p>
            <a:pPr lvl="2">
              <a:defRPr/>
            </a:pPr>
            <a:r>
              <a:rPr lang="fr-FR" sz="18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Traitements adjuvants</a:t>
            </a:r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E9D091ED-3672-43EC-B778-59EEFBC9C1F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52450" y="315913"/>
            <a:ext cx="7789863" cy="8477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 b="1"/>
              <a:t>Métaphylaxie</a:t>
            </a:r>
          </a:p>
        </p:txBody>
      </p:sp>
      <p:sp>
        <p:nvSpPr>
          <p:cNvPr id="94211" name="Text Box 3">
            <a:extLst>
              <a:ext uri="{FF2B5EF4-FFF2-40B4-BE49-F238E27FC236}">
                <a16:creationId xmlns:a16="http://schemas.microsoft.com/office/drawing/2014/main" id="{C77DB97C-DF8B-4AEC-AC92-58F885516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" y="2259013"/>
            <a:ext cx="8270875" cy="293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800" b="0" u="sng"/>
              <a:t>Critères de déclenchement: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fr-FR" altLang="fr-FR" sz="2000" b="0"/>
          </a:p>
          <a:p>
            <a:pPr>
              <a:spcBef>
                <a:spcPct val="0"/>
              </a:spcBef>
              <a:buFontTx/>
              <a:buNone/>
            </a:pPr>
            <a:r>
              <a:rPr lang="fr-FR" altLang="fr-FR" sz="2400" b="0">
                <a:solidFill>
                  <a:srgbClr val="FF0000"/>
                </a:solidFill>
              </a:rPr>
              <a:t>Pourcentage critique d’animaux atteints </a:t>
            </a:r>
            <a:r>
              <a:rPr lang="fr-FR" altLang="fr-FR" sz="1800" b="0">
                <a:solidFill>
                  <a:srgbClr val="FF0000"/>
                </a:solidFill>
              </a:rPr>
              <a:t>(décision du vétérinaire ex : environ10% sur 48-72 h)</a:t>
            </a:r>
          </a:p>
          <a:p>
            <a:pPr>
              <a:spcBef>
                <a:spcPct val="0"/>
              </a:spcBef>
              <a:buFontTx/>
              <a:buNone/>
            </a:pPr>
            <a:endParaRPr lang="fr-FR" altLang="fr-FR" sz="1800" b="0">
              <a:solidFill>
                <a:srgbClr val="FF0000"/>
              </a:solidFill>
            </a:endParaRPr>
          </a:p>
          <a:p>
            <a:pPr lvl="1">
              <a:spcBef>
                <a:spcPct val="0"/>
              </a:spcBef>
            </a:pPr>
            <a:r>
              <a:rPr lang="fr-FR" altLang="fr-FR" sz="2400" b="0"/>
              <a:t>température rectale (39.5-40°C)</a:t>
            </a:r>
          </a:p>
          <a:p>
            <a:pPr lvl="1">
              <a:spcBef>
                <a:spcPct val="0"/>
              </a:spcBef>
            </a:pPr>
            <a:r>
              <a:rPr lang="fr-FR" altLang="fr-FR" sz="2400"/>
              <a:t>baisse de l’appétit </a:t>
            </a:r>
            <a:r>
              <a:rPr lang="fr-FR" altLang="fr-FR" sz="2400" b="0"/>
              <a:t>(dysorexie, anorexie)</a:t>
            </a:r>
          </a:p>
          <a:p>
            <a:pPr eaLnBrk="1" hangingPunct="1">
              <a:buFontTx/>
              <a:buNone/>
            </a:pPr>
            <a:endParaRPr lang="fr-FR" altLang="fr-FR" sz="2400" b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98D9079B-A5B9-41F1-A8A3-2EA95226A80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52450" y="315913"/>
            <a:ext cx="7789863" cy="8477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 b="1"/>
              <a:t>Métaphylaxie</a:t>
            </a:r>
          </a:p>
        </p:txBody>
      </p:sp>
      <p:sp>
        <p:nvSpPr>
          <p:cNvPr id="68611" name="Text Box 3">
            <a:extLst>
              <a:ext uri="{FF2B5EF4-FFF2-40B4-BE49-F238E27FC236}">
                <a16:creationId xmlns:a16="http://schemas.microsoft.com/office/drawing/2014/main" id="{17CE75B0-C25B-45D0-B6D3-E003D9E68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550" y="1120775"/>
            <a:ext cx="7581900" cy="5204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FF0000"/>
                </a:solidFill>
                <a:latin typeface="Arial" pitchFamily="34" charset="0"/>
              </a:defRPr>
            </a:lvl1pPr>
            <a:lvl2pPr marL="5715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fr-FR" altLang="fr-FR" sz="2000" b="0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fr-FR" altLang="fr-FR" sz="2400" u="sng" dirty="0">
                <a:solidFill>
                  <a:schemeClr val="tx1"/>
                </a:solidFill>
              </a:rPr>
              <a:t>Avantages</a:t>
            </a:r>
          </a:p>
          <a:p>
            <a:pPr eaLnBrk="1" hangingPunct="1">
              <a:buFontTx/>
              <a:buNone/>
              <a:defRPr/>
            </a:pPr>
            <a:endParaRPr lang="fr-FR" altLang="fr-FR" sz="1050" dirty="0">
              <a:solidFill>
                <a:schemeClr val="tx1"/>
              </a:solidFill>
            </a:endParaRPr>
          </a:p>
          <a:p>
            <a:pPr marL="857250" lvl="1" indent="-285750" eaLnBrk="1" hangingPunct="1">
              <a:defRPr/>
            </a:pPr>
            <a:r>
              <a:rPr lang="fr-FR" altLang="fr-FR" dirty="0">
                <a:solidFill>
                  <a:srgbClr val="C00000"/>
                </a:solidFill>
              </a:rPr>
              <a:t>Meilleure efficacité</a:t>
            </a:r>
          </a:p>
          <a:p>
            <a:pPr marL="1080000" lvl="2" indent="-285750" eaLnBrk="1" hangingPunct="1">
              <a:defRPr/>
            </a:pPr>
            <a:r>
              <a:rPr lang="fr-FR" altLang="fr-FR" sz="2000" b="0" dirty="0"/>
              <a:t>Diminue la durée des traitements</a:t>
            </a:r>
          </a:p>
          <a:p>
            <a:pPr marL="1080000" lvl="2" eaLnBrk="1" hangingPunct="1">
              <a:defRPr/>
            </a:pPr>
            <a:r>
              <a:rPr lang="fr-FR" altLang="fr-FR" sz="2000" b="0" dirty="0"/>
              <a:t>Diminue la quantité d’antibiotique à l’échelon individuel </a:t>
            </a:r>
          </a:p>
          <a:p>
            <a:pPr marL="1080000" lvl="2" eaLnBrk="1" hangingPunct="1">
              <a:defRPr/>
            </a:pPr>
            <a:endParaRPr lang="fr-FR" altLang="fr-FR" sz="1800" b="0" dirty="0"/>
          </a:p>
          <a:p>
            <a:pPr lvl="1" eaLnBrk="1" hangingPunct="1">
              <a:defRPr/>
            </a:pPr>
            <a:r>
              <a:rPr lang="fr-FR" altLang="fr-FR" sz="2400" b="0" dirty="0"/>
              <a:t> Rentable (protection du poumon)</a:t>
            </a:r>
          </a:p>
          <a:p>
            <a:pPr lvl="1" eaLnBrk="1" hangingPunct="1">
              <a:defRPr/>
            </a:pPr>
            <a:endParaRPr lang="fr-FR" altLang="fr-FR" sz="2400" b="0" dirty="0"/>
          </a:p>
          <a:p>
            <a:pPr lvl="1" eaLnBrk="1" hangingPunct="1">
              <a:defRPr/>
            </a:pPr>
            <a:r>
              <a:rPr lang="fr-FR" altLang="fr-FR" sz="2400" b="0" dirty="0"/>
              <a:t> Moins de risque d’antibiorésistance ?</a:t>
            </a:r>
          </a:p>
          <a:p>
            <a:pPr lvl="2" eaLnBrk="1" hangingPunct="1">
              <a:defRPr/>
            </a:pPr>
            <a:r>
              <a:rPr lang="fr-FR" altLang="fr-FR" sz="2000" b="0" dirty="0"/>
              <a:t>Durée de traitement courte</a:t>
            </a:r>
          </a:p>
          <a:p>
            <a:pPr lvl="2" eaLnBrk="1" hangingPunct="1">
              <a:defRPr/>
            </a:pPr>
            <a:r>
              <a:rPr lang="fr-FR" altLang="fr-FR" sz="2000" b="0" dirty="0"/>
              <a:t>Meilleure efficacité des traitements donc moins de 2</a:t>
            </a:r>
            <a:r>
              <a:rPr lang="fr-FR" altLang="fr-FR" sz="2000" b="0" baseline="30000" dirty="0"/>
              <a:t>ème</a:t>
            </a:r>
            <a:r>
              <a:rPr lang="fr-FR" altLang="fr-FR" sz="2000" b="0" dirty="0"/>
              <a:t> intention</a:t>
            </a:r>
          </a:p>
          <a:p>
            <a:pPr eaLnBrk="1" hangingPunct="1">
              <a:buFontTx/>
              <a:buNone/>
              <a:defRPr/>
            </a:pPr>
            <a:endParaRPr lang="fr-FR" altLang="fr-FR" sz="11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6AB893EC-0437-4A64-8F8F-079A076854E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52450" y="315913"/>
            <a:ext cx="7789863" cy="8477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 b="1"/>
              <a:t>Métaphylaxie</a:t>
            </a:r>
          </a:p>
        </p:txBody>
      </p:sp>
      <p:sp>
        <p:nvSpPr>
          <p:cNvPr id="101379" name="Text Box 3">
            <a:extLst>
              <a:ext uri="{FF2B5EF4-FFF2-40B4-BE49-F238E27FC236}">
                <a16:creationId xmlns:a16="http://schemas.microsoft.com/office/drawing/2014/main" id="{F48A4797-AFB5-4E22-9EEF-94B82640C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050" y="1517650"/>
            <a:ext cx="7800975" cy="322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fr-FR" altLang="fr-FR" sz="2000" b="0" dirty="0"/>
          </a:p>
          <a:p>
            <a:pPr lvl="2" eaLnBrk="1" hangingPunct="1">
              <a:defRPr/>
            </a:pPr>
            <a:endParaRPr lang="fr-FR" altLang="fr-FR" sz="1400" b="0" dirty="0"/>
          </a:p>
          <a:p>
            <a:pPr eaLnBrk="1" hangingPunct="1">
              <a:buFontTx/>
              <a:buNone/>
              <a:defRPr/>
            </a:pPr>
            <a:endParaRPr lang="fr-FR" altLang="fr-FR" sz="1100" b="0" dirty="0"/>
          </a:p>
          <a:p>
            <a:pPr eaLnBrk="1" hangingPunct="1">
              <a:buFontTx/>
              <a:buNone/>
              <a:defRPr/>
            </a:pPr>
            <a:r>
              <a:rPr lang="fr-FR" altLang="fr-FR" sz="2400" u="sng" dirty="0"/>
              <a:t>Inconvénients</a:t>
            </a:r>
          </a:p>
          <a:p>
            <a:pPr marL="342900" indent="-342900" eaLnBrk="1" hangingPunct="1">
              <a:defRPr/>
            </a:pPr>
            <a:endParaRPr lang="fr-FR" altLang="fr-FR" sz="2000" b="0" dirty="0"/>
          </a:p>
          <a:p>
            <a:pPr marL="342900" indent="-342900" eaLnBrk="1" hangingPunct="1">
              <a:defRPr/>
            </a:pPr>
            <a:r>
              <a:rPr lang="fr-FR" altLang="fr-FR" sz="2400" dirty="0"/>
              <a:t>Antibiotiques administrés inutilement </a:t>
            </a:r>
            <a:r>
              <a:rPr lang="fr-FR" altLang="fr-FR" sz="2400" b="0" dirty="0"/>
              <a:t>à des animaux qui n’auraient jamais été malades car tous les animaux du lot ne déclenchent pas de signes cliniques y compris sans traitement</a:t>
            </a:r>
            <a:endParaRPr lang="fr-FR" altLang="fr-FR" sz="1600" b="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571186C0-6436-4E59-A74D-73375E72D7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27050"/>
            <a:ext cx="8229600" cy="638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altLang="fr-FR" b="1"/>
              <a:t>Traitements curatifs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4FB42C28-6B58-4ED7-9B66-9463AD05E7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52650"/>
            <a:ext cx="8442325" cy="4525963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fr-FR" sz="2800" dirty="0">
                <a:solidFill>
                  <a:srgbClr val="C00000"/>
                </a:solidFill>
              </a:rPr>
              <a:t>Première intention</a:t>
            </a:r>
          </a:p>
          <a:p>
            <a:pPr lvl="1" eaLnBrk="1" hangingPunct="1">
              <a:defRPr/>
            </a:pPr>
            <a:r>
              <a:rPr lang="fr-FR" altLang="fr-FR" sz="2000" dirty="0"/>
              <a:t>Antibiothérapie empirique (</a:t>
            </a:r>
            <a:r>
              <a:rPr lang="fr-FR" altLang="fr-FR" sz="2000" b="1" dirty="0">
                <a:solidFill>
                  <a:srgbClr val="FF0000"/>
                </a:solidFill>
              </a:rPr>
              <a:t>probabiliste</a:t>
            </a:r>
            <a:r>
              <a:rPr lang="fr-FR" altLang="fr-FR" sz="2000" dirty="0"/>
              <a:t>)</a:t>
            </a:r>
          </a:p>
          <a:p>
            <a:pPr lvl="1" eaLnBrk="1" hangingPunct="1">
              <a:defRPr/>
            </a:pPr>
            <a:r>
              <a:rPr lang="fr-FR" altLang="fr-FR" sz="2000" dirty="0"/>
              <a:t>Pas de règle validée quant au choix de la substance d’antibiotique = absence d’essais cliniques démontrant la supériorité d’une substance</a:t>
            </a:r>
          </a:p>
          <a:p>
            <a:pPr lvl="1" eaLnBrk="1" hangingPunct="1">
              <a:defRPr/>
            </a:pPr>
            <a:r>
              <a:rPr lang="fr-FR" altLang="fr-FR" sz="2000" dirty="0"/>
              <a:t>Doit être </a:t>
            </a:r>
            <a:r>
              <a:rPr lang="fr-FR" altLang="fr-FR" sz="2400" b="1" dirty="0"/>
              <a:t>la plus précoce possible</a:t>
            </a:r>
          </a:p>
          <a:p>
            <a:pPr marL="457200" lvl="1" indent="0" eaLnBrk="1" hangingPunct="1">
              <a:buFontTx/>
              <a:buNone/>
              <a:defRPr/>
            </a:pPr>
            <a:endParaRPr lang="fr-FR" altLang="fr-FR" sz="2400" dirty="0"/>
          </a:p>
          <a:p>
            <a:pPr eaLnBrk="1" hangingPunct="1">
              <a:defRPr/>
            </a:pPr>
            <a:r>
              <a:rPr lang="fr-FR" altLang="fr-FR" sz="2800" dirty="0">
                <a:solidFill>
                  <a:srgbClr val="C00000"/>
                </a:solidFill>
              </a:rPr>
              <a:t>Seconde intention</a:t>
            </a:r>
          </a:p>
          <a:p>
            <a:pPr lvl="1" eaLnBrk="1" hangingPunct="1">
              <a:defRPr/>
            </a:pPr>
            <a:r>
              <a:rPr lang="fr-FR" altLang="fr-FR" sz="2000" dirty="0"/>
              <a:t>Échecs fréquents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3">
            <a:extLst>
              <a:ext uri="{FF2B5EF4-FFF2-40B4-BE49-F238E27FC236}">
                <a16:creationId xmlns:a16="http://schemas.microsoft.com/office/drawing/2014/main" id="{F14B1A4E-E36D-4AC2-B895-F864EDA212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5613" y="2141538"/>
            <a:ext cx="8232775" cy="41148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fi-FI" altLang="fr-FR" sz="2400"/>
              <a:t>Très nombreux essais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fi-FI" altLang="fr-FR" sz="2400"/>
              <a:t>Souvent mal conduits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fi-FI" altLang="fr-FR" sz="2400"/>
              <a:t>Publications dans des congrès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fi-FI" altLang="fr-FR" sz="2400"/>
              <a:t>Toujours positifs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fi-FI" altLang="fr-FR" sz="2400" b="1">
                <a:solidFill>
                  <a:srgbClr val="FF0000"/>
                </a:solidFill>
              </a:rPr>
              <a:t>Difficile de montrer la supériorité des nouveaux antibiotiques sur de simples critères cliniques</a:t>
            </a:r>
          </a:p>
        </p:txBody>
      </p:sp>
      <p:sp>
        <p:nvSpPr>
          <p:cNvPr id="104451" name="Titre 1">
            <a:extLst>
              <a:ext uri="{FF2B5EF4-FFF2-40B4-BE49-F238E27FC236}">
                <a16:creationId xmlns:a16="http://schemas.microsoft.com/office/drawing/2014/main" id="{FCE3162D-F9C8-4BC3-BCCA-C66EC5AE9100}"/>
              </a:ext>
            </a:extLst>
          </p:cNvPr>
          <p:cNvSpPr>
            <a:spLocks noGrp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r-FR" altLang="fr-FR"/>
              <a:t>Essais cliniques et BPI</a:t>
            </a: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re 1">
            <a:extLst>
              <a:ext uri="{FF2B5EF4-FFF2-40B4-BE49-F238E27FC236}">
                <a16:creationId xmlns:a16="http://schemas.microsoft.com/office/drawing/2014/main" id="{D06A6A94-EAB8-479B-9059-343560EA5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/>
              <a:t>Plan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0F8A5A-8E07-4315-A4A4-1C288E890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r-FR" sz="2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Maladies respiratoires chez les bovins</a:t>
            </a: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Agents étiologiques</a:t>
            </a: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Syndrome inflammatoire et conséquences en termes de traitement</a:t>
            </a:r>
          </a:p>
          <a:p>
            <a:pPr lvl="1">
              <a:defRPr/>
            </a:pPr>
            <a:endParaRPr lang="fr-FR" sz="2000" dirty="0"/>
          </a:p>
          <a:p>
            <a:pPr>
              <a:defRPr/>
            </a:pPr>
            <a:r>
              <a:rPr lang="fr-FR" sz="2400" dirty="0"/>
              <a:t>Antibiothérapie</a:t>
            </a: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Accès à la </a:t>
            </a:r>
            <a:r>
              <a:rPr lang="fr-FR" sz="20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biophase</a:t>
            </a:r>
            <a:endParaRPr lang="fr-FR" sz="20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Durée : courte ou longue?</a:t>
            </a: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Voies d’administration</a:t>
            </a:r>
          </a:p>
          <a:p>
            <a:pPr lvl="1">
              <a:defRPr/>
            </a:pPr>
            <a:r>
              <a:rPr lang="fr-FR" sz="2000" dirty="0"/>
              <a:t>Modalités de traitements</a:t>
            </a:r>
          </a:p>
          <a:p>
            <a:pPr lvl="2">
              <a:defRPr/>
            </a:pPr>
            <a:r>
              <a:rPr lang="fr-FR" sz="1800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Métaphylaxie</a:t>
            </a:r>
            <a:r>
              <a:rPr lang="fr-FR" sz="18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vs curatif</a:t>
            </a:r>
          </a:p>
          <a:p>
            <a:pPr lvl="2">
              <a:defRPr/>
            </a:pPr>
            <a:r>
              <a:rPr lang="fr-FR" sz="1800" dirty="0"/>
              <a:t>Traitements adjuvants</a:t>
            </a:r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CA73B31E-9955-43F7-9675-35502618F2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3575" y="0"/>
            <a:ext cx="7562850" cy="134778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r-FR" sz="4000"/>
              <a:t>Thérapeutiques adjuvantes</a:t>
            </a:r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7EDCBF98-5E4C-45B1-9AC1-3CDE16C2F3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3838" y="1300163"/>
            <a:ext cx="8620125" cy="3930650"/>
          </a:xfrm>
        </p:spPr>
        <p:txBody>
          <a:bodyPr/>
          <a:lstStyle/>
          <a:p>
            <a:pPr eaLnBrk="1" hangingPunct="1"/>
            <a:r>
              <a:rPr lang="fi-FI" altLang="fr-FR" sz="2400" b="1" dirty="0">
                <a:solidFill>
                  <a:srgbClr val="C00000"/>
                </a:solidFill>
              </a:rPr>
              <a:t>Anti-inflammatoires</a:t>
            </a:r>
          </a:p>
          <a:p>
            <a:pPr lvl="1" eaLnBrk="1" hangingPunct="1"/>
            <a:r>
              <a:rPr lang="fi-FI" altLang="fr-FR" sz="1800" dirty="0"/>
              <a:t>Objectifs : </a:t>
            </a:r>
          </a:p>
          <a:p>
            <a:pPr lvl="2" eaLnBrk="1" hangingPunct="1"/>
            <a:r>
              <a:rPr lang="fi-FI" altLang="fr-FR" sz="1400" dirty="0"/>
              <a:t>Améliorer le bien-être de l’animal</a:t>
            </a:r>
          </a:p>
          <a:p>
            <a:pPr lvl="2" eaLnBrk="1" hangingPunct="1"/>
            <a:r>
              <a:rPr lang="fi-FI" altLang="fr-FR" sz="1400" dirty="0"/>
              <a:t>Éviter la formation de zones d'hypoxie, de fibrose, etc.</a:t>
            </a:r>
          </a:p>
          <a:p>
            <a:pPr lvl="2" eaLnBrk="1" hangingPunct="1"/>
            <a:endParaRPr lang="fi-FI" altLang="fr-FR" sz="1800" dirty="0"/>
          </a:p>
          <a:p>
            <a:pPr lvl="1" eaLnBrk="1" hangingPunct="1"/>
            <a:r>
              <a:rPr lang="fi-FI" altLang="fr-FR" sz="1800" dirty="0"/>
              <a:t>Essais cliniques:</a:t>
            </a:r>
          </a:p>
          <a:p>
            <a:pPr lvl="2" eaLnBrk="1" hangingPunct="1"/>
            <a:r>
              <a:rPr lang="fi-FI" altLang="fr-FR" sz="1800" b="1" dirty="0">
                <a:solidFill>
                  <a:srgbClr val="FF0000"/>
                </a:solidFill>
              </a:rPr>
              <a:t>AINS </a:t>
            </a:r>
          </a:p>
          <a:p>
            <a:pPr lvl="3" eaLnBrk="1" hangingPunct="1"/>
            <a:r>
              <a:rPr lang="fi-FI" altLang="fr-FR" sz="1400" b="1" dirty="0">
                <a:solidFill>
                  <a:srgbClr val="C00000"/>
                </a:solidFill>
              </a:rPr>
              <a:t>Effets positifs : </a:t>
            </a:r>
          </a:p>
          <a:p>
            <a:pPr lvl="4" eaLnBrk="1" hangingPunct="1"/>
            <a:r>
              <a:rPr lang="fi-FI" altLang="fr-FR" sz="1400" b="1" dirty="0">
                <a:solidFill>
                  <a:srgbClr val="C00000"/>
                </a:solidFill>
              </a:rPr>
              <a:t>diminution de l’hyperthermie </a:t>
            </a:r>
          </a:p>
          <a:p>
            <a:pPr lvl="4" eaLnBrk="1" hangingPunct="1"/>
            <a:r>
              <a:rPr lang="fi-FI" altLang="fr-FR" sz="1400" b="1" dirty="0"/>
              <a:t>(pas d’augmentation des rechutes mais pas de diminution non plus)</a:t>
            </a:r>
          </a:p>
          <a:p>
            <a:pPr lvl="3" eaLnBrk="1" hangingPunct="1"/>
            <a:r>
              <a:rPr lang="fi-FI" altLang="fr-FR" sz="1400" dirty="0"/>
              <a:t>Effets nuls ou incertains sur</a:t>
            </a:r>
          </a:p>
          <a:p>
            <a:pPr lvl="4" eaLnBrk="1" hangingPunct="1"/>
            <a:r>
              <a:rPr lang="fi-FI" altLang="fr-FR" sz="1400" dirty="0"/>
              <a:t>Toux/dyspnée</a:t>
            </a:r>
          </a:p>
          <a:p>
            <a:pPr lvl="4" eaLnBrk="1" hangingPunct="1"/>
            <a:r>
              <a:rPr lang="fi-FI" altLang="fr-FR" sz="1400" dirty="0"/>
              <a:t>Consolidation pulmonaire</a:t>
            </a:r>
          </a:p>
          <a:p>
            <a:pPr lvl="4" eaLnBrk="1" hangingPunct="1"/>
            <a:r>
              <a:rPr lang="fi-FI" altLang="fr-FR" sz="1400" dirty="0"/>
              <a:t>GMQ</a:t>
            </a:r>
          </a:p>
          <a:p>
            <a:pPr lvl="3" eaLnBrk="1" hangingPunct="1"/>
            <a:r>
              <a:rPr lang="fi-FI" altLang="fr-FR" sz="1400" dirty="0"/>
              <a:t>Attention si dyspnée très sévère (risque d’agravation de la bronchoconstriction)</a:t>
            </a:r>
          </a:p>
          <a:p>
            <a:pPr lvl="2" eaLnBrk="1" hangingPunct="1"/>
            <a:r>
              <a:rPr lang="fi-FI" altLang="fr-FR" sz="1800" dirty="0"/>
              <a:t>Dexaméthasone :Risques de rechutes </a:t>
            </a:r>
            <a:r>
              <a:rPr lang="fi-FI" altLang="fr-FR" sz="1200" dirty="0"/>
              <a:t>(alternative aux AINS si dyspnée très sévère?)</a:t>
            </a:r>
          </a:p>
          <a:p>
            <a:pPr marL="1828800" lvl="4" indent="0" eaLnBrk="1" hangingPunct="1">
              <a:buNone/>
            </a:pPr>
            <a:endParaRPr lang="fi-FI" altLang="fr-FR" sz="1400" dirty="0"/>
          </a:p>
          <a:p>
            <a:pPr lvl="2" eaLnBrk="1" hangingPunct="1"/>
            <a:r>
              <a:rPr lang="fi-FI" altLang="fr-FR" sz="1600" dirty="0">
                <a:solidFill>
                  <a:srgbClr val="00B050"/>
                </a:solidFill>
              </a:rPr>
              <a:t>Rem: </a:t>
            </a:r>
            <a:r>
              <a:rPr lang="fi-FI" altLang="fr-FR" sz="1600" dirty="0"/>
              <a:t>certains macrolides ont des propriétés </a:t>
            </a:r>
            <a:r>
              <a:rPr lang="fi-FI" altLang="fr-FR" sz="1800" dirty="0"/>
              <a:t>anti-inflammatoires</a:t>
            </a:r>
          </a:p>
        </p:txBody>
      </p:sp>
      <p:sp>
        <p:nvSpPr>
          <p:cNvPr id="4" name="Étoile à 5 branches 3">
            <a:extLst>
              <a:ext uri="{FF2B5EF4-FFF2-40B4-BE49-F238E27FC236}">
                <a16:creationId xmlns:a16="http://schemas.microsoft.com/office/drawing/2014/main" id="{FB5FC53D-6E93-455B-955F-4B9344283A20}"/>
              </a:ext>
            </a:extLst>
          </p:cNvPr>
          <p:cNvSpPr/>
          <p:nvPr/>
        </p:nvSpPr>
        <p:spPr bwMode="auto">
          <a:xfrm>
            <a:off x="933031" y="3184780"/>
            <a:ext cx="503238" cy="449262"/>
          </a:xfrm>
          <a:prstGeom prst="star5">
            <a:avLst/>
          </a:prstGeom>
          <a:solidFill>
            <a:srgbClr val="FFFF00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0000"/>
              </a:lnSpc>
              <a:defRPr/>
            </a:pPr>
            <a:endParaRPr lang="fr-FR">
              <a:latin typeface="Arial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>
            <a:extLst>
              <a:ext uri="{FF2B5EF4-FFF2-40B4-BE49-F238E27FC236}">
                <a16:creationId xmlns:a16="http://schemas.microsoft.com/office/drawing/2014/main" id="{6641FC5F-1EEA-4B0B-A868-90C2063421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3738" y="250825"/>
            <a:ext cx="7562850" cy="134778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r-FR" sz="4000"/>
              <a:t>Thérapeutiques adjuvantes</a:t>
            </a:r>
          </a:p>
        </p:txBody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1436C7C6-CC7F-4BCC-BA3B-23D61D3989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30200" y="1933575"/>
            <a:ext cx="8620125" cy="3930650"/>
          </a:xfrm>
        </p:spPr>
        <p:txBody>
          <a:bodyPr/>
          <a:lstStyle/>
          <a:p>
            <a:pPr eaLnBrk="1" hangingPunct="1"/>
            <a:r>
              <a:rPr lang="fi-FI" altLang="fr-FR" sz="2800" dirty="0">
                <a:solidFill>
                  <a:srgbClr val="C00000"/>
                </a:solidFill>
              </a:rPr>
              <a:t>Anti-inflammatoires</a:t>
            </a:r>
          </a:p>
          <a:p>
            <a:pPr lvl="1" eaLnBrk="1" hangingPunct="1"/>
            <a:r>
              <a:rPr lang="fi-FI" altLang="fr-FR" sz="2400" dirty="0"/>
              <a:t>Certaines formulations contiennent ATB+AINS</a:t>
            </a:r>
          </a:p>
          <a:p>
            <a:pPr lvl="2" eaLnBrk="1" hangingPunct="1"/>
            <a:r>
              <a:rPr lang="fi-FI" altLang="fr-FR" sz="1600" b="1" dirty="0"/>
              <a:t>Florfenicol + meloxicam</a:t>
            </a:r>
          </a:p>
          <a:p>
            <a:pPr lvl="2" eaLnBrk="1" hangingPunct="1"/>
            <a:r>
              <a:rPr lang="fi-FI" altLang="fr-FR" sz="1600" b="1" dirty="0"/>
              <a:t>Florfénicol + flunixine méglumine</a:t>
            </a:r>
          </a:p>
          <a:p>
            <a:pPr lvl="2" eaLnBrk="1" hangingPunct="1"/>
            <a:r>
              <a:rPr lang="fi-FI" altLang="fr-FR" sz="1600" b="1" dirty="0"/>
              <a:t>Oxytétracycline + flunixine méglumine</a:t>
            </a:r>
          </a:p>
        </p:txBody>
      </p:sp>
      <p:sp>
        <p:nvSpPr>
          <p:cNvPr id="111620" name="Flèche droite 1">
            <a:extLst>
              <a:ext uri="{FF2B5EF4-FFF2-40B4-BE49-F238E27FC236}">
                <a16:creationId xmlns:a16="http://schemas.microsoft.com/office/drawing/2014/main" id="{85D62D34-1049-4E18-80F0-0A3F42B16E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563" y="4441825"/>
            <a:ext cx="442912" cy="304800"/>
          </a:xfrm>
          <a:prstGeom prst="rightArrow">
            <a:avLst>
              <a:gd name="adj1" fmla="val 50000"/>
              <a:gd name="adj2" fmla="val 50106"/>
            </a:avLst>
          </a:prstGeom>
          <a:noFill/>
          <a:ln w="25400" algn="ctr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sp>
        <p:nvSpPr>
          <p:cNvPr id="111621" name="ZoneTexte 2">
            <a:extLst>
              <a:ext uri="{FF2B5EF4-FFF2-40B4-BE49-F238E27FC236}">
                <a16:creationId xmlns:a16="http://schemas.microsoft.com/office/drawing/2014/main" id="{AF816F1D-D78C-4DBC-9419-9F717F4A3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9025" y="4397375"/>
            <a:ext cx="80549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/>
              <a:t>Toujours baser le choix sur l’ATB !</a:t>
            </a:r>
          </a:p>
        </p:txBody>
      </p:sp>
      <p:sp>
        <p:nvSpPr>
          <p:cNvPr id="2" name="Étoile à 5 branches 1">
            <a:extLst>
              <a:ext uri="{FF2B5EF4-FFF2-40B4-BE49-F238E27FC236}">
                <a16:creationId xmlns:a16="http://schemas.microsoft.com/office/drawing/2014/main" id="{6D30065A-D69C-4479-ADE1-3F65BE374F63}"/>
              </a:ext>
            </a:extLst>
          </p:cNvPr>
          <p:cNvSpPr/>
          <p:nvPr/>
        </p:nvSpPr>
        <p:spPr bwMode="auto">
          <a:xfrm>
            <a:off x="6151179" y="4217194"/>
            <a:ext cx="501650" cy="449262"/>
          </a:xfrm>
          <a:prstGeom prst="star5">
            <a:avLst/>
          </a:prstGeom>
          <a:solidFill>
            <a:srgbClr val="FFFF00"/>
          </a:solidFill>
          <a:ln w="254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0000"/>
              </a:lnSpc>
              <a:defRPr/>
            </a:pPr>
            <a:endParaRPr lang="fr-FR"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338" name="Rectangle 2">
            <a:extLst>
              <a:ext uri="{FF2B5EF4-FFF2-40B4-BE49-F238E27FC236}">
                <a16:creationId xmlns:a16="http://schemas.microsoft.com/office/drawing/2014/main" id="{742E350E-238B-467B-94BF-DA171B6568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28713" y="234950"/>
            <a:ext cx="6886575" cy="1517650"/>
          </a:xfrm>
          <a:extLst>
            <a:ext uri="{91240B29-F687-4F45-9708-019B960494DF}">
              <a14:hiddenLine xmlns:a14="http://schemas.microsoft.com/office/drawing/2010/main" w="25400" cap="flat">
                <a:solidFill>
                  <a:srgbClr val="C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hlink"/>
                  </a:outerShdw>
                </a:effectLst>
              </a14:hiddenEffects>
            </a:ext>
          </a:extLst>
        </p:spPr>
        <p:txBody>
          <a:bodyPr lIns="92075" tIns="76200" rIns="92075" bIns="76200">
            <a:spAutoFit/>
          </a:bodyPr>
          <a:lstStyle/>
          <a:p>
            <a:pPr eaLnBrk="1" hangingPunct="1"/>
            <a:r>
              <a:rPr lang="fi-FI" altLang="fr-FR"/>
              <a:t>Les maladies respiratoires des bovins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6075D6F-8323-4FEC-92AA-FEEE0A8D11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1916113"/>
            <a:ext cx="7762875" cy="3814762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normAutofit lnSpcReduction="10000"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fi-FI" altLang="fr-FR" dirty="0"/>
              <a:t>Importance </a:t>
            </a:r>
            <a:endParaRPr lang="fi-FI" altLang="fr-FR" sz="2400" dirty="0"/>
          </a:p>
          <a:p>
            <a:pPr lvl="1" eaLnBrk="1" hangingPunct="1">
              <a:spcBef>
                <a:spcPct val="50000"/>
              </a:spcBef>
              <a:defRPr/>
            </a:pPr>
            <a:r>
              <a:rPr lang="fi-FI" altLang="fr-FR" sz="2400" b="1" dirty="0">
                <a:solidFill>
                  <a:srgbClr val="FF0000"/>
                </a:solidFill>
              </a:rPr>
              <a:t>75-80% des maladies </a:t>
            </a:r>
            <a:r>
              <a:rPr lang="fi-FI" altLang="fr-FR" sz="2400" dirty="0"/>
              <a:t>à l’</a:t>
            </a:r>
            <a:r>
              <a:rPr lang="fi-FI" altLang="fr-FR" sz="2400" b="1" u="sng" dirty="0"/>
              <a:t>engraissement</a:t>
            </a:r>
            <a:r>
              <a:rPr lang="fi-FI" altLang="fr-FR" sz="2400" dirty="0"/>
              <a:t> </a:t>
            </a:r>
          </a:p>
          <a:p>
            <a:pPr lvl="1" eaLnBrk="1" hangingPunct="1">
              <a:spcBef>
                <a:spcPct val="50000"/>
              </a:spcBef>
              <a:defRPr/>
            </a:pPr>
            <a:endParaRPr lang="fi-FI" altLang="fr-FR" sz="2400" dirty="0"/>
          </a:p>
          <a:p>
            <a:pPr lvl="1" eaLnBrk="1" hangingPunct="1">
              <a:spcBef>
                <a:spcPct val="50000"/>
              </a:spcBef>
              <a:defRPr/>
            </a:pPr>
            <a:r>
              <a:rPr lang="fi-FI" altLang="fr-FR" sz="2400" b="1" dirty="0"/>
              <a:t>20 % des bovins </a:t>
            </a:r>
            <a:r>
              <a:rPr lang="fi-FI" altLang="fr-FR" sz="2400" dirty="0"/>
              <a:t>à l’engraissement reçoivent un </a:t>
            </a:r>
            <a:r>
              <a:rPr lang="fi-FI" altLang="fr-FR" sz="2400" b="1" dirty="0">
                <a:solidFill>
                  <a:srgbClr val="FF0000"/>
                </a:solidFill>
              </a:rPr>
              <a:t>traitement curatif </a:t>
            </a:r>
            <a:r>
              <a:rPr lang="fi-FI" altLang="fr-FR" sz="2400" dirty="0"/>
              <a:t>pour bronchopneumonie infectieuse (BPI)</a:t>
            </a:r>
          </a:p>
          <a:p>
            <a:pPr lvl="1" eaLnBrk="1" hangingPunct="1">
              <a:spcBef>
                <a:spcPct val="50000"/>
              </a:spcBef>
              <a:defRPr/>
            </a:pPr>
            <a:endParaRPr lang="fi-FI" altLang="fr-FR" sz="2400" dirty="0"/>
          </a:p>
          <a:p>
            <a:pPr lvl="1" eaLnBrk="1" hangingPunct="1">
              <a:spcBef>
                <a:spcPct val="50000"/>
              </a:spcBef>
              <a:defRPr/>
            </a:pPr>
            <a:r>
              <a:rPr lang="fi-FI" altLang="fr-FR" sz="2400" b="1" dirty="0"/>
              <a:t>Séquelles irréversibles </a:t>
            </a:r>
            <a:r>
              <a:rPr lang="fi-FI" altLang="fr-FR" sz="2400" dirty="0"/>
              <a:t>en terme de croissance</a:t>
            </a:r>
          </a:p>
          <a:p>
            <a:pPr marL="457200" lvl="1" indent="0" eaLnBrk="1" hangingPunct="1">
              <a:spcBef>
                <a:spcPct val="50000"/>
              </a:spcBef>
              <a:buFontTx/>
              <a:buNone/>
              <a:defRPr/>
            </a:pPr>
            <a:endParaRPr lang="fi-FI" altLang="fr-FR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itre 1">
            <a:extLst>
              <a:ext uri="{FF2B5EF4-FFF2-40B4-BE49-F238E27FC236}">
                <a16:creationId xmlns:a16="http://schemas.microsoft.com/office/drawing/2014/main" id="{1F14842D-6BC3-4810-8CF9-DBBC0C8B0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274638"/>
            <a:ext cx="8434387" cy="708025"/>
          </a:xfrm>
        </p:spPr>
        <p:txBody>
          <a:bodyPr/>
          <a:lstStyle/>
          <a:p>
            <a:r>
              <a:rPr lang="fr-FR" altLang="fr-FR" sz="3200"/>
              <a:t>Possibilités de prévention…</a:t>
            </a:r>
            <a:endParaRPr lang="fr-FR" altLang="fr-FR" sz="3200" b="1"/>
          </a:p>
        </p:txBody>
      </p:sp>
      <p:sp>
        <p:nvSpPr>
          <p:cNvPr id="113667" name="Espace réservé du contenu 2">
            <a:extLst>
              <a:ext uri="{FF2B5EF4-FFF2-40B4-BE49-F238E27FC236}">
                <a16:creationId xmlns:a16="http://schemas.microsoft.com/office/drawing/2014/main" id="{BAF2E3F6-5D95-498C-A455-9FAA97D4C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963" y="1162050"/>
            <a:ext cx="8150225" cy="1022350"/>
          </a:xfrm>
        </p:spPr>
        <p:txBody>
          <a:bodyPr/>
          <a:lstStyle/>
          <a:p>
            <a:r>
              <a:rPr lang="fr-FR" altLang="fr-FR" sz="2000" b="1"/>
              <a:t>Densité animale </a:t>
            </a:r>
            <a:r>
              <a:rPr lang="fr-FR" altLang="fr-FR" sz="2000"/>
              <a:t>et prévalence des maladies respiratoires selon le nombre de veaux par case</a:t>
            </a:r>
          </a:p>
        </p:txBody>
      </p:sp>
      <p:graphicFrame>
        <p:nvGraphicFramePr>
          <p:cNvPr id="113668" name="Graphique 3">
            <a:extLst>
              <a:ext uri="{FF2B5EF4-FFF2-40B4-BE49-F238E27FC236}">
                <a16:creationId xmlns:a16="http://schemas.microsoft.com/office/drawing/2014/main" id="{9B12FADC-1CDE-4961-9F76-58EA901D85B5}"/>
              </a:ext>
            </a:extLst>
          </p:cNvPr>
          <p:cNvGraphicFramePr>
            <a:graphicFrameLocks/>
          </p:cNvGraphicFramePr>
          <p:nvPr/>
        </p:nvGraphicFramePr>
        <p:xfrm>
          <a:off x="1787525" y="2019300"/>
          <a:ext cx="5199063" cy="361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03" r:id="rId4" imgW="5846571" imgH="3621338" progId="Excel.Chart.8">
                  <p:embed/>
                </p:oleObj>
              </mc:Choice>
              <mc:Fallback>
                <p:oleObj r:id="rId4" imgW="5846571" imgH="3621338" progId="Excel.Chart.8">
                  <p:embed/>
                  <p:pic>
                    <p:nvPicPr>
                      <p:cNvPr id="0" name="Graphique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525" y="2019300"/>
                        <a:ext cx="5199063" cy="3616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DD621D47-6C66-47F3-8A08-4E01047BEEFD}"/>
              </a:ext>
            </a:extLst>
          </p:cNvPr>
          <p:cNvGraphicFramePr>
            <a:graphicFrameLocks noGrp="1"/>
          </p:cNvGraphicFramePr>
          <p:nvPr/>
        </p:nvGraphicFramePr>
        <p:xfrm>
          <a:off x="420688" y="5240338"/>
          <a:ext cx="5599112" cy="74136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991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5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07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35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fr-FR" sz="1600" dirty="0"/>
                        <a:t>Surface par veaux (m2)</a:t>
                      </a:r>
                    </a:p>
                  </a:txBody>
                  <a:tcPr marL="81274" marR="81274" marT="45702" marB="4570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3.0</a:t>
                      </a:r>
                    </a:p>
                  </a:txBody>
                  <a:tcPr marL="81274" marR="81274" marT="45702" marB="4570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2.5</a:t>
                      </a:r>
                    </a:p>
                  </a:txBody>
                  <a:tcPr marL="81274" marR="81274" marT="45702" marB="4570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2.1</a:t>
                      </a:r>
                    </a:p>
                  </a:txBody>
                  <a:tcPr marL="81274" marR="81274" marT="45702" marB="4570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fr-FR" sz="1600" dirty="0"/>
                        <a:t>Volume par veaux (m3)</a:t>
                      </a:r>
                    </a:p>
                  </a:txBody>
                  <a:tcPr marL="81274" marR="81274" marT="45702" marB="4570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7.0</a:t>
                      </a:r>
                    </a:p>
                  </a:txBody>
                  <a:tcPr marL="81274" marR="81274" marT="45702" marB="4570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5.8</a:t>
                      </a:r>
                    </a:p>
                  </a:txBody>
                  <a:tcPr marL="81274" marR="81274" marT="45702" marB="4570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5.0</a:t>
                      </a:r>
                    </a:p>
                  </a:txBody>
                  <a:tcPr marL="81274" marR="81274" marT="45702" marB="4570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3686" name="Freeform 4">
            <a:extLst>
              <a:ext uri="{FF2B5EF4-FFF2-40B4-BE49-F238E27FC236}">
                <a16:creationId xmlns:a16="http://schemas.microsoft.com/office/drawing/2014/main" id="{A56C542B-2DF5-4A00-87B7-DD200FB5821C}"/>
              </a:ext>
            </a:extLst>
          </p:cNvPr>
          <p:cNvSpPr>
            <a:spLocks/>
          </p:cNvSpPr>
          <p:nvPr/>
        </p:nvSpPr>
        <p:spPr bwMode="invGray">
          <a:xfrm>
            <a:off x="7953375" y="3429000"/>
            <a:ext cx="811213" cy="666750"/>
          </a:xfrm>
          <a:custGeom>
            <a:avLst/>
            <a:gdLst>
              <a:gd name="T0" fmla="*/ 2147483646 w 575"/>
              <a:gd name="T1" fmla="*/ 2147483646 h 420"/>
              <a:gd name="T2" fmla="*/ 2147483646 w 575"/>
              <a:gd name="T3" fmla="*/ 2147483646 h 420"/>
              <a:gd name="T4" fmla="*/ 2147483646 w 575"/>
              <a:gd name="T5" fmla="*/ 2147483646 h 420"/>
              <a:gd name="T6" fmla="*/ 2147483646 w 575"/>
              <a:gd name="T7" fmla="*/ 2147483646 h 420"/>
              <a:gd name="T8" fmla="*/ 2147483646 w 575"/>
              <a:gd name="T9" fmla="*/ 2147483646 h 420"/>
              <a:gd name="T10" fmla="*/ 2147483646 w 575"/>
              <a:gd name="T11" fmla="*/ 2147483646 h 420"/>
              <a:gd name="T12" fmla="*/ 2147483646 w 575"/>
              <a:gd name="T13" fmla="*/ 2147483646 h 420"/>
              <a:gd name="T14" fmla="*/ 2147483646 w 575"/>
              <a:gd name="T15" fmla="*/ 2147483646 h 420"/>
              <a:gd name="T16" fmla="*/ 2147483646 w 575"/>
              <a:gd name="T17" fmla="*/ 2147483646 h 420"/>
              <a:gd name="T18" fmla="*/ 2147483646 w 575"/>
              <a:gd name="T19" fmla="*/ 2147483646 h 420"/>
              <a:gd name="T20" fmla="*/ 2147483646 w 575"/>
              <a:gd name="T21" fmla="*/ 2147483646 h 420"/>
              <a:gd name="T22" fmla="*/ 2147483646 w 575"/>
              <a:gd name="T23" fmla="*/ 2147483646 h 420"/>
              <a:gd name="T24" fmla="*/ 2147483646 w 575"/>
              <a:gd name="T25" fmla="*/ 2147483646 h 420"/>
              <a:gd name="T26" fmla="*/ 2147483646 w 575"/>
              <a:gd name="T27" fmla="*/ 2147483646 h 420"/>
              <a:gd name="T28" fmla="*/ 2147483646 w 575"/>
              <a:gd name="T29" fmla="*/ 2147483646 h 420"/>
              <a:gd name="T30" fmla="*/ 2147483646 w 575"/>
              <a:gd name="T31" fmla="*/ 2147483646 h 420"/>
              <a:gd name="T32" fmla="*/ 2147483646 w 575"/>
              <a:gd name="T33" fmla="*/ 2147483646 h 420"/>
              <a:gd name="T34" fmla="*/ 2147483646 w 575"/>
              <a:gd name="T35" fmla="*/ 2147483646 h 420"/>
              <a:gd name="T36" fmla="*/ 2147483646 w 575"/>
              <a:gd name="T37" fmla="*/ 2147483646 h 420"/>
              <a:gd name="T38" fmla="*/ 2147483646 w 575"/>
              <a:gd name="T39" fmla="*/ 2147483646 h 420"/>
              <a:gd name="T40" fmla="*/ 2147483646 w 575"/>
              <a:gd name="T41" fmla="*/ 2147483646 h 420"/>
              <a:gd name="T42" fmla="*/ 2147483646 w 575"/>
              <a:gd name="T43" fmla="*/ 2147483646 h 420"/>
              <a:gd name="T44" fmla="*/ 2147483646 w 575"/>
              <a:gd name="T45" fmla="*/ 2147483646 h 420"/>
              <a:gd name="T46" fmla="*/ 2147483646 w 575"/>
              <a:gd name="T47" fmla="*/ 2147483646 h 420"/>
              <a:gd name="T48" fmla="*/ 2147483646 w 575"/>
              <a:gd name="T49" fmla="*/ 2147483646 h 420"/>
              <a:gd name="T50" fmla="*/ 2147483646 w 575"/>
              <a:gd name="T51" fmla="*/ 2147483646 h 420"/>
              <a:gd name="T52" fmla="*/ 2147483646 w 575"/>
              <a:gd name="T53" fmla="*/ 2147483646 h 420"/>
              <a:gd name="T54" fmla="*/ 2147483646 w 575"/>
              <a:gd name="T55" fmla="*/ 2147483646 h 420"/>
              <a:gd name="T56" fmla="*/ 2147483646 w 575"/>
              <a:gd name="T57" fmla="*/ 2147483646 h 420"/>
              <a:gd name="T58" fmla="*/ 2147483646 w 575"/>
              <a:gd name="T59" fmla="*/ 2147483646 h 420"/>
              <a:gd name="T60" fmla="*/ 2147483646 w 575"/>
              <a:gd name="T61" fmla="*/ 2147483646 h 420"/>
              <a:gd name="T62" fmla="*/ 2147483646 w 575"/>
              <a:gd name="T63" fmla="*/ 2147483646 h 420"/>
              <a:gd name="T64" fmla="*/ 2147483646 w 575"/>
              <a:gd name="T65" fmla="*/ 2147483646 h 420"/>
              <a:gd name="T66" fmla="*/ 2147483646 w 575"/>
              <a:gd name="T67" fmla="*/ 2147483646 h 420"/>
              <a:gd name="T68" fmla="*/ 2147483646 w 575"/>
              <a:gd name="T69" fmla="*/ 2147483646 h 420"/>
              <a:gd name="T70" fmla="*/ 2147483646 w 575"/>
              <a:gd name="T71" fmla="*/ 2147483646 h 420"/>
              <a:gd name="T72" fmla="*/ 2147483646 w 575"/>
              <a:gd name="T73" fmla="*/ 2147483646 h 420"/>
              <a:gd name="T74" fmla="*/ 2147483646 w 575"/>
              <a:gd name="T75" fmla="*/ 2147483646 h 420"/>
              <a:gd name="T76" fmla="*/ 2147483646 w 575"/>
              <a:gd name="T77" fmla="*/ 2147483646 h 420"/>
              <a:gd name="T78" fmla="*/ 2147483646 w 575"/>
              <a:gd name="T79" fmla="*/ 2147483646 h 420"/>
              <a:gd name="T80" fmla="*/ 2147483646 w 575"/>
              <a:gd name="T81" fmla="*/ 2147483646 h 420"/>
              <a:gd name="T82" fmla="*/ 2147483646 w 575"/>
              <a:gd name="T83" fmla="*/ 2147483646 h 420"/>
              <a:gd name="T84" fmla="*/ 2147483646 w 575"/>
              <a:gd name="T85" fmla="*/ 2147483646 h 420"/>
              <a:gd name="T86" fmla="*/ 2147483646 w 575"/>
              <a:gd name="T87" fmla="*/ 2147483646 h 420"/>
              <a:gd name="T88" fmla="*/ 2147483646 w 575"/>
              <a:gd name="T89" fmla="*/ 2147483646 h 420"/>
              <a:gd name="T90" fmla="*/ 2147483646 w 575"/>
              <a:gd name="T91" fmla="*/ 2147483646 h 420"/>
              <a:gd name="T92" fmla="*/ 2147483646 w 575"/>
              <a:gd name="T93" fmla="*/ 2147483646 h 420"/>
              <a:gd name="T94" fmla="*/ 2147483646 w 575"/>
              <a:gd name="T95" fmla="*/ 2147483646 h 420"/>
              <a:gd name="T96" fmla="*/ 2147483646 w 575"/>
              <a:gd name="T97" fmla="*/ 2147483646 h 420"/>
              <a:gd name="T98" fmla="*/ 2147483646 w 575"/>
              <a:gd name="T99" fmla="*/ 2147483646 h 420"/>
              <a:gd name="T100" fmla="*/ 2147483646 w 575"/>
              <a:gd name="T101" fmla="*/ 2147483646 h 420"/>
              <a:gd name="T102" fmla="*/ 2147483646 w 575"/>
              <a:gd name="T103" fmla="*/ 2147483646 h 420"/>
              <a:gd name="T104" fmla="*/ 2147483646 w 575"/>
              <a:gd name="T105" fmla="*/ 2147483646 h 420"/>
              <a:gd name="T106" fmla="*/ 2147483646 w 575"/>
              <a:gd name="T107" fmla="*/ 2147483646 h 420"/>
              <a:gd name="T108" fmla="*/ 2147483646 w 575"/>
              <a:gd name="T109" fmla="*/ 2147483646 h 420"/>
              <a:gd name="T110" fmla="*/ 2147483646 w 575"/>
              <a:gd name="T111" fmla="*/ 2147483646 h 420"/>
              <a:gd name="T112" fmla="*/ 2147483646 w 575"/>
              <a:gd name="T113" fmla="*/ 2147483646 h 420"/>
              <a:gd name="T114" fmla="*/ 2147483646 w 575"/>
              <a:gd name="T115" fmla="*/ 2147483646 h 420"/>
              <a:gd name="T116" fmla="*/ 2147483646 w 575"/>
              <a:gd name="T117" fmla="*/ 2147483646 h 420"/>
              <a:gd name="T118" fmla="*/ 2147483646 w 575"/>
              <a:gd name="T119" fmla="*/ 2147483646 h 420"/>
              <a:gd name="T120" fmla="*/ 2147483646 w 575"/>
              <a:gd name="T121" fmla="*/ 2147483646 h 420"/>
              <a:gd name="T122" fmla="*/ 2147483646 w 575"/>
              <a:gd name="T123" fmla="*/ 2147483646 h 420"/>
              <a:gd name="T124" fmla="*/ 2147483646 w 575"/>
              <a:gd name="T125" fmla="*/ 2147483646 h 420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575" h="420">
                <a:moveTo>
                  <a:pt x="78" y="398"/>
                </a:moveTo>
                <a:cubicBezTo>
                  <a:pt x="74" y="401"/>
                  <a:pt x="60" y="398"/>
                  <a:pt x="56" y="394"/>
                </a:cubicBezTo>
                <a:cubicBezTo>
                  <a:pt x="52" y="390"/>
                  <a:pt x="53" y="382"/>
                  <a:pt x="51" y="376"/>
                </a:cubicBezTo>
                <a:cubicBezTo>
                  <a:pt x="49" y="370"/>
                  <a:pt x="48" y="365"/>
                  <a:pt x="46" y="360"/>
                </a:cubicBezTo>
                <a:cubicBezTo>
                  <a:pt x="44" y="355"/>
                  <a:pt x="39" y="366"/>
                  <a:pt x="37" y="345"/>
                </a:cubicBezTo>
                <a:cubicBezTo>
                  <a:pt x="35" y="324"/>
                  <a:pt x="38" y="251"/>
                  <a:pt x="34" y="236"/>
                </a:cubicBezTo>
                <a:cubicBezTo>
                  <a:pt x="30" y="221"/>
                  <a:pt x="19" y="251"/>
                  <a:pt x="14" y="254"/>
                </a:cubicBezTo>
                <a:cubicBezTo>
                  <a:pt x="9" y="257"/>
                  <a:pt x="4" y="258"/>
                  <a:pt x="2" y="254"/>
                </a:cubicBezTo>
                <a:cubicBezTo>
                  <a:pt x="0" y="250"/>
                  <a:pt x="3" y="238"/>
                  <a:pt x="4" y="232"/>
                </a:cubicBezTo>
                <a:cubicBezTo>
                  <a:pt x="5" y="226"/>
                  <a:pt x="0" y="228"/>
                  <a:pt x="8" y="218"/>
                </a:cubicBezTo>
                <a:cubicBezTo>
                  <a:pt x="16" y="208"/>
                  <a:pt x="46" y="197"/>
                  <a:pt x="54" y="174"/>
                </a:cubicBezTo>
                <a:cubicBezTo>
                  <a:pt x="62" y="151"/>
                  <a:pt x="50" y="103"/>
                  <a:pt x="54" y="80"/>
                </a:cubicBezTo>
                <a:cubicBezTo>
                  <a:pt x="58" y="57"/>
                  <a:pt x="61" y="42"/>
                  <a:pt x="80" y="34"/>
                </a:cubicBezTo>
                <a:cubicBezTo>
                  <a:pt x="99" y="26"/>
                  <a:pt x="144" y="31"/>
                  <a:pt x="170" y="30"/>
                </a:cubicBezTo>
                <a:cubicBezTo>
                  <a:pt x="196" y="29"/>
                  <a:pt x="219" y="28"/>
                  <a:pt x="234" y="28"/>
                </a:cubicBezTo>
                <a:cubicBezTo>
                  <a:pt x="249" y="28"/>
                  <a:pt x="251" y="30"/>
                  <a:pt x="260" y="30"/>
                </a:cubicBezTo>
                <a:cubicBezTo>
                  <a:pt x="269" y="30"/>
                  <a:pt x="279" y="31"/>
                  <a:pt x="290" y="30"/>
                </a:cubicBezTo>
                <a:cubicBezTo>
                  <a:pt x="301" y="29"/>
                  <a:pt x="311" y="26"/>
                  <a:pt x="328" y="26"/>
                </a:cubicBezTo>
                <a:cubicBezTo>
                  <a:pt x="345" y="26"/>
                  <a:pt x="378" y="29"/>
                  <a:pt x="392" y="30"/>
                </a:cubicBezTo>
                <a:cubicBezTo>
                  <a:pt x="406" y="31"/>
                  <a:pt x="408" y="32"/>
                  <a:pt x="415" y="30"/>
                </a:cubicBezTo>
                <a:cubicBezTo>
                  <a:pt x="422" y="28"/>
                  <a:pt x="426" y="21"/>
                  <a:pt x="433" y="19"/>
                </a:cubicBezTo>
                <a:cubicBezTo>
                  <a:pt x="440" y="17"/>
                  <a:pt x="453" y="23"/>
                  <a:pt x="460" y="20"/>
                </a:cubicBezTo>
                <a:cubicBezTo>
                  <a:pt x="467" y="17"/>
                  <a:pt x="469" y="4"/>
                  <a:pt x="476" y="2"/>
                </a:cubicBezTo>
                <a:cubicBezTo>
                  <a:pt x="483" y="0"/>
                  <a:pt x="493" y="2"/>
                  <a:pt x="500" y="6"/>
                </a:cubicBezTo>
                <a:cubicBezTo>
                  <a:pt x="507" y="10"/>
                  <a:pt x="509" y="14"/>
                  <a:pt x="516" y="26"/>
                </a:cubicBezTo>
                <a:cubicBezTo>
                  <a:pt x="523" y="38"/>
                  <a:pt x="535" y="63"/>
                  <a:pt x="544" y="76"/>
                </a:cubicBezTo>
                <a:cubicBezTo>
                  <a:pt x="553" y="89"/>
                  <a:pt x="569" y="94"/>
                  <a:pt x="572" y="104"/>
                </a:cubicBezTo>
                <a:cubicBezTo>
                  <a:pt x="575" y="114"/>
                  <a:pt x="567" y="130"/>
                  <a:pt x="560" y="138"/>
                </a:cubicBezTo>
                <a:cubicBezTo>
                  <a:pt x="553" y="146"/>
                  <a:pt x="541" y="149"/>
                  <a:pt x="530" y="150"/>
                </a:cubicBezTo>
                <a:cubicBezTo>
                  <a:pt x="519" y="151"/>
                  <a:pt x="507" y="143"/>
                  <a:pt x="496" y="142"/>
                </a:cubicBezTo>
                <a:cubicBezTo>
                  <a:pt x="485" y="141"/>
                  <a:pt x="476" y="141"/>
                  <a:pt x="466" y="144"/>
                </a:cubicBezTo>
                <a:cubicBezTo>
                  <a:pt x="456" y="147"/>
                  <a:pt x="445" y="151"/>
                  <a:pt x="436" y="160"/>
                </a:cubicBezTo>
                <a:cubicBezTo>
                  <a:pt x="427" y="169"/>
                  <a:pt x="420" y="188"/>
                  <a:pt x="411" y="199"/>
                </a:cubicBezTo>
                <a:cubicBezTo>
                  <a:pt x="402" y="210"/>
                  <a:pt x="388" y="209"/>
                  <a:pt x="382" y="225"/>
                </a:cubicBezTo>
                <a:cubicBezTo>
                  <a:pt x="376" y="241"/>
                  <a:pt x="377" y="277"/>
                  <a:pt x="376" y="297"/>
                </a:cubicBezTo>
                <a:cubicBezTo>
                  <a:pt x="375" y="317"/>
                  <a:pt x="375" y="333"/>
                  <a:pt x="378" y="348"/>
                </a:cubicBezTo>
                <a:cubicBezTo>
                  <a:pt x="381" y="363"/>
                  <a:pt x="393" y="378"/>
                  <a:pt x="394" y="386"/>
                </a:cubicBezTo>
                <a:cubicBezTo>
                  <a:pt x="395" y="394"/>
                  <a:pt x="391" y="396"/>
                  <a:pt x="386" y="398"/>
                </a:cubicBezTo>
                <a:cubicBezTo>
                  <a:pt x="381" y="400"/>
                  <a:pt x="368" y="403"/>
                  <a:pt x="361" y="400"/>
                </a:cubicBezTo>
                <a:cubicBezTo>
                  <a:pt x="354" y="397"/>
                  <a:pt x="349" y="386"/>
                  <a:pt x="342" y="380"/>
                </a:cubicBezTo>
                <a:cubicBezTo>
                  <a:pt x="335" y="374"/>
                  <a:pt x="325" y="375"/>
                  <a:pt x="321" y="363"/>
                </a:cubicBezTo>
                <a:cubicBezTo>
                  <a:pt x="317" y="351"/>
                  <a:pt x="321" y="328"/>
                  <a:pt x="320" y="310"/>
                </a:cubicBezTo>
                <a:cubicBezTo>
                  <a:pt x="319" y="292"/>
                  <a:pt x="318" y="270"/>
                  <a:pt x="316" y="256"/>
                </a:cubicBezTo>
                <a:cubicBezTo>
                  <a:pt x="314" y="242"/>
                  <a:pt x="318" y="230"/>
                  <a:pt x="310" y="226"/>
                </a:cubicBezTo>
                <a:cubicBezTo>
                  <a:pt x="302" y="222"/>
                  <a:pt x="281" y="228"/>
                  <a:pt x="266" y="230"/>
                </a:cubicBezTo>
                <a:cubicBezTo>
                  <a:pt x="251" y="232"/>
                  <a:pt x="231" y="238"/>
                  <a:pt x="218" y="236"/>
                </a:cubicBezTo>
                <a:cubicBezTo>
                  <a:pt x="205" y="234"/>
                  <a:pt x="197" y="217"/>
                  <a:pt x="190" y="216"/>
                </a:cubicBezTo>
                <a:cubicBezTo>
                  <a:pt x="183" y="215"/>
                  <a:pt x="182" y="221"/>
                  <a:pt x="176" y="230"/>
                </a:cubicBezTo>
                <a:cubicBezTo>
                  <a:pt x="170" y="239"/>
                  <a:pt x="157" y="251"/>
                  <a:pt x="154" y="268"/>
                </a:cubicBezTo>
                <a:cubicBezTo>
                  <a:pt x="151" y="285"/>
                  <a:pt x="153" y="311"/>
                  <a:pt x="156" y="332"/>
                </a:cubicBezTo>
                <a:cubicBezTo>
                  <a:pt x="159" y="353"/>
                  <a:pt x="171" y="382"/>
                  <a:pt x="174" y="396"/>
                </a:cubicBezTo>
                <a:cubicBezTo>
                  <a:pt x="177" y="410"/>
                  <a:pt x="175" y="414"/>
                  <a:pt x="172" y="417"/>
                </a:cubicBezTo>
                <a:cubicBezTo>
                  <a:pt x="169" y="420"/>
                  <a:pt x="162" y="416"/>
                  <a:pt x="156" y="414"/>
                </a:cubicBezTo>
                <a:cubicBezTo>
                  <a:pt x="150" y="412"/>
                  <a:pt x="145" y="418"/>
                  <a:pt x="138" y="406"/>
                </a:cubicBezTo>
                <a:cubicBezTo>
                  <a:pt x="131" y="394"/>
                  <a:pt x="122" y="365"/>
                  <a:pt x="116" y="342"/>
                </a:cubicBezTo>
                <a:cubicBezTo>
                  <a:pt x="110" y="319"/>
                  <a:pt x="105" y="283"/>
                  <a:pt x="102" y="268"/>
                </a:cubicBezTo>
                <a:cubicBezTo>
                  <a:pt x="99" y="253"/>
                  <a:pt x="97" y="255"/>
                  <a:pt x="98" y="250"/>
                </a:cubicBezTo>
                <a:cubicBezTo>
                  <a:pt x="99" y="245"/>
                  <a:pt x="105" y="242"/>
                  <a:pt x="106" y="236"/>
                </a:cubicBezTo>
                <a:cubicBezTo>
                  <a:pt x="107" y="230"/>
                  <a:pt x="110" y="210"/>
                  <a:pt x="106" y="214"/>
                </a:cubicBezTo>
                <a:cubicBezTo>
                  <a:pt x="102" y="218"/>
                  <a:pt x="90" y="245"/>
                  <a:pt x="84" y="260"/>
                </a:cubicBezTo>
                <a:cubicBezTo>
                  <a:pt x="78" y="275"/>
                  <a:pt x="69" y="287"/>
                  <a:pt x="68" y="306"/>
                </a:cubicBezTo>
                <a:cubicBezTo>
                  <a:pt x="67" y="325"/>
                  <a:pt x="75" y="361"/>
                  <a:pt x="78" y="376"/>
                </a:cubicBezTo>
                <a:cubicBezTo>
                  <a:pt x="81" y="391"/>
                  <a:pt x="82" y="395"/>
                  <a:pt x="78" y="398"/>
                </a:cubicBezTo>
                <a:close/>
              </a:path>
            </a:pathLst>
          </a:cu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13687" name="ZoneTexte 1">
            <a:extLst>
              <a:ext uri="{FF2B5EF4-FFF2-40B4-BE49-F238E27FC236}">
                <a16:creationId xmlns:a16="http://schemas.microsoft.com/office/drawing/2014/main" id="{9C45963F-CFDE-4439-8335-C90635BAD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275" y="6224588"/>
            <a:ext cx="2816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2400"/>
              <a:t>Vaccination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>
            <a:extLst>
              <a:ext uri="{FF2B5EF4-FFF2-40B4-BE49-F238E27FC236}">
                <a16:creationId xmlns:a16="http://schemas.microsoft.com/office/drawing/2014/main" id="{B38D599C-88FB-4D53-ADB6-8C6423138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1775"/>
            <a:ext cx="8229600" cy="1143000"/>
          </a:xfrm>
        </p:spPr>
        <p:txBody>
          <a:bodyPr/>
          <a:lstStyle/>
          <a:p>
            <a:r>
              <a:rPr lang="fr-FR" altLang="en-US"/>
              <a:t>Plan</a:t>
            </a:r>
          </a:p>
        </p:txBody>
      </p:sp>
      <p:sp>
        <p:nvSpPr>
          <p:cNvPr id="16387" name="Espace réservé du contenu 2">
            <a:extLst>
              <a:ext uri="{FF2B5EF4-FFF2-40B4-BE49-F238E27FC236}">
                <a16:creationId xmlns:a16="http://schemas.microsoft.com/office/drawing/2014/main" id="{863A1EDB-5E34-40DD-8F0D-72B0D9F85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9338"/>
          </a:xfrm>
        </p:spPr>
        <p:txBody>
          <a:bodyPr/>
          <a:lstStyle/>
          <a:p>
            <a:r>
              <a:rPr lang="fr-FR" altLang="en-US" sz="2000"/>
              <a:t>Maladies respiratoires chez les bovins</a:t>
            </a:r>
          </a:p>
          <a:p>
            <a:pPr lvl="1"/>
            <a:r>
              <a:rPr lang="fr-FR" altLang="en-US" sz="1800"/>
              <a:t>Agents étiologiques</a:t>
            </a:r>
          </a:p>
          <a:p>
            <a:pPr lvl="1"/>
            <a:r>
              <a:rPr lang="fr-FR" altLang="en-US" sz="1800"/>
              <a:t>Syndrome inflammatoire et conséquences en termes de traitement</a:t>
            </a:r>
          </a:p>
          <a:p>
            <a:pPr lvl="1"/>
            <a:endParaRPr lang="fr-FR" altLang="en-US" sz="2000"/>
          </a:p>
          <a:p>
            <a:r>
              <a:rPr lang="fr-FR" altLang="en-US" sz="2400" b="1">
                <a:solidFill>
                  <a:srgbClr val="FF0000"/>
                </a:solidFill>
              </a:rPr>
              <a:t>Antibiothérapie</a:t>
            </a:r>
          </a:p>
          <a:p>
            <a:pPr lvl="1"/>
            <a:r>
              <a:rPr lang="fr-FR" altLang="en-US" sz="2000" b="1">
                <a:solidFill>
                  <a:srgbClr val="FF0000"/>
                </a:solidFill>
              </a:rPr>
              <a:t>Accès à la biophase</a:t>
            </a:r>
          </a:p>
          <a:p>
            <a:pPr lvl="1"/>
            <a:r>
              <a:rPr lang="fr-FR" altLang="en-US" sz="2000" b="1">
                <a:solidFill>
                  <a:srgbClr val="FF0000"/>
                </a:solidFill>
              </a:rPr>
              <a:t>Spectre d’activité</a:t>
            </a:r>
          </a:p>
          <a:p>
            <a:pPr lvl="1"/>
            <a:r>
              <a:rPr lang="fr-FR" altLang="en-US" sz="2000" b="1">
                <a:solidFill>
                  <a:srgbClr val="FF0000"/>
                </a:solidFill>
              </a:rPr>
              <a:t>Voies d’administration</a:t>
            </a:r>
          </a:p>
          <a:p>
            <a:pPr lvl="1"/>
            <a:r>
              <a:rPr lang="fr-FR" altLang="en-US" sz="2000" b="1">
                <a:solidFill>
                  <a:srgbClr val="FF0000"/>
                </a:solidFill>
              </a:rPr>
              <a:t>Modalités de traitements</a:t>
            </a:r>
          </a:p>
          <a:p>
            <a:pPr lvl="2"/>
            <a:r>
              <a:rPr lang="fr-FR" altLang="en-US" sz="1800" b="1">
                <a:solidFill>
                  <a:srgbClr val="FF0000"/>
                </a:solidFill>
              </a:rPr>
              <a:t>Métaphylaxie </a:t>
            </a:r>
            <a:r>
              <a:rPr lang="fr-FR" altLang="en-US" sz="1800" b="1" i="1">
                <a:solidFill>
                  <a:srgbClr val="FF0000"/>
                </a:solidFill>
              </a:rPr>
              <a:t>vs </a:t>
            </a:r>
            <a:r>
              <a:rPr lang="fr-FR" altLang="en-US" sz="1800" b="1">
                <a:solidFill>
                  <a:srgbClr val="FF0000"/>
                </a:solidFill>
              </a:rPr>
              <a:t>curatif</a:t>
            </a:r>
          </a:p>
          <a:p>
            <a:pPr lvl="2"/>
            <a:r>
              <a:rPr lang="fr-FR" altLang="en-US" sz="1800" b="1">
                <a:solidFill>
                  <a:srgbClr val="FF0000"/>
                </a:solidFill>
              </a:rPr>
              <a:t>Traitements adjuvants</a:t>
            </a:r>
          </a:p>
          <a:p>
            <a:endParaRPr lang="fr-FR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>
            <a:extLst>
              <a:ext uri="{FF2B5EF4-FFF2-40B4-BE49-F238E27FC236}">
                <a16:creationId xmlns:a16="http://schemas.microsoft.com/office/drawing/2014/main" id="{950551E7-BA66-40DC-A7EB-485BD28D9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US"/>
              <a:t>Plan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7992F1-8A92-42A0-8480-1F6134569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r-FR" sz="2400" dirty="0"/>
              <a:t>Maladies respiratoires chez les bovins</a:t>
            </a:r>
          </a:p>
          <a:p>
            <a:pPr lvl="1">
              <a:defRPr/>
            </a:pPr>
            <a:r>
              <a:rPr lang="fr-FR" sz="2000" dirty="0"/>
              <a:t>Agents étiologiques</a:t>
            </a:r>
          </a:p>
          <a:p>
            <a:pPr lvl="1">
              <a:defRPr/>
            </a:pPr>
            <a:r>
              <a:rPr lang="fr-FR" sz="2000" dirty="0"/>
              <a:t>Syndrome inflammatoire et conséquences en termes de traitement</a:t>
            </a:r>
          </a:p>
          <a:p>
            <a:pPr lvl="1">
              <a:defRPr/>
            </a:pPr>
            <a:endParaRPr lang="fr-FR" sz="2000" dirty="0"/>
          </a:p>
          <a:p>
            <a:pPr>
              <a:defRPr/>
            </a:pPr>
            <a:r>
              <a:rPr lang="fr-FR" sz="2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Antibiothérapie</a:t>
            </a: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Accès à la </a:t>
            </a:r>
            <a:r>
              <a:rPr lang="fr-FR" sz="20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biophase</a:t>
            </a:r>
            <a:endParaRPr lang="fr-FR" sz="20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Durée : courte ou longue?</a:t>
            </a: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Voies d’administration</a:t>
            </a:r>
          </a:p>
          <a:p>
            <a:pPr lvl="1">
              <a:defRPr/>
            </a:pPr>
            <a:r>
              <a:rPr lang="fr-FR" sz="2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Modalités de traitements</a:t>
            </a:r>
          </a:p>
          <a:p>
            <a:pPr lvl="2">
              <a:defRPr/>
            </a:pPr>
            <a:r>
              <a:rPr lang="fr-FR" sz="18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Métaphylaxie</a:t>
            </a:r>
            <a:r>
              <a:rPr lang="fr-FR" sz="18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vs curatif</a:t>
            </a:r>
          </a:p>
          <a:p>
            <a:pPr lvl="2">
              <a:defRPr/>
            </a:pPr>
            <a:r>
              <a:rPr lang="fr-FR" sz="18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Traitements adjuvants</a:t>
            </a:r>
          </a:p>
          <a:p>
            <a:pPr>
              <a:defRPr/>
            </a:pPr>
            <a:endParaRPr lang="fr-FR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3146D118-BE01-4825-B53E-2E71D51FE4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175" y="2462213"/>
            <a:ext cx="7278688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6675" tIns="26988" rIns="66675" bIns="26988">
            <a:spAutoFit/>
          </a:bodyPr>
          <a:lstStyle>
            <a:lvl1pPr defTabSz="792163" eaLnBrk="0" hangingPunct="0">
              <a:spcBef>
                <a:spcPct val="20000"/>
              </a:spcBef>
              <a:buChar char="•"/>
              <a:tabLst>
                <a:tab pos="6389688" algn="l"/>
              </a:tabLst>
              <a:defRPr sz="3200">
                <a:solidFill>
                  <a:srgbClr val="FF0000"/>
                </a:solidFill>
                <a:latin typeface="Arial" pitchFamily="34" charset="0"/>
              </a:defRPr>
            </a:lvl1pPr>
            <a:lvl2pPr marL="742950" indent="-285750" defTabSz="792163" eaLnBrk="0" hangingPunct="0">
              <a:spcBef>
                <a:spcPct val="20000"/>
              </a:spcBef>
              <a:buChar char="–"/>
              <a:tabLst>
                <a:tab pos="6389688" algn="l"/>
              </a:tabLst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792163" eaLnBrk="0" hangingPunct="0">
              <a:spcBef>
                <a:spcPct val="20000"/>
              </a:spcBef>
              <a:buChar char="•"/>
              <a:tabLst>
                <a:tab pos="6389688" algn="l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792163" eaLnBrk="0" hangingPunct="0">
              <a:spcBef>
                <a:spcPct val="20000"/>
              </a:spcBef>
              <a:buChar char="–"/>
              <a:tabLst>
                <a:tab pos="6389688" algn="l"/>
              </a:tabLst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792163" eaLnBrk="0" hangingPunct="0">
              <a:spcBef>
                <a:spcPct val="20000"/>
              </a:spcBef>
              <a:buChar char="»"/>
              <a:tabLst>
                <a:tab pos="6389688" algn="l"/>
              </a:tabLst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792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389688" algn="l"/>
              </a:tabLs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792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389688" algn="l"/>
              </a:tabLs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792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389688" algn="l"/>
              </a:tabLs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792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389688" algn="l"/>
              </a:tabLs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  <a:defRPr/>
            </a:pPr>
            <a:r>
              <a:rPr lang="fi-FI" altLang="fr-FR" sz="2400" dirty="0">
                <a:solidFill>
                  <a:schemeClr val="tx1"/>
                </a:solidFill>
              </a:rPr>
              <a:t>• </a:t>
            </a:r>
            <a:r>
              <a:rPr lang="fr-FR" altLang="fr-FR" sz="2400" dirty="0">
                <a:solidFill>
                  <a:schemeClr val="tx1"/>
                </a:solidFill>
              </a:rPr>
              <a:t>Mycoplasmes</a:t>
            </a:r>
          </a:p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  <a:defRPr/>
            </a:pPr>
            <a:endParaRPr lang="fi-FI" altLang="fr-FR" sz="2400" b="0" dirty="0">
              <a:solidFill>
                <a:schemeClr val="tx1"/>
              </a:solidFill>
            </a:endParaRPr>
          </a:p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  <a:defRPr/>
            </a:pPr>
            <a:r>
              <a:rPr lang="fi-FI" altLang="fr-FR" sz="2400" dirty="0">
                <a:solidFill>
                  <a:schemeClr val="tx1"/>
                </a:solidFill>
              </a:rPr>
              <a:t>• </a:t>
            </a:r>
            <a:r>
              <a:rPr lang="fr-FR" altLang="fr-FR" sz="2400" i="1" dirty="0" err="1">
                <a:solidFill>
                  <a:schemeClr val="tx1"/>
                </a:solidFill>
              </a:rPr>
              <a:t>Mannheimia</a:t>
            </a:r>
            <a:r>
              <a:rPr lang="fi-FI" altLang="fr-FR" sz="2400" i="1" dirty="0">
                <a:solidFill>
                  <a:schemeClr val="tx1"/>
                </a:solidFill>
              </a:rPr>
              <a:t> haemolytica</a:t>
            </a:r>
          </a:p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  <a:defRPr/>
            </a:pPr>
            <a:endParaRPr lang="fi-FI" altLang="fr-FR" sz="2400" b="0" dirty="0">
              <a:solidFill>
                <a:schemeClr val="tx1"/>
              </a:solidFill>
            </a:endParaRPr>
          </a:p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  <a:defRPr/>
            </a:pPr>
            <a:r>
              <a:rPr lang="fi-FI" altLang="fr-FR" sz="2400" b="0" dirty="0">
                <a:solidFill>
                  <a:schemeClr val="tx1"/>
                </a:solidFill>
              </a:rPr>
              <a:t>• </a:t>
            </a:r>
            <a:r>
              <a:rPr lang="fr-FR" altLang="fr-FR" sz="2400" b="0" i="1" dirty="0">
                <a:solidFill>
                  <a:schemeClr val="tx1"/>
                </a:solidFill>
              </a:rPr>
              <a:t>Pasteurella</a:t>
            </a:r>
            <a:r>
              <a:rPr lang="fi-FI" altLang="fr-FR" sz="2400" b="0" i="1" dirty="0">
                <a:solidFill>
                  <a:schemeClr val="tx1"/>
                </a:solidFill>
              </a:rPr>
              <a:t> multocida</a:t>
            </a:r>
          </a:p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  <a:defRPr/>
            </a:pPr>
            <a:endParaRPr lang="fi-FI" altLang="fr-FR" sz="2400" b="0" dirty="0">
              <a:solidFill>
                <a:schemeClr val="tx1"/>
              </a:solidFill>
            </a:endParaRPr>
          </a:p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  <a:defRPr/>
            </a:pPr>
            <a:r>
              <a:rPr lang="fi-FI" altLang="fr-FR" sz="2400" b="0" dirty="0">
                <a:solidFill>
                  <a:schemeClr val="tx1"/>
                </a:solidFill>
              </a:rPr>
              <a:t>• </a:t>
            </a:r>
            <a:r>
              <a:rPr lang="fi-FI" altLang="fr-FR" sz="2400" b="0" i="1" dirty="0">
                <a:solidFill>
                  <a:schemeClr val="tx1"/>
                </a:solidFill>
              </a:rPr>
              <a:t>Histophilus somni </a:t>
            </a:r>
            <a:r>
              <a:rPr lang="fi-FI" altLang="fr-FR" sz="1600" b="0" i="1" dirty="0">
                <a:solidFill>
                  <a:schemeClr val="tx1"/>
                </a:solidFill>
              </a:rPr>
              <a:t>(= Haemophilus)</a:t>
            </a:r>
          </a:p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  <a:defRPr/>
            </a:pPr>
            <a:endParaRPr lang="fi-FI" altLang="fr-FR" sz="2400" b="0" i="1" dirty="0">
              <a:solidFill>
                <a:schemeClr val="tx1"/>
              </a:solidFill>
            </a:endParaRPr>
          </a:p>
          <a:p>
            <a:pPr marL="285750" indent="-285750">
              <a:lnSpc>
                <a:spcPct val="85000"/>
              </a:lnSpc>
              <a:spcBef>
                <a:spcPct val="0"/>
              </a:spcBef>
              <a:defRPr/>
            </a:pPr>
            <a:r>
              <a:rPr lang="fi-FI" altLang="fr-FR" sz="1800" b="0" i="1" dirty="0">
                <a:solidFill>
                  <a:schemeClr val="tx1"/>
                </a:solidFill>
              </a:rPr>
              <a:t>Trueperella pyogenes (= Arcanobacterium, Corynebacterium)</a:t>
            </a:r>
          </a:p>
          <a:p>
            <a:pPr marL="342900" indent="-342900">
              <a:lnSpc>
                <a:spcPct val="85000"/>
              </a:lnSpc>
              <a:spcBef>
                <a:spcPct val="0"/>
              </a:spcBef>
              <a:defRPr/>
            </a:pPr>
            <a:endParaRPr lang="fi-FI" altLang="fr-FR" sz="2400" b="0" dirty="0">
              <a:solidFill>
                <a:schemeClr val="tx1"/>
              </a:solidFill>
            </a:endParaRPr>
          </a:p>
        </p:txBody>
      </p:sp>
      <p:sp>
        <p:nvSpPr>
          <p:cNvPr id="19459" name="Freeform 4">
            <a:extLst>
              <a:ext uri="{FF2B5EF4-FFF2-40B4-BE49-F238E27FC236}">
                <a16:creationId xmlns:a16="http://schemas.microsoft.com/office/drawing/2014/main" id="{439FF627-981C-459B-AAB5-330768CD63D7}"/>
              </a:ext>
            </a:extLst>
          </p:cNvPr>
          <p:cNvSpPr>
            <a:spLocks/>
          </p:cNvSpPr>
          <p:nvPr/>
        </p:nvSpPr>
        <p:spPr bwMode="invGray">
          <a:xfrm>
            <a:off x="7789863" y="1219200"/>
            <a:ext cx="811212" cy="666750"/>
          </a:xfrm>
          <a:custGeom>
            <a:avLst/>
            <a:gdLst>
              <a:gd name="T0" fmla="*/ 2147483646 w 575"/>
              <a:gd name="T1" fmla="*/ 2147483646 h 420"/>
              <a:gd name="T2" fmla="*/ 2147483646 w 575"/>
              <a:gd name="T3" fmla="*/ 2147483646 h 420"/>
              <a:gd name="T4" fmla="*/ 2147483646 w 575"/>
              <a:gd name="T5" fmla="*/ 2147483646 h 420"/>
              <a:gd name="T6" fmla="*/ 2147483646 w 575"/>
              <a:gd name="T7" fmla="*/ 2147483646 h 420"/>
              <a:gd name="T8" fmla="*/ 2147483646 w 575"/>
              <a:gd name="T9" fmla="*/ 2147483646 h 420"/>
              <a:gd name="T10" fmla="*/ 2147483646 w 575"/>
              <a:gd name="T11" fmla="*/ 2147483646 h 420"/>
              <a:gd name="T12" fmla="*/ 2147483646 w 575"/>
              <a:gd name="T13" fmla="*/ 2147483646 h 420"/>
              <a:gd name="T14" fmla="*/ 2147483646 w 575"/>
              <a:gd name="T15" fmla="*/ 2147483646 h 420"/>
              <a:gd name="T16" fmla="*/ 2147483646 w 575"/>
              <a:gd name="T17" fmla="*/ 2147483646 h 420"/>
              <a:gd name="T18" fmla="*/ 2147483646 w 575"/>
              <a:gd name="T19" fmla="*/ 2147483646 h 420"/>
              <a:gd name="T20" fmla="*/ 2147483646 w 575"/>
              <a:gd name="T21" fmla="*/ 2147483646 h 420"/>
              <a:gd name="T22" fmla="*/ 2147483646 w 575"/>
              <a:gd name="T23" fmla="*/ 2147483646 h 420"/>
              <a:gd name="T24" fmla="*/ 2147483646 w 575"/>
              <a:gd name="T25" fmla="*/ 2147483646 h 420"/>
              <a:gd name="T26" fmla="*/ 2147483646 w 575"/>
              <a:gd name="T27" fmla="*/ 2147483646 h 420"/>
              <a:gd name="T28" fmla="*/ 2147483646 w 575"/>
              <a:gd name="T29" fmla="*/ 2147483646 h 420"/>
              <a:gd name="T30" fmla="*/ 2147483646 w 575"/>
              <a:gd name="T31" fmla="*/ 2147483646 h 420"/>
              <a:gd name="T32" fmla="*/ 2147483646 w 575"/>
              <a:gd name="T33" fmla="*/ 2147483646 h 420"/>
              <a:gd name="T34" fmla="*/ 2147483646 w 575"/>
              <a:gd name="T35" fmla="*/ 2147483646 h 420"/>
              <a:gd name="T36" fmla="*/ 2147483646 w 575"/>
              <a:gd name="T37" fmla="*/ 2147483646 h 420"/>
              <a:gd name="T38" fmla="*/ 2147483646 w 575"/>
              <a:gd name="T39" fmla="*/ 2147483646 h 420"/>
              <a:gd name="T40" fmla="*/ 2147483646 w 575"/>
              <a:gd name="T41" fmla="*/ 2147483646 h 420"/>
              <a:gd name="T42" fmla="*/ 2147483646 w 575"/>
              <a:gd name="T43" fmla="*/ 2147483646 h 420"/>
              <a:gd name="T44" fmla="*/ 2147483646 w 575"/>
              <a:gd name="T45" fmla="*/ 2147483646 h 420"/>
              <a:gd name="T46" fmla="*/ 2147483646 w 575"/>
              <a:gd name="T47" fmla="*/ 2147483646 h 420"/>
              <a:gd name="T48" fmla="*/ 2147483646 w 575"/>
              <a:gd name="T49" fmla="*/ 2147483646 h 420"/>
              <a:gd name="T50" fmla="*/ 2147483646 w 575"/>
              <a:gd name="T51" fmla="*/ 2147483646 h 420"/>
              <a:gd name="T52" fmla="*/ 2147483646 w 575"/>
              <a:gd name="T53" fmla="*/ 2147483646 h 420"/>
              <a:gd name="T54" fmla="*/ 2147483646 w 575"/>
              <a:gd name="T55" fmla="*/ 2147483646 h 420"/>
              <a:gd name="T56" fmla="*/ 2147483646 w 575"/>
              <a:gd name="T57" fmla="*/ 2147483646 h 420"/>
              <a:gd name="T58" fmla="*/ 2147483646 w 575"/>
              <a:gd name="T59" fmla="*/ 2147483646 h 420"/>
              <a:gd name="T60" fmla="*/ 2147483646 w 575"/>
              <a:gd name="T61" fmla="*/ 2147483646 h 420"/>
              <a:gd name="T62" fmla="*/ 2147483646 w 575"/>
              <a:gd name="T63" fmla="*/ 2147483646 h 420"/>
              <a:gd name="T64" fmla="*/ 2147483646 w 575"/>
              <a:gd name="T65" fmla="*/ 2147483646 h 420"/>
              <a:gd name="T66" fmla="*/ 2147483646 w 575"/>
              <a:gd name="T67" fmla="*/ 2147483646 h 420"/>
              <a:gd name="T68" fmla="*/ 2147483646 w 575"/>
              <a:gd name="T69" fmla="*/ 2147483646 h 420"/>
              <a:gd name="T70" fmla="*/ 2147483646 w 575"/>
              <a:gd name="T71" fmla="*/ 2147483646 h 420"/>
              <a:gd name="T72" fmla="*/ 2147483646 w 575"/>
              <a:gd name="T73" fmla="*/ 2147483646 h 420"/>
              <a:gd name="T74" fmla="*/ 2147483646 w 575"/>
              <a:gd name="T75" fmla="*/ 2147483646 h 420"/>
              <a:gd name="T76" fmla="*/ 2147483646 w 575"/>
              <a:gd name="T77" fmla="*/ 2147483646 h 420"/>
              <a:gd name="T78" fmla="*/ 2147483646 w 575"/>
              <a:gd name="T79" fmla="*/ 2147483646 h 420"/>
              <a:gd name="T80" fmla="*/ 2147483646 w 575"/>
              <a:gd name="T81" fmla="*/ 2147483646 h 420"/>
              <a:gd name="T82" fmla="*/ 2147483646 w 575"/>
              <a:gd name="T83" fmla="*/ 2147483646 h 420"/>
              <a:gd name="T84" fmla="*/ 2147483646 w 575"/>
              <a:gd name="T85" fmla="*/ 2147483646 h 420"/>
              <a:gd name="T86" fmla="*/ 2147483646 w 575"/>
              <a:gd name="T87" fmla="*/ 2147483646 h 420"/>
              <a:gd name="T88" fmla="*/ 2147483646 w 575"/>
              <a:gd name="T89" fmla="*/ 2147483646 h 420"/>
              <a:gd name="T90" fmla="*/ 2147483646 w 575"/>
              <a:gd name="T91" fmla="*/ 2147483646 h 420"/>
              <a:gd name="T92" fmla="*/ 2147483646 w 575"/>
              <a:gd name="T93" fmla="*/ 2147483646 h 420"/>
              <a:gd name="T94" fmla="*/ 2147483646 w 575"/>
              <a:gd name="T95" fmla="*/ 2147483646 h 420"/>
              <a:gd name="T96" fmla="*/ 2147483646 w 575"/>
              <a:gd name="T97" fmla="*/ 2147483646 h 420"/>
              <a:gd name="T98" fmla="*/ 2147483646 w 575"/>
              <a:gd name="T99" fmla="*/ 2147483646 h 420"/>
              <a:gd name="T100" fmla="*/ 2147483646 w 575"/>
              <a:gd name="T101" fmla="*/ 2147483646 h 420"/>
              <a:gd name="T102" fmla="*/ 2147483646 w 575"/>
              <a:gd name="T103" fmla="*/ 2147483646 h 420"/>
              <a:gd name="T104" fmla="*/ 2147483646 w 575"/>
              <a:gd name="T105" fmla="*/ 2147483646 h 420"/>
              <a:gd name="T106" fmla="*/ 2147483646 w 575"/>
              <a:gd name="T107" fmla="*/ 2147483646 h 420"/>
              <a:gd name="T108" fmla="*/ 2147483646 w 575"/>
              <a:gd name="T109" fmla="*/ 2147483646 h 420"/>
              <a:gd name="T110" fmla="*/ 2147483646 w 575"/>
              <a:gd name="T111" fmla="*/ 2147483646 h 420"/>
              <a:gd name="T112" fmla="*/ 2147483646 w 575"/>
              <a:gd name="T113" fmla="*/ 2147483646 h 420"/>
              <a:gd name="T114" fmla="*/ 2147483646 w 575"/>
              <a:gd name="T115" fmla="*/ 2147483646 h 420"/>
              <a:gd name="T116" fmla="*/ 2147483646 w 575"/>
              <a:gd name="T117" fmla="*/ 2147483646 h 420"/>
              <a:gd name="T118" fmla="*/ 2147483646 w 575"/>
              <a:gd name="T119" fmla="*/ 2147483646 h 420"/>
              <a:gd name="T120" fmla="*/ 2147483646 w 575"/>
              <a:gd name="T121" fmla="*/ 2147483646 h 420"/>
              <a:gd name="T122" fmla="*/ 2147483646 w 575"/>
              <a:gd name="T123" fmla="*/ 2147483646 h 420"/>
              <a:gd name="T124" fmla="*/ 2147483646 w 575"/>
              <a:gd name="T125" fmla="*/ 2147483646 h 420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575" h="420">
                <a:moveTo>
                  <a:pt x="78" y="398"/>
                </a:moveTo>
                <a:cubicBezTo>
                  <a:pt x="74" y="401"/>
                  <a:pt x="60" y="398"/>
                  <a:pt x="56" y="394"/>
                </a:cubicBezTo>
                <a:cubicBezTo>
                  <a:pt x="52" y="390"/>
                  <a:pt x="53" y="382"/>
                  <a:pt x="51" y="376"/>
                </a:cubicBezTo>
                <a:cubicBezTo>
                  <a:pt x="49" y="370"/>
                  <a:pt x="48" y="365"/>
                  <a:pt x="46" y="360"/>
                </a:cubicBezTo>
                <a:cubicBezTo>
                  <a:pt x="44" y="355"/>
                  <a:pt x="39" y="366"/>
                  <a:pt x="37" y="345"/>
                </a:cubicBezTo>
                <a:cubicBezTo>
                  <a:pt x="35" y="324"/>
                  <a:pt x="38" y="251"/>
                  <a:pt x="34" y="236"/>
                </a:cubicBezTo>
                <a:cubicBezTo>
                  <a:pt x="30" y="221"/>
                  <a:pt x="19" y="251"/>
                  <a:pt x="14" y="254"/>
                </a:cubicBezTo>
                <a:cubicBezTo>
                  <a:pt x="9" y="257"/>
                  <a:pt x="4" y="258"/>
                  <a:pt x="2" y="254"/>
                </a:cubicBezTo>
                <a:cubicBezTo>
                  <a:pt x="0" y="250"/>
                  <a:pt x="3" y="238"/>
                  <a:pt x="4" y="232"/>
                </a:cubicBezTo>
                <a:cubicBezTo>
                  <a:pt x="5" y="226"/>
                  <a:pt x="0" y="228"/>
                  <a:pt x="8" y="218"/>
                </a:cubicBezTo>
                <a:cubicBezTo>
                  <a:pt x="16" y="208"/>
                  <a:pt x="46" y="197"/>
                  <a:pt x="54" y="174"/>
                </a:cubicBezTo>
                <a:cubicBezTo>
                  <a:pt x="62" y="151"/>
                  <a:pt x="50" y="103"/>
                  <a:pt x="54" y="80"/>
                </a:cubicBezTo>
                <a:cubicBezTo>
                  <a:pt x="58" y="57"/>
                  <a:pt x="61" y="42"/>
                  <a:pt x="80" y="34"/>
                </a:cubicBezTo>
                <a:cubicBezTo>
                  <a:pt x="99" y="26"/>
                  <a:pt x="144" y="31"/>
                  <a:pt x="170" y="30"/>
                </a:cubicBezTo>
                <a:cubicBezTo>
                  <a:pt x="196" y="29"/>
                  <a:pt x="219" y="28"/>
                  <a:pt x="234" y="28"/>
                </a:cubicBezTo>
                <a:cubicBezTo>
                  <a:pt x="249" y="28"/>
                  <a:pt x="251" y="30"/>
                  <a:pt x="260" y="30"/>
                </a:cubicBezTo>
                <a:cubicBezTo>
                  <a:pt x="269" y="30"/>
                  <a:pt x="279" y="31"/>
                  <a:pt x="290" y="30"/>
                </a:cubicBezTo>
                <a:cubicBezTo>
                  <a:pt x="301" y="29"/>
                  <a:pt x="311" y="26"/>
                  <a:pt x="328" y="26"/>
                </a:cubicBezTo>
                <a:cubicBezTo>
                  <a:pt x="345" y="26"/>
                  <a:pt x="378" y="29"/>
                  <a:pt x="392" y="30"/>
                </a:cubicBezTo>
                <a:cubicBezTo>
                  <a:pt x="406" y="31"/>
                  <a:pt x="408" y="32"/>
                  <a:pt x="415" y="30"/>
                </a:cubicBezTo>
                <a:cubicBezTo>
                  <a:pt x="422" y="28"/>
                  <a:pt x="426" y="21"/>
                  <a:pt x="433" y="19"/>
                </a:cubicBezTo>
                <a:cubicBezTo>
                  <a:pt x="440" y="17"/>
                  <a:pt x="453" y="23"/>
                  <a:pt x="460" y="20"/>
                </a:cubicBezTo>
                <a:cubicBezTo>
                  <a:pt x="467" y="17"/>
                  <a:pt x="469" y="4"/>
                  <a:pt x="476" y="2"/>
                </a:cubicBezTo>
                <a:cubicBezTo>
                  <a:pt x="483" y="0"/>
                  <a:pt x="493" y="2"/>
                  <a:pt x="500" y="6"/>
                </a:cubicBezTo>
                <a:cubicBezTo>
                  <a:pt x="507" y="10"/>
                  <a:pt x="509" y="14"/>
                  <a:pt x="516" y="26"/>
                </a:cubicBezTo>
                <a:cubicBezTo>
                  <a:pt x="523" y="38"/>
                  <a:pt x="535" y="63"/>
                  <a:pt x="544" y="76"/>
                </a:cubicBezTo>
                <a:cubicBezTo>
                  <a:pt x="553" y="89"/>
                  <a:pt x="569" y="94"/>
                  <a:pt x="572" y="104"/>
                </a:cubicBezTo>
                <a:cubicBezTo>
                  <a:pt x="575" y="114"/>
                  <a:pt x="567" y="130"/>
                  <a:pt x="560" y="138"/>
                </a:cubicBezTo>
                <a:cubicBezTo>
                  <a:pt x="553" y="146"/>
                  <a:pt x="541" y="149"/>
                  <a:pt x="530" y="150"/>
                </a:cubicBezTo>
                <a:cubicBezTo>
                  <a:pt x="519" y="151"/>
                  <a:pt x="507" y="143"/>
                  <a:pt x="496" y="142"/>
                </a:cubicBezTo>
                <a:cubicBezTo>
                  <a:pt x="485" y="141"/>
                  <a:pt x="476" y="141"/>
                  <a:pt x="466" y="144"/>
                </a:cubicBezTo>
                <a:cubicBezTo>
                  <a:pt x="456" y="147"/>
                  <a:pt x="445" y="151"/>
                  <a:pt x="436" y="160"/>
                </a:cubicBezTo>
                <a:cubicBezTo>
                  <a:pt x="427" y="169"/>
                  <a:pt x="420" y="188"/>
                  <a:pt x="411" y="199"/>
                </a:cubicBezTo>
                <a:cubicBezTo>
                  <a:pt x="402" y="210"/>
                  <a:pt x="388" y="209"/>
                  <a:pt x="382" y="225"/>
                </a:cubicBezTo>
                <a:cubicBezTo>
                  <a:pt x="376" y="241"/>
                  <a:pt x="377" y="277"/>
                  <a:pt x="376" y="297"/>
                </a:cubicBezTo>
                <a:cubicBezTo>
                  <a:pt x="375" y="317"/>
                  <a:pt x="375" y="333"/>
                  <a:pt x="378" y="348"/>
                </a:cubicBezTo>
                <a:cubicBezTo>
                  <a:pt x="381" y="363"/>
                  <a:pt x="393" y="378"/>
                  <a:pt x="394" y="386"/>
                </a:cubicBezTo>
                <a:cubicBezTo>
                  <a:pt x="395" y="394"/>
                  <a:pt x="391" y="396"/>
                  <a:pt x="386" y="398"/>
                </a:cubicBezTo>
                <a:cubicBezTo>
                  <a:pt x="381" y="400"/>
                  <a:pt x="368" y="403"/>
                  <a:pt x="361" y="400"/>
                </a:cubicBezTo>
                <a:cubicBezTo>
                  <a:pt x="354" y="397"/>
                  <a:pt x="349" y="386"/>
                  <a:pt x="342" y="380"/>
                </a:cubicBezTo>
                <a:cubicBezTo>
                  <a:pt x="335" y="374"/>
                  <a:pt x="325" y="375"/>
                  <a:pt x="321" y="363"/>
                </a:cubicBezTo>
                <a:cubicBezTo>
                  <a:pt x="317" y="351"/>
                  <a:pt x="321" y="328"/>
                  <a:pt x="320" y="310"/>
                </a:cubicBezTo>
                <a:cubicBezTo>
                  <a:pt x="319" y="292"/>
                  <a:pt x="318" y="270"/>
                  <a:pt x="316" y="256"/>
                </a:cubicBezTo>
                <a:cubicBezTo>
                  <a:pt x="314" y="242"/>
                  <a:pt x="318" y="230"/>
                  <a:pt x="310" y="226"/>
                </a:cubicBezTo>
                <a:cubicBezTo>
                  <a:pt x="302" y="222"/>
                  <a:pt x="281" y="228"/>
                  <a:pt x="266" y="230"/>
                </a:cubicBezTo>
                <a:cubicBezTo>
                  <a:pt x="251" y="232"/>
                  <a:pt x="231" y="238"/>
                  <a:pt x="218" y="236"/>
                </a:cubicBezTo>
                <a:cubicBezTo>
                  <a:pt x="205" y="234"/>
                  <a:pt x="197" y="217"/>
                  <a:pt x="190" y="216"/>
                </a:cubicBezTo>
                <a:cubicBezTo>
                  <a:pt x="183" y="215"/>
                  <a:pt x="182" y="221"/>
                  <a:pt x="176" y="230"/>
                </a:cubicBezTo>
                <a:cubicBezTo>
                  <a:pt x="170" y="239"/>
                  <a:pt x="157" y="251"/>
                  <a:pt x="154" y="268"/>
                </a:cubicBezTo>
                <a:cubicBezTo>
                  <a:pt x="151" y="285"/>
                  <a:pt x="153" y="311"/>
                  <a:pt x="156" y="332"/>
                </a:cubicBezTo>
                <a:cubicBezTo>
                  <a:pt x="159" y="353"/>
                  <a:pt x="171" y="382"/>
                  <a:pt x="174" y="396"/>
                </a:cubicBezTo>
                <a:cubicBezTo>
                  <a:pt x="177" y="410"/>
                  <a:pt x="175" y="414"/>
                  <a:pt x="172" y="417"/>
                </a:cubicBezTo>
                <a:cubicBezTo>
                  <a:pt x="169" y="420"/>
                  <a:pt x="162" y="416"/>
                  <a:pt x="156" y="414"/>
                </a:cubicBezTo>
                <a:cubicBezTo>
                  <a:pt x="150" y="412"/>
                  <a:pt x="145" y="418"/>
                  <a:pt x="138" y="406"/>
                </a:cubicBezTo>
                <a:cubicBezTo>
                  <a:pt x="131" y="394"/>
                  <a:pt x="122" y="365"/>
                  <a:pt x="116" y="342"/>
                </a:cubicBezTo>
                <a:cubicBezTo>
                  <a:pt x="110" y="319"/>
                  <a:pt x="105" y="283"/>
                  <a:pt x="102" y="268"/>
                </a:cubicBezTo>
                <a:cubicBezTo>
                  <a:pt x="99" y="253"/>
                  <a:pt x="97" y="255"/>
                  <a:pt x="98" y="250"/>
                </a:cubicBezTo>
                <a:cubicBezTo>
                  <a:pt x="99" y="245"/>
                  <a:pt x="105" y="242"/>
                  <a:pt x="106" y="236"/>
                </a:cubicBezTo>
                <a:cubicBezTo>
                  <a:pt x="107" y="230"/>
                  <a:pt x="110" y="210"/>
                  <a:pt x="106" y="214"/>
                </a:cubicBezTo>
                <a:cubicBezTo>
                  <a:pt x="102" y="218"/>
                  <a:pt x="90" y="245"/>
                  <a:pt x="84" y="260"/>
                </a:cubicBezTo>
                <a:cubicBezTo>
                  <a:pt x="78" y="275"/>
                  <a:pt x="69" y="287"/>
                  <a:pt x="68" y="306"/>
                </a:cubicBezTo>
                <a:cubicBezTo>
                  <a:pt x="67" y="325"/>
                  <a:pt x="75" y="361"/>
                  <a:pt x="78" y="376"/>
                </a:cubicBezTo>
                <a:cubicBezTo>
                  <a:pt x="81" y="391"/>
                  <a:pt x="82" y="395"/>
                  <a:pt x="78" y="398"/>
                </a:cubicBezTo>
                <a:close/>
              </a:path>
            </a:pathLst>
          </a:cu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9460" name="Rectangle 1">
            <a:extLst>
              <a:ext uri="{FF2B5EF4-FFF2-40B4-BE49-F238E27FC236}">
                <a16:creationId xmlns:a16="http://schemas.microsoft.com/office/drawing/2014/main" id="{51C6C6E0-4856-45DE-8C3F-A7865D2E1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150" y="460375"/>
            <a:ext cx="6223000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3600">
                <a:solidFill>
                  <a:srgbClr val="C00000"/>
                </a:solidFill>
              </a:rPr>
              <a:t>Agents étiologiques des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3600">
                <a:solidFill>
                  <a:srgbClr val="C00000"/>
                </a:solidFill>
              </a:rPr>
              <a:t>Broncho-pneumonies</a:t>
            </a:r>
          </a:p>
        </p:txBody>
      </p:sp>
      <p:sp>
        <p:nvSpPr>
          <p:cNvPr id="19461" name="Accolade fermante 1">
            <a:extLst>
              <a:ext uri="{FF2B5EF4-FFF2-40B4-BE49-F238E27FC236}">
                <a16:creationId xmlns:a16="http://schemas.microsoft.com/office/drawing/2014/main" id="{614E8E97-4B3E-4AFA-B050-A43CAAF7E9B9}"/>
              </a:ext>
            </a:extLst>
          </p:cNvPr>
          <p:cNvSpPr>
            <a:spLocks/>
          </p:cNvSpPr>
          <p:nvPr/>
        </p:nvSpPr>
        <p:spPr bwMode="auto">
          <a:xfrm>
            <a:off x="4605338" y="2908300"/>
            <a:ext cx="673100" cy="1806575"/>
          </a:xfrm>
          <a:prstGeom prst="rightBrace">
            <a:avLst>
              <a:gd name="adj1" fmla="val 8363"/>
              <a:gd name="adj2" fmla="val 50000"/>
            </a:avLst>
          </a:prstGeom>
          <a:noFill/>
          <a:ln w="57150" algn="ctr">
            <a:solidFill>
              <a:srgbClr val="FE9B0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2800"/>
          </a:p>
        </p:txBody>
      </p:sp>
      <p:sp>
        <p:nvSpPr>
          <p:cNvPr id="19462" name="ZoneTexte 3">
            <a:extLst>
              <a:ext uri="{FF2B5EF4-FFF2-40B4-BE49-F238E27FC236}">
                <a16:creationId xmlns:a16="http://schemas.microsoft.com/office/drawing/2014/main" id="{68923D5D-6C71-4760-B3A2-4D297504A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0" y="3579813"/>
            <a:ext cx="29051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800"/>
              <a:t>Pasteurellaceae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800" b="0"/>
              <a:t>Gram -  </a:t>
            </a:r>
          </a:p>
        </p:txBody>
      </p:sp>
      <p:sp>
        <p:nvSpPr>
          <p:cNvPr id="7175" name="Ellipse 1">
            <a:extLst>
              <a:ext uri="{FF2B5EF4-FFF2-40B4-BE49-F238E27FC236}">
                <a16:creationId xmlns:a16="http://schemas.microsoft.com/office/drawing/2014/main" id="{5AA1BF87-DCBF-48E2-AB80-9DA2F6A13E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32000"/>
            <a:ext cx="4708525" cy="2901950"/>
          </a:xfrm>
          <a:prstGeom prst="ellipse">
            <a:avLst/>
          </a:prstGeom>
          <a:noFill/>
          <a:ln w="57150" algn="ctr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fr-FR" altLang="fr-FR" sz="1800"/>
          </a:p>
        </p:txBody>
      </p:sp>
      <p:cxnSp>
        <p:nvCxnSpPr>
          <p:cNvPr id="7176" name="Connecteur droit avec flèche 3">
            <a:extLst>
              <a:ext uri="{FF2B5EF4-FFF2-40B4-BE49-F238E27FC236}">
                <a16:creationId xmlns:a16="http://schemas.microsoft.com/office/drawing/2014/main" id="{D65FBFB4-53B4-4ABA-804B-EE58E392D9BB}"/>
              </a:ext>
            </a:extLst>
          </p:cNvPr>
          <p:cNvCxnSpPr>
            <a:cxnSpLocks noChangeShapeType="1"/>
            <a:endCxn id="7175" idx="5"/>
          </p:cNvCxnSpPr>
          <p:nvPr/>
        </p:nvCxnSpPr>
        <p:spPr bwMode="auto">
          <a:xfrm flipH="1" flipV="1">
            <a:off x="4019550" y="4508500"/>
            <a:ext cx="1597025" cy="1147763"/>
          </a:xfrm>
          <a:prstGeom prst="straightConnector1">
            <a:avLst/>
          </a:prstGeom>
          <a:noFill/>
          <a:ln w="25400" algn="ctr">
            <a:solidFill>
              <a:srgbClr val="00B05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77" name="ZoneTexte 4">
            <a:extLst>
              <a:ext uri="{FF2B5EF4-FFF2-40B4-BE49-F238E27FC236}">
                <a16:creationId xmlns:a16="http://schemas.microsoft.com/office/drawing/2014/main" id="{8557D1E6-FA55-490B-A061-357F6E0FD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0" y="5656263"/>
            <a:ext cx="26241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800">
                <a:solidFill>
                  <a:srgbClr val="00B050"/>
                </a:solidFill>
              </a:rPr>
              <a:t>Commensales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animBg="1"/>
      <p:bldP spid="717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4DCBC8B1-5E2E-4442-B618-E113C95E50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fr-FR" altLang="fr-FR" sz="2800" b="1"/>
              <a:t> </a:t>
            </a:r>
            <a:r>
              <a:rPr lang="fr-FR" altLang="fr-FR" sz="3600">
                <a:solidFill>
                  <a:schemeClr val="tx1"/>
                </a:solidFill>
              </a:rPr>
              <a:t> </a:t>
            </a:r>
            <a:br>
              <a:rPr lang="fr-FR" altLang="fr-FR">
                <a:solidFill>
                  <a:schemeClr val="tx1"/>
                </a:solidFill>
              </a:rPr>
            </a:br>
            <a:endParaRPr lang="fr-FR" altLang="fr-FR" sz="2000">
              <a:solidFill>
                <a:schemeClr val="tx1"/>
              </a:solidFill>
            </a:endParaRPr>
          </a:p>
        </p:txBody>
      </p:sp>
      <p:sp>
        <p:nvSpPr>
          <p:cNvPr id="11267" name="Espace réservé du contenu 1">
            <a:extLst>
              <a:ext uri="{FF2B5EF4-FFF2-40B4-BE49-F238E27FC236}">
                <a16:creationId xmlns:a16="http://schemas.microsoft.com/office/drawing/2014/main" id="{08FE0A58-49BF-490A-A2D1-AA9877349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675" y="1927225"/>
            <a:ext cx="8229600" cy="4525963"/>
          </a:xfrm>
        </p:spPr>
        <p:txBody>
          <a:bodyPr/>
          <a:lstStyle/>
          <a:p>
            <a:r>
              <a:rPr lang="fr-FR" altLang="fr-FR" sz="2800" b="1" dirty="0"/>
              <a:t>Les bovins </a:t>
            </a:r>
            <a:r>
              <a:rPr lang="fr-FR" altLang="fr-FR" sz="2800" b="1" u="sng" dirty="0">
                <a:solidFill>
                  <a:srgbClr val="FF0000"/>
                </a:solidFill>
              </a:rPr>
              <a:t>sains</a:t>
            </a:r>
            <a:r>
              <a:rPr lang="fr-FR" altLang="fr-FR" sz="2800" b="1" dirty="0"/>
              <a:t> </a:t>
            </a:r>
            <a:r>
              <a:rPr lang="fr-FR" altLang="fr-FR" sz="2800" dirty="0"/>
              <a:t>sont </a:t>
            </a:r>
            <a:r>
              <a:rPr lang="fr-FR" altLang="fr-FR" sz="2800" b="1" dirty="0">
                <a:solidFill>
                  <a:srgbClr val="C00000"/>
                </a:solidFill>
              </a:rPr>
              <a:t>porteurs de </a:t>
            </a:r>
            <a:r>
              <a:rPr lang="fr-FR" altLang="fr-FR" sz="2800" b="1" dirty="0" err="1">
                <a:solidFill>
                  <a:srgbClr val="C00000"/>
                </a:solidFill>
              </a:rPr>
              <a:t>Pasteurellaceae</a:t>
            </a:r>
            <a:r>
              <a:rPr lang="fr-FR" altLang="fr-FR" sz="2800" b="1" dirty="0">
                <a:solidFill>
                  <a:srgbClr val="C00000"/>
                </a:solidFill>
              </a:rPr>
              <a:t> </a:t>
            </a:r>
            <a:r>
              <a:rPr lang="fr-FR" altLang="fr-FR" sz="2800" dirty="0"/>
              <a:t>ce qui interdit une prophylaxie sanitaire.</a:t>
            </a:r>
            <a:endParaRPr lang="fr-FR" altLang="fr-FR" sz="4000" dirty="0"/>
          </a:p>
          <a:p>
            <a:endParaRPr lang="fr-FR" altLang="fr-FR" sz="4000" dirty="0"/>
          </a:p>
          <a:p>
            <a:r>
              <a:rPr lang="fr-FR" altLang="fr-FR" sz="2800" dirty="0"/>
              <a:t>La maladie se déclenche souvent dans des </a:t>
            </a:r>
            <a:r>
              <a:rPr lang="fr-FR" altLang="fr-FR" sz="2800" b="1" dirty="0">
                <a:solidFill>
                  <a:srgbClr val="C00000"/>
                </a:solidFill>
              </a:rPr>
              <a:t>conditions favorisant </a:t>
            </a:r>
            <a:r>
              <a:rPr lang="fr-FR" altLang="fr-FR" sz="2800" b="1" u="sng" dirty="0">
                <a:solidFill>
                  <a:srgbClr val="C00000"/>
                </a:solidFill>
              </a:rPr>
              <a:t>l’expansion </a:t>
            </a:r>
            <a:r>
              <a:rPr lang="fr-FR" altLang="fr-FR" sz="2800" b="1" dirty="0">
                <a:solidFill>
                  <a:srgbClr val="C00000"/>
                </a:solidFill>
              </a:rPr>
              <a:t>de la flore résidente</a:t>
            </a:r>
            <a:r>
              <a:rPr lang="fr-FR" altLang="fr-FR" sz="2800" dirty="0"/>
              <a:t> </a:t>
            </a:r>
            <a:r>
              <a:rPr lang="fr-FR" altLang="fr-FR" sz="2000" dirty="0"/>
              <a:t>(infections virales, infections à mycoplasmes, stress, défaut de ventilation de l’élevage, ...)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8CCFFB1-54EF-443D-9724-34665610C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675" y="6350"/>
            <a:ext cx="8239125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2B2B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800000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800000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800000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800000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fi-FI" altLang="fr-FR" b="0" kern="0" dirty="0"/>
              <a:t>Agents étiologiques des </a:t>
            </a:r>
            <a:br>
              <a:rPr lang="fi-FI" altLang="fr-FR" b="0" kern="0" dirty="0"/>
            </a:br>
            <a:r>
              <a:rPr lang="fi-FI" altLang="fr-FR" b="0" kern="0" dirty="0"/>
              <a:t>Broncho-pneumonies</a:t>
            </a:r>
            <a:endParaRPr lang="fr-FR" altLang="fr-FR" b="0" kern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dèle par défaut">
  <a:themeElements>
    <a:clrScheme name="Personnalisé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FE9B03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FE9B03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blanc defaut ply</Template>
  <TotalTime>0</TotalTime>
  <Pages>5</Pages>
  <Words>1919</Words>
  <Application>Microsoft Office PowerPoint</Application>
  <PresentationFormat>Affichage à l'écran (4:3)</PresentationFormat>
  <Paragraphs>481</Paragraphs>
  <Slides>50</Slides>
  <Notes>44</Notes>
  <HiddenSlides>0</HiddenSlides>
  <MMClips>0</MMClips>
  <ScaleCrop>false</ScaleCrop>
  <HeadingPairs>
    <vt:vector size="8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50</vt:i4>
      </vt:variant>
    </vt:vector>
  </HeadingPairs>
  <TitlesOfParts>
    <vt:vector size="53" baseType="lpstr">
      <vt:lpstr>Arial</vt:lpstr>
      <vt:lpstr>Modèle par défaut</vt:lpstr>
      <vt:lpstr>Microsoft Excel Chart</vt:lpstr>
      <vt:lpstr>Antibiothérapie chez le veau</vt:lpstr>
      <vt:lpstr>Antibiothérapie chez le veau</vt:lpstr>
      <vt:lpstr>Pathologies infectieuses chez le veau: prévalences</vt:lpstr>
      <vt:lpstr>Antibiothérapie des maladies respiratoires des bovins</vt:lpstr>
      <vt:lpstr>Les maladies respiratoires des bovins</vt:lpstr>
      <vt:lpstr>Plan</vt:lpstr>
      <vt:lpstr>Plan</vt:lpstr>
      <vt:lpstr>Présentation PowerPoint</vt:lpstr>
      <vt:lpstr>   </vt:lpstr>
      <vt:lpstr>Agents étiologiques des  Broncho-pneumonies</vt:lpstr>
      <vt:lpstr>Physiopathologie</vt:lpstr>
      <vt:lpstr>Physiopathologie</vt:lpstr>
      <vt:lpstr>Physiopathologie</vt:lpstr>
      <vt:lpstr>Physiopathologie</vt:lpstr>
      <vt:lpstr>Présentation PowerPoint</vt:lpstr>
      <vt:lpstr>Nécessité de l’antibiothérapie  pour les pathologies infectieuses pulmonaires</vt:lpstr>
      <vt:lpstr>Diagnostic</vt:lpstr>
      <vt:lpstr>Plan</vt:lpstr>
      <vt:lpstr>Localisation des germes et biophases</vt:lpstr>
      <vt:lpstr>Gamithromycine: PK</vt:lpstr>
      <vt:lpstr>Antibiotique et biophase</vt:lpstr>
      <vt:lpstr>Antibiotique et biophase</vt:lpstr>
      <vt:lpstr>Plan</vt:lpstr>
      <vt:lpstr>Les antibiotiques avec indication pour des pathologies respiratoires</vt:lpstr>
      <vt:lpstr>Les antibiotiques avec indication pour des pathologies respiratoires</vt:lpstr>
      <vt:lpstr>Les antibiotiques avec indication pour des pathologies respiratoires</vt:lpstr>
      <vt:lpstr>Les antibiotiques avec indication pour des pathologies respiratoires</vt:lpstr>
      <vt:lpstr>Les antibiotiques avec indication pour des pathologies respiratoires</vt:lpstr>
      <vt:lpstr>Sensibilité aux antibiotiques utilisés en pathologie respiratoire</vt:lpstr>
      <vt:lpstr>Les antibiotiques utilisés en pathologie respiratoire</vt:lpstr>
      <vt:lpstr>Les antibiotiques utilisés en pathologie respiratoire</vt:lpstr>
      <vt:lpstr>Plan</vt:lpstr>
      <vt:lpstr>Voies d’administration</vt:lpstr>
      <vt:lpstr>Voies d’administration</vt:lpstr>
      <vt:lpstr>Biodisponibilité: influence de la formulation</vt:lpstr>
      <vt:lpstr>Cinétique de l'oxytetracycline (20 mg/kg) formulation standard (  ) vs LA ( )</vt:lpstr>
      <vt:lpstr>Voies d’administration</vt:lpstr>
      <vt:lpstr>Voies d’administration</vt:lpstr>
      <vt:lpstr>Biodisponibilité de l’oxytetracycline : IM vs SC</vt:lpstr>
      <vt:lpstr>Voies d’administration</vt:lpstr>
      <vt:lpstr>Plan</vt:lpstr>
      <vt:lpstr>Métaphylaxie</vt:lpstr>
      <vt:lpstr>Métaphylaxie</vt:lpstr>
      <vt:lpstr>Métaphylaxie</vt:lpstr>
      <vt:lpstr>Traitements curatifs</vt:lpstr>
      <vt:lpstr>Essais cliniques et BPI</vt:lpstr>
      <vt:lpstr>Plan</vt:lpstr>
      <vt:lpstr>Thérapeutiques adjuvantes</vt:lpstr>
      <vt:lpstr>Thérapeutiques adjuvantes</vt:lpstr>
      <vt:lpstr>Possibilités de prévention…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2026-03-10T09:52:03Z</dcterms:created>
  <dcterms:modified xsi:type="dcterms:W3CDTF">2026-03-10T10:03:27Z</dcterms:modified>
  <cp:category/>
</cp:coreProperties>
</file>