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1"/>
    <p:sldMasterId id="2147483908" r:id="rId2"/>
  </p:sldMasterIdLst>
  <p:notesMasterIdLst>
    <p:notesMasterId r:id="rId50"/>
  </p:notesMasterIdLst>
  <p:sldIdLst>
    <p:sldId id="289" r:id="rId3"/>
    <p:sldId id="332" r:id="rId4"/>
    <p:sldId id="338" r:id="rId5"/>
    <p:sldId id="335" r:id="rId6"/>
    <p:sldId id="336" r:id="rId7"/>
    <p:sldId id="339" r:id="rId8"/>
    <p:sldId id="325" r:id="rId9"/>
    <p:sldId id="326" r:id="rId10"/>
    <p:sldId id="327" r:id="rId11"/>
    <p:sldId id="328" r:id="rId12"/>
    <p:sldId id="341" r:id="rId13"/>
    <p:sldId id="340" r:id="rId14"/>
    <p:sldId id="354" r:id="rId15"/>
    <p:sldId id="330" r:id="rId16"/>
    <p:sldId id="331" r:id="rId17"/>
    <p:sldId id="333" r:id="rId18"/>
    <p:sldId id="343" r:id="rId19"/>
    <p:sldId id="344" r:id="rId20"/>
    <p:sldId id="345" r:id="rId21"/>
    <p:sldId id="346" r:id="rId22"/>
    <p:sldId id="981" r:id="rId23"/>
    <p:sldId id="347" r:id="rId24"/>
    <p:sldId id="348" r:id="rId25"/>
    <p:sldId id="992" r:id="rId26"/>
    <p:sldId id="351" r:id="rId27"/>
    <p:sldId id="352" r:id="rId28"/>
    <p:sldId id="342" r:id="rId29"/>
    <p:sldId id="293" r:id="rId30"/>
    <p:sldId id="259" r:id="rId31"/>
    <p:sldId id="356" r:id="rId32"/>
    <p:sldId id="260" r:id="rId33"/>
    <p:sldId id="324" r:id="rId34"/>
    <p:sldId id="323" r:id="rId35"/>
    <p:sldId id="32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18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84265" autoAdjust="0"/>
  </p:normalViewPr>
  <p:slideViewPr>
    <p:cSldViewPr snapToGrid="0">
      <p:cViewPr varScale="1">
        <p:scale>
          <a:sx n="104" d="100"/>
          <a:sy n="104" d="100"/>
        </p:scale>
        <p:origin x="22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A44C-08DE-49FF-A987-9265CF5659AC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00C0-4C20-41BE-88DE-A102E55AF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093A2E-9A4A-4AEC-B865-51F36ECA30F2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456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0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1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61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0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BB4623-1660-4336-880A-418E2571833E}" type="slidenum">
              <a:rPr lang="fr-FR" altLang="fr-FR"/>
              <a:pPr eaLnBrk="1" hangingPunct="1"/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08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47D35-A3C8-4E17-9858-4F3B665328A4}" type="slidenum">
              <a:rPr lang="fr-FR" altLang="fr-FR"/>
              <a:pPr eaLnBrk="1" hangingPunct="1"/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5202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D3CD00-394B-4BF2-AAA5-779F8720597B}" type="slidenum">
              <a:rPr lang="fr-FR" altLang="fr-FR"/>
              <a:pPr eaLnBrk="1" hangingPunct="1"/>
              <a:t>38</a:t>
            </a:fld>
            <a:endParaRPr lang="fr-FR" alt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553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99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00D9E-6EFA-47FD-A30F-98BB2C9E89FA}" type="slidenum">
              <a:rPr lang="fr-FR" altLang="fr-FR"/>
              <a:pPr eaLnBrk="1" hangingPunct="1"/>
              <a:t>39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8038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12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72F58-3459-416D-A16C-029F39F8BFB7}" type="slidenum">
              <a:rPr lang="fr-FR" altLang="fr-FR"/>
              <a:pPr eaLnBrk="1" hangingPunct="1"/>
              <a:t>45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1713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3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1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8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0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84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8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34F0D-3BC2-4A03-9C8E-E8B1D1A4D3B4}" type="slidenum">
              <a:rPr lang="fr-FR" altLang="fr-FR">
                <a:solidFill>
                  <a:srgbClr val="000000"/>
                </a:solidFill>
              </a:rPr>
              <a:pPr eaLnBrk="1" hangingPunct="1"/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defTabSz="762000" eaLnBrk="1" hangingPunct="1"/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1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C5DC1-9AAA-4A56-8972-D05146A09B6F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7335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74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82677-6B19-4606-AFE3-A8793D2704F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9F2B6-DC59-434E-808E-2AAC334799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A8EDD-8C3A-490A-BD30-A34668497EF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E10E-3BBC-412C-B839-D44ACFE4D69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2EA64-27D4-4CD4-85FD-2D24F9E4A17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1D0F-FDCA-4A53-B763-AE5B268DA68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1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E1CB-CA09-402E-9525-9E69C4443D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47DB8-C5DA-43CC-9FD3-2698A8F5741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4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6213"/>
            <a:ext cx="2057400" cy="5949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019800" cy="59499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9033-3C6D-4B4E-A7E2-18D0A49397C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13398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7872-33F3-42A1-AFED-CFC0AF3BCE1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1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835C-AAFC-4C8D-B624-4B361042A85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6213"/>
            <a:ext cx="8229600" cy="13398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7325"/>
            <a:ext cx="2362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7F859-2212-450A-813C-89F5139166DC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Points d’intérêt en antibiothérapie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32054" y="4568036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Aude FERRAN</a:t>
            </a:r>
          </a:p>
          <a:p>
            <a:pPr algn="ctr"/>
            <a:r>
              <a:rPr lang="fr-FR" dirty="0"/>
              <a:t>2026</a:t>
            </a:r>
          </a:p>
          <a:p>
            <a:pPr algn="ctr"/>
            <a:endParaRPr lang="fr-FR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498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7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Prostatite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92238"/>
            <a:ext cx="7886700" cy="4351337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TMP-S</a:t>
            </a:r>
          </a:p>
          <a:p>
            <a:pPr lvl="1"/>
            <a:r>
              <a:rPr lang="fr-FR" dirty="0" err="1"/>
              <a:t>Enrofloxacine</a:t>
            </a:r>
            <a:r>
              <a:rPr lang="fr-FR" dirty="0"/>
              <a:t>*</a:t>
            </a:r>
          </a:p>
          <a:p>
            <a:pPr lvl="1"/>
            <a:r>
              <a:rPr lang="fr-FR" dirty="0"/>
              <a:t>Chloramphénicol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2800" dirty="0" err="1"/>
              <a:t>Endophtalmie</a:t>
            </a:r>
            <a:endParaRPr lang="fr-FR" sz="2800" dirty="0"/>
          </a:p>
          <a:p>
            <a:pPr marL="0" indent="0">
              <a:buNone/>
            </a:pPr>
            <a:r>
              <a:rPr lang="fr-FR" dirty="0"/>
              <a:t>- mêmes contraintes que barrière hémato-méningée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62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B- Infections par des bactéries intracellulaires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4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F325BB-AE20-4510-8E0E-B69B3B3F2DF2}" type="slidenum">
              <a:rPr lang="fr-FR" altLang="fr-FR">
                <a:solidFill>
                  <a:srgbClr val="000000"/>
                </a:solidFill>
              </a:rPr>
              <a:pPr eaLnBrk="1" hangingPunct="1"/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2" name="Rectangle 3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679450" y="412750"/>
            <a:ext cx="7785100" cy="6667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Localisation des pathogènes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1322388"/>
            <a:ext cx="4527550" cy="5083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800" dirty="0">
                <a:solidFill>
                  <a:srgbClr val="FF3300"/>
                </a:solidFill>
              </a:rPr>
              <a:t>Liquide interstitiel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400" dirty="0">
                <a:solidFill>
                  <a:srgbClr val="FF0000"/>
                </a:solidFill>
              </a:rPr>
              <a:t>La </a:t>
            </a:r>
            <a:r>
              <a:rPr lang="fr-FR" altLang="fr-FR" sz="2400" u="sng" dirty="0">
                <a:solidFill>
                  <a:srgbClr val="FF0000"/>
                </a:solidFill>
              </a:rPr>
              <a:t>plupart des pathogènes</a:t>
            </a:r>
            <a:r>
              <a:rPr lang="fr-FR" altLang="fr-FR" sz="2800" u="sng" dirty="0">
                <a:solidFill>
                  <a:srgbClr val="FF0000"/>
                </a:solidFill>
              </a:rPr>
              <a:t> </a:t>
            </a:r>
            <a:endParaRPr lang="fr-FR" altLang="fr-FR" u="sng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 err="1"/>
              <a:t>Mannhemia</a:t>
            </a:r>
            <a:r>
              <a:rPr lang="fr-FR" altLang="fr-FR" sz="1800" i="1" dirty="0"/>
              <a:t> ; Pasteurella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dirty="0"/>
              <a:t> </a:t>
            </a:r>
            <a:r>
              <a:rPr lang="fr-FR" altLang="fr-FR" sz="1800" i="1" dirty="0" err="1"/>
              <a:t>Actinobacillus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pleuropneumoniae</a:t>
            </a:r>
            <a:r>
              <a:rPr lang="fr-FR" altLang="fr-FR" sz="1800" i="1" dirty="0"/>
              <a:t> </a:t>
            </a: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/>
              <a:t> </a:t>
            </a:r>
            <a:r>
              <a:rPr lang="fr-FR" altLang="fr-FR" sz="1800" i="1" dirty="0" err="1"/>
              <a:t>Mycoplasma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hyopneumoniae</a:t>
            </a: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/>
              <a:t>E. coli</a:t>
            </a:r>
            <a:endParaRPr lang="fr-FR" altLang="fr-FR" sz="1800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 err="1"/>
              <a:t>Bordetella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bronchiseptica</a:t>
            </a:r>
            <a:r>
              <a:rPr lang="fr-FR" altLang="fr-FR" sz="1800" i="1" dirty="0"/>
              <a:t>, …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800" i="1" dirty="0"/>
          </a:p>
        </p:txBody>
      </p:sp>
      <p:sp>
        <p:nvSpPr>
          <p:cNvPr id="12294" name="Freeform 5"/>
          <p:cNvSpPr>
            <a:spLocks/>
          </p:cNvSpPr>
          <p:nvPr/>
        </p:nvSpPr>
        <p:spPr bwMode="blackWhite">
          <a:xfrm>
            <a:off x="4353729" y="1347788"/>
            <a:ext cx="4816475" cy="5119687"/>
          </a:xfrm>
          <a:custGeom>
            <a:avLst/>
            <a:gdLst>
              <a:gd name="T0" fmla="*/ 2147483647 w 3422"/>
              <a:gd name="T1" fmla="*/ 2147483647 h 3329"/>
              <a:gd name="T2" fmla="*/ 2147483647 w 3422"/>
              <a:gd name="T3" fmla="*/ 2147483647 h 3329"/>
              <a:gd name="T4" fmla="*/ 2147483647 w 3422"/>
              <a:gd name="T5" fmla="*/ 2147483647 h 3329"/>
              <a:gd name="T6" fmla="*/ 2147483647 w 3422"/>
              <a:gd name="T7" fmla="*/ 2147483647 h 3329"/>
              <a:gd name="T8" fmla="*/ 2147483647 w 3422"/>
              <a:gd name="T9" fmla="*/ 2147483647 h 3329"/>
              <a:gd name="T10" fmla="*/ 2147483647 w 3422"/>
              <a:gd name="T11" fmla="*/ 2147483647 h 3329"/>
              <a:gd name="T12" fmla="*/ 2147483647 w 3422"/>
              <a:gd name="T13" fmla="*/ 2147483647 h 3329"/>
              <a:gd name="T14" fmla="*/ 2147483647 w 3422"/>
              <a:gd name="T15" fmla="*/ 2147483647 h 3329"/>
              <a:gd name="T16" fmla="*/ 2147483647 w 3422"/>
              <a:gd name="T17" fmla="*/ 2147483647 h 3329"/>
              <a:gd name="T18" fmla="*/ 2147483647 w 3422"/>
              <a:gd name="T19" fmla="*/ 2147483647 h 3329"/>
              <a:gd name="T20" fmla="*/ 2147483647 w 3422"/>
              <a:gd name="T21" fmla="*/ 2147483647 h 3329"/>
              <a:gd name="T22" fmla="*/ 2147483647 w 3422"/>
              <a:gd name="T23" fmla="*/ 2147483647 h 3329"/>
              <a:gd name="T24" fmla="*/ 2147483647 w 3422"/>
              <a:gd name="T25" fmla="*/ 2147483647 h 3329"/>
              <a:gd name="T26" fmla="*/ 2147483647 w 3422"/>
              <a:gd name="T27" fmla="*/ 2147483647 h 3329"/>
              <a:gd name="T28" fmla="*/ 2147483647 w 3422"/>
              <a:gd name="T29" fmla="*/ 2147483647 h 3329"/>
              <a:gd name="T30" fmla="*/ 2147483647 w 3422"/>
              <a:gd name="T31" fmla="*/ 2147483647 h 3329"/>
              <a:gd name="T32" fmla="*/ 2147483647 w 3422"/>
              <a:gd name="T33" fmla="*/ 2147483647 h 3329"/>
              <a:gd name="T34" fmla="*/ 2147483647 w 3422"/>
              <a:gd name="T35" fmla="*/ 2147483647 h 33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422" h="3329">
                <a:moveTo>
                  <a:pt x="1414" y="250"/>
                </a:moveTo>
                <a:cubicBezTo>
                  <a:pt x="1327" y="281"/>
                  <a:pt x="1447" y="222"/>
                  <a:pt x="1314" y="212"/>
                </a:cubicBezTo>
                <a:cubicBezTo>
                  <a:pt x="1181" y="202"/>
                  <a:pt x="778" y="122"/>
                  <a:pt x="613" y="187"/>
                </a:cubicBezTo>
                <a:cubicBezTo>
                  <a:pt x="448" y="252"/>
                  <a:pt x="372" y="413"/>
                  <a:pt x="326" y="600"/>
                </a:cubicBezTo>
                <a:cubicBezTo>
                  <a:pt x="280" y="787"/>
                  <a:pt x="378" y="1041"/>
                  <a:pt x="338" y="1312"/>
                </a:cubicBezTo>
                <a:cubicBezTo>
                  <a:pt x="298" y="1583"/>
                  <a:pt x="96" y="1987"/>
                  <a:pt x="88" y="2224"/>
                </a:cubicBezTo>
                <a:cubicBezTo>
                  <a:pt x="80" y="2461"/>
                  <a:pt x="263" y="2575"/>
                  <a:pt x="288" y="2737"/>
                </a:cubicBezTo>
                <a:cubicBezTo>
                  <a:pt x="313" y="2899"/>
                  <a:pt x="0" y="3120"/>
                  <a:pt x="238" y="3199"/>
                </a:cubicBezTo>
                <a:cubicBezTo>
                  <a:pt x="476" y="3278"/>
                  <a:pt x="1279" y="3206"/>
                  <a:pt x="1714" y="3212"/>
                </a:cubicBezTo>
                <a:cubicBezTo>
                  <a:pt x="2149" y="3218"/>
                  <a:pt x="2643" y="3329"/>
                  <a:pt x="2851" y="3237"/>
                </a:cubicBezTo>
                <a:cubicBezTo>
                  <a:pt x="3059" y="3145"/>
                  <a:pt x="2893" y="2845"/>
                  <a:pt x="2964" y="2662"/>
                </a:cubicBezTo>
                <a:cubicBezTo>
                  <a:pt x="3035" y="2479"/>
                  <a:pt x="3284" y="2370"/>
                  <a:pt x="3276" y="2137"/>
                </a:cubicBezTo>
                <a:cubicBezTo>
                  <a:pt x="3268" y="1904"/>
                  <a:pt x="2893" y="1501"/>
                  <a:pt x="2914" y="1262"/>
                </a:cubicBezTo>
                <a:cubicBezTo>
                  <a:pt x="2935" y="1023"/>
                  <a:pt x="3380" y="879"/>
                  <a:pt x="3401" y="700"/>
                </a:cubicBezTo>
                <a:cubicBezTo>
                  <a:pt x="3422" y="521"/>
                  <a:pt x="3237" y="243"/>
                  <a:pt x="3039" y="187"/>
                </a:cubicBezTo>
                <a:cubicBezTo>
                  <a:pt x="2841" y="131"/>
                  <a:pt x="2414" y="389"/>
                  <a:pt x="2214" y="362"/>
                </a:cubicBezTo>
                <a:cubicBezTo>
                  <a:pt x="2014" y="335"/>
                  <a:pt x="1970" y="50"/>
                  <a:pt x="1839" y="25"/>
                </a:cubicBezTo>
                <a:cubicBezTo>
                  <a:pt x="1708" y="0"/>
                  <a:pt x="1501" y="219"/>
                  <a:pt x="1414" y="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783138" y="1798638"/>
            <a:ext cx="4230687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198438" indent="-198438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fr-FR" sz="3200" b="1" dirty="0">
                <a:solidFill>
                  <a:srgbClr val="FF3300"/>
                </a:solidFill>
              </a:rPr>
              <a:t>Cellule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dirty="0"/>
              <a:t>(</a:t>
            </a:r>
            <a:r>
              <a:rPr lang="en-US" altLang="fr-FR" sz="1600" dirty="0"/>
              <a:t>le plus </a:t>
            </a:r>
            <a:r>
              <a:rPr lang="en-US" altLang="fr-FR" sz="1600" dirty="0" err="1"/>
              <a:t>souvent</a:t>
            </a:r>
            <a:r>
              <a:rPr lang="en-US" altLang="fr-FR" sz="1600" dirty="0"/>
              <a:t> </a:t>
            </a:r>
            <a:r>
              <a:rPr lang="en-US" altLang="fr-FR" sz="1600" dirty="0" err="1"/>
              <a:t>dans</a:t>
            </a:r>
            <a:r>
              <a:rPr lang="en-US" altLang="fr-FR" sz="1600" dirty="0"/>
              <a:t> les phagocytes)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dirty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Rhodococcus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FF0000"/>
                </a:solidFill>
              </a:rPr>
              <a:t>equi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Lawsonia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FF0000"/>
                </a:solidFill>
              </a:rPr>
              <a:t>intracellularis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i="1" dirty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000000"/>
                </a:solidFill>
              </a:rPr>
              <a:t>Certains</a:t>
            </a:r>
            <a:r>
              <a:rPr lang="en-US" altLang="fr-FR" sz="2000" b="1" i="1" dirty="0">
                <a:solidFill>
                  <a:srgbClr val="00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000000"/>
                </a:solidFill>
              </a:rPr>
              <a:t>mycoplasmes</a:t>
            </a:r>
            <a:endParaRPr lang="en-US" altLang="fr-FR" sz="2000" b="1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fr-FR" sz="2000" b="1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b="1" i="1" dirty="0">
                <a:solidFill>
                  <a:srgbClr val="000000"/>
                </a:solidFill>
              </a:rPr>
              <a:t>Chlamydia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Ehrlichia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Brucella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Listeria monocytogenes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Salmonella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Mycobacteria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Bartonelle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Rickettsie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296" name="Freeform 8"/>
          <p:cNvSpPr>
            <a:spLocks/>
          </p:cNvSpPr>
          <p:nvPr/>
        </p:nvSpPr>
        <p:spPr bwMode="invGray">
          <a:xfrm>
            <a:off x="3823102" y="2237808"/>
            <a:ext cx="993775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3516312" y="3682206"/>
            <a:ext cx="769938" cy="450850"/>
            <a:chOff x="206" y="1368"/>
            <a:chExt cx="698" cy="384"/>
          </a:xfrm>
        </p:grpSpPr>
        <p:sp>
          <p:nvSpPr>
            <p:cNvPr id="12300" name="Freeform 11"/>
            <p:cNvSpPr>
              <a:spLocks/>
            </p:cNvSpPr>
            <p:nvPr/>
          </p:nvSpPr>
          <p:spPr bwMode="invGray">
            <a:xfrm>
              <a:off x="258" y="1368"/>
              <a:ext cx="646" cy="384"/>
            </a:xfrm>
            <a:custGeom>
              <a:avLst/>
              <a:gdLst>
                <a:gd name="T0" fmla="*/ 24 w 646"/>
                <a:gd name="T1" fmla="*/ 82 h 384"/>
                <a:gd name="T2" fmla="*/ 122 w 646"/>
                <a:gd name="T3" fmla="*/ 20 h 384"/>
                <a:gd name="T4" fmla="*/ 254 w 646"/>
                <a:gd name="T5" fmla="*/ 0 h 384"/>
                <a:gd name="T6" fmla="*/ 382 w 646"/>
                <a:gd name="T7" fmla="*/ 20 h 384"/>
                <a:gd name="T8" fmla="*/ 500 w 646"/>
                <a:gd name="T9" fmla="*/ 66 h 384"/>
                <a:gd name="T10" fmla="*/ 526 w 646"/>
                <a:gd name="T11" fmla="*/ 54 h 384"/>
                <a:gd name="T12" fmla="*/ 564 w 646"/>
                <a:gd name="T13" fmla="*/ 58 h 384"/>
                <a:gd name="T14" fmla="*/ 536 w 646"/>
                <a:gd name="T15" fmla="*/ 98 h 384"/>
                <a:gd name="T16" fmla="*/ 550 w 646"/>
                <a:gd name="T17" fmla="*/ 132 h 384"/>
                <a:gd name="T18" fmla="*/ 554 w 646"/>
                <a:gd name="T19" fmla="*/ 164 h 384"/>
                <a:gd name="T20" fmla="*/ 576 w 646"/>
                <a:gd name="T21" fmla="*/ 182 h 384"/>
                <a:gd name="T22" fmla="*/ 598 w 646"/>
                <a:gd name="T23" fmla="*/ 198 h 384"/>
                <a:gd name="T24" fmla="*/ 626 w 646"/>
                <a:gd name="T25" fmla="*/ 204 h 384"/>
                <a:gd name="T26" fmla="*/ 644 w 646"/>
                <a:gd name="T27" fmla="*/ 212 h 384"/>
                <a:gd name="T28" fmla="*/ 616 w 646"/>
                <a:gd name="T29" fmla="*/ 272 h 384"/>
                <a:gd name="T30" fmla="*/ 560 w 646"/>
                <a:gd name="T31" fmla="*/ 270 h 384"/>
                <a:gd name="T32" fmla="*/ 514 w 646"/>
                <a:gd name="T33" fmla="*/ 274 h 384"/>
                <a:gd name="T34" fmla="*/ 474 w 646"/>
                <a:gd name="T35" fmla="*/ 268 h 384"/>
                <a:gd name="T36" fmla="*/ 432 w 646"/>
                <a:gd name="T37" fmla="*/ 302 h 384"/>
                <a:gd name="T38" fmla="*/ 408 w 646"/>
                <a:gd name="T39" fmla="*/ 384 h 384"/>
                <a:gd name="T40" fmla="*/ 378 w 646"/>
                <a:gd name="T41" fmla="*/ 382 h 384"/>
                <a:gd name="T42" fmla="*/ 382 w 646"/>
                <a:gd name="T43" fmla="*/ 302 h 384"/>
                <a:gd name="T44" fmla="*/ 300 w 646"/>
                <a:gd name="T45" fmla="*/ 302 h 384"/>
                <a:gd name="T46" fmla="*/ 124 w 646"/>
                <a:gd name="T47" fmla="*/ 284 h 384"/>
                <a:gd name="T48" fmla="*/ 116 w 646"/>
                <a:gd name="T49" fmla="*/ 308 h 384"/>
                <a:gd name="T50" fmla="*/ 112 w 646"/>
                <a:gd name="T51" fmla="*/ 378 h 384"/>
                <a:gd name="T52" fmla="*/ 84 w 646"/>
                <a:gd name="T53" fmla="*/ 380 h 384"/>
                <a:gd name="T54" fmla="*/ 56 w 646"/>
                <a:gd name="T55" fmla="*/ 302 h 384"/>
                <a:gd name="T56" fmla="*/ 60 w 646"/>
                <a:gd name="T57" fmla="*/ 276 h 384"/>
                <a:gd name="T58" fmla="*/ 14 w 646"/>
                <a:gd name="T59" fmla="*/ 220 h 384"/>
                <a:gd name="T60" fmla="*/ 0 w 646"/>
                <a:gd name="T61" fmla="*/ 148 h 384"/>
                <a:gd name="T62" fmla="*/ 24 w 646"/>
                <a:gd name="T63" fmla="*/ 8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301" name="Freeform 12"/>
            <p:cNvSpPr>
              <a:spLocks/>
            </p:cNvSpPr>
            <p:nvPr/>
          </p:nvSpPr>
          <p:spPr bwMode="invGray">
            <a:xfrm>
              <a:off x="206" y="1428"/>
              <a:ext cx="64" cy="96"/>
            </a:xfrm>
            <a:custGeom>
              <a:avLst/>
              <a:gdLst>
                <a:gd name="T0" fmla="*/ 64 w 64"/>
                <a:gd name="T1" fmla="*/ 34 h 96"/>
                <a:gd name="T2" fmla="*/ 44 w 64"/>
                <a:gd name="T3" fmla="*/ 20 h 96"/>
                <a:gd name="T4" fmla="*/ 32 w 64"/>
                <a:gd name="T5" fmla="*/ 2 h 96"/>
                <a:gd name="T6" fmla="*/ 10 w 64"/>
                <a:gd name="T7" fmla="*/ 6 h 96"/>
                <a:gd name="T8" fmla="*/ 0 w 64"/>
                <a:gd name="T9" fmla="*/ 26 h 96"/>
                <a:gd name="T10" fmla="*/ 8 w 64"/>
                <a:gd name="T11" fmla="*/ 40 h 96"/>
                <a:gd name="T12" fmla="*/ 26 w 64"/>
                <a:gd name="T13" fmla="*/ 38 h 96"/>
                <a:gd name="T14" fmla="*/ 48 w 64"/>
                <a:gd name="T15" fmla="*/ 34 h 96"/>
                <a:gd name="T16" fmla="*/ 34 w 64"/>
                <a:gd name="T17" fmla="*/ 44 h 96"/>
                <a:gd name="T18" fmla="*/ 28 w 64"/>
                <a:gd name="T19" fmla="*/ 74 h 96"/>
                <a:gd name="T20" fmla="*/ 34 w 64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Freeform 13"/>
          <p:cNvSpPr>
            <a:spLocks noChangeAspect="1"/>
          </p:cNvSpPr>
          <p:nvPr/>
        </p:nvSpPr>
        <p:spPr bwMode="auto">
          <a:xfrm>
            <a:off x="3084122" y="4724626"/>
            <a:ext cx="119221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 l’antibiotique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519" y="1930400"/>
            <a:ext cx="7058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</a:rPr>
              <a:t>Pénétration intracellulaire </a:t>
            </a:r>
            <a:r>
              <a:rPr lang="fr-FR" dirty="0">
                <a:latin typeface="Arial" panose="020B0604020202020204" pitchFamily="34" charset="0"/>
              </a:rPr>
              <a:t>dans le bon compartiment (cytosol vs </a:t>
            </a:r>
            <a:r>
              <a:rPr lang="fr-FR" dirty="0" err="1">
                <a:latin typeface="Arial" panose="020B0604020202020204" pitchFamily="34" charset="0"/>
              </a:rPr>
              <a:t>phagolysosome</a:t>
            </a:r>
            <a:r>
              <a:rPr lang="fr-FR" dirty="0">
                <a:latin typeface="Arial" panose="020B0604020202020204" pitchFamily="34" charset="0"/>
              </a:rPr>
              <a:t>)</a:t>
            </a:r>
            <a:endParaRPr lang="fr-FR" dirty="0"/>
          </a:p>
          <a:p>
            <a:endParaRPr 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</a:rPr>
              <a:t>Concentrations suffisantes </a:t>
            </a:r>
            <a:r>
              <a:rPr lang="fr-FR" dirty="0">
                <a:latin typeface="Arial" panose="020B0604020202020204" pitchFamily="34" charset="0"/>
              </a:rPr>
              <a:t>dans le compartiment intracellulaire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</a:rPr>
              <a:t>Activité</a:t>
            </a:r>
            <a:r>
              <a:rPr lang="fr-FR" dirty="0">
                <a:latin typeface="Arial" panose="020B0604020202020204" pitchFamily="34" charset="0"/>
              </a:rPr>
              <a:t> dans le compartiment intracellulaire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2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80672" y="960327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587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30" name="Rectangle 4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311150" y="135285"/>
            <a:ext cx="7937499" cy="604838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3200" dirty="0">
                <a:solidFill>
                  <a:schemeClr val="hlink"/>
                </a:solidFill>
              </a:rPr>
            </a:br>
            <a:r>
              <a:rPr lang="fr-FR" altLang="fr-FR" sz="3100" b="1" u="sng" dirty="0">
                <a:solidFill>
                  <a:schemeClr val="hlink"/>
                </a:solidFill>
              </a:rPr>
              <a:t>Concentrations d’antibiotiques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065044" y="5956301"/>
            <a:ext cx="245745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E6371C-F4D6-46A8-8331-882109D8C419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invGray">
          <a:xfrm>
            <a:off x="5242718" y="3154892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4248944" y="1606549"/>
            <a:ext cx="3000664" cy="89255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800" b="1" dirty="0">
                <a:solidFill>
                  <a:srgbClr val="FF0000"/>
                </a:solidFill>
              </a:rPr>
              <a:t>Phagolysosome</a:t>
            </a:r>
          </a:p>
          <a:p>
            <a:pPr algn="ctr"/>
            <a:r>
              <a:rPr lang="en-US" altLang="fr-FR" sz="2400" b="1" dirty="0"/>
              <a:t>pH=5.0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494102" y="3664932"/>
            <a:ext cx="2864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(x10-500)</a:t>
            </a:r>
          </a:p>
          <a:p>
            <a:pPr eaLnBrk="1" hangingPunct="1"/>
            <a:r>
              <a:rPr lang="en-US" altLang="fr-FR" sz="1800" b="1" dirty="0" err="1">
                <a:solidFill>
                  <a:srgbClr val="FF0000"/>
                </a:solidFill>
              </a:rPr>
              <a:t>Clindamycine</a:t>
            </a:r>
            <a:endParaRPr lang="en-US" altLang="fr-FR" sz="18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 (x2-4)*</a:t>
            </a:r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2489994" y="2268538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/>
              <a:t>pH=7</a:t>
            </a: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2065057" y="3494327"/>
            <a:ext cx="307816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(x4-20)</a:t>
            </a:r>
          </a:p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Fluoroquinolones (x2-8)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Rifampicine</a:t>
            </a:r>
            <a:r>
              <a:rPr lang="en-US" altLang="fr-FR" b="1" dirty="0">
                <a:solidFill>
                  <a:srgbClr val="0000CC"/>
                </a:solidFill>
              </a:rPr>
              <a:t> (x2)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Tétracycline</a:t>
            </a:r>
            <a:r>
              <a:rPr lang="en-US" altLang="fr-FR" b="1" dirty="0">
                <a:solidFill>
                  <a:srgbClr val="0000CC"/>
                </a:solidFill>
              </a:rPr>
              <a:t> (x2-4)</a:t>
            </a:r>
          </a:p>
          <a:p>
            <a:pPr eaLnBrk="1" hangingPunct="1"/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dirty="0">
                <a:solidFill>
                  <a:srgbClr val="0000CC"/>
                </a:solidFill>
              </a:rPr>
              <a:t>Beta-lactamines (x0.2-0.6)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5277643" y="4619039"/>
            <a:ext cx="2606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i="1" dirty="0"/>
              <a:t>=</a:t>
            </a:r>
            <a:r>
              <a:rPr lang="en-US" altLang="fr-FR" sz="1600" i="1" dirty="0" err="1"/>
              <a:t>Trappage</a:t>
            </a:r>
            <a:r>
              <a:rPr lang="en-US" altLang="fr-FR" sz="1600" i="1" dirty="0"/>
              <a:t> </a:t>
            </a:r>
            <a:r>
              <a:rPr lang="en-US" altLang="fr-FR" sz="1600" i="1" dirty="0" err="1"/>
              <a:t>ionique</a:t>
            </a:r>
            <a:r>
              <a:rPr lang="en-US" altLang="fr-FR" sz="1600" i="1" dirty="0"/>
              <a:t> des bases </a:t>
            </a:r>
            <a:r>
              <a:rPr lang="en-US" altLang="fr-FR" sz="1600" i="1" dirty="0" err="1"/>
              <a:t>faibles</a:t>
            </a:r>
            <a:r>
              <a:rPr lang="en-US" altLang="fr-FR" sz="1600" i="1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150" y="6441001"/>
            <a:ext cx="4567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Équilibre très long à atteindre pour </a:t>
            </a:r>
            <a:r>
              <a:rPr lang="fr-FR" sz="1200" dirty="0" err="1"/>
              <a:t>aminoglycosides</a:t>
            </a:r>
            <a:r>
              <a:rPr lang="fr-FR" sz="1200" dirty="0"/>
              <a:t> (plusieurs jours)</a:t>
            </a:r>
          </a:p>
        </p:txBody>
      </p:sp>
    </p:spTree>
    <p:extLst>
      <p:ext uri="{BB962C8B-B14F-4D97-AF65-F5344CB8AC3E}">
        <p14:creationId xmlns:p14="http://schemas.microsoft.com/office/powerpoint/2010/main" val="39865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1068778" y="1189772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5E7A9D-AA55-418E-BD50-E3DC7828E12C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invGray">
          <a:xfrm>
            <a:off x="5403460" y="3496305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97513" y="2887020"/>
            <a:ext cx="3017837" cy="528637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b="1" dirty="0">
                <a:solidFill>
                  <a:schemeClr val="hlink"/>
                </a:solidFill>
              </a:rPr>
              <a:t>Phagolysosome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5721350" y="4110038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</a:t>
            </a: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</a:t>
            </a:r>
            <a:endParaRPr lang="en-US" altLang="fr-FR" sz="2000" b="1" dirty="0">
              <a:solidFill>
                <a:srgbClr val="FF0000"/>
              </a:solidFill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3139611" y="2331554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/>
              <a:t>pH=7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2525372" y="3599393"/>
            <a:ext cx="2719143" cy="2154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Fluoroquinolones </a:t>
            </a:r>
            <a:r>
              <a:rPr lang="en-US" altLang="fr-FR" b="1" dirty="0" err="1">
                <a:solidFill>
                  <a:srgbClr val="0000CC"/>
                </a:solidFill>
              </a:rPr>
              <a:t>Rifampicine</a:t>
            </a:r>
            <a:r>
              <a:rPr lang="en-US" altLang="fr-FR" b="1" dirty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Tétracycline</a:t>
            </a:r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sz="1600" dirty="0">
                <a:solidFill>
                  <a:srgbClr val="0000CC"/>
                </a:solidFill>
              </a:rPr>
              <a:t>Beta-lactamines</a:t>
            </a:r>
            <a:endParaRPr lang="en-US" altLang="fr-FR" sz="1600" dirty="0"/>
          </a:p>
          <a:p>
            <a:pPr eaLnBrk="1" hangingPunct="1"/>
            <a:r>
              <a:rPr lang="en-US" altLang="fr-FR" sz="2800" b="1" dirty="0">
                <a:solidFill>
                  <a:srgbClr val="FF3300"/>
                </a:solidFill>
              </a:rPr>
              <a:t>Bonne </a:t>
            </a:r>
            <a:r>
              <a:rPr lang="en-US" altLang="fr-FR" sz="2800" b="1" dirty="0" err="1">
                <a:solidFill>
                  <a:srgbClr val="FF3300"/>
                </a:solidFill>
              </a:rPr>
              <a:t>activité</a:t>
            </a:r>
            <a:endParaRPr lang="fr-FR" altLang="fr-FR" sz="2800" b="1" dirty="0">
              <a:solidFill>
                <a:srgbClr val="FF3300"/>
              </a:solidFill>
            </a:endParaRP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721350" y="4834266"/>
            <a:ext cx="298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rgbClr val="FF0000"/>
                </a:solidFill>
              </a:rPr>
              <a:t>Activité</a:t>
            </a:r>
            <a:r>
              <a:rPr lang="en-US" altLang="fr-FR" sz="2800" b="1" dirty="0">
                <a:solidFill>
                  <a:srgbClr val="FF0000"/>
                </a:solidFill>
              </a:rPr>
              <a:t> </a:t>
            </a:r>
            <a:r>
              <a:rPr lang="en-US" altLang="fr-FR" sz="2800" b="1" dirty="0" err="1">
                <a:solidFill>
                  <a:srgbClr val="FF0000"/>
                </a:solidFill>
              </a:rPr>
              <a:t>faible</a:t>
            </a:r>
            <a:endParaRPr lang="en-US" altLang="fr-FR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 txBox="1">
            <a:spLocks noChangeAspect="1" noChangeArrowheads="1"/>
          </p:cNvSpPr>
          <p:nvPr/>
        </p:nvSpPr>
        <p:spPr bwMode="blackWhite">
          <a:xfrm>
            <a:off x="301626" y="276620"/>
            <a:ext cx="7937499" cy="6048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dirty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2800" dirty="0">
                <a:solidFill>
                  <a:schemeClr val="hlink"/>
                </a:solidFill>
              </a:rPr>
            </a:br>
            <a:r>
              <a:rPr lang="fr-FR" altLang="fr-FR" sz="2800" b="1" u="sng" dirty="0">
                <a:solidFill>
                  <a:schemeClr val="hlink"/>
                </a:solidFill>
              </a:rPr>
              <a:t>Activité des antibiotiques</a:t>
            </a:r>
          </a:p>
        </p:txBody>
      </p:sp>
    </p:spTree>
    <p:extLst>
      <p:ext uri="{BB962C8B-B14F-4D97-AF65-F5344CB8AC3E}">
        <p14:creationId xmlns:p14="http://schemas.microsoft.com/office/powerpoint/2010/main" val="185345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avec </a:t>
            </a:r>
            <a:r>
              <a:rPr lang="fr-FR" b="1" u="sng" dirty="0"/>
              <a:t>barrière physiologique </a:t>
            </a:r>
            <a:r>
              <a:rPr lang="fr-FR" dirty="0"/>
              <a:t>ou</a:t>
            </a:r>
            <a:r>
              <a:rPr lang="fr-FR" b="1" u="sng" dirty="0"/>
              <a:t> bactéries intracellulaires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77" y="3172151"/>
            <a:ext cx="8094245" cy="1199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 Interprétation des résultats de sensibilités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49" y="2561344"/>
            <a:ext cx="1383723" cy="12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Antibiogramme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2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 dirty="0"/>
              <a:t>Réalisation : </a:t>
            </a:r>
            <a:r>
              <a:rPr lang="fr-FR" altLang="fr-FR" sz="3100" dirty="0"/>
              <a:t>isolement de la souche bactérienne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Mise en culture</a:t>
            </a:r>
          </a:p>
        </p:txBody>
      </p:sp>
      <p:pic>
        <p:nvPicPr>
          <p:cNvPr id="43013" name="Picture 5" descr="colonies_bacterien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1939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58837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dirty="0">
                <a:solidFill>
                  <a:srgbClr val="FF3300"/>
                </a:solidFill>
              </a:rPr>
              <a:t>ATTENTION:</a:t>
            </a:r>
            <a:r>
              <a:rPr lang="fr-FR" altLang="fr-FR" sz="2400" dirty="0"/>
              <a:t> </a:t>
            </a:r>
            <a:r>
              <a:rPr lang="fr-FR" altLang="fr-FR" sz="2400" b="1" dirty="0"/>
              <a:t>Possibilité d’avoir plusieurs types de colonies. </a:t>
            </a:r>
            <a:r>
              <a:rPr lang="fr-FR" altLang="fr-FR" sz="2400" dirty="0"/>
              <a:t>Un seul type doit être sélectionné pour avoir une identification et un antibiogramme corrects</a:t>
            </a:r>
          </a:p>
          <a:p>
            <a:endParaRPr lang="fr-FR" altLang="fr-FR" sz="2400" dirty="0"/>
          </a:p>
          <a:p>
            <a:r>
              <a:rPr lang="fr-FR" altLang="fr-FR" sz="2400" dirty="0"/>
              <a:t>Il faut sélectionner </a:t>
            </a:r>
            <a:r>
              <a:rPr lang="fr-FR" altLang="fr-FR" sz="2400" b="1" dirty="0"/>
              <a:t>la souche responsable des symptômes</a:t>
            </a:r>
          </a:p>
          <a:p>
            <a:r>
              <a:rPr lang="fr-FR" altLang="fr-FR" sz="2000" dirty="0">
                <a:solidFill>
                  <a:srgbClr val="FF3300"/>
                </a:solidFill>
              </a:rPr>
              <a:t>EX :</a:t>
            </a:r>
            <a:r>
              <a:rPr lang="fr-FR" altLang="fr-FR" sz="2000" dirty="0"/>
              <a:t> comment différencier 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toxique d’une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non pathogène ?</a:t>
            </a:r>
          </a:p>
          <a:p>
            <a:pPr algn="ctr"/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58601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>
                <a:solidFill>
                  <a:srgbClr val="FF0000"/>
                </a:solidFill>
              </a:rPr>
              <a:t>EVALUER la pertinence </a:t>
            </a:r>
            <a:r>
              <a:rPr lang="fr-FR" sz="3600" dirty="0"/>
              <a:t>de la souche pathogène identifiée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4894262"/>
          </a:xfrm>
        </p:spPr>
        <p:txBody>
          <a:bodyPr>
            <a:normAutofit fontScale="92500" lnSpcReduction="10000"/>
          </a:bodyPr>
          <a:lstStyle/>
          <a:p>
            <a:endParaRPr lang="fr-FR" i="1" u="sng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Si vous n’avez jamais entendu parler de la souche :</a:t>
            </a:r>
          </a:p>
          <a:p>
            <a:pPr marL="300038" lvl="1" indent="0">
              <a:buNone/>
            </a:pPr>
            <a:r>
              <a:rPr lang="fr-FR" sz="2200" dirty="0"/>
              <a:t>	Allez vérifier qu’elle a déjà été décrite comme pouvant être la cause de la maladie que vous suspectez</a:t>
            </a:r>
          </a:p>
          <a:p>
            <a:pPr marL="300038" lvl="1" indent="0">
              <a:buNone/>
            </a:pPr>
            <a:endParaRPr lang="fr-FR" i="1" u="sng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Si plusieurs souches sont impliquées :</a:t>
            </a:r>
          </a:p>
          <a:p>
            <a:pPr marL="0" indent="0">
              <a:buNone/>
            </a:pPr>
            <a:r>
              <a:rPr lang="fr-FR" sz="2200" i="1" dirty="0"/>
              <a:t>	</a:t>
            </a:r>
            <a:r>
              <a:rPr lang="fr-FR" sz="2200" dirty="0"/>
              <a:t>Demandez-vous si l’infection pluri-bactérienne est fréquemment décrite pour la maladie que vous suspectez</a:t>
            </a:r>
          </a:p>
          <a:p>
            <a:pPr marL="300038" lvl="1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S’il n’y aucune souche isolée</a:t>
            </a:r>
          </a:p>
          <a:p>
            <a:pPr marL="300038" lvl="1" indent="0">
              <a:buNone/>
            </a:pPr>
            <a:r>
              <a:rPr lang="fr-FR" dirty="0"/>
              <a:t>	Demandez-vous si la bactérie a pu mourir lors du transport (conditions non adéquates)</a:t>
            </a:r>
          </a:p>
          <a:p>
            <a:pPr marL="300038" lvl="1" indent="0">
              <a:buNone/>
            </a:pPr>
            <a:r>
              <a:rPr lang="fr-FR" dirty="0"/>
              <a:t>	Pensez aux bactéries difficilement ou non cultivables (les anaérobies si vous n’avez pas anticipé le mode de transport, </a:t>
            </a:r>
            <a:r>
              <a:rPr lang="fr-FR" i="1" dirty="0" err="1"/>
              <a:t>Nocardia</a:t>
            </a:r>
            <a:r>
              <a:rPr lang="fr-FR" i="1" dirty="0"/>
              <a:t>, </a:t>
            </a:r>
            <a:r>
              <a:rPr lang="fr-FR" i="1" dirty="0" err="1"/>
              <a:t>Mycoplasma</a:t>
            </a:r>
            <a:r>
              <a:rPr lang="fr-FR" dirty="0"/>
              <a:t>, les intracellulaires strictes (Chlamydia…))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92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Accès aux sites infectieux particuliers </a:t>
            </a:r>
          </a:p>
        </p:txBody>
      </p:sp>
    </p:spTree>
    <p:extLst>
      <p:ext uri="{BB962C8B-B14F-4D97-AF65-F5344CB8AC3E}">
        <p14:creationId xmlns:p14="http://schemas.microsoft.com/office/powerpoint/2010/main" val="57496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6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méthode de référence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Sensibilité en milieu liquide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3000" dirty="0"/>
              <a:t>= Détermination de la CMI</a:t>
            </a:r>
          </a:p>
          <a:p>
            <a:pPr lvl="1">
              <a:buFont typeface="Wingdings" panose="05000000000000000000" pitchFamily="2" charset="2"/>
              <a:buNone/>
            </a:pPr>
            <a:endParaRPr lang="fr-FR" altLang="fr-FR" sz="3000" dirty="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971550" y="3429000"/>
            <a:ext cx="4321175" cy="792163"/>
            <a:chOff x="2154" y="1706"/>
            <a:chExt cx="2722" cy="772"/>
          </a:xfrm>
        </p:grpSpPr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2154" y="1707"/>
              <a:ext cx="182" cy="771"/>
              <a:chOff x="521" y="1389"/>
              <a:chExt cx="182" cy="771"/>
            </a:xfrm>
          </p:grpSpPr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1" name="AutoShape 7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2789" y="1707"/>
              <a:ext cx="182" cy="771"/>
              <a:chOff x="521" y="1389"/>
              <a:chExt cx="182" cy="771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424" y="1707"/>
              <a:ext cx="182" cy="771"/>
              <a:chOff x="521" y="1389"/>
              <a:chExt cx="182" cy="771"/>
            </a:xfrm>
          </p:grpSpPr>
          <p:sp>
            <p:nvSpPr>
              <p:cNvPr id="52236" name="Rectangle 12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4059" y="1706"/>
              <a:ext cx="182" cy="771"/>
              <a:chOff x="521" y="1389"/>
              <a:chExt cx="182" cy="771"/>
            </a:xfrm>
          </p:grpSpPr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4694" y="1706"/>
              <a:ext cx="182" cy="771"/>
              <a:chOff x="521" y="1389"/>
              <a:chExt cx="182" cy="771"/>
            </a:xfrm>
          </p:grpSpPr>
          <p:sp>
            <p:nvSpPr>
              <p:cNvPr id="52242" name="Rectangle 18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3" name="AutoShape 19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5867400" y="3430588"/>
            <a:ext cx="288925" cy="790575"/>
            <a:chOff x="521" y="1389"/>
            <a:chExt cx="182" cy="771"/>
          </a:xfrm>
        </p:grpSpPr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6" name="AutoShape 22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6875463" y="3430588"/>
            <a:ext cx="288925" cy="790575"/>
            <a:chOff x="521" y="1389"/>
            <a:chExt cx="182" cy="771"/>
          </a:xfrm>
        </p:grpSpPr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9" name="AutoShape 25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7883525" y="3430588"/>
            <a:ext cx="288925" cy="790575"/>
            <a:chOff x="521" y="1389"/>
            <a:chExt cx="182" cy="771"/>
          </a:xfrm>
        </p:grpSpPr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684213" y="42148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0.008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1692275" y="42211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0.016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7003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0.031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37084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0.062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6434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0.125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6515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0.250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6659563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0.500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667625" y="42148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1.000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5619750" y="4243388"/>
            <a:ext cx="863600" cy="360362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607050" y="4638675"/>
            <a:ext cx="83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>
                <a:solidFill>
                  <a:srgbClr val="009999"/>
                </a:solidFill>
              </a:rPr>
              <a:t>CMI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1547813" y="4652963"/>
            <a:ext cx="401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Concentration en antibiotique (µg/mL)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373" y="5922818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Peut être réalisée de manière automatisée</a:t>
            </a:r>
          </a:p>
        </p:txBody>
      </p:sp>
    </p:spTree>
    <p:extLst>
      <p:ext uri="{BB962C8B-B14F-4D97-AF65-F5344CB8AC3E}">
        <p14:creationId xmlns:p14="http://schemas.microsoft.com/office/powerpoint/2010/main" val="358606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A47DCB7-63C2-4203-B5AC-EAF628F0D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3" y="2060858"/>
            <a:ext cx="2414009" cy="1991557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E29111-9392-4FEF-8C15-E75B8E487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42" y="1659434"/>
            <a:ext cx="3856795" cy="2794406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03FF82-DC32-4F6F-9132-D9DC0D20A352}"/>
              </a:ext>
            </a:extLst>
          </p:cNvPr>
          <p:cNvSpPr txBox="1">
            <a:spLocks/>
          </p:cNvSpPr>
          <p:nvPr/>
        </p:nvSpPr>
        <p:spPr>
          <a:xfrm>
            <a:off x="628650" y="674697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D’autres méthodes existent </a:t>
            </a:r>
          </a:p>
          <a:p>
            <a:pPr marL="0" indent="0">
              <a:buNone/>
            </a:pPr>
            <a:r>
              <a:rPr lang="fr-FR" dirty="0"/>
              <a:t>➢ </a:t>
            </a:r>
            <a:r>
              <a:rPr lang="fr-FR" altLang="fr-FR" dirty="0"/>
              <a:t>Sensibilité en milieu liquide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D4B74-73EA-4124-9424-CBFD6875A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26" y="4499609"/>
            <a:ext cx="2351694" cy="21036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12EFDB-0A8B-4F4D-9FE3-A49DA17D5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80" y="4372050"/>
            <a:ext cx="2351694" cy="2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autres méthodes (E-test</a:t>
            </a:r>
            <a:r>
              <a:rPr lang="fr-FR" altLang="fr-FR" sz="3100">
                <a:cs typeface="Arial" panose="020B0604020202020204" pitchFamily="34" charset="0"/>
              </a:rPr>
              <a:t>®</a:t>
            </a:r>
            <a:r>
              <a:rPr lang="fr-FR" altLang="fr-FR" sz="310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sensibilité sur milieu gélosé</a:t>
            </a:r>
            <a:r>
              <a:rPr lang="fr-FR" altLang="fr-FR" dirty="0"/>
              <a:t> :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3400" dirty="0">
                <a:solidFill>
                  <a:srgbClr val="009999"/>
                </a:solidFill>
              </a:rPr>
              <a:t>	E-test</a:t>
            </a:r>
            <a:r>
              <a:rPr lang="fr-FR" altLang="fr-FR" sz="3400" dirty="0">
                <a:solidFill>
                  <a:srgbClr val="009999"/>
                </a:solidFill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FF7123-FAF4-4C49-B3C5-222650D9D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82" y="2373263"/>
            <a:ext cx="4075341" cy="2716894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EB9B02BF-0EC6-41E4-A68F-D6F015F85D0D}"/>
              </a:ext>
            </a:extLst>
          </p:cNvPr>
          <p:cNvSpPr/>
          <p:nvPr/>
        </p:nvSpPr>
        <p:spPr>
          <a:xfrm rot="9871103">
            <a:off x="4639766" y="3651542"/>
            <a:ext cx="100752" cy="52143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01EB43-B40D-47DB-8043-6082A09911C2}"/>
              </a:ext>
            </a:extLst>
          </p:cNvPr>
          <p:cNvSpPr txBox="1"/>
          <p:nvPr/>
        </p:nvSpPr>
        <p:spPr>
          <a:xfrm>
            <a:off x="4821749" y="4176967"/>
            <a:ext cx="400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Lecture de la valeur de CMI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EF66E0-ECDC-484F-A1D1-2D112A822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00" y="5186147"/>
            <a:ext cx="7067550" cy="100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7C464D-6C5D-4CB1-B05F-CAFA1AA85640}"/>
              </a:ext>
            </a:extLst>
          </p:cNvPr>
          <p:cNvSpPr/>
          <p:nvPr/>
        </p:nvSpPr>
        <p:spPr>
          <a:xfrm>
            <a:off x="5464935" y="5195608"/>
            <a:ext cx="1555829" cy="10096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</a:t>
            </a:r>
            <a:r>
              <a:rPr lang="fr-FR" altLang="fr-FR" sz="2600" b="1" dirty="0">
                <a:solidFill>
                  <a:srgbClr val="009999"/>
                </a:solidFill>
              </a:rPr>
              <a:t>sensibilité sur milieu gélosé : </a:t>
            </a:r>
            <a:r>
              <a:rPr lang="fr-FR" altLang="fr-FR" sz="3400" dirty="0">
                <a:solidFill>
                  <a:srgbClr val="009999"/>
                </a:solidFill>
              </a:rPr>
              <a:t>antibiogramme standard </a:t>
            </a:r>
            <a:r>
              <a:rPr lang="fr-FR" altLang="fr-FR" dirty="0"/>
              <a:t>(</a:t>
            </a:r>
            <a:r>
              <a:rPr lang="fr-FR" altLang="fr-FR" dirty="0" err="1"/>
              <a:t>disk</a:t>
            </a:r>
            <a:r>
              <a:rPr lang="fr-FR" altLang="fr-FR" dirty="0"/>
              <a:t> diffusion test)</a:t>
            </a:r>
            <a:endParaRPr lang="fr-FR" altLang="fr-FR" sz="3400" dirty="0"/>
          </a:p>
          <a:p>
            <a:endParaRPr lang="fr-FR" altLang="fr-FR" sz="1600" dirty="0">
              <a:cs typeface="Arial" panose="020B0604020202020204" pitchFamily="34" charset="0"/>
            </a:endParaRPr>
          </a:p>
        </p:txBody>
      </p:sp>
      <p:pic>
        <p:nvPicPr>
          <p:cNvPr id="53252" name="Picture 4" descr="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10197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391BD-3D70-420C-A4C0-76901EDA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18CF9-D640-47AB-80A0-250208A0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F1004E-0F74-456E-B3CF-700A5FAD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66"/>
            <a:ext cx="9144000" cy="6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Lire les résultats d’antibiogramme </a:t>
            </a:r>
            <a:r>
              <a:rPr lang="fr-FR" sz="3600" b="1" u="sng" dirty="0">
                <a:solidFill>
                  <a:srgbClr val="FF0000"/>
                </a:solidFill>
              </a:rPr>
              <a:t>avec un œil critique </a:t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197510"/>
            <a:ext cx="8124518" cy="3974690"/>
          </a:xfrm>
        </p:spPr>
        <p:txBody>
          <a:bodyPr/>
          <a:lstStyle/>
          <a:p>
            <a:r>
              <a:rPr lang="fr-FR" sz="2800" b="1" dirty="0"/>
              <a:t>Erreurs possibles liées à la méthode standardisée:</a:t>
            </a:r>
            <a:r>
              <a:rPr lang="fr-FR" dirty="0"/>
              <a:t> </a:t>
            </a:r>
          </a:p>
          <a:p>
            <a:pPr lvl="2"/>
            <a:r>
              <a:rPr lang="fr-FR" sz="2000" dirty="0"/>
              <a:t>Bactéries en croissance</a:t>
            </a:r>
          </a:p>
          <a:p>
            <a:pPr lvl="2"/>
            <a:r>
              <a:rPr lang="fr-FR" sz="2000" dirty="0"/>
              <a:t>Milieu de culture standardisé </a:t>
            </a:r>
          </a:p>
          <a:p>
            <a:pPr lvl="2"/>
            <a:r>
              <a:rPr lang="fr-FR" sz="2000" dirty="0"/>
              <a:t>Bactéries en suspension (pas de biofilm, pas de cellules eucaryotes)</a:t>
            </a:r>
          </a:p>
          <a:p>
            <a:pPr lvl="2"/>
            <a:r>
              <a:rPr lang="fr-FR" sz="2000" dirty="0"/>
              <a:t>Faible inoculum</a:t>
            </a:r>
          </a:p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414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</a:rPr>
              <a:t>Lire les résultats d’antibiogramme </a:t>
            </a:r>
            <a:r>
              <a:rPr lang="fr-FR" sz="3200" b="1" u="sng" dirty="0">
                <a:solidFill>
                  <a:srgbClr val="FF0000"/>
                </a:solidFill>
              </a:rPr>
              <a:t>avec un œil 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Même si la bactérie est déclarée </a:t>
            </a:r>
            <a:r>
              <a:rPr lang="fr-FR" sz="2800" b="1" dirty="0">
                <a:solidFill>
                  <a:schemeClr val="accent6"/>
                </a:solidFill>
              </a:rPr>
              <a:t>sensible</a:t>
            </a:r>
            <a:r>
              <a:rPr lang="fr-FR" dirty="0"/>
              <a:t> :  </a:t>
            </a:r>
            <a:r>
              <a:rPr lang="fr-FR" dirty="0">
                <a:solidFill>
                  <a:srgbClr val="FF0000"/>
                </a:solidFill>
              </a:rPr>
              <a:t>risque d’échecs </a:t>
            </a:r>
            <a:r>
              <a:rPr lang="fr-FR" dirty="0"/>
              <a:t>thérapeutiques dans les situations où les bactéries sont dans un état très éloigné de celui testé </a:t>
            </a:r>
            <a:r>
              <a:rPr lang="fr-FR" i="1" dirty="0"/>
              <a:t>in vitro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Bactéries protégées par une barrière</a:t>
            </a:r>
          </a:p>
          <a:p>
            <a:pPr lvl="1"/>
            <a:r>
              <a:rPr lang="fr-FR" dirty="0"/>
              <a:t>Bactérie intracellulaire</a:t>
            </a:r>
          </a:p>
          <a:p>
            <a:pPr lvl="1"/>
            <a:r>
              <a:rPr lang="fr-FR" dirty="0"/>
              <a:t>Biofilm (faible multiplication des bactéries, matrice)</a:t>
            </a:r>
          </a:p>
          <a:p>
            <a:pPr lvl="1"/>
            <a:r>
              <a:rPr lang="fr-FR" dirty="0"/>
              <a:t>….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06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975" y="209867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Points divers</a:t>
            </a:r>
            <a:br>
              <a:rPr lang="fr-FR" sz="4400" b="1" dirty="0"/>
            </a:br>
            <a:br>
              <a:rPr lang="fr-FR" sz="4000" b="1" dirty="0"/>
            </a:br>
            <a:r>
              <a:rPr lang="fr-FR" sz="2700" b="1" dirty="0"/>
              <a:t>- </a:t>
            </a:r>
            <a:r>
              <a:rPr lang="fr-FR" sz="2700" dirty="0"/>
              <a:t>Toxicité digestive chez les herbivores </a:t>
            </a:r>
            <a:r>
              <a:rPr lang="fr-FR" sz="2700" dirty="0" err="1"/>
              <a:t>monograstriques</a:t>
            </a:r>
            <a:br>
              <a:rPr lang="fr-FR" sz="2700" dirty="0"/>
            </a:br>
            <a:br>
              <a:rPr lang="fr-FR" sz="3100" dirty="0"/>
            </a:br>
            <a:r>
              <a:rPr lang="fr-FR" sz="2700" dirty="0"/>
              <a:t>- Utilisation de la voie </a:t>
            </a:r>
            <a:r>
              <a:rPr lang="fr-FR" sz="2700" dirty="0" err="1"/>
              <a:t>intra-articulaire</a:t>
            </a:r>
            <a:r>
              <a:rPr lang="fr-FR" sz="2700" dirty="0"/>
              <a:t> chez le cheval</a:t>
            </a:r>
            <a:br>
              <a:rPr lang="fr-FR" sz="2700" dirty="0"/>
            </a:br>
            <a:br>
              <a:rPr lang="fr-FR" sz="2700" dirty="0"/>
            </a:br>
            <a:r>
              <a:rPr lang="fr-FR" sz="2700" dirty="0"/>
              <a:t>- Antibioprophylaxie chirurgicale </a:t>
            </a:r>
            <a:br>
              <a:rPr lang="fr-FR" sz="3100" dirty="0"/>
            </a:br>
            <a:r>
              <a:rPr lang="fr-FR" sz="3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30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Toxicité digestive </a:t>
            </a:r>
            <a:r>
              <a:rPr lang="fr-FR" dirty="0"/>
              <a:t>des antibiotiques chez le cheval ADULTE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00300"/>
            <a:ext cx="7886700" cy="3771900"/>
          </a:xfrm>
        </p:spPr>
        <p:txBody>
          <a:bodyPr/>
          <a:lstStyle/>
          <a:p>
            <a:r>
              <a:rPr lang="fr-FR" dirty="0" err="1"/>
              <a:t>Penicilline</a:t>
            </a:r>
            <a:r>
              <a:rPr lang="fr-FR" dirty="0"/>
              <a:t> G : Voie orale</a:t>
            </a:r>
          </a:p>
          <a:p>
            <a:endParaRPr lang="fr-FR" dirty="0"/>
          </a:p>
          <a:p>
            <a:r>
              <a:rPr lang="fr-FR" dirty="0"/>
              <a:t>Ciprofloxacine (oral et parentéral) </a:t>
            </a:r>
            <a:r>
              <a:rPr lang="fr-FR" sz="2000" dirty="0"/>
              <a:t>≠ marbofloxacine parentéral</a:t>
            </a:r>
          </a:p>
          <a:p>
            <a:endParaRPr lang="fr-FR" sz="2000" dirty="0"/>
          </a:p>
          <a:p>
            <a:r>
              <a:rPr lang="fr-FR" dirty="0"/>
              <a:t>Clindamycine/</a:t>
            </a:r>
            <a:r>
              <a:rPr lang="fr-FR" dirty="0" err="1"/>
              <a:t>lincomycine</a:t>
            </a:r>
            <a:r>
              <a:rPr lang="fr-FR" dirty="0"/>
              <a:t>/macrolides (oral et parentéral)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82355-731E-42B6-AC37-24EE9262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138" y="1057008"/>
            <a:ext cx="1383723" cy="12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9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Toxicité digestive </a:t>
            </a:r>
            <a:r>
              <a:rPr lang="fr-FR" dirty="0"/>
              <a:t>des antibiotiques chez le lapin, cochon d’Inde, chinchillas, hamster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73499"/>
            <a:ext cx="7886700" cy="4098701"/>
          </a:xfrm>
        </p:spPr>
        <p:txBody>
          <a:bodyPr/>
          <a:lstStyle/>
          <a:p>
            <a:r>
              <a:rPr lang="fr-FR" dirty="0"/>
              <a:t>Beta-lactamines </a:t>
            </a:r>
            <a:r>
              <a:rPr lang="fr-FR" b="1" dirty="0"/>
              <a:t>par voie orale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Clindamycine/</a:t>
            </a:r>
            <a:r>
              <a:rPr lang="fr-FR" dirty="0" err="1"/>
              <a:t>lincomycine</a:t>
            </a:r>
            <a:r>
              <a:rPr lang="fr-FR" dirty="0"/>
              <a:t>/macrolides pour toutes les voies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9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A- Infections de sites avec barrière physiologique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Méningites</a:t>
            </a:r>
          </a:p>
          <a:p>
            <a:r>
              <a:rPr lang="fr-FR" dirty="0"/>
              <a:t>Prostatites chez le chien</a:t>
            </a:r>
          </a:p>
          <a:p>
            <a:r>
              <a:rPr lang="fr-FR" dirty="0"/>
              <a:t>Infections oculaires (</a:t>
            </a:r>
            <a:r>
              <a:rPr lang="fr-FR" dirty="0" err="1"/>
              <a:t>endophtalmie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52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38" y="831851"/>
            <a:ext cx="7886700" cy="1325562"/>
          </a:xfrm>
        </p:spPr>
        <p:txBody>
          <a:bodyPr>
            <a:normAutofit/>
          </a:bodyPr>
          <a:lstStyle/>
          <a:p>
            <a:r>
              <a:rPr lang="fr-FR" sz="3600" b="1" dirty="0"/>
              <a:t>Voie </a:t>
            </a:r>
            <a:r>
              <a:rPr lang="fr-FR" sz="3600" b="1" dirty="0" err="1"/>
              <a:t>intra-articulaire</a:t>
            </a:r>
            <a:r>
              <a:rPr lang="fr-FR" sz="3600" b="1" dirty="0"/>
              <a:t> chez le cheval</a:t>
            </a:r>
          </a:p>
        </p:txBody>
      </p:sp>
    </p:spTree>
    <p:extLst>
      <p:ext uri="{BB962C8B-B14F-4D97-AF65-F5344CB8AC3E}">
        <p14:creationId xmlns:p14="http://schemas.microsoft.com/office/powerpoint/2010/main" val="289848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104" y="1600200"/>
            <a:ext cx="7886700" cy="4351337"/>
          </a:xfrm>
        </p:spPr>
        <p:txBody>
          <a:bodyPr>
            <a:normAutofit fontScale="77500" lnSpcReduction="20000"/>
          </a:bodyPr>
          <a:lstStyle/>
          <a:p>
            <a:r>
              <a:rPr lang="fr-FR" sz="3000" b="1" dirty="0">
                <a:solidFill>
                  <a:schemeClr val="accent6"/>
                </a:solidFill>
              </a:rPr>
              <a:t>Avantages : </a:t>
            </a:r>
          </a:p>
          <a:p>
            <a:pPr lvl="1"/>
            <a:r>
              <a:rPr lang="fr-FR" sz="2300" dirty="0"/>
              <a:t>Concentrations très élevées pendant plus longtemps (</a:t>
            </a:r>
            <a:r>
              <a:rPr lang="fr-FR" sz="2300" dirty="0" err="1"/>
              <a:t>env</a:t>
            </a:r>
            <a:r>
              <a:rPr lang="fr-FR" sz="2300" dirty="0"/>
              <a:t> 24h) que par voie systémique</a:t>
            </a:r>
          </a:p>
          <a:p>
            <a:pPr lvl="1"/>
            <a:r>
              <a:rPr lang="fr-FR" sz="2300" dirty="0"/>
              <a:t>Moins de toxicité systémique </a:t>
            </a:r>
          </a:p>
          <a:p>
            <a:pPr lvl="1"/>
            <a:r>
              <a:rPr lang="fr-FR" sz="2300" dirty="0"/>
              <a:t>Limitation du coût</a:t>
            </a:r>
          </a:p>
          <a:p>
            <a:pPr lvl="1"/>
            <a:r>
              <a:rPr lang="fr-FR" sz="2300" dirty="0"/>
              <a:t>Geste technique assez facile</a:t>
            </a:r>
          </a:p>
          <a:p>
            <a:endParaRPr lang="fr-FR" dirty="0"/>
          </a:p>
          <a:p>
            <a:r>
              <a:rPr lang="fr-FR" sz="3200" b="1" dirty="0">
                <a:solidFill>
                  <a:srgbClr val="FF0000"/>
                </a:solidFill>
              </a:rPr>
              <a:t>Inconvénients :</a:t>
            </a:r>
          </a:p>
          <a:p>
            <a:pPr lvl="1"/>
            <a:r>
              <a:rPr lang="fr-FR" sz="2300" dirty="0"/>
              <a:t>Tolérance locale : n’utiliser que des formulations décrites comme tolérées (pas « d’initiative »)</a:t>
            </a:r>
          </a:p>
          <a:p>
            <a:pPr lvl="1"/>
            <a:r>
              <a:rPr lang="fr-FR" sz="2300" dirty="0"/>
              <a:t>Risque d’une « nouvelle » contamination de l’articulation</a:t>
            </a:r>
          </a:p>
          <a:p>
            <a:pPr lvl="1"/>
            <a:endParaRPr lang="fr-FR" dirty="0"/>
          </a:p>
          <a:p>
            <a:r>
              <a:rPr lang="fr-FR" sz="2800" b="1" dirty="0"/>
              <a:t>Alternatives :</a:t>
            </a:r>
          </a:p>
          <a:p>
            <a:pPr lvl="1"/>
            <a:r>
              <a:rPr lang="fr-FR" dirty="0"/>
              <a:t>IV</a:t>
            </a:r>
          </a:p>
          <a:p>
            <a:pPr lvl="1"/>
            <a:r>
              <a:rPr lang="fr-FR" dirty="0"/>
              <a:t>Perfusion régionale sous garrot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1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 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61774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/>
              <a:t>Gentamicine : 150 mg </a:t>
            </a:r>
          </a:p>
          <a:p>
            <a:r>
              <a:rPr lang="fr-FR" dirty="0"/>
              <a:t>Amikacine (substance essentielle) : 250 à 500 mg</a:t>
            </a:r>
          </a:p>
          <a:p>
            <a:r>
              <a:rPr lang="fr-FR" dirty="0" err="1"/>
              <a:t>Ceftiofur</a:t>
            </a:r>
            <a:r>
              <a:rPr lang="fr-FR" dirty="0"/>
              <a:t> (AIC) : 150 mg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16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 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71623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/>
              <a:t>En général, jusqu’à </a:t>
            </a:r>
            <a:r>
              <a:rPr lang="fr-FR" dirty="0">
                <a:solidFill>
                  <a:schemeClr val="accent2"/>
                </a:solidFill>
              </a:rPr>
              <a:t>amélioration/résolution</a:t>
            </a:r>
            <a:r>
              <a:rPr lang="fr-FR" dirty="0"/>
              <a:t> des symptômes</a:t>
            </a:r>
          </a:p>
          <a:p>
            <a:pPr lvl="1"/>
            <a:r>
              <a:rPr lang="fr-FR" dirty="0"/>
              <a:t>1 fois par jour</a:t>
            </a:r>
          </a:p>
          <a:p>
            <a:pPr lvl="1"/>
            <a:r>
              <a:rPr lang="fr-FR" dirty="0"/>
              <a:t>Pendant 3 à 7 jours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07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84150"/>
            <a:ext cx="6858000" cy="2387600"/>
          </a:xfrm>
        </p:spPr>
        <p:txBody>
          <a:bodyPr/>
          <a:lstStyle/>
          <a:p>
            <a:r>
              <a:rPr lang="fr-FR" dirty="0"/>
              <a:t>Antibioprophylaxie chirurgicale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040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800" dirty="0"/>
              <a:t>Antibioprophylaxie chirurgicale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1836738"/>
            <a:ext cx="75882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2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600" b="1" dirty="0">
                <a:solidFill>
                  <a:schemeClr val="tx1"/>
                </a:solidFill>
              </a:rPr>
              <a:t>Objectif : </a:t>
            </a:r>
            <a:r>
              <a:rPr lang="fr-FR" altLang="fr-FR" sz="2000" b="1" dirty="0"/>
              <a:t>Eviter qu’une contamination devienne une infection </a:t>
            </a:r>
            <a:r>
              <a:rPr lang="fr-FR" altLang="fr-FR" sz="2000" dirty="0"/>
              <a:t>en éliminant très rapidement les bactéries.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06512" y="3441116"/>
            <a:ext cx="70056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/>
              <a:t>L’antibioprophylaxie ne doit être mise en place </a:t>
            </a:r>
            <a:r>
              <a:rPr lang="fr-FR" altLang="fr-FR" sz="2400" dirty="0">
                <a:solidFill>
                  <a:srgbClr val="FF0000"/>
                </a:solidFill>
              </a:rPr>
              <a:t>que pour les cas </a:t>
            </a:r>
            <a:r>
              <a:rPr lang="fr-FR" altLang="fr-FR" sz="2400" dirty="0"/>
              <a:t>où il semble que la contamination </a:t>
            </a:r>
            <a:r>
              <a:rPr lang="fr-FR" altLang="fr-FR" sz="2400" dirty="0">
                <a:solidFill>
                  <a:srgbClr val="FF0000"/>
                </a:solidFill>
              </a:rPr>
              <a:t>ne pourra pas être contrôlée par l’animal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28650" y="3594121"/>
            <a:ext cx="474662" cy="631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05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/>
              <a:t>Dans quels cas administrer des antibiotiques en prophylaxie 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07988" y="1920875"/>
            <a:ext cx="8058150" cy="4217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3200" b="1" dirty="0">
                <a:solidFill>
                  <a:schemeClr val="tx1"/>
                </a:solidFill>
              </a:rPr>
              <a:t>Facteurs favorisant l’infection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Nature du site chirurgical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1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Durée de la chirurgie</a:t>
            </a:r>
            <a:r>
              <a:rPr lang="fr-FR" sz="2000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1600" dirty="0"/>
              <a:t>	</a:t>
            </a:r>
            <a:r>
              <a:rPr lang="fr-FR" sz="2000" dirty="0"/>
              <a:t>Une chirurgie de </a:t>
            </a:r>
            <a:r>
              <a:rPr lang="fr-FR" sz="2000" b="1" dirty="0">
                <a:solidFill>
                  <a:srgbClr val="FF0000"/>
                </a:solidFill>
              </a:rPr>
              <a:t>plus de 90 min a deux fois plus </a:t>
            </a:r>
            <a:r>
              <a:rPr lang="fr-FR" sz="2000" dirty="0"/>
              <a:t>de chance de conduire à une</a:t>
            </a:r>
            <a:r>
              <a:rPr lang="fr-FR" sz="2000" b="1" dirty="0">
                <a:solidFill>
                  <a:srgbClr val="FF0000"/>
                </a:solidFill>
              </a:rPr>
              <a:t> infection </a:t>
            </a:r>
            <a:r>
              <a:rPr lang="fr-FR" sz="2000" dirty="0"/>
              <a:t>qu’une chirurgie de moins de 90 min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000" dirty="0"/>
              <a:t>	La probabilité d’infection </a:t>
            </a:r>
            <a:r>
              <a:rPr lang="fr-FR" sz="2000" b="1" dirty="0">
                <a:solidFill>
                  <a:srgbClr val="FF0000"/>
                </a:solidFill>
              </a:rPr>
              <a:t>double toutes les 70 min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Mauvaise manipulation des tissus</a:t>
            </a:r>
            <a:r>
              <a:rPr lang="fr-FR" sz="1800" dirty="0"/>
              <a:t> </a:t>
            </a:r>
            <a:r>
              <a:rPr lang="fr-FR" sz="2000" dirty="0"/>
              <a:t>(lésions créées par le chirurgien : écrasement, hémorragie, abus du bistouri électrique) 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FF0000"/>
                </a:solidFill>
              </a:rPr>
              <a:t>= ATTENTION AUX DEBUTANTS</a:t>
            </a:r>
          </a:p>
        </p:txBody>
      </p:sp>
    </p:spTree>
    <p:extLst>
      <p:ext uri="{BB962C8B-B14F-4D97-AF65-F5344CB8AC3E}">
        <p14:creationId xmlns:p14="http://schemas.microsoft.com/office/powerpoint/2010/main" val="2745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/>
              <a:t>Dans quels cas administrer des antibiotiques en prophylaxie ?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893888"/>
            <a:ext cx="8307387" cy="4668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900" b="1" dirty="0">
                <a:solidFill>
                  <a:schemeClr val="tx1"/>
                </a:solidFill>
              </a:rPr>
              <a:t>Facteurs favorisant l’infection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FR" sz="29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/>
              <a:t>Nombre de personnes dans le bloc : </a:t>
            </a:r>
            <a:r>
              <a:rPr lang="fr-FR" sz="2000" dirty="0"/>
              <a:t>la</a:t>
            </a:r>
            <a:r>
              <a:rPr lang="fr-FR" sz="1800" dirty="0"/>
              <a:t> </a:t>
            </a:r>
            <a:r>
              <a:rPr lang="fr-FR" sz="2000" dirty="0"/>
              <a:t>probabilité d’infection est multipliée </a:t>
            </a:r>
            <a:r>
              <a:rPr lang="fr-FR" sz="2000" b="1" dirty="0">
                <a:solidFill>
                  <a:srgbClr val="FF0000"/>
                </a:solidFill>
              </a:rPr>
              <a:t>par 1,3 à chaque personne supplémentaire </a:t>
            </a:r>
            <a:endParaRPr 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>
                <a:solidFill>
                  <a:srgbClr val="FF0000"/>
                </a:solidFill>
              </a:rPr>
              <a:t>Etat du patient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Immunodéficience (chimio, état de choc,…)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Diabète sucré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err="1"/>
              <a:t>Hyperadrénocorticisme</a:t>
            </a:r>
            <a:r>
              <a:rPr lang="fr-FR" dirty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Âge (&lt;1an ou &gt;10 ans)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dirty="0"/>
              <a:t>Présence d’un </a:t>
            </a:r>
            <a:r>
              <a:rPr lang="fr-FR" sz="2400" b="1" dirty="0">
                <a:solidFill>
                  <a:srgbClr val="FF0000"/>
                </a:solidFill>
              </a:rPr>
              <a:t>implant avant la chirurgie </a:t>
            </a:r>
            <a:r>
              <a:rPr lang="fr-FR" sz="1800" dirty="0"/>
              <a:t>sur lequel les bactéries peuvent se fixer (ex: prothèse)</a:t>
            </a:r>
          </a:p>
        </p:txBody>
      </p:sp>
    </p:spTree>
    <p:extLst>
      <p:ext uri="{BB962C8B-B14F-4D97-AF65-F5344CB8AC3E}">
        <p14:creationId xmlns:p14="http://schemas.microsoft.com/office/powerpoint/2010/main" val="38138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982787"/>
            <a:ext cx="8196263" cy="4732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/>
              <a:t> = </a:t>
            </a:r>
            <a:r>
              <a:rPr lang="fr-FR" altLang="fr-FR" sz="2500" dirty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32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Bactéries commensales portées par l’animal avant la chirurgie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Le plus souvent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Staphylococcus aureus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Staphylococcus pseudintermedius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Escherichia coli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Pasteurella </a:t>
            </a:r>
            <a:r>
              <a:rPr lang="fr-FR" altLang="fr-FR" dirty="0"/>
              <a:t>(chat)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>
                <a:solidFill>
                  <a:srgbClr val="FF0000"/>
                </a:solidFill>
              </a:rPr>
              <a:t>Antibiotiques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>
                <a:solidFill>
                  <a:srgbClr val="FF0000"/>
                </a:solidFill>
              </a:rPr>
              <a:t>	CN/CT:  </a:t>
            </a:r>
            <a:r>
              <a:rPr lang="fr-FR" altLang="fr-FR" sz="2600" dirty="0"/>
              <a:t>Céfalexine, (ampicilline, TMP-S, amoxicilline/</a:t>
            </a:r>
            <a:r>
              <a:rPr lang="fr-FR" altLang="fr-FR" sz="2600" dirty="0" err="1"/>
              <a:t>clav</a:t>
            </a:r>
            <a:r>
              <a:rPr lang="fr-FR" altLang="fr-FR" sz="2600" dirty="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1">
              <a:lnSpc>
                <a:spcPct val="80000"/>
              </a:lnSpc>
              <a:buNone/>
            </a:pPr>
            <a:r>
              <a:rPr lang="fr-FR" altLang="fr-FR" sz="2600" dirty="0"/>
              <a:t>	</a:t>
            </a:r>
            <a:r>
              <a:rPr lang="fr-FR" altLang="fr-FR" sz="2600" b="1" dirty="0">
                <a:solidFill>
                  <a:srgbClr val="FF0000"/>
                </a:solidFill>
              </a:rPr>
              <a:t>CV:  </a:t>
            </a:r>
            <a:r>
              <a:rPr lang="fr-FR" altLang="fr-FR" sz="2600" dirty="0"/>
              <a:t>Pénicilline G/gentamicine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963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300163"/>
            <a:ext cx="8253412" cy="5414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/>
              <a:t> = </a:t>
            </a:r>
            <a:r>
              <a:rPr lang="fr-FR" altLang="fr-FR" sz="2500" dirty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17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chemeClr val="tx1"/>
                </a:solidFill>
              </a:rPr>
              <a:t>Pour les chirurgies du gros intestin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aérobies facultatifs gram négatif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	</a:t>
            </a:r>
            <a:r>
              <a:rPr lang="fr-FR" altLang="fr-FR" sz="1800" b="1" dirty="0">
                <a:solidFill>
                  <a:srgbClr val="FF0000"/>
                </a:solidFill>
              </a:rPr>
              <a:t>Le meilleur antibiotique :  </a:t>
            </a:r>
            <a:r>
              <a:rPr lang="fr-FR" altLang="fr-FR" sz="1800" b="1" dirty="0" err="1">
                <a:solidFill>
                  <a:srgbClr val="FF0000"/>
                </a:solidFill>
              </a:rPr>
              <a:t>Cephalosporine</a:t>
            </a:r>
            <a:r>
              <a:rPr lang="fr-FR" altLang="fr-FR" sz="1800" b="1" dirty="0">
                <a:solidFill>
                  <a:srgbClr val="FF0000"/>
                </a:solidFill>
              </a:rPr>
              <a:t> de 2</a:t>
            </a:r>
            <a:r>
              <a:rPr lang="fr-FR" altLang="fr-FR" sz="1800" b="1" baseline="30000" dirty="0">
                <a:solidFill>
                  <a:srgbClr val="FF0000"/>
                </a:solidFill>
              </a:rPr>
              <a:t>ème</a:t>
            </a:r>
            <a:r>
              <a:rPr lang="fr-FR" altLang="fr-FR" sz="1800" b="1" dirty="0">
                <a:solidFill>
                  <a:srgbClr val="FF0000"/>
                </a:solidFill>
              </a:rPr>
              <a:t> génération</a:t>
            </a:r>
            <a:r>
              <a:rPr lang="fr-FR" altLang="fr-FR" sz="1800" dirty="0"/>
              <a:t> (pas disponible en France)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dirty="0"/>
              <a:t>	Possibilité d’associer du </a:t>
            </a:r>
            <a:r>
              <a:rPr lang="fr-FR" altLang="fr-FR" sz="1800" b="1" dirty="0">
                <a:solidFill>
                  <a:schemeClr val="accent6">
                    <a:lumMod val="75000"/>
                  </a:schemeClr>
                </a:solidFill>
              </a:rPr>
              <a:t>métronidazole et de la céfalexine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chemeClr val="tx1"/>
                </a:solidFill>
              </a:rPr>
              <a:t>Pour les chirurgies de la cavité buccale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gram positif aérobies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endParaRPr lang="fr-FR" altLang="fr-FR" sz="20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dirty="0"/>
              <a:t>Peu d’infection grâce à la salive et à une forte perfusion veineuse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Clindamycine</a:t>
            </a:r>
            <a:r>
              <a:rPr lang="fr-FR" altLang="fr-FR" sz="2000" dirty="0"/>
              <a:t> </a:t>
            </a:r>
            <a:r>
              <a:rPr lang="fr-FR" altLang="fr-FR" dirty="0"/>
              <a:t>(n’existe qu’en VO en médecine vétérinaire : pic des concentrations 1.5 h après administration) 	</a:t>
            </a:r>
          </a:p>
        </p:txBody>
      </p:sp>
    </p:spTree>
    <p:extLst>
      <p:ext uri="{BB962C8B-B14F-4D97-AF65-F5344CB8AC3E}">
        <p14:creationId xmlns:p14="http://schemas.microsoft.com/office/powerpoint/2010/main" val="326969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186" y="1007687"/>
            <a:ext cx="7886700" cy="1325562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1" y="750590"/>
            <a:ext cx="5811474" cy="2360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49" y="2838824"/>
            <a:ext cx="3178319" cy="3601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1909" y="1347302"/>
            <a:ext cx="36100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Jonctions serrées </a:t>
            </a:r>
            <a:r>
              <a:rPr lang="fr-FR" dirty="0"/>
              <a:t>entre les cellules endothéliales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310" y="3093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Peu de passage </a:t>
            </a:r>
            <a:r>
              <a:rPr lang="fr-FR" b="1" dirty="0" err="1"/>
              <a:t>transcellulaire</a:t>
            </a:r>
            <a:r>
              <a:rPr lang="fr-FR" b="1" dirty="0"/>
              <a:t> </a:t>
            </a:r>
            <a:r>
              <a:rPr lang="fr-FR" dirty="0"/>
              <a:t>par </a:t>
            </a:r>
            <a:r>
              <a:rPr lang="fr-FR" dirty="0" err="1"/>
              <a:t>transcytose</a:t>
            </a:r>
            <a:r>
              <a:rPr lang="fr-FR" dirty="0"/>
              <a:t> (vésicules)</a:t>
            </a:r>
          </a:p>
          <a:p>
            <a:endParaRPr lang="fr-FR" dirty="0"/>
          </a:p>
          <a:p>
            <a:r>
              <a:rPr lang="fr-FR" b="1" dirty="0"/>
              <a:t>Enzymes </a:t>
            </a:r>
            <a:r>
              <a:rPr lang="fr-FR" dirty="0"/>
              <a:t>qui peuvent détruire localement certaines molécules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22434" y="2803742"/>
            <a:ext cx="20482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Membrane basale épaisse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728" y="2133725"/>
            <a:ext cx="41678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Transporteurs pour </a:t>
            </a:r>
            <a:r>
              <a:rPr lang="fr-FR" dirty="0" err="1"/>
              <a:t>glc</a:t>
            </a:r>
            <a:r>
              <a:rPr lang="fr-FR" dirty="0"/>
              <a:t>, </a:t>
            </a:r>
            <a:r>
              <a:rPr lang="fr-FR" dirty="0" err="1"/>
              <a:t>aa</a:t>
            </a:r>
            <a:r>
              <a:rPr lang="fr-FR" dirty="0"/>
              <a:t>, </a:t>
            </a:r>
            <a:r>
              <a:rPr lang="fr-FR" dirty="0" err="1"/>
              <a:t>neurotransm</a:t>
            </a:r>
            <a:r>
              <a:rPr lang="fr-FR" dirty="0"/>
              <a:t>,…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15201" y="5130140"/>
            <a:ext cx="1807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Pieds vasculaires des astrocytes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137" y="69177"/>
            <a:ext cx="591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Barrière hémato-encéphalique</a:t>
            </a:r>
          </a:p>
        </p:txBody>
      </p:sp>
    </p:spTree>
    <p:extLst>
      <p:ext uri="{BB962C8B-B14F-4D97-AF65-F5344CB8AC3E}">
        <p14:creationId xmlns:p14="http://schemas.microsoft.com/office/powerpoint/2010/main" val="2684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2230727"/>
            <a:ext cx="8199438" cy="245557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L’administration d’</a:t>
            </a:r>
            <a:r>
              <a:rPr lang="fr-FR" altLang="fr-FR" sz="2400" b="1" dirty="0">
                <a:solidFill>
                  <a:srgbClr val="FF0000"/>
                </a:solidFill>
              </a:rPr>
              <a:t>AIC est interdite</a:t>
            </a:r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fr-FR" altLang="fr-FR" sz="2000" b="1" dirty="0"/>
          </a:p>
          <a:p>
            <a:pPr marL="685800" lvl="2" indent="0" eaLnBrk="1" hangingPunct="1">
              <a:lnSpc>
                <a:spcPct val="90000"/>
              </a:lnSpc>
              <a:buNone/>
            </a:pPr>
            <a:r>
              <a:rPr lang="fr-FR" altLang="fr-FR" sz="2000" dirty="0"/>
              <a:t>Remarque : les céphalosporines de </a:t>
            </a:r>
            <a:r>
              <a:rPr lang="fr-FR" altLang="fr-FR" sz="2000" b="1" dirty="0">
                <a:solidFill>
                  <a:schemeClr val="tx1"/>
                </a:solidFill>
              </a:rPr>
              <a:t>dernières générations sont moins actives</a:t>
            </a:r>
            <a:r>
              <a:rPr lang="fr-FR" altLang="fr-FR" sz="2000" dirty="0"/>
              <a:t> que les premières générations sur les staphylocoques </a:t>
            </a:r>
          </a:p>
        </p:txBody>
      </p:sp>
    </p:spTree>
    <p:extLst>
      <p:ext uri="{BB962C8B-B14F-4D97-AF65-F5344CB8AC3E}">
        <p14:creationId xmlns:p14="http://schemas.microsoft.com/office/powerpoint/2010/main" val="586997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46893" y="1952625"/>
            <a:ext cx="8050213" cy="25463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Autres points à prendre en compte</a:t>
            </a:r>
          </a:p>
          <a:p>
            <a:pPr lvl="1" eaLnBrk="1" hangingPunct="1"/>
            <a:r>
              <a:rPr lang="fr-FR" altLang="fr-FR" sz="2100" dirty="0"/>
              <a:t>Toxicité</a:t>
            </a:r>
          </a:p>
          <a:p>
            <a:pPr lvl="1" eaLnBrk="1" hangingPunct="1"/>
            <a:r>
              <a:rPr lang="fr-FR" altLang="fr-FR" sz="2100" dirty="0"/>
              <a:t>Coût</a:t>
            </a:r>
          </a:p>
          <a:p>
            <a:pPr lvl="1" eaLnBrk="1" hangingPunct="1"/>
            <a:r>
              <a:rPr lang="fr-FR" altLang="fr-FR" sz="2100" b="1" dirty="0"/>
              <a:t>Diffusion au site chirurgical</a:t>
            </a:r>
            <a:endParaRPr lang="fr-FR" altLang="fr-FR" sz="2000" b="1" dirty="0"/>
          </a:p>
          <a:p>
            <a:pPr marL="342900" lvl="1" indent="0" eaLnBrk="1" hangingPunct="1">
              <a:buNone/>
            </a:pPr>
            <a:r>
              <a:rPr lang="fr-FR" altLang="fr-FR" sz="2000" dirty="0"/>
              <a:t>Remarque </a:t>
            </a:r>
            <a:r>
              <a:rPr lang="fr-FR" altLang="fr-FR" sz="1600" dirty="0"/>
              <a:t>si garrot : toute la perfusion d’antibiotique doit être passée avant la mise en place du garrot</a:t>
            </a:r>
          </a:p>
          <a:p>
            <a:pPr eaLnBrk="1" hangingPunct="1"/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792804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 quel moment administrer l’antibiotique ?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432050"/>
            <a:ext cx="7858125" cy="209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100" b="1" dirty="0">
                <a:solidFill>
                  <a:srgbClr val="FF0000"/>
                </a:solidFill>
              </a:rPr>
              <a:t>30 à 60 min avant la première incision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Correspond au temps de distribution de l’antibiotique entre le plasma et le tissu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100" dirty="0">
                <a:solidFill>
                  <a:srgbClr val="FF0000"/>
                </a:solidFill>
              </a:rPr>
              <a:t>Aucun intérêt par rapport au placebo </a:t>
            </a:r>
            <a:r>
              <a:rPr lang="fr-FR" altLang="fr-FR" sz="2100" dirty="0"/>
              <a:t>si l’administration intervient </a:t>
            </a:r>
            <a:r>
              <a:rPr lang="fr-FR" altLang="fr-FR" sz="2100" dirty="0">
                <a:solidFill>
                  <a:srgbClr val="FF0000"/>
                </a:solidFill>
              </a:rPr>
              <a:t>après la chirurgie</a:t>
            </a:r>
          </a:p>
        </p:txBody>
      </p:sp>
    </p:spTree>
    <p:extLst>
      <p:ext uri="{BB962C8B-B14F-4D97-AF65-F5344CB8AC3E}">
        <p14:creationId xmlns:p14="http://schemas.microsoft.com/office/powerpoint/2010/main" val="867270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Par quelle voie administrer l’antibiotique?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119313"/>
            <a:ext cx="7823200" cy="4114800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IV bolus = facile </a:t>
            </a:r>
            <a:r>
              <a:rPr lang="fr-FR" altLang="fr-FR" dirty="0"/>
              <a:t>car le pic de concentrations (</a:t>
            </a:r>
            <a:r>
              <a:rPr lang="fr-FR" altLang="fr-FR" dirty="0" err="1"/>
              <a:t>Cmax</a:t>
            </a:r>
            <a:r>
              <a:rPr lang="fr-FR" altLang="fr-FR" dirty="0"/>
              <a:t>) est obtenu instantanément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Voie orale en complément envisageable lors de chirurgie du gros intestin 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Voie locale (implants imbibés d’antibiotique) </a:t>
            </a:r>
          </a:p>
          <a:p>
            <a:pPr eaLnBrk="1" hangingPunct="1"/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723499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Par quelle voie administrer l’antibiotique?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6550"/>
            <a:ext cx="7823200" cy="5003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eaLnBrk="1" hangingPunct="1">
              <a:lnSpc>
                <a:spcPct val="80000"/>
              </a:lnSpc>
            </a:pPr>
            <a:r>
              <a:rPr lang="fr-FR" altLang="fr-FR" b="1" dirty="0">
                <a:solidFill>
                  <a:srgbClr val="FF0000"/>
                </a:solidFill>
              </a:rPr>
              <a:t>Voies IM et SC (et orale) :</a:t>
            </a:r>
            <a:endParaRPr lang="fr-FR" altLang="fr-FR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l’antibiotique </a:t>
            </a:r>
            <a:r>
              <a:rPr lang="fr-FR" altLang="fr-FR" sz="2000" b="1" dirty="0">
                <a:solidFill>
                  <a:schemeClr val="tx1"/>
                </a:solidFill>
              </a:rPr>
              <a:t>doit être absorbé</a:t>
            </a:r>
            <a:r>
              <a:rPr lang="fr-FR" altLang="fr-FR" sz="2000" dirty="0"/>
              <a:t> avant d’arriver au site chirurgical.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Cette phase </a:t>
            </a:r>
            <a:r>
              <a:rPr lang="fr-FR" altLang="fr-FR" sz="2000" b="1" dirty="0">
                <a:solidFill>
                  <a:schemeClr val="tx1"/>
                </a:solidFill>
              </a:rPr>
              <a:t>d’absorption peut être longue</a:t>
            </a:r>
            <a:r>
              <a:rPr lang="fr-FR" altLang="fr-FR" sz="2000" dirty="0"/>
              <a:t> notamment avec les formes retard (LA) et le pic des concentrations n’est atteint qu’après la chirurgie</a:t>
            </a:r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46436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 quelle fréquence ?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79612"/>
            <a:ext cx="7743825" cy="260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dirty="0"/>
              <a:t>En médecine humaine, </a:t>
            </a:r>
            <a:r>
              <a:rPr lang="fr-FR" altLang="fr-FR" dirty="0" err="1"/>
              <a:t>cefazoline</a:t>
            </a:r>
            <a:r>
              <a:rPr lang="fr-FR" altLang="fr-FR" dirty="0"/>
              <a:t> toutes les 3 h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1h30 en véto. Justification?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</a:pPr>
            <a:r>
              <a:rPr lang="fr-FR" altLang="fr-FR" dirty="0"/>
              <a:t>La fréquence d’administration dépend du t</a:t>
            </a:r>
            <a:r>
              <a:rPr lang="fr-FR" altLang="fr-FR" baseline="-25000" dirty="0"/>
              <a:t>1/2</a:t>
            </a:r>
            <a:r>
              <a:rPr lang="fr-FR" altLang="fr-FR" dirty="0"/>
              <a:t> de la molécule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= </a:t>
            </a:r>
            <a:r>
              <a:rPr lang="fr-FR" altLang="fr-FR" sz="2000" dirty="0" err="1"/>
              <a:t>réadministration</a:t>
            </a:r>
            <a:r>
              <a:rPr lang="fr-FR" altLang="fr-FR" sz="2000" dirty="0"/>
              <a:t> nécessaire si durée de la chirurgie &gt; 2x t</a:t>
            </a:r>
            <a:r>
              <a:rPr lang="fr-FR" altLang="fr-FR" sz="2000" baseline="-25000" dirty="0"/>
              <a:t>1/2 </a:t>
            </a: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19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1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Quand arrêter l’administration ?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2490788"/>
            <a:ext cx="8094663" cy="306546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A la fermeture du site</a:t>
            </a:r>
            <a:r>
              <a:rPr lang="fr-FR" altLang="fr-FR" dirty="0"/>
              <a:t> </a:t>
            </a:r>
            <a:r>
              <a:rPr lang="fr-FR" altLang="fr-FR" sz="2000" dirty="0"/>
              <a:t>sauf s’il existait une infection préalablement à la chirurgie (plaies sales ou contaminées)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Arrêt au plus tard 24 h après la fin de la chirurgie</a:t>
            </a:r>
          </a:p>
          <a:p>
            <a:pPr lvl="1" eaLnBrk="1" hangingPunct="1"/>
            <a:r>
              <a:rPr lang="fr-FR" altLang="fr-FR" sz="2400" dirty="0"/>
              <a:t>Si les antibiotiques sont administrés pendant plus de 24 h, </a:t>
            </a:r>
            <a:r>
              <a:rPr lang="fr-FR" altLang="fr-FR" sz="2400" b="1" dirty="0">
                <a:solidFill>
                  <a:schemeClr val="tx1"/>
                </a:solidFill>
              </a:rPr>
              <a:t>augmentation des risques</a:t>
            </a:r>
            <a:r>
              <a:rPr lang="fr-FR" altLang="fr-FR" sz="2400" dirty="0"/>
              <a:t> de sélection </a:t>
            </a:r>
            <a:r>
              <a:rPr lang="fr-FR" altLang="fr-FR" sz="2400" b="1" dirty="0">
                <a:solidFill>
                  <a:schemeClr val="tx1"/>
                </a:solidFill>
              </a:rPr>
              <a:t>de résistances</a:t>
            </a:r>
          </a:p>
        </p:txBody>
      </p:sp>
    </p:spTree>
    <p:extLst>
      <p:ext uri="{BB962C8B-B14F-4D97-AF65-F5344CB8AC3E}">
        <p14:creationId xmlns:p14="http://schemas.microsoft.com/office/powerpoint/2010/main" val="330330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520" y="274638"/>
            <a:ext cx="6858360" cy="48623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0025" y="5346657"/>
            <a:ext cx="851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Des systèmes de transport actif (</a:t>
            </a:r>
            <a:r>
              <a:rPr lang="fr-FR" sz="2400" dirty="0" err="1"/>
              <a:t>Pgp</a:t>
            </a:r>
            <a:r>
              <a:rPr lang="fr-FR" sz="2400" dirty="0"/>
              <a:t>, MDR, BCRP) expulsent</a:t>
            </a:r>
          </a:p>
          <a:p>
            <a:pPr algn="ctr"/>
            <a:r>
              <a:rPr lang="fr-FR" sz="2400" dirty="0"/>
              <a:t>certaines molécules </a:t>
            </a:r>
            <a:r>
              <a:rPr lang="fr-FR" sz="2400" b="1" dirty="0"/>
              <a:t>de l’encéphale vers le sang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= protection de l’encéphale</a:t>
            </a:r>
          </a:p>
        </p:txBody>
      </p:sp>
    </p:spTree>
    <p:extLst>
      <p:ext uri="{BB962C8B-B14F-4D97-AF65-F5344CB8AC3E}">
        <p14:creationId xmlns:p14="http://schemas.microsoft.com/office/powerpoint/2010/main" val="14192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barrières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Barrière sang-prostate</a:t>
            </a:r>
          </a:p>
          <a:p>
            <a:r>
              <a:rPr lang="fr-FR" dirty="0"/>
              <a:t>Capillaires formés de cellules endothéliales unies par des </a:t>
            </a:r>
            <a:r>
              <a:rPr lang="fr-FR" u="sng" dirty="0"/>
              <a:t>jonctions serrées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Barrière hémato-oculaire</a:t>
            </a:r>
          </a:p>
          <a:p>
            <a:r>
              <a:rPr lang="fr-FR" dirty="0"/>
              <a:t>Capillaires formés de cellules endothéliales unies par des </a:t>
            </a:r>
            <a:r>
              <a:rPr lang="fr-FR" u="sng" dirty="0"/>
              <a:t>jonctions serrées </a:t>
            </a:r>
            <a:r>
              <a:rPr lang="fr-FR" dirty="0"/>
              <a:t>principalement au niveau de la rétine et de l’iris.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6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141" y="132134"/>
            <a:ext cx="7886700" cy="1325562"/>
          </a:xfrm>
        </p:spPr>
        <p:txBody>
          <a:bodyPr/>
          <a:lstStyle/>
          <a:p>
            <a:r>
              <a:rPr lang="fr-FR" dirty="0"/>
              <a:t>Cas des infections avec barrière physiologique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48375"/>
            <a:ext cx="7886700" cy="1919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Plus l’inflammation locale est importante, plus la barrière est « poreuse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448" y="0"/>
            <a:ext cx="7886700" cy="1325562"/>
          </a:xfrm>
        </p:spPr>
        <p:txBody>
          <a:bodyPr/>
          <a:lstStyle/>
          <a:p>
            <a:r>
              <a:rPr lang="fr-FR" dirty="0"/>
              <a:t>Cas des infections avec barrière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6172"/>
            <a:ext cx="7886700" cy="4351337"/>
          </a:xfrm>
        </p:spPr>
        <p:txBody>
          <a:bodyPr>
            <a:normAutofit/>
          </a:bodyPr>
          <a:lstStyle/>
          <a:p>
            <a:r>
              <a:rPr lang="fr-FR" b="1" dirty="0"/>
              <a:t>Voie IV : </a:t>
            </a:r>
            <a:r>
              <a:rPr lang="fr-FR" dirty="0"/>
              <a:t>pic élevé donc gradient très fort de concentrations</a:t>
            </a:r>
          </a:p>
          <a:p>
            <a:endParaRPr lang="fr-FR" dirty="0"/>
          </a:p>
          <a:p>
            <a:r>
              <a:rPr lang="fr-FR" dirty="0"/>
              <a:t>Choix des molécules </a:t>
            </a:r>
          </a:p>
          <a:p>
            <a:pPr lvl="1"/>
            <a:r>
              <a:rPr lang="fr-FR" dirty="0"/>
              <a:t>Petit PM</a:t>
            </a:r>
          </a:p>
          <a:p>
            <a:pPr lvl="1"/>
            <a:r>
              <a:rPr lang="fr-FR" dirty="0"/>
              <a:t>Liposoluble</a:t>
            </a:r>
          </a:p>
          <a:p>
            <a:pPr lvl="1"/>
            <a:r>
              <a:rPr lang="fr-FR" dirty="0"/>
              <a:t>Peu liée aux protéines plasmatiques </a:t>
            </a:r>
            <a:r>
              <a:rPr lang="fr-FR" sz="1600" dirty="0"/>
              <a:t>(ex: pas de </a:t>
            </a:r>
            <a:r>
              <a:rPr lang="fr-FR" sz="1600" dirty="0" err="1"/>
              <a:t>ceftiofur</a:t>
            </a:r>
            <a:r>
              <a:rPr lang="fr-FR" sz="1600" dirty="0"/>
              <a:t>)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07" y="0"/>
            <a:ext cx="7886700" cy="1325562"/>
          </a:xfrm>
        </p:spPr>
        <p:txBody>
          <a:bodyPr/>
          <a:lstStyle/>
          <a:p>
            <a:r>
              <a:rPr lang="fr-FR" dirty="0"/>
              <a:t>Méningite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398" y="1459915"/>
            <a:ext cx="7886700" cy="5000262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Bonne diffusion</a:t>
            </a:r>
          </a:p>
          <a:p>
            <a:pPr lvl="1"/>
            <a:r>
              <a:rPr lang="fr-FR" b="1" dirty="0"/>
              <a:t>TMP-S </a:t>
            </a:r>
            <a:r>
              <a:rPr lang="fr-FR" dirty="0"/>
              <a:t>: large spectre mais résistances fréquentes</a:t>
            </a:r>
          </a:p>
          <a:p>
            <a:pPr lvl="1"/>
            <a:r>
              <a:rPr lang="fr-FR" dirty="0"/>
              <a:t>Clindamycine (chien)  : anaérobies +, aérobies G+</a:t>
            </a:r>
          </a:p>
          <a:p>
            <a:pPr lvl="1"/>
            <a:r>
              <a:rPr lang="fr-FR" dirty="0"/>
              <a:t>Métronidazole (chien, chat, cheval exclu conso): anaérobies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sz="2800" b="1" dirty="0"/>
              <a:t>Diffusion moyenne</a:t>
            </a:r>
          </a:p>
          <a:p>
            <a:pPr lvl="1"/>
            <a:r>
              <a:rPr lang="fr-FR" dirty="0"/>
              <a:t>Tétracycline (préférer la </a:t>
            </a:r>
            <a:r>
              <a:rPr lang="fr-FR" b="1" dirty="0"/>
              <a:t>doxycycline</a:t>
            </a:r>
            <a:r>
              <a:rPr lang="fr-FR" dirty="0"/>
              <a:t>)</a:t>
            </a:r>
          </a:p>
          <a:p>
            <a:endParaRPr lang="fr-FR" b="1" dirty="0"/>
          </a:p>
          <a:p>
            <a:r>
              <a:rPr lang="fr-FR" b="1" dirty="0"/>
              <a:t>Diffusion faible </a:t>
            </a:r>
          </a:p>
          <a:p>
            <a:pPr lvl="1"/>
            <a:r>
              <a:rPr lang="fr-FR" dirty="0"/>
              <a:t>Beta-lactamines:  </a:t>
            </a:r>
            <a:r>
              <a:rPr lang="fr-FR" sz="1700" dirty="0"/>
              <a:t>concentrations méninges faibles mais peuvent atteindre 55% des concentrations plasmatiques lors inflammation </a:t>
            </a:r>
          </a:p>
          <a:p>
            <a:pPr lvl="1"/>
            <a:r>
              <a:rPr lang="fr-FR" dirty="0"/>
              <a:t>Fluoroquinolones:  </a:t>
            </a:r>
            <a:r>
              <a:rPr lang="fr-FR" sz="1700" dirty="0"/>
              <a:t>20-50 % lors d’inflammation</a:t>
            </a:r>
          </a:p>
          <a:p>
            <a:pPr marL="0" indent="0">
              <a:buNone/>
            </a:pPr>
            <a:r>
              <a:rPr lang="fr-FR" sz="1900" dirty="0"/>
              <a:t>	</a:t>
            </a:r>
            <a:r>
              <a:rPr lang="fr-FR" sz="2200" b="1" dirty="0">
                <a:solidFill>
                  <a:schemeClr val="accent1"/>
                </a:solidFill>
              </a:rPr>
              <a:t>Augmenter les doses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897979" y="5982480"/>
            <a:ext cx="308758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1677</Words>
  <Application>Microsoft Office PowerPoint</Application>
  <PresentationFormat>Affichage à l'écran (4:3)</PresentationFormat>
  <Paragraphs>331</Paragraphs>
  <Slides>47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Blank</vt:lpstr>
      <vt:lpstr>Modèle par défaut</vt:lpstr>
      <vt:lpstr>Points d’intérêt en antibiothérapie </vt:lpstr>
      <vt:lpstr>Accès aux sites infectieux particuliers </vt:lpstr>
      <vt:lpstr>A- Infections de sites avec barrière physiologique </vt:lpstr>
      <vt:lpstr>Présentation PowerPoint</vt:lpstr>
      <vt:lpstr>Présentation PowerPoint</vt:lpstr>
      <vt:lpstr>Autres barrières</vt:lpstr>
      <vt:lpstr>Cas des infections avec barrière physiologique</vt:lpstr>
      <vt:lpstr>Cas des infections avec barrière</vt:lpstr>
      <vt:lpstr>Méningite</vt:lpstr>
      <vt:lpstr>Prostatite</vt:lpstr>
      <vt:lpstr>B- Infections par des bactéries intracellulaires</vt:lpstr>
      <vt:lpstr>Localisation des pathogènes</vt:lpstr>
      <vt:lpstr>Choix de l’antibiotique</vt:lpstr>
      <vt:lpstr>Infections intracellulaires Concentrations d’antibiotiques</vt:lpstr>
      <vt:lpstr>Présentation PowerPoint</vt:lpstr>
      <vt:lpstr>Infections avec barrière physiologique ou bactéries intracellulaires </vt:lpstr>
      <vt:lpstr>Antibiogramme</vt:lpstr>
      <vt:lpstr>Réalisation : isolement de la souche bactérienne</vt:lpstr>
      <vt:lpstr>EVALUER la pertinence de la souche pathogène identifiée</vt:lpstr>
      <vt:lpstr>Sensibilité aux antibiotiques : méthode de référence</vt:lpstr>
      <vt:lpstr>Présentation PowerPoint</vt:lpstr>
      <vt:lpstr>Sensibilité aux antibiotiques : autres méthodes (E-test®)</vt:lpstr>
      <vt:lpstr>Sensibilité aux antibiotiques : antibiogramme standard</vt:lpstr>
      <vt:lpstr>Présentation PowerPoint</vt:lpstr>
      <vt:lpstr>Lire les résultats d’antibiogramme avec un œil critique  </vt:lpstr>
      <vt:lpstr>Lire les résultats d’antibiogramme avec un œil critique</vt:lpstr>
      <vt:lpstr>Points divers  - Toxicité digestive chez les herbivores monograstriques  - Utilisation de la voie intra-articulaire chez le cheval  - Antibioprophylaxie chirurgicale   </vt:lpstr>
      <vt:lpstr>Toxicité digestive des antibiotiques chez le cheval ADULTE</vt:lpstr>
      <vt:lpstr>Toxicité digestive des antibiotiques chez le lapin, cochon d’Inde, chinchillas, hamster</vt:lpstr>
      <vt:lpstr>Voie intra-articulaire chez le cheval</vt:lpstr>
      <vt:lpstr>Administration d’antibiotiques par voie intra-articulaire (cheval)</vt:lpstr>
      <vt:lpstr>Administration d’antibiotiques  par voie intra-articulaire (cheval)</vt:lpstr>
      <vt:lpstr>Administration d’antibiotiques  par voie intra-articulaire (cheval)</vt:lpstr>
      <vt:lpstr>Antibioprophylaxie chirurgicale</vt:lpstr>
      <vt:lpstr>Antibioprophylaxie chirurgicale</vt:lpstr>
      <vt:lpstr>Dans quels cas administrer des antibiotiques en prophylaxie ? </vt:lpstr>
      <vt:lpstr>Dans quels cas administrer des antibiotiques en prophylaxie ? </vt:lpstr>
      <vt:lpstr>Quel antibiotique choisir? </vt:lpstr>
      <vt:lpstr>Quel antibiotique choisir? </vt:lpstr>
      <vt:lpstr>Quel antibiotique choisir? </vt:lpstr>
      <vt:lpstr>Quel antibiotique choisir? </vt:lpstr>
      <vt:lpstr>A quel moment administrer l’antibiotique ? </vt:lpstr>
      <vt:lpstr>Par quelle voie administrer l’antibiotique? </vt:lpstr>
      <vt:lpstr>Par quelle voie administrer l’antibiotique? </vt:lpstr>
      <vt:lpstr>A quelle fréquence ? </vt:lpstr>
      <vt:lpstr>Quand arrêter l’administration ?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2026-03-20T09:15:00Z</dcterms:created>
  <dcterms:modified xsi:type="dcterms:W3CDTF">2026-03-20T09:15:04Z</dcterms:modified>
</cp:coreProperties>
</file>