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6" r:id="rId1"/>
  </p:sldMasterIdLst>
  <p:notesMasterIdLst>
    <p:notesMasterId r:id="rId29"/>
  </p:notesMasterIdLst>
  <p:sldIdLst>
    <p:sldId id="290" r:id="rId2"/>
    <p:sldId id="338" r:id="rId3"/>
    <p:sldId id="331" r:id="rId4"/>
    <p:sldId id="334" r:id="rId5"/>
    <p:sldId id="335" r:id="rId6"/>
    <p:sldId id="336" r:id="rId7"/>
    <p:sldId id="337" r:id="rId8"/>
    <p:sldId id="333" r:id="rId9"/>
    <p:sldId id="329" r:id="rId10"/>
    <p:sldId id="327" r:id="rId11"/>
    <p:sldId id="266" r:id="rId12"/>
    <p:sldId id="291" r:id="rId13"/>
    <p:sldId id="325" r:id="rId14"/>
    <p:sldId id="292" r:id="rId15"/>
    <p:sldId id="326" r:id="rId16"/>
    <p:sldId id="328" r:id="rId17"/>
    <p:sldId id="265" r:id="rId18"/>
    <p:sldId id="267" r:id="rId19"/>
    <p:sldId id="269" r:id="rId20"/>
    <p:sldId id="270" r:id="rId21"/>
    <p:sldId id="330" r:id="rId22"/>
    <p:sldId id="271" r:id="rId23"/>
    <p:sldId id="272" r:id="rId24"/>
    <p:sldId id="273" r:id="rId25"/>
    <p:sldId id="275" r:id="rId26"/>
    <p:sldId id="339" r:id="rId27"/>
    <p:sldId id="279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CC33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1" autoAdjust="0"/>
    <p:restoredTop sz="90584" autoAdjust="0"/>
  </p:normalViewPr>
  <p:slideViewPr>
    <p:cSldViewPr snapToGrid="0">
      <p:cViewPr varScale="1">
        <p:scale>
          <a:sx n="112" d="100"/>
          <a:sy n="112" d="100"/>
        </p:scale>
        <p:origin x="199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0A44C-08DE-49FF-A987-9265CF5659AC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600C0-4C20-41BE-88DE-A102E55AF4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709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00C0-4C20-41BE-88DE-A102E55AF4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422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29016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30691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972545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783481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4219644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881320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505555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834174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69444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52664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00C0-4C20-41BE-88DE-A102E55AF4C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9484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34903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7748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00C0-4C20-41BE-88DE-A102E55AF4C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344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00C0-4C20-41BE-88DE-A102E55AF4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395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75529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527352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137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6952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D5C173-6150-4F56-8A12-75C9165E084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73981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41400"/>
            <a:ext cx="6858000" cy="2387600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68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74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44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406901"/>
            <a:ext cx="7886700" cy="1362075"/>
          </a:xfrm>
        </p:spPr>
        <p:txBody>
          <a:bodyPr anchor="t"/>
          <a:lstStyle>
            <a:lvl1pPr>
              <a:defRPr sz="3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906713"/>
            <a:ext cx="78867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43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0863"/>
            <a:ext cx="3886200" cy="43513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0863"/>
            <a:ext cx="3886200" cy="43513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87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535113"/>
            <a:ext cx="386715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74876"/>
            <a:ext cx="3867150" cy="399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8" y="1535113"/>
            <a:ext cx="386834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8" y="2174876"/>
            <a:ext cx="3868340" cy="399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80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4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21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685801"/>
            <a:ext cx="3009900" cy="1160463"/>
          </a:xfrm>
        </p:spPr>
        <p:txBody>
          <a:bodyPr anchor="b"/>
          <a:lstStyle>
            <a:lvl1pPr>
              <a:defRPr sz="15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4998" y="685800"/>
            <a:ext cx="4725590" cy="54864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3888" y="1846264"/>
            <a:ext cx="3009900" cy="432593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5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806" y="4800600"/>
            <a:ext cx="5382816" cy="566738"/>
          </a:xfrm>
        </p:spPr>
        <p:txBody>
          <a:bodyPr anchor="b"/>
          <a:lstStyle>
            <a:lvl1pPr>
              <a:defRPr sz="15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8806" y="685801"/>
            <a:ext cx="5382816" cy="40417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8806" y="5367338"/>
            <a:ext cx="5382816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87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086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5835C-AAFC-4C8D-B624-4B361042A85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1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4BD77-6372-4D9E-909D-164F7B42B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48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FR/TXT/?uri=CELEX:32024R1973" TargetMode="External"/><Relationship Id="rId2" Type="http://schemas.openxmlformats.org/officeDocument/2006/relationships/hyperlink" Target="https://eur-lex.europa.eu/legal-content/EN/TXT/?uri=CELEX%3A32019R0006&amp;qid=1747122098465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terinaire.fr/la-profession-veterinaire/calypso-la-plateforme-au-service-du-quotidien-des-veterinair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Antibiotiques et </a:t>
            </a:r>
            <a:br>
              <a:rPr lang="fr-FR" dirty="0"/>
            </a:br>
            <a:r>
              <a:rPr lang="fr-FR" dirty="0"/>
              <a:t>législation française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719342" y="4710448"/>
            <a:ext cx="14798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Aude FERRAN</a:t>
            </a:r>
          </a:p>
          <a:p>
            <a:pPr algn="ctr"/>
            <a:r>
              <a:rPr lang="fr-FR" dirty="0"/>
              <a:t>2026</a:t>
            </a:r>
          </a:p>
          <a:p>
            <a:pPr algn="ctr"/>
            <a:endParaRPr lang="fr-FR" dirty="0"/>
          </a:p>
        </p:txBody>
      </p:sp>
      <p:pic>
        <p:nvPicPr>
          <p:cNvPr id="7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13" y="5449888"/>
            <a:ext cx="3282950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421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596070" y="236725"/>
            <a:ext cx="7715200" cy="624268"/>
          </a:xfrm>
        </p:spPr>
        <p:txBody>
          <a:bodyPr>
            <a:normAutofit/>
          </a:bodyPr>
          <a:lstStyle/>
          <a:p>
            <a:pPr eaLnBrk="1" hangingPunct="1"/>
            <a:r>
              <a:rPr lang="fr-FR" altLang="fr-FR" sz="3200" b="1" dirty="0">
                <a:solidFill>
                  <a:srgbClr val="FF3300"/>
                </a:solidFill>
              </a:rPr>
              <a:t>2 textes réglementaires récents sur les AIC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96070" y="1856587"/>
            <a:ext cx="80766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/>
              <a:t>Décret</a:t>
            </a:r>
            <a:r>
              <a:rPr lang="fr-FR" sz="2800" b="1" dirty="0"/>
              <a:t> </a:t>
            </a:r>
            <a:r>
              <a:rPr lang="fr-FR" sz="2400" dirty="0"/>
              <a:t>du 16 mars 2016 sur les conditions de prescription et de délivrance des AIC  </a:t>
            </a:r>
          </a:p>
          <a:p>
            <a:endParaRPr lang="fr-FR" sz="2400" b="1" u="sng" dirty="0"/>
          </a:p>
          <a:p>
            <a:r>
              <a:rPr lang="fr-FR" sz="2800" b="1" u="sng" dirty="0"/>
              <a:t>Arrêté</a:t>
            </a:r>
            <a:r>
              <a:rPr lang="fr-FR" sz="2800" dirty="0"/>
              <a:t> </a:t>
            </a:r>
            <a:r>
              <a:rPr lang="fr-FR" sz="2400" dirty="0"/>
              <a:t>du 18 mars 2016 donnant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la liste des AIC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les méthodes </a:t>
            </a:r>
            <a:r>
              <a:rPr lang="fr-FR" sz="2400" b="1" dirty="0"/>
              <a:t>autorisées</a:t>
            </a:r>
            <a:r>
              <a:rPr lang="fr-FR" sz="2400" dirty="0"/>
              <a:t> de recherche de sensibilité (Antibiogramme) </a:t>
            </a:r>
          </a:p>
        </p:txBody>
      </p:sp>
    </p:spTree>
    <p:extLst>
      <p:ext uri="{BB962C8B-B14F-4D97-AF65-F5344CB8AC3E}">
        <p14:creationId xmlns:p14="http://schemas.microsoft.com/office/powerpoint/2010/main" val="58071945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15345" y="358645"/>
            <a:ext cx="7715200" cy="624268"/>
          </a:xfrm>
        </p:spPr>
        <p:txBody>
          <a:bodyPr>
            <a:normAutofit/>
          </a:bodyPr>
          <a:lstStyle/>
          <a:p>
            <a:pPr eaLnBrk="1" hangingPunct="1"/>
            <a:r>
              <a:rPr lang="fr-FR" altLang="fr-FR" sz="3200" b="1" dirty="0">
                <a:solidFill>
                  <a:srgbClr val="FF3300"/>
                </a:solidFill>
              </a:rPr>
              <a:t>Arrêté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375" y="4167725"/>
            <a:ext cx="5143501" cy="24539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5345" y="1421157"/>
            <a:ext cx="80766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Arrêté</a:t>
            </a:r>
            <a:r>
              <a:rPr lang="fr-FR" sz="2400" dirty="0"/>
              <a:t> du 18 mars 2016 donnant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la liste des AIC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les méthodes de recherche de sensibilité (Antibiogramme)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204083" y="2282931"/>
            <a:ext cx="6499173" cy="8925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AIC = C3G +C4G + fluoroquinolones</a:t>
            </a:r>
          </a:p>
          <a:p>
            <a:pPr algn="ctr"/>
            <a:r>
              <a:rPr lang="fr-FR" sz="2000" dirty="0"/>
              <a:t>+ certains antibiotiques à usage « humain »</a:t>
            </a:r>
          </a:p>
        </p:txBody>
      </p:sp>
    </p:spTree>
    <p:extLst>
      <p:ext uri="{BB962C8B-B14F-4D97-AF65-F5344CB8AC3E}">
        <p14:creationId xmlns:p14="http://schemas.microsoft.com/office/powerpoint/2010/main" val="390901188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4851"/>
            <a:ext cx="6802938" cy="465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Liste des antibiotiques </a:t>
            </a:r>
            <a:r>
              <a:rPr lang="fr-FR" sz="2800" b="1" dirty="0">
                <a:solidFill>
                  <a:srgbClr val="33CC33"/>
                </a:solidFill>
              </a:rPr>
              <a:t>autorisés</a:t>
            </a:r>
            <a:r>
              <a:rPr lang="fr-FR" sz="2800" b="1" dirty="0"/>
              <a:t> </a:t>
            </a:r>
            <a:r>
              <a:rPr lang="fr-FR" sz="2800" b="1" u="sng" dirty="0"/>
              <a:t>avec des restrictions d’usage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908564"/>
              </p:ext>
            </p:extLst>
          </p:nvPr>
        </p:nvGraphicFramePr>
        <p:xfrm>
          <a:off x="6637182" y="2687232"/>
          <a:ext cx="2339394" cy="325757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3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4378">
                <a:tc>
                  <a:txBody>
                    <a:bodyPr/>
                    <a:lstStyle/>
                    <a:p>
                      <a:r>
                        <a:rPr lang="fr-FR" dirty="0"/>
                        <a:t>Noms</a:t>
                      </a:r>
                      <a:r>
                        <a:rPr lang="fr-FR" baseline="0" dirty="0"/>
                        <a:t> commerciaux (exemples)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Pathozon</a:t>
                      </a:r>
                      <a:r>
                        <a:rPr lang="fr-FR" sz="1400" baseline="0" dirty="0" err="1"/>
                        <a:t>e</a:t>
                      </a:r>
                      <a:r>
                        <a:rPr lang="fr-FR" sz="1400" baseline="0" dirty="0"/>
                        <a:t> (</a:t>
                      </a:r>
                      <a:r>
                        <a:rPr lang="fr-FR" sz="1400" baseline="0" dirty="0" err="1"/>
                        <a:t>intramammaire</a:t>
                      </a:r>
                      <a:r>
                        <a:rPr lang="fr-FR" sz="1400" baseline="0" dirty="0"/>
                        <a:t>)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Excenel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Convenia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/>
                        <a:t>Cobactan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/>
                        <a:t>A180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Baytril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Marbocyl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Posatex</a:t>
                      </a:r>
                      <a:r>
                        <a:rPr lang="fr-FR" sz="1400" dirty="0"/>
                        <a:t> (auriculaire)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950">
                <a:tc>
                  <a:txBody>
                    <a:bodyPr/>
                    <a:lstStyle/>
                    <a:p>
                      <a:r>
                        <a:rPr lang="fr-FR" sz="1400" dirty="0" err="1"/>
                        <a:t>Veraflox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683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Liste des antibiotiques</a:t>
            </a:r>
            <a:r>
              <a:rPr lang="fr-FR" sz="2800" b="1" dirty="0">
                <a:solidFill>
                  <a:srgbClr val="FF0000"/>
                </a:solidFill>
              </a:rPr>
              <a:t> interdits </a:t>
            </a:r>
            <a:r>
              <a:rPr lang="fr-FR" sz="2800" b="1" u="sng" dirty="0"/>
              <a:t>quelle que soit la situation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98840" y="2360763"/>
            <a:ext cx="6546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ym typeface="Wingdings" panose="05000000000000000000" pitchFamily="2" charset="2"/>
              </a:rPr>
              <a:t>Antibiotiques avec AMM pour la médecine</a:t>
            </a:r>
            <a:r>
              <a:rPr lang="fr-F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 humaine </a:t>
            </a:r>
            <a:r>
              <a:rPr lang="fr-FR" sz="3200" dirty="0">
                <a:sym typeface="Wingdings" panose="05000000000000000000" pitchFamily="2" charset="2"/>
              </a:rPr>
              <a:t>qui sont des </a:t>
            </a:r>
            <a:r>
              <a:rPr lang="fr-F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traitements de derniers recours</a:t>
            </a:r>
            <a:endParaRPr lang="fr-F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34294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657850" y="2005262"/>
            <a:ext cx="271612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la plupart, ils sont </a:t>
            </a:r>
            <a:r>
              <a:rPr lang="fr-FR" sz="2000" b="1" dirty="0"/>
              <a:t>réservés à l’usage hospitalier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196" y="474033"/>
            <a:ext cx="4627804" cy="55826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0125" y="148528"/>
            <a:ext cx="4621744" cy="5908130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F6ED6A80-37E3-4302-9AD0-7B1800892458}"/>
              </a:ext>
            </a:extLst>
          </p:cNvPr>
          <p:cNvSpPr/>
          <p:nvPr/>
        </p:nvSpPr>
        <p:spPr>
          <a:xfrm>
            <a:off x="7193280" y="4385910"/>
            <a:ext cx="1036320" cy="311573"/>
          </a:xfrm>
          <a:prstGeom prst="ellipse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1364B8B9-9F9C-4EC8-A07B-EB58866CFDB3}"/>
              </a:ext>
            </a:extLst>
          </p:cNvPr>
          <p:cNvSpPr/>
          <p:nvPr/>
        </p:nvSpPr>
        <p:spPr>
          <a:xfrm>
            <a:off x="7193280" y="3358161"/>
            <a:ext cx="1036320" cy="311573"/>
          </a:xfrm>
          <a:prstGeom prst="ellipse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6563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Liste des antibiotiques</a:t>
            </a:r>
            <a:r>
              <a:rPr lang="fr-FR" sz="2800" b="1" dirty="0">
                <a:solidFill>
                  <a:srgbClr val="FF0000"/>
                </a:solidFill>
              </a:rPr>
              <a:t> interdits </a:t>
            </a:r>
            <a:r>
              <a:rPr lang="fr-FR" sz="2800" b="1" u="sng" dirty="0"/>
              <a:t>quelle que soit la situation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04876" y="1518972"/>
            <a:ext cx="761047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MAIS quelques exceptions à cette liste …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Chez les </a:t>
            </a:r>
            <a:r>
              <a:rPr lang="fr-FR" sz="2000" b="1" dirty="0"/>
              <a:t>équidés </a:t>
            </a:r>
            <a:r>
              <a:rPr lang="fr-FR" sz="2000" dirty="0"/>
              <a:t>(substances essentielles)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Rifampicine</a:t>
            </a:r>
            <a:r>
              <a:rPr lang="fr-FR" sz="2000" dirty="0"/>
              <a:t> </a:t>
            </a:r>
            <a:r>
              <a:rPr lang="fr-FR" dirty="0"/>
              <a:t>pour le traitement d’infections à </a:t>
            </a:r>
            <a:r>
              <a:rPr lang="fr-FR" i="1" dirty="0" err="1"/>
              <a:t>Rhodococcus</a:t>
            </a:r>
            <a:r>
              <a:rPr lang="fr-FR" i="1" dirty="0"/>
              <a:t> </a:t>
            </a:r>
            <a:r>
              <a:rPr lang="fr-FR" i="1" dirty="0" err="1"/>
              <a:t>equi</a:t>
            </a:r>
            <a:r>
              <a:rPr lang="fr-FR" i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 err="1"/>
              <a:t>Ticarcilline</a:t>
            </a:r>
            <a:r>
              <a:rPr lang="fr-FR" sz="2000" dirty="0"/>
              <a:t> </a:t>
            </a:r>
            <a:r>
              <a:rPr lang="fr-FR" dirty="0"/>
              <a:t>pour le traitement des infections à </a:t>
            </a:r>
            <a:r>
              <a:rPr lang="fr-FR" i="1" dirty="0"/>
              <a:t>Klebsiella </a:t>
            </a:r>
            <a:r>
              <a:rPr lang="fr-FR" i="1" dirty="0" err="1"/>
              <a:t>ssp</a:t>
            </a:r>
            <a:endParaRPr lang="fr-FR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 err="1"/>
              <a:t>Ofloxacine</a:t>
            </a:r>
            <a:r>
              <a:rPr lang="fr-FR" sz="2000" b="1" dirty="0"/>
              <a:t> </a:t>
            </a:r>
            <a:r>
              <a:rPr lang="fr-FR" dirty="0"/>
              <a:t>(topique) pour le traitement des glaucomes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i="1" dirty="0"/>
          </a:p>
          <a:p>
            <a:r>
              <a:rPr lang="fr-FR" sz="2000" i="1" dirty="0"/>
              <a:t>2</a:t>
            </a:r>
            <a:r>
              <a:rPr lang="fr-FR" sz="2000" dirty="0"/>
              <a:t>. En </a:t>
            </a:r>
            <a:r>
              <a:rPr lang="fr-FR" sz="2000" b="1" dirty="0"/>
              <a:t>ophtalmologie</a:t>
            </a:r>
            <a:r>
              <a:rPr lang="fr-FR" sz="2000" dirty="0"/>
              <a:t> chez l’animal </a:t>
            </a:r>
            <a:r>
              <a:rPr lang="fr-FR" sz="2000" b="1" u="sng" dirty="0"/>
              <a:t>exclu </a:t>
            </a:r>
            <a:r>
              <a:rPr lang="fr-FR" sz="2000" b="1" dirty="0"/>
              <a:t>de la consommation humaine</a:t>
            </a:r>
            <a:r>
              <a:rPr lang="fr-FR" sz="2000" dirty="0"/>
              <a:t> (pas de LMR)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Ciprofloxacine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 err="1"/>
              <a:t>Norfloxacine</a:t>
            </a:r>
            <a:r>
              <a:rPr lang="fr-FR" b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 err="1"/>
              <a:t>Ofloxacine</a:t>
            </a:r>
            <a:r>
              <a:rPr lang="fr-FR" b="1" dirty="0"/>
              <a:t> </a:t>
            </a:r>
            <a:r>
              <a:rPr lang="fr-FR" dirty="0"/>
              <a:t>(OK chez le cheval avec TA= 6mois)</a:t>
            </a:r>
          </a:p>
          <a:p>
            <a:endParaRPr lang="fr-FR" sz="2000" i="1" dirty="0"/>
          </a:p>
          <a:p>
            <a:endParaRPr lang="fr-FR" sz="2000" i="1" dirty="0"/>
          </a:p>
        </p:txBody>
      </p:sp>
      <p:sp>
        <p:nvSpPr>
          <p:cNvPr id="2" name="ZoneTexte 1"/>
          <p:cNvSpPr txBox="1"/>
          <p:nvPr/>
        </p:nvSpPr>
        <p:spPr>
          <a:xfrm>
            <a:off x="628650" y="5845106"/>
            <a:ext cx="7479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u="sng" dirty="0"/>
              <a:t>Si </a:t>
            </a:r>
            <a:r>
              <a:rPr lang="fr-FR" sz="2800" b="1" dirty="0"/>
              <a:t>les conditions fixées </a:t>
            </a:r>
            <a:r>
              <a:rPr lang="fr-FR" sz="2800" b="1" dirty="0">
                <a:solidFill>
                  <a:srgbClr val="FF0000"/>
                </a:solidFill>
              </a:rPr>
              <a:t>par le décret </a:t>
            </a:r>
            <a:r>
              <a:rPr lang="fr-FR" sz="2800" b="1" dirty="0"/>
              <a:t>sont réunies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6884459-BCFE-4222-9B0C-56E12298C328}"/>
              </a:ext>
            </a:extLst>
          </p:cNvPr>
          <p:cNvSpPr txBox="1"/>
          <p:nvPr/>
        </p:nvSpPr>
        <p:spPr>
          <a:xfrm>
            <a:off x="259308" y="3365631"/>
            <a:ext cx="8383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ATTENTION: </a:t>
            </a:r>
            <a:r>
              <a:rPr lang="fr-FR" dirty="0"/>
              <a:t>la rifampicine disparaît de la liste des substances essentielles en 2027</a:t>
            </a:r>
          </a:p>
          <a:p>
            <a:r>
              <a:rPr lang="fr-FR" dirty="0"/>
              <a:t>=&gt; Interdiction totale en France? </a:t>
            </a:r>
          </a:p>
        </p:txBody>
      </p:sp>
    </p:spTree>
    <p:extLst>
      <p:ext uri="{BB962C8B-B14F-4D97-AF65-F5344CB8AC3E}">
        <p14:creationId xmlns:p14="http://schemas.microsoft.com/office/powerpoint/2010/main" val="15183228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88" y="1436465"/>
            <a:ext cx="69913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5964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23" y="281363"/>
            <a:ext cx="7715200" cy="624268"/>
          </a:xfrm>
        </p:spPr>
        <p:txBody>
          <a:bodyPr>
            <a:normAutofit/>
          </a:bodyPr>
          <a:lstStyle/>
          <a:p>
            <a:pPr eaLnBrk="1" hangingPunct="1"/>
            <a:r>
              <a:rPr lang="fr-FR" altLang="fr-FR" sz="3200" b="1" dirty="0">
                <a:solidFill>
                  <a:srgbClr val="FF0000"/>
                </a:solidFill>
              </a:rPr>
              <a:t>Décret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532" y="2458045"/>
            <a:ext cx="6625805" cy="29099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98422" y="1081672"/>
            <a:ext cx="82680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Décret</a:t>
            </a:r>
            <a:r>
              <a:rPr lang="fr-FR" sz="2400" b="1" dirty="0"/>
              <a:t> </a:t>
            </a:r>
            <a:r>
              <a:rPr lang="fr-FR" sz="2000" b="1" dirty="0"/>
              <a:t>du 16 mars 2016 sur les conditions de prescription et de délivrance des AIC  </a:t>
            </a:r>
          </a:p>
        </p:txBody>
      </p:sp>
    </p:spTree>
    <p:extLst>
      <p:ext uri="{BB962C8B-B14F-4D97-AF65-F5344CB8AC3E}">
        <p14:creationId xmlns:p14="http://schemas.microsoft.com/office/powerpoint/2010/main" val="24534945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27" y="738522"/>
            <a:ext cx="8334141" cy="113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322245" y="2304093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800" b="1" dirty="0">
                <a:sym typeface="Wingdings" panose="05000000000000000000" pitchFamily="2" charset="2"/>
              </a:rPr>
              <a:t> Usage </a:t>
            </a: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interdit</a:t>
            </a:r>
            <a:r>
              <a:rPr lang="fr-FR" sz="2800" b="1" dirty="0">
                <a:sym typeface="Wingdings" panose="05000000000000000000" pitchFamily="2" charset="2"/>
              </a:rPr>
              <a:t> en </a:t>
            </a: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préventif </a:t>
            </a:r>
          </a:p>
          <a:p>
            <a:r>
              <a:rPr lang="fr-FR" sz="2000" dirty="0">
                <a:sym typeface="Wingdings" panose="05000000000000000000" pitchFamily="2" charset="2"/>
              </a:rPr>
              <a:t>(même si l’usage prophylactique était autorisé par AMM)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54" y="4451849"/>
            <a:ext cx="8963546" cy="645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322245" y="5128957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sz="2800" dirty="0">
                <a:sym typeface="Wingdings" panose="05000000000000000000" pitchFamily="2" charset="2"/>
              </a:rPr>
              <a:t>Usage </a:t>
            </a:r>
            <a:r>
              <a:rPr lang="fr-FR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curatif</a:t>
            </a:r>
            <a:r>
              <a:rPr lang="fr-FR" sz="2800" dirty="0">
                <a:sym typeface="Wingdings" panose="05000000000000000000" pitchFamily="2" charset="2"/>
              </a:rPr>
              <a:t> </a:t>
            </a:r>
            <a:r>
              <a:rPr lang="fr-FR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autorisé </a:t>
            </a:r>
            <a:r>
              <a:rPr lang="fr-FR" sz="2800" b="1" dirty="0">
                <a:sym typeface="Wingdings" panose="05000000000000000000" pitchFamily="2" charset="2"/>
              </a:rPr>
              <a:t>mais seulement en</a:t>
            </a: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 dernier recours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772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587" y="1045963"/>
            <a:ext cx="7735763" cy="5223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870932" y="2852936"/>
            <a:ext cx="7764423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Faire un examen clinique </a:t>
            </a:r>
          </a:p>
          <a:p>
            <a:r>
              <a:rPr lang="fr-FR" b="1" dirty="0">
                <a:sym typeface="Wingdings" panose="05000000000000000000" pitchFamily="2" charset="2"/>
              </a:rPr>
              <a:t>( = Exclusion des protocoles de soins (animaux de rente))</a:t>
            </a: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2900" y="219075"/>
            <a:ext cx="4573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u="sng" dirty="0"/>
              <a:t>Pour </a:t>
            </a:r>
            <a:r>
              <a:rPr lang="fr-FR" sz="2800" b="1" u="sng" dirty="0"/>
              <a:t>prescrire un AIC</a:t>
            </a:r>
            <a:r>
              <a:rPr lang="fr-FR" sz="2800" u="sng" dirty="0"/>
              <a:t>, il faut : </a:t>
            </a:r>
          </a:p>
        </p:txBody>
      </p:sp>
    </p:spTree>
    <p:extLst>
      <p:ext uri="{BB962C8B-B14F-4D97-AF65-F5344CB8AC3E}">
        <p14:creationId xmlns:p14="http://schemas.microsoft.com/office/powerpoint/2010/main" val="417349107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0882" y="1433015"/>
            <a:ext cx="7886700" cy="3886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b="1" dirty="0"/>
              <a:t>La législation française</a:t>
            </a:r>
            <a:r>
              <a:rPr lang="fr-FR" dirty="0"/>
              <a:t>, plus restrictive que la nouvelle règlementation européenne 2019/6 (</a:t>
            </a:r>
            <a:r>
              <a:rPr lang="fr-FR" sz="1900" dirty="0">
                <a:hlinkClick r:id="rId2"/>
              </a:rPr>
              <a:t>https://eur-lex.europa.eu/legal-content/EN/TXT/?uri=CELEX%3A32019R0006&amp;qid=1747122098465</a:t>
            </a:r>
            <a:r>
              <a:rPr lang="fr-FR" sz="1900" dirty="0"/>
              <a:t> </a:t>
            </a:r>
            <a:r>
              <a:rPr lang="fr-FR" dirty="0"/>
              <a:t>applicable depuis janvier 2022), </a:t>
            </a:r>
            <a:r>
              <a:rPr lang="fr-FR" b="1" dirty="0"/>
              <a:t>continue à s’appliquer pour la prescription </a:t>
            </a:r>
            <a:r>
              <a:rPr lang="fr-FR" b="1" u="sng" dirty="0"/>
              <a:t>d’antibiotiques d’importance critique (AIC).</a:t>
            </a:r>
          </a:p>
          <a:p>
            <a:pPr marL="0" indent="0">
              <a:buNone/>
            </a:pPr>
            <a:endParaRPr lang="fr-FR" b="1" u="sng" dirty="0"/>
          </a:p>
          <a:p>
            <a:pPr marL="0" indent="0">
              <a:buNone/>
            </a:pPr>
            <a:endParaRPr lang="fr-FR" sz="1800" b="1" u="sng" dirty="0"/>
          </a:p>
          <a:p>
            <a:pPr marL="0" indent="0">
              <a:buNone/>
            </a:pPr>
            <a:r>
              <a:rPr lang="fr-FR" sz="1800" dirty="0"/>
              <a:t>(Le nouveau règlement d’exécution 2024/1973 </a:t>
            </a:r>
            <a:r>
              <a:rPr lang="fr-FR" sz="1500" dirty="0">
                <a:hlinkClick r:id="rId3"/>
              </a:rPr>
              <a:t>https://eur-lex.europa.eu/legal-content/FR/TXT/?uri=CELEX:32024R1973</a:t>
            </a:r>
            <a:r>
              <a:rPr lang="fr-FR" sz="1500" dirty="0"/>
              <a:t> </a:t>
            </a:r>
            <a:r>
              <a:rPr lang="fr-FR" sz="1800" dirty="0"/>
              <a:t>avec une liste d’antibiotiques interdits dans certains cas (majoritairement volailles et traitement de la salmonellose) et des nouvelles obligations de tests de sensibilités (notamment pour des usages </a:t>
            </a:r>
            <a:r>
              <a:rPr lang="fr-FR" sz="1800" b="1" dirty="0"/>
              <a:t>hors AMM</a:t>
            </a:r>
            <a:r>
              <a:rPr lang="fr-FR" sz="1800" dirty="0"/>
              <a:t>) sera </a:t>
            </a:r>
            <a:r>
              <a:rPr lang="fr-FR" sz="1800" b="1" dirty="0">
                <a:highlight>
                  <a:srgbClr val="FFFF00"/>
                </a:highlight>
              </a:rPr>
              <a:t>applicable en août 2026</a:t>
            </a:r>
            <a:r>
              <a:rPr lang="fr-FR" sz="1800" dirty="0"/>
              <a:t>)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059A58A7-276E-4B6F-8D6F-30AF501B8704}"/>
              </a:ext>
            </a:extLst>
          </p:cNvPr>
          <p:cNvSpPr/>
          <p:nvPr/>
        </p:nvSpPr>
        <p:spPr>
          <a:xfrm>
            <a:off x="2947916" y="5158854"/>
            <a:ext cx="6086901" cy="1460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Entre autres, tests de sensibilité pour </a:t>
            </a:r>
            <a:r>
              <a:rPr lang="fr-FR" dirty="0" err="1"/>
              <a:t>amox</a:t>
            </a:r>
            <a:r>
              <a:rPr lang="fr-FR" dirty="0"/>
              <a:t>/</a:t>
            </a:r>
            <a:r>
              <a:rPr lang="fr-FR" dirty="0" err="1"/>
              <a:t>clav</a:t>
            </a:r>
            <a:r>
              <a:rPr lang="fr-FR" dirty="0"/>
              <a:t>, </a:t>
            </a:r>
            <a:r>
              <a:rPr lang="fr-FR" dirty="0" err="1"/>
              <a:t>florfénicol</a:t>
            </a:r>
            <a:r>
              <a:rPr lang="fr-FR" dirty="0"/>
              <a:t>, colistine </a:t>
            </a:r>
            <a:r>
              <a:rPr lang="fr-FR" b="1" dirty="0"/>
              <a:t>hors AMM</a:t>
            </a:r>
            <a:r>
              <a:rPr lang="fr-FR" dirty="0"/>
              <a:t> y compris CN, CT (mais a priori pas NAC…) </a:t>
            </a:r>
          </a:p>
        </p:txBody>
      </p:sp>
    </p:spTree>
    <p:extLst>
      <p:ext uri="{BB962C8B-B14F-4D97-AF65-F5344CB8AC3E}">
        <p14:creationId xmlns:p14="http://schemas.microsoft.com/office/powerpoint/2010/main" val="1440924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8224459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57363" y="2287462"/>
            <a:ext cx="737102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Identifier la souche bactérienne pathogène</a:t>
            </a:r>
          </a:p>
          <a:p>
            <a:r>
              <a:rPr lang="fr-FR" sz="2400" b="1" u="sng" dirty="0">
                <a:sym typeface="Wingdings" panose="05000000000000000000" pitchFamily="2" charset="2"/>
              </a:rPr>
              <a:t>SAUF</a:t>
            </a:r>
            <a:r>
              <a:rPr lang="fr-FR" sz="2400" b="1" dirty="0">
                <a:sym typeface="Wingdings" panose="05000000000000000000" pitchFamily="2" charset="2"/>
              </a:rPr>
              <a:t> </a:t>
            </a:r>
            <a:br>
              <a:rPr lang="fr-FR" sz="2400" b="1" dirty="0">
                <a:sym typeface="Wingdings" panose="05000000000000000000" pitchFamily="2" charset="2"/>
              </a:rPr>
            </a:br>
            <a:r>
              <a:rPr lang="fr-FR" sz="2400" b="1" dirty="0">
                <a:sym typeface="Wingdings" panose="05000000000000000000" pitchFamily="2" charset="2"/>
              </a:rPr>
              <a:t>s’il est impossible de prélever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ym typeface="Wingdings" panose="05000000000000000000" pitchFamily="2" charset="2"/>
              </a:rPr>
              <a:t>Site d’infection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ym typeface="Wingdings" panose="05000000000000000000" pitchFamily="2" charset="2"/>
              </a:rPr>
              <a:t>État de l’animal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ym typeface="Wingdings" panose="05000000000000000000" pitchFamily="2" charset="2"/>
              </a:rPr>
              <a:t>…</a:t>
            </a:r>
          </a:p>
          <a:p>
            <a:r>
              <a:rPr lang="fr-FR" sz="2400" b="1" u="sng" dirty="0">
                <a:sym typeface="Wingdings" panose="05000000000000000000" pitchFamily="2" charset="2"/>
              </a:rPr>
              <a:t>Ou </a:t>
            </a:r>
            <a:r>
              <a:rPr lang="fr-FR" sz="2400" b="1" dirty="0">
                <a:sym typeface="Wingdings" panose="05000000000000000000" pitchFamily="2" charset="2"/>
              </a:rPr>
              <a:t>si des examens complémentaires ont déjà été effectués </a:t>
            </a:r>
            <a:r>
              <a:rPr lang="fr-FR" sz="2000" dirty="0">
                <a:sym typeface="Wingdings" panose="05000000000000000000" pitchFamily="2" charset="2"/>
              </a:rPr>
              <a:t>pour le même type d’infection sur le même animal ou le même groupe </a:t>
            </a:r>
            <a:r>
              <a:rPr lang="fr-FR" sz="2000" b="1" dirty="0">
                <a:sym typeface="Wingdings" panose="05000000000000000000" pitchFamily="2" charset="2"/>
              </a:rPr>
              <a:t>depuis moins de 3 mois </a:t>
            </a:r>
          </a:p>
          <a:p>
            <a:endParaRPr lang="fr-FR" sz="2400" b="1" dirty="0">
              <a:sym typeface="Wingdings" panose="05000000000000000000" pitchFamily="2" charset="2"/>
            </a:endParaRPr>
          </a:p>
          <a:p>
            <a:r>
              <a:rPr lang="fr-FR" sz="2400" u="sng" dirty="0">
                <a:sym typeface="Wingdings" panose="05000000000000000000" pitchFamily="2" charset="2"/>
              </a:rPr>
              <a:t>Ou</a:t>
            </a:r>
            <a:r>
              <a:rPr lang="fr-FR" sz="2400" dirty="0">
                <a:sym typeface="Wingdings" panose="05000000000000000000" pitchFamily="2" charset="2"/>
              </a:rPr>
              <a:t> s’il s’agit d’un </a:t>
            </a:r>
            <a:r>
              <a:rPr lang="fr-FR" sz="2400" b="1" dirty="0">
                <a:sym typeface="Wingdings" panose="05000000000000000000" pitchFamily="2" charset="2"/>
              </a:rPr>
              <a:t>cas aigu pour lequel il est possible de prédire l’inefficacité des antibiotiques non critiques </a:t>
            </a:r>
            <a:r>
              <a:rPr lang="fr-FR" sz="2000" dirty="0">
                <a:sym typeface="Wingdings" panose="05000000000000000000" pitchFamily="2" charset="2"/>
              </a:rPr>
              <a:t>(traitement à ajuster dans les 4 jours)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1684" y="29915"/>
            <a:ext cx="7886700" cy="662781"/>
          </a:xfrm>
        </p:spPr>
        <p:txBody>
          <a:bodyPr>
            <a:normAutofit/>
          </a:bodyPr>
          <a:lstStyle/>
          <a:p>
            <a:r>
              <a:rPr lang="fr-FR" sz="2800" u="sng" dirty="0"/>
              <a:t>Pour </a:t>
            </a:r>
            <a:r>
              <a:rPr lang="fr-FR" sz="2800" b="1" u="sng" dirty="0"/>
              <a:t>prescrire un AIC</a:t>
            </a:r>
            <a:r>
              <a:rPr lang="fr-FR" sz="2800" u="sng" dirty="0"/>
              <a:t>, il faut  (suite): </a:t>
            </a:r>
          </a:p>
        </p:txBody>
      </p:sp>
    </p:spTree>
    <p:extLst>
      <p:ext uri="{BB962C8B-B14F-4D97-AF65-F5344CB8AC3E}">
        <p14:creationId xmlns:p14="http://schemas.microsoft.com/office/powerpoint/2010/main" val="1538424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33541"/>
            <a:ext cx="9036496" cy="3128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141396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883363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899592" y="2276872"/>
            <a:ext cx="705678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Tester la sensibilité de la bactérie à l’AIC </a:t>
            </a:r>
            <a:r>
              <a:rPr lang="fr-FR" dirty="0">
                <a:sym typeface="Wingdings" panose="05000000000000000000" pitchFamily="2" charset="2"/>
              </a:rPr>
              <a:t>avec </a:t>
            </a:r>
            <a:r>
              <a:rPr lang="fr-FR" sz="2000" dirty="0">
                <a:sym typeface="Wingdings" panose="05000000000000000000" pitchFamily="2" charset="2"/>
              </a:rPr>
              <a:t>une méthode répondant aux </a:t>
            </a:r>
            <a:r>
              <a:rPr lang="fr-FR" sz="2000" b="1" dirty="0">
                <a:sym typeface="Wingdings" panose="05000000000000000000" pitchFamily="2" charset="2"/>
              </a:rPr>
              <a:t>normes</a:t>
            </a:r>
            <a:r>
              <a:rPr lang="fr-FR" sz="2000" dirty="0">
                <a:sym typeface="Wingdings" panose="05000000000000000000" pitchFamily="2" charset="2"/>
              </a:rPr>
              <a:t> (Arrêté du 18/03/16) dans un </a:t>
            </a:r>
            <a:r>
              <a:rPr lang="fr-FR" sz="2000" b="1" dirty="0">
                <a:sym typeface="Wingdings" panose="05000000000000000000" pitchFamily="2" charset="2"/>
              </a:rPr>
              <a:t>laboratoire vétérinaire </a:t>
            </a:r>
            <a:r>
              <a:rPr lang="fr-FR" sz="2000" dirty="0">
                <a:sym typeface="Wingdings" panose="05000000000000000000" pitchFamily="2" charset="2"/>
              </a:rPr>
              <a:t>(arrêté du 22/07/2015 sur les bonnes pratiques en antibiothérapie)</a:t>
            </a:r>
            <a:endParaRPr lang="fr-FR" sz="2000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/>
            <a:endParaRPr lang="fr-FR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/>
            <a:r>
              <a:rPr lang="fr-FR" dirty="0">
                <a:sym typeface="Wingdings" panose="05000000000000000000" pitchFamily="2" charset="2"/>
              </a:rPr>
              <a:t>Remarque : les </a:t>
            </a:r>
            <a:r>
              <a:rPr lang="fr-FR" b="1" dirty="0">
                <a:sym typeface="Wingdings" panose="05000000000000000000" pitchFamily="2" charset="2"/>
              </a:rPr>
              <a:t>laboratoires de biologie humaine </a:t>
            </a:r>
            <a:r>
              <a:rPr lang="fr-FR" b="1" u="sng" dirty="0">
                <a:sym typeface="Wingdings" panose="05000000000000000000" pitchFamily="2" charset="2"/>
              </a:rPr>
              <a:t>ne peuvent pas </a:t>
            </a:r>
            <a:r>
              <a:rPr lang="fr-FR" b="1" dirty="0">
                <a:sym typeface="Wingdings" panose="05000000000000000000" pitchFamily="2" charset="2"/>
              </a:rPr>
              <a:t>traiter </a:t>
            </a:r>
            <a:r>
              <a:rPr lang="fr-FR" dirty="0">
                <a:sym typeface="Wingdings" panose="05000000000000000000" pitchFamily="2" charset="2"/>
              </a:rPr>
              <a:t>de prélèvements vétérinaires</a:t>
            </a: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141684" y="29915"/>
            <a:ext cx="7886700" cy="662781"/>
          </a:xfrm>
        </p:spPr>
        <p:txBody>
          <a:bodyPr>
            <a:normAutofit/>
          </a:bodyPr>
          <a:lstStyle/>
          <a:p>
            <a:r>
              <a:rPr lang="fr-FR" sz="2800" u="sng" dirty="0"/>
              <a:t>Pour </a:t>
            </a:r>
            <a:r>
              <a:rPr lang="fr-FR" sz="2800" b="1" u="sng" dirty="0"/>
              <a:t>prescrire un AIC</a:t>
            </a:r>
            <a:r>
              <a:rPr lang="fr-FR" sz="2800" u="sng" dirty="0"/>
              <a:t>, il faut  (suite): </a:t>
            </a:r>
          </a:p>
        </p:txBody>
      </p:sp>
      <p:sp>
        <p:nvSpPr>
          <p:cNvPr id="3" name="Rectangle 2"/>
          <p:cNvSpPr/>
          <p:nvPr/>
        </p:nvSpPr>
        <p:spPr>
          <a:xfrm>
            <a:off x="707571" y="3918857"/>
            <a:ext cx="7652658" cy="6204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99540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" y="1052736"/>
            <a:ext cx="7931224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23924" y="2376785"/>
            <a:ext cx="61436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buFont typeface="Wingdings"/>
              <a:buChar char="à"/>
            </a:pPr>
            <a:r>
              <a:rPr lang="fr-F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Respecter les contre-indications </a:t>
            </a:r>
            <a:r>
              <a:rPr lang="fr-FR" sz="2400" dirty="0">
                <a:sym typeface="Wingdings" panose="05000000000000000000" pitchFamily="2" charset="2"/>
              </a:rPr>
              <a:t>indiquées dans le RCP</a:t>
            </a: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171450" y="0"/>
            <a:ext cx="7954963" cy="903288"/>
          </a:xfrm>
        </p:spPr>
        <p:txBody>
          <a:bodyPr>
            <a:normAutofit/>
          </a:bodyPr>
          <a:lstStyle/>
          <a:p>
            <a:r>
              <a:rPr lang="fr-FR" sz="2800" u="sng" dirty="0"/>
              <a:t>Pour </a:t>
            </a:r>
            <a:r>
              <a:rPr lang="fr-FR" sz="2800" b="1" u="sng" dirty="0"/>
              <a:t>prescrire un AIC</a:t>
            </a:r>
            <a:r>
              <a:rPr lang="fr-FR" sz="2800" u="sng" dirty="0"/>
              <a:t>, il faut  (suite): </a:t>
            </a:r>
          </a:p>
        </p:txBody>
      </p:sp>
    </p:spTree>
    <p:extLst>
      <p:ext uri="{BB962C8B-B14F-4D97-AF65-F5344CB8AC3E}">
        <p14:creationId xmlns:p14="http://schemas.microsoft.com/office/powerpoint/2010/main" val="247916372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8116032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971600" y="3068960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Limiter la prescription à 1 mois </a:t>
            </a:r>
          </a:p>
          <a:p>
            <a:pPr marL="285750" indent="-285750">
              <a:buFont typeface="Wingdings"/>
              <a:buChar char="à"/>
            </a:pPr>
            <a:r>
              <a:rPr lang="fr-FR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Renouvellement interdit</a:t>
            </a:r>
            <a:endParaRPr lang="fr-FR" sz="2000" dirty="0">
              <a:sym typeface="Wingdings" panose="05000000000000000000" pitchFamily="2" charset="2"/>
            </a:endParaRP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171450" y="0"/>
            <a:ext cx="7954963" cy="903288"/>
          </a:xfrm>
        </p:spPr>
        <p:txBody>
          <a:bodyPr>
            <a:normAutofit/>
          </a:bodyPr>
          <a:lstStyle/>
          <a:p>
            <a:r>
              <a:rPr lang="fr-FR" sz="2800" u="sng" dirty="0"/>
              <a:t>Pour </a:t>
            </a:r>
            <a:r>
              <a:rPr lang="fr-FR" sz="2800" b="1" u="sng" dirty="0"/>
              <a:t>prescrire un AIC</a:t>
            </a:r>
            <a:r>
              <a:rPr lang="fr-FR" sz="2800" u="sng" dirty="0"/>
              <a:t>, il faut  (suite): </a:t>
            </a:r>
          </a:p>
        </p:txBody>
      </p:sp>
    </p:spTree>
    <p:extLst>
      <p:ext uri="{BB962C8B-B14F-4D97-AF65-F5344CB8AC3E}">
        <p14:creationId xmlns:p14="http://schemas.microsoft.com/office/powerpoint/2010/main" val="184517716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0889"/>
            <a:ext cx="7967662" cy="25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8258208" cy="195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50794" y="256674"/>
            <a:ext cx="7492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Remarque : articles sur les substances essentielles et l’ophtalmologie</a:t>
            </a:r>
          </a:p>
        </p:txBody>
      </p:sp>
    </p:spTree>
    <p:extLst>
      <p:ext uri="{BB962C8B-B14F-4D97-AF65-F5344CB8AC3E}">
        <p14:creationId xmlns:p14="http://schemas.microsoft.com/office/powerpoint/2010/main" val="217846162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Restriction imposée par le règlement Européen :</a:t>
            </a:r>
          </a:p>
          <a:p>
            <a:pPr lvl="1"/>
            <a:r>
              <a:rPr lang="fr-FR" dirty="0"/>
              <a:t>durée de validité de </a:t>
            </a:r>
            <a:r>
              <a:rPr lang="fr-FR" b="1" dirty="0">
                <a:solidFill>
                  <a:srgbClr val="FF0000"/>
                </a:solidFill>
              </a:rPr>
              <a:t>5 jours </a:t>
            </a:r>
            <a:r>
              <a:rPr lang="fr-FR" dirty="0"/>
              <a:t>d’une ordonnance d’antibiotiques </a:t>
            </a:r>
            <a:r>
              <a:rPr lang="fr-FR" b="1" dirty="0">
                <a:solidFill>
                  <a:srgbClr val="FF0000"/>
                </a:solidFill>
              </a:rPr>
              <a:t>pour sa délivrance </a:t>
            </a:r>
          </a:p>
        </p:txBody>
      </p:sp>
      <p:sp>
        <p:nvSpPr>
          <p:cNvPr id="4" name="Étoile : 5 branches 3">
            <a:extLst>
              <a:ext uri="{FF2B5EF4-FFF2-40B4-BE49-F238E27FC236}">
                <a16:creationId xmlns:a16="http://schemas.microsoft.com/office/drawing/2014/main" id="{5C22F01D-7782-4806-BD64-BEAEC03DBA6E}"/>
              </a:ext>
            </a:extLst>
          </p:cNvPr>
          <p:cNvSpPr/>
          <p:nvPr/>
        </p:nvSpPr>
        <p:spPr>
          <a:xfrm>
            <a:off x="628650" y="1722985"/>
            <a:ext cx="440267" cy="34544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109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45182" y="210480"/>
            <a:ext cx="7715200" cy="62426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3200" b="1" dirty="0"/>
              <a:t>En cas de </a:t>
            </a:r>
            <a:r>
              <a:rPr lang="fr-FR" altLang="fr-FR" sz="3200" b="1" u="sng" dirty="0">
                <a:solidFill>
                  <a:srgbClr val="FF3300"/>
                </a:solidFill>
              </a:rPr>
              <a:t>non respect </a:t>
            </a:r>
            <a:r>
              <a:rPr lang="fr-FR" altLang="fr-FR" sz="3200" b="1" dirty="0"/>
              <a:t>du décret 16 mars 2016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980728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Article L5141-16 du Code de la Santé Publique </a:t>
            </a:r>
            <a:r>
              <a:rPr lang="fr-FR" dirty="0"/>
              <a:t>précise que :</a:t>
            </a:r>
          </a:p>
          <a:p>
            <a:r>
              <a:rPr lang="fr-FR" dirty="0"/>
              <a:t>« sont déterminées, en tant que de besoin, par décret en Conseil d'Etat :</a:t>
            </a:r>
          </a:p>
          <a:p>
            <a:r>
              <a:rPr lang="fr-FR" dirty="0"/>
              <a:t>(…) 18° Les restrictions qui peuvent être apportées à la prescription et à la délivrance de certains médicaments compte tenu des risques particuliers qu'ils présentent pour la santé publique».</a:t>
            </a:r>
          </a:p>
          <a:p>
            <a:endParaRPr lang="fr-FR" dirty="0"/>
          </a:p>
          <a:p>
            <a:r>
              <a:rPr lang="fr-FR" b="1" dirty="0"/>
              <a:t>Article L5442-10 du Code de la Santé Publique</a:t>
            </a:r>
            <a:r>
              <a:rPr lang="fr-FR" dirty="0"/>
              <a:t> expose que :</a:t>
            </a:r>
          </a:p>
          <a:p>
            <a:r>
              <a:rPr lang="fr-FR" dirty="0"/>
              <a:t>« </a:t>
            </a:r>
            <a:r>
              <a:rPr lang="fr-FR" dirty="0" err="1"/>
              <a:t>I.-Est</a:t>
            </a:r>
            <a:r>
              <a:rPr lang="fr-FR" dirty="0"/>
              <a:t> </a:t>
            </a:r>
            <a:r>
              <a:rPr lang="fr-FR" sz="2000" b="1" dirty="0">
                <a:solidFill>
                  <a:srgbClr val="FF0000"/>
                </a:solidFill>
              </a:rPr>
              <a:t>puni de deux ans d'emprisonnement et de 150 000 € d'amende </a:t>
            </a:r>
            <a:r>
              <a:rPr lang="fr-FR" sz="2000" dirty="0"/>
              <a:t>:</a:t>
            </a:r>
          </a:p>
          <a:p>
            <a:r>
              <a:rPr lang="fr-FR" dirty="0"/>
              <a:t>1° Le fait pour toute personne de prescrire des médicaments vétérinaires en</a:t>
            </a:r>
          </a:p>
          <a:p>
            <a:r>
              <a:rPr lang="fr-FR" dirty="0"/>
              <a:t>méconnaissance des obligations définies aux articles L. 5143-2, L. 5143-5 et L. 5143-6 et des restrictions édictées en application du 18° de l'article L. 5141-16. »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68870" y="4397048"/>
            <a:ext cx="7747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Conserver les justificatifs </a:t>
            </a:r>
            <a:r>
              <a:rPr lang="fr-FR" dirty="0">
                <a:sym typeface="Wingdings" panose="05000000000000000000" pitchFamily="2" charset="2"/>
              </a:rPr>
              <a:t>(archivage des ordonnances, résultats d’examens complémentaires avec identification de l’animal et du propriétaire,…)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806401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8010" y="1281243"/>
            <a:ext cx="6858000" cy="2387600"/>
          </a:xfrm>
        </p:spPr>
        <p:txBody>
          <a:bodyPr>
            <a:normAutofit/>
          </a:bodyPr>
          <a:lstStyle/>
          <a:p>
            <a:r>
              <a:rPr lang="fr-FR" dirty="0"/>
              <a:t>Déclarations de cession d’antibiotiques</a:t>
            </a:r>
          </a:p>
        </p:txBody>
      </p:sp>
    </p:spTree>
    <p:extLst>
      <p:ext uri="{BB962C8B-B14F-4D97-AF65-F5344CB8AC3E}">
        <p14:creationId xmlns:p14="http://schemas.microsoft.com/office/powerpoint/2010/main" val="858218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b="1" u="sng" dirty="0"/>
              <a:t>Décret</a:t>
            </a:r>
            <a:r>
              <a:rPr lang="fr-FR" sz="2800" b="1" dirty="0"/>
              <a:t> n° 2016-1788 </a:t>
            </a:r>
            <a:r>
              <a:rPr lang="fr-FR" dirty="0"/>
              <a:t>du 19 décembre 2016 relatif à la </a:t>
            </a:r>
            <a:r>
              <a:rPr lang="fr-FR" b="1" dirty="0"/>
              <a:t>transmission de données de cession </a:t>
            </a:r>
            <a:r>
              <a:rPr lang="fr-FR" dirty="0"/>
              <a:t>des médicaments utilisés en médecine vétérinaire comportant </a:t>
            </a:r>
            <a:r>
              <a:rPr lang="fr-FR" b="1" dirty="0">
                <a:solidFill>
                  <a:srgbClr val="FF0000"/>
                </a:solidFill>
              </a:rPr>
              <a:t>une ou plusieurs substances antibiotiques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Y COMPRIS LES ANTIBIOTIQUES NON CRITIQUES</a:t>
            </a:r>
          </a:p>
        </p:txBody>
      </p:sp>
    </p:spTree>
    <p:extLst>
      <p:ext uri="{BB962C8B-B14F-4D97-AF65-F5344CB8AC3E}">
        <p14:creationId xmlns:p14="http://schemas.microsoft.com/office/powerpoint/2010/main" val="368461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152718"/>
            <a:ext cx="7886700" cy="1325562"/>
          </a:xfrm>
        </p:spPr>
        <p:txBody>
          <a:bodyPr/>
          <a:lstStyle/>
          <a:p>
            <a:r>
              <a:rPr lang="fr-FR" dirty="0"/>
              <a:t>Données à transmettre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701120"/>
            <a:ext cx="7886700" cy="4351337"/>
          </a:xfrm>
        </p:spPr>
        <p:txBody>
          <a:bodyPr>
            <a:normAutofit/>
          </a:bodyPr>
          <a:lstStyle/>
          <a:p>
            <a:r>
              <a:rPr lang="fr-FR" b="1" dirty="0"/>
              <a:t>Numéro d'inscription à l'ordre</a:t>
            </a:r>
          </a:p>
          <a:p>
            <a:r>
              <a:rPr lang="fr-FR" b="1" dirty="0"/>
              <a:t>Identification de l'élevage </a:t>
            </a:r>
          </a:p>
          <a:p>
            <a:r>
              <a:rPr lang="fr-FR" b="1" dirty="0"/>
              <a:t>Date</a:t>
            </a:r>
            <a:r>
              <a:rPr lang="fr-FR" dirty="0"/>
              <a:t> de la cession</a:t>
            </a:r>
          </a:p>
          <a:p>
            <a:r>
              <a:rPr lang="fr-FR" b="1" dirty="0"/>
              <a:t>Espèce</a:t>
            </a:r>
            <a:r>
              <a:rPr lang="fr-FR" dirty="0"/>
              <a:t>, sous-catégorie d’espèce (veau, vache laitière, porc sevrage, engraissement,…)</a:t>
            </a:r>
          </a:p>
          <a:p>
            <a:r>
              <a:rPr lang="fr-FR" b="1" dirty="0"/>
              <a:t>Nom du médicament </a:t>
            </a:r>
            <a:r>
              <a:rPr lang="fr-FR" dirty="0"/>
              <a:t>(et présentation : injectables, taille flacon,…)</a:t>
            </a:r>
          </a:p>
          <a:p>
            <a:r>
              <a:rPr lang="fr-FR" b="1" dirty="0"/>
              <a:t>Quantité </a:t>
            </a:r>
            <a:r>
              <a:rPr lang="fr-FR" dirty="0"/>
              <a:t>de chaque présentation</a:t>
            </a:r>
          </a:p>
          <a:p>
            <a:r>
              <a:rPr lang="fr-FR" b="1" dirty="0"/>
              <a:t>Quantité d'animaux </a:t>
            </a:r>
            <a:r>
              <a:rPr lang="fr-FR" dirty="0"/>
              <a:t>traités ou à traiter</a:t>
            </a:r>
          </a:p>
          <a:p>
            <a:r>
              <a:rPr lang="fr-FR" b="1" dirty="0"/>
              <a:t>Posologie et la durée </a:t>
            </a:r>
            <a:r>
              <a:rPr lang="fr-FR" dirty="0"/>
              <a:t>du traitement prescrit. </a:t>
            </a:r>
          </a:p>
        </p:txBody>
      </p:sp>
    </p:spTree>
    <p:extLst>
      <p:ext uri="{BB962C8B-B14F-4D97-AF65-F5344CB8AC3E}">
        <p14:creationId xmlns:p14="http://schemas.microsoft.com/office/powerpoint/2010/main" val="70053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transmission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Comment ?</a:t>
            </a:r>
          </a:p>
          <a:p>
            <a:pPr lvl="1"/>
            <a:r>
              <a:rPr lang="fr-FR" dirty="0"/>
              <a:t>Avec </a:t>
            </a:r>
            <a:r>
              <a:rPr lang="fr-FR" dirty="0">
                <a:hlinkClick r:id="rId2"/>
              </a:rPr>
              <a:t>l’application en ligne CALYPSO </a:t>
            </a:r>
            <a:r>
              <a:rPr lang="fr-FR" dirty="0"/>
              <a:t>disponible depuis mars 2023</a:t>
            </a:r>
            <a:endParaRPr lang="fr-FR" b="1" dirty="0">
              <a:solidFill>
                <a:srgbClr val="FF0000"/>
              </a:solidFill>
            </a:endParaRPr>
          </a:p>
          <a:p>
            <a:pPr lvl="1"/>
            <a:endParaRPr lang="fr-FR" b="1" dirty="0"/>
          </a:p>
          <a:p>
            <a:r>
              <a:rPr lang="fr-FR" b="1" dirty="0"/>
              <a:t>Quand? </a:t>
            </a:r>
          </a:p>
          <a:p>
            <a:pPr lvl="1"/>
            <a:r>
              <a:rPr lang="fr-FR" dirty="0"/>
              <a:t>Avant la fin du mois de la cession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8747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Pour les antibiotiques à usage humain prescrits à des animaux, ce sont les </a:t>
            </a:r>
            <a:r>
              <a:rPr lang="fr-FR" b="1" dirty="0"/>
              <a:t>pharmaciens </a:t>
            </a:r>
            <a:r>
              <a:rPr lang="fr-FR" dirty="0"/>
              <a:t>qui doivent déclarer.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</a:t>
            </a:r>
            <a:r>
              <a:rPr lang="fr-FR" b="1" dirty="0"/>
              <a:t>grossistes</a:t>
            </a:r>
            <a:r>
              <a:rPr lang="fr-FR" dirty="0"/>
              <a:t> doivent aussi déclarer à qui ils vendent les antibiotiques. </a:t>
            </a:r>
          </a:p>
        </p:txBody>
      </p:sp>
    </p:spTree>
    <p:extLst>
      <p:ext uri="{BB962C8B-B14F-4D97-AF65-F5344CB8AC3E}">
        <p14:creationId xmlns:p14="http://schemas.microsoft.com/office/powerpoint/2010/main" val="3073688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7892" y="2180652"/>
            <a:ext cx="6858000" cy="2387600"/>
          </a:xfrm>
        </p:spPr>
        <p:txBody>
          <a:bodyPr>
            <a:normAutofit/>
          </a:bodyPr>
          <a:lstStyle/>
          <a:p>
            <a:r>
              <a:rPr lang="fr-FR" dirty="0"/>
              <a:t>Antibiotiques d’Importance Critique </a:t>
            </a:r>
            <a:br>
              <a:rPr lang="fr-FR" dirty="0"/>
            </a:br>
            <a:r>
              <a:rPr lang="fr-FR" dirty="0"/>
              <a:t>(AIC)</a:t>
            </a:r>
          </a:p>
        </p:txBody>
      </p:sp>
    </p:spTree>
    <p:extLst>
      <p:ext uri="{BB962C8B-B14F-4D97-AF65-F5344CB8AC3E}">
        <p14:creationId xmlns:p14="http://schemas.microsoft.com/office/powerpoint/2010/main" val="206377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AIC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Importants pour les traitements d’infections bactériennes en </a:t>
            </a:r>
            <a:r>
              <a:rPr lang="fr-FR" b="1" dirty="0"/>
              <a:t>médecine humaine</a:t>
            </a:r>
          </a:p>
          <a:p>
            <a:endParaRPr lang="fr-FR" dirty="0"/>
          </a:p>
          <a:p>
            <a:r>
              <a:rPr lang="fr-FR" b="1" dirty="0"/>
              <a:t>Développement de résistances potentiellement transmissibles </a:t>
            </a:r>
            <a:r>
              <a:rPr lang="fr-FR" dirty="0"/>
              <a:t>à des bactéries pathogènes, zoonotiques ou commensales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384505" y="4845948"/>
            <a:ext cx="7130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Restriction de l’usage en médecine vétérinaire</a:t>
            </a:r>
          </a:p>
        </p:txBody>
      </p:sp>
      <p:sp>
        <p:nvSpPr>
          <p:cNvPr id="5" name="Flèche droite 4"/>
          <p:cNvSpPr/>
          <p:nvPr/>
        </p:nvSpPr>
        <p:spPr>
          <a:xfrm>
            <a:off x="714562" y="4810387"/>
            <a:ext cx="524655" cy="59434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28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1033</Words>
  <Application>Microsoft Office PowerPoint</Application>
  <PresentationFormat>Affichage à l'écran (4:3)</PresentationFormat>
  <Paragraphs>150</Paragraphs>
  <Slides>27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Blank</vt:lpstr>
      <vt:lpstr>Antibiotiques et  législation française </vt:lpstr>
      <vt:lpstr>Présentation PowerPoint</vt:lpstr>
      <vt:lpstr>Déclarations de cession d’antibiotiques</vt:lpstr>
      <vt:lpstr>Présentation PowerPoint</vt:lpstr>
      <vt:lpstr>Données à transmettre</vt:lpstr>
      <vt:lpstr>La transmission</vt:lpstr>
      <vt:lpstr>Présentation PowerPoint</vt:lpstr>
      <vt:lpstr>Antibiotiques d’Importance Critique  (AIC)</vt:lpstr>
      <vt:lpstr>AIC</vt:lpstr>
      <vt:lpstr>2 textes réglementaires récents sur les AIC</vt:lpstr>
      <vt:lpstr>Arrêté</vt:lpstr>
      <vt:lpstr>Liste des antibiotiques autorisés avec des restrictions d’usage </vt:lpstr>
      <vt:lpstr>Liste des antibiotiques interdits quelle que soit la situation</vt:lpstr>
      <vt:lpstr>Présentation PowerPoint</vt:lpstr>
      <vt:lpstr>Liste des antibiotiques interdits quelle que soit la situation</vt:lpstr>
      <vt:lpstr>Présentation PowerPoint</vt:lpstr>
      <vt:lpstr>Décret</vt:lpstr>
      <vt:lpstr>Présentation PowerPoint</vt:lpstr>
      <vt:lpstr>Présentation PowerPoint</vt:lpstr>
      <vt:lpstr>Pour prescrire un AIC, il faut  (suite): </vt:lpstr>
      <vt:lpstr>Présentation PowerPoint</vt:lpstr>
      <vt:lpstr>Pour prescrire un AIC, il faut  (suite): </vt:lpstr>
      <vt:lpstr>Pour prescrire un AIC, il faut  (suite): </vt:lpstr>
      <vt:lpstr>Pour prescrire un AIC, il faut  (suite): </vt:lpstr>
      <vt:lpstr>Présentation PowerPoint</vt:lpstr>
      <vt:lpstr>Présentation PowerPoint</vt:lpstr>
      <vt:lpstr>En cas de non respect du décret 16 mars 2016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2026-03-10T09:43:08Z</dcterms:created>
  <dcterms:modified xsi:type="dcterms:W3CDTF">2026-03-10T09:43:12Z</dcterms:modified>
</cp:coreProperties>
</file>