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47"/>
  </p:notesMasterIdLst>
  <p:handoutMasterIdLst>
    <p:handoutMasterId r:id="rId48"/>
  </p:handoutMasterIdLst>
  <p:sldIdLst>
    <p:sldId id="381" r:id="rId3"/>
    <p:sldId id="288" r:id="rId4"/>
    <p:sldId id="332" r:id="rId5"/>
    <p:sldId id="304" r:id="rId6"/>
    <p:sldId id="370" r:id="rId7"/>
    <p:sldId id="371" r:id="rId8"/>
    <p:sldId id="357" r:id="rId9"/>
    <p:sldId id="316" r:id="rId10"/>
    <p:sldId id="344" r:id="rId11"/>
    <p:sldId id="293" r:id="rId12"/>
    <p:sldId id="330" r:id="rId13"/>
    <p:sldId id="331" r:id="rId14"/>
    <p:sldId id="353" r:id="rId15"/>
    <p:sldId id="350" r:id="rId16"/>
    <p:sldId id="351" r:id="rId17"/>
    <p:sldId id="352" r:id="rId18"/>
    <p:sldId id="363" r:id="rId19"/>
    <p:sldId id="364" r:id="rId20"/>
    <p:sldId id="335" r:id="rId21"/>
    <p:sldId id="336" r:id="rId22"/>
    <p:sldId id="365" r:id="rId23"/>
    <p:sldId id="339" r:id="rId24"/>
    <p:sldId id="337" r:id="rId25"/>
    <p:sldId id="358" r:id="rId26"/>
    <p:sldId id="373" r:id="rId27"/>
    <p:sldId id="372" r:id="rId28"/>
    <p:sldId id="376" r:id="rId29"/>
    <p:sldId id="368" r:id="rId30"/>
    <p:sldId id="379" r:id="rId31"/>
    <p:sldId id="382" r:id="rId32"/>
    <p:sldId id="359" r:id="rId33"/>
    <p:sldId id="341" r:id="rId34"/>
    <p:sldId id="369" r:id="rId35"/>
    <p:sldId id="378" r:id="rId36"/>
    <p:sldId id="360" r:id="rId37"/>
    <p:sldId id="377" r:id="rId38"/>
    <p:sldId id="380" r:id="rId39"/>
    <p:sldId id="356" r:id="rId40"/>
    <p:sldId id="374" r:id="rId41"/>
    <p:sldId id="375" r:id="rId42"/>
    <p:sldId id="355" r:id="rId43"/>
    <p:sldId id="343" r:id="rId44"/>
    <p:sldId id="354" r:id="rId45"/>
    <p:sldId id="342" r:id="rId46"/>
  </p:sldIdLst>
  <p:sldSz cx="10287000" cy="6858000" type="35mm"/>
  <p:notesSz cx="6797675" cy="99266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0033CC"/>
    <a:srgbClr val="FF6600"/>
    <a:srgbClr val="0099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17" autoAdjust="0"/>
  </p:normalViewPr>
  <p:slideViewPr>
    <p:cSldViewPr snapToGrid="0" snapToObjects="1">
      <p:cViewPr varScale="1">
        <p:scale>
          <a:sx n="94" d="100"/>
          <a:sy n="94" d="100"/>
        </p:scale>
        <p:origin x="1220" y="60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04EACBF0-E7C0-40F7-98D2-B0B533340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8" y="9520238"/>
            <a:ext cx="511175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751" tIns="44579" rIns="90751" bIns="44579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fld id="{4E117E18-BFD8-4AB0-82B2-3321BE536D7B}" type="slidenum">
              <a:rPr lang="fr-FR" altLang="fr-FR" sz="1400" smtClean="0">
                <a:latin typeface="Arial" panose="020B0604020202020204" pitchFamily="34" charset="0"/>
              </a:rPr>
              <a:pPr algn="r">
                <a:defRPr/>
              </a:pPr>
              <a:t>‹N°›</a:t>
            </a:fld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5CB6E5DC-D2A1-42E7-95F5-D54307E9A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42900"/>
            <a:ext cx="1966912" cy="2778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706" tIns="45853" rIns="91706" bIns="45853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fr-FR" sz="1200"/>
              <a:t>Antibiothérapie mammaire2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3AD0B8C-C986-4402-8DAF-ECB9599A057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1225"/>
            <a:ext cx="4984750" cy="3908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751" tIns="44579" rIns="90751" bIns="445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 style de texte du masque</a:t>
            </a:r>
          </a:p>
          <a:p>
            <a:pPr lvl="1"/>
            <a:r>
              <a:rPr lang="fr-FR" noProof="0"/>
              <a:t>Second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3E7870C-D1A7-4251-8F21-C827608AE43C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796925" y="869950"/>
            <a:ext cx="5205413" cy="347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DABCF306-CD52-407B-BCC8-8A7C2FBF4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8" y="9520238"/>
            <a:ext cx="511175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751" tIns="44579" rIns="90751" bIns="44579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fld id="{1709584B-DC58-42E8-9FD0-733852662133}" type="slidenum">
              <a:rPr lang="fr-FR" altLang="fr-FR" sz="1400" smtClean="0">
                <a:latin typeface="Arial" panose="020B0604020202020204" pitchFamily="34" charset="0"/>
              </a:rPr>
              <a:pPr algn="r">
                <a:defRPr/>
              </a:pPr>
              <a:t>‹N°›</a:t>
            </a:fld>
            <a:endParaRPr lang="fr-FR" altLang="fr-FR" sz="14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6B8E753-A672-41DC-B661-D15856C4256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C7A42E7-6BF9-4DEC-9247-CD14302AE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604D888-714C-4B01-A4D3-AA08BB4C751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0D921C0-024A-4E0D-9A96-72871C982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A041B94-5F75-4DD6-B42E-FF1A2A230BD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7103F29-B3BB-4D7A-AC1A-35D6D97EBD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769FCD0-C35C-431B-BFEE-42E6A0B9C7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EE2EBD9-071B-4528-A4B3-3ED0BB8B3F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3D4393D3-0EC5-4556-9648-0AEFD2E5DD4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3D9E95EF-B170-454F-A461-D89C4A8A6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B132948-757E-4452-B7CD-E6DB4353AF5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0CB8681F-1D70-4D42-87B5-0E3B495366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8A5DA8E-DC9B-400D-A466-729DE890DEB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B12EF52-3697-4132-839C-67121584B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083A8AB8-F416-4BDB-8919-E28768B6360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D5C31D9F-23C2-4398-8C8C-E7293501B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9B49D16-7E79-4E7E-B970-DB2374C3EF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559C61B-A6C3-4840-88B6-170599E01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050B797-3A09-460E-82D6-D1E72BA58AB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BBF405A2-E461-4B8C-A1BB-453827E13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FF86B77D-BFD5-4811-8704-176EE6EE296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30C88962-C6C8-42B6-80AD-5219189A17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0CFCA66-E70C-4116-9D69-73C615AFDF1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670670F-E413-456B-AAAF-EA70E23A7A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D6788425-4EB2-4627-BF29-C1D97F927D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5A09B6DB-1A05-48B6-A256-87A716E444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BE08F497-72DA-48AA-B4D5-F4B85228CC9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AFB7292-F564-4A9A-976B-301463827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330684B4-DEF3-4E5C-BD20-6FF983349AE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9AC42C6-01BA-4070-A4EA-B623289745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184FD13F-361B-4473-8EE9-D364901276F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216616B6-9F04-45BD-856A-BB6D644EB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F66CAD43-220F-499A-B287-EE157DBF2D3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2549D74C-7436-4DA9-868C-FE87A7F8A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0C86CC86-8AC2-4347-980D-DB0BD18910C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06645C38-A475-4203-ADE0-954178507E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2BC7E63C-BEF1-4C80-94CF-3686EEBBCD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725613" y="496888"/>
            <a:ext cx="3349625" cy="2232025"/>
          </a:xfrm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E6D29267-0C42-4FCA-8496-0122FA9A1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7013" y="2813050"/>
            <a:ext cx="6343650" cy="6616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14300" indent="-114300"/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5FAD0DC3-F2B6-4ED0-AF8B-C686FB0CA98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725613" y="496888"/>
            <a:ext cx="3349625" cy="2232025"/>
          </a:xfrm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762C6036-92D7-4622-B3BA-AB8F50167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7013" y="2813050"/>
            <a:ext cx="6343650" cy="6616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14300" indent="-114300"/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0AA68330-00CA-4B73-A8FD-80AEA95A962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725613" y="496888"/>
            <a:ext cx="3349625" cy="2232025"/>
          </a:xfrm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1374A44-17E4-4F1C-926D-C0FC46614A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7013" y="2813050"/>
            <a:ext cx="6343650" cy="6616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14300" indent="-114300"/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9D72728D-0B46-4E9A-87E6-76606CE5664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9C9F5461-1C19-4A42-B2B3-86CE6D892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261B245-4969-4953-8636-0A935F70275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58913A9-0E4A-447D-B1C3-E5A0E8B0B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F12A9BD3-75F7-4021-9950-203C9A3B25B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69685608-12D2-46A1-853B-FA4691CA82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BBA20057-BB1C-48F0-8281-290EB8F42CD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0D954289-E1A8-4296-A877-39D639546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9428411D-98A0-4447-8F4D-0B3E7CB4EC6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B85FAEA1-F0A9-42BF-BF50-E8B0F2346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9B6BAF6C-6A80-476A-A0CA-5CB6E8F0BDF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2BDEB2A3-C7B0-447F-A7FB-B92CFB4BC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9D79DE61-0132-48A2-9A96-A1692B8306B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24C434A4-7FF1-4DC7-8274-86AA990F1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E0E5958B-C043-4A8F-AB4E-0699510DF1D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0E8DFE82-7370-4F3E-9075-F83F29E78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35DBC90B-263A-4494-A7E6-FE43E47B2C5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CEA472A4-82C2-4B59-AE0E-01CEFD17F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BC6FF890-B823-4B38-81C8-C26367E0109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6F5DF2BF-A7E5-462F-8592-045233E90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11D89A3D-93FE-44F9-AA2F-539A5779312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4D2B79DD-0F99-407B-9B70-1E842A601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B1806F1B-FC66-471B-B90F-E9BF06B6435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4731992F-89D2-41E9-8401-C5811F9F24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6CB7A19-EE2D-4F68-8812-9D601313D53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554B742-798B-490F-BF2E-98D6EAF0C0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E5C70475-18CA-43D7-9771-9A62BB006B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585C3950-A1E2-4431-BBEA-233507F5A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958045B-1530-4C12-90CE-8E07C67D422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38723CA-50DD-4628-BC6B-9B01E77A27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1A0E025-0C6E-4A2E-B809-20A0FE3830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C020701-DE1B-493F-8794-CF08239AF2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7A16A83-FC0A-4948-A371-27600848F36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A0DEC85-2069-4D0A-8FD3-56FCD5CA8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A093340-5879-405F-B57C-1BB25AE96FC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D2B1573-CE41-4BBE-BCA4-7B83397D7B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541E467-3B5F-439A-8285-DEFB000B94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11E9258-C3F1-406A-8E97-7187F7DED8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45581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0833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4938" y="0"/>
            <a:ext cx="2532062" cy="60960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8750" y="0"/>
            <a:ext cx="7443788" cy="60960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48105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.png">
            <a:extLst>
              <a:ext uri="{FF2B5EF4-FFF2-40B4-BE49-F238E27FC236}">
                <a16:creationId xmlns:a16="http://schemas.microsoft.com/office/drawing/2014/main" id="{7E61463B-B4DA-407F-BD40-ED8FF4C977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>
            <a:extLst>
              <a:ext uri="{FF2B5EF4-FFF2-40B4-BE49-F238E27FC236}">
                <a16:creationId xmlns:a16="http://schemas.microsoft.com/office/drawing/2014/main" id="{F5FCA173-8C98-4178-B837-5F542651E2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629150"/>
            <a:ext cx="24717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4"/>
            <a:ext cx="4443023" cy="1336817"/>
          </a:xfrm>
        </p:spPr>
        <p:txBody>
          <a:bodyPr>
            <a:normAutofit/>
          </a:bodyPr>
          <a:lstStyle>
            <a:lvl1pPr>
              <a:defRPr sz="303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025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3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7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3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8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0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6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8FFB601B-AB4E-4B31-96DB-DA1A8F3D17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9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logo-T.png">
            <a:extLst>
              <a:ext uri="{FF2B5EF4-FFF2-40B4-BE49-F238E27FC236}">
                <a16:creationId xmlns:a16="http://schemas.microsoft.com/office/drawing/2014/main" id="{4678E097-97C9-4538-9DBA-E616FCEB3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50813"/>
            <a:ext cx="212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.png">
            <a:extLst>
              <a:ext uri="{FF2B5EF4-FFF2-40B4-BE49-F238E27FC236}">
                <a16:creationId xmlns:a16="http://schemas.microsoft.com/office/drawing/2014/main" id="{9CBE2E7E-FC0B-4B37-A25D-77870FF77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Bandeau-logos-PPT.png">
            <a:extLst>
              <a:ext uri="{FF2B5EF4-FFF2-40B4-BE49-F238E27FC236}">
                <a16:creationId xmlns:a16="http://schemas.microsoft.com/office/drawing/2014/main" id="{4D79A7EF-6726-4F79-B9BD-C11828A6C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686300"/>
            <a:ext cx="46069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4"/>
            <a:ext cx="4443023" cy="1336817"/>
          </a:xfrm>
        </p:spPr>
        <p:txBody>
          <a:bodyPr>
            <a:normAutofit/>
          </a:bodyPr>
          <a:lstStyle>
            <a:lvl1pPr>
              <a:defRPr sz="303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025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3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7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3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8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0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6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CE46D1BA-9A50-4286-9759-07B42EB814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009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_transparent.png">
            <a:extLst>
              <a:ext uri="{FF2B5EF4-FFF2-40B4-BE49-F238E27FC236}">
                <a16:creationId xmlns:a16="http://schemas.microsoft.com/office/drawing/2014/main" id="{26D639A1-678D-4E93-9C35-C2912E9DE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2474913"/>
            <a:ext cx="23368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>
            <a:extLst>
              <a:ext uri="{FF2B5EF4-FFF2-40B4-BE49-F238E27FC236}">
                <a16:creationId xmlns:a16="http://schemas.microsoft.com/office/drawing/2014/main" id="{B1D4D483-00A5-4665-85EF-46CE8F426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4678363"/>
            <a:ext cx="25288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4"/>
            <a:ext cx="4443023" cy="1336817"/>
          </a:xfrm>
        </p:spPr>
        <p:txBody>
          <a:bodyPr>
            <a:normAutofit/>
          </a:bodyPr>
          <a:lstStyle>
            <a:lvl1pPr>
              <a:defRPr sz="303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025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3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7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3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8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0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6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C3A1848-15B8-4473-B930-9F389C1D7D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474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rgbClr val="F8A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EBC411F1-5E62-435E-B888-D389E89DE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4E5C803A-F0AB-404A-9BD8-80FE87171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C5F0640D-1582-4ED7-88E3-A7FF5855C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5473700"/>
            <a:ext cx="15636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5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03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4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063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7748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49AD4D06-5320-4BFC-B08D-A7ED47C5D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A067D976-7C83-4CD3-9096-5624ECCE8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0"/>
            <a:ext cx="36766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20B275D9-B725-441D-9E25-4F4F4C284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543401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5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03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4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063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08704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C54E7688-123C-40AE-9A2E-85EF528C8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146050"/>
            <a:ext cx="2573338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141EEBFC-B091-4352-B336-51A900ACE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355AD557-299B-433F-BD7B-3EC78C757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9116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5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03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4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063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23528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rgbClr val="40B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D3F001A2-13E1-42C5-B36B-1E79E8BDF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5B09C71D-F842-485C-8380-45B06F514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C1641530-67DA-41F6-9D3B-CB5B2A561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539115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5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03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4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063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45558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-tête de section">
    <p:bg>
      <p:bgPr>
        <a:solidFill>
          <a:srgbClr val="6A7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CA03BE2E-4407-4B3F-8038-D606D1013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51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95B6EFE3-652C-47A9-ABDA-6BCC16DD3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0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7B1A1BAF-61A0-44F2-9BEB-F9AB3C1F6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527208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5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03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4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063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4874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7639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BAE1B88D-8579-421D-8D82-1DD9FCCE3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F4391CA9-C1B3-488A-973B-896F4ECAE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1A7B0FBC-39D9-4F25-9812-E5C896032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373688"/>
            <a:ext cx="15652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5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03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4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063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8582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jaune.png">
            <a:extLst>
              <a:ext uri="{FF2B5EF4-FFF2-40B4-BE49-F238E27FC236}">
                <a16:creationId xmlns:a16="http://schemas.microsoft.com/office/drawing/2014/main" id="{C958EAE2-75B8-4EEC-9C6D-1915B20C0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jaune-transparent.png">
            <a:extLst>
              <a:ext uri="{FF2B5EF4-FFF2-40B4-BE49-F238E27FC236}">
                <a16:creationId xmlns:a16="http://schemas.microsoft.com/office/drawing/2014/main" id="{1C262F7C-D5B7-4D72-8AF3-B0976F239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CDBF98A3-E51D-426D-9371-488DFAB08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560863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5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03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4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063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86740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rouge.png">
            <a:extLst>
              <a:ext uri="{FF2B5EF4-FFF2-40B4-BE49-F238E27FC236}">
                <a16:creationId xmlns:a16="http://schemas.microsoft.com/office/drawing/2014/main" id="{E1B027BF-4CD8-46CA-91B4-C9BBA70A0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rouge-transparent.png">
            <a:extLst>
              <a:ext uri="{FF2B5EF4-FFF2-40B4-BE49-F238E27FC236}">
                <a16:creationId xmlns:a16="http://schemas.microsoft.com/office/drawing/2014/main" id="{19BF9552-7439-413E-A405-F277B4541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2D8E9FE9-4319-4A6E-ACD0-03613CE75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46735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5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03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4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063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20401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ordeaux.png">
            <a:extLst>
              <a:ext uri="{FF2B5EF4-FFF2-40B4-BE49-F238E27FC236}">
                <a16:creationId xmlns:a16="http://schemas.microsoft.com/office/drawing/2014/main" id="{3F1F5D63-57E8-4F21-8CCE-EF6F0F90B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ordeaux-transparent.png">
            <a:extLst>
              <a:ext uri="{FF2B5EF4-FFF2-40B4-BE49-F238E27FC236}">
                <a16:creationId xmlns:a16="http://schemas.microsoft.com/office/drawing/2014/main" id="{0180B72C-192B-48CA-A12A-D546F0616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55668202-F423-4069-8C2B-F9032CF12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550703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5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03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4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063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34745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turquoise.png">
            <a:extLst>
              <a:ext uri="{FF2B5EF4-FFF2-40B4-BE49-F238E27FC236}">
                <a16:creationId xmlns:a16="http://schemas.microsoft.com/office/drawing/2014/main" id="{E86CA722-CD25-46D4-ACBF-A36FEF77D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turquoise-transparent.png">
            <a:extLst>
              <a:ext uri="{FF2B5EF4-FFF2-40B4-BE49-F238E27FC236}">
                <a16:creationId xmlns:a16="http://schemas.microsoft.com/office/drawing/2014/main" id="{01AD030E-4C2C-4896-AD19-8C0C2D196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51A92303-1354-4A8A-AD50-4C5E028BE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56007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5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03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4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063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95420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gris-bleu.png">
            <a:extLst>
              <a:ext uri="{FF2B5EF4-FFF2-40B4-BE49-F238E27FC236}">
                <a16:creationId xmlns:a16="http://schemas.microsoft.com/office/drawing/2014/main" id="{974F210C-B85B-469A-B219-0F203A13C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gris.png">
            <a:extLst>
              <a:ext uri="{FF2B5EF4-FFF2-40B4-BE49-F238E27FC236}">
                <a16:creationId xmlns:a16="http://schemas.microsoft.com/office/drawing/2014/main" id="{F251DDBF-619F-47CC-BF8B-28A0B3A3F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EE785414-7E1F-497D-9387-F475CE3AC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5307013"/>
            <a:ext cx="15636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5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03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4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063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31365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eu.png">
            <a:extLst>
              <a:ext uri="{FF2B5EF4-FFF2-40B4-BE49-F238E27FC236}">
                <a16:creationId xmlns:a16="http://schemas.microsoft.com/office/drawing/2014/main" id="{E8781E75-1568-47FD-AAFC-4F155D6B7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eu-transparent.png">
            <a:extLst>
              <a:ext uri="{FF2B5EF4-FFF2-40B4-BE49-F238E27FC236}">
                <a16:creationId xmlns:a16="http://schemas.microsoft.com/office/drawing/2014/main" id="{7D1DBCA6-1814-43E8-A4E3-4F640E338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6BBDDBDF-DCF2-465C-9357-3D9FC1BE7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55753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5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03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4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063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88995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6" descr="ENVT_ppt_T_gris.png">
            <a:extLst>
              <a:ext uri="{FF2B5EF4-FFF2-40B4-BE49-F238E27FC236}">
                <a16:creationId xmlns:a16="http://schemas.microsoft.com/office/drawing/2014/main" id="{BA46F4E3-45FF-4520-A18F-F7185FE07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-61913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7">
            <a:extLst>
              <a:ext uri="{FF2B5EF4-FFF2-40B4-BE49-F238E27FC236}">
                <a16:creationId xmlns:a16="http://schemas.microsoft.com/office/drawing/2014/main" id="{ADF72D6D-2DD8-467B-99A2-B99A6E324033}"/>
              </a:ext>
            </a:extLst>
          </p:cNvPr>
          <p:cNvSpPr/>
          <p:nvPr/>
        </p:nvSpPr>
        <p:spPr>
          <a:xfrm>
            <a:off x="-246063" y="449263"/>
            <a:ext cx="3011488" cy="5937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F52BA60-F947-47D9-9A8A-9068FF6045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6888" y="496888"/>
            <a:ext cx="1598612" cy="403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025">
                <a:solidFill>
                  <a:schemeClr val="bg1"/>
                </a:solidFill>
                <a:latin typeface="Arial" panose="020B0604020202020204" pitchFamily="34" charset="0"/>
              </a:rPr>
              <a:t>SOMMAIRE</a:t>
            </a:r>
          </a:p>
        </p:txBody>
      </p:sp>
      <p:pic>
        <p:nvPicPr>
          <p:cNvPr id="35" name="Image 9" descr="ENVT_ppt_logo-T.png">
            <a:extLst>
              <a:ext uri="{FF2B5EF4-FFF2-40B4-BE49-F238E27FC236}">
                <a16:creationId xmlns:a16="http://schemas.microsoft.com/office/drawing/2014/main" id="{5DE129D6-275F-4EA6-9525-5E1B4E688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52450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939824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5487" y="195051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519" b="1">
                <a:latin typeface="Arial"/>
                <a:cs typeface="Arial"/>
              </a:defRPr>
            </a:lvl1pPr>
            <a:lvl2pPr>
              <a:defRPr sz="1688"/>
            </a:lvl2pPr>
            <a:lvl3pPr>
              <a:defRPr sz="1519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1105497" y="2399246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350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678658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037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5"/>
          </p:nvPr>
        </p:nvSpPr>
        <p:spPr>
          <a:xfrm>
            <a:off x="1105500" y="3187584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519" b="1">
                <a:latin typeface="Arial"/>
                <a:cs typeface="Arial"/>
              </a:defRPr>
            </a:lvl1pPr>
            <a:lvl2pPr>
              <a:defRPr sz="1688"/>
            </a:lvl2pPr>
            <a:lvl3pPr>
              <a:defRPr sz="1519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1105510" y="3639100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350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1105486" y="4850780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350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8"/>
          </p:nvPr>
        </p:nvSpPr>
        <p:spPr>
          <a:xfrm>
            <a:off x="1105476" y="4402047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519" b="1">
                <a:latin typeface="Arial"/>
                <a:cs typeface="Arial"/>
              </a:defRPr>
            </a:lvl1pPr>
            <a:lvl2pPr>
              <a:defRPr sz="1688"/>
            </a:lvl2pPr>
            <a:lvl3pPr>
              <a:defRPr sz="1519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sz="half" idx="19"/>
          </p:nvPr>
        </p:nvSpPr>
        <p:spPr>
          <a:xfrm>
            <a:off x="6043047" y="195051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519" b="1">
                <a:latin typeface="Arial"/>
                <a:cs typeface="Arial"/>
              </a:defRPr>
            </a:lvl1pPr>
            <a:lvl2pPr>
              <a:defRPr sz="1688"/>
            </a:lvl2pPr>
            <a:lvl3pPr>
              <a:defRPr sz="1519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contenu 3"/>
          <p:cNvSpPr>
            <a:spLocks noGrp="1"/>
          </p:cNvSpPr>
          <p:nvPr>
            <p:ph sz="half" idx="20"/>
          </p:nvPr>
        </p:nvSpPr>
        <p:spPr>
          <a:xfrm>
            <a:off x="6043047" y="3190368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519" b="1">
                <a:latin typeface="Arial"/>
                <a:cs typeface="Arial"/>
              </a:defRPr>
            </a:lvl1pPr>
            <a:lvl2pPr>
              <a:defRPr sz="1688"/>
            </a:lvl2pPr>
            <a:lvl3pPr>
              <a:defRPr sz="1519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1"/>
          </p:nvPr>
        </p:nvSpPr>
        <p:spPr>
          <a:xfrm>
            <a:off x="6043047" y="4399044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519" b="1">
                <a:latin typeface="Arial"/>
                <a:cs typeface="Arial"/>
              </a:defRPr>
            </a:lvl1pPr>
            <a:lvl2pPr>
              <a:defRPr sz="1688"/>
            </a:lvl2pPr>
            <a:lvl3pPr>
              <a:defRPr sz="1519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3"/>
          <p:cNvSpPr>
            <a:spLocks noGrp="1"/>
          </p:cNvSpPr>
          <p:nvPr>
            <p:ph type="body" sz="quarter" idx="22"/>
          </p:nvPr>
        </p:nvSpPr>
        <p:spPr>
          <a:xfrm>
            <a:off x="6043046" y="2399246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350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3"/>
          </p:nvPr>
        </p:nvSpPr>
        <p:spPr>
          <a:xfrm>
            <a:off x="6043046" y="3633896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350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24"/>
          </p:nvPr>
        </p:nvSpPr>
        <p:spPr>
          <a:xfrm>
            <a:off x="6043057" y="4847776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350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7" name="Espace réservé du texte 15"/>
          <p:cNvSpPr>
            <a:spLocks noGrp="1"/>
          </p:cNvSpPr>
          <p:nvPr>
            <p:ph type="body" sz="quarter" idx="25"/>
          </p:nvPr>
        </p:nvSpPr>
        <p:spPr>
          <a:xfrm>
            <a:off x="678658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037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5"/>
          <p:cNvSpPr>
            <a:spLocks noGrp="1"/>
          </p:cNvSpPr>
          <p:nvPr>
            <p:ph type="body" sz="quarter" idx="26"/>
          </p:nvPr>
        </p:nvSpPr>
        <p:spPr>
          <a:xfrm>
            <a:off x="678658" y="445787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037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15"/>
          <p:cNvSpPr>
            <a:spLocks noGrp="1"/>
          </p:cNvSpPr>
          <p:nvPr>
            <p:ph type="body" sz="quarter" idx="27"/>
          </p:nvPr>
        </p:nvSpPr>
        <p:spPr>
          <a:xfrm>
            <a:off x="5605775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037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Espace réservé du texte 15"/>
          <p:cNvSpPr>
            <a:spLocks noGrp="1"/>
          </p:cNvSpPr>
          <p:nvPr>
            <p:ph type="body" sz="quarter" idx="28"/>
          </p:nvPr>
        </p:nvSpPr>
        <p:spPr>
          <a:xfrm>
            <a:off x="5605775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037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5"/>
          <p:cNvSpPr>
            <a:spLocks noGrp="1"/>
          </p:cNvSpPr>
          <p:nvPr>
            <p:ph type="body" sz="quarter" idx="29"/>
          </p:nvPr>
        </p:nvSpPr>
        <p:spPr>
          <a:xfrm>
            <a:off x="5605775" y="4454867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037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6" name="Espace réservé du numéro de diapositive 8">
            <a:extLst>
              <a:ext uri="{FF2B5EF4-FFF2-40B4-BE49-F238E27FC236}">
                <a16:creationId xmlns:a16="http://schemas.microsoft.com/office/drawing/2014/main" id="{3D445310-BE7A-4742-A214-033BA48E93B0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9243CC-D1BC-43D2-86CB-5FB2CABA807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51610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ENVT_ppt_T_gris.png">
            <a:extLst>
              <a:ext uri="{FF2B5EF4-FFF2-40B4-BE49-F238E27FC236}">
                <a16:creationId xmlns:a16="http://schemas.microsoft.com/office/drawing/2014/main" id="{B284910D-E0C9-454C-925B-CA9DF1F17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7">
            <a:extLst>
              <a:ext uri="{FF2B5EF4-FFF2-40B4-BE49-F238E27FC236}">
                <a16:creationId xmlns:a16="http://schemas.microsoft.com/office/drawing/2014/main" id="{2C55E035-BDF5-4EBC-A82E-657FBC9F3D28}"/>
              </a:ext>
            </a:extLst>
          </p:cNvPr>
          <p:cNvSpPr/>
          <p:nvPr userDrawn="1"/>
        </p:nvSpPr>
        <p:spPr>
          <a:xfrm>
            <a:off x="-411163" y="433388"/>
            <a:ext cx="5133976" cy="6445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8" descr="ENVT_ppt_logo-T.png">
            <a:extLst>
              <a:ext uri="{FF2B5EF4-FFF2-40B4-BE49-F238E27FC236}">
                <a16:creationId xmlns:a16="http://schemas.microsoft.com/office/drawing/2014/main" id="{F588A50F-9039-440A-86F0-0296B0F06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50068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00471"/>
            <a:ext cx="9258300" cy="114300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D33C4178-AEF0-46A8-A01B-9F6FCD7665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80EB39D-726F-4E05-B5D2-58ED5794598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0891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6">
            <a:extLst>
              <a:ext uri="{FF2B5EF4-FFF2-40B4-BE49-F238E27FC236}">
                <a16:creationId xmlns:a16="http://schemas.microsoft.com/office/drawing/2014/main" id="{E6F051D0-C859-4F0E-82CD-563C18ACD871}"/>
              </a:ext>
            </a:extLst>
          </p:cNvPr>
          <p:cNvSpPr/>
          <p:nvPr userDrawn="1"/>
        </p:nvSpPr>
        <p:spPr>
          <a:xfrm>
            <a:off x="-461963" y="412750"/>
            <a:ext cx="3894138" cy="681038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DA66326-567D-4323-8EEB-5F0DFB37A1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350" y="514350"/>
            <a:ext cx="1700213" cy="403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025">
                <a:solidFill>
                  <a:srgbClr val="FFFFFF"/>
                </a:solidFill>
                <a:latin typeface="Arial" panose="020B0604020202020204" pitchFamily="34" charset="0"/>
              </a:rPr>
              <a:t>TITRE 24 PT</a:t>
            </a:r>
          </a:p>
        </p:txBody>
      </p:sp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5E086CDA-135F-44D9-BF4A-A45C68B1E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989638"/>
            <a:ext cx="1339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13699"/>
            <a:ext cx="9258300" cy="680244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4156904"/>
          </a:xfrm>
        </p:spPr>
        <p:txBody>
          <a:bodyPr>
            <a:normAutofit/>
          </a:bodyPr>
          <a:lstStyle>
            <a:lvl1pPr>
              <a:defRPr sz="1519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3D8C41E-0B64-4F9B-9007-D18CA74C5D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DB3531-5195-4382-8FEF-2CE5C4F81A8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573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27708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ENVT_ppt_T_gris.png">
            <a:extLst>
              <a:ext uri="{FF2B5EF4-FFF2-40B4-BE49-F238E27FC236}">
                <a16:creationId xmlns:a16="http://schemas.microsoft.com/office/drawing/2014/main" id="{B73D83ED-F038-4B39-9AA4-B62D6BE20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41810AE7-BF3C-4D11-B11A-18D24AD970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110885-6A25-444A-8776-9411781563A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92262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4"/>
            <a:ext cx="6172200" cy="566739"/>
          </a:xfrm>
        </p:spPr>
        <p:txBody>
          <a:bodyPr anchor="b"/>
          <a:lstStyle>
            <a:lvl1pPr algn="l">
              <a:defRPr sz="1688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385791" indent="0">
              <a:buNone/>
              <a:defRPr sz="2363"/>
            </a:lvl2pPr>
            <a:lvl3pPr marL="771580" indent="0">
              <a:buNone/>
              <a:defRPr sz="2025"/>
            </a:lvl3pPr>
            <a:lvl4pPr marL="1157371" indent="0">
              <a:buNone/>
              <a:defRPr sz="1688"/>
            </a:lvl4pPr>
            <a:lvl5pPr marL="1543161" indent="0">
              <a:buNone/>
              <a:defRPr sz="1688"/>
            </a:lvl5pPr>
            <a:lvl6pPr marL="1928951" indent="0">
              <a:buNone/>
              <a:defRPr sz="1688"/>
            </a:lvl6pPr>
            <a:lvl7pPr marL="2314741" indent="0">
              <a:buNone/>
              <a:defRPr sz="1688"/>
            </a:lvl7pPr>
            <a:lvl8pPr marL="2700532" indent="0">
              <a:buNone/>
              <a:defRPr sz="1688"/>
            </a:lvl8pPr>
            <a:lvl9pPr marL="3086321" indent="0">
              <a:buNone/>
              <a:defRPr sz="1688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42"/>
            <a:ext cx="6172200" cy="804863"/>
          </a:xfrm>
        </p:spPr>
        <p:txBody>
          <a:bodyPr/>
          <a:lstStyle>
            <a:lvl1pPr marL="0" indent="0">
              <a:buNone/>
              <a:defRPr sz="1181"/>
            </a:lvl1pPr>
            <a:lvl2pPr marL="385791" indent="0">
              <a:buNone/>
              <a:defRPr sz="1012"/>
            </a:lvl2pPr>
            <a:lvl3pPr marL="771580" indent="0">
              <a:buNone/>
              <a:defRPr sz="844"/>
            </a:lvl3pPr>
            <a:lvl4pPr marL="1157371" indent="0">
              <a:buNone/>
              <a:defRPr sz="760"/>
            </a:lvl4pPr>
            <a:lvl5pPr marL="1543161" indent="0">
              <a:buNone/>
              <a:defRPr sz="760"/>
            </a:lvl5pPr>
            <a:lvl6pPr marL="1928951" indent="0">
              <a:buNone/>
              <a:defRPr sz="760"/>
            </a:lvl6pPr>
            <a:lvl7pPr marL="2314741" indent="0">
              <a:buNone/>
              <a:defRPr sz="760"/>
            </a:lvl7pPr>
            <a:lvl8pPr marL="2700532" indent="0">
              <a:buNone/>
              <a:defRPr sz="760"/>
            </a:lvl8pPr>
            <a:lvl9pPr marL="3086321" indent="0">
              <a:buNone/>
              <a:defRPr sz="76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394752C1-E794-4544-82F7-8B30D39993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06AF7F-436A-4C07-BF07-F6B983FF646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6930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EDCA7F-54EF-4C7F-838B-8BE125ECA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8DFE3-B140-4B20-94A4-1B321CB0F68A}" type="datetimeFigureOut">
              <a:rPr lang="fr-FR"/>
              <a:pPr>
                <a:defRPr/>
              </a:pPr>
              <a:t>02/03/2026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94546F-E476-43AA-91B7-8B2D896C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34C203-9DE2-4ECD-83FD-B066C0FCF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7B8D3-31BF-4BBD-AD91-D8FAF3F2135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1821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5913" y="1676400"/>
            <a:ext cx="4672012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0325" y="1676400"/>
            <a:ext cx="4672013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9047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9360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8926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81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7177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2996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>
            <a:extLst>
              <a:ext uri="{FF2B5EF4-FFF2-40B4-BE49-F238E27FC236}">
                <a16:creationId xmlns:a16="http://schemas.microsoft.com/office/drawing/2014/main" id="{F61C148E-208E-46D1-858B-C6BD76BD9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15913" y="1676400"/>
            <a:ext cx="94964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de texte du masque</a:t>
            </a:r>
          </a:p>
          <a:p>
            <a:pPr lvl="1"/>
            <a:r>
              <a:rPr lang="fr-FR" altLang="fr-FR"/>
              <a:t>Second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7" name="Rectangle 6">
            <a:extLst>
              <a:ext uri="{FF2B5EF4-FFF2-40B4-BE49-F238E27FC236}">
                <a16:creationId xmlns:a16="http://schemas.microsoft.com/office/drawing/2014/main" id="{A8AC7AD2-7153-4A3C-83B3-BD60D0F6D7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8750" y="0"/>
            <a:ext cx="10128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de titre du masque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EF5A67E3-1743-418D-9D44-C482C61CB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7413" y="6486525"/>
            <a:ext cx="396875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fld id="{01AB9349-A7D2-460D-92D0-351AAC238CC9}" type="slidenum">
              <a:rPr lang="fr-FR" altLang="fr-FR" sz="1400" smtClean="0">
                <a:latin typeface="Arial" panose="020B0604020202020204" pitchFamily="34" charset="0"/>
              </a:rPr>
              <a:pPr algn="r">
                <a:defRPr/>
              </a:pPr>
              <a:t>‹N°›</a:t>
            </a:fld>
            <a:endParaRPr lang="fr-FR" altLang="fr-FR" sz="14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»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>
            <a:extLst>
              <a:ext uri="{FF2B5EF4-FFF2-40B4-BE49-F238E27FC236}">
                <a16:creationId xmlns:a16="http://schemas.microsoft.com/office/drawing/2014/main" id="{187ED0D3-A7BF-4C90-8666-AB0CF524765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2051" name="Espace réservé du texte 2">
            <a:extLst>
              <a:ext uri="{FF2B5EF4-FFF2-40B4-BE49-F238E27FC236}">
                <a16:creationId xmlns:a16="http://schemas.microsoft.com/office/drawing/2014/main" id="{24BB3CE3-9767-46FA-A5D0-F96768558B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DA87FD-DEDE-4BA5-8C91-33B939125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1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4DBBF7-AE55-4530-A555-A9E79FB77DD5}" type="datetimeFigureOut">
              <a:rPr lang="fr-FR"/>
              <a:pPr>
                <a:defRPr/>
              </a:pPr>
              <a:t>02/03/2026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681776-4297-42F6-A3B0-401625796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1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E09E7D-086D-4878-880F-43CE73903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E9B40D-1046-4515-AED1-4C9193F4884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  <p:sldLayoutId id="2147484090" r:id="rId13"/>
    <p:sldLayoutId id="2147484091" r:id="rId14"/>
    <p:sldLayoutId id="2147484092" r:id="rId15"/>
    <p:sldLayoutId id="2147484093" r:id="rId16"/>
    <p:sldLayoutId id="2147484094" r:id="rId17"/>
    <p:sldLayoutId id="2147484095" r:id="rId18"/>
    <p:sldLayoutId id="2147484096" r:id="rId19"/>
    <p:sldLayoutId id="2147484097" r:id="rId20"/>
    <p:sldLayoutId id="2147484077" r:id="rId21"/>
  </p:sldLayoutIdLst>
  <p:txStyles>
    <p:titleStyle>
      <a:lvl1pPr algn="ctr" defTabSz="384175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84175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2pPr>
      <a:lvl3pPr algn="ctr" defTabSz="384175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3pPr>
      <a:lvl4pPr algn="ctr" defTabSz="384175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4pPr>
      <a:lvl5pPr algn="ctr" defTabSz="384175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5pPr>
      <a:lvl6pPr marL="385791" algn="ctr" defTabSz="385791" rtl="0" fontAlgn="base">
        <a:spcBef>
          <a:spcPct val="0"/>
        </a:spcBef>
        <a:spcAft>
          <a:spcPct val="0"/>
        </a:spcAft>
        <a:defRPr sz="3713">
          <a:solidFill>
            <a:schemeClr val="tx1"/>
          </a:solidFill>
          <a:latin typeface="Calibri" panose="020F0502020204030204" pitchFamily="34" charset="0"/>
        </a:defRPr>
      </a:lvl6pPr>
      <a:lvl7pPr marL="771580" algn="ctr" defTabSz="385791" rtl="0" fontAlgn="base">
        <a:spcBef>
          <a:spcPct val="0"/>
        </a:spcBef>
        <a:spcAft>
          <a:spcPct val="0"/>
        </a:spcAft>
        <a:defRPr sz="3713">
          <a:solidFill>
            <a:schemeClr val="tx1"/>
          </a:solidFill>
          <a:latin typeface="Calibri" panose="020F0502020204030204" pitchFamily="34" charset="0"/>
        </a:defRPr>
      </a:lvl7pPr>
      <a:lvl8pPr marL="1157371" algn="ctr" defTabSz="385791" rtl="0" fontAlgn="base">
        <a:spcBef>
          <a:spcPct val="0"/>
        </a:spcBef>
        <a:spcAft>
          <a:spcPct val="0"/>
        </a:spcAft>
        <a:defRPr sz="3713">
          <a:solidFill>
            <a:schemeClr val="tx1"/>
          </a:solidFill>
          <a:latin typeface="Calibri" panose="020F0502020204030204" pitchFamily="34" charset="0"/>
        </a:defRPr>
      </a:lvl8pPr>
      <a:lvl9pPr marL="1543161" algn="ctr" defTabSz="385791" rtl="0" fontAlgn="base">
        <a:spcBef>
          <a:spcPct val="0"/>
        </a:spcBef>
        <a:spcAft>
          <a:spcPct val="0"/>
        </a:spcAft>
        <a:defRPr sz="3713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88925" indent="-288925" algn="l" defTabSz="384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39713" algn="l" defTabSz="384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63613" indent="-190500" algn="l" defTabSz="384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47788" indent="-190500" algn="l" defTabSz="384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35138" indent="-190500" algn="l" defTabSz="384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121846" indent="-192895" algn="l" defTabSz="385791" rtl="0" eaLnBrk="1" latinLnBrk="0" hangingPunct="1">
        <a:spcBef>
          <a:spcPct val="20000"/>
        </a:spcBef>
        <a:buFont typeface="Arial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07636" indent="-192895" algn="l" defTabSz="385791" rtl="0" eaLnBrk="1" latinLnBrk="0" hangingPunct="1">
        <a:spcBef>
          <a:spcPct val="20000"/>
        </a:spcBef>
        <a:buFont typeface="Arial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2893426" indent="-192895" algn="l" defTabSz="385791" rtl="0" eaLnBrk="1" latinLnBrk="0" hangingPunct="1">
        <a:spcBef>
          <a:spcPct val="20000"/>
        </a:spcBef>
        <a:buFont typeface="Arial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279217" indent="-192895" algn="l" defTabSz="385791" rtl="0" eaLnBrk="1" latinLnBrk="0" hangingPunct="1">
        <a:spcBef>
          <a:spcPct val="20000"/>
        </a:spcBef>
        <a:buFont typeface="Arial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8579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91" algn="l" defTabSz="38579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80" algn="l" defTabSz="38579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371" algn="l" defTabSz="38579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61" algn="l" defTabSz="38579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951" algn="l" defTabSz="38579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741" algn="l" defTabSz="38579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532" algn="l" defTabSz="38579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321" algn="l" defTabSz="38579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9.png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re 1">
            <a:extLst>
              <a:ext uri="{FF2B5EF4-FFF2-40B4-BE49-F238E27FC236}">
                <a16:creationId xmlns:a16="http://schemas.microsoft.com/office/drawing/2014/main" id="{BE29BA7F-F6BA-4481-9917-50C472C8D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163" y="941388"/>
            <a:ext cx="9342437" cy="1285875"/>
          </a:xfrm>
        </p:spPr>
        <p:txBody>
          <a:bodyPr/>
          <a:lstStyle/>
          <a:p>
            <a:pPr algn="l" defTabSz="385239" eaLnBrk="1" hangingPunct="1">
              <a:defRPr/>
            </a:pPr>
            <a:r>
              <a:rPr lang="fr-FR" altLang="fr-FR" sz="3556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Antibiothérapie des infections mammaires</a:t>
            </a:r>
            <a:endParaRPr lang="fr-FR" altLang="fr-F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19" name="Text Box 14">
            <a:extLst>
              <a:ext uri="{FF2B5EF4-FFF2-40B4-BE49-F238E27FC236}">
                <a16:creationId xmlns:a16="http://schemas.microsoft.com/office/drawing/2014/main" id="{001176EE-C44C-4CA6-9016-AA2C859B9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913" y="5284788"/>
            <a:ext cx="1619354" cy="4479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281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311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 2026</a:t>
            </a: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D9F6477F-01D8-41DC-8B6D-CB3777D19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9600" y="2852738"/>
            <a:ext cx="3948113" cy="519112"/>
          </a:xfrm>
        </p:spPr>
        <p:txBody>
          <a:bodyPr/>
          <a:lstStyle/>
          <a:p>
            <a:pPr defTabSz="385791">
              <a:defRPr/>
            </a:pPr>
            <a:r>
              <a:rPr lang="fr-FR" altLang="fr-FR" sz="2133" b="1" i="1" dirty="0">
                <a:solidFill>
                  <a:schemeClr val="tx2"/>
                </a:solidFill>
              </a:rPr>
              <a:t>Alain Bousquet-Mélou</a:t>
            </a:r>
            <a:endParaRPr lang="fr-FR" altLang="fr-FR" sz="933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21A4D7C-9ECC-423B-855B-BFC4FAC8F59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47675" y="381000"/>
            <a:ext cx="9232900" cy="762000"/>
          </a:xfrm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 sz="4000">
                <a:solidFill>
                  <a:srgbClr val="0033CC"/>
                </a:solidFill>
                <a:latin typeface="Arial" panose="020B0604020202020204" pitchFamily="34" charset="0"/>
              </a:rPr>
              <a:t>Sensibilités par espèces bactériennes</a:t>
            </a:r>
            <a:endParaRPr lang="fr-FR" altLang="fr-FR" sz="32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35EC200-2049-4176-8F51-AFEB22A661B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362075"/>
            <a:ext cx="10287000" cy="5099050"/>
          </a:xfrm>
        </p:spPr>
        <p:txBody>
          <a:bodyPr/>
          <a:lstStyle/>
          <a:p>
            <a:pPr>
              <a:buClr>
                <a:srgbClr val="0033CC"/>
              </a:buClr>
              <a:defRPr/>
            </a:pPr>
            <a:r>
              <a:rPr lang="fr-FR" altLang="fr-FR" sz="2800" i="1" dirty="0">
                <a:solidFill>
                  <a:srgbClr val="0033CC"/>
                </a:solidFill>
              </a:rPr>
              <a:t>Staphylococcus aureus</a:t>
            </a:r>
            <a:r>
              <a:rPr lang="fr-FR" altLang="fr-FR" sz="2800" i="1" dirty="0"/>
              <a:t> : </a:t>
            </a:r>
            <a:r>
              <a:rPr lang="fr-FR" altLang="fr-FR" sz="2400" dirty="0"/>
              <a:t>25 à 60% beta-lactamases (pénicillinases)</a:t>
            </a:r>
            <a:endParaRPr lang="fr-FR" altLang="fr-FR" sz="2400" i="1" dirty="0"/>
          </a:p>
          <a:p>
            <a:pPr lvl="2">
              <a:defRPr/>
            </a:pPr>
            <a:r>
              <a:rPr lang="fr-FR" altLang="fr-FR" sz="2000" dirty="0" err="1"/>
              <a:t>cloxacilline</a:t>
            </a:r>
            <a:r>
              <a:rPr lang="fr-FR" altLang="fr-FR" sz="2000" dirty="0"/>
              <a:t>, amoxicilline + a. clavulanique, céphalosporines</a:t>
            </a:r>
          </a:p>
          <a:p>
            <a:pPr lvl="2">
              <a:defRPr/>
            </a:pPr>
            <a:r>
              <a:rPr lang="fr-FR" altLang="fr-FR" sz="2000" dirty="0"/>
              <a:t>associations pénicilline-aminoside : fréquentes mais pb élargissement du spectre</a:t>
            </a:r>
          </a:p>
          <a:p>
            <a:pPr lvl="2">
              <a:defRPr/>
            </a:pPr>
            <a:r>
              <a:rPr lang="fr-FR" altLang="fr-FR" sz="2000" dirty="0"/>
              <a:t>macrolides et apparentés (</a:t>
            </a:r>
            <a:r>
              <a:rPr lang="fr-FR" altLang="fr-FR" sz="2000" dirty="0" err="1"/>
              <a:t>lincosamines</a:t>
            </a:r>
            <a:r>
              <a:rPr lang="fr-FR" altLang="fr-FR" sz="2000" dirty="0"/>
              <a:t>, </a:t>
            </a:r>
            <a:r>
              <a:rPr lang="fr-FR" altLang="fr-FR" sz="2000" dirty="0" err="1"/>
              <a:t>pirlimycine</a:t>
            </a:r>
            <a:r>
              <a:rPr lang="fr-FR" altLang="fr-FR" sz="2000" dirty="0"/>
              <a:t>)</a:t>
            </a:r>
          </a:p>
          <a:p>
            <a:pPr lvl="4">
              <a:defRPr/>
            </a:pPr>
            <a:endParaRPr lang="fr-FR" altLang="fr-FR" sz="1050" dirty="0"/>
          </a:p>
          <a:p>
            <a:pPr>
              <a:buClr>
                <a:srgbClr val="0033CC"/>
              </a:buClr>
              <a:defRPr/>
            </a:pPr>
            <a:r>
              <a:rPr lang="fr-FR" altLang="fr-FR" sz="2800" i="1" dirty="0">
                <a:solidFill>
                  <a:srgbClr val="0033CC"/>
                </a:solidFill>
              </a:rPr>
              <a:t>Streptococcus </a:t>
            </a:r>
            <a:r>
              <a:rPr lang="fr-FR" altLang="fr-FR" sz="2800" i="1" dirty="0" err="1">
                <a:solidFill>
                  <a:srgbClr val="0033CC"/>
                </a:solidFill>
              </a:rPr>
              <a:t>uberis</a:t>
            </a:r>
            <a:endParaRPr lang="fr-FR" altLang="fr-FR" sz="2800" dirty="0">
              <a:solidFill>
                <a:srgbClr val="0033CC"/>
              </a:solidFill>
            </a:endParaRPr>
          </a:p>
          <a:p>
            <a:pPr lvl="2">
              <a:defRPr/>
            </a:pPr>
            <a:r>
              <a:rPr lang="fr-FR" altLang="fr-FR" sz="2000" dirty="0" err="1"/>
              <a:t>benzylpénicilline</a:t>
            </a:r>
            <a:r>
              <a:rPr lang="fr-FR" altLang="fr-FR" sz="2000" dirty="0"/>
              <a:t> et toutes les beta-lactamines</a:t>
            </a:r>
          </a:p>
          <a:p>
            <a:pPr lvl="2">
              <a:defRPr/>
            </a:pPr>
            <a:r>
              <a:rPr lang="fr-FR" altLang="fr-FR" sz="2000" dirty="0"/>
              <a:t>associations : pénicilline ou macrolide / spectre gram – (idem pb élargissement du spectre)</a:t>
            </a:r>
          </a:p>
          <a:p>
            <a:pPr lvl="4">
              <a:defRPr/>
            </a:pPr>
            <a:endParaRPr lang="fr-FR" altLang="fr-FR" sz="1050" dirty="0"/>
          </a:p>
          <a:p>
            <a:pPr>
              <a:buClr>
                <a:srgbClr val="0033CC"/>
              </a:buClr>
              <a:defRPr/>
            </a:pPr>
            <a:r>
              <a:rPr lang="fr-FR" altLang="fr-FR" sz="2800" i="1" dirty="0">
                <a:solidFill>
                  <a:srgbClr val="0033CC"/>
                </a:solidFill>
              </a:rPr>
              <a:t>Escherichia coli</a:t>
            </a:r>
          </a:p>
          <a:p>
            <a:pPr lvl="2">
              <a:defRPr/>
            </a:pPr>
            <a:r>
              <a:rPr lang="fr-FR" altLang="fr-FR" sz="2000" dirty="0"/>
              <a:t>céphalosporines, aminoglycosides, polypeptides</a:t>
            </a:r>
          </a:p>
          <a:p>
            <a:pPr lvl="2">
              <a:defRPr/>
            </a:pPr>
            <a:r>
              <a:rPr lang="fr-FR" altLang="fr-FR" sz="2000" dirty="0"/>
              <a:t>fluoroquinolones (mammites suraiguës, traitement discuté)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050">
            <a:extLst>
              <a:ext uri="{FF2B5EF4-FFF2-40B4-BE49-F238E27FC236}">
                <a16:creationId xmlns:a16="http://schemas.microsoft.com/office/drawing/2014/main" id="{64E6368A-B2E1-44BE-8D71-686A24A4ACB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5175" y="368300"/>
            <a:ext cx="8281988" cy="774700"/>
          </a:xfrm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 sz="4000">
                <a:solidFill>
                  <a:srgbClr val="0033CC"/>
                </a:solidFill>
                <a:latin typeface="Arial" panose="020B0604020202020204" pitchFamily="34" charset="0"/>
              </a:rPr>
              <a:t>Sensibilités - </a:t>
            </a:r>
            <a:r>
              <a:rPr lang="fr-FR" altLang="fr-FR" sz="3200">
                <a:solidFill>
                  <a:srgbClr val="0033CC"/>
                </a:solidFill>
                <a:latin typeface="Arial" panose="020B0604020202020204" pitchFamily="34" charset="0"/>
              </a:rPr>
              <a:t>diagnostic bactériologique</a:t>
            </a:r>
          </a:p>
        </p:txBody>
      </p:sp>
      <p:sp>
        <p:nvSpPr>
          <p:cNvPr id="45059" name="Rectangle 2051">
            <a:extLst>
              <a:ext uri="{FF2B5EF4-FFF2-40B4-BE49-F238E27FC236}">
                <a16:creationId xmlns:a16="http://schemas.microsoft.com/office/drawing/2014/main" id="{0C91105E-9714-4645-B1E8-B3419D598F6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-25400" y="1500188"/>
            <a:ext cx="10477500" cy="4875212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33CC"/>
              </a:buClr>
            </a:pPr>
            <a:r>
              <a:rPr lang="fr-FR" altLang="fr-FR">
                <a:solidFill>
                  <a:srgbClr val="0033CC"/>
                </a:solidFill>
              </a:rPr>
              <a:t>Identification du germe</a:t>
            </a:r>
          </a:p>
          <a:p>
            <a:pPr lvl="1">
              <a:lnSpc>
                <a:spcPct val="90000"/>
              </a:lnSpc>
            </a:pPr>
            <a:r>
              <a:rPr lang="fr-FR" altLang="fr-FR"/>
              <a:t>clinique, coloration de gram, identification de l’espèce</a:t>
            </a:r>
          </a:p>
          <a:p>
            <a:pPr lvl="1">
              <a:lnSpc>
                <a:spcPct val="90000"/>
              </a:lnSpc>
            </a:pPr>
            <a:r>
              <a:rPr lang="fr-FR" altLang="fr-FR"/>
              <a:t>intérêt épidémiologique</a:t>
            </a:r>
          </a:p>
          <a:p>
            <a:pPr lvl="1">
              <a:lnSpc>
                <a:spcPct val="90000"/>
              </a:lnSpc>
            </a:pPr>
            <a:r>
              <a:rPr lang="fr-FR" altLang="fr-FR"/>
              <a:t>choix antibiotique et modalités de traitement</a:t>
            </a:r>
          </a:p>
          <a:p>
            <a:pPr lvl="1">
              <a:lnSpc>
                <a:spcPct val="90000"/>
              </a:lnSpc>
            </a:pPr>
            <a:r>
              <a:rPr lang="fr-FR" altLang="fr-FR">
                <a:solidFill>
                  <a:srgbClr val="0033CC"/>
                </a:solidFill>
              </a:rPr>
              <a:t>bases pour un traitement ciblé en 1</a:t>
            </a:r>
            <a:r>
              <a:rPr lang="fr-FR" altLang="fr-FR" baseline="30000">
                <a:solidFill>
                  <a:srgbClr val="0033CC"/>
                </a:solidFill>
              </a:rPr>
              <a:t>ère</a:t>
            </a:r>
            <a:r>
              <a:rPr lang="fr-FR" altLang="fr-FR">
                <a:solidFill>
                  <a:srgbClr val="0033CC"/>
                </a:solidFill>
              </a:rPr>
              <a:t>/2</a:t>
            </a:r>
            <a:r>
              <a:rPr lang="fr-FR" altLang="fr-FR" baseline="30000">
                <a:solidFill>
                  <a:srgbClr val="0033CC"/>
                </a:solidFill>
              </a:rPr>
              <a:t>ème</a:t>
            </a:r>
            <a:r>
              <a:rPr lang="fr-FR" altLang="fr-FR">
                <a:solidFill>
                  <a:srgbClr val="0033CC"/>
                </a:solidFill>
              </a:rPr>
              <a:t> intention</a:t>
            </a:r>
            <a:r>
              <a:rPr lang="fr-FR" altLang="fr-FR"/>
              <a:t> </a:t>
            </a:r>
          </a:p>
          <a:p>
            <a:pPr lvl="4">
              <a:lnSpc>
                <a:spcPct val="90000"/>
              </a:lnSpc>
            </a:pPr>
            <a:endParaRPr lang="fr-FR" altLang="fr-FR"/>
          </a:p>
          <a:p>
            <a:pPr>
              <a:lnSpc>
                <a:spcPct val="90000"/>
              </a:lnSpc>
              <a:buClr>
                <a:srgbClr val="0033CC"/>
              </a:buClr>
            </a:pPr>
            <a:r>
              <a:rPr lang="fr-FR" altLang="fr-FR">
                <a:solidFill>
                  <a:srgbClr val="0033CC"/>
                </a:solidFill>
              </a:rPr>
              <a:t>Sensibilité du germe</a:t>
            </a:r>
          </a:p>
          <a:p>
            <a:pPr lvl="1">
              <a:lnSpc>
                <a:spcPct val="90000"/>
              </a:lnSpc>
            </a:pPr>
            <a:r>
              <a:rPr lang="fr-FR" altLang="fr-FR"/>
              <a:t>intérêt épidémiologique / résistances progressent lentement</a:t>
            </a:r>
          </a:p>
          <a:p>
            <a:pPr lvl="1">
              <a:lnSpc>
                <a:spcPct val="90000"/>
              </a:lnSpc>
            </a:pPr>
            <a:r>
              <a:rPr lang="fr-FR" altLang="fr-FR"/>
              <a:t>difficultés d’interprétation de l’antibiogramme</a:t>
            </a:r>
          </a:p>
          <a:p>
            <a:pPr lvl="1">
              <a:lnSpc>
                <a:spcPct val="90000"/>
              </a:lnSpc>
            </a:pPr>
            <a:r>
              <a:rPr lang="fr-FR" altLang="fr-FR"/>
              <a:t>place de l’antibiogramme suite au décret </a:t>
            </a:r>
            <a:r>
              <a:rPr lang="fr-FR" altLang="fr-FR">
                <a:solidFill>
                  <a:srgbClr val="FF0000"/>
                </a:solidFill>
              </a:rPr>
              <a:t>« antibiotiques critiques 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C0C68E2-1E26-4000-A90A-27DAA1A2D4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8938" y="292100"/>
            <a:ext cx="6621462" cy="850900"/>
          </a:xfrm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 sz="4000">
                <a:solidFill>
                  <a:srgbClr val="0033CC"/>
                </a:solidFill>
                <a:latin typeface="Arial" panose="020B0604020202020204" pitchFamily="34" charset="0"/>
              </a:rPr>
              <a:t>Sensibilités - </a:t>
            </a:r>
            <a:r>
              <a:rPr lang="fr-FR" altLang="fr-FR" sz="3200">
                <a:solidFill>
                  <a:srgbClr val="0033CC"/>
                </a:solidFill>
                <a:latin typeface="Arial" panose="020B0604020202020204" pitchFamily="34" charset="0"/>
              </a:rPr>
              <a:t>antibiogramme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E637E14-0918-4ACB-B350-1A0D39EA451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3350"/>
            <a:ext cx="9971088" cy="5048250"/>
          </a:xfrm>
        </p:spPr>
        <p:txBody>
          <a:bodyPr/>
          <a:lstStyle/>
          <a:p>
            <a:pPr>
              <a:buClr>
                <a:srgbClr val="0033CC"/>
              </a:buClr>
            </a:pPr>
            <a:r>
              <a:rPr lang="fr-FR" altLang="fr-FR">
                <a:solidFill>
                  <a:srgbClr val="0033CC"/>
                </a:solidFill>
              </a:rPr>
              <a:t>Principe</a:t>
            </a:r>
          </a:p>
          <a:p>
            <a:pPr lvl="1"/>
            <a:r>
              <a:rPr lang="fr-FR" altLang="fr-FR"/>
              <a:t>objectif : </a:t>
            </a:r>
            <a:r>
              <a:rPr lang="fr-FR" altLang="fr-FR" sz="2400"/>
              <a:t>évaluation </a:t>
            </a:r>
            <a:r>
              <a:rPr lang="fr-FR" altLang="fr-FR" sz="2400" i="1"/>
              <a:t>in vitro</a:t>
            </a:r>
            <a:r>
              <a:rPr lang="fr-FR" altLang="fr-FR" sz="2400"/>
              <a:t> de la sensibilité aux antibiotiques</a:t>
            </a:r>
          </a:p>
          <a:p>
            <a:pPr lvl="1"/>
            <a:r>
              <a:rPr lang="fr-FR" altLang="fr-FR"/>
              <a:t>réalisation : </a:t>
            </a:r>
            <a:r>
              <a:rPr lang="fr-FR" altLang="fr-FR" sz="2400"/>
              <a:t>technique des disques par diffusion en gélose</a:t>
            </a:r>
            <a:endParaRPr lang="fr-FR" altLang="fr-FR"/>
          </a:p>
          <a:p>
            <a:pPr lvl="4"/>
            <a:endParaRPr lang="fr-FR" altLang="fr-FR"/>
          </a:p>
          <a:p>
            <a:pPr>
              <a:buClr>
                <a:srgbClr val="0033CC"/>
              </a:buClr>
            </a:pPr>
            <a:r>
              <a:rPr lang="fr-FR" altLang="fr-FR">
                <a:solidFill>
                  <a:srgbClr val="0033CC"/>
                </a:solidFill>
              </a:rPr>
              <a:t>Limites</a:t>
            </a:r>
          </a:p>
          <a:p>
            <a:pPr lvl="1"/>
            <a:r>
              <a:rPr lang="fr-FR" altLang="fr-FR"/>
              <a:t>générales :	</a:t>
            </a:r>
            <a:r>
              <a:rPr lang="fr-FR" altLang="fr-FR" sz="2400"/>
              <a:t>- germes à croissance rapide</a:t>
            </a:r>
          </a:p>
          <a:p>
            <a:pPr lvl="4">
              <a:buFontTx/>
              <a:buNone/>
            </a:pPr>
            <a:r>
              <a:rPr lang="fr-FR" altLang="fr-FR"/>
              <a:t>	 	</a:t>
            </a:r>
            <a:r>
              <a:rPr lang="fr-FR" altLang="fr-FR" sz="2400"/>
              <a:t>- détermination des concentrations seuils (S / I / R) 	pour la médecine vétérinaire</a:t>
            </a:r>
          </a:p>
          <a:p>
            <a:pPr lvl="1"/>
            <a:r>
              <a:rPr lang="fr-FR" altLang="fr-FR"/>
              <a:t>spécifiques :	</a:t>
            </a:r>
            <a:r>
              <a:rPr lang="fr-FR" altLang="fr-FR" sz="2400"/>
              <a:t>- influence du milieu biologique</a:t>
            </a:r>
          </a:p>
          <a:p>
            <a:pPr lvl="4">
              <a:buFontTx/>
              <a:buNone/>
            </a:pPr>
            <a:r>
              <a:rPr lang="fr-FR" altLang="fr-FR"/>
              <a:t> 		</a:t>
            </a:r>
            <a:r>
              <a:rPr lang="fr-FR" altLang="fr-FR" sz="2400"/>
              <a:t>- phénomènes d’hyperconcentration</a:t>
            </a:r>
          </a:p>
          <a:p>
            <a:pPr lvl="4">
              <a:buFontTx/>
              <a:buNone/>
            </a:pPr>
            <a:r>
              <a:rPr lang="fr-FR" altLang="fr-FR" sz="2400"/>
              <a:t> 		- traitements locaux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>
            <a:extLst>
              <a:ext uri="{FF2B5EF4-FFF2-40B4-BE49-F238E27FC236}">
                <a16:creationId xmlns:a16="http://schemas.microsoft.com/office/drawing/2014/main" id="{2ED2FA13-01A1-4139-8982-336B167B761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439863"/>
            <a:ext cx="9496425" cy="3886200"/>
          </a:xfrm>
        </p:spPr>
        <p:txBody>
          <a:bodyPr/>
          <a:lstStyle/>
          <a:p>
            <a:r>
              <a:rPr lang="fr-FR" altLang="fr-FR"/>
              <a:t>Agents pathogènes et antibiotiques</a:t>
            </a:r>
          </a:p>
          <a:p>
            <a:pPr lvl="4"/>
            <a:endParaRPr lang="fr-FR" altLang="fr-FR"/>
          </a:p>
          <a:p>
            <a:r>
              <a:rPr lang="fr-FR" altLang="fr-FR" b="1">
                <a:solidFill>
                  <a:srgbClr val="0033CC"/>
                </a:solidFill>
              </a:rPr>
              <a:t>Accès des antibiotiques aux germes</a:t>
            </a:r>
          </a:p>
          <a:p>
            <a:pPr lvl="1"/>
            <a:r>
              <a:rPr lang="fr-FR" altLang="fr-FR" b="1">
                <a:solidFill>
                  <a:srgbClr val="0033CC"/>
                </a:solidFill>
              </a:rPr>
              <a:t>Localisation des germes : la biophase</a:t>
            </a:r>
          </a:p>
          <a:p>
            <a:pPr lvl="1"/>
            <a:r>
              <a:rPr lang="fr-FR" altLang="fr-FR" b="1">
                <a:solidFill>
                  <a:srgbClr val="0033CC"/>
                </a:solidFill>
              </a:rPr>
              <a:t>Passage des membranes, devenir dans le lait</a:t>
            </a:r>
          </a:p>
          <a:p>
            <a:pPr lvl="1"/>
            <a:r>
              <a:rPr lang="fr-FR" altLang="fr-FR" b="1">
                <a:solidFill>
                  <a:srgbClr val="0033CC"/>
                </a:solidFill>
              </a:rPr>
              <a:t>Influence de l’inflammation</a:t>
            </a:r>
          </a:p>
          <a:p>
            <a:pPr lvl="4"/>
            <a:endParaRPr lang="fr-FR" altLang="fr-FR">
              <a:solidFill>
                <a:srgbClr val="0033CC"/>
              </a:solidFill>
            </a:endParaRPr>
          </a:p>
          <a:p>
            <a:r>
              <a:rPr lang="fr-FR" altLang="fr-FR"/>
              <a:t>La voie intra-mammaire (diathélique)</a:t>
            </a:r>
          </a:p>
          <a:p>
            <a:pPr lvl="4"/>
            <a:endParaRPr lang="fr-FR" altLang="fr-FR"/>
          </a:p>
          <a:p>
            <a:r>
              <a:rPr lang="fr-FR" altLang="fr-FR"/>
              <a:t>Traitements en lactation et au tarissement</a:t>
            </a:r>
          </a:p>
        </p:txBody>
      </p:sp>
      <p:sp>
        <p:nvSpPr>
          <p:cNvPr id="49155" name="Rectangle 6">
            <a:extLst>
              <a:ext uri="{FF2B5EF4-FFF2-40B4-BE49-F238E27FC236}">
                <a16:creationId xmlns:a16="http://schemas.microsoft.com/office/drawing/2014/main" id="{72DE04DD-FAA6-4088-A364-6E8083E8A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317500"/>
            <a:ext cx="1779588" cy="825500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400">
                <a:solidFill>
                  <a:srgbClr val="0033CC"/>
                </a:solidFill>
              </a:rPr>
              <a:t>Plan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EC513ABD-5D5E-43EF-9B79-33A8889F6B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73100" y="317500"/>
            <a:ext cx="8704263" cy="825500"/>
          </a:xfrm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 sz="4000">
                <a:solidFill>
                  <a:srgbClr val="0033CC"/>
                </a:solidFill>
                <a:latin typeface="Arial" panose="020B0604020202020204" pitchFamily="34" charset="0"/>
              </a:rPr>
              <a:t>Localisation des germes - </a:t>
            </a:r>
            <a:r>
              <a:rPr lang="fr-FR" altLang="fr-FR" sz="3200">
                <a:solidFill>
                  <a:srgbClr val="0033CC"/>
                </a:solidFill>
                <a:latin typeface="Arial" panose="020B0604020202020204" pitchFamily="34" charset="0"/>
              </a:rPr>
              <a:t>la biophase</a:t>
            </a:r>
            <a:endParaRPr lang="fr-FR" altLang="fr-FR" sz="40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36463DBF-FD1F-429B-BC41-86B58A8CD39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438275"/>
            <a:ext cx="9971088" cy="5165725"/>
          </a:xfrm>
        </p:spPr>
        <p:txBody>
          <a:bodyPr/>
          <a:lstStyle/>
          <a:p>
            <a:pPr>
              <a:buClr>
                <a:srgbClr val="0033CC"/>
              </a:buClr>
            </a:pPr>
            <a:r>
              <a:rPr lang="fr-FR" altLang="fr-FR">
                <a:solidFill>
                  <a:srgbClr val="0033CC"/>
                </a:solidFill>
              </a:rPr>
              <a:t>Compartiments biologiques</a:t>
            </a:r>
          </a:p>
          <a:p>
            <a:pPr lvl="1"/>
            <a:r>
              <a:rPr lang="fr-FR" altLang="fr-FR"/>
              <a:t>le lait</a:t>
            </a:r>
          </a:p>
          <a:p>
            <a:pPr lvl="1"/>
            <a:r>
              <a:rPr lang="fr-FR" altLang="fr-FR"/>
              <a:t>le tissu mammaire : liquide interstitiel ou cytoplasme</a:t>
            </a:r>
          </a:p>
          <a:p>
            <a:pPr lvl="1"/>
            <a:r>
              <a:rPr lang="fr-FR" altLang="fr-FR"/>
              <a:t>les macrophages : cytoplasme et phagolysosomes</a:t>
            </a:r>
          </a:p>
          <a:p>
            <a:pPr lvl="1"/>
            <a:r>
              <a:rPr lang="fr-FR" altLang="fr-FR"/>
              <a:t>« la vache »</a:t>
            </a:r>
          </a:p>
          <a:p>
            <a:pPr>
              <a:buClr>
                <a:srgbClr val="0033CC"/>
              </a:buClr>
            </a:pPr>
            <a:r>
              <a:rPr lang="fr-FR" altLang="fr-FR">
                <a:solidFill>
                  <a:srgbClr val="0033CC"/>
                </a:solidFill>
              </a:rPr>
              <a:t>Espèces bactériennes</a:t>
            </a:r>
          </a:p>
          <a:p>
            <a:pPr lvl="1"/>
            <a:r>
              <a:rPr lang="fr-FR" altLang="fr-FR"/>
              <a:t>streptocoques, staphylocoques, E. coli</a:t>
            </a:r>
          </a:p>
          <a:p>
            <a:pPr>
              <a:buClr>
                <a:srgbClr val="0033CC"/>
              </a:buClr>
            </a:pPr>
            <a:r>
              <a:rPr lang="fr-FR" altLang="fr-FR">
                <a:solidFill>
                  <a:srgbClr val="0033CC"/>
                </a:solidFill>
              </a:rPr>
              <a:t>Evolution (ancienneté de l’infection)</a:t>
            </a:r>
          </a:p>
          <a:p>
            <a:pPr lvl="1"/>
            <a:r>
              <a:rPr lang="fr-FR" altLang="fr-FR"/>
              <a:t>dynamique d’invasion à partir du lait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42A4A66C-C7CA-4159-88C8-84E8557567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1450" y="406400"/>
            <a:ext cx="9785350" cy="736600"/>
          </a:xfrm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 sz="4000">
                <a:solidFill>
                  <a:srgbClr val="0033CC"/>
                </a:solidFill>
                <a:latin typeface="Arial" panose="020B0604020202020204" pitchFamily="34" charset="0"/>
              </a:rPr>
              <a:t>Accès aux bactéries - </a:t>
            </a:r>
            <a:r>
              <a:rPr lang="fr-FR" altLang="fr-FR" sz="3200">
                <a:solidFill>
                  <a:srgbClr val="0033CC"/>
                </a:solidFill>
                <a:latin typeface="Arial" panose="020B0604020202020204" pitchFamily="34" charset="0"/>
              </a:rPr>
              <a:t>cas de la voie générale</a:t>
            </a:r>
            <a:endParaRPr lang="fr-FR" altLang="fr-FR" sz="40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82B9B62-8A96-4848-A407-BB9DFF5D3B4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971088" cy="4495800"/>
          </a:xfrm>
        </p:spPr>
        <p:txBody>
          <a:bodyPr/>
          <a:lstStyle/>
          <a:p>
            <a:pPr>
              <a:buClr>
                <a:srgbClr val="0033CC"/>
              </a:buClr>
            </a:pPr>
            <a:r>
              <a:rPr lang="fr-FR" altLang="fr-FR">
                <a:solidFill>
                  <a:srgbClr val="0033CC"/>
                </a:solidFill>
              </a:rPr>
              <a:t>Passage sang / lait</a:t>
            </a:r>
          </a:p>
          <a:p>
            <a:pPr lvl="4"/>
            <a:endParaRPr lang="fr-FR" altLang="fr-FR"/>
          </a:p>
          <a:p>
            <a:pPr lvl="1"/>
            <a:r>
              <a:rPr lang="fr-FR" altLang="fr-FR"/>
              <a:t>diffusion passive (majoritaire) / transporteurs</a:t>
            </a:r>
          </a:p>
          <a:p>
            <a:pPr lvl="4"/>
            <a:endParaRPr lang="fr-FR" altLang="fr-FR"/>
          </a:p>
          <a:p>
            <a:pPr lvl="1"/>
            <a:r>
              <a:rPr lang="fr-FR" altLang="fr-FR"/>
              <a:t>principe actif :   pKa et lipophilie forme non ionisée</a:t>
            </a:r>
          </a:p>
          <a:p>
            <a:pPr lvl="4"/>
            <a:endParaRPr lang="fr-FR" altLang="fr-FR"/>
          </a:p>
          <a:p>
            <a:pPr lvl="1"/>
            <a:r>
              <a:rPr lang="fr-FR" altLang="fr-FR"/>
              <a:t>animal:	</a:t>
            </a:r>
            <a:r>
              <a:rPr lang="fr-FR" altLang="fr-FR" sz="2600"/>
              <a:t>- pH fluides biologiques	</a:t>
            </a:r>
            <a:r>
              <a:rPr lang="fr-FR" altLang="fr-FR" sz="2400" b="1">
                <a:solidFill>
                  <a:srgbClr val="CC3300"/>
                </a:solidFill>
              </a:rPr>
              <a:t>SANG</a:t>
            </a:r>
            <a:r>
              <a:rPr lang="fr-FR" altLang="fr-FR" sz="2600" b="1">
                <a:solidFill>
                  <a:srgbClr val="CC3300"/>
                </a:solidFill>
              </a:rPr>
              <a:t>		7,4</a:t>
            </a:r>
          </a:p>
          <a:p>
            <a:pPr lvl="1">
              <a:buFontTx/>
              <a:buNone/>
            </a:pPr>
            <a:r>
              <a:rPr lang="fr-FR" altLang="fr-FR" sz="2600"/>
              <a:t>								</a:t>
            </a:r>
            <a:r>
              <a:rPr lang="fr-FR" altLang="fr-FR" sz="2600" b="1">
                <a:solidFill>
                  <a:srgbClr val="009900"/>
                </a:solidFill>
              </a:rPr>
              <a:t>LAIT		6,6</a:t>
            </a:r>
          </a:p>
          <a:p>
            <a:pPr lvl="1">
              <a:buFontTx/>
              <a:buNone/>
            </a:pPr>
            <a:r>
              <a:rPr lang="fr-FR" altLang="fr-FR" sz="2600"/>
              <a:t>				- intégrité des membranes</a:t>
            </a:r>
            <a:endParaRPr lang="fr-FR" alt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>
            <a:extLst>
              <a:ext uri="{FF2B5EF4-FFF2-40B4-BE49-F238E27FC236}">
                <a16:creationId xmlns:a16="http://schemas.microsoft.com/office/drawing/2014/main" id="{6B523F4C-BDC5-4643-A256-C77624AF36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3975" y="1570038"/>
          <a:ext cx="5922963" cy="498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Feuille de calcul" r:id="rId4" imgW="3981688" imgH="3714988" progId="Excel.Sheet.8">
                  <p:embed/>
                </p:oleObj>
              </mc:Choice>
              <mc:Fallback>
                <p:oleObj name="Feuille de calcul" r:id="rId4" imgW="3981688" imgH="3714988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1570038"/>
                        <a:ext cx="5922963" cy="498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9" name="Rectangle 3">
            <a:extLst>
              <a:ext uri="{FF2B5EF4-FFF2-40B4-BE49-F238E27FC236}">
                <a16:creationId xmlns:a16="http://schemas.microsoft.com/office/drawing/2014/main" id="{91BEB9A4-A1F4-427B-9BB5-C338B066F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406400"/>
            <a:ext cx="9561512" cy="736600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rgbClr val="0033CC"/>
                </a:solidFill>
              </a:rPr>
              <a:t>Passage sang/lait - </a:t>
            </a:r>
            <a:r>
              <a:rPr lang="fr-FR" altLang="fr-FR">
                <a:solidFill>
                  <a:srgbClr val="0033CC"/>
                </a:solidFill>
              </a:rPr>
              <a:t>partition selon pH et pKa</a:t>
            </a:r>
            <a:endParaRPr lang="fr-FR" altLang="fr-FR" sz="400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>
            <a:extLst>
              <a:ext uri="{FF2B5EF4-FFF2-40B4-BE49-F238E27FC236}">
                <a16:creationId xmlns:a16="http://schemas.microsoft.com/office/drawing/2014/main" id="{B9C50C4E-6D54-47A5-9463-3B7C23F04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098675"/>
            <a:ext cx="8555037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7" name="Rectangle 5">
            <a:extLst>
              <a:ext uri="{FF2B5EF4-FFF2-40B4-BE49-F238E27FC236}">
                <a16:creationId xmlns:a16="http://schemas.microsoft.com/office/drawing/2014/main" id="{8B3B8A60-8E33-4B9A-BC13-FE5D2813F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381000"/>
            <a:ext cx="9547225" cy="762000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rgbClr val="0033CC"/>
                </a:solidFill>
              </a:rPr>
              <a:t>Passage sang/lait - </a:t>
            </a:r>
            <a:r>
              <a:rPr lang="fr-FR" altLang="fr-FR">
                <a:solidFill>
                  <a:srgbClr val="0033CC"/>
                </a:solidFill>
              </a:rPr>
              <a:t>partition selon pH et pKa</a:t>
            </a:r>
            <a:endParaRPr lang="fr-FR" altLang="fr-FR" sz="4000">
              <a:solidFill>
                <a:srgbClr val="0033CC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E91E3B05-8DCA-479E-AB7C-5538B754D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038" y="4770438"/>
            <a:ext cx="922337" cy="250825"/>
          </a:xfrm>
          <a:prstGeom prst="ellipse">
            <a:avLst/>
          </a:prstGeom>
          <a:noFill/>
          <a:ln w="5715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>
            <a:extLst>
              <a:ext uri="{FF2B5EF4-FFF2-40B4-BE49-F238E27FC236}">
                <a16:creationId xmlns:a16="http://schemas.microsoft.com/office/drawing/2014/main" id="{78739B29-E637-47F9-B97F-C51DD13A6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2376488"/>
            <a:ext cx="9104312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Rectangle 5">
            <a:extLst>
              <a:ext uri="{FF2B5EF4-FFF2-40B4-BE49-F238E27FC236}">
                <a16:creationId xmlns:a16="http://schemas.microsoft.com/office/drawing/2014/main" id="{5F73DB16-E209-4921-ACD4-D21435911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304800"/>
            <a:ext cx="9602787" cy="838200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rgbClr val="0033CC"/>
                </a:solidFill>
              </a:rPr>
              <a:t>Passage sang/lait - </a:t>
            </a:r>
            <a:r>
              <a:rPr lang="fr-FR" altLang="fr-FR">
                <a:solidFill>
                  <a:srgbClr val="0033CC"/>
                </a:solidFill>
              </a:rPr>
              <a:t>partition selon pH et pKa</a:t>
            </a:r>
            <a:endParaRPr lang="fr-FR" altLang="fr-FR" sz="4000">
              <a:solidFill>
                <a:srgbClr val="0033CC"/>
              </a:solidFill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20ED6E7-588E-4A1C-8AD7-7A7F51B9B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3200400"/>
            <a:ext cx="1431925" cy="311150"/>
          </a:xfrm>
          <a:prstGeom prst="ellipse">
            <a:avLst/>
          </a:prstGeom>
          <a:noFill/>
          <a:ln w="5715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0274F7B-A0CC-49D9-9F79-49B26E21A96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14350" y="495300"/>
            <a:ext cx="9034463" cy="647700"/>
          </a:xfrm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 sz="4000">
                <a:solidFill>
                  <a:srgbClr val="0033CC"/>
                </a:solidFill>
                <a:latin typeface="Arial" panose="020B0604020202020204" pitchFamily="34" charset="0"/>
              </a:rPr>
              <a:t>Accès aux bactéries - </a:t>
            </a:r>
            <a:r>
              <a:rPr lang="fr-FR" altLang="fr-FR" sz="3200">
                <a:solidFill>
                  <a:srgbClr val="0033CC"/>
                </a:solidFill>
                <a:latin typeface="Arial" panose="020B0604020202020204" pitchFamily="34" charset="0"/>
              </a:rPr>
              <a:t>devenir dans le lait</a:t>
            </a:r>
            <a:endParaRPr lang="fr-FR" altLang="fr-FR" sz="40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E566AA3-4327-433D-BEE8-B3C955A5F80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1600" y="1481138"/>
            <a:ext cx="9971088" cy="4495800"/>
          </a:xfrm>
        </p:spPr>
        <p:txBody>
          <a:bodyPr/>
          <a:lstStyle/>
          <a:p>
            <a:pPr>
              <a:buClr>
                <a:srgbClr val="0033CC"/>
              </a:buClr>
            </a:pPr>
            <a:r>
              <a:rPr lang="fr-FR" altLang="fr-FR" sz="2800">
                <a:solidFill>
                  <a:srgbClr val="0033CC"/>
                </a:solidFill>
              </a:rPr>
              <a:t>Fixation aux constituants du lait</a:t>
            </a:r>
          </a:p>
          <a:p>
            <a:pPr lvl="1"/>
            <a:r>
              <a:rPr lang="fr-FR" altLang="fr-FR" sz="2400"/>
              <a:t>matières grasses, caséines, calcium</a:t>
            </a:r>
          </a:p>
          <a:p>
            <a:pPr lvl="1"/>
            <a:r>
              <a:rPr lang="fr-FR" altLang="fr-FR" sz="2400"/>
              <a:t>tétracyclines (calcium), macrolides (caséines)</a:t>
            </a:r>
          </a:p>
          <a:p>
            <a:pPr lvl="4"/>
            <a:endParaRPr lang="fr-FR" altLang="fr-FR" sz="1800"/>
          </a:p>
          <a:p>
            <a:pPr>
              <a:buClr>
                <a:srgbClr val="0033CC"/>
              </a:buClr>
            </a:pPr>
            <a:r>
              <a:rPr lang="fr-FR" altLang="fr-FR" sz="2800">
                <a:solidFill>
                  <a:srgbClr val="0033CC"/>
                </a:solidFill>
              </a:rPr>
              <a:t>Forme libre dans le lait</a:t>
            </a:r>
          </a:p>
          <a:p>
            <a:pPr lvl="1"/>
            <a:r>
              <a:rPr lang="fr-FR" altLang="fr-FR" sz="2400"/>
              <a:t>contact avec germes extracellulaires</a:t>
            </a:r>
          </a:p>
          <a:p>
            <a:pPr lvl="1"/>
            <a:r>
              <a:rPr lang="fr-FR" altLang="fr-FR" sz="2400"/>
              <a:t>élimination lors de la traite des formes libre et liée</a:t>
            </a:r>
          </a:p>
          <a:p>
            <a:pPr lvl="4"/>
            <a:endParaRPr lang="fr-FR" altLang="fr-FR" sz="1800"/>
          </a:p>
          <a:p>
            <a:pPr>
              <a:buClr>
                <a:srgbClr val="0033CC"/>
              </a:buClr>
            </a:pPr>
            <a:r>
              <a:rPr lang="fr-FR" altLang="fr-FR" sz="2800">
                <a:solidFill>
                  <a:srgbClr val="0033CC"/>
                </a:solidFill>
              </a:rPr>
              <a:t>Pénétration intracellulaire</a:t>
            </a:r>
          </a:p>
          <a:p>
            <a:pPr lvl="1"/>
            <a:r>
              <a:rPr lang="fr-FR" altLang="fr-FR" sz="2400"/>
              <a:t>germes intracellulaires</a:t>
            </a:r>
          </a:p>
          <a:p>
            <a:pPr lvl="1"/>
            <a:r>
              <a:rPr lang="fr-FR" altLang="fr-FR" sz="2400"/>
              <a:t>passage de membranes : 	pH intracell.    6,5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A07AE88-5FD1-4259-9418-17DA9B55B9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09575" y="317500"/>
            <a:ext cx="1779588" cy="825500"/>
          </a:xfrm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>
                <a:solidFill>
                  <a:srgbClr val="0033CC"/>
                </a:solidFill>
                <a:latin typeface="Arial" panose="020B0604020202020204" pitchFamily="34" charset="0"/>
              </a:rPr>
              <a:t>Plan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C99C8A7-547A-4D6B-ACA2-84513B77B1D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8750" y="1892300"/>
            <a:ext cx="9494838" cy="3886200"/>
          </a:xfrm>
        </p:spPr>
        <p:txBody>
          <a:bodyPr/>
          <a:lstStyle/>
          <a:p>
            <a:r>
              <a:rPr lang="fr-FR" altLang="fr-FR"/>
              <a:t>Agents pathogènes et antibiotiques</a:t>
            </a:r>
          </a:p>
          <a:p>
            <a:pPr lvl="4"/>
            <a:endParaRPr lang="fr-FR" altLang="fr-FR"/>
          </a:p>
          <a:p>
            <a:r>
              <a:rPr lang="fr-FR" altLang="fr-FR"/>
              <a:t>Accès des antibiotiques aux germes</a:t>
            </a:r>
          </a:p>
          <a:p>
            <a:pPr lvl="4"/>
            <a:endParaRPr lang="fr-FR" altLang="fr-FR"/>
          </a:p>
          <a:p>
            <a:r>
              <a:rPr lang="fr-FR" altLang="fr-FR"/>
              <a:t>La voie intra-mammaire (diathélique)</a:t>
            </a:r>
          </a:p>
          <a:p>
            <a:pPr lvl="4"/>
            <a:endParaRPr lang="fr-FR" altLang="fr-FR"/>
          </a:p>
          <a:p>
            <a:r>
              <a:rPr lang="fr-FR" altLang="fr-FR"/>
              <a:t>Traitements en lactation et au tarissement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A2B4810C-A8BC-464B-9954-F11B121570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292100"/>
            <a:ext cx="9971088" cy="850900"/>
          </a:xfrm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 sz="4000">
                <a:solidFill>
                  <a:srgbClr val="0033CC"/>
                </a:solidFill>
                <a:latin typeface="Arial" panose="020B0604020202020204" pitchFamily="34" charset="0"/>
              </a:rPr>
              <a:t>Accès aux bactéries - </a:t>
            </a:r>
            <a:r>
              <a:rPr lang="fr-FR" altLang="fr-FR" sz="3200">
                <a:solidFill>
                  <a:srgbClr val="0033CC"/>
                </a:solidFill>
                <a:latin typeface="Arial" panose="020B0604020202020204" pitchFamily="34" charset="0"/>
              </a:rPr>
              <a:t>influence de l’inflammation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322B5093-304D-48DE-B065-C9B701CA9B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81163"/>
            <a:ext cx="9971088" cy="4240212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33CC"/>
              </a:buClr>
            </a:pPr>
            <a:r>
              <a:rPr lang="fr-FR" altLang="fr-FR" sz="3600">
                <a:solidFill>
                  <a:srgbClr val="0033CC"/>
                </a:solidFill>
              </a:rPr>
              <a:t>Passage des membranes</a:t>
            </a:r>
          </a:p>
          <a:p>
            <a:pPr lvl="1">
              <a:lnSpc>
                <a:spcPct val="90000"/>
              </a:lnSpc>
            </a:pPr>
            <a:r>
              <a:rPr lang="fr-FR" altLang="fr-FR" sz="3200"/>
              <a:t>augmentation du pH du lait</a:t>
            </a:r>
          </a:p>
          <a:p>
            <a:pPr lvl="2">
              <a:lnSpc>
                <a:spcPct val="90000"/>
              </a:lnSpc>
            </a:pPr>
            <a:r>
              <a:rPr lang="fr-FR" altLang="fr-FR" sz="2800"/>
              <a:t>favorable aux acides faibles / défavorable aux bases faibles</a:t>
            </a:r>
          </a:p>
          <a:p>
            <a:pPr lvl="1">
              <a:lnSpc>
                <a:spcPct val="90000"/>
              </a:lnSpc>
            </a:pPr>
            <a:r>
              <a:rPr lang="fr-FR" altLang="fr-FR" sz="3200"/>
              <a:t>intégrité des membranes</a:t>
            </a:r>
          </a:p>
          <a:p>
            <a:pPr lvl="2">
              <a:lnSpc>
                <a:spcPct val="90000"/>
              </a:lnSpc>
            </a:pPr>
            <a:r>
              <a:rPr lang="fr-FR" altLang="fr-FR" sz="2800"/>
              <a:t>préservée lors de mammites subcliniques</a:t>
            </a:r>
          </a:p>
          <a:p>
            <a:pPr lvl="2">
              <a:lnSpc>
                <a:spcPct val="90000"/>
              </a:lnSpc>
            </a:pPr>
            <a:r>
              <a:rPr lang="fr-FR" altLang="fr-FR" sz="2800"/>
              <a:t>+/- altérée lors de mammites cliniques</a:t>
            </a:r>
          </a:p>
          <a:p>
            <a:pPr lvl="2">
              <a:lnSpc>
                <a:spcPct val="90000"/>
              </a:lnSpc>
            </a:pPr>
            <a:r>
              <a:rPr lang="fr-FR" altLang="fr-FR" sz="2800"/>
              <a:t>aspect du lait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>
            <a:extLst>
              <a:ext uri="{FF2B5EF4-FFF2-40B4-BE49-F238E27FC236}">
                <a16:creationId xmlns:a16="http://schemas.microsoft.com/office/drawing/2014/main" id="{E25DF0DB-32E5-46E5-8FA2-FC254713A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2208213"/>
            <a:ext cx="5197475" cy="380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39" name="Rectangle 5">
            <a:extLst>
              <a:ext uri="{FF2B5EF4-FFF2-40B4-BE49-F238E27FC236}">
                <a16:creationId xmlns:a16="http://schemas.microsoft.com/office/drawing/2014/main" id="{4C0E1765-2F9D-45A4-9F83-4BCFCF944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" y="381000"/>
            <a:ext cx="9852025" cy="762000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rgbClr val="0033CC"/>
                </a:solidFill>
              </a:rPr>
              <a:t>Accès aux bactéries - </a:t>
            </a:r>
            <a:r>
              <a:rPr lang="fr-FR" altLang="fr-FR">
                <a:solidFill>
                  <a:srgbClr val="0033CC"/>
                </a:solidFill>
              </a:rPr>
              <a:t>influence du pH du lait</a:t>
            </a:r>
            <a:endParaRPr lang="fr-FR" altLang="fr-FR" sz="4000">
              <a:solidFill>
                <a:srgbClr val="0033CC"/>
              </a:solidFill>
            </a:endParaRPr>
          </a:p>
        </p:txBody>
      </p:sp>
      <p:sp>
        <p:nvSpPr>
          <p:cNvPr id="65540" name="Text Box 6">
            <a:extLst>
              <a:ext uri="{FF2B5EF4-FFF2-40B4-BE49-F238E27FC236}">
                <a16:creationId xmlns:a16="http://schemas.microsoft.com/office/drawing/2014/main" id="{055CFCAD-B139-4BD6-B4D2-4263157A1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213" y="3570288"/>
            <a:ext cx="218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3399FF"/>
                </a:solidFill>
              </a:rPr>
              <a:t>acides faibles</a:t>
            </a:r>
          </a:p>
        </p:txBody>
      </p:sp>
      <p:sp>
        <p:nvSpPr>
          <p:cNvPr id="65541" name="Text Box 7">
            <a:extLst>
              <a:ext uri="{FF2B5EF4-FFF2-40B4-BE49-F238E27FC236}">
                <a16:creationId xmlns:a16="http://schemas.microsoft.com/office/drawing/2014/main" id="{BAADEF69-5276-4FBB-8FEC-7DD92BFE7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213" y="4941888"/>
            <a:ext cx="209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CC3300"/>
                </a:solidFill>
              </a:rPr>
              <a:t>bases faibles</a:t>
            </a:r>
          </a:p>
        </p:txBody>
      </p:sp>
      <p:sp>
        <p:nvSpPr>
          <p:cNvPr id="65542" name="Freeform 8">
            <a:extLst>
              <a:ext uri="{FF2B5EF4-FFF2-40B4-BE49-F238E27FC236}">
                <a16:creationId xmlns:a16="http://schemas.microsoft.com/office/drawing/2014/main" id="{2480542F-E040-48B0-9BC5-755D6242F880}"/>
              </a:ext>
            </a:extLst>
          </p:cNvPr>
          <p:cNvSpPr>
            <a:spLocks/>
          </p:cNvSpPr>
          <p:nvPr/>
        </p:nvSpPr>
        <p:spPr bwMode="auto">
          <a:xfrm>
            <a:off x="2981325" y="4127500"/>
            <a:ext cx="3744913" cy="1333500"/>
          </a:xfrm>
          <a:custGeom>
            <a:avLst/>
            <a:gdLst>
              <a:gd name="T0" fmla="*/ 0 w 2272"/>
              <a:gd name="T1" fmla="*/ 2147483646 h 840"/>
              <a:gd name="T2" fmla="*/ 2147483646 w 2272"/>
              <a:gd name="T3" fmla="*/ 2147483646 h 840"/>
              <a:gd name="T4" fmla="*/ 2147483646 w 2272"/>
              <a:gd name="T5" fmla="*/ 2147483646 h 840"/>
              <a:gd name="T6" fmla="*/ 2147483646 w 2272"/>
              <a:gd name="T7" fmla="*/ 2147483646 h 840"/>
              <a:gd name="T8" fmla="*/ 2147483646 w 2272"/>
              <a:gd name="T9" fmla="*/ 0 h 840"/>
              <a:gd name="T10" fmla="*/ 2147483646 w 2272"/>
              <a:gd name="T11" fmla="*/ 2147483646 h 8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72" h="840">
                <a:moveTo>
                  <a:pt x="0" y="840"/>
                </a:moveTo>
                <a:lnTo>
                  <a:pt x="920" y="672"/>
                </a:lnTo>
                <a:lnTo>
                  <a:pt x="1376" y="552"/>
                </a:lnTo>
                <a:lnTo>
                  <a:pt x="1840" y="312"/>
                </a:lnTo>
                <a:lnTo>
                  <a:pt x="2272" y="0"/>
                </a:lnTo>
                <a:lnTo>
                  <a:pt x="2232" y="32"/>
                </a:lnTo>
              </a:path>
            </a:pathLst>
          </a:custGeom>
          <a:noFill/>
          <a:ln w="2857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543" name="Freeform 10">
            <a:extLst>
              <a:ext uri="{FF2B5EF4-FFF2-40B4-BE49-F238E27FC236}">
                <a16:creationId xmlns:a16="http://schemas.microsoft.com/office/drawing/2014/main" id="{50464C35-90E3-405B-B5CA-887ECA771A67}"/>
              </a:ext>
            </a:extLst>
          </p:cNvPr>
          <p:cNvSpPr>
            <a:spLocks/>
          </p:cNvSpPr>
          <p:nvPr/>
        </p:nvSpPr>
        <p:spPr bwMode="auto">
          <a:xfrm>
            <a:off x="3705225" y="2336800"/>
            <a:ext cx="3021013" cy="2616200"/>
          </a:xfrm>
          <a:custGeom>
            <a:avLst/>
            <a:gdLst>
              <a:gd name="T0" fmla="*/ 0 w 1832"/>
              <a:gd name="T1" fmla="*/ 0 h 1648"/>
              <a:gd name="T2" fmla="*/ 2147483646 w 1832"/>
              <a:gd name="T3" fmla="*/ 2147483646 h 1648"/>
              <a:gd name="T4" fmla="*/ 2147483646 w 1832"/>
              <a:gd name="T5" fmla="*/ 2147483646 h 1648"/>
              <a:gd name="T6" fmla="*/ 2147483646 w 1832"/>
              <a:gd name="T7" fmla="*/ 2147483646 h 1648"/>
              <a:gd name="T8" fmla="*/ 2147483646 w 1832"/>
              <a:gd name="T9" fmla="*/ 2147483646 h 16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32" h="1648">
                <a:moveTo>
                  <a:pt x="0" y="0"/>
                </a:moveTo>
                <a:lnTo>
                  <a:pt x="456" y="680"/>
                </a:lnTo>
                <a:lnTo>
                  <a:pt x="928" y="1128"/>
                </a:lnTo>
                <a:lnTo>
                  <a:pt x="1408" y="1456"/>
                </a:lnTo>
                <a:lnTo>
                  <a:pt x="1832" y="1648"/>
                </a:lnTo>
              </a:path>
            </a:pathLst>
          </a:custGeom>
          <a:noFill/>
          <a:ln w="28575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>
            <a:extLst>
              <a:ext uri="{FF2B5EF4-FFF2-40B4-BE49-F238E27FC236}">
                <a16:creationId xmlns:a16="http://schemas.microsoft.com/office/drawing/2014/main" id="{9E99DD0F-043D-4524-B231-AAF18865A1C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6050"/>
            <a:ext cx="9496425" cy="3886200"/>
          </a:xfrm>
        </p:spPr>
        <p:txBody>
          <a:bodyPr/>
          <a:lstStyle/>
          <a:p>
            <a:r>
              <a:rPr lang="fr-FR" altLang="fr-FR"/>
              <a:t>Agents pathogènes et antibiotiques</a:t>
            </a:r>
          </a:p>
          <a:p>
            <a:pPr lvl="4"/>
            <a:endParaRPr lang="fr-FR" altLang="fr-FR"/>
          </a:p>
          <a:p>
            <a:r>
              <a:rPr lang="fr-FR" altLang="fr-FR"/>
              <a:t>Accès des antibiotiques aux germes</a:t>
            </a:r>
          </a:p>
          <a:p>
            <a:pPr lvl="4"/>
            <a:endParaRPr lang="fr-FR" altLang="fr-FR"/>
          </a:p>
          <a:p>
            <a:r>
              <a:rPr lang="fr-FR" altLang="fr-FR" b="1">
                <a:solidFill>
                  <a:srgbClr val="0033CC"/>
                </a:solidFill>
              </a:rPr>
              <a:t>La voie intra-mammaire (diathélique)</a:t>
            </a:r>
          </a:p>
          <a:p>
            <a:pPr lvl="1"/>
            <a:r>
              <a:rPr lang="fr-FR" altLang="fr-FR" b="1">
                <a:solidFill>
                  <a:srgbClr val="0033CC"/>
                </a:solidFill>
              </a:rPr>
              <a:t>Devenir de l’antibiotique</a:t>
            </a:r>
          </a:p>
          <a:p>
            <a:pPr lvl="1"/>
            <a:r>
              <a:rPr lang="fr-FR" altLang="fr-FR" b="1">
                <a:solidFill>
                  <a:srgbClr val="0033CC"/>
                </a:solidFill>
              </a:rPr>
              <a:t>Complémentarité voie locale / voie générale</a:t>
            </a:r>
          </a:p>
          <a:p>
            <a:pPr lvl="4"/>
            <a:endParaRPr lang="fr-FR" altLang="fr-FR" b="1"/>
          </a:p>
          <a:p>
            <a:r>
              <a:rPr lang="fr-FR" altLang="fr-FR"/>
              <a:t>Traitements en lactation et au tarissement</a:t>
            </a:r>
            <a:endParaRPr lang="fr-FR" altLang="fr-FR" b="1"/>
          </a:p>
          <a:p>
            <a:pPr lvl="1"/>
            <a:endParaRPr lang="fr-FR" altLang="fr-FR" b="1"/>
          </a:p>
        </p:txBody>
      </p:sp>
      <p:sp>
        <p:nvSpPr>
          <p:cNvPr id="67587" name="Rectangle 6">
            <a:extLst>
              <a:ext uri="{FF2B5EF4-FFF2-40B4-BE49-F238E27FC236}">
                <a16:creationId xmlns:a16="http://schemas.microsoft.com/office/drawing/2014/main" id="{C4EBC4C1-C8E9-4B82-8E4A-D77A97223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317500"/>
            <a:ext cx="1714500" cy="825500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400">
                <a:solidFill>
                  <a:srgbClr val="0033CC"/>
                </a:solidFill>
              </a:rPr>
              <a:t>Plan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4675E94B-B652-40F2-A2FD-CC25A5B5A2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406400"/>
            <a:ext cx="9810750" cy="736600"/>
          </a:xfrm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 sz="4000">
                <a:solidFill>
                  <a:srgbClr val="0033CC"/>
                </a:solidFill>
                <a:latin typeface="Arial" panose="020B0604020202020204" pitchFamily="34" charset="0"/>
              </a:rPr>
              <a:t>Voie intra-mammaire - </a:t>
            </a:r>
            <a:r>
              <a:rPr lang="fr-FR" altLang="fr-FR" sz="3200">
                <a:solidFill>
                  <a:srgbClr val="0033CC"/>
                </a:solidFill>
                <a:latin typeface="Arial" panose="020B0604020202020204" pitchFamily="34" charset="0"/>
              </a:rPr>
              <a:t>devenir de l’antibiotique</a:t>
            </a:r>
            <a:endParaRPr lang="fr-FR" altLang="fr-FR" sz="40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Rectangle 5">
            <a:extLst>
              <a:ext uri="{FF2B5EF4-FFF2-40B4-BE49-F238E27FC236}">
                <a16:creationId xmlns:a16="http://schemas.microsoft.com/office/drawing/2014/main" id="{8239C7BC-4952-47A0-882F-97C535E6F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" y="2922588"/>
            <a:ext cx="99695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33CC"/>
              </a:buClr>
            </a:pPr>
            <a:r>
              <a:rPr lang="fr-FR" altLang="fr-FR" sz="2800">
                <a:solidFill>
                  <a:srgbClr val="0033CC"/>
                </a:solidFill>
              </a:rPr>
              <a:t>Diffusion dans la mamelle</a:t>
            </a:r>
          </a:p>
          <a:p>
            <a:pPr lvl="1"/>
            <a:r>
              <a:rPr lang="fr-FR" altLang="fr-FR" sz="2400"/>
              <a:t>compartiments : lait &gt; parenchyme &gt; sang</a:t>
            </a:r>
          </a:p>
          <a:p>
            <a:pPr lvl="1"/>
            <a:r>
              <a:rPr lang="fr-FR" altLang="fr-FR" sz="2400"/>
              <a:t>inflammation : pus, débris</a:t>
            </a:r>
          </a:p>
          <a:p>
            <a:pPr lvl="4">
              <a:buFontTx/>
              <a:buNone/>
            </a:pPr>
            <a:endParaRPr lang="fr-FR" altLang="fr-FR" sz="1800"/>
          </a:p>
        </p:txBody>
      </p:sp>
      <p:sp>
        <p:nvSpPr>
          <p:cNvPr id="69636" name="Rectangle 6">
            <a:extLst>
              <a:ext uri="{FF2B5EF4-FFF2-40B4-BE49-F238E27FC236}">
                <a16:creationId xmlns:a16="http://schemas.microsoft.com/office/drawing/2014/main" id="{42C05E02-84A8-4FB2-B263-79E02C862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713" y="1458913"/>
            <a:ext cx="1566862" cy="858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69637" name="Rectangle 8">
            <a:extLst>
              <a:ext uri="{FF2B5EF4-FFF2-40B4-BE49-F238E27FC236}">
                <a16:creationId xmlns:a16="http://schemas.microsoft.com/office/drawing/2014/main" id="{B50EBFC3-E3E5-41AD-A96A-CB8A00EA9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588" y="1458913"/>
            <a:ext cx="1568450" cy="858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69638" name="Line 9">
            <a:extLst>
              <a:ext uri="{FF2B5EF4-FFF2-40B4-BE49-F238E27FC236}">
                <a16:creationId xmlns:a16="http://schemas.microsoft.com/office/drawing/2014/main" id="{D7155088-CE34-4753-BC9A-4CAD3B5889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1863" y="1704975"/>
            <a:ext cx="1362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639" name="Line 10">
            <a:extLst>
              <a:ext uri="{FF2B5EF4-FFF2-40B4-BE49-F238E27FC236}">
                <a16:creationId xmlns:a16="http://schemas.microsoft.com/office/drawing/2014/main" id="{8F89AA0F-7097-40FA-ABA3-DD59F209CB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6463" y="2119313"/>
            <a:ext cx="13636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640" name="Text Box 11">
            <a:extLst>
              <a:ext uri="{FF2B5EF4-FFF2-40B4-BE49-F238E27FC236}">
                <a16:creationId xmlns:a16="http://schemas.microsoft.com/office/drawing/2014/main" id="{6CD5E51F-9905-4A49-8E46-02942B150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50" y="1658938"/>
            <a:ext cx="164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2400"/>
              <a:t>MAMELLE</a:t>
            </a:r>
          </a:p>
        </p:txBody>
      </p:sp>
      <p:sp>
        <p:nvSpPr>
          <p:cNvPr id="69641" name="Text Box 12">
            <a:extLst>
              <a:ext uri="{FF2B5EF4-FFF2-40B4-BE49-F238E27FC236}">
                <a16:creationId xmlns:a16="http://schemas.microsoft.com/office/drawing/2014/main" id="{C1DA98CB-9E1B-4783-970A-EAB5D78E4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5" y="1660525"/>
            <a:ext cx="1420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2400"/>
              <a:t>PLASMA</a:t>
            </a:r>
          </a:p>
        </p:txBody>
      </p:sp>
      <p:sp>
        <p:nvSpPr>
          <p:cNvPr id="69642" name="Line 14">
            <a:extLst>
              <a:ext uri="{FF2B5EF4-FFF2-40B4-BE49-F238E27FC236}">
                <a16:creationId xmlns:a16="http://schemas.microsoft.com/office/drawing/2014/main" id="{7503A41F-8A07-4003-A9FA-06395A1BF806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3717925" y="2516188"/>
            <a:ext cx="396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643" name="AutoShape 15">
            <a:extLst>
              <a:ext uri="{FF2B5EF4-FFF2-40B4-BE49-F238E27FC236}">
                <a16:creationId xmlns:a16="http://schemas.microsoft.com/office/drawing/2014/main" id="{42027119-CAC9-47CE-8F9C-AC5D805EA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6150" y="2370138"/>
            <a:ext cx="314325" cy="1138237"/>
          </a:xfrm>
          <a:prstGeom prst="upArrow">
            <a:avLst>
              <a:gd name="adj1" fmla="val 50000"/>
              <a:gd name="adj2" fmla="val 90530"/>
            </a:avLst>
          </a:prstGeom>
          <a:solidFill>
            <a:srgbClr val="3399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69644" name="Line 16">
            <a:extLst>
              <a:ext uri="{FF2B5EF4-FFF2-40B4-BE49-F238E27FC236}">
                <a16:creationId xmlns:a16="http://schemas.microsoft.com/office/drawing/2014/main" id="{1AB9E2D6-2AAF-4B58-BB11-AB1C470A43ED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6740525" y="2525713"/>
            <a:ext cx="377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645" name="Rectangle 18">
            <a:extLst>
              <a:ext uri="{FF2B5EF4-FFF2-40B4-BE49-F238E27FC236}">
                <a16:creationId xmlns:a16="http://schemas.microsoft.com/office/drawing/2014/main" id="{8C2C257D-87F6-457E-9C3E-AC6FA5237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1503363"/>
            <a:ext cx="1568450" cy="858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69646" name="Line 19">
            <a:extLst>
              <a:ext uri="{FF2B5EF4-FFF2-40B4-BE49-F238E27FC236}">
                <a16:creationId xmlns:a16="http://schemas.microsoft.com/office/drawing/2014/main" id="{170EC9BE-F433-475A-8352-423327E186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2475" y="1749425"/>
            <a:ext cx="877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647" name="Line 20">
            <a:extLst>
              <a:ext uri="{FF2B5EF4-FFF2-40B4-BE49-F238E27FC236}">
                <a16:creationId xmlns:a16="http://schemas.microsoft.com/office/drawing/2014/main" id="{8F65C5FA-9C87-4EC8-BBA8-0D6849ED34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98663" y="2163763"/>
            <a:ext cx="901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648" name="Text Box 21">
            <a:extLst>
              <a:ext uri="{FF2B5EF4-FFF2-40B4-BE49-F238E27FC236}">
                <a16:creationId xmlns:a16="http://schemas.microsoft.com/office/drawing/2014/main" id="{E02D0490-6A92-4092-B487-B78EA4924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1703388"/>
            <a:ext cx="1284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2400"/>
              <a:t>TISSUS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voie locale &amp; générale">
            <a:extLst>
              <a:ext uri="{FF2B5EF4-FFF2-40B4-BE49-F238E27FC236}">
                <a16:creationId xmlns:a16="http://schemas.microsoft.com/office/drawing/2014/main" id="{F95B38F4-54AB-4908-B6C2-32B2FD654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1763713"/>
            <a:ext cx="457200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3">
            <a:extLst>
              <a:ext uri="{FF2B5EF4-FFF2-40B4-BE49-F238E27FC236}">
                <a16:creationId xmlns:a16="http://schemas.microsoft.com/office/drawing/2014/main" id="{16C275C3-6A11-4496-8239-9F10B133C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663" y="2092325"/>
            <a:ext cx="28225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Voie générale</a:t>
            </a:r>
          </a:p>
        </p:txBody>
      </p:sp>
      <p:sp>
        <p:nvSpPr>
          <p:cNvPr id="71684" name="Text Box 4">
            <a:extLst>
              <a:ext uri="{FF2B5EF4-FFF2-40B4-BE49-F238E27FC236}">
                <a16:creationId xmlns:a16="http://schemas.microsoft.com/office/drawing/2014/main" id="{90C43872-4FBF-4D7A-8CF3-DD8A15707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663" y="5221288"/>
            <a:ext cx="23034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Voie locale</a:t>
            </a:r>
          </a:p>
        </p:txBody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04883A07-A2A1-4AA7-9E94-E76B7E051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" y="342900"/>
            <a:ext cx="9950450" cy="800100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800">
                <a:solidFill>
                  <a:srgbClr val="0033CC"/>
                </a:solidFill>
              </a:rPr>
              <a:t>Complémentarité voie locale / voie générale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C0DE4717-B551-4C70-B9A7-5B343D311C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406400"/>
            <a:ext cx="9810750" cy="736600"/>
          </a:xfrm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 sz="4000">
                <a:solidFill>
                  <a:srgbClr val="0033CC"/>
                </a:solidFill>
                <a:latin typeface="Arial" panose="020B0604020202020204" pitchFamily="34" charset="0"/>
              </a:rPr>
              <a:t>Voie intra-mammaire - </a:t>
            </a:r>
            <a:r>
              <a:rPr lang="fr-FR" altLang="fr-FR" sz="3200">
                <a:solidFill>
                  <a:srgbClr val="0033CC"/>
                </a:solidFill>
                <a:latin typeface="Arial" panose="020B0604020202020204" pitchFamily="34" charset="0"/>
              </a:rPr>
              <a:t>devenir de l’antibiotique</a:t>
            </a:r>
            <a:endParaRPr lang="fr-FR" altLang="fr-FR" sz="40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36635B95-1F47-4892-997F-3DA46BEDF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" y="2922588"/>
            <a:ext cx="99695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33CC"/>
              </a:buClr>
            </a:pPr>
            <a:r>
              <a:rPr lang="fr-FR" altLang="fr-FR" sz="2800">
                <a:solidFill>
                  <a:srgbClr val="0033CC"/>
                </a:solidFill>
              </a:rPr>
              <a:t>Diffusion dans la mamelle</a:t>
            </a:r>
          </a:p>
          <a:p>
            <a:pPr lvl="1"/>
            <a:r>
              <a:rPr lang="fr-FR" altLang="fr-FR" sz="2400"/>
              <a:t>compartiments : lait &gt; parenchyme &gt; sang</a:t>
            </a:r>
          </a:p>
          <a:p>
            <a:pPr lvl="1"/>
            <a:r>
              <a:rPr lang="fr-FR" altLang="fr-FR" sz="2400"/>
              <a:t>inflammation : pus, débris</a:t>
            </a:r>
          </a:p>
          <a:p>
            <a:pPr lvl="4"/>
            <a:endParaRPr lang="fr-FR" altLang="fr-FR" sz="1800"/>
          </a:p>
          <a:p>
            <a:pPr>
              <a:buClr>
                <a:srgbClr val="0033CC"/>
              </a:buClr>
            </a:pPr>
            <a:r>
              <a:rPr lang="fr-FR" altLang="fr-FR" sz="2800">
                <a:solidFill>
                  <a:srgbClr val="0033CC"/>
                </a:solidFill>
              </a:rPr>
              <a:t>Elimination</a:t>
            </a:r>
          </a:p>
          <a:p>
            <a:pPr lvl="1"/>
            <a:r>
              <a:rPr lang="fr-FR" altLang="fr-FR" sz="2400"/>
              <a:t>par le lait</a:t>
            </a:r>
          </a:p>
          <a:p>
            <a:pPr lvl="1"/>
            <a:r>
              <a:rPr lang="fr-FR" altLang="fr-FR" sz="2400"/>
              <a:t>par voie sanguine		</a:t>
            </a:r>
            <a:r>
              <a:rPr lang="fr-FR" altLang="fr-FR" sz="2000" b="1">
                <a:solidFill>
                  <a:srgbClr val="CC3300"/>
                </a:solidFill>
              </a:rPr>
              <a:t>BIODISPONIBILITE SYSTEMIQUE</a:t>
            </a:r>
          </a:p>
          <a:p>
            <a:pPr lvl="1" algn="ctr">
              <a:buFontTx/>
              <a:buNone/>
            </a:pPr>
            <a:r>
              <a:rPr lang="fr-FR" altLang="fr-FR" sz="2000" b="1">
                <a:solidFill>
                  <a:srgbClr val="CC3300"/>
                </a:solidFill>
              </a:rPr>
              <a:t>					effets secondaires / RESIDUS</a:t>
            </a:r>
          </a:p>
          <a:p>
            <a:pPr lvl="1" algn="ctr">
              <a:buFontTx/>
              <a:buNone/>
            </a:pPr>
            <a:r>
              <a:rPr lang="fr-FR" altLang="fr-FR" sz="2000" b="1">
                <a:solidFill>
                  <a:srgbClr val="CC3300"/>
                </a:solidFill>
              </a:rPr>
              <a:t>                                           </a:t>
            </a:r>
            <a:r>
              <a:rPr lang="fr-FR" altLang="fr-FR" sz="2000" b="1">
                <a:solidFill>
                  <a:srgbClr val="C00000"/>
                </a:solidFill>
              </a:rPr>
              <a:t>IMPACT POTENTIEL FLORES COMMENSALES</a:t>
            </a:r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14554660-A317-49BA-BFE2-8F868FCED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713" y="1458913"/>
            <a:ext cx="1566862" cy="858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1E944FE2-C373-4757-8F93-233DF5455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588" y="1458913"/>
            <a:ext cx="1568450" cy="858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73734" name="Line 6">
            <a:extLst>
              <a:ext uri="{FF2B5EF4-FFF2-40B4-BE49-F238E27FC236}">
                <a16:creationId xmlns:a16="http://schemas.microsoft.com/office/drawing/2014/main" id="{484875AE-7618-4304-9B02-EAE66A93A7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1863" y="1704975"/>
            <a:ext cx="1362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3735" name="Line 7">
            <a:extLst>
              <a:ext uri="{FF2B5EF4-FFF2-40B4-BE49-F238E27FC236}">
                <a16:creationId xmlns:a16="http://schemas.microsoft.com/office/drawing/2014/main" id="{ABE39867-D87C-4D2C-AE1A-D7CBB96414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6463" y="2119313"/>
            <a:ext cx="13636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3736" name="Text Box 8">
            <a:extLst>
              <a:ext uri="{FF2B5EF4-FFF2-40B4-BE49-F238E27FC236}">
                <a16:creationId xmlns:a16="http://schemas.microsoft.com/office/drawing/2014/main" id="{870146ED-C8BB-4AC7-B81E-E577DEB37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50" y="1658938"/>
            <a:ext cx="164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2400"/>
              <a:t>MAMELLE</a:t>
            </a:r>
          </a:p>
        </p:txBody>
      </p:sp>
      <p:sp>
        <p:nvSpPr>
          <p:cNvPr id="73737" name="Text Box 9">
            <a:extLst>
              <a:ext uri="{FF2B5EF4-FFF2-40B4-BE49-F238E27FC236}">
                <a16:creationId xmlns:a16="http://schemas.microsoft.com/office/drawing/2014/main" id="{93F7A4FA-D9F3-4E6D-BCEB-93994BB64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5" y="1660525"/>
            <a:ext cx="1420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2400"/>
              <a:t>PLASMA</a:t>
            </a:r>
          </a:p>
        </p:txBody>
      </p:sp>
      <p:sp>
        <p:nvSpPr>
          <p:cNvPr id="73738" name="Line 10">
            <a:extLst>
              <a:ext uri="{FF2B5EF4-FFF2-40B4-BE49-F238E27FC236}">
                <a16:creationId xmlns:a16="http://schemas.microsoft.com/office/drawing/2014/main" id="{29A43AF3-0269-4198-A9E1-53F6BCC55657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3717925" y="2516188"/>
            <a:ext cx="396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3739" name="AutoShape 11">
            <a:extLst>
              <a:ext uri="{FF2B5EF4-FFF2-40B4-BE49-F238E27FC236}">
                <a16:creationId xmlns:a16="http://schemas.microsoft.com/office/drawing/2014/main" id="{2299E501-2526-4CA7-9CE7-734F7B2C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6150" y="2370138"/>
            <a:ext cx="314325" cy="1138237"/>
          </a:xfrm>
          <a:prstGeom prst="upArrow">
            <a:avLst>
              <a:gd name="adj1" fmla="val 50000"/>
              <a:gd name="adj2" fmla="val 90530"/>
            </a:avLst>
          </a:prstGeom>
          <a:solidFill>
            <a:srgbClr val="3399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73740" name="Line 12">
            <a:extLst>
              <a:ext uri="{FF2B5EF4-FFF2-40B4-BE49-F238E27FC236}">
                <a16:creationId xmlns:a16="http://schemas.microsoft.com/office/drawing/2014/main" id="{9DF9E7BF-A16A-48E3-90D8-A868AF56B992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6740525" y="2525713"/>
            <a:ext cx="377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3741" name="Rectangle 13">
            <a:extLst>
              <a:ext uri="{FF2B5EF4-FFF2-40B4-BE49-F238E27FC236}">
                <a16:creationId xmlns:a16="http://schemas.microsoft.com/office/drawing/2014/main" id="{5637880E-9DF2-4C46-8871-D54CEECDC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1503363"/>
            <a:ext cx="1568450" cy="858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73742" name="Line 14">
            <a:extLst>
              <a:ext uri="{FF2B5EF4-FFF2-40B4-BE49-F238E27FC236}">
                <a16:creationId xmlns:a16="http://schemas.microsoft.com/office/drawing/2014/main" id="{5D02A506-C80E-46EC-BB46-6946261D22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2475" y="1749425"/>
            <a:ext cx="877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3743" name="Line 15">
            <a:extLst>
              <a:ext uri="{FF2B5EF4-FFF2-40B4-BE49-F238E27FC236}">
                <a16:creationId xmlns:a16="http://schemas.microsoft.com/office/drawing/2014/main" id="{2B5CD62C-1C64-4491-9B45-2EEDC150B8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98663" y="2163763"/>
            <a:ext cx="901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3744" name="Text Box 16">
            <a:extLst>
              <a:ext uri="{FF2B5EF4-FFF2-40B4-BE49-F238E27FC236}">
                <a16:creationId xmlns:a16="http://schemas.microsoft.com/office/drawing/2014/main" id="{408AE9EC-7ED0-4566-9889-A5F7F4EB3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1703388"/>
            <a:ext cx="1284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2400"/>
              <a:t>TISSUS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55D7866B-65AA-49E7-86BE-136F1B24BCE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406400"/>
            <a:ext cx="9810750" cy="736600"/>
          </a:xfrm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 sz="4000">
                <a:solidFill>
                  <a:srgbClr val="0033CC"/>
                </a:solidFill>
                <a:latin typeface="Arial" panose="020B0604020202020204" pitchFamily="34" charset="0"/>
              </a:rPr>
              <a:t>Voie intra-mammaire – </a:t>
            </a:r>
            <a:r>
              <a:rPr lang="fr-FR" altLang="fr-FR" sz="3200">
                <a:solidFill>
                  <a:srgbClr val="0033CC"/>
                </a:solidFill>
                <a:latin typeface="Arial" panose="020B0604020202020204" pitchFamily="34" charset="0"/>
              </a:rPr>
              <a:t>flores commensales</a:t>
            </a:r>
            <a:endParaRPr lang="fr-FR" altLang="fr-FR" sz="40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5779" name="Object 17">
            <a:extLst>
              <a:ext uri="{FF2B5EF4-FFF2-40B4-BE49-F238E27FC236}">
                <a16:creationId xmlns:a16="http://schemas.microsoft.com/office/drawing/2014/main" id="{899756FD-15CE-4DCF-9674-66B2E78527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3463" y="3146425"/>
          <a:ext cx="2868612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7" name="Photo Editor Photo" r:id="rId4" imgW="7228571" imgH="7314286" progId="MSPhotoEd.3">
                  <p:embed/>
                </p:oleObj>
              </mc:Choice>
              <mc:Fallback>
                <p:oleObj name="Photo Editor Photo" r:id="rId4" imgW="7228571" imgH="7314286" progId="MSPhotoEd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3146425"/>
                        <a:ext cx="2868612" cy="290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18" name="Text Box 18">
            <a:extLst>
              <a:ext uri="{FF2B5EF4-FFF2-40B4-BE49-F238E27FC236}">
                <a16:creationId xmlns:a16="http://schemas.microsoft.com/office/drawing/2014/main" id="{2AE9208A-91B2-4924-8923-97F0440E6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2852738"/>
            <a:ext cx="5784850" cy="7715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200">
                <a:solidFill>
                  <a:srgbClr val="0033CC"/>
                </a:solidFill>
              </a:rPr>
              <a:t> Voie IMM : </a:t>
            </a:r>
            <a:r>
              <a:rPr lang="fr-FR" altLang="fr-FR" sz="2200" b="1">
                <a:solidFill>
                  <a:srgbClr val="CC3300"/>
                </a:solidFill>
              </a:rPr>
              <a:t>flore cutanée</a:t>
            </a:r>
            <a:r>
              <a:rPr lang="fr-FR" altLang="fr-FR" sz="2200">
                <a:solidFill>
                  <a:srgbClr val="0033CC"/>
                </a:solidFill>
              </a:rPr>
              <a:t> des trayons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200">
                <a:solidFill>
                  <a:srgbClr val="0033CC"/>
                </a:solidFill>
              </a:rPr>
              <a:t> Pression de sélection sur staphylocoques ?</a:t>
            </a:r>
          </a:p>
        </p:txBody>
      </p:sp>
      <p:graphicFrame>
        <p:nvGraphicFramePr>
          <p:cNvPr id="75781" name="Object 19">
            <a:extLst>
              <a:ext uri="{FF2B5EF4-FFF2-40B4-BE49-F238E27FC236}">
                <a16:creationId xmlns:a16="http://schemas.microsoft.com/office/drawing/2014/main" id="{B6C376C1-E4E1-4BE2-9B0E-1154D3702B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51850" y="5143500"/>
          <a:ext cx="171450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8" name="Photo Editor Photo" r:id="rId6" imgW="1714649" imgH="1234547" progId="MSPhotoEd.3">
                  <p:embed/>
                </p:oleObj>
              </mc:Choice>
              <mc:Fallback>
                <p:oleObj name="Photo Editor Photo" r:id="rId6" imgW="1714649" imgH="1234547" progId="MSPhotoEd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1850" y="5143500"/>
                        <a:ext cx="1714500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0" name="Text Box 20">
            <a:extLst>
              <a:ext uri="{FF2B5EF4-FFF2-40B4-BE49-F238E27FC236}">
                <a16:creationId xmlns:a16="http://schemas.microsoft.com/office/drawing/2014/main" id="{AC7199BA-2586-4C2D-B6AE-F74A054BB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950" y="6302375"/>
            <a:ext cx="21653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1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INTRAMAMMAIRE</a:t>
            </a:r>
          </a:p>
        </p:txBody>
      </p:sp>
      <p:sp>
        <p:nvSpPr>
          <p:cNvPr id="75783" name="Text Box 22">
            <a:extLst>
              <a:ext uri="{FF2B5EF4-FFF2-40B4-BE49-F238E27FC236}">
                <a16:creationId xmlns:a16="http://schemas.microsoft.com/office/drawing/2014/main" id="{D992E7BF-32DF-4DC6-8685-2BFCD7F4DE1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902075" y="6296025"/>
            <a:ext cx="1673225" cy="3460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00" b="1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AB: Voie locale</a:t>
            </a:r>
          </a:p>
        </p:txBody>
      </p:sp>
      <p:sp>
        <p:nvSpPr>
          <p:cNvPr id="75784" name="AutoShape 23">
            <a:extLst>
              <a:ext uri="{FF2B5EF4-FFF2-40B4-BE49-F238E27FC236}">
                <a16:creationId xmlns:a16="http://schemas.microsoft.com/office/drawing/2014/main" id="{AF1FC543-328E-4601-976A-E2624458144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2552700" y="6049963"/>
            <a:ext cx="549275" cy="4921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>
            <a:extLst>
              <a:ext uri="{FF2B5EF4-FFF2-40B4-BE49-F238E27FC236}">
                <a16:creationId xmlns:a16="http://schemas.microsoft.com/office/drawing/2014/main" id="{39DE149E-96C0-4B5D-9610-546226913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404938"/>
            <a:ext cx="8734425" cy="4048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65D28F-AB63-49F7-80EE-2E320637E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406400"/>
            <a:ext cx="9810750" cy="736600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lIns="90488" tIns="44450" rIns="90488" bIns="4445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 Antiqu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 Antiqu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 Antiqu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 Antiqua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 Antiqua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 Antiqua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 Antiqua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>
              <a:defRPr/>
            </a:pPr>
            <a:r>
              <a:rPr lang="fr-FR" altLang="fr-FR" sz="4000" kern="0" dirty="0">
                <a:solidFill>
                  <a:srgbClr val="0033CC"/>
                </a:solidFill>
                <a:latin typeface="Arial" charset="0"/>
              </a:rPr>
              <a:t>Voie intra-mammaire – </a:t>
            </a:r>
            <a:r>
              <a:rPr lang="fr-FR" altLang="fr-FR" sz="3200" kern="0" dirty="0">
                <a:solidFill>
                  <a:srgbClr val="0033CC"/>
                </a:solidFill>
                <a:latin typeface="Arial" charset="0"/>
              </a:rPr>
              <a:t>flores commensales</a:t>
            </a:r>
            <a:endParaRPr lang="fr-FR" altLang="fr-FR" sz="4000" kern="0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AA9B337-277A-4948-8094-83DA6DDE40B3}"/>
              </a:ext>
            </a:extLst>
          </p:cNvPr>
          <p:cNvSpPr txBox="1"/>
          <p:nvPr/>
        </p:nvSpPr>
        <p:spPr>
          <a:xfrm>
            <a:off x="776288" y="5618163"/>
            <a:ext cx="5132387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latin typeface="+mn-lt"/>
              </a:rPr>
              <a:t>Flore cutanée : pis et zone inguinale</a:t>
            </a:r>
          </a:p>
          <a:p>
            <a:pPr>
              <a:defRPr/>
            </a:pPr>
            <a:r>
              <a:rPr lang="fr-FR" dirty="0">
                <a:latin typeface="+mn-lt"/>
              </a:rPr>
              <a:t>Prévalence = 3.9%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>
            <a:extLst>
              <a:ext uri="{FF2B5EF4-FFF2-40B4-BE49-F238E27FC236}">
                <a16:creationId xmlns:a16="http://schemas.microsoft.com/office/drawing/2014/main" id="{594D006D-6EC6-4750-B694-07C742D5B3F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498975" y="846138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ea typeface="ＭＳ Ｐゴシック" panose="020B0600070205080204" pitchFamily="34" charset="-128"/>
                <a:cs typeface="Arial" panose="020B0604020202020204" pitchFamily="34" charset="0"/>
              </a:rPr>
              <a:t>Digestive tract</a:t>
            </a: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D88BDFA8-9DC9-44BC-9532-EF31C3DFE34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167563" y="1085850"/>
            <a:ext cx="1154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>
                <a:ea typeface="ＭＳ Ｐゴシック" panose="020B0600070205080204" pitchFamily="34" charset="-128"/>
                <a:cs typeface="Arial" panose="020B0604020202020204" pitchFamily="34" charset="0"/>
              </a:rPr>
              <a:t>Distal</a:t>
            </a:r>
          </a:p>
        </p:txBody>
      </p:sp>
      <p:sp>
        <p:nvSpPr>
          <p:cNvPr id="78852" name="AutoShape 4">
            <a:extLst>
              <a:ext uri="{FF2B5EF4-FFF2-40B4-BE49-F238E27FC236}">
                <a16:creationId xmlns:a16="http://schemas.microsoft.com/office/drawing/2014/main" id="{A3CE2D66-470C-4A03-B95F-FEE4DB9D9A2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-5400000">
            <a:off x="2239963" y="2227263"/>
            <a:ext cx="628650" cy="2743200"/>
          </a:xfrm>
          <a:prstGeom prst="can">
            <a:avLst>
              <a:gd name="adj" fmla="val 59838"/>
            </a:avLst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0BB6D901-DFBA-48F8-B49A-1C190E0A569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758950" y="3379788"/>
            <a:ext cx="904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>
                <a:ea typeface="ＭＳ Ｐゴシック" panose="020B0600070205080204" pitchFamily="34" charset="-128"/>
                <a:cs typeface="Arial" panose="020B0604020202020204" pitchFamily="34" charset="0"/>
              </a:rPr>
              <a:t>Blood</a:t>
            </a:r>
          </a:p>
        </p:txBody>
      </p:sp>
      <p:grpSp>
        <p:nvGrpSpPr>
          <p:cNvPr id="78854" name="Group 6">
            <a:extLst>
              <a:ext uri="{FF2B5EF4-FFF2-40B4-BE49-F238E27FC236}">
                <a16:creationId xmlns:a16="http://schemas.microsoft.com/office/drawing/2014/main" id="{23688EED-13F3-45A4-8199-EB0047AB7735}"/>
              </a:ext>
            </a:extLst>
          </p:cNvPr>
          <p:cNvGrpSpPr>
            <a:grpSpLocks/>
          </p:cNvGrpSpPr>
          <p:nvPr/>
        </p:nvGrpSpPr>
        <p:grpSpPr bwMode="auto">
          <a:xfrm>
            <a:off x="1457325" y="1031875"/>
            <a:ext cx="8466138" cy="1377950"/>
            <a:chOff x="732" y="981"/>
            <a:chExt cx="4740" cy="868"/>
          </a:xfrm>
        </p:grpSpPr>
        <p:sp>
          <p:nvSpPr>
            <p:cNvPr id="78878" name="Text Box 7">
              <a:extLst>
                <a:ext uri="{FF2B5EF4-FFF2-40B4-BE49-F238E27FC236}">
                  <a16:creationId xmlns:a16="http://schemas.microsoft.com/office/drawing/2014/main" id="{4681635A-4400-4E62-8340-F34C34F37B9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28" y="981"/>
              <a:ext cx="9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Monotype Sort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800" b="1">
                  <a:ea typeface="ＭＳ Ｐゴシック" panose="020B0600070205080204" pitchFamily="34" charset="-128"/>
                  <a:cs typeface="Arial" panose="020B0604020202020204" pitchFamily="34" charset="0"/>
                </a:rPr>
                <a:t>Proximal</a:t>
              </a:r>
            </a:p>
          </p:txBody>
        </p:sp>
        <p:grpSp>
          <p:nvGrpSpPr>
            <p:cNvPr id="78879" name="Group 8">
              <a:extLst>
                <a:ext uri="{FF2B5EF4-FFF2-40B4-BE49-F238E27FC236}">
                  <a16:creationId xmlns:a16="http://schemas.microsoft.com/office/drawing/2014/main" id="{903ECB0A-DD25-4408-AC01-173C88D99C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2" y="1344"/>
              <a:ext cx="4740" cy="505"/>
              <a:chOff x="732" y="1344"/>
              <a:chExt cx="4740" cy="505"/>
            </a:xfrm>
          </p:grpSpPr>
          <p:sp>
            <p:nvSpPr>
              <p:cNvPr id="78880" name="AutoShape 9">
                <a:extLst>
                  <a:ext uri="{FF2B5EF4-FFF2-40B4-BE49-F238E27FC236}">
                    <a16:creationId xmlns:a16="http://schemas.microsoft.com/office/drawing/2014/main" id="{B05634EB-5E1C-4A35-8C6B-A5DC182D2CD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-5400000">
                <a:off x="2850" y="-773"/>
                <a:ext cx="504" cy="4740"/>
              </a:xfrm>
              <a:prstGeom prst="can">
                <a:avLst>
                  <a:gd name="adj" fmla="val 5682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Monotype Sorts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Monotype Sort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881" name="Line 10">
                <a:extLst>
                  <a:ext uri="{FF2B5EF4-FFF2-40B4-BE49-F238E27FC236}">
                    <a16:creationId xmlns:a16="http://schemas.microsoft.com/office/drawing/2014/main" id="{C5DC850E-9442-4779-95D8-E43A99A97DF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695" y="1344"/>
                <a:ext cx="0" cy="50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78855" name="Group 11">
            <a:extLst>
              <a:ext uri="{FF2B5EF4-FFF2-40B4-BE49-F238E27FC236}">
                <a16:creationId xmlns:a16="http://schemas.microsoft.com/office/drawing/2014/main" id="{DA1E0726-B516-47BD-B113-8F9243FCABA1}"/>
              </a:ext>
            </a:extLst>
          </p:cNvPr>
          <p:cNvGrpSpPr>
            <a:grpSpLocks/>
          </p:cNvGrpSpPr>
          <p:nvPr/>
        </p:nvGrpSpPr>
        <p:grpSpPr bwMode="auto">
          <a:xfrm>
            <a:off x="4973638" y="1601788"/>
            <a:ext cx="5192712" cy="819150"/>
            <a:chOff x="2709" y="1344"/>
            <a:chExt cx="2907" cy="516"/>
          </a:xfrm>
        </p:grpSpPr>
        <p:sp>
          <p:nvSpPr>
            <p:cNvPr id="78876" name="Freeform 12">
              <a:extLst>
                <a:ext uri="{FF2B5EF4-FFF2-40B4-BE49-F238E27FC236}">
                  <a16:creationId xmlns:a16="http://schemas.microsoft.com/office/drawing/2014/main" id="{971C85DE-7D60-4370-977B-170C4CFE0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1344"/>
              <a:ext cx="2811" cy="516"/>
            </a:xfrm>
            <a:custGeom>
              <a:avLst/>
              <a:gdLst>
                <a:gd name="T0" fmla="*/ 117 w 2674"/>
                <a:gd name="T1" fmla="*/ 446 h 521"/>
                <a:gd name="T2" fmla="*/ 5752 w 2674"/>
                <a:gd name="T3" fmla="*/ 446 h 521"/>
                <a:gd name="T4" fmla="*/ 5892 w 2674"/>
                <a:gd name="T5" fmla="*/ 321 h 521"/>
                <a:gd name="T6" fmla="*/ 5946 w 2674"/>
                <a:gd name="T7" fmla="*/ 162 h 521"/>
                <a:gd name="T8" fmla="*/ 5852 w 2674"/>
                <a:gd name="T9" fmla="*/ 52 h 521"/>
                <a:gd name="T10" fmla="*/ 5731 w 2674"/>
                <a:gd name="T11" fmla="*/ 0 h 521"/>
                <a:gd name="T12" fmla="*/ 9 w 2674"/>
                <a:gd name="T13" fmla="*/ 0 h 521"/>
                <a:gd name="T14" fmla="*/ 0 w 2674"/>
                <a:gd name="T15" fmla="*/ 446 h 521"/>
                <a:gd name="T16" fmla="*/ 117 w 2674"/>
                <a:gd name="T17" fmla="*/ 446 h 5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74" h="521">
                  <a:moveTo>
                    <a:pt x="53" y="521"/>
                  </a:moveTo>
                  <a:lnTo>
                    <a:pt x="2586" y="521"/>
                  </a:lnTo>
                  <a:lnTo>
                    <a:pt x="2648" y="371"/>
                  </a:lnTo>
                  <a:lnTo>
                    <a:pt x="2674" y="194"/>
                  </a:lnTo>
                  <a:lnTo>
                    <a:pt x="2630" y="62"/>
                  </a:lnTo>
                  <a:lnTo>
                    <a:pt x="2577" y="0"/>
                  </a:lnTo>
                  <a:lnTo>
                    <a:pt x="9" y="0"/>
                  </a:lnTo>
                  <a:lnTo>
                    <a:pt x="0" y="521"/>
                  </a:lnTo>
                  <a:lnTo>
                    <a:pt x="53" y="521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877" name="Text Box 13">
              <a:extLst>
                <a:ext uri="{FF2B5EF4-FFF2-40B4-BE49-F238E27FC236}">
                  <a16:creationId xmlns:a16="http://schemas.microsoft.com/office/drawing/2014/main" id="{BAFDE716-E63F-4EBF-9A35-A30EF7EAD8B1}"/>
                </a:ext>
              </a:extLst>
            </p:cNvPr>
            <p:cNvSpPr txBox="1">
              <a:spLocks noChangeAspect="1" noChangeArrowheads="1"/>
            </p:cNvSpPr>
            <p:nvPr/>
          </p:nvSpPr>
          <p:spPr bwMode="white">
            <a:xfrm>
              <a:off x="2737" y="1344"/>
              <a:ext cx="2879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6850" indent="-196850">
                <a:spcBef>
                  <a:spcPct val="20000"/>
                </a:spcBef>
                <a:buClr>
                  <a:schemeClr val="tx1"/>
                </a:buClr>
                <a:buSzPct val="75000"/>
                <a:buFont typeface="Monotype Sort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altLang="fr-FR" sz="1600" b="1">
                  <a:solidFill>
                    <a:schemeClr val="bg1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Resistant zoonotic pathogens (salmonella, campylobacter spp)</a:t>
              </a:r>
            </a:p>
            <a:p>
              <a:pPr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altLang="fr-FR" sz="1600" b="1">
                  <a:solidFill>
                    <a:schemeClr val="bg1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Commensal flora (resistance genes)</a:t>
              </a:r>
            </a:p>
          </p:txBody>
        </p:sp>
      </p:grpSp>
      <p:sp>
        <p:nvSpPr>
          <p:cNvPr id="196622" name="AutoShape 14">
            <a:extLst>
              <a:ext uri="{FF2B5EF4-FFF2-40B4-BE49-F238E27FC236}">
                <a16:creationId xmlns:a16="http://schemas.microsoft.com/office/drawing/2014/main" id="{246F57B0-6067-4AC1-84B5-758D586FB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730625"/>
            <a:ext cx="174625" cy="490538"/>
          </a:xfrm>
          <a:prstGeom prst="upArrow">
            <a:avLst>
              <a:gd name="adj1" fmla="val 42500"/>
              <a:gd name="adj2" fmla="val 8943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196624" name="AutoShape 16">
            <a:extLst>
              <a:ext uri="{FF2B5EF4-FFF2-40B4-BE49-F238E27FC236}">
                <a16:creationId xmlns:a16="http://schemas.microsoft.com/office/drawing/2014/main" id="{2F1EE3E4-AC1F-47E3-ACD0-FBAFCF079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2205038"/>
            <a:ext cx="120650" cy="1470025"/>
          </a:xfrm>
          <a:prstGeom prst="upArrow">
            <a:avLst>
              <a:gd name="adj1" fmla="val 39287"/>
              <a:gd name="adj2" fmla="val 165784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pic>
        <p:nvPicPr>
          <p:cNvPr id="78858" name="Picture 20" descr="voie locale &amp; générale">
            <a:extLst>
              <a:ext uri="{FF2B5EF4-FFF2-40B4-BE49-F238E27FC236}">
                <a16:creationId xmlns:a16="http://schemas.microsoft.com/office/drawing/2014/main" id="{C308F263-6ACC-44EA-A359-77598660BF6E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3800" y="4305300"/>
            <a:ext cx="1808163" cy="1692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78859" name="Object 21">
            <a:extLst>
              <a:ext uri="{FF2B5EF4-FFF2-40B4-BE49-F238E27FC236}">
                <a16:creationId xmlns:a16="http://schemas.microsoft.com/office/drawing/2014/main" id="{3C514215-5A84-4362-87AC-80AA8E8940F7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8451850" y="5143500"/>
          <a:ext cx="171450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3" name="Photo Editor Photo" r:id="rId5" imgW="1714649" imgH="1234547" progId="MSPhotoEd.3">
                  <p:embed/>
                </p:oleObj>
              </mc:Choice>
              <mc:Fallback>
                <p:oleObj name="Photo Editor Photo" r:id="rId5" imgW="1714649" imgH="1234547" progId="MSPhotoEd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1850" y="5143500"/>
                        <a:ext cx="1714500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6630" name="Group 22">
            <a:extLst>
              <a:ext uri="{FF2B5EF4-FFF2-40B4-BE49-F238E27FC236}">
                <a16:creationId xmlns:a16="http://schemas.microsoft.com/office/drawing/2014/main" id="{19DA4D2C-E28F-4558-BBD0-8B067C01A0D2}"/>
              </a:ext>
            </a:extLst>
          </p:cNvPr>
          <p:cNvGrpSpPr>
            <a:grpSpLocks/>
          </p:cNvGrpSpPr>
          <p:nvPr/>
        </p:nvGrpSpPr>
        <p:grpSpPr bwMode="auto">
          <a:xfrm>
            <a:off x="390525" y="1978025"/>
            <a:ext cx="4972050" cy="2387600"/>
            <a:chOff x="187" y="1325"/>
            <a:chExt cx="2784" cy="1504"/>
          </a:xfrm>
        </p:grpSpPr>
        <p:sp>
          <p:nvSpPr>
            <p:cNvPr id="78870" name="AutoShape 23">
              <a:extLst>
                <a:ext uri="{FF2B5EF4-FFF2-40B4-BE49-F238E27FC236}">
                  <a16:creationId xmlns:a16="http://schemas.microsoft.com/office/drawing/2014/main" id="{D2BF0EAA-BA94-4C88-BD28-BA4F4DECDA7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37" y="2383"/>
              <a:ext cx="171" cy="446"/>
            </a:xfrm>
            <a:prstGeom prst="upArrow">
              <a:avLst>
                <a:gd name="adj1" fmla="val 42500"/>
                <a:gd name="adj2" fmla="val 83039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Monotype Sort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latin typeface="Times New Roman" panose="02020603050405020304" pitchFamily="18" charset="0"/>
              </a:endParaRPr>
            </a:p>
          </p:txBody>
        </p:sp>
        <p:sp>
          <p:nvSpPr>
            <p:cNvPr id="78871" name="AutoShape 24">
              <a:extLst>
                <a:ext uri="{FF2B5EF4-FFF2-40B4-BE49-F238E27FC236}">
                  <a16:creationId xmlns:a16="http://schemas.microsoft.com/office/drawing/2014/main" id="{14A80384-E45D-44D0-8FC7-862A9A2A5E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60" y="1325"/>
              <a:ext cx="811" cy="155"/>
            </a:xfrm>
            <a:prstGeom prst="rightArrow">
              <a:avLst>
                <a:gd name="adj1" fmla="val 50000"/>
                <a:gd name="adj2" fmla="val 130806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Monotype Sort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latin typeface="Times New Roman" panose="02020603050405020304" pitchFamily="18" charset="0"/>
              </a:endParaRPr>
            </a:p>
          </p:txBody>
        </p:sp>
        <p:sp>
          <p:nvSpPr>
            <p:cNvPr id="78872" name="AutoShape 25">
              <a:extLst>
                <a:ext uri="{FF2B5EF4-FFF2-40B4-BE49-F238E27FC236}">
                  <a16:creationId xmlns:a16="http://schemas.microsoft.com/office/drawing/2014/main" id="{2EA3949F-57CE-42FB-B4D4-278601860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" y="1407"/>
              <a:ext cx="149" cy="926"/>
            </a:xfrm>
            <a:prstGeom prst="upArrow">
              <a:avLst>
                <a:gd name="adj1" fmla="val 39287"/>
                <a:gd name="adj2" fmla="val 84561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Monotype Sort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8873" name="Group 26">
              <a:extLst>
                <a:ext uri="{FF2B5EF4-FFF2-40B4-BE49-F238E27FC236}">
                  <a16:creationId xmlns:a16="http://schemas.microsoft.com/office/drawing/2014/main" id="{86349F6E-D9EB-43DA-87F2-C62579A6DE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" y="1774"/>
              <a:ext cx="1228" cy="609"/>
              <a:chOff x="148" y="2301"/>
              <a:chExt cx="1228" cy="609"/>
            </a:xfrm>
          </p:grpSpPr>
          <p:sp>
            <p:nvSpPr>
              <p:cNvPr id="78874" name="Text Box 27">
                <a:extLst>
                  <a:ext uri="{FF2B5EF4-FFF2-40B4-BE49-F238E27FC236}">
                    <a16:creationId xmlns:a16="http://schemas.microsoft.com/office/drawing/2014/main" id="{7BE35C7B-E4AF-459C-8CB3-C1270F0532F0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48" y="2301"/>
                <a:ext cx="1228" cy="2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Monotype Sorts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Monotype Sort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fr-FR" sz="1600" b="1">
                    <a:solidFill>
                      <a:schemeClr val="bg1"/>
                    </a:solidFill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AB: Voie parentérale</a:t>
                </a:r>
              </a:p>
            </p:txBody>
          </p:sp>
          <p:sp>
            <p:nvSpPr>
              <p:cNvPr id="78875" name="AutoShape 28">
                <a:extLst>
                  <a:ext uri="{FF2B5EF4-FFF2-40B4-BE49-F238E27FC236}">
                    <a16:creationId xmlns:a16="http://schemas.microsoft.com/office/drawing/2014/main" id="{D8C7FCFE-0BA8-45BB-9B1F-F3D34794207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5400000">
                <a:off x="413" y="2599"/>
                <a:ext cx="346" cy="2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14400 h 21600"/>
                  <a:gd name="T20" fmla="*/ 1854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2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lnTo>
                      <a:pt x="15429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96637" name="Text Box 29">
            <a:extLst>
              <a:ext uri="{FF2B5EF4-FFF2-40B4-BE49-F238E27FC236}">
                <a16:creationId xmlns:a16="http://schemas.microsoft.com/office/drawing/2014/main" id="{4E5B5D47-5942-4A54-B873-1867FE599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950" y="6302375"/>
            <a:ext cx="21653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1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INTRAMAMMAIRE</a:t>
            </a:r>
          </a:p>
        </p:txBody>
      </p:sp>
      <p:sp>
        <p:nvSpPr>
          <p:cNvPr id="196638" name="Text Box 30">
            <a:extLst>
              <a:ext uri="{FF2B5EF4-FFF2-40B4-BE49-F238E27FC236}">
                <a16:creationId xmlns:a16="http://schemas.microsoft.com/office/drawing/2014/main" id="{7664E798-D3CE-418B-8F78-F76819BCC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038" y="4202113"/>
            <a:ext cx="5167312" cy="76993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200">
                <a:solidFill>
                  <a:srgbClr val="0033CC"/>
                </a:solidFill>
              </a:rPr>
              <a:t> </a:t>
            </a:r>
            <a:r>
              <a:rPr lang="fr-FR" altLang="fr-FR" sz="2200" b="1">
                <a:solidFill>
                  <a:srgbClr val="C00000"/>
                </a:solidFill>
              </a:rPr>
              <a:t>Voie générale </a:t>
            </a:r>
            <a:r>
              <a:rPr lang="fr-FR" altLang="fr-FR" sz="2200">
                <a:solidFill>
                  <a:srgbClr val="0033CC"/>
                </a:solidFill>
              </a:rPr>
              <a:t>: associée à IMM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200">
                <a:solidFill>
                  <a:srgbClr val="0033CC"/>
                </a:solidFill>
              </a:rPr>
              <a:t> Vers une restriction de ces indications </a:t>
            </a:r>
          </a:p>
        </p:txBody>
      </p:sp>
      <p:sp>
        <p:nvSpPr>
          <p:cNvPr id="196639" name="Text Box 31">
            <a:extLst>
              <a:ext uri="{FF2B5EF4-FFF2-40B4-BE49-F238E27FC236}">
                <a16:creationId xmlns:a16="http://schemas.microsoft.com/office/drawing/2014/main" id="{5A11364B-E914-484D-8520-006E0D5E1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038" y="2509838"/>
            <a:ext cx="5167312" cy="144621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200">
                <a:solidFill>
                  <a:srgbClr val="0033CC"/>
                </a:solidFill>
              </a:rPr>
              <a:t> </a:t>
            </a:r>
            <a:r>
              <a:rPr lang="fr-FR" altLang="fr-FR" sz="2200" b="1">
                <a:solidFill>
                  <a:srgbClr val="C00000"/>
                </a:solidFill>
              </a:rPr>
              <a:t>Voie IMM </a:t>
            </a:r>
            <a:r>
              <a:rPr lang="fr-FR" altLang="fr-FR" sz="2200">
                <a:solidFill>
                  <a:srgbClr val="0033CC"/>
                </a:solidFill>
              </a:rPr>
              <a:t>: « déconnection » des </a:t>
            </a:r>
            <a:r>
              <a:rPr lang="fr-FR" altLang="fr-FR" sz="2200" b="1">
                <a:solidFill>
                  <a:srgbClr val="CC3300"/>
                </a:solidFill>
              </a:rPr>
              <a:t>flores intestinales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200">
                <a:solidFill>
                  <a:srgbClr val="0033CC"/>
                </a:solidFill>
              </a:rPr>
              <a:t> Favorable en termes de pression de sélection sur la flore intestinale ?</a:t>
            </a:r>
          </a:p>
        </p:txBody>
      </p:sp>
      <p:sp>
        <p:nvSpPr>
          <p:cNvPr id="196640" name="Text Box 32">
            <a:extLst>
              <a:ext uri="{FF2B5EF4-FFF2-40B4-BE49-F238E27FC236}">
                <a16:creationId xmlns:a16="http://schemas.microsoft.com/office/drawing/2014/main" id="{88F8AD8B-20D3-4C5D-96AE-CB97E0D15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238" y="1196975"/>
            <a:ext cx="411162" cy="52863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196625" name="Group 17">
            <a:extLst>
              <a:ext uri="{FF2B5EF4-FFF2-40B4-BE49-F238E27FC236}">
                <a16:creationId xmlns:a16="http://schemas.microsoft.com/office/drawing/2014/main" id="{AD2F4C28-3C67-473E-930F-C1FC6CED7794}"/>
              </a:ext>
            </a:extLst>
          </p:cNvPr>
          <p:cNvGrpSpPr>
            <a:grpSpLocks/>
          </p:cNvGrpSpPr>
          <p:nvPr/>
        </p:nvGrpSpPr>
        <p:grpSpPr bwMode="auto">
          <a:xfrm>
            <a:off x="3902075" y="5661025"/>
            <a:ext cx="1673225" cy="981075"/>
            <a:chOff x="2560" y="2812"/>
            <a:chExt cx="1053" cy="618"/>
          </a:xfrm>
        </p:grpSpPr>
        <p:sp>
          <p:nvSpPr>
            <p:cNvPr id="78868" name="Text Box 18">
              <a:extLst>
                <a:ext uri="{FF2B5EF4-FFF2-40B4-BE49-F238E27FC236}">
                  <a16:creationId xmlns:a16="http://schemas.microsoft.com/office/drawing/2014/main" id="{DC8B5EDA-E9B7-496F-B759-81D52B2728C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560" y="3212"/>
              <a:ext cx="1053" cy="2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Monotype Sort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600" b="1">
                  <a:solidFill>
                    <a:schemeClr val="bg1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AB: Voie locale</a:t>
              </a:r>
            </a:p>
          </p:txBody>
        </p:sp>
        <p:sp>
          <p:nvSpPr>
            <p:cNvPr id="78869" name="AutoShape 19">
              <a:extLst>
                <a:ext uri="{FF2B5EF4-FFF2-40B4-BE49-F238E27FC236}">
                  <a16:creationId xmlns:a16="http://schemas.microsoft.com/office/drawing/2014/main" id="{5CC31D05-8B1E-4823-91D1-4C2F87C65A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5400000" flipH="1" flipV="1">
              <a:off x="2678" y="2830"/>
              <a:ext cx="346" cy="3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23 h 21600"/>
                <a:gd name="T20" fmla="*/ 1854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8866" name="Rectangle 33">
            <a:extLst>
              <a:ext uri="{FF2B5EF4-FFF2-40B4-BE49-F238E27FC236}">
                <a16:creationId xmlns:a16="http://schemas.microsoft.com/office/drawing/2014/main" id="{3CB7B662-21B1-449D-918E-E7CD83490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" y="114300"/>
            <a:ext cx="9810750" cy="736600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rgbClr val="0033CC"/>
                </a:solidFill>
              </a:rPr>
              <a:t>Voie intra-mammaire – </a:t>
            </a:r>
            <a:r>
              <a:rPr lang="fr-FR" altLang="fr-FR">
                <a:solidFill>
                  <a:srgbClr val="0033CC"/>
                </a:solidFill>
              </a:rPr>
              <a:t>flores commensales</a:t>
            </a:r>
            <a:endParaRPr lang="fr-FR" altLang="fr-FR" sz="4000">
              <a:solidFill>
                <a:srgbClr val="0033CC"/>
              </a:solidFill>
            </a:endParaRPr>
          </a:p>
        </p:txBody>
      </p:sp>
      <p:sp>
        <p:nvSpPr>
          <p:cNvPr id="196642" name="AutoShape 34">
            <a:extLst>
              <a:ext uri="{FF2B5EF4-FFF2-40B4-BE49-F238E27FC236}">
                <a16:creationId xmlns:a16="http://schemas.microsoft.com/office/drawing/2014/main" id="{7A1184D9-1C0E-441E-9BEA-333522A7654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62388" y="1189037"/>
            <a:ext cx="120650" cy="1470025"/>
          </a:xfrm>
          <a:prstGeom prst="upArrow">
            <a:avLst>
              <a:gd name="adj1" fmla="val 39287"/>
              <a:gd name="adj2" fmla="val 165784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22" grpId="0" animBg="1"/>
      <p:bldP spid="196624" grpId="0" animBg="1"/>
      <p:bldP spid="196638" grpId="0" animBg="1"/>
      <p:bldP spid="196639" grpId="0" animBg="1"/>
      <p:bldP spid="196640" grpId="0" animBg="1"/>
      <p:bldP spid="19664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3">
            <a:extLst>
              <a:ext uri="{FF2B5EF4-FFF2-40B4-BE49-F238E27FC236}">
                <a16:creationId xmlns:a16="http://schemas.microsoft.com/office/drawing/2014/main" id="{30E44958-CD6E-41AF-9795-77D19246F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" y="114300"/>
            <a:ext cx="9810750" cy="519113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>
                <a:solidFill>
                  <a:srgbClr val="0033CC"/>
                </a:solidFill>
              </a:rPr>
              <a:t>Voie intra-mammaire – flores commensales …des veaux !</a:t>
            </a:r>
          </a:p>
        </p:txBody>
      </p:sp>
      <p:pic>
        <p:nvPicPr>
          <p:cNvPr id="80899" name="Image 1">
            <a:extLst>
              <a:ext uri="{FF2B5EF4-FFF2-40B4-BE49-F238E27FC236}">
                <a16:creationId xmlns:a16="http://schemas.microsoft.com/office/drawing/2014/main" id="{1FA3AFB3-F0FA-4665-8C3B-7C0607B27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3005138"/>
            <a:ext cx="7323138" cy="3074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0" name="Rectangle 5">
            <a:extLst>
              <a:ext uri="{FF2B5EF4-FFF2-40B4-BE49-F238E27FC236}">
                <a16:creationId xmlns:a16="http://schemas.microsoft.com/office/drawing/2014/main" id="{5F60BBFE-BC9F-4DEC-A59B-1192D4BB5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5225"/>
            <a:ext cx="102870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33CC"/>
              </a:buClr>
            </a:pPr>
            <a:r>
              <a:rPr lang="fr-FR" altLang="fr-FR" sz="2400">
                <a:solidFill>
                  <a:srgbClr val="0033CC"/>
                </a:solidFill>
              </a:rPr>
              <a:t>Problématique de la gestion du lait contenant des résidus d’antibiotiques et retiré de la consommation humaine</a:t>
            </a:r>
          </a:p>
          <a:p>
            <a:pPr lvl="1">
              <a:buClr>
                <a:srgbClr val="0033CC"/>
              </a:buClr>
            </a:pPr>
            <a:r>
              <a:rPr lang="fr-FR" altLang="fr-FR" sz="2000"/>
              <a:t>Nourrissage des veaux</a:t>
            </a:r>
          </a:p>
          <a:p>
            <a:pPr lvl="1">
              <a:buClr>
                <a:srgbClr val="0033CC"/>
              </a:buClr>
            </a:pPr>
            <a:r>
              <a:rPr lang="fr-FR" altLang="fr-FR" sz="2000"/>
              <a:t>Pression de sélection sur les flores digestives</a:t>
            </a:r>
          </a:p>
          <a:p>
            <a:pPr lvl="4">
              <a:buFontTx/>
              <a:buNone/>
            </a:pPr>
            <a:endParaRPr lang="fr-FR" altLang="fr-FR"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38A71EEC-9FC4-4228-A116-19517A652A5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54175"/>
            <a:ext cx="10083800" cy="4664075"/>
          </a:xfrm>
        </p:spPr>
        <p:txBody>
          <a:bodyPr/>
          <a:lstStyle/>
          <a:p>
            <a:r>
              <a:rPr lang="fr-FR" altLang="fr-FR" b="1">
                <a:solidFill>
                  <a:srgbClr val="0033CC"/>
                </a:solidFill>
              </a:rPr>
              <a:t>Agents pathogènes et antibiotiques</a:t>
            </a:r>
          </a:p>
          <a:p>
            <a:pPr lvl="1"/>
            <a:r>
              <a:rPr lang="fr-FR" altLang="fr-FR" b="1">
                <a:solidFill>
                  <a:srgbClr val="0033CC"/>
                </a:solidFill>
              </a:rPr>
              <a:t>Identification des pathogènes : approche probabiliste</a:t>
            </a:r>
          </a:p>
          <a:p>
            <a:pPr lvl="1"/>
            <a:r>
              <a:rPr lang="fr-FR" altLang="fr-FR" b="1">
                <a:solidFill>
                  <a:srgbClr val="0033CC"/>
                </a:solidFill>
              </a:rPr>
              <a:t>Sensibilité et spectres d’activité</a:t>
            </a:r>
          </a:p>
          <a:p>
            <a:pPr lvl="4"/>
            <a:endParaRPr lang="fr-FR" altLang="fr-FR" b="1">
              <a:solidFill>
                <a:srgbClr val="0033CC"/>
              </a:solidFill>
            </a:endParaRPr>
          </a:p>
          <a:p>
            <a:r>
              <a:rPr lang="fr-FR" altLang="fr-FR"/>
              <a:t>Accès des antibiotiques aux germes</a:t>
            </a:r>
          </a:p>
          <a:p>
            <a:pPr lvl="4"/>
            <a:endParaRPr lang="fr-FR" altLang="fr-FR"/>
          </a:p>
          <a:p>
            <a:r>
              <a:rPr lang="fr-FR" altLang="fr-FR"/>
              <a:t>La voie intra-mammaire (diathélique)</a:t>
            </a:r>
          </a:p>
          <a:p>
            <a:pPr lvl="4"/>
            <a:endParaRPr lang="fr-FR" altLang="fr-FR"/>
          </a:p>
          <a:p>
            <a:r>
              <a:rPr lang="fr-FR" altLang="fr-FR"/>
              <a:t>Traitements en lactation et au tarissement</a:t>
            </a:r>
          </a:p>
        </p:txBody>
      </p:sp>
      <p:sp>
        <p:nvSpPr>
          <p:cNvPr id="28675" name="Rectangle 8">
            <a:extLst>
              <a:ext uri="{FF2B5EF4-FFF2-40B4-BE49-F238E27FC236}">
                <a16:creationId xmlns:a16="http://schemas.microsoft.com/office/drawing/2014/main" id="{093D2611-E31F-409D-B629-083203FF3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317500"/>
            <a:ext cx="1779588" cy="825500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400">
                <a:solidFill>
                  <a:srgbClr val="0033CC"/>
                </a:solidFill>
              </a:rPr>
              <a:t>Plan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3">
            <a:extLst>
              <a:ext uri="{FF2B5EF4-FFF2-40B4-BE49-F238E27FC236}">
                <a16:creationId xmlns:a16="http://schemas.microsoft.com/office/drawing/2014/main" id="{BEE798FD-1AFA-4B36-805F-DB4F1743E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" y="114300"/>
            <a:ext cx="9810750" cy="519113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>
                <a:solidFill>
                  <a:srgbClr val="0033CC"/>
                </a:solidFill>
              </a:rPr>
              <a:t>Voie intra-mammaire – flores commensales …des veaux !</a:t>
            </a:r>
          </a:p>
        </p:txBody>
      </p:sp>
      <p:sp>
        <p:nvSpPr>
          <p:cNvPr id="82947" name="Rectangle 5">
            <a:extLst>
              <a:ext uri="{FF2B5EF4-FFF2-40B4-BE49-F238E27FC236}">
                <a16:creationId xmlns:a16="http://schemas.microsoft.com/office/drawing/2014/main" id="{004E887C-7678-4CA0-BF5E-666614205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5225"/>
            <a:ext cx="102870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33CC"/>
              </a:buClr>
            </a:pPr>
            <a:r>
              <a:rPr lang="fr-FR" altLang="fr-FR" sz="2400">
                <a:solidFill>
                  <a:srgbClr val="0033CC"/>
                </a:solidFill>
              </a:rPr>
              <a:t>Problématique de la gestion du lait contenant des résidus d’antibiotiques et retiré de la consommation humaine</a:t>
            </a:r>
          </a:p>
          <a:p>
            <a:pPr lvl="1">
              <a:buClr>
                <a:srgbClr val="0033CC"/>
              </a:buClr>
            </a:pPr>
            <a:r>
              <a:rPr lang="fr-FR" altLang="fr-FR" sz="2000"/>
              <a:t>Nourrissage des veaux</a:t>
            </a:r>
          </a:p>
          <a:p>
            <a:pPr lvl="1">
              <a:buClr>
                <a:srgbClr val="0033CC"/>
              </a:buClr>
            </a:pPr>
            <a:r>
              <a:rPr lang="fr-FR" altLang="fr-FR" sz="2000"/>
              <a:t>Pression de sélection sur les flores digestives</a:t>
            </a:r>
          </a:p>
          <a:p>
            <a:pPr lvl="4">
              <a:buFontTx/>
              <a:buNone/>
            </a:pPr>
            <a:endParaRPr lang="fr-FR" altLang="fr-FR" sz="1600"/>
          </a:p>
        </p:txBody>
      </p:sp>
      <p:pic>
        <p:nvPicPr>
          <p:cNvPr id="82948" name="Image 5">
            <a:extLst>
              <a:ext uri="{FF2B5EF4-FFF2-40B4-BE49-F238E27FC236}">
                <a16:creationId xmlns:a16="http://schemas.microsoft.com/office/drawing/2014/main" id="{DAFDD476-6875-43EC-B37D-6FCFF9B27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3179763"/>
            <a:ext cx="6951663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>
            <a:extLst>
              <a:ext uri="{FF2B5EF4-FFF2-40B4-BE49-F238E27FC236}">
                <a16:creationId xmlns:a16="http://schemas.microsoft.com/office/drawing/2014/main" id="{62A395BB-AA7C-4586-A291-CD115F3E2DD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6050"/>
            <a:ext cx="9496425" cy="3886200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/>
              <a:t>Agents pathogènes et antibiotiques</a:t>
            </a:r>
          </a:p>
          <a:p>
            <a:pPr lvl="4"/>
            <a:endParaRPr lang="fr-FR" altLang="fr-FR"/>
          </a:p>
          <a:p>
            <a:r>
              <a:rPr lang="fr-FR" altLang="fr-FR"/>
              <a:t>Accès des antibiotiques aux germes</a:t>
            </a:r>
          </a:p>
          <a:p>
            <a:pPr lvl="4"/>
            <a:endParaRPr lang="fr-FR" altLang="fr-FR"/>
          </a:p>
          <a:p>
            <a:r>
              <a:rPr lang="fr-FR" altLang="fr-FR"/>
              <a:t>La voie intra-mammaire (diathélique)</a:t>
            </a:r>
            <a:endParaRPr lang="fr-FR" altLang="fr-FR" b="1"/>
          </a:p>
          <a:p>
            <a:pPr lvl="4"/>
            <a:endParaRPr lang="fr-FR" altLang="fr-FR" b="1"/>
          </a:p>
          <a:p>
            <a:r>
              <a:rPr lang="fr-FR" altLang="fr-FR" b="1">
                <a:solidFill>
                  <a:srgbClr val="0033CC"/>
                </a:solidFill>
              </a:rPr>
              <a:t>Traitements en lactation et au tarissement</a:t>
            </a:r>
          </a:p>
          <a:p>
            <a:pPr lvl="1"/>
            <a:r>
              <a:rPr lang="fr-FR" altLang="fr-FR" b="1">
                <a:solidFill>
                  <a:srgbClr val="0033CC"/>
                </a:solidFill>
              </a:rPr>
              <a:t>lactation : mammites cliniques et subcliniques</a:t>
            </a:r>
          </a:p>
          <a:p>
            <a:pPr lvl="1"/>
            <a:r>
              <a:rPr lang="fr-FR" altLang="fr-FR" b="1">
                <a:solidFill>
                  <a:srgbClr val="0033CC"/>
                </a:solidFill>
              </a:rPr>
              <a:t>tarissement</a:t>
            </a:r>
          </a:p>
          <a:p>
            <a:pPr lvl="1"/>
            <a:endParaRPr lang="fr-FR" altLang="fr-FR" b="1">
              <a:solidFill>
                <a:srgbClr val="0033CC"/>
              </a:solidFill>
            </a:endParaRPr>
          </a:p>
        </p:txBody>
      </p:sp>
      <p:sp>
        <p:nvSpPr>
          <p:cNvPr id="84995" name="Rectangle 8">
            <a:extLst>
              <a:ext uri="{FF2B5EF4-FFF2-40B4-BE49-F238E27FC236}">
                <a16:creationId xmlns:a16="http://schemas.microsoft.com/office/drawing/2014/main" id="{8F844934-3481-47AB-A5ED-51669D9BD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317500"/>
            <a:ext cx="1714500" cy="825500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400">
                <a:solidFill>
                  <a:srgbClr val="0033CC"/>
                </a:solidFill>
              </a:rPr>
              <a:t>Plan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5706E8BB-66F4-40C5-B252-CB647B5BCBA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330200"/>
            <a:ext cx="9798050" cy="812800"/>
          </a:xfrm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 sz="4000">
                <a:solidFill>
                  <a:srgbClr val="0033CC"/>
                </a:solidFill>
                <a:latin typeface="Arial" panose="020B0604020202020204" pitchFamily="34" charset="0"/>
              </a:rPr>
              <a:t>Traitements en lactation </a:t>
            </a:r>
            <a:r>
              <a:rPr lang="fr-FR" altLang="fr-FR" sz="3200">
                <a:solidFill>
                  <a:srgbClr val="0033CC"/>
                </a:solidFill>
                <a:latin typeface="Arial" panose="020B0604020202020204" pitchFamily="34" charset="0"/>
              </a:rPr>
              <a:t>- mammites cliniques</a:t>
            </a:r>
            <a:endParaRPr lang="fr-FR" altLang="fr-FR" sz="40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88F78EAB-533A-4068-A6C5-6136CF361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2088"/>
            <a:ext cx="10287000" cy="520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33CC"/>
              </a:buClr>
            </a:pPr>
            <a:r>
              <a:rPr lang="fr-FR" altLang="fr-FR" sz="2800">
                <a:solidFill>
                  <a:srgbClr val="0033CC"/>
                </a:solidFill>
              </a:rPr>
              <a:t>Voie intra-mammaire</a:t>
            </a:r>
          </a:p>
          <a:p>
            <a:pPr lvl="1"/>
            <a:r>
              <a:rPr lang="fr-FR" altLang="fr-FR" sz="2400"/>
              <a:t>systématique</a:t>
            </a:r>
          </a:p>
          <a:p>
            <a:pPr lvl="1"/>
            <a:r>
              <a:rPr lang="fr-FR" altLang="fr-FR" sz="2400"/>
              <a:t>exception : mammites aigües, suraiguës, à </a:t>
            </a:r>
            <a:r>
              <a:rPr lang="fr-FR" altLang="fr-FR" sz="2400" i="1"/>
              <a:t>E. coli</a:t>
            </a:r>
            <a:endParaRPr lang="fr-FR" altLang="fr-FR" sz="2400"/>
          </a:p>
          <a:p>
            <a:pPr lvl="4">
              <a:lnSpc>
                <a:spcPct val="60000"/>
              </a:lnSpc>
            </a:pPr>
            <a:endParaRPr lang="fr-FR" altLang="fr-FR" sz="1800"/>
          </a:p>
          <a:p>
            <a:pPr>
              <a:buClr>
                <a:srgbClr val="0033CC"/>
              </a:buClr>
            </a:pPr>
            <a:r>
              <a:rPr lang="fr-FR" altLang="fr-FR" sz="2800">
                <a:solidFill>
                  <a:srgbClr val="0033CC"/>
                </a:solidFill>
              </a:rPr>
              <a:t>Résultats cliniques  </a:t>
            </a:r>
            <a:r>
              <a:rPr lang="fr-FR" altLang="fr-FR" sz="2400">
                <a:solidFill>
                  <a:srgbClr val="0033CC"/>
                </a:solidFill>
              </a:rPr>
              <a:t>TRES VARIABLES</a:t>
            </a:r>
            <a:endParaRPr lang="fr-FR" altLang="fr-FR" sz="2800">
              <a:solidFill>
                <a:srgbClr val="0033CC"/>
              </a:solidFill>
            </a:endParaRPr>
          </a:p>
          <a:p>
            <a:pPr lvl="1"/>
            <a:r>
              <a:rPr lang="fr-FR" altLang="fr-FR" sz="2400"/>
              <a:t>M. cliniques sans signes généraux : &gt;40% d’échecs</a:t>
            </a:r>
          </a:p>
          <a:p>
            <a:pPr lvl="2"/>
            <a:r>
              <a:rPr lang="fr-FR" altLang="fr-FR" sz="2000"/>
              <a:t>Facteurs associés : ancienneté infection, âge de la vache, échecs préalables, nombre de quartiers, lésions fibreuses</a:t>
            </a:r>
          </a:p>
          <a:p>
            <a:pPr lvl="1"/>
            <a:r>
              <a:rPr lang="fr-FR" altLang="fr-FR" sz="2400"/>
              <a:t>Gram +</a:t>
            </a:r>
          </a:p>
          <a:p>
            <a:pPr lvl="2"/>
            <a:r>
              <a:rPr lang="fr-FR" altLang="fr-FR" sz="2000" i="1"/>
              <a:t>Strepto. agalactiae</a:t>
            </a:r>
            <a:r>
              <a:rPr lang="fr-FR" altLang="fr-FR" sz="2000"/>
              <a:t> :        bonne efficacité</a:t>
            </a:r>
          </a:p>
          <a:p>
            <a:pPr lvl="2"/>
            <a:r>
              <a:rPr lang="fr-FR" altLang="fr-FR" sz="2000" b="1" i="1">
                <a:solidFill>
                  <a:srgbClr val="CC3300"/>
                </a:solidFill>
              </a:rPr>
              <a:t>Staph. aureus</a:t>
            </a:r>
            <a:r>
              <a:rPr lang="fr-FR" altLang="fr-FR" sz="2000" b="1">
                <a:solidFill>
                  <a:srgbClr val="CC3300"/>
                </a:solidFill>
              </a:rPr>
              <a:t> : 	    résiste aux posologies «conventionnelles»</a:t>
            </a:r>
          </a:p>
          <a:p>
            <a:pPr lvl="2"/>
            <a:r>
              <a:rPr lang="fr-FR" altLang="fr-FR" sz="2000" i="1"/>
              <a:t>Staph. </a:t>
            </a:r>
            <a:r>
              <a:rPr lang="fr-FR" altLang="fr-FR" sz="2000"/>
              <a:t>coagulase - :         efficacité modérée à bonne</a:t>
            </a:r>
          </a:p>
          <a:p>
            <a:pPr lvl="1"/>
            <a:r>
              <a:rPr lang="fr-FR" altLang="fr-FR" sz="2400"/>
              <a:t>Gram - : fort taux de guérison spontanée / intérêt AB 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3">
            <a:extLst>
              <a:ext uri="{FF2B5EF4-FFF2-40B4-BE49-F238E27FC236}">
                <a16:creationId xmlns:a16="http://schemas.microsoft.com/office/drawing/2014/main" id="{DA33548C-9F3B-4ACF-9571-64F05346C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" y="1782763"/>
            <a:ext cx="24304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/>
              <a:t>AGENTS PATHOGENES</a:t>
            </a:r>
          </a:p>
        </p:txBody>
      </p:sp>
      <p:sp>
        <p:nvSpPr>
          <p:cNvPr id="89091" name="Text Box 5">
            <a:extLst>
              <a:ext uri="{FF2B5EF4-FFF2-40B4-BE49-F238E27FC236}">
                <a16:creationId xmlns:a16="http://schemas.microsoft.com/office/drawing/2014/main" id="{F1EB7427-4699-46AF-B9D0-9EEB7DA90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2943225"/>
            <a:ext cx="3556000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0033CC"/>
                </a:solidFill>
              </a:rPr>
              <a:t>Staphylococcus aureus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0033CC"/>
                </a:solidFill>
              </a:rPr>
              <a:t>    - penicillinases +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0033CC"/>
                </a:solidFill>
              </a:rPr>
              <a:t>    - penicillinases -</a:t>
            </a:r>
          </a:p>
        </p:txBody>
      </p:sp>
      <p:sp>
        <p:nvSpPr>
          <p:cNvPr id="89092" name="Text Box 6">
            <a:extLst>
              <a:ext uri="{FF2B5EF4-FFF2-40B4-BE49-F238E27FC236}">
                <a16:creationId xmlns:a16="http://schemas.microsoft.com/office/drawing/2014/main" id="{5636C8CC-7D9E-44D5-BA5B-70B4D27AD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3" y="2147888"/>
            <a:ext cx="171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% guérison</a:t>
            </a:r>
          </a:p>
        </p:txBody>
      </p:sp>
      <p:sp>
        <p:nvSpPr>
          <p:cNvPr id="89093" name="Text Box 7">
            <a:extLst>
              <a:ext uri="{FF2B5EF4-FFF2-40B4-BE49-F238E27FC236}">
                <a16:creationId xmlns:a16="http://schemas.microsoft.com/office/drawing/2014/main" id="{5914A2A5-1114-42B5-9EC1-02F083CEC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175" y="1782763"/>
            <a:ext cx="1711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% guérison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spontanée</a:t>
            </a:r>
          </a:p>
        </p:txBody>
      </p:sp>
      <p:sp>
        <p:nvSpPr>
          <p:cNvPr id="89094" name="Text Box 8">
            <a:extLst>
              <a:ext uri="{FF2B5EF4-FFF2-40B4-BE49-F238E27FC236}">
                <a16:creationId xmlns:a16="http://schemas.microsoft.com/office/drawing/2014/main" id="{52761BD3-8D1D-4678-B69A-E0A92B684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2388" y="2147888"/>
            <a:ext cx="2252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Efficacité réelle</a:t>
            </a:r>
          </a:p>
        </p:txBody>
      </p:sp>
      <p:sp>
        <p:nvSpPr>
          <p:cNvPr id="89095" name="Text Box 11">
            <a:extLst>
              <a:ext uri="{FF2B5EF4-FFF2-40B4-BE49-F238E27FC236}">
                <a16:creationId xmlns:a16="http://schemas.microsoft.com/office/drawing/2014/main" id="{FE47D8C3-8C05-433F-9BB5-9E84C4623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675" y="5830888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CC3300"/>
                </a:solidFill>
              </a:rPr>
              <a:t>75%</a:t>
            </a:r>
            <a:endParaRPr lang="fr-FR" altLang="fr-FR" sz="2000">
              <a:solidFill>
                <a:srgbClr val="CC3300"/>
              </a:solidFill>
            </a:endParaRPr>
          </a:p>
        </p:txBody>
      </p:sp>
      <p:sp>
        <p:nvSpPr>
          <p:cNvPr id="89096" name="Rectangle 14">
            <a:extLst>
              <a:ext uri="{FF2B5EF4-FFF2-40B4-BE49-F238E27FC236}">
                <a16:creationId xmlns:a16="http://schemas.microsoft.com/office/drawing/2014/main" id="{A786F5FD-26E6-4B13-B9AB-8B59B93692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330200"/>
            <a:ext cx="9766300" cy="812800"/>
          </a:xfrm>
          <a:noFill/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 sz="4000">
                <a:solidFill>
                  <a:srgbClr val="0033CC"/>
                </a:solidFill>
                <a:latin typeface="Arial" panose="020B0604020202020204" pitchFamily="34" charset="0"/>
              </a:rPr>
              <a:t>Traitements en lactation </a:t>
            </a:r>
            <a:r>
              <a:rPr lang="fr-FR" altLang="fr-FR" sz="3200">
                <a:solidFill>
                  <a:srgbClr val="0033CC"/>
                </a:solidFill>
                <a:latin typeface="Arial" panose="020B0604020202020204" pitchFamily="34" charset="0"/>
              </a:rPr>
              <a:t>- mammites cliniques</a:t>
            </a:r>
          </a:p>
        </p:txBody>
      </p:sp>
      <p:sp>
        <p:nvSpPr>
          <p:cNvPr id="89097" name="Text Box 15">
            <a:extLst>
              <a:ext uri="{FF2B5EF4-FFF2-40B4-BE49-F238E27FC236}">
                <a16:creationId xmlns:a16="http://schemas.microsoft.com/office/drawing/2014/main" id="{E6FAAC73-B344-476A-AC08-C97FEADA4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5070475"/>
            <a:ext cx="355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009900"/>
                </a:solidFill>
              </a:rPr>
              <a:t>Streptococcus uberis</a:t>
            </a:r>
          </a:p>
        </p:txBody>
      </p:sp>
      <p:sp>
        <p:nvSpPr>
          <p:cNvPr id="89098" name="Text Box 16">
            <a:extLst>
              <a:ext uri="{FF2B5EF4-FFF2-40B4-BE49-F238E27FC236}">
                <a16:creationId xmlns:a16="http://schemas.microsoft.com/office/drawing/2014/main" id="{66752BE0-71C5-48E9-8DF1-6D880FB40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5830888"/>
            <a:ext cx="355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CC3300"/>
                </a:solidFill>
              </a:rPr>
              <a:t>Escherichia coli</a:t>
            </a:r>
          </a:p>
        </p:txBody>
      </p:sp>
      <p:sp>
        <p:nvSpPr>
          <p:cNvPr id="89099" name="Text Box 17">
            <a:extLst>
              <a:ext uri="{FF2B5EF4-FFF2-40B4-BE49-F238E27FC236}">
                <a16:creationId xmlns:a16="http://schemas.microsoft.com/office/drawing/2014/main" id="{60026373-CF97-40DD-A492-349AEF691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5830888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CC3300"/>
                </a:solidFill>
              </a:rPr>
              <a:t>15%</a:t>
            </a:r>
            <a:endParaRPr lang="fr-FR" altLang="fr-FR" sz="2000">
              <a:solidFill>
                <a:srgbClr val="CC3300"/>
              </a:solidFill>
            </a:endParaRPr>
          </a:p>
        </p:txBody>
      </p:sp>
      <p:sp>
        <p:nvSpPr>
          <p:cNvPr id="89100" name="Text Box 18">
            <a:extLst>
              <a:ext uri="{FF2B5EF4-FFF2-40B4-BE49-F238E27FC236}">
                <a16:creationId xmlns:a16="http://schemas.microsoft.com/office/drawing/2014/main" id="{03188022-4686-4454-9448-F9A14975D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013" y="5830888"/>
            <a:ext cx="827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CC3300"/>
                </a:solidFill>
              </a:rPr>
              <a:t>90%</a:t>
            </a:r>
            <a:endParaRPr lang="fr-FR" altLang="fr-FR" sz="2000">
              <a:solidFill>
                <a:srgbClr val="CC3300"/>
              </a:solidFill>
            </a:endParaRPr>
          </a:p>
        </p:txBody>
      </p:sp>
      <p:sp>
        <p:nvSpPr>
          <p:cNvPr id="89101" name="Text Box 19">
            <a:extLst>
              <a:ext uri="{FF2B5EF4-FFF2-40B4-BE49-F238E27FC236}">
                <a16:creationId xmlns:a16="http://schemas.microsoft.com/office/drawing/2014/main" id="{02BE6EDB-EDD0-4EAD-B951-0E7715279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675" y="5070475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9900"/>
                </a:solidFill>
              </a:rPr>
              <a:t>30%</a:t>
            </a:r>
            <a:endParaRPr lang="fr-FR" altLang="fr-FR" sz="2000">
              <a:solidFill>
                <a:srgbClr val="009900"/>
              </a:solidFill>
            </a:endParaRPr>
          </a:p>
        </p:txBody>
      </p:sp>
      <p:sp>
        <p:nvSpPr>
          <p:cNvPr id="89102" name="Text Box 20">
            <a:extLst>
              <a:ext uri="{FF2B5EF4-FFF2-40B4-BE49-F238E27FC236}">
                <a16:creationId xmlns:a16="http://schemas.microsoft.com/office/drawing/2014/main" id="{47F5D06E-9AD4-4C78-A359-B44B9CB29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5070475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9900"/>
                </a:solidFill>
              </a:rPr>
              <a:t>35%</a:t>
            </a:r>
            <a:endParaRPr lang="fr-FR" altLang="fr-FR" sz="2000">
              <a:solidFill>
                <a:srgbClr val="009900"/>
              </a:solidFill>
            </a:endParaRPr>
          </a:p>
        </p:txBody>
      </p:sp>
      <p:sp>
        <p:nvSpPr>
          <p:cNvPr id="89103" name="Text Box 21">
            <a:extLst>
              <a:ext uri="{FF2B5EF4-FFF2-40B4-BE49-F238E27FC236}">
                <a16:creationId xmlns:a16="http://schemas.microsoft.com/office/drawing/2014/main" id="{7DB666C2-93D6-462D-99BC-F8FA1194A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013" y="5070475"/>
            <a:ext cx="827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9900"/>
                </a:solidFill>
              </a:rPr>
              <a:t>65%</a:t>
            </a:r>
            <a:endParaRPr lang="fr-FR" altLang="fr-FR" sz="2000">
              <a:solidFill>
                <a:srgbClr val="009900"/>
              </a:solidFill>
            </a:endParaRPr>
          </a:p>
        </p:txBody>
      </p:sp>
      <p:sp>
        <p:nvSpPr>
          <p:cNvPr id="89104" name="Text Box 31">
            <a:extLst>
              <a:ext uri="{FF2B5EF4-FFF2-40B4-BE49-F238E27FC236}">
                <a16:creationId xmlns:a16="http://schemas.microsoft.com/office/drawing/2014/main" id="{99E09B33-8837-4A04-A436-389303312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225" y="2943225"/>
            <a:ext cx="979488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0033CC"/>
                </a:solidFill>
              </a:rPr>
              <a:t>40%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0033CC"/>
                </a:solidFill>
              </a:rPr>
              <a:t>30%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0033CC"/>
                </a:solidFill>
              </a:rPr>
              <a:t>45%</a:t>
            </a:r>
          </a:p>
        </p:txBody>
      </p:sp>
      <p:sp>
        <p:nvSpPr>
          <p:cNvPr id="89105" name="Text Box 32">
            <a:extLst>
              <a:ext uri="{FF2B5EF4-FFF2-40B4-BE49-F238E27FC236}">
                <a16:creationId xmlns:a16="http://schemas.microsoft.com/office/drawing/2014/main" id="{D37F8618-54B4-4E12-9D97-463DA7777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8" y="2943225"/>
            <a:ext cx="979487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0033CC"/>
                </a:solidFill>
              </a:rPr>
              <a:t>10%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0033CC"/>
                </a:solidFill>
              </a:rPr>
              <a:t>10%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0033CC"/>
                </a:solidFill>
              </a:rPr>
              <a:t>10%</a:t>
            </a:r>
          </a:p>
        </p:txBody>
      </p:sp>
      <p:sp>
        <p:nvSpPr>
          <p:cNvPr id="89106" name="Text Box 33">
            <a:extLst>
              <a:ext uri="{FF2B5EF4-FFF2-40B4-BE49-F238E27FC236}">
                <a16:creationId xmlns:a16="http://schemas.microsoft.com/office/drawing/2014/main" id="{6711D836-F4F8-42A7-8EE6-F0F70F1F8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1838" y="2943225"/>
            <a:ext cx="979487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0033CC"/>
                </a:solidFill>
              </a:rPr>
              <a:t>30%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0033CC"/>
                </a:solidFill>
              </a:rPr>
              <a:t>20%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0033CC"/>
                </a:solidFill>
              </a:rPr>
              <a:t>35%</a:t>
            </a:r>
          </a:p>
        </p:txBody>
      </p:sp>
      <p:sp>
        <p:nvSpPr>
          <p:cNvPr id="89107" name="Text Box 35">
            <a:extLst>
              <a:ext uri="{FF2B5EF4-FFF2-40B4-BE49-F238E27FC236}">
                <a16:creationId xmlns:a16="http://schemas.microsoft.com/office/drawing/2014/main" id="{BA1C0BDF-6A75-4FEB-A23B-6A4E14976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3" y="2147888"/>
            <a:ext cx="171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% guérison</a:t>
            </a:r>
          </a:p>
        </p:txBody>
      </p:sp>
      <p:sp>
        <p:nvSpPr>
          <p:cNvPr id="89108" name="Text Box 36">
            <a:extLst>
              <a:ext uri="{FF2B5EF4-FFF2-40B4-BE49-F238E27FC236}">
                <a16:creationId xmlns:a16="http://schemas.microsoft.com/office/drawing/2014/main" id="{EB629455-FD51-4FA1-AC03-2E091C42C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175" y="1782763"/>
            <a:ext cx="1711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% guérison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spontanée</a:t>
            </a:r>
          </a:p>
        </p:txBody>
      </p:sp>
      <p:sp>
        <p:nvSpPr>
          <p:cNvPr id="89109" name="Text Box 37">
            <a:extLst>
              <a:ext uri="{FF2B5EF4-FFF2-40B4-BE49-F238E27FC236}">
                <a16:creationId xmlns:a16="http://schemas.microsoft.com/office/drawing/2014/main" id="{52F51B9C-D24E-4A8D-9312-5085A3C2B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6289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89110" name="Text Box 38">
            <a:extLst>
              <a:ext uri="{FF2B5EF4-FFF2-40B4-BE49-F238E27FC236}">
                <a16:creationId xmlns:a16="http://schemas.microsoft.com/office/drawing/2014/main" id="{90BA9DC0-2456-48A6-8E54-182AE1155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6442075"/>
            <a:ext cx="3046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 b="1"/>
              <a:t>F. Serieys, Bull GTV, dec2010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5DD6DB4-8529-4389-BF77-1AFBBFBB9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1196975"/>
            <a:ext cx="2587625" cy="5348288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D9B64D1E-6E0B-4060-B107-6FAB64ABB4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3700" y="279400"/>
            <a:ext cx="9271000" cy="863600"/>
          </a:xfrm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 sz="4000">
                <a:solidFill>
                  <a:srgbClr val="0033CC"/>
                </a:solidFill>
                <a:latin typeface="Arial" panose="020B0604020202020204" pitchFamily="34" charset="0"/>
              </a:rPr>
              <a:t>Traitements en lactation </a:t>
            </a:r>
            <a:r>
              <a:rPr lang="fr-FR" altLang="fr-FR" sz="3200">
                <a:solidFill>
                  <a:srgbClr val="0033CC"/>
                </a:solidFill>
                <a:latin typeface="Arial" panose="020B0604020202020204" pitchFamily="34" charset="0"/>
              </a:rPr>
              <a:t>- mam. cliniques</a:t>
            </a:r>
            <a:endParaRPr lang="fr-FR" altLang="fr-FR" sz="40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3EFAEB9-B0A3-4A7F-92E6-07E4C526D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" y="1373188"/>
            <a:ext cx="9969500" cy="533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33CC"/>
              </a:buClr>
            </a:pPr>
            <a:r>
              <a:rPr lang="fr-FR" altLang="fr-FR">
                <a:solidFill>
                  <a:srgbClr val="0033CC"/>
                </a:solidFill>
              </a:rPr>
              <a:t>Voie systémique</a:t>
            </a:r>
          </a:p>
          <a:p>
            <a:pPr lvl="1"/>
            <a:r>
              <a:rPr lang="fr-FR" altLang="fr-FR"/>
              <a:t>en association avec intra-mammaire</a:t>
            </a:r>
          </a:p>
          <a:p>
            <a:pPr lvl="2"/>
            <a:r>
              <a:rPr lang="fr-FR" altLang="fr-FR"/>
              <a:t>justifiée par la complémentarité des voies d’accès à la biophase</a:t>
            </a:r>
          </a:p>
          <a:p>
            <a:pPr lvl="2"/>
            <a:r>
              <a:rPr lang="fr-FR" altLang="fr-FR"/>
              <a:t>rechutes, mammites anciennes, chroniques</a:t>
            </a:r>
          </a:p>
          <a:p>
            <a:pPr lvl="2"/>
            <a:r>
              <a:rPr lang="fr-FR" altLang="fr-FR">
                <a:solidFill>
                  <a:srgbClr val="0033CC"/>
                </a:solidFill>
              </a:rPr>
              <a:t>à réévaluer sur la base de l’impact sur les flores commensales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580CC53E-8B1A-49C0-9217-472CF14FC57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3700" y="279400"/>
            <a:ext cx="9271000" cy="863600"/>
          </a:xfrm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 sz="4000">
                <a:solidFill>
                  <a:srgbClr val="0033CC"/>
                </a:solidFill>
                <a:latin typeface="Arial" panose="020B0604020202020204" pitchFamily="34" charset="0"/>
              </a:rPr>
              <a:t>Traitements en lactation </a:t>
            </a:r>
            <a:r>
              <a:rPr lang="fr-FR" altLang="fr-FR" sz="3200">
                <a:solidFill>
                  <a:srgbClr val="0033CC"/>
                </a:solidFill>
                <a:latin typeface="Arial" panose="020B0604020202020204" pitchFamily="34" charset="0"/>
              </a:rPr>
              <a:t>- mam. cliniques</a:t>
            </a:r>
            <a:endParaRPr lang="fr-FR" altLang="fr-FR" sz="40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386CB663-4339-4E12-94D0-1ABAE348D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" y="1373188"/>
            <a:ext cx="9969500" cy="302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33CC"/>
              </a:buClr>
            </a:pPr>
            <a:r>
              <a:rPr lang="fr-FR" altLang="fr-FR">
                <a:solidFill>
                  <a:srgbClr val="0033CC"/>
                </a:solidFill>
              </a:rPr>
              <a:t>Voie systémique</a:t>
            </a:r>
          </a:p>
          <a:p>
            <a:pPr lvl="1"/>
            <a:r>
              <a:rPr lang="fr-FR" altLang="fr-FR"/>
              <a:t>Des préconisations pour limiter la voie générale</a:t>
            </a:r>
          </a:p>
          <a:p>
            <a:pPr lvl="2"/>
            <a:r>
              <a:rPr lang="fr-FR" altLang="fr-FR"/>
              <a:t>mammites cliniques aiguës avec risques de bactériémie</a:t>
            </a:r>
          </a:p>
          <a:p>
            <a:pPr lvl="2"/>
            <a:r>
              <a:rPr lang="fr-FR" altLang="fr-FR"/>
              <a:t>infections anciennes</a:t>
            </a:r>
          </a:p>
          <a:p>
            <a:pPr lvl="2"/>
            <a:r>
              <a:rPr lang="fr-FR" altLang="fr-FR"/>
              <a:t>première rechute clinique</a:t>
            </a:r>
          </a:p>
          <a:p>
            <a:pPr lvl="2"/>
            <a:r>
              <a:rPr lang="fr-FR" altLang="fr-FR"/>
              <a:t>forte congestion du quartier</a:t>
            </a:r>
          </a:p>
        </p:txBody>
      </p:sp>
      <p:sp>
        <p:nvSpPr>
          <p:cNvPr id="93188" name="ZoneTexte 3">
            <a:extLst>
              <a:ext uri="{FF2B5EF4-FFF2-40B4-BE49-F238E27FC236}">
                <a16:creationId xmlns:a16="http://schemas.microsoft.com/office/drawing/2014/main" id="{F71AF802-D076-48DC-9B52-26092B02B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4510088"/>
            <a:ext cx="3806825" cy="338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latin typeface="Times New Roman" panose="02020603050405020304" pitchFamily="18" charset="0"/>
              </a:rPr>
              <a:t>Le Page et al. Renc. Rech. Ruminants, 2012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9E7218D-CCEF-4A8D-B511-37CA8599FE9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3700" y="279400"/>
            <a:ext cx="9271000" cy="863600"/>
          </a:xfrm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 sz="4000">
                <a:solidFill>
                  <a:srgbClr val="0033CC"/>
                </a:solidFill>
                <a:latin typeface="Arial" panose="020B0604020202020204" pitchFamily="34" charset="0"/>
              </a:rPr>
              <a:t>Traitements en lactation </a:t>
            </a:r>
            <a:r>
              <a:rPr lang="fr-FR" altLang="fr-FR" sz="3200">
                <a:solidFill>
                  <a:srgbClr val="0033CC"/>
                </a:solidFill>
                <a:latin typeface="Arial" panose="020B0604020202020204" pitchFamily="34" charset="0"/>
              </a:rPr>
              <a:t>- mam. cliniques</a:t>
            </a:r>
            <a:endParaRPr lang="fr-FR" altLang="fr-FR" sz="40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D857B535-DAA4-46FF-B26B-7E841EBD7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" y="1373188"/>
            <a:ext cx="9969500" cy="533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33CC"/>
              </a:buClr>
            </a:pPr>
            <a:r>
              <a:rPr lang="fr-FR" altLang="fr-FR">
                <a:solidFill>
                  <a:srgbClr val="0033CC"/>
                </a:solidFill>
              </a:rPr>
              <a:t>Voie systémique</a:t>
            </a:r>
          </a:p>
          <a:p>
            <a:pPr lvl="1"/>
            <a:r>
              <a:rPr lang="fr-FR" altLang="fr-FR"/>
              <a:t>en association avec intra-mammaire</a:t>
            </a:r>
          </a:p>
          <a:p>
            <a:pPr lvl="2"/>
            <a:r>
              <a:rPr lang="fr-FR" altLang="fr-FR"/>
              <a:t>justifiée par la complémentarité des voies d’accès à la biophase</a:t>
            </a:r>
          </a:p>
          <a:p>
            <a:pPr lvl="2"/>
            <a:r>
              <a:rPr lang="fr-FR" altLang="fr-FR"/>
              <a:t>rechutes, mammites anciennes, chroniques</a:t>
            </a:r>
          </a:p>
          <a:p>
            <a:pPr lvl="2"/>
            <a:r>
              <a:rPr lang="fr-FR" altLang="fr-FR">
                <a:solidFill>
                  <a:srgbClr val="0033CC"/>
                </a:solidFill>
              </a:rPr>
              <a:t>à réévaluer sur la base de l’impact sur les flores commensales</a:t>
            </a:r>
          </a:p>
          <a:p>
            <a:pPr lvl="4"/>
            <a:endParaRPr lang="fr-FR" altLang="fr-FR">
              <a:solidFill>
                <a:srgbClr val="0033CC"/>
              </a:solidFill>
            </a:endParaRPr>
          </a:p>
          <a:p>
            <a:pPr lvl="1"/>
            <a:r>
              <a:rPr lang="fr-FR" altLang="fr-FR"/>
              <a:t>seule lors de mammites à </a:t>
            </a:r>
            <a:r>
              <a:rPr lang="fr-FR" altLang="fr-FR" i="1"/>
              <a:t>E. coli</a:t>
            </a:r>
            <a:endParaRPr lang="fr-FR" altLang="fr-FR"/>
          </a:p>
          <a:p>
            <a:pPr lvl="2"/>
            <a:r>
              <a:rPr lang="fr-FR" altLang="fr-FR"/>
              <a:t>critère de décision du traitement antibiotique : risque de septicémie</a:t>
            </a:r>
          </a:p>
          <a:p>
            <a:pPr lvl="2"/>
            <a:r>
              <a:rPr lang="fr-FR" altLang="fr-FR"/>
              <a:t>aminoglycoside : efficacité controversé</a:t>
            </a:r>
          </a:p>
          <a:p>
            <a:pPr lvl="2"/>
            <a:r>
              <a:rPr lang="fr-FR" altLang="fr-FR">
                <a:solidFill>
                  <a:srgbClr val="0033CC"/>
                </a:solidFill>
              </a:rPr>
              <a:t>céphalosporines, fluoroquinolones  : efficaces mais </a:t>
            </a:r>
            <a:r>
              <a:rPr lang="fr-FR" altLang="fr-FR">
                <a:solidFill>
                  <a:srgbClr val="FF0000"/>
                </a:solidFill>
              </a:rPr>
              <a:t>AIC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9554F22B-A883-431B-9FFA-6DDF325875C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3700" y="279400"/>
            <a:ext cx="9271000" cy="863600"/>
          </a:xfrm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 sz="4000">
                <a:solidFill>
                  <a:srgbClr val="0033CC"/>
                </a:solidFill>
                <a:latin typeface="Arial" panose="020B0604020202020204" pitchFamily="34" charset="0"/>
              </a:rPr>
              <a:t>Traitements en lactation </a:t>
            </a:r>
            <a:r>
              <a:rPr lang="fr-FR" altLang="fr-FR" sz="3200">
                <a:solidFill>
                  <a:srgbClr val="0033CC"/>
                </a:solidFill>
                <a:latin typeface="Arial" panose="020B0604020202020204" pitchFamily="34" charset="0"/>
              </a:rPr>
              <a:t>- mam. cliniques</a:t>
            </a:r>
            <a:endParaRPr lang="fr-FR" altLang="fr-FR" sz="40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4D7544BA-1E01-46D3-AE89-A73A50AF0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" y="1373188"/>
            <a:ext cx="99695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33CC"/>
              </a:buClr>
            </a:pPr>
            <a:r>
              <a:rPr lang="fr-FR" altLang="fr-FR">
                <a:solidFill>
                  <a:srgbClr val="0033CC"/>
                </a:solidFill>
              </a:rPr>
              <a:t>Traitements alternatifs / non-conventionnels</a:t>
            </a:r>
          </a:p>
          <a:p>
            <a:pPr lvl="1"/>
            <a:r>
              <a:rPr lang="fr-FR" altLang="fr-FR"/>
              <a:t>Absence de démonstration de leur justification</a:t>
            </a:r>
          </a:p>
        </p:txBody>
      </p:sp>
      <p:grpSp>
        <p:nvGrpSpPr>
          <p:cNvPr id="97284" name="Groupe 3">
            <a:extLst>
              <a:ext uri="{FF2B5EF4-FFF2-40B4-BE49-F238E27FC236}">
                <a16:creationId xmlns:a16="http://schemas.microsoft.com/office/drawing/2014/main" id="{8066D244-C795-4216-8DAC-301BD36FAD84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3887788"/>
            <a:ext cx="3619500" cy="1693862"/>
            <a:chOff x="238425" y="3266687"/>
            <a:chExt cx="3618990" cy="1694319"/>
          </a:xfrm>
        </p:grpSpPr>
        <p:pic>
          <p:nvPicPr>
            <p:cNvPr id="97286" name="Image 1">
              <a:extLst>
                <a:ext uri="{FF2B5EF4-FFF2-40B4-BE49-F238E27FC236}">
                  <a16:creationId xmlns:a16="http://schemas.microsoft.com/office/drawing/2014/main" id="{F56EAF85-B266-43F9-ABC1-6704839C2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25" y="3266687"/>
              <a:ext cx="3618990" cy="1388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287" name="Image 2">
              <a:extLst>
                <a:ext uri="{FF2B5EF4-FFF2-40B4-BE49-F238E27FC236}">
                  <a16:creationId xmlns:a16="http://schemas.microsoft.com/office/drawing/2014/main" id="{0C529B13-6DC8-4A89-8832-D40915489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25" y="4654033"/>
              <a:ext cx="3313590" cy="306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7285" name="Image 4">
            <a:extLst>
              <a:ext uri="{FF2B5EF4-FFF2-40B4-BE49-F238E27FC236}">
                <a16:creationId xmlns:a16="http://schemas.microsoft.com/office/drawing/2014/main" id="{DD309F56-1807-498C-AE95-58AA4DA572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3721100"/>
            <a:ext cx="55276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A326ACAF-16CC-49BB-94A2-8FEABE87E14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3200" y="292100"/>
            <a:ext cx="9648825" cy="850900"/>
          </a:xfrm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 sz="4000">
                <a:solidFill>
                  <a:srgbClr val="0033CC"/>
                </a:solidFill>
                <a:latin typeface="Arial" panose="020B0604020202020204" pitchFamily="34" charset="0"/>
              </a:rPr>
              <a:t>Traitements en lactation </a:t>
            </a:r>
            <a:r>
              <a:rPr lang="fr-FR" altLang="fr-FR" sz="3200">
                <a:solidFill>
                  <a:srgbClr val="0033CC"/>
                </a:solidFill>
                <a:latin typeface="Arial" panose="020B0604020202020204" pitchFamily="34" charset="0"/>
              </a:rPr>
              <a:t>- mam. subcliniques</a:t>
            </a:r>
            <a:endParaRPr lang="fr-FR" altLang="fr-FR" sz="40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CBB37300-20BB-43C1-9B07-EDEDF4E97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" y="1512888"/>
            <a:ext cx="10036175" cy="51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33CC"/>
              </a:buClr>
            </a:pPr>
            <a:r>
              <a:rPr lang="fr-FR" altLang="fr-FR">
                <a:solidFill>
                  <a:srgbClr val="0033CC"/>
                </a:solidFill>
              </a:rPr>
              <a:t>Voie intra-mammaire</a:t>
            </a:r>
          </a:p>
          <a:p>
            <a:pPr lvl="1"/>
            <a:r>
              <a:rPr lang="fr-FR" altLang="fr-FR"/>
              <a:t>association cloxacilline-gentamicine</a:t>
            </a:r>
          </a:p>
          <a:p>
            <a:pPr lvl="1"/>
            <a:r>
              <a:rPr lang="fr-FR" altLang="fr-FR"/>
              <a:t>pirlimycine (PIRSUE</a:t>
            </a:r>
            <a:r>
              <a:rPr lang="en-US" altLang="fr-FR" baseline="30000">
                <a:cs typeface="Arial" panose="020B0604020202020204" pitchFamily="34" charset="0"/>
              </a:rPr>
              <a:t>®</a:t>
            </a:r>
            <a:r>
              <a:rPr lang="en-US" altLang="fr-FR">
                <a:cs typeface="Arial" panose="020B0604020202020204" pitchFamily="34" charset="0"/>
              </a:rPr>
              <a:t>)</a:t>
            </a:r>
            <a:r>
              <a:rPr lang="fr-FR" altLang="fr-FR"/>
              <a:t>:	staphylocoques, streptocoques</a:t>
            </a:r>
          </a:p>
          <a:p>
            <a:pPr lvl="1">
              <a:buFontTx/>
              <a:buNone/>
            </a:pPr>
            <a:r>
              <a:rPr lang="fr-FR" altLang="fr-FR"/>
              <a:t>						8 injections</a:t>
            </a:r>
          </a:p>
          <a:p>
            <a:pPr lvl="4">
              <a:lnSpc>
                <a:spcPct val="60000"/>
              </a:lnSpc>
            </a:pPr>
            <a:endParaRPr lang="fr-FR" altLang="fr-FR"/>
          </a:p>
          <a:p>
            <a:pPr>
              <a:buClr>
                <a:srgbClr val="0033CC"/>
              </a:buClr>
            </a:pPr>
            <a:r>
              <a:rPr lang="fr-FR" altLang="fr-FR">
                <a:solidFill>
                  <a:srgbClr val="0033CC"/>
                </a:solidFill>
              </a:rPr>
              <a:t>Voie systémique</a:t>
            </a:r>
          </a:p>
          <a:p>
            <a:pPr lvl="1"/>
            <a:r>
              <a:rPr lang="fr-FR" altLang="fr-FR"/>
              <a:t>Pénéthamate (STOP M</a:t>
            </a:r>
            <a:r>
              <a:rPr lang="en-US" altLang="fr-FR" baseline="30000">
                <a:cs typeface="Arial" panose="020B0604020202020204" pitchFamily="34" charset="0"/>
              </a:rPr>
              <a:t>®</a:t>
            </a:r>
            <a:r>
              <a:rPr lang="en-US" altLang="fr-FR">
                <a:cs typeface="Arial" panose="020B0604020202020204" pitchFamily="34" charset="0"/>
              </a:rPr>
              <a:t>)</a:t>
            </a:r>
          </a:p>
          <a:p>
            <a:pPr lvl="2"/>
            <a:r>
              <a:rPr lang="en-US" altLang="fr-FR">
                <a:cs typeface="Arial" panose="020B0604020202020204" pitchFamily="34" charset="0"/>
              </a:rPr>
              <a:t>Streptocoques (S uberis, S dysgalactiae) et staphylocoques coag. Neg.</a:t>
            </a:r>
          </a:p>
          <a:p>
            <a:pPr lvl="2"/>
            <a:r>
              <a:rPr lang="fr-FR" altLang="fr-FR"/>
              <a:t>ester de la benzylpénicilline</a:t>
            </a:r>
          </a:p>
          <a:p>
            <a:pPr lvl="2"/>
            <a:r>
              <a:rPr lang="fr-FR" altLang="fr-FR"/>
              <a:t>base faible de pKa=8.5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i.imgur.com/xlVmtZe.jpg">
            <a:extLst>
              <a:ext uri="{FF2B5EF4-FFF2-40B4-BE49-F238E27FC236}">
                <a16:creationId xmlns:a16="http://schemas.microsoft.com/office/drawing/2014/main" id="{D8DA2F68-A93C-448A-BC81-4B6B2772C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625475"/>
            <a:ext cx="40767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B6BDF9-809E-496A-9BBC-4BC275702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625475"/>
            <a:ext cx="5500687" cy="2136775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lIns="90488" tIns="44450" rIns="90488" bIns="4445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 Antiqu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 Antiqu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 Antiqu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 Antiqua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 Antiqua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 Antiqua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 Antiqua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>
              <a:defRPr/>
            </a:pPr>
            <a:r>
              <a:rPr lang="fr-FR" altLang="fr-FR" sz="3200" kern="0" dirty="0">
                <a:solidFill>
                  <a:srgbClr val="0033CC"/>
                </a:solidFill>
                <a:latin typeface="Arial" charset="0"/>
              </a:rPr>
              <a:t>Référentiel vétérinaire 2013</a:t>
            </a:r>
          </a:p>
          <a:p>
            <a:pPr>
              <a:defRPr/>
            </a:pPr>
            <a:r>
              <a:rPr lang="fr-FR" altLang="fr-FR" sz="2400" kern="0" dirty="0">
                <a:solidFill>
                  <a:srgbClr val="0033CC"/>
                </a:solidFill>
                <a:latin typeface="Arial" charset="0"/>
              </a:rPr>
              <a:t>TRAITEMENT</a:t>
            </a:r>
          </a:p>
          <a:p>
            <a:pPr>
              <a:defRPr/>
            </a:pPr>
            <a:r>
              <a:rPr lang="fr-FR" altLang="fr-FR" sz="2400" kern="0" dirty="0">
                <a:solidFill>
                  <a:srgbClr val="0033CC"/>
                </a:solidFill>
                <a:latin typeface="Arial" charset="0"/>
              </a:rPr>
              <a:t>DES</a:t>
            </a:r>
          </a:p>
          <a:p>
            <a:pPr>
              <a:defRPr/>
            </a:pPr>
            <a:r>
              <a:rPr lang="fr-FR" altLang="fr-FR" sz="2400" kern="0" dirty="0">
                <a:solidFill>
                  <a:srgbClr val="0033CC"/>
                </a:solidFill>
                <a:latin typeface="Arial" charset="0"/>
              </a:rPr>
              <a:t>MAMMITES</a:t>
            </a:r>
          </a:p>
          <a:p>
            <a:pPr>
              <a:defRPr/>
            </a:pPr>
            <a:r>
              <a:rPr lang="fr-FR" altLang="fr-FR" sz="2400" kern="0" dirty="0">
                <a:solidFill>
                  <a:srgbClr val="0033CC"/>
                </a:solidFill>
                <a:latin typeface="Arial" charset="0"/>
              </a:rPr>
              <a:t>BOVINES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43FF615-B016-4C41-8A4B-F644CBF60D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7488" y="304800"/>
            <a:ext cx="9732962" cy="749300"/>
          </a:xfrm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 sz="4000">
                <a:solidFill>
                  <a:srgbClr val="0033CC"/>
                </a:solidFill>
                <a:latin typeface="Arial" panose="020B0604020202020204" pitchFamily="34" charset="0"/>
              </a:rPr>
              <a:t>Identification des pathogènes </a:t>
            </a:r>
            <a:r>
              <a:rPr lang="fr-FR" altLang="fr-FR" sz="3200">
                <a:solidFill>
                  <a:srgbClr val="0033CC"/>
                </a:solidFill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30723" name="Text Box 5">
            <a:extLst>
              <a:ext uri="{FF2B5EF4-FFF2-40B4-BE49-F238E27FC236}">
                <a16:creationId xmlns:a16="http://schemas.microsoft.com/office/drawing/2014/main" id="{E8FE30DC-993B-4458-8351-FB8C66950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1736725"/>
            <a:ext cx="24050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/>
              <a:t>AGENTS PATHOGENES</a:t>
            </a:r>
          </a:p>
        </p:txBody>
      </p:sp>
      <p:sp>
        <p:nvSpPr>
          <p:cNvPr id="30724" name="Text Box 7">
            <a:extLst>
              <a:ext uri="{FF2B5EF4-FFF2-40B4-BE49-F238E27FC236}">
                <a16:creationId xmlns:a16="http://schemas.microsoft.com/office/drawing/2014/main" id="{5503DC0A-33FF-48BB-B42F-284F00E05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5041900"/>
            <a:ext cx="3211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CC3300"/>
                </a:solidFill>
              </a:rPr>
              <a:t>GRAM -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    Escherichia coli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    Enterobacter</a:t>
            </a:r>
          </a:p>
        </p:txBody>
      </p:sp>
      <p:sp>
        <p:nvSpPr>
          <p:cNvPr id="30725" name="Text Box 8">
            <a:extLst>
              <a:ext uri="{FF2B5EF4-FFF2-40B4-BE49-F238E27FC236}">
                <a16:creationId xmlns:a16="http://schemas.microsoft.com/office/drawing/2014/main" id="{B85FAE6B-C433-4002-9087-D9151DD43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2790825"/>
            <a:ext cx="448945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0033CC"/>
                </a:solidFill>
              </a:rPr>
              <a:t>GRAM +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    Streptococcus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    	uberis, agalactiae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	dysgalactiae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    Staphylococcus</a:t>
            </a:r>
          </a:p>
        </p:txBody>
      </p:sp>
      <p:sp>
        <p:nvSpPr>
          <p:cNvPr id="30726" name="Text Box 9">
            <a:extLst>
              <a:ext uri="{FF2B5EF4-FFF2-40B4-BE49-F238E27FC236}">
                <a16:creationId xmlns:a16="http://schemas.microsoft.com/office/drawing/2014/main" id="{E76DA5E9-5C4B-49AE-88F5-4357D4E7C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763" y="1579563"/>
            <a:ext cx="285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MANIFESTATIONS</a:t>
            </a:r>
          </a:p>
        </p:txBody>
      </p:sp>
      <p:sp>
        <p:nvSpPr>
          <p:cNvPr id="30727" name="Text Box 10">
            <a:extLst>
              <a:ext uri="{FF2B5EF4-FFF2-40B4-BE49-F238E27FC236}">
                <a16:creationId xmlns:a16="http://schemas.microsoft.com/office/drawing/2014/main" id="{6E8EC8D9-ADB6-4471-92C5-BD3681AFD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25" y="2101850"/>
            <a:ext cx="255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SUB-CLINIQUES</a:t>
            </a:r>
          </a:p>
        </p:txBody>
      </p:sp>
      <p:sp>
        <p:nvSpPr>
          <p:cNvPr id="30728" name="Text Box 11">
            <a:extLst>
              <a:ext uri="{FF2B5EF4-FFF2-40B4-BE49-F238E27FC236}">
                <a16:creationId xmlns:a16="http://schemas.microsoft.com/office/drawing/2014/main" id="{34ACB25C-030E-44BA-84A8-AE3EFD28C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163" y="2101850"/>
            <a:ext cx="182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CLINIQUES</a:t>
            </a:r>
          </a:p>
        </p:txBody>
      </p:sp>
      <p:sp>
        <p:nvSpPr>
          <p:cNvPr id="30729" name="Text Box 12">
            <a:extLst>
              <a:ext uri="{FF2B5EF4-FFF2-40B4-BE49-F238E27FC236}">
                <a16:creationId xmlns:a16="http://schemas.microsoft.com/office/drawing/2014/main" id="{0E177E9E-BD9E-4D65-93E2-E4ABB60C4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3073400"/>
            <a:ext cx="1136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0033CC"/>
                </a:solidFill>
              </a:rPr>
              <a:t>++++</a:t>
            </a:r>
            <a:endParaRPr lang="fr-FR" altLang="fr-FR" sz="2800">
              <a:solidFill>
                <a:srgbClr val="0033CC"/>
              </a:solidFill>
            </a:endParaRPr>
          </a:p>
        </p:txBody>
      </p:sp>
      <p:sp>
        <p:nvSpPr>
          <p:cNvPr id="30730" name="Text Box 13">
            <a:extLst>
              <a:ext uri="{FF2B5EF4-FFF2-40B4-BE49-F238E27FC236}">
                <a16:creationId xmlns:a16="http://schemas.microsoft.com/office/drawing/2014/main" id="{D9547EBF-38E8-4101-948F-F7D708928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5275" y="3073400"/>
            <a:ext cx="898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0033CC"/>
                </a:solidFill>
              </a:rPr>
              <a:t>+++</a:t>
            </a:r>
            <a:endParaRPr lang="fr-FR" altLang="fr-FR" sz="2800">
              <a:solidFill>
                <a:srgbClr val="0033CC"/>
              </a:solidFill>
            </a:endParaRPr>
          </a:p>
        </p:txBody>
      </p:sp>
      <p:sp>
        <p:nvSpPr>
          <p:cNvPr id="30731" name="Text Box 14">
            <a:extLst>
              <a:ext uri="{FF2B5EF4-FFF2-40B4-BE49-F238E27FC236}">
                <a16:creationId xmlns:a16="http://schemas.microsoft.com/office/drawing/2014/main" id="{3168DB07-942D-412F-86E0-2EAD6EB0A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525" y="5324475"/>
            <a:ext cx="669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CC3300"/>
                </a:solidFill>
              </a:rPr>
              <a:t>-/+</a:t>
            </a:r>
            <a:endParaRPr lang="fr-FR" altLang="fr-FR" sz="2800">
              <a:solidFill>
                <a:srgbClr val="CC3300"/>
              </a:solidFill>
            </a:endParaRPr>
          </a:p>
        </p:txBody>
      </p:sp>
      <p:sp>
        <p:nvSpPr>
          <p:cNvPr id="30732" name="Text Box 15">
            <a:extLst>
              <a:ext uri="{FF2B5EF4-FFF2-40B4-BE49-F238E27FC236}">
                <a16:creationId xmlns:a16="http://schemas.microsoft.com/office/drawing/2014/main" id="{F51F3BF0-1202-43D5-BC5D-C23C42616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50" y="5324475"/>
            <a:ext cx="898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CC3300"/>
                </a:solidFill>
              </a:rPr>
              <a:t>+++</a:t>
            </a:r>
            <a:endParaRPr lang="fr-FR" altLang="fr-FR" sz="2800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>
            <a:extLst>
              <a:ext uri="{FF2B5EF4-FFF2-40B4-BE49-F238E27FC236}">
                <a16:creationId xmlns:a16="http://schemas.microsoft.com/office/drawing/2014/main" id="{984F86C3-D983-47B3-A753-8B9BA7F25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27013"/>
            <a:ext cx="97917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ZoneTexte 1">
            <a:extLst>
              <a:ext uri="{FF2B5EF4-FFF2-40B4-BE49-F238E27FC236}">
                <a16:creationId xmlns:a16="http://schemas.microsoft.com/office/drawing/2014/main" id="{FB2C2C8F-5564-4A2E-B920-7419E1E0D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6529388"/>
            <a:ext cx="3806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latin typeface="Times New Roman" panose="02020603050405020304" pitchFamily="18" charset="0"/>
              </a:rPr>
              <a:t>Le Page et al. Renc. Rech. Ruminants, 2012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483C2938-C0B0-44A6-82E9-CEAFAB7C6FE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73100" y="241300"/>
            <a:ext cx="7886700" cy="723900"/>
          </a:xfrm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 sz="4000">
                <a:solidFill>
                  <a:srgbClr val="0033CC"/>
                </a:solidFill>
                <a:latin typeface="Arial" panose="020B0604020202020204" pitchFamily="34" charset="0"/>
              </a:rPr>
              <a:t>Traitements au tarissement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C59ED200-F5F7-42A8-B9BA-B7BF81E4B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" y="1382713"/>
            <a:ext cx="9969500" cy="491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33CC"/>
              </a:buClr>
            </a:pPr>
            <a:r>
              <a:rPr lang="fr-FR" altLang="fr-FR" sz="2800">
                <a:solidFill>
                  <a:srgbClr val="0033CC"/>
                </a:solidFill>
              </a:rPr>
              <a:t>Objectif curatif</a:t>
            </a:r>
          </a:p>
          <a:p>
            <a:pPr lvl="1"/>
            <a:r>
              <a:rPr lang="fr-FR" altLang="fr-FR" sz="2400"/>
              <a:t>mammites sub-cliniques (ou chroniques) présentes au moment du tarissement</a:t>
            </a:r>
          </a:p>
          <a:p>
            <a:pPr lvl="1"/>
            <a:r>
              <a:rPr lang="fr-FR" altLang="fr-FR" sz="2400"/>
              <a:t>pathogènes majeurs : </a:t>
            </a:r>
            <a:r>
              <a:rPr lang="fr-FR" altLang="fr-FR" sz="2400" i="1"/>
              <a:t>Staphylococcus aureus </a:t>
            </a:r>
            <a:r>
              <a:rPr lang="fr-FR" altLang="fr-FR" sz="2400"/>
              <a:t>et</a:t>
            </a:r>
            <a:r>
              <a:rPr lang="fr-FR" altLang="fr-FR" sz="2400" i="1"/>
              <a:t> Streptococcus uberis </a:t>
            </a:r>
            <a:r>
              <a:rPr lang="fr-FR" altLang="fr-FR" sz="2400"/>
              <a:t>(2/3 des streptocoques)</a:t>
            </a:r>
          </a:p>
          <a:p>
            <a:pPr lvl="4"/>
            <a:endParaRPr lang="fr-FR" altLang="fr-FR" sz="1800"/>
          </a:p>
          <a:p>
            <a:pPr>
              <a:buClr>
                <a:srgbClr val="0033CC"/>
              </a:buClr>
            </a:pPr>
            <a:r>
              <a:rPr lang="fr-FR" altLang="fr-FR" sz="2800">
                <a:solidFill>
                  <a:srgbClr val="0033CC"/>
                </a:solidFill>
              </a:rPr>
              <a:t>Objectif préventif</a:t>
            </a:r>
          </a:p>
          <a:p>
            <a:pPr lvl="1"/>
            <a:r>
              <a:rPr lang="fr-FR" altLang="fr-FR" sz="2400"/>
              <a:t>nouvelles infections pendant la période sèche</a:t>
            </a:r>
          </a:p>
          <a:p>
            <a:pPr lvl="1"/>
            <a:r>
              <a:rPr lang="fr-FR" altLang="fr-FR" sz="2400"/>
              <a:t>pathogènes majeurs : </a:t>
            </a:r>
            <a:r>
              <a:rPr lang="fr-FR" altLang="fr-FR" sz="2400" i="1"/>
              <a:t>St. aureus, Str. uberis, E. coli</a:t>
            </a:r>
          </a:p>
          <a:p>
            <a:pPr lvl="4">
              <a:lnSpc>
                <a:spcPct val="70000"/>
              </a:lnSpc>
            </a:pPr>
            <a:endParaRPr lang="fr-FR" altLang="fr-FR" sz="1800" i="1"/>
          </a:p>
          <a:p>
            <a:pPr>
              <a:buClr>
                <a:srgbClr val="0033CC"/>
              </a:buClr>
            </a:pPr>
            <a:r>
              <a:rPr lang="fr-FR" altLang="fr-FR" sz="2800">
                <a:solidFill>
                  <a:srgbClr val="0033CC"/>
                </a:solidFill>
              </a:rPr>
              <a:t>Antibiotiques bactéricides, administration unique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31AB6894-1617-4658-8F8C-065009B10BC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20700" y="304800"/>
            <a:ext cx="7648575" cy="838200"/>
          </a:xfrm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>
                <a:solidFill>
                  <a:srgbClr val="0033CC"/>
                </a:solidFill>
                <a:latin typeface="Arial" panose="020B0604020202020204" pitchFamily="34" charset="0"/>
              </a:rPr>
              <a:t>Traitements au tarissement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D9A96F90-7CA9-492D-80AD-6FD59DC6D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" y="1382713"/>
            <a:ext cx="9969500" cy="525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33CC"/>
              </a:buClr>
            </a:pPr>
            <a:r>
              <a:rPr lang="fr-FR" altLang="fr-FR" sz="2800">
                <a:solidFill>
                  <a:srgbClr val="0033CC"/>
                </a:solidFill>
              </a:rPr>
              <a:t>Formulations à libération prolongée</a:t>
            </a:r>
          </a:p>
          <a:p>
            <a:pPr lvl="1"/>
            <a:r>
              <a:rPr lang="fr-FR" altLang="fr-FR" sz="2400"/>
              <a:t>relargage du principe actif</a:t>
            </a:r>
          </a:p>
          <a:p>
            <a:pPr lvl="2"/>
            <a:r>
              <a:rPr lang="fr-FR" altLang="fr-FR" sz="2000"/>
              <a:t>excipient huileux, adsorbant (stearates d ’aluminium)</a:t>
            </a:r>
          </a:p>
          <a:p>
            <a:pPr lvl="2"/>
            <a:r>
              <a:rPr lang="fr-FR" altLang="fr-FR" sz="2000"/>
              <a:t>sels « retard » : benzathine</a:t>
            </a:r>
          </a:p>
          <a:p>
            <a:pPr lvl="1"/>
            <a:r>
              <a:rPr lang="fr-FR" altLang="fr-FR" sz="2400"/>
              <a:t>diffusion tissulaire du principe actif</a:t>
            </a:r>
          </a:p>
          <a:p>
            <a:pPr lvl="2"/>
            <a:r>
              <a:rPr lang="fr-FR" altLang="fr-FR" sz="2000"/>
              <a:t>lésions tissulaires, involution mammaire</a:t>
            </a:r>
          </a:p>
          <a:p>
            <a:pPr lvl="2"/>
            <a:endParaRPr lang="fr-FR" altLang="fr-FR" sz="2000"/>
          </a:p>
          <a:p>
            <a:pPr lvl="4">
              <a:lnSpc>
                <a:spcPct val="30000"/>
              </a:lnSpc>
            </a:pPr>
            <a:endParaRPr lang="fr-FR" altLang="fr-FR" sz="1800"/>
          </a:p>
          <a:p>
            <a:pPr>
              <a:buClr>
                <a:srgbClr val="0033CC"/>
              </a:buClr>
            </a:pPr>
            <a:r>
              <a:rPr lang="fr-FR" altLang="fr-FR" sz="2800">
                <a:solidFill>
                  <a:srgbClr val="0033CC"/>
                </a:solidFill>
              </a:rPr>
              <a:t>Persistance des antibiotiques</a:t>
            </a:r>
          </a:p>
          <a:p>
            <a:pPr lvl="1"/>
            <a:r>
              <a:rPr lang="fr-FR" altLang="fr-FR" sz="2400"/>
              <a:t>21 jours : 30% à 90% des quartiers</a:t>
            </a:r>
          </a:p>
          <a:p>
            <a:pPr lvl="1"/>
            <a:r>
              <a:rPr lang="fr-FR" altLang="fr-FR" sz="2400"/>
              <a:t>49 jours : 0 à 30% des quartiers</a:t>
            </a:r>
          </a:p>
          <a:p>
            <a:pPr lvl="1"/>
            <a:r>
              <a:rPr lang="fr-FR" altLang="fr-FR" sz="2400"/>
              <a:t>pas de couverture durant le pré-partum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F2C38364-C327-4D16-8B12-E9B3ED5B93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9400"/>
            <a:ext cx="7108825" cy="863600"/>
          </a:xfrm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 sz="4000">
                <a:solidFill>
                  <a:srgbClr val="0033CC"/>
                </a:solidFill>
                <a:latin typeface="Arial" panose="020B0604020202020204" pitchFamily="34" charset="0"/>
              </a:rPr>
              <a:t>Traitements au tarissement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9A7827B0-A763-489A-838D-902F18F2E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" y="1589088"/>
            <a:ext cx="9969500" cy="434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33CC"/>
              </a:buClr>
            </a:pPr>
            <a:r>
              <a:rPr lang="fr-FR" altLang="fr-FR">
                <a:solidFill>
                  <a:srgbClr val="0033CC"/>
                </a:solidFill>
              </a:rPr>
              <a:t>Efficacité des traitements hors-lactation</a:t>
            </a:r>
          </a:p>
          <a:p>
            <a:pPr lvl="1"/>
            <a:r>
              <a:rPr lang="fr-FR" altLang="fr-FR"/>
              <a:t>curatif</a:t>
            </a:r>
          </a:p>
          <a:p>
            <a:pPr lvl="2"/>
            <a:r>
              <a:rPr lang="fr-FR" altLang="fr-FR" i="1"/>
              <a:t>Staphylococcus aureus </a:t>
            </a:r>
            <a:r>
              <a:rPr lang="fr-FR" altLang="fr-FR"/>
              <a:t>: environ 70%</a:t>
            </a:r>
          </a:p>
          <a:p>
            <a:pPr lvl="2"/>
            <a:r>
              <a:rPr lang="fr-FR" altLang="fr-FR" i="1"/>
              <a:t>Streptococcus uberis </a:t>
            </a:r>
            <a:r>
              <a:rPr lang="fr-FR" altLang="fr-FR"/>
              <a:t>: supérieur à 70%</a:t>
            </a:r>
          </a:p>
          <a:p>
            <a:pPr lvl="1"/>
            <a:r>
              <a:rPr lang="fr-FR" altLang="fr-FR"/>
              <a:t>préventif</a:t>
            </a:r>
          </a:p>
          <a:p>
            <a:pPr lvl="2"/>
            <a:r>
              <a:rPr lang="fr-FR" altLang="fr-FR"/>
              <a:t>intérêt démontré pour </a:t>
            </a:r>
            <a:r>
              <a:rPr lang="fr-FR" altLang="fr-FR" i="1"/>
              <a:t>Streptococcus uberis</a:t>
            </a:r>
          </a:p>
          <a:p>
            <a:pPr lvl="2"/>
            <a:r>
              <a:rPr lang="fr-FR" altLang="fr-FR"/>
              <a:t>données</a:t>
            </a:r>
            <a:r>
              <a:rPr lang="fr-FR" altLang="fr-FR" i="1"/>
              <a:t> </a:t>
            </a:r>
            <a:r>
              <a:rPr lang="fr-FR" altLang="fr-FR"/>
              <a:t>intéressantes</a:t>
            </a:r>
            <a:r>
              <a:rPr lang="fr-FR" altLang="fr-FR" i="1"/>
              <a:t> pour E. coli </a:t>
            </a:r>
            <a:r>
              <a:rPr lang="fr-FR" altLang="fr-FR"/>
              <a:t>: intérêt de la prise en compte d ’une valence gram- pour les formulations hors-lactation</a:t>
            </a:r>
          </a:p>
          <a:p>
            <a:pPr lvl="1"/>
            <a:endParaRPr lang="fr-FR" altLang="fr-F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212B1C75-4A80-484B-95C7-E0BC3C7364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89300" y="114300"/>
            <a:ext cx="3309938" cy="838200"/>
          </a:xfrm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altLang="fr-FR">
                <a:solidFill>
                  <a:srgbClr val="0033CC"/>
                </a:solidFill>
                <a:latin typeface="Arial" panose="020B0604020202020204" pitchFamily="34" charset="0"/>
              </a:rPr>
              <a:t>Conclusion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AECF8831-7423-4ED4-844B-79DAAF183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47775"/>
            <a:ext cx="10287000" cy="55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33CC"/>
              </a:buClr>
            </a:pPr>
            <a:r>
              <a:rPr lang="fr-FR" altLang="fr-FR" sz="2800">
                <a:solidFill>
                  <a:srgbClr val="0033CC"/>
                </a:solidFill>
              </a:rPr>
              <a:t>Efficacité de l’antibiothérapie ?</a:t>
            </a:r>
          </a:p>
          <a:p>
            <a:pPr lvl="1"/>
            <a:r>
              <a:rPr lang="fr-FR" altLang="fr-FR" sz="2400"/>
              <a:t>pathogènes sensibles à l’arsenal thérapeutique </a:t>
            </a:r>
          </a:p>
          <a:p>
            <a:pPr lvl="1"/>
            <a:r>
              <a:rPr lang="fr-FR" altLang="fr-FR" sz="2400"/>
              <a:t>difficultés d’atteinte de la biophase : ancienneté de l’infection</a:t>
            </a:r>
          </a:p>
          <a:p>
            <a:pPr lvl="1"/>
            <a:r>
              <a:rPr lang="fr-FR" altLang="fr-FR" sz="2400"/>
              <a:t>Traitement de 1ère intention non contrôlé par le vétérinaire</a:t>
            </a:r>
          </a:p>
          <a:p>
            <a:pPr>
              <a:buClr>
                <a:srgbClr val="0033CC"/>
              </a:buClr>
            </a:pPr>
            <a:r>
              <a:rPr lang="fr-FR" altLang="fr-FR" sz="2800">
                <a:solidFill>
                  <a:srgbClr val="0033CC"/>
                </a:solidFill>
              </a:rPr>
              <a:t>Impact des mesures de lutte contre l’antibiorésistance</a:t>
            </a:r>
          </a:p>
          <a:p>
            <a:pPr lvl="1">
              <a:buClr>
                <a:srgbClr val="0033CC"/>
              </a:buClr>
            </a:pPr>
            <a:r>
              <a:rPr lang="fr-FR" altLang="fr-FR" sz="2400"/>
              <a:t>Place de la voie systémique ?</a:t>
            </a:r>
          </a:p>
          <a:p>
            <a:pPr lvl="1">
              <a:buClr>
                <a:srgbClr val="0033CC"/>
              </a:buClr>
            </a:pPr>
            <a:r>
              <a:rPr lang="fr-FR" altLang="fr-FR" sz="2400"/>
              <a:t>Restriction de délivrance des IMM HL ?</a:t>
            </a:r>
          </a:p>
          <a:p>
            <a:pPr lvl="1">
              <a:buClr>
                <a:srgbClr val="0033CC"/>
              </a:buClr>
            </a:pPr>
            <a:r>
              <a:rPr lang="fr-FR" altLang="fr-FR" sz="2400">
                <a:solidFill>
                  <a:srgbClr val="FF0000"/>
                </a:solidFill>
              </a:rPr>
              <a:t>Décret AIC</a:t>
            </a:r>
          </a:p>
          <a:p>
            <a:pPr>
              <a:buClr>
                <a:srgbClr val="0033CC"/>
              </a:buClr>
            </a:pPr>
            <a:r>
              <a:rPr lang="fr-FR" altLang="fr-FR" sz="2800">
                <a:solidFill>
                  <a:srgbClr val="0033CC"/>
                </a:solidFill>
              </a:rPr>
              <a:t>Perspectives thérapeutiques ?</a:t>
            </a:r>
          </a:p>
          <a:p>
            <a:pPr lvl="1"/>
            <a:r>
              <a:rPr lang="fr-FR" altLang="fr-FR" sz="2400"/>
              <a:t>Vigilance sur traitements alternatifs / non-conventionnels</a:t>
            </a:r>
          </a:p>
          <a:p>
            <a:pPr lvl="1"/>
            <a:r>
              <a:rPr lang="fr-FR" altLang="fr-FR" sz="2400"/>
              <a:t>Processus inflammatoire / activation des défenses de l’hôte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>
            <a:extLst>
              <a:ext uri="{FF2B5EF4-FFF2-40B4-BE49-F238E27FC236}">
                <a16:creationId xmlns:a16="http://schemas.microsoft.com/office/drawing/2014/main" id="{0718D67F-52FD-4D2F-99C3-B9931BB08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1736725"/>
            <a:ext cx="24050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/>
              <a:t>AGENTS PATHOGENES</a:t>
            </a:r>
          </a:p>
        </p:txBody>
      </p:sp>
      <p:sp>
        <p:nvSpPr>
          <p:cNvPr id="32771" name="Text Box 4">
            <a:extLst>
              <a:ext uri="{FF2B5EF4-FFF2-40B4-BE49-F238E27FC236}">
                <a16:creationId xmlns:a16="http://schemas.microsoft.com/office/drawing/2014/main" id="{26239CE8-7FAD-4A6B-8AF6-405D4FCF5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5041900"/>
            <a:ext cx="3211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CC3300"/>
                </a:solidFill>
              </a:rPr>
              <a:t>GRAM -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    Escherichia coli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    Enterobacter</a:t>
            </a:r>
          </a:p>
        </p:txBody>
      </p:sp>
      <p:sp>
        <p:nvSpPr>
          <p:cNvPr id="32772" name="Text Box 5">
            <a:extLst>
              <a:ext uri="{FF2B5EF4-FFF2-40B4-BE49-F238E27FC236}">
                <a16:creationId xmlns:a16="http://schemas.microsoft.com/office/drawing/2014/main" id="{A0766CC1-3CDF-4346-93A1-21B1AF755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2790825"/>
            <a:ext cx="448945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0033CC"/>
                </a:solidFill>
              </a:rPr>
              <a:t>GRAM +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    </a:t>
            </a:r>
            <a:r>
              <a:rPr lang="fr-FR" altLang="fr-FR" sz="2400" b="1">
                <a:solidFill>
                  <a:srgbClr val="0033CC"/>
                </a:solidFill>
              </a:rPr>
              <a:t>Streptococcus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33CC"/>
                </a:solidFill>
              </a:rPr>
              <a:t>    	uberis, agalactiae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33CC"/>
                </a:solidFill>
              </a:rPr>
              <a:t>	dysgalactiae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33CC"/>
                </a:solidFill>
              </a:rPr>
              <a:t>    Staphylococcus</a:t>
            </a:r>
          </a:p>
        </p:txBody>
      </p:sp>
      <p:sp>
        <p:nvSpPr>
          <p:cNvPr id="32773" name="Text Box 6">
            <a:extLst>
              <a:ext uri="{FF2B5EF4-FFF2-40B4-BE49-F238E27FC236}">
                <a16:creationId xmlns:a16="http://schemas.microsoft.com/office/drawing/2014/main" id="{6760E12F-E976-4AD2-A8B8-D6729D6FA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763" y="1579563"/>
            <a:ext cx="285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MANIFESTATIONS</a:t>
            </a:r>
          </a:p>
        </p:txBody>
      </p:sp>
      <p:sp>
        <p:nvSpPr>
          <p:cNvPr id="32774" name="Text Box 7">
            <a:extLst>
              <a:ext uri="{FF2B5EF4-FFF2-40B4-BE49-F238E27FC236}">
                <a16:creationId xmlns:a16="http://schemas.microsoft.com/office/drawing/2014/main" id="{DA319AE5-7D89-4BCE-8A2D-95EBC0802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25" y="2101850"/>
            <a:ext cx="255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SUB-CLINIQUES</a:t>
            </a:r>
          </a:p>
        </p:txBody>
      </p:sp>
      <p:sp>
        <p:nvSpPr>
          <p:cNvPr id="32775" name="Text Box 8">
            <a:extLst>
              <a:ext uri="{FF2B5EF4-FFF2-40B4-BE49-F238E27FC236}">
                <a16:creationId xmlns:a16="http://schemas.microsoft.com/office/drawing/2014/main" id="{F2672F3A-9AEC-46EE-805B-01C107352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163" y="2101850"/>
            <a:ext cx="182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CLINIQUES</a:t>
            </a:r>
          </a:p>
        </p:txBody>
      </p:sp>
      <p:sp>
        <p:nvSpPr>
          <p:cNvPr id="32776" name="Text Box 9">
            <a:extLst>
              <a:ext uri="{FF2B5EF4-FFF2-40B4-BE49-F238E27FC236}">
                <a16:creationId xmlns:a16="http://schemas.microsoft.com/office/drawing/2014/main" id="{EB15393F-D1CB-41CD-A6EF-21AAF3224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3073400"/>
            <a:ext cx="1136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0033CC"/>
                </a:solidFill>
              </a:rPr>
              <a:t>++++</a:t>
            </a:r>
            <a:endParaRPr lang="fr-FR" altLang="fr-FR" sz="2800">
              <a:solidFill>
                <a:srgbClr val="0033CC"/>
              </a:solidFill>
            </a:endParaRPr>
          </a:p>
        </p:txBody>
      </p:sp>
      <p:sp>
        <p:nvSpPr>
          <p:cNvPr id="32777" name="Text Box 10">
            <a:extLst>
              <a:ext uri="{FF2B5EF4-FFF2-40B4-BE49-F238E27FC236}">
                <a16:creationId xmlns:a16="http://schemas.microsoft.com/office/drawing/2014/main" id="{D20D72C0-7220-472D-9EAA-B5BF9A580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5275" y="3073400"/>
            <a:ext cx="898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0033CC"/>
                </a:solidFill>
              </a:rPr>
              <a:t>+++</a:t>
            </a:r>
            <a:endParaRPr lang="fr-FR" altLang="fr-FR" sz="2800">
              <a:solidFill>
                <a:srgbClr val="0033CC"/>
              </a:solidFill>
            </a:endParaRPr>
          </a:p>
        </p:txBody>
      </p:sp>
      <p:sp>
        <p:nvSpPr>
          <p:cNvPr id="32778" name="Text Box 11">
            <a:extLst>
              <a:ext uri="{FF2B5EF4-FFF2-40B4-BE49-F238E27FC236}">
                <a16:creationId xmlns:a16="http://schemas.microsoft.com/office/drawing/2014/main" id="{42E263DF-640C-40C1-A7CD-A024290A1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525" y="5324475"/>
            <a:ext cx="669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CC3300"/>
                </a:solidFill>
              </a:rPr>
              <a:t>-/+</a:t>
            </a:r>
            <a:endParaRPr lang="fr-FR" altLang="fr-FR" sz="2800">
              <a:solidFill>
                <a:srgbClr val="CC3300"/>
              </a:solidFill>
            </a:endParaRPr>
          </a:p>
        </p:txBody>
      </p:sp>
      <p:sp>
        <p:nvSpPr>
          <p:cNvPr id="32779" name="Text Box 12">
            <a:extLst>
              <a:ext uri="{FF2B5EF4-FFF2-40B4-BE49-F238E27FC236}">
                <a16:creationId xmlns:a16="http://schemas.microsoft.com/office/drawing/2014/main" id="{0FBB0434-F674-4392-9770-FDC269C23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50" y="5324475"/>
            <a:ext cx="898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CC3300"/>
                </a:solidFill>
              </a:rPr>
              <a:t>+++</a:t>
            </a:r>
            <a:endParaRPr lang="fr-FR" altLang="fr-FR" sz="2800">
              <a:solidFill>
                <a:srgbClr val="CC3300"/>
              </a:solidFill>
            </a:endParaRPr>
          </a:p>
        </p:txBody>
      </p:sp>
      <p:sp>
        <p:nvSpPr>
          <p:cNvPr id="32780" name="Text Box 13">
            <a:extLst>
              <a:ext uri="{FF2B5EF4-FFF2-40B4-BE49-F238E27FC236}">
                <a16:creationId xmlns:a16="http://schemas.microsoft.com/office/drawing/2014/main" id="{75D88C56-5328-432F-B587-D558DC51C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050" y="4065588"/>
            <a:ext cx="360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33CC"/>
                </a:solidFill>
              </a:rPr>
              <a:t>MODELE CONTAGIEUX</a:t>
            </a:r>
          </a:p>
        </p:txBody>
      </p:sp>
      <p:sp>
        <p:nvSpPr>
          <p:cNvPr id="32781" name="Rectangle 14">
            <a:extLst>
              <a:ext uri="{FF2B5EF4-FFF2-40B4-BE49-F238E27FC236}">
                <a16:creationId xmlns:a16="http://schemas.microsoft.com/office/drawing/2014/main" id="{83689324-810D-4CDA-98E2-6B639CC7D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8" y="304800"/>
            <a:ext cx="9732962" cy="749300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rgbClr val="0033CC"/>
                </a:solidFill>
              </a:rPr>
              <a:t>Identification des pathogènes </a:t>
            </a:r>
            <a:r>
              <a:rPr lang="fr-FR" altLang="fr-FR">
                <a:solidFill>
                  <a:srgbClr val="0033CC"/>
                </a:solidFill>
              </a:rPr>
              <a:t>-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>
            <a:extLst>
              <a:ext uri="{FF2B5EF4-FFF2-40B4-BE49-F238E27FC236}">
                <a16:creationId xmlns:a16="http://schemas.microsoft.com/office/drawing/2014/main" id="{8DDABC7E-300A-4A21-99D2-9A4E73DEC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1736725"/>
            <a:ext cx="24050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/>
              <a:t>AGENTS PATHOGENES</a:t>
            </a:r>
          </a:p>
        </p:txBody>
      </p:sp>
      <p:sp>
        <p:nvSpPr>
          <p:cNvPr id="34819" name="Text Box 4">
            <a:extLst>
              <a:ext uri="{FF2B5EF4-FFF2-40B4-BE49-F238E27FC236}">
                <a16:creationId xmlns:a16="http://schemas.microsoft.com/office/drawing/2014/main" id="{2A5A2A9B-DC42-4A49-8513-75E4BEFF7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5041900"/>
            <a:ext cx="3211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CC3300"/>
                </a:solidFill>
              </a:rPr>
              <a:t>GRAM -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    </a:t>
            </a:r>
            <a:r>
              <a:rPr lang="fr-FR" altLang="fr-FR" sz="2400" b="1">
                <a:solidFill>
                  <a:srgbClr val="009900"/>
                </a:solidFill>
              </a:rPr>
              <a:t>Escherichia coli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9900"/>
                </a:solidFill>
              </a:rPr>
              <a:t>    Enterobacter</a:t>
            </a:r>
          </a:p>
        </p:txBody>
      </p:sp>
      <p:sp>
        <p:nvSpPr>
          <p:cNvPr id="34820" name="Text Box 5">
            <a:extLst>
              <a:ext uri="{FF2B5EF4-FFF2-40B4-BE49-F238E27FC236}">
                <a16:creationId xmlns:a16="http://schemas.microsoft.com/office/drawing/2014/main" id="{297FB5C5-94D1-46BA-87E7-2F1EE7934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2790825"/>
            <a:ext cx="44894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0033CC"/>
                </a:solidFill>
              </a:rPr>
              <a:t>GRAM +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    </a:t>
            </a:r>
            <a:r>
              <a:rPr lang="fr-FR" altLang="fr-FR" sz="2400" b="1">
                <a:solidFill>
                  <a:srgbClr val="009900"/>
                </a:solidFill>
              </a:rPr>
              <a:t>Streptococcus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9900"/>
                </a:solidFill>
              </a:rPr>
              <a:t>    	 uberis</a:t>
            </a:r>
            <a:r>
              <a:rPr lang="fr-FR" altLang="fr-FR" sz="2400"/>
              <a:t>, agalactiae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	dysgalactiae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    Staphylococcus</a:t>
            </a:r>
          </a:p>
        </p:txBody>
      </p:sp>
      <p:sp>
        <p:nvSpPr>
          <p:cNvPr id="34821" name="Text Box 6">
            <a:extLst>
              <a:ext uri="{FF2B5EF4-FFF2-40B4-BE49-F238E27FC236}">
                <a16:creationId xmlns:a16="http://schemas.microsoft.com/office/drawing/2014/main" id="{99151842-C56C-45DF-9846-1B1B39076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763" y="1579563"/>
            <a:ext cx="285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MANIFESTATIONS</a:t>
            </a:r>
          </a:p>
        </p:txBody>
      </p:sp>
      <p:sp>
        <p:nvSpPr>
          <p:cNvPr id="34822" name="Text Box 7">
            <a:extLst>
              <a:ext uri="{FF2B5EF4-FFF2-40B4-BE49-F238E27FC236}">
                <a16:creationId xmlns:a16="http://schemas.microsoft.com/office/drawing/2014/main" id="{C2DAFEBD-BF58-4A9C-93F0-490429FDC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25" y="2101850"/>
            <a:ext cx="255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SUB-CLINIQUES</a:t>
            </a:r>
          </a:p>
        </p:txBody>
      </p:sp>
      <p:sp>
        <p:nvSpPr>
          <p:cNvPr id="34823" name="Text Box 8">
            <a:extLst>
              <a:ext uri="{FF2B5EF4-FFF2-40B4-BE49-F238E27FC236}">
                <a16:creationId xmlns:a16="http://schemas.microsoft.com/office/drawing/2014/main" id="{FB0F4FD5-6BFC-45DD-9C0C-6105E0993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163" y="2101850"/>
            <a:ext cx="182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CLINIQUES</a:t>
            </a:r>
          </a:p>
        </p:txBody>
      </p:sp>
      <p:sp>
        <p:nvSpPr>
          <p:cNvPr id="34824" name="Text Box 9">
            <a:extLst>
              <a:ext uri="{FF2B5EF4-FFF2-40B4-BE49-F238E27FC236}">
                <a16:creationId xmlns:a16="http://schemas.microsoft.com/office/drawing/2014/main" id="{C6F66AE1-9D78-435A-84CF-1D4C6478D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3073400"/>
            <a:ext cx="1136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0033CC"/>
                </a:solidFill>
              </a:rPr>
              <a:t>++++</a:t>
            </a:r>
            <a:endParaRPr lang="fr-FR" altLang="fr-FR" sz="2800">
              <a:solidFill>
                <a:srgbClr val="0033CC"/>
              </a:solidFill>
            </a:endParaRPr>
          </a:p>
        </p:txBody>
      </p:sp>
      <p:sp>
        <p:nvSpPr>
          <p:cNvPr id="34825" name="Text Box 10">
            <a:extLst>
              <a:ext uri="{FF2B5EF4-FFF2-40B4-BE49-F238E27FC236}">
                <a16:creationId xmlns:a16="http://schemas.microsoft.com/office/drawing/2014/main" id="{1AB1DB14-D0F4-4409-9BD0-687272D43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5275" y="3073400"/>
            <a:ext cx="898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0033CC"/>
                </a:solidFill>
              </a:rPr>
              <a:t>+++</a:t>
            </a:r>
            <a:endParaRPr lang="fr-FR" altLang="fr-FR" sz="2800">
              <a:solidFill>
                <a:srgbClr val="0033CC"/>
              </a:solidFill>
            </a:endParaRPr>
          </a:p>
        </p:txBody>
      </p:sp>
      <p:sp>
        <p:nvSpPr>
          <p:cNvPr id="34826" name="Text Box 11">
            <a:extLst>
              <a:ext uri="{FF2B5EF4-FFF2-40B4-BE49-F238E27FC236}">
                <a16:creationId xmlns:a16="http://schemas.microsoft.com/office/drawing/2014/main" id="{42CCEF36-18DC-4449-898B-81CE77DBD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525" y="5324475"/>
            <a:ext cx="669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CC3300"/>
                </a:solidFill>
              </a:rPr>
              <a:t>-/+</a:t>
            </a:r>
            <a:endParaRPr lang="fr-FR" altLang="fr-FR" sz="2800">
              <a:solidFill>
                <a:srgbClr val="CC3300"/>
              </a:solidFill>
            </a:endParaRPr>
          </a:p>
        </p:txBody>
      </p:sp>
      <p:sp>
        <p:nvSpPr>
          <p:cNvPr id="34827" name="Text Box 12">
            <a:extLst>
              <a:ext uri="{FF2B5EF4-FFF2-40B4-BE49-F238E27FC236}">
                <a16:creationId xmlns:a16="http://schemas.microsoft.com/office/drawing/2014/main" id="{394E3FC0-25B6-4175-B076-EFEB3161E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50" y="5324475"/>
            <a:ext cx="898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CC3300"/>
                </a:solidFill>
              </a:rPr>
              <a:t>+++</a:t>
            </a:r>
            <a:endParaRPr lang="fr-FR" altLang="fr-FR" sz="2800">
              <a:solidFill>
                <a:srgbClr val="CC3300"/>
              </a:solidFill>
            </a:endParaRPr>
          </a:p>
        </p:txBody>
      </p:sp>
      <p:sp>
        <p:nvSpPr>
          <p:cNvPr id="34828" name="Text Box 13">
            <a:extLst>
              <a:ext uri="{FF2B5EF4-FFF2-40B4-BE49-F238E27FC236}">
                <a16:creationId xmlns:a16="http://schemas.microsoft.com/office/drawing/2014/main" id="{BD2DD122-E2B9-446B-B4D7-C788F2C01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050" y="4065588"/>
            <a:ext cx="465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9900"/>
                </a:solidFill>
              </a:rPr>
              <a:t>MODELE ENVIRONNEMENTAL</a:t>
            </a:r>
          </a:p>
        </p:txBody>
      </p:sp>
      <p:sp>
        <p:nvSpPr>
          <p:cNvPr id="34829" name="Rectangle 14">
            <a:extLst>
              <a:ext uri="{FF2B5EF4-FFF2-40B4-BE49-F238E27FC236}">
                <a16:creationId xmlns:a16="http://schemas.microsoft.com/office/drawing/2014/main" id="{C9AE247F-FA0D-429D-9B4C-A1B650BB1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8" y="304800"/>
            <a:ext cx="9732962" cy="749300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rgbClr val="0033CC"/>
                </a:solidFill>
              </a:rPr>
              <a:t>Identification des pathogènes </a:t>
            </a:r>
            <a:r>
              <a:rPr lang="fr-FR" altLang="fr-FR">
                <a:solidFill>
                  <a:srgbClr val="0033CC"/>
                </a:solidFill>
              </a:rPr>
              <a:t>-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B9A5903-3E0C-48F1-A4A5-EF88B821CBA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93725" y="330200"/>
            <a:ext cx="8637588" cy="812800"/>
          </a:xfrm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 sz="4000">
                <a:solidFill>
                  <a:srgbClr val="0033CC"/>
                </a:solidFill>
                <a:latin typeface="Arial" panose="020B0604020202020204" pitchFamily="34" charset="0"/>
              </a:rPr>
              <a:t>Objectifs et modalités du traitement</a:t>
            </a:r>
            <a:endParaRPr lang="fr-FR" altLang="fr-FR" sz="32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2616C34-A871-49F0-A637-A60A127B06D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15913" y="1393825"/>
            <a:ext cx="9971087" cy="5099050"/>
          </a:xfrm>
        </p:spPr>
        <p:txBody>
          <a:bodyPr/>
          <a:lstStyle/>
          <a:p>
            <a:pPr>
              <a:buClr>
                <a:srgbClr val="0033CC"/>
              </a:buClr>
            </a:pPr>
            <a:r>
              <a:rPr lang="fr-FR" altLang="fr-FR">
                <a:solidFill>
                  <a:srgbClr val="0033CC"/>
                </a:solidFill>
              </a:rPr>
              <a:t>Mammites cliniques</a:t>
            </a:r>
            <a:endParaRPr lang="fr-FR" altLang="fr-FR" sz="2800" i="1">
              <a:solidFill>
                <a:srgbClr val="0033CC"/>
              </a:solidFill>
            </a:endParaRPr>
          </a:p>
          <a:p>
            <a:pPr lvl="1"/>
            <a:r>
              <a:rPr lang="fr-FR" altLang="fr-FR"/>
              <a:t>pendant la lactation</a:t>
            </a:r>
          </a:p>
          <a:p>
            <a:pPr lvl="1"/>
            <a:r>
              <a:rPr lang="fr-FR" altLang="fr-FR"/>
              <a:t>voie intra-mammaire / voie systémique </a:t>
            </a:r>
            <a:r>
              <a:rPr lang="fr-FR" altLang="fr-FR" sz="2000"/>
              <a:t>(avec restrictions)</a:t>
            </a:r>
            <a:endParaRPr lang="fr-FR" altLang="fr-FR"/>
          </a:p>
          <a:p>
            <a:pPr marL="1562100" lvl="3">
              <a:lnSpc>
                <a:spcPct val="0"/>
              </a:lnSpc>
            </a:pPr>
            <a:endParaRPr lang="fr-FR" altLang="fr-FR"/>
          </a:p>
          <a:p>
            <a:pPr>
              <a:buClr>
                <a:srgbClr val="0033CC"/>
              </a:buClr>
            </a:pPr>
            <a:r>
              <a:rPr lang="fr-FR" altLang="fr-FR">
                <a:solidFill>
                  <a:srgbClr val="0033CC"/>
                </a:solidFill>
              </a:rPr>
              <a:t>Mammites subcliniques</a:t>
            </a:r>
          </a:p>
          <a:p>
            <a:pPr lvl="1"/>
            <a:r>
              <a:rPr lang="fr-FR" altLang="fr-FR"/>
              <a:t>principalement au tarissement</a:t>
            </a:r>
          </a:p>
          <a:p>
            <a:pPr lvl="1"/>
            <a:r>
              <a:rPr lang="fr-FR" altLang="fr-FR"/>
              <a:t>pendant la lactation : préconisations apparues avec l’amélioration du statut sanitaire des troupeaux</a:t>
            </a:r>
          </a:p>
          <a:p>
            <a:pPr lvl="1"/>
            <a:r>
              <a:rPr lang="fr-FR" altLang="fr-FR"/>
              <a:t>principalement voie intra-mammaire / voie systémique</a:t>
            </a:r>
          </a:p>
          <a:p>
            <a:pPr marL="1981200" lvl="4">
              <a:lnSpc>
                <a:spcPct val="30000"/>
              </a:lnSpc>
            </a:pPr>
            <a:endParaRPr lang="fr-FR" altLang="fr-FR"/>
          </a:p>
          <a:p>
            <a:pPr>
              <a:buClr>
                <a:srgbClr val="0033CC"/>
              </a:buClr>
            </a:pPr>
            <a:r>
              <a:rPr lang="fr-FR" altLang="fr-FR">
                <a:solidFill>
                  <a:srgbClr val="0033CC"/>
                </a:solidFill>
              </a:rPr>
              <a:t>Objectif préventif pour traitements au tarissement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8">
            <a:extLst>
              <a:ext uri="{FF2B5EF4-FFF2-40B4-BE49-F238E27FC236}">
                <a16:creationId xmlns:a16="http://schemas.microsoft.com/office/drawing/2014/main" id="{2F140E06-5F82-45B1-8D24-E8D63D70C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2122488"/>
            <a:ext cx="3028950" cy="45720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BETA-LACTAMINES</a:t>
            </a: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DAA06105-AFDA-44FA-B8FA-E6FB2F8A09A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92125" y="241300"/>
            <a:ext cx="9039225" cy="812800"/>
          </a:xfrm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 sz="4000">
                <a:solidFill>
                  <a:srgbClr val="0033CC"/>
                </a:solidFill>
                <a:latin typeface="Arial" panose="020B0604020202020204" pitchFamily="34" charset="0"/>
              </a:rPr>
              <a:t>Spectres d’activité - </a:t>
            </a:r>
            <a:r>
              <a:rPr lang="fr-FR" altLang="fr-FR" sz="3200">
                <a:solidFill>
                  <a:srgbClr val="0033CC"/>
                </a:solidFill>
                <a:latin typeface="Arial" panose="020B0604020202020204" pitchFamily="34" charset="0"/>
              </a:rPr>
              <a:t>AB intramammaires</a:t>
            </a:r>
            <a:endParaRPr lang="fr-FR" altLang="fr-FR" sz="40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Text Box 6">
            <a:extLst>
              <a:ext uri="{FF2B5EF4-FFF2-40B4-BE49-F238E27FC236}">
                <a16:creationId xmlns:a16="http://schemas.microsoft.com/office/drawing/2014/main" id="{F9DE5A67-F952-491D-BCCF-9043EDE88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425575"/>
            <a:ext cx="3706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SPECTRE ETROIT</a:t>
            </a:r>
          </a:p>
        </p:txBody>
      </p:sp>
      <p:sp>
        <p:nvSpPr>
          <p:cNvPr id="38917" name="Text Box 7">
            <a:extLst>
              <a:ext uri="{FF2B5EF4-FFF2-40B4-BE49-F238E27FC236}">
                <a16:creationId xmlns:a16="http://schemas.microsoft.com/office/drawing/2014/main" id="{EAB66BE0-402C-44E6-B216-C97641D3D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488" y="1425575"/>
            <a:ext cx="35956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SPECTRE LARGE</a:t>
            </a:r>
          </a:p>
        </p:txBody>
      </p:sp>
      <p:sp>
        <p:nvSpPr>
          <p:cNvPr id="38918" name="Text Box 9">
            <a:extLst>
              <a:ext uri="{FF2B5EF4-FFF2-40B4-BE49-F238E27FC236}">
                <a16:creationId xmlns:a16="http://schemas.microsoft.com/office/drawing/2014/main" id="{3D9685BA-E280-4ACC-8623-2EF5CEA47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3619500"/>
            <a:ext cx="24161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Pénicillines</a:t>
            </a:r>
            <a:endParaRPr lang="fr-FR" altLang="fr-FR" sz="24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Gram positif</a:t>
            </a:r>
          </a:p>
        </p:txBody>
      </p:sp>
      <p:sp>
        <p:nvSpPr>
          <p:cNvPr id="38919" name="Text Box 10">
            <a:extLst>
              <a:ext uri="{FF2B5EF4-FFF2-40B4-BE49-F238E27FC236}">
                <a16:creationId xmlns:a16="http://schemas.microsoft.com/office/drawing/2014/main" id="{9704C1B1-1959-4200-8D96-4DC0FBE50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025" y="3619500"/>
            <a:ext cx="3406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céphalosporines</a:t>
            </a:r>
          </a:p>
        </p:txBody>
      </p:sp>
      <p:sp>
        <p:nvSpPr>
          <p:cNvPr id="38920" name="Text Box 11">
            <a:extLst>
              <a:ext uri="{FF2B5EF4-FFF2-40B4-BE49-F238E27FC236}">
                <a16:creationId xmlns:a16="http://schemas.microsoft.com/office/drawing/2014/main" id="{8B210600-E425-4FEF-87B0-1980283D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4835525"/>
            <a:ext cx="2409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Groupe G</a:t>
            </a:r>
            <a:endParaRPr lang="fr-FR" altLang="fr-FR" sz="24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benzylpénicilline</a:t>
            </a:r>
          </a:p>
        </p:txBody>
      </p:sp>
      <p:sp>
        <p:nvSpPr>
          <p:cNvPr id="38921" name="Text Box 12">
            <a:extLst>
              <a:ext uri="{FF2B5EF4-FFF2-40B4-BE49-F238E27FC236}">
                <a16:creationId xmlns:a16="http://schemas.microsoft.com/office/drawing/2014/main" id="{89B20791-0F64-44C2-A277-36910DECD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772025"/>
            <a:ext cx="1662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Groupe M</a:t>
            </a:r>
            <a:endParaRPr lang="fr-FR" altLang="fr-FR" sz="24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cloxacilline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i="1">
                <a:solidFill>
                  <a:srgbClr val="009900"/>
                </a:solidFill>
              </a:rPr>
              <a:t>nafcilline</a:t>
            </a:r>
          </a:p>
        </p:txBody>
      </p:sp>
      <p:sp>
        <p:nvSpPr>
          <p:cNvPr id="38922" name="Line 30">
            <a:extLst>
              <a:ext uri="{FF2B5EF4-FFF2-40B4-BE49-F238E27FC236}">
                <a16:creationId xmlns:a16="http://schemas.microsoft.com/office/drawing/2014/main" id="{008B476B-A778-4DA2-B95C-C2E260270039}"/>
              </a:ext>
            </a:extLst>
          </p:cNvPr>
          <p:cNvSpPr>
            <a:spLocks noChangeShapeType="1"/>
          </p:cNvSpPr>
          <p:nvPr/>
        </p:nvSpPr>
        <p:spPr bwMode="auto">
          <a:xfrm rot="458515" flipV="1">
            <a:off x="2679700" y="3962400"/>
            <a:ext cx="3775075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23" name="Text Box 36">
            <a:extLst>
              <a:ext uri="{FF2B5EF4-FFF2-40B4-BE49-F238E27FC236}">
                <a16:creationId xmlns:a16="http://schemas.microsoft.com/office/drawing/2014/main" id="{FC07D335-9DFD-4E0B-A28C-A927B2740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300" y="4456113"/>
            <a:ext cx="40195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cefalexine, cefazoline,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cefoperazone</a:t>
            </a:r>
            <a:r>
              <a:rPr lang="fr-FR" altLang="fr-FR" sz="2400" b="1">
                <a:solidFill>
                  <a:srgbClr val="FF0000"/>
                </a:solidFill>
              </a:rPr>
              <a:t> *</a:t>
            </a:r>
            <a:r>
              <a:rPr lang="fr-FR" altLang="fr-FR" sz="2400"/>
              <a:t>, </a:t>
            </a:r>
            <a:r>
              <a:rPr lang="fr-FR" altLang="fr-FR" sz="2400">
                <a:solidFill>
                  <a:srgbClr val="FF0000"/>
                </a:solidFill>
              </a:rPr>
              <a:t>cefquinome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i="1">
                <a:solidFill>
                  <a:srgbClr val="009900"/>
                </a:solidFill>
              </a:rPr>
              <a:t>Cefalonium *</a:t>
            </a:r>
            <a:endParaRPr lang="fr-FR" altLang="fr-FR" sz="2400">
              <a:solidFill>
                <a:srgbClr val="009900"/>
              </a:solidFill>
            </a:endParaRPr>
          </a:p>
        </p:txBody>
      </p:sp>
      <p:sp>
        <p:nvSpPr>
          <p:cNvPr id="38924" name="Text Box 38">
            <a:extLst>
              <a:ext uri="{FF2B5EF4-FFF2-40B4-BE49-F238E27FC236}">
                <a16:creationId xmlns:a16="http://schemas.microsoft.com/office/drawing/2014/main" id="{59EC8DB6-6964-4624-83A3-AB40E227A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575" y="2846388"/>
            <a:ext cx="17637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Groupe A</a:t>
            </a:r>
            <a:endParaRPr lang="fr-FR" altLang="fr-FR" sz="24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ampicilline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amoxicilline</a:t>
            </a:r>
          </a:p>
        </p:txBody>
      </p:sp>
      <p:sp>
        <p:nvSpPr>
          <p:cNvPr id="38925" name="Text Box 39">
            <a:extLst>
              <a:ext uri="{FF2B5EF4-FFF2-40B4-BE49-F238E27FC236}">
                <a16:creationId xmlns:a16="http://schemas.microsoft.com/office/drawing/2014/main" id="{7B556B49-9C5C-4A4A-8E88-E923A203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4363" y="6099175"/>
            <a:ext cx="1617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9900"/>
                </a:solidFill>
              </a:rPr>
              <a:t> *</a:t>
            </a:r>
            <a:r>
              <a:rPr lang="fr-FR" altLang="fr-FR" sz="1400" b="1">
                <a:solidFill>
                  <a:srgbClr val="009900"/>
                </a:solidFill>
              </a:rPr>
              <a:t> Hors lactation</a:t>
            </a:r>
          </a:p>
        </p:txBody>
      </p:sp>
      <p:sp>
        <p:nvSpPr>
          <p:cNvPr id="38926" name="Text Box 39">
            <a:extLst>
              <a:ext uri="{FF2B5EF4-FFF2-40B4-BE49-F238E27FC236}">
                <a16:creationId xmlns:a16="http://schemas.microsoft.com/office/drawing/2014/main" id="{4FA6BE33-D36D-4D81-AE4B-9519233B7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163" y="5713413"/>
            <a:ext cx="7413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</a:rPr>
              <a:t> *</a:t>
            </a:r>
            <a:r>
              <a:rPr lang="fr-FR" altLang="fr-FR" sz="1400" b="1">
                <a:solidFill>
                  <a:srgbClr val="FF0000"/>
                </a:solidFill>
              </a:rPr>
              <a:t> AIC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>
            <a:extLst>
              <a:ext uri="{FF2B5EF4-FFF2-40B4-BE49-F238E27FC236}">
                <a16:creationId xmlns:a16="http://schemas.microsoft.com/office/drawing/2014/main" id="{815931A9-849B-4991-B6C9-C63DB36C6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46200"/>
            <a:ext cx="3706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SPECTRE ETROIT</a:t>
            </a:r>
          </a:p>
        </p:txBody>
      </p:sp>
      <p:sp>
        <p:nvSpPr>
          <p:cNvPr id="40963" name="Text Box 4">
            <a:extLst>
              <a:ext uri="{FF2B5EF4-FFF2-40B4-BE49-F238E27FC236}">
                <a16:creationId xmlns:a16="http://schemas.microsoft.com/office/drawing/2014/main" id="{3A88D4D0-F236-44FE-A30D-ABB41BEAC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488" y="1346200"/>
            <a:ext cx="35956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SPECTRE LARGE</a:t>
            </a:r>
          </a:p>
        </p:txBody>
      </p:sp>
      <p:sp>
        <p:nvSpPr>
          <p:cNvPr id="40964" name="Text Box 10">
            <a:extLst>
              <a:ext uri="{FF2B5EF4-FFF2-40B4-BE49-F238E27FC236}">
                <a16:creationId xmlns:a16="http://schemas.microsoft.com/office/drawing/2014/main" id="{660659B5-FC86-4725-A8F4-FE87D3B50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0" y="4765675"/>
            <a:ext cx="2503488" cy="822325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POLYPEPTIDES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Gram négatif</a:t>
            </a:r>
          </a:p>
        </p:txBody>
      </p:sp>
      <p:sp>
        <p:nvSpPr>
          <p:cNvPr id="40965" name="Text Box 13">
            <a:extLst>
              <a:ext uri="{FF2B5EF4-FFF2-40B4-BE49-F238E27FC236}">
                <a16:creationId xmlns:a16="http://schemas.microsoft.com/office/drawing/2014/main" id="{97A0CECB-B140-4CD9-8DA1-FD72E98FF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1978025"/>
            <a:ext cx="2200275" cy="822325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MACROLIDES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Gram positif</a:t>
            </a:r>
          </a:p>
        </p:txBody>
      </p:sp>
      <p:sp>
        <p:nvSpPr>
          <p:cNvPr id="40966" name="Text Box 16">
            <a:extLst>
              <a:ext uri="{FF2B5EF4-FFF2-40B4-BE49-F238E27FC236}">
                <a16:creationId xmlns:a16="http://schemas.microsoft.com/office/drawing/2014/main" id="{3112BBD0-EC1E-4865-ABC0-0DE777E2C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0863" y="4765675"/>
            <a:ext cx="2708275" cy="45720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TETRACYCLINES</a:t>
            </a:r>
          </a:p>
        </p:txBody>
      </p:sp>
      <p:sp>
        <p:nvSpPr>
          <p:cNvPr id="40967" name="Text Box 19">
            <a:extLst>
              <a:ext uri="{FF2B5EF4-FFF2-40B4-BE49-F238E27FC236}">
                <a16:creationId xmlns:a16="http://schemas.microsoft.com/office/drawing/2014/main" id="{7FCE59B3-8F3D-4371-B1C4-A10320739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8363" y="2152650"/>
            <a:ext cx="2097087" cy="45720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AMINOSIDES</a:t>
            </a:r>
          </a:p>
        </p:txBody>
      </p:sp>
      <p:sp>
        <p:nvSpPr>
          <p:cNvPr id="40968" name="Text Box 28">
            <a:extLst>
              <a:ext uri="{FF2B5EF4-FFF2-40B4-BE49-F238E27FC236}">
                <a16:creationId xmlns:a16="http://schemas.microsoft.com/office/drawing/2014/main" id="{53412EB3-0283-4EDD-8515-86EECA46F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363" y="3638550"/>
            <a:ext cx="32877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i="1">
                <a:solidFill>
                  <a:srgbClr val="009900"/>
                </a:solidFill>
              </a:rPr>
              <a:t>spiramycine</a:t>
            </a:r>
            <a:endParaRPr lang="fr-FR" altLang="fr-FR" sz="2400">
              <a:solidFill>
                <a:srgbClr val="0099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i="1">
                <a:solidFill>
                  <a:srgbClr val="009900"/>
                </a:solidFill>
              </a:rPr>
              <a:t>rifaximine</a:t>
            </a:r>
            <a:r>
              <a:rPr lang="fr-FR" altLang="fr-FR" sz="2400"/>
              <a:t> (Rifamycine)</a:t>
            </a:r>
          </a:p>
        </p:txBody>
      </p:sp>
      <p:sp>
        <p:nvSpPr>
          <p:cNvPr id="40969" name="Text Box 29">
            <a:extLst>
              <a:ext uri="{FF2B5EF4-FFF2-40B4-BE49-F238E27FC236}">
                <a16:creationId xmlns:a16="http://schemas.microsoft.com/office/drawing/2014/main" id="{B7DF5C3C-DB84-420E-A01D-D3460A07B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5588000"/>
            <a:ext cx="1660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bacitracine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colistine</a:t>
            </a:r>
          </a:p>
        </p:txBody>
      </p:sp>
      <p:sp>
        <p:nvSpPr>
          <p:cNvPr id="40970" name="Text Box 30">
            <a:extLst>
              <a:ext uri="{FF2B5EF4-FFF2-40B4-BE49-F238E27FC236}">
                <a16:creationId xmlns:a16="http://schemas.microsoft.com/office/drawing/2014/main" id="{398913F5-B745-47AF-A459-5B7E17389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050" y="2736850"/>
            <a:ext cx="3113088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dihydrostreptomycine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gentamicine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kanamycine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néomycine</a:t>
            </a:r>
          </a:p>
        </p:txBody>
      </p:sp>
      <p:sp>
        <p:nvSpPr>
          <p:cNvPr id="40971" name="Text Box 31">
            <a:extLst>
              <a:ext uri="{FF2B5EF4-FFF2-40B4-BE49-F238E27FC236}">
                <a16:creationId xmlns:a16="http://schemas.microsoft.com/office/drawing/2014/main" id="{90579D20-6FF2-4D6F-BAC1-73D2EBC8D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88" y="55880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tétracycline</a:t>
            </a:r>
          </a:p>
        </p:txBody>
      </p:sp>
      <p:sp>
        <p:nvSpPr>
          <p:cNvPr id="40972" name="Text Box 32">
            <a:extLst>
              <a:ext uri="{FF2B5EF4-FFF2-40B4-BE49-F238E27FC236}">
                <a16:creationId xmlns:a16="http://schemas.microsoft.com/office/drawing/2014/main" id="{136F2584-6DAD-437B-9D49-9C8BCF8DC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2755900"/>
            <a:ext cx="17795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lincomycine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pirlimycine</a:t>
            </a:r>
          </a:p>
        </p:txBody>
      </p:sp>
      <p:sp>
        <p:nvSpPr>
          <p:cNvPr id="40973" name="Text Box 33">
            <a:extLst>
              <a:ext uri="{FF2B5EF4-FFF2-40B4-BE49-F238E27FC236}">
                <a16:creationId xmlns:a16="http://schemas.microsoft.com/office/drawing/2014/main" id="{A03B579A-B63F-4757-AA8A-248B76C5B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4363" y="6324600"/>
            <a:ext cx="1617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9900"/>
                </a:solidFill>
              </a:rPr>
              <a:t> *</a:t>
            </a:r>
            <a:r>
              <a:rPr lang="fr-FR" altLang="fr-FR" sz="1400" b="1">
                <a:solidFill>
                  <a:srgbClr val="009900"/>
                </a:solidFill>
              </a:rPr>
              <a:t> Hors lactation</a:t>
            </a:r>
          </a:p>
        </p:txBody>
      </p:sp>
      <p:sp>
        <p:nvSpPr>
          <p:cNvPr id="40974" name="Rectangle 34">
            <a:extLst>
              <a:ext uri="{FF2B5EF4-FFF2-40B4-BE49-F238E27FC236}">
                <a16:creationId xmlns:a16="http://schemas.microsoft.com/office/drawing/2014/main" id="{FE71A8CA-8CE5-497B-80C2-81A4E1022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" y="241300"/>
            <a:ext cx="9039225" cy="812800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rgbClr val="0033CC"/>
                </a:solidFill>
              </a:rPr>
              <a:t>Spectres d’activité - </a:t>
            </a:r>
            <a:r>
              <a:rPr lang="fr-FR" altLang="fr-FR">
                <a:solidFill>
                  <a:srgbClr val="0033CC"/>
                </a:solidFill>
              </a:rPr>
              <a:t>AB intramammaires</a:t>
            </a:r>
            <a:endParaRPr lang="fr-FR" altLang="fr-FR" sz="400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blignen">
  <a:themeElements>
    <a:clrScheme name="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EBEBEB"/>
      </a:accent1>
      <a:accent2>
        <a:srgbClr val="232323"/>
      </a:accent2>
      <a:accent3>
        <a:srgbClr val="FFFFFF"/>
      </a:accent3>
      <a:accent4>
        <a:srgbClr val="000000"/>
      </a:accent4>
      <a:accent5>
        <a:srgbClr val="F3F3F3"/>
      </a:accent5>
      <a:accent6>
        <a:srgbClr val="1F1F1F"/>
      </a:accent6>
      <a:hlink>
        <a:srgbClr val="9C9C9C"/>
      </a:hlink>
      <a:folHlink>
        <a:srgbClr val="676767"/>
      </a:folHlink>
    </a:clrScheme>
    <a:fontScheme name="dblignen.ppt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blignen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ignen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ignen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ignen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ignen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ignen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ignen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hème Office">
  <a:themeElements>
    <a:clrScheme name="ENVT">
      <a:dk1>
        <a:sysClr val="windowText" lastClr="000000"/>
      </a:dk1>
      <a:lt1>
        <a:sysClr val="window" lastClr="FFFFFF"/>
      </a:lt1>
      <a:dk2>
        <a:srgbClr val="3D408F"/>
      </a:dk2>
      <a:lt2>
        <a:srgbClr val="EEECE1"/>
      </a:lt2>
      <a:accent1>
        <a:srgbClr val="DE1C21"/>
      </a:accent1>
      <a:accent2>
        <a:srgbClr val="781614"/>
      </a:accent2>
      <a:accent3>
        <a:srgbClr val="F8AA29"/>
      </a:accent3>
      <a:accent4>
        <a:srgbClr val="40B1BA"/>
      </a:accent4>
      <a:accent5>
        <a:srgbClr val="6A7A93"/>
      </a:accent5>
      <a:accent6>
        <a:srgbClr val="3D408F"/>
      </a:accent6>
      <a:hlink>
        <a:srgbClr val="DE1C21"/>
      </a:hlink>
      <a:folHlink>
        <a:srgbClr val="78161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c:\msoffice\powerpnt\modele\trnspneb\dblignen.ppt</Template>
  <TotalTime>16286</TotalTime>
  <Pages>31</Pages>
  <Words>1770</Words>
  <Application>Microsoft Office PowerPoint</Application>
  <PresentationFormat>Diapositives 35 mm</PresentationFormat>
  <Paragraphs>423</Paragraphs>
  <Slides>44</Slides>
  <Notes>40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44</vt:i4>
      </vt:variant>
    </vt:vector>
  </HeadingPairs>
  <TitlesOfParts>
    <vt:vector size="54" baseType="lpstr">
      <vt:lpstr>Times New Roman</vt:lpstr>
      <vt:lpstr>Arial</vt:lpstr>
      <vt:lpstr>Book Antiqua</vt:lpstr>
      <vt:lpstr>Monotype Sorts</vt:lpstr>
      <vt:lpstr>Calibri</vt:lpstr>
      <vt:lpstr>ＭＳ Ｐゴシック</vt:lpstr>
      <vt:lpstr>dblignen</vt:lpstr>
      <vt:lpstr>2_Thème Office</vt:lpstr>
      <vt:lpstr>Feuille Microsoft Excel</vt:lpstr>
      <vt:lpstr>Photo Microsoft Photo Editor 3.0</vt:lpstr>
      <vt:lpstr>Antibiothérapie des infections mammaires</vt:lpstr>
      <vt:lpstr>Plan</vt:lpstr>
      <vt:lpstr>Présentation PowerPoint</vt:lpstr>
      <vt:lpstr>Identification des pathogènes -</vt:lpstr>
      <vt:lpstr>Présentation PowerPoint</vt:lpstr>
      <vt:lpstr>Présentation PowerPoint</vt:lpstr>
      <vt:lpstr>Objectifs et modalités du traitement</vt:lpstr>
      <vt:lpstr>Spectres d’activité - AB intramammaires</vt:lpstr>
      <vt:lpstr>Présentation PowerPoint</vt:lpstr>
      <vt:lpstr>Sensibilités par espèces bactériennes</vt:lpstr>
      <vt:lpstr>Sensibilités - diagnostic bactériologique</vt:lpstr>
      <vt:lpstr>Sensibilités - antibiogramme</vt:lpstr>
      <vt:lpstr>Présentation PowerPoint</vt:lpstr>
      <vt:lpstr>Localisation des germes - la biophase</vt:lpstr>
      <vt:lpstr>Accès aux bactéries - cas de la voie générale</vt:lpstr>
      <vt:lpstr>Présentation PowerPoint</vt:lpstr>
      <vt:lpstr>Présentation PowerPoint</vt:lpstr>
      <vt:lpstr>Présentation PowerPoint</vt:lpstr>
      <vt:lpstr>Accès aux bactéries - devenir dans le lait</vt:lpstr>
      <vt:lpstr>Accès aux bactéries - influence de l’inflammation</vt:lpstr>
      <vt:lpstr>Présentation PowerPoint</vt:lpstr>
      <vt:lpstr>Présentation PowerPoint</vt:lpstr>
      <vt:lpstr>Voie intra-mammaire - devenir de l’antibiotique</vt:lpstr>
      <vt:lpstr>Présentation PowerPoint</vt:lpstr>
      <vt:lpstr>Voie intra-mammaire - devenir de l’antibiotique</vt:lpstr>
      <vt:lpstr>Voie intra-mammaire – flores commensales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Traitements en lactation - mammites cliniques</vt:lpstr>
      <vt:lpstr>Traitements en lactation - mammites cliniques</vt:lpstr>
      <vt:lpstr>Traitements en lactation - mam. cliniques</vt:lpstr>
      <vt:lpstr>Traitements en lactation - mam. cliniques</vt:lpstr>
      <vt:lpstr>Traitements en lactation - mam. cliniques</vt:lpstr>
      <vt:lpstr>Traitements en lactation - mam. cliniques</vt:lpstr>
      <vt:lpstr>Traitements en lactation - mam. subcliniques</vt:lpstr>
      <vt:lpstr>Présentation PowerPoint</vt:lpstr>
      <vt:lpstr>Présentation PowerPoint</vt:lpstr>
      <vt:lpstr>Traitements au tarissement</vt:lpstr>
      <vt:lpstr>Traitements au tarissement</vt:lpstr>
      <vt:lpstr>Traitements au tarissement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Antibiothérapie des infections chirurgicales</dc:title>
  <dc:creator>Toutain</dc:creator>
  <cp:lastModifiedBy>Alain Bousquet-Melou</cp:lastModifiedBy>
  <cp:revision>165</cp:revision>
  <cp:lastPrinted>2014-04-14T15:44:53Z</cp:lastPrinted>
  <dcterms:created xsi:type="dcterms:W3CDTF">1998-01-14T11:31:00Z</dcterms:created>
  <dcterms:modified xsi:type="dcterms:W3CDTF">2026-03-02T15:49:33Z</dcterms:modified>
</cp:coreProperties>
</file>