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73" r:id="rId2"/>
  </p:sldMasterIdLst>
  <p:notesMasterIdLst>
    <p:notesMasterId r:id="rId40"/>
  </p:notesMasterIdLst>
  <p:handoutMasterIdLst>
    <p:handoutMasterId r:id="rId41"/>
  </p:handoutMasterIdLst>
  <p:sldIdLst>
    <p:sldId id="409" r:id="rId3"/>
    <p:sldId id="307" r:id="rId4"/>
    <p:sldId id="363" r:id="rId5"/>
    <p:sldId id="354" r:id="rId6"/>
    <p:sldId id="309" r:id="rId7"/>
    <p:sldId id="310" r:id="rId8"/>
    <p:sldId id="311" r:id="rId9"/>
    <p:sldId id="366" r:id="rId10"/>
    <p:sldId id="312" r:id="rId11"/>
    <p:sldId id="355" r:id="rId12"/>
    <p:sldId id="408" r:id="rId13"/>
    <p:sldId id="367" r:id="rId14"/>
    <p:sldId id="313" r:id="rId15"/>
    <p:sldId id="314" r:id="rId16"/>
    <p:sldId id="405" r:id="rId17"/>
    <p:sldId id="316" r:id="rId18"/>
    <p:sldId id="370" r:id="rId19"/>
    <p:sldId id="411" r:id="rId20"/>
    <p:sldId id="359" r:id="rId21"/>
    <p:sldId id="369" r:id="rId22"/>
    <p:sldId id="320" r:id="rId23"/>
    <p:sldId id="401" r:id="rId24"/>
    <p:sldId id="372" r:id="rId25"/>
    <p:sldId id="321" r:id="rId26"/>
    <p:sldId id="410" r:id="rId27"/>
    <p:sldId id="387" r:id="rId28"/>
    <p:sldId id="373" r:id="rId29"/>
    <p:sldId id="362" r:id="rId30"/>
    <p:sldId id="358" r:id="rId31"/>
    <p:sldId id="376" r:id="rId32"/>
    <p:sldId id="399" r:id="rId33"/>
    <p:sldId id="397" r:id="rId34"/>
    <p:sldId id="407" r:id="rId35"/>
    <p:sldId id="406" r:id="rId36"/>
    <p:sldId id="374" r:id="rId37"/>
    <p:sldId id="356" r:id="rId38"/>
    <p:sldId id="318" r:id="rId39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8" y="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33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D215AC-28ED-44EB-AC2D-E6C5174DDD6B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A5EFFF-6CD8-49AB-A74F-93751939D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708786-6ACE-4BF6-9957-8B58ADB0D69D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715C88-C9B4-4433-8F83-2A644C528632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6163EA-84C7-4F8C-8C28-92100C012B1D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F01BAC-3046-47BF-A743-0C1F78D696B7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FD7E0-2270-44DB-B4A9-60D9CBFB2293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3099BE-EA2E-4FE6-B36B-78BEB438C374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4E152C-4C82-466D-A6AA-CEF38967A4E8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962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4CD346-DB4A-4AD6-AEB6-0C6E73BE15E1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12C8B-2B7C-4E1C-8867-598F28757851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B5D1AF-A71A-477F-9484-021D9ACBC1CA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5AB2D-8292-4232-A531-3AB5D1610C2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8785EE-DAAA-42EA-B84A-A7A644CB811B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776288"/>
            <a:ext cx="5476875" cy="36512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2338"/>
            <a:ext cx="4891088" cy="4413250"/>
          </a:xfrm>
          <a:noFill/>
        </p:spPr>
        <p:txBody>
          <a:bodyPr/>
          <a:lstStyle/>
          <a:p>
            <a:pPr defTabSz="65722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5E0E2C-5333-4BE0-9ECF-5DB4F810B87F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71A83F-FA51-4C3A-88A8-86B0263831E3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74D045-46C4-46E3-984F-396EBAB24CF4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BD8D6-A1D2-4A9C-9F41-348A30F2CEB0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B29438-5049-460E-A94F-0DF7E94A9778}" type="slidenum">
              <a:rPr lang="fr-FR" altLang="fr-FR" smtClean="0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222181-BA8D-4FDE-88D7-E4313C0758E4}" type="slidenum">
              <a:rPr lang="fr-FR" altLang="fr-FR" smtClean="0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803275"/>
            <a:ext cx="5386388" cy="35925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1806FD-D1BE-493F-B302-90DF2DC8C1AC}" type="slidenum">
              <a:rPr lang="fr-FR" altLang="fr-FR" smtClean="0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9763" y="803275"/>
            <a:ext cx="5391150" cy="3594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0D8B2-4A42-4E08-9310-1FD1FF58CC1A}" type="slidenum">
              <a:rPr lang="fr-FR" altLang="fr-FR" smtClean="0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BAB150-E3D8-4068-A52D-754AA76A04BC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53557B-9513-47BA-BCEA-0759B74A9845}" type="slidenum">
              <a:rPr lang="fr-FR" altLang="fr-FR" smtClean="0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3967FB-652D-4824-999F-A5B559910DBF}" type="slidenum">
              <a:rPr lang="fr-FR" altLang="fr-FR" smtClean="0"/>
              <a:pPr>
                <a:spcBef>
                  <a:spcPct val="0"/>
                </a:spcBef>
              </a:pPr>
              <a:t>35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CBB225-5EA7-41D2-B9B8-78F239413FD7}" type="slidenum">
              <a:rPr lang="fr-FR" altLang="fr-FR" smtClean="0"/>
              <a:pPr>
                <a:spcBef>
                  <a:spcPct val="0"/>
                </a:spcBef>
              </a:pPr>
              <a:t>36</a:t>
            </a:fld>
            <a:endParaRPr lang="fr-FR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A0A973-965D-4DEF-9D5B-7C4974C6C983}" type="slidenum">
              <a:rPr lang="fr-FR" altLang="fr-FR" smtClean="0"/>
              <a:pPr>
                <a:spcBef>
                  <a:spcPct val="0"/>
                </a:spcBef>
              </a:pPr>
              <a:t>37</a:t>
            </a:fld>
            <a:endParaRPr lang="fr-FR" altLang="fr-F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DA79B0-A4D2-4822-9995-BC6A1675A101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4FC567-221F-456A-B501-26C27072AD47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84168-9F2B-409D-93DE-D5902B4CF76E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0F1C27-3984-4E60-8CD0-B5E5BCA3CA96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AFD1AE-0A76-4FD5-8EFC-2BA86B1217ED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21042C-7FD3-4F8B-8E2D-531EB3C0589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D4D5-E537-474F-9730-800352F9E8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44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87DC-3AB5-41CD-A700-3926F8E6AA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1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458A-86F4-45A6-BC92-CE853F491E7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1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4752-C311-405E-B667-5D0EFB88B4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13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303C-16DA-4D3C-8DE6-A6961EB1A1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9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31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80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115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092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268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1BEF-2BCB-4E1F-8E60-37F15EBD05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70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798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986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8514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8820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03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988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6674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676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3447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0183635-83F9-4F9E-A382-6A0CDF4544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053B-5EBD-4618-A1DA-20DA676B4F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54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B31B78D-E12D-4DD1-A178-5064330518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444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A482B4-AA5B-461B-8CFC-2F28E25BEB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894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7D4215-A8A7-467C-B5F9-5E0E653113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623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DBF3848-1FB5-49F6-AE31-DEB7896364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87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7DEB-936C-420E-8116-1E96D74CF345}" type="datetimeFigureOut">
              <a:rPr lang="fr-FR"/>
              <a:pPr>
                <a:defRPr/>
              </a:pPr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42D9-3259-4DEF-8CC2-7A2E0D3C8B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9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E5ED6-5E55-482B-A9DB-5DB159E5A5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39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C01F-1477-4AAF-87F4-BE3C5E0950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00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0295-2F7B-4E76-80CD-E00F8B244B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2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F3EB1-F13E-47E7-B03F-7F16C537C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2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D9E8-7514-4C28-8FD6-9FC0399E8C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353B-E467-4954-80C1-3BC89AAEC2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8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5B6EEA1-00B8-42D4-A6A0-2A1B57BBF5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F08A9-3E0B-4A7B-B529-52A47F4C295E}" type="datetimeFigureOut">
              <a:rPr lang="fr-FR"/>
              <a:pPr>
                <a:defRPr/>
              </a:pPr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A2CFB-A30B-4D78-A998-552F89A87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image" Target="../media/image33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image" Target="../media/image56.png"/><Relationship Id="rId5" Type="http://schemas.openxmlformats.org/officeDocument/2006/relationships/image" Target="../media/image50.wmf"/><Relationship Id="rId10" Type="http://schemas.openxmlformats.org/officeDocument/2006/relationships/image" Target="../media/image55.png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org.nz/drug-clearance/cylinder-mode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50.wmf"/><Relationship Id="rId4" Type="http://schemas.openxmlformats.org/officeDocument/2006/relationships/image" Target="../media/image60.emf"/><Relationship Id="rId9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.org.nz/drug-clearance/cylinder-mod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des médicaments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7636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Avril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551113" y="2133600"/>
            <a:ext cx="1931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3211513" y="2641600"/>
            <a:ext cx="5097462" cy="3532188"/>
            <a:chOff x="351" y="1905"/>
            <a:chExt cx="2897" cy="1553"/>
          </a:xfrm>
        </p:grpSpPr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2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3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4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5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6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7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8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69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0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1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2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3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5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6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7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8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79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0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1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2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3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4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5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6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7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8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3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4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8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599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23600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01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23602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03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23604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05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23606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07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23608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23609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3610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3611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3612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3613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3614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23556" name="Text Box 59"/>
          <p:cNvSpPr txBox="1">
            <a:spLocks noChangeArrowheads="1"/>
          </p:cNvSpPr>
          <p:nvPr/>
        </p:nvSpPr>
        <p:spPr bwMode="auto">
          <a:xfrm>
            <a:off x="5072063" y="6165850"/>
            <a:ext cx="909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sp>
        <p:nvSpPr>
          <p:cNvPr id="232508" name="Freeform 60"/>
          <p:cNvSpPr>
            <a:spLocks/>
          </p:cNvSpPr>
          <p:nvPr/>
        </p:nvSpPr>
        <p:spPr bwMode="auto">
          <a:xfrm>
            <a:off x="3621088" y="2663825"/>
            <a:ext cx="4464050" cy="3179763"/>
          </a:xfrm>
          <a:custGeom>
            <a:avLst/>
            <a:gdLst>
              <a:gd name="T0" fmla="*/ 2147483646 w 2812"/>
              <a:gd name="T1" fmla="*/ 2147483646 h 2003"/>
              <a:gd name="T2" fmla="*/ 2147483646 w 2812"/>
              <a:gd name="T3" fmla="*/ 2147483646 h 2003"/>
              <a:gd name="T4" fmla="*/ 2147483646 w 2812"/>
              <a:gd name="T5" fmla="*/ 2147483646 h 2003"/>
              <a:gd name="T6" fmla="*/ 2147483646 w 2812"/>
              <a:gd name="T7" fmla="*/ 2147483646 h 2003"/>
              <a:gd name="T8" fmla="*/ 2147483646 w 2812"/>
              <a:gd name="T9" fmla="*/ 2147483646 h 2003"/>
              <a:gd name="T10" fmla="*/ 2147483646 w 2812"/>
              <a:gd name="T11" fmla="*/ 2147483646 h 2003"/>
              <a:gd name="T12" fmla="*/ 2147483646 w 2812"/>
              <a:gd name="T13" fmla="*/ 2147483646 h 2003"/>
              <a:gd name="T14" fmla="*/ 2147483646 w 2812"/>
              <a:gd name="T15" fmla="*/ 2147483646 h 20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12" h="2003">
                <a:moveTo>
                  <a:pt x="29" y="2003"/>
                </a:moveTo>
                <a:cubicBezTo>
                  <a:pt x="30" y="1722"/>
                  <a:pt x="30" y="630"/>
                  <a:pt x="33" y="315"/>
                </a:cubicBezTo>
                <a:cubicBezTo>
                  <a:pt x="36" y="0"/>
                  <a:pt x="0" y="30"/>
                  <a:pt x="45" y="113"/>
                </a:cubicBezTo>
                <a:lnTo>
                  <a:pt x="301" y="815"/>
                </a:lnTo>
                <a:lnTo>
                  <a:pt x="575" y="1271"/>
                </a:lnTo>
                <a:lnTo>
                  <a:pt x="1137" y="1722"/>
                </a:lnTo>
                <a:lnTo>
                  <a:pt x="2812" y="1962"/>
                </a:lnTo>
                <a:lnTo>
                  <a:pt x="37" y="1962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558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1181100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latin typeface="Arial" charset="0"/>
              </a:rPr>
              <a:t>Méthode de mesure (2) :</a:t>
            </a:r>
          </a:p>
        </p:txBody>
      </p:sp>
      <p:sp>
        <p:nvSpPr>
          <p:cNvPr id="232512" name="Rectangle 64"/>
          <p:cNvSpPr>
            <a:spLocks noChangeArrowheads="1"/>
          </p:cNvSpPr>
          <p:nvPr/>
        </p:nvSpPr>
        <p:spPr bwMode="auto">
          <a:xfrm>
            <a:off x="5072063" y="3068638"/>
            <a:ext cx="3384550" cy="863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AUC</a:t>
            </a:r>
            <a:r>
              <a:rPr lang="fr-FR" altLang="fr-FR" sz="3600" b="1" baseline="-25000">
                <a:solidFill>
                  <a:schemeClr val="accent2"/>
                </a:solidFill>
              </a:rPr>
              <a:t>(plasma, sang)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/>
          <p:cNvSpPr>
            <a:spLocks noChangeArrowheads="1"/>
          </p:cNvSpPr>
          <p:nvPr/>
        </p:nvSpPr>
        <p:spPr bwMode="auto">
          <a:xfrm>
            <a:off x="390525" y="3284538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(2) Méthode de calcul :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390525" y="1512888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(1) Définition :</a:t>
            </a: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390525" y="4797425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(3) Modèle de clairance :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6716713" y="3284538"/>
          <a:ext cx="26035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Equation" r:id="rId4" imgW="1040948" imgH="431613" progId="Equation.DSMT4">
                  <p:embed/>
                </p:oleObj>
              </mc:Choice>
              <mc:Fallback>
                <p:oleObj name="Equation" r:id="rId4" imgW="1040948" imgH="431613" progId="Equation.DSMT4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16713" y="3284538"/>
                        <a:ext cx="2603500" cy="1044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5233988" y="1512888"/>
          <a:ext cx="4095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6" imgW="1637589" imgH="253890" progId="Equation.DSMT4">
                  <p:embed/>
                </p:oleObj>
              </mc:Choice>
              <mc:Fallback>
                <p:oleObj name="Equation" r:id="rId6" imgW="1637589" imgH="25389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233988" y="1512888"/>
                        <a:ext cx="4095750" cy="635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Un modèle général pour la clairance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9701" name="Rectangle 1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vitesse d’extraction</a:t>
            </a:r>
          </a:p>
        </p:txBody>
      </p:sp>
      <p:grpSp>
        <p:nvGrpSpPr>
          <p:cNvPr id="146453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297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297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97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7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297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t 2"/>
          <p:cNvGraphicFramePr>
            <a:graphicFrameLocks noChangeAspect="1"/>
          </p:cNvGraphicFramePr>
          <p:nvPr/>
        </p:nvGraphicFramePr>
        <p:xfrm>
          <a:off x="379413" y="1916113"/>
          <a:ext cx="360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Équation" r:id="rId6" imgW="1803400" imgH="304800" progId="Equation.3">
                  <p:embed/>
                </p:oleObj>
              </mc:Choice>
              <mc:Fallback>
                <p:oleObj name="Équation" r:id="rId6" imgW="18034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79413" y="1916113"/>
                        <a:ext cx="360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4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2135188" y="5661025"/>
          <a:ext cx="56515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" name="Équation" r:id="rId12" imgW="2260600" imgH="317500" progId="Equation.3">
                  <p:embed/>
                </p:oleObj>
              </mc:Choice>
              <mc:Fallback>
                <p:oleObj name="Équation" r:id="rId12" imgW="2260600" imgH="31750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135188" y="5661025"/>
                        <a:ext cx="5651500" cy="7937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7" grpId="0" animBg="1"/>
      <p:bldP spid="146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34988" y="2052638"/>
            <a:ext cx="62499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1. par rapport à la vitesse d'entrée :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185863" y="3062288"/>
            <a:ext cx="433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7958138" y="3062288"/>
            <a:ext cx="8651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1-E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5386388" y="4437063"/>
            <a:ext cx="4810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E</a:t>
            </a:r>
          </a:p>
        </p:txBody>
      </p:sp>
      <p:sp>
        <p:nvSpPr>
          <p:cNvPr id="31750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1752" name="Objet 1"/>
          <p:cNvGraphicFramePr>
            <a:graphicFrameLocks noChangeAspect="1"/>
          </p:cNvGraphicFramePr>
          <p:nvPr/>
        </p:nvGraphicFramePr>
        <p:xfrm>
          <a:off x="6707188" y="185261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07188" y="185261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4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1755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1756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1761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1763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4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1765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6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767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4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5" name="Équation" r:id="rId7" imgW="507780" imgH="317362" progId="Equation.3">
                  <p:embed/>
                </p:oleObj>
              </mc:Choice>
              <mc:Fallback>
                <p:oleObj name="Équation" r:id="rId7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6" name="Équation" r:id="rId9" imgW="901309" imgH="317362" progId="Equation.3">
                  <p:embed/>
                </p:oleObj>
              </mc:Choice>
              <mc:Fallback>
                <p:oleObj name="Équation" r:id="rId9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912938" y="5518150"/>
          <a:ext cx="609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Équation" r:id="rId11" imgW="2438400" imgH="431800" progId="Equation.3">
                  <p:embed/>
                </p:oleObj>
              </mc:Choice>
              <mc:Fallback>
                <p:oleObj name="Équation" r:id="rId11" imgW="2438400" imgH="431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12938" y="5518150"/>
                        <a:ext cx="6096000" cy="1079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8" grpId="0"/>
      <p:bldP spid="148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4988" y="2052638"/>
            <a:ext cx="73390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2. par rapport à la concentration d'entrée :</a:t>
            </a:r>
          </a:p>
        </p:txBody>
      </p:sp>
      <p:sp>
        <p:nvSpPr>
          <p:cNvPr id="33795" name="Rectangle 2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3797" name="Objet 1"/>
          <p:cNvGraphicFramePr>
            <a:graphicFrameLocks noChangeAspect="1"/>
          </p:cNvGraphicFramePr>
          <p:nvPr/>
        </p:nvGraphicFramePr>
        <p:xfrm>
          <a:off x="7807325" y="2097088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4" name="Équation" r:id="rId4" imgW="228501" imgH="215806" progId="Equation.3">
                  <p:embed/>
                </p:oleObj>
              </mc:Choice>
              <mc:Fallback>
                <p:oleObj name="Équation" r:id="rId4" imgW="228501" imgH="215806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807325" y="2097088"/>
                        <a:ext cx="571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799" name="AutoShape 5"/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3801" name="Group 21"/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3809" name="Group 9"/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3811" name="Oval 10"/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2" name="Rectangle 11"/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813" name="Line 12"/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4" name="Line 13"/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15" name="Oval 14"/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3810" name="Text Box 20"/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5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6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7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46438" y="56769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8" name="Équation" r:id="rId12" imgW="1371600" imgH="304800" progId="Equation.3">
                  <p:embed/>
                </p:oleObj>
              </mc:Choice>
              <mc:Fallback>
                <p:oleObj name="Équation" r:id="rId12" imgW="13716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246438" y="5676900"/>
                        <a:ext cx="3429000" cy="7620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536575" y="2990850"/>
          <a:ext cx="476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9" name="Équation" r:id="rId14" imgW="190417" imgH="304668" progId="Equation.3">
                  <p:embed/>
                </p:oleObj>
              </mc:Choice>
              <mc:Fallback>
                <p:oleObj name="Équation" r:id="rId14" imgW="190417" imgH="304668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6575" y="2990850"/>
                        <a:ext cx="476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16575" y="4325938"/>
          <a:ext cx="952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Équation" r:id="rId16" imgW="380835" imgH="304668" progId="Equation.3">
                  <p:embed/>
                </p:oleObj>
              </mc:Choice>
              <mc:Fallback>
                <p:oleObj name="Équation" r:id="rId16" imgW="380835" imgH="304668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16575" y="4325938"/>
                        <a:ext cx="952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8197850" y="2995613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1" name="Équation" r:id="rId18" imgW="609336" imgH="304668" progId="Equation.3">
                  <p:embed/>
                </p:oleObj>
              </mc:Choice>
              <mc:Fallback>
                <p:oleObj name="Équation" r:id="rId18" imgW="609336" imgH="304668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97850" y="2995613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43388" y="2063750"/>
            <a:ext cx="1817687" cy="67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81350" y="3740150"/>
            <a:ext cx="3941763" cy="903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33900" y="2190750"/>
            <a:ext cx="1165225" cy="466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Coeur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60750" y="3790950"/>
            <a:ext cx="3290888" cy="827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organes épurateurs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(foie, rein, autres)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2203450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2493963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6061075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6061075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500313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211388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804150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8094663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2217738" y="2825750"/>
            <a:ext cx="276225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7810500" y="2825750"/>
            <a:ext cx="277813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2301875" y="4267200"/>
            <a:ext cx="879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2308225" y="2965450"/>
            <a:ext cx="0" cy="130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7997825" y="2978150"/>
            <a:ext cx="0" cy="1208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7218363" y="4191000"/>
            <a:ext cx="785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5103813" y="465455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7430" name="Rectangle 25"/>
          <p:cNvSpPr>
            <a:spLocks noChangeArrowheads="1"/>
          </p:cNvSpPr>
          <p:nvPr/>
        </p:nvSpPr>
        <p:spPr bwMode="auto">
          <a:xfrm>
            <a:off x="390525" y="1181100"/>
            <a:ext cx="7632700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clairance corporelle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336800" y="5516563"/>
          <a:ext cx="546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Équation" r:id="rId4" imgW="2184400" imgH="330200" progId="Equation.3">
                  <p:embed/>
                </p:oleObj>
              </mc:Choice>
              <mc:Fallback>
                <p:oleObj name="Équation" r:id="rId4" imgW="2184400" imgH="3302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336800" y="5516563"/>
                        <a:ext cx="5461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8D1EDB2-75DF-42B7-839C-B9FFD1E418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3602619"/>
            <a:ext cx="2592288" cy="350289"/>
          </a:xfrm>
          <a:prstGeom prst="rect">
            <a:avLst/>
          </a:prstGeom>
          <a:blipFill>
            <a:blip r:embed="rId8"/>
            <a:stretch>
              <a:fillRect l="-188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CB7CC-30F6-4C0D-BB0F-62F40849E8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3633397"/>
            <a:ext cx="2592288" cy="319511"/>
          </a:xfrm>
          <a:prstGeom prst="rect">
            <a:avLst/>
          </a:prstGeom>
          <a:blipFill>
            <a:blip r:embed="rId9"/>
            <a:stretch>
              <a:fillRect l="-3529" t="-11538" b="-2884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2AA6AE-4156-4491-B347-0CB0A4F32C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4313266"/>
            <a:ext cx="2403673" cy="350289"/>
          </a:xfrm>
          <a:prstGeom prst="rect">
            <a:avLst/>
          </a:prstGeom>
          <a:blipFill>
            <a:blip r:embed="rId10"/>
            <a:stretch>
              <a:fillRect l="-279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68C7D6-AB76-4F07-BF14-F91044186A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4344044"/>
            <a:ext cx="2807816" cy="340029"/>
          </a:xfrm>
          <a:prstGeom prst="rect">
            <a:avLst/>
          </a:prstGeom>
          <a:blipFill>
            <a:blip r:embed="rId11"/>
            <a:stretch>
              <a:fillRect l="-3254" t="-10909" b="-2363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1708D-4432-4AB9-8A2C-73773999F1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5080033"/>
            <a:ext cx="3744416" cy="350289"/>
          </a:xfrm>
          <a:prstGeom prst="rect">
            <a:avLst/>
          </a:prstGeom>
          <a:blipFill>
            <a:blip r:embed="rId12"/>
            <a:stretch>
              <a:fillRect l="-2443" t="-8621" b="-25862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91FA2-B7FE-480A-B64E-43672620D5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5110811"/>
            <a:ext cx="3434730" cy="350289"/>
          </a:xfrm>
          <a:prstGeom prst="rect">
            <a:avLst/>
          </a:prstGeom>
          <a:blipFill>
            <a:blip r:embed="rId13"/>
            <a:stretch>
              <a:fillRect l="-2660" t="-8621" b="-2413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0" name="Rectangle 22"/>
          <p:cNvSpPr>
            <a:spLocks noChangeArrowheads="1"/>
          </p:cNvSpPr>
          <p:nvPr/>
        </p:nvSpPr>
        <p:spPr bwMode="auto">
          <a:xfrm>
            <a:off x="247650" y="3789363"/>
            <a:ext cx="98647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clairance sera qualifiée de forte ou faible par comparaison à sa valeur maximale possible</a:t>
            </a:r>
          </a:p>
          <a:p>
            <a:pPr lvl="1" eaLnBrk="1" hangingPunct="1"/>
            <a:r>
              <a:rPr lang="fr-BE" altLang="fr-FR" sz="2400"/>
              <a:t> c’est-à-dire par le calcul du coefficient d’extraction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sp>
        <p:nvSpPr>
          <p:cNvPr id="263196" name="Rectangle 28"/>
          <p:cNvSpPr>
            <a:spLocks noChangeArrowheads="1"/>
          </p:cNvSpPr>
          <p:nvPr/>
        </p:nvSpPr>
        <p:spPr bwMode="auto">
          <a:xfrm>
            <a:off x="247650" y="5487988"/>
            <a:ext cx="9864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capacité d’extraction identique conduit à des valeurs de clairance différentes selon les espèces 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3789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37895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283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657725" y="1196975"/>
            <a:ext cx="5262563" cy="5327650"/>
            <a:chOff x="1383" y="754"/>
            <a:chExt cx="2947" cy="3356"/>
          </a:xfrm>
        </p:grpSpPr>
        <p:grpSp>
          <p:nvGrpSpPr>
            <p:cNvPr id="39942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39988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39991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3999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9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39992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39989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9990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39943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39944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39945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39946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3995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3995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39955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3996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3996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39970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39971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39972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3997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39974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5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6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7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8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79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2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4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6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87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9956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39961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39962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39963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3996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39965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6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9967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99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9960" name="AutoShape 49"/>
                <p:cNvCxnSpPr>
                  <a:cxnSpLocks noChangeAspect="1" noChangeShapeType="1"/>
                  <a:stCxn id="39968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9947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39951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9948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39949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950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39939" name="Text Box 57"/>
          <p:cNvSpPr txBox="1">
            <a:spLocks noChangeArrowheads="1"/>
          </p:cNvSpPr>
          <p:nvPr/>
        </p:nvSpPr>
        <p:spPr bwMode="auto">
          <a:xfrm>
            <a:off x="174625" y="1484313"/>
            <a:ext cx="4032250" cy="13827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Une organisation anatomique et fonctionnelle similaire</a:t>
            </a:r>
          </a:p>
        </p:txBody>
      </p:sp>
      <p:sp>
        <p:nvSpPr>
          <p:cNvPr id="39940" name="Rectangle 5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p:sp>
        <p:nvSpPr>
          <p:cNvPr id="39941" name="Text Box 60"/>
          <p:cNvSpPr txBox="1">
            <a:spLocks noChangeArrowheads="1"/>
          </p:cNvSpPr>
          <p:nvPr/>
        </p:nvSpPr>
        <p:spPr bwMode="auto">
          <a:xfrm>
            <a:off x="198438" y="10525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Mammifères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Elimination des médicaments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481388" y="2309813"/>
            <a:ext cx="340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chemeClr val="tx2"/>
                </a:solidFill>
              </a:rPr>
              <a:t>Organisme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333625" y="4692650"/>
            <a:ext cx="15033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Foie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50888" y="5516563"/>
            <a:ext cx="46688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Biotransformations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Excrétion biliaire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605588" y="4692650"/>
            <a:ext cx="174148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Reins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6007100" y="5516563"/>
            <a:ext cx="4105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Excrétion urinaire</a:t>
            </a: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3271838" y="3068638"/>
            <a:ext cx="1108075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5618163" y="3068638"/>
            <a:ext cx="1108075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4156" name="Group 12"/>
          <p:cNvGrpSpPr>
            <a:grpSpLocks/>
          </p:cNvGrpSpPr>
          <p:nvPr/>
        </p:nvGrpSpPr>
        <p:grpSpPr bwMode="auto">
          <a:xfrm>
            <a:off x="238125" y="2814638"/>
            <a:ext cx="2927350" cy="1444625"/>
            <a:chOff x="144" y="1872"/>
            <a:chExt cx="1776" cy="960"/>
          </a:xfrm>
        </p:grpSpPr>
        <p:sp>
          <p:nvSpPr>
            <p:cNvPr id="7185" name="Rectangle 13"/>
            <p:cNvSpPr>
              <a:spLocks noChangeArrowheads="1"/>
            </p:cNvSpPr>
            <p:nvPr/>
          </p:nvSpPr>
          <p:spPr bwMode="auto">
            <a:xfrm>
              <a:off x="336" y="2160"/>
              <a:ext cx="144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hépatique</a:t>
              </a:r>
              <a:endParaRPr lang="fr-FR" altLang="fr-FR" sz="3400" b="1">
                <a:solidFill>
                  <a:srgbClr val="A50021"/>
                </a:solidFill>
              </a:endParaRPr>
            </a:p>
          </p:txBody>
        </p:sp>
        <p:sp>
          <p:nvSpPr>
            <p:cNvPr id="7186" name="AutoShape 14"/>
            <p:cNvSpPr>
              <a:spLocks noChangeArrowheads="1"/>
            </p:cNvSpPr>
            <p:nvPr/>
          </p:nvSpPr>
          <p:spPr bwMode="auto">
            <a:xfrm flipH="1">
              <a:off x="144" y="1872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7088188" y="2814638"/>
            <a:ext cx="2927350" cy="1444625"/>
            <a:chOff x="3696" y="1488"/>
            <a:chExt cx="1776" cy="960"/>
          </a:xfrm>
        </p:grpSpPr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3936" y="1746"/>
              <a:ext cx="139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rénale</a:t>
              </a:r>
              <a:endParaRPr lang="fr-FR" altLang="fr-FR" sz="3400" b="1">
                <a:solidFill>
                  <a:srgbClr val="009900"/>
                </a:solidFill>
              </a:endParaRPr>
            </a:p>
          </p:txBody>
        </p:sp>
        <p:sp>
          <p:nvSpPr>
            <p:cNvPr id="7184" name="AutoShape 17"/>
            <p:cNvSpPr>
              <a:spLocks noChangeArrowheads="1"/>
            </p:cNvSpPr>
            <p:nvPr/>
          </p:nvSpPr>
          <p:spPr bwMode="auto">
            <a:xfrm>
              <a:off x="3696" y="1488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63" name="Group 19"/>
          <p:cNvGrpSpPr>
            <a:grpSpLocks/>
          </p:cNvGrpSpPr>
          <p:nvPr/>
        </p:nvGrpSpPr>
        <p:grpSpPr bwMode="auto">
          <a:xfrm>
            <a:off x="6330950" y="938213"/>
            <a:ext cx="3797300" cy="1444625"/>
            <a:chOff x="3988" y="591"/>
            <a:chExt cx="2392" cy="910"/>
          </a:xfrm>
        </p:grpSpPr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4087" y="819"/>
              <a:ext cx="224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clairance totale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ou corporelle</a:t>
              </a:r>
            </a:p>
          </p:txBody>
        </p:sp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3988" y="591"/>
              <a:ext cx="2392" cy="910"/>
            </a:xfrm>
            <a:prstGeom prst="wedgeEllipseCallout">
              <a:avLst>
                <a:gd name="adj1" fmla="val -66667"/>
                <a:gd name="adj2" fmla="val 45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  <p:bldP spid="134151" grpId="0"/>
      <p:bldP spid="134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23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261131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875088" y="2767013"/>
            <a:ext cx="1393825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100-116</a:t>
            </a:r>
          </a:p>
        </p:txBody>
      </p:sp>
      <p:sp useBgFill="1">
        <p:nvSpPr>
          <p:cNvPr id="261133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261134" name="Rectangle 14"/>
          <p:cNvSpPr>
            <a:spLocks noChangeArrowheads="1"/>
          </p:cNvSpPr>
          <p:nvPr/>
        </p:nvSpPr>
        <p:spPr bwMode="auto">
          <a:xfrm>
            <a:off x="6421438" y="276701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70-80</a:t>
            </a:r>
          </a:p>
        </p:txBody>
      </p:sp>
      <p:sp useBgFill="1"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261136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261137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261140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261141" name="Rectangle 21"/>
          <p:cNvSpPr>
            <a:spLocks noChangeArrowheads="1"/>
          </p:cNvSpPr>
          <p:nvPr/>
        </p:nvSpPr>
        <p:spPr bwMode="auto">
          <a:xfrm>
            <a:off x="4054475" y="458946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50-58</a:t>
            </a:r>
          </a:p>
        </p:txBody>
      </p:sp>
      <p:sp useBgFill="1"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261143" name="Rectangle 23"/>
          <p:cNvSpPr>
            <a:spLocks noChangeArrowheads="1"/>
          </p:cNvSpPr>
          <p:nvPr/>
        </p:nvSpPr>
        <p:spPr bwMode="auto">
          <a:xfrm>
            <a:off x="6418263" y="4589463"/>
            <a:ext cx="1036637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35-40</a:t>
            </a:r>
          </a:p>
        </p:txBody>
      </p:sp>
      <p:sp useBgFill="1">
        <p:nvSpPr>
          <p:cNvPr id="261144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261145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42011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0"/>
                <a:stretch>
                  <a:fillRect l="-1656"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GB" i="1" smtClean="0">
                        <a:noFill/>
                        <a:latin typeface="Cambria Math" panose="02040503050406030204" pitchFamily="18" charset="0"/>
                      </a:rPr>
                      <a:t>Tapez une équation ici.</a:t>
                    </a:fld>
                  </m:oMath>
                </a14:m>
                <a:r>
                  <a:rPr lang="en-GB" dirty="0">
                    <a:noFill/>
                  </a:rPr>
                  <a:t> uuuuuuuuuuuu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588" y="3235325"/>
            <a:ext cx="2190750" cy="3289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Clairance totale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(ml/kg/min)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Coefficient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d'extraction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global (%)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Temps de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demi-vie (min)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190750" y="2308225"/>
            <a:ext cx="177800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Penicilline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30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4005263" y="2308225"/>
            <a:ext cx="2112962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Gentamicine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2.7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A5002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75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6172200" y="2308225"/>
            <a:ext cx="257175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Oxytetracycline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4.0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360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689975" y="2308225"/>
            <a:ext cx="1493838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Tylosine</a:t>
            </a: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54</a:t>
            </a:r>
          </a:p>
        </p:txBody>
      </p:sp>
      <p:pic>
        <p:nvPicPr>
          <p:cNvPr id="440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12925"/>
            <a:ext cx="1014413" cy="7445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449263" y="333375"/>
            <a:ext cx="9590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entre clairances et temps de demi-vie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0"/>
            <a:ext cx="9515475" cy="1295400"/>
          </a:xfrm>
        </p:spPr>
        <p:txBody>
          <a:bodyPr/>
          <a:lstStyle/>
          <a:p>
            <a:pPr defTabSz="762000" eaLnBrk="1" hangingPunct="1"/>
            <a:r>
              <a:rPr lang="fr-FR" altLang="fr-FR" sz="3300"/>
              <a:t>Le temps de demi-vie dépend du volume de distribution et de la clairance</a:t>
            </a:r>
          </a:p>
        </p:txBody>
      </p:sp>
      <p:grpSp>
        <p:nvGrpSpPr>
          <p:cNvPr id="329807" name="Group 79"/>
          <p:cNvGrpSpPr>
            <a:grpSpLocks/>
          </p:cNvGrpSpPr>
          <p:nvPr/>
        </p:nvGrpSpPr>
        <p:grpSpPr bwMode="auto">
          <a:xfrm>
            <a:off x="1543050" y="4733925"/>
            <a:ext cx="8366125" cy="1754188"/>
            <a:chOff x="972" y="2982"/>
            <a:chExt cx="5270" cy="1105"/>
          </a:xfrm>
        </p:grpSpPr>
        <p:sp>
          <p:nvSpPr>
            <p:cNvPr id="46157" name="Rectangle 3"/>
            <p:cNvSpPr>
              <a:spLocks noChangeArrowheads="1"/>
            </p:cNvSpPr>
            <p:nvPr/>
          </p:nvSpPr>
          <p:spPr bwMode="auto">
            <a:xfrm>
              <a:off x="972" y="2982"/>
              <a:ext cx="4813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/>
                <a:t>Distribution      importante		            faible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 b="1"/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FF9933"/>
                  </a:solidFill>
                </a:rPr>
                <a:t>Clairance              forte                            faible</a:t>
              </a:r>
            </a:p>
            <a:p>
              <a:pPr>
                <a:lnSpc>
                  <a:spcPct val="16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demi-vie                              identique</a:t>
              </a:r>
              <a:endParaRPr lang="fr-FR" altLang="fr-FR" sz="2800" b="1"/>
            </a:p>
          </p:txBody>
        </p:sp>
        <p:sp>
          <p:nvSpPr>
            <p:cNvPr id="46158" name="Line 4"/>
            <p:cNvSpPr>
              <a:spLocks noChangeShapeType="1"/>
            </p:cNvSpPr>
            <p:nvPr/>
          </p:nvSpPr>
          <p:spPr bwMode="auto">
            <a:xfrm>
              <a:off x="2650" y="3884"/>
              <a:ext cx="968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9" name="Line 5"/>
            <p:cNvSpPr>
              <a:spLocks noChangeShapeType="1"/>
            </p:cNvSpPr>
            <p:nvPr/>
          </p:nvSpPr>
          <p:spPr bwMode="auto">
            <a:xfrm>
              <a:off x="5226" y="3884"/>
              <a:ext cx="101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806" name="Group 78"/>
          <p:cNvGrpSpPr>
            <a:grpSpLocks/>
          </p:cNvGrpSpPr>
          <p:nvPr/>
        </p:nvGrpSpPr>
        <p:grpSpPr bwMode="auto">
          <a:xfrm>
            <a:off x="3657600" y="2000250"/>
            <a:ext cx="6381750" cy="2787650"/>
            <a:chOff x="2304" y="1260"/>
            <a:chExt cx="4020" cy="1756"/>
          </a:xfrm>
        </p:grpSpPr>
        <p:sp>
          <p:nvSpPr>
            <p:cNvPr id="46093" name="Rectangle 6"/>
            <p:cNvSpPr>
              <a:spLocks noChangeArrowheads="1"/>
            </p:cNvSpPr>
            <p:nvPr/>
          </p:nvSpPr>
          <p:spPr bwMode="auto">
            <a:xfrm>
              <a:off x="2304" y="1260"/>
              <a:ext cx="500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4" name="Rectangle 7"/>
            <p:cNvSpPr>
              <a:spLocks noChangeArrowheads="1"/>
            </p:cNvSpPr>
            <p:nvPr/>
          </p:nvSpPr>
          <p:spPr bwMode="invGray">
            <a:xfrm>
              <a:off x="3580" y="1260"/>
              <a:ext cx="501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095" name="Line 8"/>
            <p:cNvSpPr>
              <a:spLocks noChangeShapeType="1"/>
            </p:cNvSpPr>
            <p:nvPr/>
          </p:nvSpPr>
          <p:spPr bwMode="auto">
            <a:xfrm>
              <a:off x="2680" y="1848"/>
              <a:ext cx="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6" name="Line 9"/>
            <p:cNvSpPr>
              <a:spLocks noChangeShapeType="1"/>
            </p:cNvSpPr>
            <p:nvPr/>
          </p:nvSpPr>
          <p:spPr bwMode="auto">
            <a:xfrm flipH="1">
              <a:off x="2584" y="1984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7" name="Line 10"/>
            <p:cNvSpPr>
              <a:spLocks noChangeShapeType="1"/>
            </p:cNvSpPr>
            <p:nvPr/>
          </p:nvSpPr>
          <p:spPr bwMode="auto">
            <a:xfrm>
              <a:off x="3464" y="183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8" name="Line 11"/>
            <p:cNvSpPr>
              <a:spLocks noChangeShapeType="1"/>
            </p:cNvSpPr>
            <p:nvPr/>
          </p:nvSpPr>
          <p:spPr bwMode="auto">
            <a:xfrm flipH="1">
              <a:off x="3361" y="1992"/>
              <a:ext cx="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9" name="Oval 12"/>
            <p:cNvSpPr>
              <a:spLocks noChangeArrowheads="1"/>
            </p:cNvSpPr>
            <p:nvPr/>
          </p:nvSpPr>
          <p:spPr bwMode="auto">
            <a:xfrm>
              <a:off x="3032" y="2732"/>
              <a:ext cx="296" cy="1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0" name="Rectangle 13"/>
            <p:cNvSpPr>
              <a:spLocks noChangeArrowheads="1"/>
            </p:cNvSpPr>
            <p:nvPr/>
          </p:nvSpPr>
          <p:spPr bwMode="auto">
            <a:xfrm>
              <a:off x="4552" y="1264"/>
              <a:ext cx="501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1" name="Rectangle 14"/>
            <p:cNvSpPr>
              <a:spLocks noChangeArrowheads="1"/>
            </p:cNvSpPr>
            <p:nvPr/>
          </p:nvSpPr>
          <p:spPr bwMode="invGray">
            <a:xfrm>
              <a:off x="5825" y="1264"/>
              <a:ext cx="499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2" name="Line 15"/>
            <p:cNvSpPr>
              <a:spLocks noChangeShapeType="1"/>
            </p:cNvSpPr>
            <p:nvPr/>
          </p:nvSpPr>
          <p:spPr bwMode="auto">
            <a:xfrm>
              <a:off x="4928" y="1856"/>
              <a:ext cx="3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3" name="Line 16"/>
            <p:cNvSpPr>
              <a:spLocks noChangeShapeType="1"/>
            </p:cNvSpPr>
            <p:nvPr/>
          </p:nvSpPr>
          <p:spPr bwMode="auto">
            <a:xfrm flipH="1">
              <a:off x="4832" y="199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4" name="Line 17"/>
            <p:cNvSpPr>
              <a:spLocks noChangeShapeType="1"/>
            </p:cNvSpPr>
            <p:nvPr/>
          </p:nvSpPr>
          <p:spPr bwMode="auto">
            <a:xfrm>
              <a:off x="5712" y="184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5" name="Line 18"/>
            <p:cNvSpPr>
              <a:spLocks noChangeShapeType="1"/>
            </p:cNvSpPr>
            <p:nvPr/>
          </p:nvSpPr>
          <p:spPr bwMode="auto">
            <a:xfrm flipH="1">
              <a:off x="5608" y="2000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6" name="Oval 19"/>
            <p:cNvSpPr>
              <a:spLocks noChangeArrowheads="1"/>
            </p:cNvSpPr>
            <p:nvPr/>
          </p:nvSpPr>
          <p:spPr bwMode="auto">
            <a:xfrm>
              <a:off x="5444" y="2728"/>
              <a:ext cx="80" cy="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07" name="Line 20"/>
            <p:cNvSpPr>
              <a:spLocks noChangeShapeType="1"/>
            </p:cNvSpPr>
            <p:nvPr/>
          </p:nvSpPr>
          <p:spPr bwMode="auto">
            <a:xfrm>
              <a:off x="3168" y="2784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8" name="Line 21"/>
            <p:cNvSpPr>
              <a:spLocks noChangeShapeType="1"/>
            </p:cNvSpPr>
            <p:nvPr/>
          </p:nvSpPr>
          <p:spPr bwMode="auto">
            <a:xfrm>
              <a:off x="5488" y="280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09" name="Oval 22"/>
            <p:cNvSpPr>
              <a:spLocks noChangeArrowheads="1"/>
            </p:cNvSpPr>
            <p:nvPr/>
          </p:nvSpPr>
          <p:spPr bwMode="auto">
            <a:xfrm>
              <a:off x="2616" y="2156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0" name="Oval 23"/>
            <p:cNvSpPr>
              <a:spLocks noChangeArrowheads="1"/>
            </p:cNvSpPr>
            <p:nvPr/>
          </p:nvSpPr>
          <p:spPr bwMode="auto">
            <a:xfrm>
              <a:off x="2472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1" name="Oval 24"/>
            <p:cNvSpPr>
              <a:spLocks noChangeArrowheads="1"/>
            </p:cNvSpPr>
            <p:nvPr/>
          </p:nvSpPr>
          <p:spPr bwMode="auto">
            <a:xfrm>
              <a:off x="2664" y="15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2" name="Oval 25"/>
            <p:cNvSpPr>
              <a:spLocks noChangeArrowheads="1"/>
            </p:cNvSpPr>
            <p:nvPr/>
          </p:nvSpPr>
          <p:spPr bwMode="auto">
            <a:xfrm>
              <a:off x="2376" y="14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3" name="Oval 26"/>
            <p:cNvSpPr>
              <a:spLocks noChangeArrowheads="1"/>
            </p:cNvSpPr>
            <p:nvPr/>
          </p:nvSpPr>
          <p:spPr bwMode="auto">
            <a:xfrm>
              <a:off x="2400" y="2012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4" name="Oval 27"/>
            <p:cNvSpPr>
              <a:spLocks noChangeArrowheads="1"/>
            </p:cNvSpPr>
            <p:nvPr/>
          </p:nvSpPr>
          <p:spPr bwMode="auto">
            <a:xfrm>
              <a:off x="3108" y="16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5" name="Oval 28"/>
            <p:cNvSpPr>
              <a:spLocks noChangeArrowheads="1"/>
            </p:cNvSpPr>
            <p:nvPr/>
          </p:nvSpPr>
          <p:spPr bwMode="auto">
            <a:xfrm>
              <a:off x="3300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6" name="Oval 29"/>
            <p:cNvSpPr>
              <a:spLocks noChangeArrowheads="1"/>
            </p:cNvSpPr>
            <p:nvPr/>
          </p:nvSpPr>
          <p:spPr bwMode="auto">
            <a:xfrm>
              <a:off x="3168" y="218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7" name="Oval 30"/>
            <p:cNvSpPr>
              <a:spLocks noChangeArrowheads="1"/>
            </p:cNvSpPr>
            <p:nvPr/>
          </p:nvSpPr>
          <p:spPr bwMode="auto">
            <a:xfrm>
              <a:off x="3624" y="134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8" name="Oval 31"/>
            <p:cNvSpPr>
              <a:spLocks noChangeArrowheads="1"/>
            </p:cNvSpPr>
            <p:nvPr/>
          </p:nvSpPr>
          <p:spPr bwMode="auto">
            <a:xfrm>
              <a:off x="3852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19" name="Oval 32"/>
            <p:cNvSpPr>
              <a:spLocks noChangeArrowheads="1"/>
            </p:cNvSpPr>
            <p:nvPr/>
          </p:nvSpPr>
          <p:spPr bwMode="auto">
            <a:xfrm>
              <a:off x="3612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0" name="Oval 33"/>
            <p:cNvSpPr>
              <a:spLocks noChangeArrowheads="1"/>
            </p:cNvSpPr>
            <p:nvPr/>
          </p:nvSpPr>
          <p:spPr bwMode="auto">
            <a:xfrm>
              <a:off x="3828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1" name="Oval 34"/>
            <p:cNvSpPr>
              <a:spLocks noChangeArrowheads="1"/>
            </p:cNvSpPr>
            <p:nvPr/>
          </p:nvSpPr>
          <p:spPr bwMode="auto">
            <a:xfrm>
              <a:off x="3876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2" name="Oval 35"/>
            <p:cNvSpPr>
              <a:spLocks noChangeArrowheads="1"/>
            </p:cNvSpPr>
            <p:nvPr/>
          </p:nvSpPr>
          <p:spPr bwMode="auto">
            <a:xfrm>
              <a:off x="3936" y="189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Oval 36"/>
            <p:cNvSpPr>
              <a:spLocks noChangeArrowheads="1"/>
            </p:cNvSpPr>
            <p:nvPr/>
          </p:nvSpPr>
          <p:spPr bwMode="auto">
            <a:xfrm>
              <a:off x="3780" y="19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4" name="Oval 37"/>
            <p:cNvSpPr>
              <a:spLocks noChangeArrowheads="1"/>
            </p:cNvSpPr>
            <p:nvPr/>
          </p:nvSpPr>
          <p:spPr bwMode="auto">
            <a:xfrm>
              <a:off x="3948" y="20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5" name="Oval 38"/>
            <p:cNvSpPr>
              <a:spLocks noChangeArrowheads="1"/>
            </p:cNvSpPr>
            <p:nvPr/>
          </p:nvSpPr>
          <p:spPr bwMode="auto">
            <a:xfrm>
              <a:off x="3672" y="20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39"/>
            <p:cNvSpPr>
              <a:spLocks noChangeArrowheads="1"/>
            </p:cNvSpPr>
            <p:nvPr/>
          </p:nvSpPr>
          <p:spPr bwMode="auto">
            <a:xfrm>
              <a:off x="3696" y="2264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40"/>
            <p:cNvSpPr>
              <a:spLocks noChangeArrowheads="1"/>
            </p:cNvSpPr>
            <p:nvPr/>
          </p:nvSpPr>
          <p:spPr bwMode="auto">
            <a:xfrm>
              <a:off x="3816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41"/>
            <p:cNvSpPr>
              <a:spLocks noChangeArrowheads="1"/>
            </p:cNvSpPr>
            <p:nvPr/>
          </p:nvSpPr>
          <p:spPr bwMode="auto">
            <a:xfrm>
              <a:off x="3924" y="22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42"/>
            <p:cNvSpPr>
              <a:spLocks noChangeArrowheads="1"/>
            </p:cNvSpPr>
            <p:nvPr/>
          </p:nvSpPr>
          <p:spPr bwMode="auto">
            <a:xfrm>
              <a:off x="4764" y="156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43"/>
            <p:cNvSpPr>
              <a:spLocks noChangeArrowheads="1"/>
            </p:cNvSpPr>
            <p:nvPr/>
          </p:nvSpPr>
          <p:spPr bwMode="auto">
            <a:xfrm>
              <a:off x="5916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44"/>
            <p:cNvSpPr>
              <a:spLocks noChangeArrowheads="1"/>
            </p:cNvSpPr>
            <p:nvPr/>
          </p:nvSpPr>
          <p:spPr bwMode="auto">
            <a:xfrm>
              <a:off x="6144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45"/>
            <p:cNvSpPr>
              <a:spLocks noChangeArrowheads="1"/>
            </p:cNvSpPr>
            <p:nvPr/>
          </p:nvSpPr>
          <p:spPr bwMode="auto">
            <a:xfrm>
              <a:off x="6132" y="18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46"/>
            <p:cNvSpPr>
              <a:spLocks noChangeArrowheads="1"/>
            </p:cNvSpPr>
            <p:nvPr/>
          </p:nvSpPr>
          <p:spPr bwMode="auto">
            <a:xfrm>
              <a:off x="6060" y="21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47"/>
            <p:cNvSpPr>
              <a:spLocks noChangeArrowheads="1"/>
            </p:cNvSpPr>
            <p:nvPr/>
          </p:nvSpPr>
          <p:spPr bwMode="auto">
            <a:xfrm>
              <a:off x="5100" y="1328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48"/>
            <p:cNvSpPr>
              <a:spLocks noChangeArrowheads="1"/>
            </p:cNvSpPr>
            <p:nvPr/>
          </p:nvSpPr>
          <p:spPr bwMode="auto">
            <a:xfrm>
              <a:off x="5340" y="143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49"/>
            <p:cNvSpPr>
              <a:spLocks noChangeArrowheads="1"/>
            </p:cNvSpPr>
            <p:nvPr/>
          </p:nvSpPr>
          <p:spPr bwMode="auto">
            <a:xfrm>
              <a:off x="5580" y="13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50"/>
            <p:cNvSpPr>
              <a:spLocks noChangeArrowheads="1"/>
            </p:cNvSpPr>
            <p:nvPr/>
          </p:nvSpPr>
          <p:spPr bwMode="auto">
            <a:xfrm>
              <a:off x="5388" y="16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51"/>
            <p:cNvSpPr>
              <a:spLocks noChangeArrowheads="1"/>
            </p:cNvSpPr>
            <p:nvPr/>
          </p:nvSpPr>
          <p:spPr bwMode="auto">
            <a:xfrm>
              <a:off x="5568" y="154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52"/>
            <p:cNvSpPr>
              <a:spLocks noChangeArrowheads="1"/>
            </p:cNvSpPr>
            <p:nvPr/>
          </p:nvSpPr>
          <p:spPr bwMode="auto">
            <a:xfrm>
              <a:off x="5580" y="18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53"/>
            <p:cNvSpPr>
              <a:spLocks noChangeArrowheads="1"/>
            </p:cNvSpPr>
            <p:nvPr/>
          </p:nvSpPr>
          <p:spPr bwMode="auto">
            <a:xfrm>
              <a:off x="5124" y="15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54"/>
            <p:cNvSpPr>
              <a:spLocks noChangeArrowheads="1"/>
            </p:cNvSpPr>
            <p:nvPr/>
          </p:nvSpPr>
          <p:spPr bwMode="auto">
            <a:xfrm>
              <a:off x="5232" y="16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55"/>
            <p:cNvSpPr>
              <a:spLocks noChangeArrowheads="1"/>
            </p:cNvSpPr>
            <p:nvPr/>
          </p:nvSpPr>
          <p:spPr bwMode="auto">
            <a:xfrm>
              <a:off x="5400" y="17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Oval 56"/>
            <p:cNvSpPr>
              <a:spLocks noChangeArrowheads="1"/>
            </p:cNvSpPr>
            <p:nvPr/>
          </p:nvSpPr>
          <p:spPr bwMode="auto">
            <a:xfrm>
              <a:off x="5364" y="19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4" name="Oval 57"/>
            <p:cNvSpPr>
              <a:spLocks noChangeArrowheads="1"/>
            </p:cNvSpPr>
            <p:nvPr/>
          </p:nvSpPr>
          <p:spPr bwMode="auto">
            <a:xfrm>
              <a:off x="5436" y="207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5" name="Oval 58"/>
            <p:cNvSpPr>
              <a:spLocks noChangeArrowheads="1"/>
            </p:cNvSpPr>
            <p:nvPr/>
          </p:nvSpPr>
          <p:spPr bwMode="auto">
            <a:xfrm>
              <a:off x="5652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6" name="Oval 59"/>
            <p:cNvSpPr>
              <a:spLocks noChangeArrowheads="1"/>
            </p:cNvSpPr>
            <p:nvPr/>
          </p:nvSpPr>
          <p:spPr bwMode="auto">
            <a:xfrm>
              <a:off x="5136" y="206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7" name="Oval 60"/>
            <p:cNvSpPr>
              <a:spLocks noChangeArrowheads="1"/>
            </p:cNvSpPr>
            <p:nvPr/>
          </p:nvSpPr>
          <p:spPr bwMode="auto">
            <a:xfrm>
              <a:off x="5268" y="22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8" name="Oval 61"/>
            <p:cNvSpPr>
              <a:spLocks noChangeArrowheads="1"/>
            </p:cNvSpPr>
            <p:nvPr/>
          </p:nvSpPr>
          <p:spPr bwMode="auto">
            <a:xfrm>
              <a:off x="5520" y="22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9" name="Line 62"/>
            <p:cNvSpPr>
              <a:spLocks noChangeShapeType="1"/>
            </p:cNvSpPr>
            <p:nvPr/>
          </p:nvSpPr>
          <p:spPr bwMode="auto">
            <a:xfrm>
              <a:off x="2797" y="1262"/>
              <a:ext cx="7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63"/>
            <p:cNvSpPr>
              <a:spLocks noChangeShapeType="1"/>
            </p:cNvSpPr>
            <p:nvPr/>
          </p:nvSpPr>
          <p:spPr bwMode="auto">
            <a:xfrm>
              <a:off x="2824" y="24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64"/>
            <p:cNvSpPr>
              <a:spLocks noChangeShapeType="1"/>
            </p:cNvSpPr>
            <p:nvPr/>
          </p:nvSpPr>
          <p:spPr bwMode="auto">
            <a:xfrm flipH="1">
              <a:off x="3380" y="2420"/>
              <a:ext cx="1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Line 65"/>
            <p:cNvSpPr>
              <a:spLocks noChangeShapeType="1"/>
            </p:cNvSpPr>
            <p:nvPr/>
          </p:nvSpPr>
          <p:spPr bwMode="auto">
            <a:xfrm>
              <a:off x="5061" y="1264"/>
              <a:ext cx="7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3" name="Freeform 66"/>
            <p:cNvSpPr>
              <a:spLocks noChangeArrowheads="1"/>
            </p:cNvSpPr>
            <p:nvPr/>
          </p:nvSpPr>
          <p:spPr bwMode="auto">
            <a:xfrm>
              <a:off x="5064" y="2416"/>
              <a:ext cx="234" cy="2"/>
            </a:xfrm>
            <a:custGeom>
              <a:avLst/>
              <a:gdLst>
                <a:gd name="T0" fmla="*/ 0 w 234"/>
                <a:gd name="T1" fmla="*/ 0 h 2"/>
                <a:gd name="T2" fmla="*/ 234 w 23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4" h="2">
                  <a:moveTo>
                    <a:pt x="0" y="0"/>
                  </a:moveTo>
                  <a:lnTo>
                    <a:pt x="234" y="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4" name="Line 67"/>
            <p:cNvSpPr>
              <a:spLocks noChangeShapeType="1"/>
            </p:cNvSpPr>
            <p:nvPr/>
          </p:nvSpPr>
          <p:spPr bwMode="auto">
            <a:xfrm flipH="1">
              <a:off x="5648" y="2420"/>
              <a:ext cx="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5" name="Freeform 68"/>
            <p:cNvSpPr>
              <a:spLocks/>
            </p:cNvSpPr>
            <p:nvPr/>
          </p:nvSpPr>
          <p:spPr bwMode="auto">
            <a:xfrm>
              <a:off x="2920" y="2268"/>
              <a:ext cx="528" cy="522"/>
            </a:xfrm>
            <a:custGeom>
              <a:avLst/>
              <a:gdLst>
                <a:gd name="T0" fmla="*/ 0 w 528"/>
                <a:gd name="T1" fmla="*/ 0 h 522"/>
                <a:gd name="T2" fmla="*/ 102 w 528"/>
                <a:gd name="T3" fmla="*/ 258 h 522"/>
                <a:gd name="T4" fmla="*/ 102 w 528"/>
                <a:gd name="T5" fmla="*/ 522 h 522"/>
                <a:gd name="T6" fmla="*/ 174 w 528"/>
                <a:gd name="T7" fmla="*/ 462 h 522"/>
                <a:gd name="T8" fmla="*/ 288 w 528"/>
                <a:gd name="T9" fmla="*/ 450 h 522"/>
                <a:gd name="T10" fmla="*/ 372 w 528"/>
                <a:gd name="T11" fmla="*/ 474 h 522"/>
                <a:gd name="T12" fmla="*/ 408 w 528"/>
                <a:gd name="T13" fmla="*/ 516 h 522"/>
                <a:gd name="T14" fmla="*/ 408 w 528"/>
                <a:gd name="T15" fmla="*/ 252 h 522"/>
                <a:gd name="T16" fmla="*/ 528 w 528"/>
                <a:gd name="T17" fmla="*/ 12 h 5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522">
                  <a:moveTo>
                    <a:pt x="0" y="0"/>
                  </a:moveTo>
                  <a:lnTo>
                    <a:pt x="102" y="258"/>
                  </a:lnTo>
                  <a:lnTo>
                    <a:pt x="102" y="522"/>
                  </a:lnTo>
                  <a:lnTo>
                    <a:pt x="174" y="462"/>
                  </a:lnTo>
                  <a:lnTo>
                    <a:pt x="288" y="450"/>
                  </a:lnTo>
                  <a:lnTo>
                    <a:pt x="372" y="474"/>
                  </a:lnTo>
                  <a:lnTo>
                    <a:pt x="408" y="516"/>
                  </a:lnTo>
                  <a:lnTo>
                    <a:pt x="408" y="252"/>
                  </a:lnTo>
                  <a:lnTo>
                    <a:pt x="52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6" name="Freeform 69"/>
            <p:cNvSpPr>
              <a:spLocks/>
            </p:cNvSpPr>
            <p:nvPr/>
          </p:nvSpPr>
          <p:spPr bwMode="auto">
            <a:xfrm>
              <a:off x="5196" y="2298"/>
              <a:ext cx="540" cy="450"/>
            </a:xfrm>
            <a:custGeom>
              <a:avLst/>
              <a:gdLst>
                <a:gd name="T0" fmla="*/ 0 w 540"/>
                <a:gd name="T1" fmla="*/ 8 h 450"/>
                <a:gd name="T2" fmla="*/ 246 w 540"/>
                <a:gd name="T3" fmla="*/ 240 h 450"/>
                <a:gd name="T4" fmla="*/ 246 w 540"/>
                <a:gd name="T5" fmla="*/ 444 h 450"/>
                <a:gd name="T6" fmla="*/ 272 w 540"/>
                <a:gd name="T7" fmla="*/ 416 h 450"/>
                <a:gd name="T8" fmla="*/ 306 w 540"/>
                <a:gd name="T9" fmla="*/ 420 h 450"/>
                <a:gd name="T10" fmla="*/ 336 w 540"/>
                <a:gd name="T11" fmla="*/ 450 h 450"/>
                <a:gd name="T12" fmla="*/ 336 w 540"/>
                <a:gd name="T13" fmla="*/ 240 h 450"/>
                <a:gd name="T14" fmla="*/ 540 w 540"/>
                <a:gd name="T15" fmla="*/ 0 h 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50">
                  <a:moveTo>
                    <a:pt x="0" y="8"/>
                  </a:moveTo>
                  <a:lnTo>
                    <a:pt x="246" y="240"/>
                  </a:lnTo>
                  <a:lnTo>
                    <a:pt x="246" y="444"/>
                  </a:lnTo>
                  <a:lnTo>
                    <a:pt x="272" y="416"/>
                  </a:lnTo>
                  <a:lnTo>
                    <a:pt x="306" y="420"/>
                  </a:lnTo>
                  <a:lnTo>
                    <a:pt x="336" y="450"/>
                  </a:lnTo>
                  <a:lnTo>
                    <a:pt x="336" y="240"/>
                  </a:lnTo>
                  <a:lnTo>
                    <a:pt x="54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085" name="Group 77"/>
          <p:cNvGrpSpPr>
            <a:grpSpLocks/>
          </p:cNvGrpSpPr>
          <p:nvPr/>
        </p:nvGrpSpPr>
        <p:grpSpPr bwMode="auto">
          <a:xfrm>
            <a:off x="174625" y="2133600"/>
            <a:ext cx="3240088" cy="1512888"/>
            <a:chOff x="110" y="1434"/>
            <a:chExt cx="2041" cy="953"/>
          </a:xfrm>
        </p:grpSpPr>
        <p:grpSp>
          <p:nvGrpSpPr>
            <p:cNvPr id="46086" name="Group 70"/>
            <p:cNvGrpSpPr>
              <a:grpSpLocks/>
            </p:cNvGrpSpPr>
            <p:nvPr/>
          </p:nvGrpSpPr>
          <p:grpSpPr bwMode="auto">
            <a:xfrm>
              <a:off x="156" y="1434"/>
              <a:ext cx="1955" cy="839"/>
              <a:chOff x="1293" y="3558"/>
              <a:chExt cx="1883" cy="886"/>
            </a:xfrm>
          </p:grpSpPr>
          <p:sp>
            <p:nvSpPr>
              <p:cNvPr id="46088" name="Rectangle 71"/>
              <p:cNvSpPr>
                <a:spLocks noChangeArrowheads="1"/>
              </p:cNvSpPr>
              <p:nvPr/>
            </p:nvSpPr>
            <p:spPr bwMode="auto">
              <a:xfrm>
                <a:off x="1293" y="3830"/>
                <a:ext cx="70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>
                    <a:solidFill>
                      <a:srgbClr val="A50021"/>
                    </a:solidFill>
                  </a:rPr>
                  <a:t>t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 </a:t>
                </a:r>
                <a:r>
                  <a:rPr lang="fr-FR" altLang="fr-FR" sz="2600" b="1" baseline="-20000">
                    <a:solidFill>
                      <a:srgbClr val="A50021"/>
                    </a:solidFill>
                  </a:rPr>
                  <a:t>1/2   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= </a:t>
                </a:r>
              </a:p>
            </p:txBody>
          </p:sp>
          <p:grpSp>
            <p:nvGrpSpPr>
              <p:cNvPr id="46089" name="Group 72"/>
              <p:cNvGrpSpPr>
                <a:grpSpLocks/>
              </p:cNvGrpSpPr>
              <p:nvPr/>
            </p:nvGrpSpPr>
            <p:grpSpPr bwMode="auto">
              <a:xfrm>
                <a:off x="2074" y="3558"/>
                <a:ext cx="1102" cy="886"/>
                <a:chOff x="2074" y="3558"/>
                <a:chExt cx="1102" cy="886"/>
              </a:xfrm>
            </p:grpSpPr>
            <p:sp>
              <p:nvSpPr>
                <p:cNvPr id="46090" name="Rectangle 73"/>
                <p:cNvSpPr>
                  <a:spLocks noChangeArrowheads="1"/>
                </p:cNvSpPr>
                <p:nvPr/>
              </p:nvSpPr>
              <p:spPr bwMode="auto">
                <a:xfrm>
                  <a:off x="2113" y="3558"/>
                  <a:ext cx="1031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Ln2</a:t>
                  </a:r>
                  <a:r>
                    <a:rPr lang="fr-FR" altLang="fr-FR" sz="4800" b="1">
                      <a:solidFill>
                        <a:srgbClr val="A50021"/>
                      </a:solidFill>
                    </a:rPr>
                    <a:t> . </a:t>
                  </a:r>
                  <a:r>
                    <a:rPr lang="fr-FR" altLang="fr-FR" sz="2600" b="1">
                      <a:solidFill>
                        <a:srgbClr val="A50021"/>
                      </a:solidFill>
                    </a:rPr>
                    <a:t>Vd</a:t>
                  </a:r>
                </a:p>
              </p:txBody>
            </p:sp>
            <p:sp>
              <p:nvSpPr>
                <p:cNvPr id="46091" name="Rectangle 74"/>
                <p:cNvSpPr>
                  <a:spLocks noChangeArrowheads="1"/>
                </p:cNvSpPr>
                <p:nvPr/>
              </p:nvSpPr>
              <p:spPr bwMode="auto">
                <a:xfrm>
                  <a:off x="2115" y="4121"/>
                  <a:ext cx="835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Cl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TOTALE</a:t>
                  </a:r>
                </a:p>
              </p:txBody>
            </p:sp>
            <p:sp>
              <p:nvSpPr>
                <p:cNvPr id="46092" name="Line 75"/>
                <p:cNvSpPr>
                  <a:spLocks noChangeShapeType="1"/>
                </p:cNvSpPr>
                <p:nvPr/>
              </p:nvSpPr>
              <p:spPr bwMode="auto">
                <a:xfrm>
                  <a:off x="2074" y="4080"/>
                  <a:ext cx="11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46087" name="Rectangle 76"/>
            <p:cNvSpPr>
              <a:spLocks noChangeArrowheads="1"/>
            </p:cNvSpPr>
            <p:nvPr/>
          </p:nvSpPr>
          <p:spPr bwMode="auto">
            <a:xfrm>
              <a:off x="110" y="1525"/>
              <a:ext cx="2041" cy="862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Utilisation de la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390525" y="1412875"/>
            <a:ext cx="59769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4" y="476672"/>
            <a:ext cx="90250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534988" y="3573016"/>
            <a:ext cx="93373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/>
              <a:t>https://www.icp.org.nz/drug-clearance/cylinder-model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blackWhite">
          <a:xfrm>
            <a:off x="4330700" y="4314825"/>
            <a:ext cx="976313" cy="1201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227263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Doses et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19088" y="5013325"/>
            <a:ext cx="936148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L’extrapolation interspécifique des posologies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71525" y="3068638"/>
          <a:ext cx="818038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Équation" r:id="rId4" imgW="2638287" imgH="390618" progId="Equation.3">
                  <p:embed/>
                </p:oleObj>
              </mc:Choice>
              <mc:Fallback>
                <p:oleObj name="Équation" r:id="rId4" imgW="2638287" imgH="39061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71525" y="3068638"/>
                        <a:ext cx="8180388" cy="147955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1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8378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58379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156075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116</a:t>
            </a:r>
          </a:p>
        </p:txBody>
      </p:sp>
      <p:sp useBgFill="1">
        <p:nvSpPr>
          <p:cNvPr id="58381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58382" name="Rectangle 14"/>
          <p:cNvSpPr>
            <a:spLocks noChangeArrowheads="1"/>
          </p:cNvSpPr>
          <p:nvPr/>
        </p:nvSpPr>
        <p:spPr bwMode="auto">
          <a:xfrm>
            <a:off x="66230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80</a:t>
            </a:r>
          </a:p>
        </p:txBody>
      </p:sp>
      <p:sp useBgFill="1">
        <p:nvSpPr>
          <p:cNvPr id="58383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58384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58387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58388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58389" name="Rectangle 21"/>
          <p:cNvSpPr>
            <a:spLocks noChangeArrowheads="1"/>
          </p:cNvSpPr>
          <p:nvPr/>
        </p:nvSpPr>
        <p:spPr bwMode="auto">
          <a:xfrm>
            <a:off x="4256088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58390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58391" name="Rectangle 23"/>
          <p:cNvSpPr>
            <a:spLocks noChangeArrowheads="1"/>
          </p:cNvSpPr>
          <p:nvPr/>
        </p:nvSpPr>
        <p:spPr bwMode="auto">
          <a:xfrm>
            <a:off x="6619875" y="458946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40</a:t>
            </a:r>
          </a:p>
        </p:txBody>
      </p:sp>
      <p:sp useBgFill="1">
        <p:nvSpPr>
          <p:cNvPr id="58392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58393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 useBgFill="1">
        <p:nvSpPr>
          <p:cNvPr id="246810" name="Rectangle 26"/>
          <p:cNvSpPr>
            <a:spLocks noChangeArrowheads="1"/>
          </p:cNvSpPr>
          <p:nvPr/>
        </p:nvSpPr>
        <p:spPr bwMode="auto">
          <a:xfrm>
            <a:off x="-7938" y="6138863"/>
            <a:ext cx="1543051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Dose /24h</a:t>
            </a:r>
            <a:endParaRPr lang="fr-FR" altLang="fr-FR" sz="1700" b="1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(mg/kg)</a:t>
            </a:r>
          </a:p>
        </p:txBody>
      </p:sp>
      <p:sp useBgFill="1">
        <p:nvSpPr>
          <p:cNvPr id="246811" name="Rectangle 27"/>
          <p:cNvSpPr>
            <a:spLocks noChangeArrowheads="1"/>
          </p:cNvSpPr>
          <p:nvPr/>
        </p:nvSpPr>
        <p:spPr bwMode="auto">
          <a:xfrm>
            <a:off x="1658938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176</a:t>
            </a:r>
          </a:p>
        </p:txBody>
      </p:sp>
      <p:sp useBgFill="1">
        <p:nvSpPr>
          <p:cNvPr id="246812" name="Rectangle 28"/>
          <p:cNvSpPr>
            <a:spLocks noChangeArrowheads="1"/>
          </p:cNvSpPr>
          <p:nvPr/>
        </p:nvSpPr>
        <p:spPr bwMode="auto">
          <a:xfrm>
            <a:off x="2906713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105</a:t>
            </a:r>
          </a:p>
        </p:txBody>
      </p:sp>
      <p:sp useBgFill="1">
        <p:nvSpPr>
          <p:cNvPr id="246813" name="Rectangle 29"/>
          <p:cNvSpPr>
            <a:spLocks noChangeArrowheads="1"/>
          </p:cNvSpPr>
          <p:nvPr/>
        </p:nvSpPr>
        <p:spPr bwMode="auto">
          <a:xfrm>
            <a:off x="428942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84</a:t>
            </a:r>
          </a:p>
        </p:txBody>
      </p:sp>
      <p:sp useBgFill="1">
        <p:nvSpPr>
          <p:cNvPr id="246814" name="Rectangle 30"/>
          <p:cNvSpPr>
            <a:spLocks noChangeArrowheads="1"/>
          </p:cNvSpPr>
          <p:nvPr/>
        </p:nvSpPr>
        <p:spPr bwMode="auto">
          <a:xfrm>
            <a:off x="56007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62</a:t>
            </a:r>
          </a:p>
        </p:txBody>
      </p:sp>
      <p:sp useBgFill="1">
        <p:nvSpPr>
          <p:cNvPr id="246815" name="Rectangle 31"/>
          <p:cNvSpPr>
            <a:spLocks noChangeArrowheads="1"/>
          </p:cNvSpPr>
          <p:nvPr/>
        </p:nvSpPr>
        <p:spPr bwMode="auto">
          <a:xfrm>
            <a:off x="66548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246816" name="Rectangle 32"/>
          <p:cNvSpPr>
            <a:spLocks noChangeArrowheads="1"/>
          </p:cNvSpPr>
          <p:nvPr/>
        </p:nvSpPr>
        <p:spPr bwMode="auto">
          <a:xfrm>
            <a:off x="772477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54</a:t>
            </a:r>
          </a:p>
        </p:txBody>
      </p:sp>
      <p:sp useBgFill="1">
        <p:nvSpPr>
          <p:cNvPr id="246817" name="Rectangle 33"/>
          <p:cNvSpPr>
            <a:spLocks noChangeArrowheads="1"/>
          </p:cNvSpPr>
          <p:nvPr/>
        </p:nvSpPr>
        <p:spPr bwMode="auto">
          <a:xfrm>
            <a:off x="920115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36</a:t>
            </a:r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>
            <a:off x="39688" y="5373688"/>
            <a:ext cx="8343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doses par kg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pour obtenir la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même concentration cible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 =1 µg/mL</a:t>
            </a: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58404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Impact de l’espèce sur les posologies: les débits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0" grpId="0" animBg="1"/>
      <p:bldP spid="246811" grpId="0" animBg="1"/>
      <p:bldP spid="246812" grpId="0" animBg="1"/>
      <p:bldP spid="246813" grpId="0" animBg="1"/>
      <p:bldP spid="246814" grpId="0" animBg="1"/>
      <p:bldP spid="246815" grpId="0" animBg="1"/>
      <p:bldP spid="246816" grpId="0" animBg="1"/>
      <p:bldP spid="246817" grpId="0" animBg="1"/>
      <p:bldP spid="246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24" name="Group 32"/>
          <p:cNvGraphicFramePr>
            <a:graphicFrameLocks noGrp="1"/>
          </p:cNvGraphicFramePr>
          <p:nvPr>
            <p:ph idx="1"/>
          </p:nvPr>
        </p:nvGraphicFramePr>
        <p:xfrm>
          <a:off x="365125" y="3141663"/>
          <a:ext cx="9721850" cy="2706688"/>
        </p:xfrm>
        <a:graphic>
          <a:graphicData uri="http://schemas.openxmlformats.org/drawingml/2006/table">
            <a:tbl>
              <a:tblPr/>
              <a:tblGrid>
                <a:gridCol w="153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5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Espèce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Dose proposée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en clinique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Clairance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(mL/kg/min)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Dose calculée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(mg/kg)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Homme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0.17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14.7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Chien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0.5 - 2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Chat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ahoma" pitchFamily="34" charset="0"/>
                        </a:rPr>
                        <a:t>0.05 – 0.2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8.6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34" charset="0"/>
                        </a:rPr>
                        <a:t>0.1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85788" y="2189163"/>
            <a:ext cx="2270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Morphine, IM</a:t>
            </a:r>
          </a:p>
        </p:txBody>
      </p:sp>
      <p:sp>
        <p:nvSpPr>
          <p:cNvPr id="60446" name="Text Box 31"/>
          <p:cNvSpPr txBox="1">
            <a:spLocks noChangeArrowheads="1"/>
          </p:cNvSpPr>
          <p:nvPr/>
        </p:nvSpPr>
        <p:spPr bwMode="auto">
          <a:xfrm>
            <a:off x="527050" y="1397000"/>
            <a:ext cx="7878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Les doses sont proportionnelles aux clairances</a:t>
            </a:r>
          </a:p>
        </p:txBody>
      </p:sp>
      <p:sp>
        <p:nvSpPr>
          <p:cNvPr id="60447" name="Rectangle 3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totale ou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1525" y="2035175"/>
            <a:ext cx="8961438" cy="3194050"/>
          </a:xfrm>
        </p:spPr>
        <p:txBody>
          <a:bodyPr/>
          <a:lstStyle/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/>
          </a:p>
          <a:p>
            <a:pPr defTabSz="762000" eaLnBrk="1" hangingPunct="1">
              <a:buFont typeface="Wingdings" panose="05000000000000000000" pitchFamily="2" charset="2"/>
              <a:buNone/>
            </a:pPr>
            <a:r>
              <a:rPr lang="en-US" altLang="fr-FR"/>
              <a:t>			: </a:t>
            </a:r>
            <a:r>
              <a:rPr lang="en-US" altLang="fr-FR" sz="2800"/>
              <a:t>3 mg/kg/24 h	</a:t>
            </a:r>
          </a:p>
          <a:p>
            <a:pPr defTabSz="762000" eaLnBrk="1" hangingPunct="1">
              <a:buFont typeface="Wingdings" panose="05000000000000000000" pitchFamily="2" charset="2"/>
              <a:buNone/>
            </a:pPr>
            <a:endParaRPr lang="en-US" altLang="fr-FR" sz="2800"/>
          </a:p>
          <a:p>
            <a:pPr defTabSz="7620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fr-FR" sz="2800"/>
              <a:t>			: 		</a:t>
            </a:r>
            <a:r>
              <a:rPr lang="en-US" altLang="fr-FR" sz="4400">
                <a:solidFill>
                  <a:srgbClr val="FF9900"/>
                </a:solidFill>
              </a:rPr>
              <a:t>?</a:t>
            </a:r>
            <a:r>
              <a:rPr lang="en-US" altLang="fr-FR" sz="2800"/>
              <a:t>		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519113" y="466725"/>
            <a:ext cx="9161462" cy="730250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960438" y="5094288"/>
            <a:ext cx="23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chèvre = </a:t>
            </a:r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565150" y="2489200"/>
            <a:ext cx="1093788" cy="720725"/>
          </a:xfrm>
          <a:custGeom>
            <a:avLst/>
            <a:gdLst>
              <a:gd name="T0" fmla="*/ 2147483646 w 626"/>
              <a:gd name="T1" fmla="*/ 2147483646 h 404"/>
              <a:gd name="T2" fmla="*/ 2147483646 w 626"/>
              <a:gd name="T3" fmla="*/ 2147483646 h 404"/>
              <a:gd name="T4" fmla="*/ 2147483646 w 626"/>
              <a:gd name="T5" fmla="*/ 2147483646 h 404"/>
              <a:gd name="T6" fmla="*/ 2147483646 w 626"/>
              <a:gd name="T7" fmla="*/ 2147483646 h 404"/>
              <a:gd name="T8" fmla="*/ 2147483646 w 626"/>
              <a:gd name="T9" fmla="*/ 2147483646 h 404"/>
              <a:gd name="T10" fmla="*/ 2147483646 w 626"/>
              <a:gd name="T11" fmla="*/ 2147483646 h 404"/>
              <a:gd name="T12" fmla="*/ 2147483646 w 626"/>
              <a:gd name="T13" fmla="*/ 2147483646 h 404"/>
              <a:gd name="T14" fmla="*/ 2147483646 w 626"/>
              <a:gd name="T15" fmla="*/ 2147483646 h 404"/>
              <a:gd name="T16" fmla="*/ 2147483646 w 626"/>
              <a:gd name="T17" fmla="*/ 2147483646 h 404"/>
              <a:gd name="T18" fmla="*/ 2147483646 w 626"/>
              <a:gd name="T19" fmla="*/ 2147483646 h 404"/>
              <a:gd name="T20" fmla="*/ 2147483646 w 626"/>
              <a:gd name="T21" fmla="*/ 2147483646 h 404"/>
              <a:gd name="T22" fmla="*/ 2147483646 w 626"/>
              <a:gd name="T23" fmla="*/ 2147483646 h 404"/>
              <a:gd name="T24" fmla="*/ 2147483646 w 626"/>
              <a:gd name="T25" fmla="*/ 2147483646 h 404"/>
              <a:gd name="T26" fmla="*/ 2147483646 w 626"/>
              <a:gd name="T27" fmla="*/ 2147483646 h 404"/>
              <a:gd name="T28" fmla="*/ 2147483646 w 626"/>
              <a:gd name="T29" fmla="*/ 2147483646 h 404"/>
              <a:gd name="T30" fmla="*/ 2147483646 w 626"/>
              <a:gd name="T31" fmla="*/ 2147483646 h 404"/>
              <a:gd name="T32" fmla="*/ 2147483646 w 626"/>
              <a:gd name="T33" fmla="*/ 2147483646 h 404"/>
              <a:gd name="T34" fmla="*/ 2147483646 w 626"/>
              <a:gd name="T35" fmla="*/ 2147483646 h 404"/>
              <a:gd name="T36" fmla="*/ 2147483646 w 626"/>
              <a:gd name="T37" fmla="*/ 2147483646 h 404"/>
              <a:gd name="T38" fmla="*/ 2147483646 w 626"/>
              <a:gd name="T39" fmla="*/ 2147483646 h 404"/>
              <a:gd name="T40" fmla="*/ 2147483646 w 626"/>
              <a:gd name="T41" fmla="*/ 2147483646 h 404"/>
              <a:gd name="T42" fmla="*/ 2147483646 w 626"/>
              <a:gd name="T43" fmla="*/ 2147483646 h 404"/>
              <a:gd name="T44" fmla="*/ 2147483646 w 626"/>
              <a:gd name="T45" fmla="*/ 2147483646 h 404"/>
              <a:gd name="T46" fmla="*/ 2147483646 w 626"/>
              <a:gd name="T47" fmla="*/ 2147483646 h 404"/>
              <a:gd name="T48" fmla="*/ 2147483646 w 626"/>
              <a:gd name="T49" fmla="*/ 2147483646 h 404"/>
              <a:gd name="T50" fmla="*/ 2147483646 w 626"/>
              <a:gd name="T51" fmla="*/ 2147483646 h 404"/>
              <a:gd name="T52" fmla="*/ 2147483646 w 626"/>
              <a:gd name="T53" fmla="*/ 2147483646 h 404"/>
              <a:gd name="T54" fmla="*/ 2147483646 w 626"/>
              <a:gd name="T55" fmla="*/ 2147483646 h 404"/>
              <a:gd name="T56" fmla="*/ 2147483646 w 626"/>
              <a:gd name="T57" fmla="*/ 2147483646 h 404"/>
              <a:gd name="T58" fmla="*/ 2147483646 w 626"/>
              <a:gd name="T59" fmla="*/ 2147483646 h 404"/>
              <a:gd name="T60" fmla="*/ 2147483646 w 626"/>
              <a:gd name="T61" fmla="*/ 2147483646 h 404"/>
              <a:gd name="T62" fmla="*/ 2147483646 w 626"/>
              <a:gd name="T63" fmla="*/ 2147483646 h 404"/>
              <a:gd name="T64" fmla="*/ 2147483646 w 626"/>
              <a:gd name="T65" fmla="*/ 2147483646 h 404"/>
              <a:gd name="T66" fmla="*/ 2147483646 w 626"/>
              <a:gd name="T67" fmla="*/ 2147483646 h 404"/>
              <a:gd name="T68" fmla="*/ 2147483646 w 626"/>
              <a:gd name="T69" fmla="*/ 2147483646 h 404"/>
              <a:gd name="T70" fmla="*/ 2147483646 w 626"/>
              <a:gd name="T71" fmla="*/ 2147483646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3460750" y="4916488"/>
            <a:ext cx="6667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bovin (3mg/kg) x Cl chèvre (0.74L/kg/h)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Cl bovin (0.17 L/kg/h)</a:t>
            </a:r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>
            <a:off x="3413125" y="5337175"/>
            <a:ext cx="652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2527300" y="5988050"/>
            <a:ext cx="563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b="1">
                <a:solidFill>
                  <a:schemeClr val="hlink"/>
                </a:solidFill>
              </a:rPr>
              <a:t>Dose chèvre = 13 mg/kg/24h</a:t>
            </a:r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41375" y="3735388"/>
            <a:ext cx="914400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5430838" y="4221163"/>
            <a:ext cx="271621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0.74 L/kg/h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5430838" y="2708275"/>
            <a:ext cx="2736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fr-FR" sz="2800"/>
              <a:t>Cl = 0.17 L/kg/h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679450" y="1484313"/>
            <a:ext cx="7567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Quelle dose de kétoprofène chez la chèvre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275462" grpId="0"/>
      <p:bldP spid="275464" grpId="0"/>
      <p:bldP spid="275466" grpId="0"/>
      <p:bldP spid="2754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Une vache d'Aub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997200"/>
            <a:ext cx="2014537" cy="2381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3587" name="Group 3"/>
          <p:cNvGrpSpPr>
            <a:grpSpLocks/>
          </p:cNvGrpSpPr>
          <p:nvPr/>
        </p:nvGrpSpPr>
        <p:grpSpPr bwMode="auto">
          <a:xfrm>
            <a:off x="5629275" y="2997200"/>
            <a:ext cx="3484563" cy="3168650"/>
            <a:chOff x="1882" y="663"/>
            <a:chExt cx="1951" cy="1996"/>
          </a:xfrm>
        </p:grpSpPr>
        <p:pic>
          <p:nvPicPr>
            <p:cNvPr id="64521" name="Picture 4" descr="goat brows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663"/>
              <a:ext cx="1943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2" name="Rectangle 5"/>
            <p:cNvSpPr>
              <a:spLocks noChangeArrowheads="1"/>
            </p:cNvSpPr>
            <p:nvPr/>
          </p:nvSpPr>
          <p:spPr bwMode="auto">
            <a:xfrm>
              <a:off x="1882" y="2205"/>
              <a:ext cx="1951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3" name="Rectangle 6"/>
            <p:cNvSpPr>
              <a:spLocks noChangeArrowheads="1"/>
            </p:cNvSpPr>
            <p:nvPr/>
          </p:nvSpPr>
          <p:spPr bwMode="auto">
            <a:xfrm>
              <a:off x="3379" y="663"/>
              <a:ext cx="454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64524" name="Rectangle 7"/>
            <p:cNvSpPr>
              <a:spLocks noChangeArrowheads="1"/>
            </p:cNvSpPr>
            <p:nvPr/>
          </p:nvSpPr>
          <p:spPr bwMode="auto">
            <a:xfrm>
              <a:off x="1882" y="663"/>
              <a:ext cx="363" cy="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1236663" y="1916113"/>
            <a:ext cx="7794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Capacités enzymatiques chez la chèvre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Régime alimentaire : peigneur </a:t>
            </a:r>
            <a:r>
              <a:rPr lang="fr-FR" altLang="fr-FR" sz="2800" i="1">
                <a:solidFill>
                  <a:srgbClr val="333399"/>
                </a:solidFill>
                <a:latin typeface="Tahoma" panose="020B0604030504040204" pitchFamily="34" charset="0"/>
              </a:rPr>
              <a:t>vs</a:t>
            </a: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brouteur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463550" y="5375275"/>
            <a:ext cx="9409113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Espèce “mineure”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Posologies des bovins :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sous-dosages fréquents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Echecs thérapeutiques /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Résistance aux ivermectines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519113" y="466725"/>
            <a:ext cx="9161462" cy="7302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/>
              <a:t>Extrapolation interspécifique des doses</a:t>
            </a: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463550" y="1341438"/>
            <a:ext cx="9264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Pourquoi la chèvre élimine plus que les bovins et ovins</a:t>
            </a:r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3919538" y="3660775"/>
            <a:ext cx="2073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en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alcaloïdes toxiques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2" grpId="0"/>
      <p:bldP spid="323593" grpId="0"/>
      <p:bldP spid="3235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lying Goats: photo of th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2062163"/>
            <a:ext cx="34718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Flying Goats: photo of the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989138"/>
            <a:ext cx="4006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.imgur.com/lDt3nJ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4927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7650" y="4149725"/>
            <a:ext cx="972026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Koala : régime folivore très spécialisé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Feuilles d’eucalyptus toxiques </a:t>
            </a:r>
          </a:p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Posologies des médicaments chez le koala 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400" b="1">
                <a:solidFill>
                  <a:srgbClr val="FF0000"/>
                </a:solidFill>
                <a:latin typeface="Tahoma" panose="020B0604030504040204" pitchFamily="34" charset="0"/>
              </a:rPr>
              <a:t>Très faibles </a:t>
            </a: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biodisponibilités par voie orale : antibiotiques, anti-inflammatoires</a:t>
            </a:r>
            <a:endParaRPr lang="fr-FR" altLang="fr-FR" sz="2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ChangeArrowheads="1"/>
          </p:cNvSpPr>
          <p:nvPr/>
        </p:nvSpPr>
        <p:spPr bwMode="auto">
          <a:xfrm>
            <a:off x="1" y="1844774"/>
            <a:ext cx="10286999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</a:rPr>
              <a:t> Permet 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d’estimer chez un individu/une espèce particuliers (et non documentés) </a:t>
            </a:r>
            <a:r>
              <a:rPr lang="fr-FR" altLang="fr-FR" sz="2400" b="1" dirty="0">
                <a:solidFill>
                  <a:srgbClr val="A50021"/>
                </a:solidFill>
                <a:latin typeface="Tahoma" panose="020B0604030504040204" pitchFamily="34" charset="0"/>
              </a:rPr>
              <a:t>la dose qui assure la même exposition plasmatique</a:t>
            </a: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que: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l’espèce, pour l’adaptation individuelle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la dose connue dans une autre espèce, pour l’extrapolation à une autre espèce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2588" y="538163"/>
            <a:ext cx="9590087" cy="1079500"/>
          </a:xfrm>
          <a:prstGeom prst="rect">
            <a:avLst/>
          </a:prstGeom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62000" eaLnBrk="1" hangingPunct="1">
              <a:buFont typeface="Wingdings" pitchFamily="2" charset="2"/>
              <a:buNone/>
              <a:defRPr/>
            </a:pPr>
            <a:r>
              <a:rPr lang="fr-FR" altLang="fr-FR" sz="2800" kern="0" dirty="0">
                <a:solidFill>
                  <a:srgbClr val="A50021"/>
                </a:solidFill>
              </a:rPr>
              <a:t>Pour résumer : caractéristiques de l’extrapolation des doses sur la base des clairances</a:t>
            </a:r>
            <a:endParaRPr lang="fr-FR" altLang="fr-FR" sz="2800" kern="0" dirty="0"/>
          </a:p>
        </p:txBody>
      </p:sp>
      <p:grpSp>
        <p:nvGrpSpPr>
          <p:cNvPr id="69636" name="Groupe 8"/>
          <p:cNvGrpSpPr>
            <a:grpSpLocks/>
          </p:cNvGrpSpPr>
          <p:nvPr/>
        </p:nvGrpSpPr>
        <p:grpSpPr bwMode="auto">
          <a:xfrm>
            <a:off x="3213778" y="3999251"/>
            <a:ext cx="1801812" cy="1131888"/>
            <a:chOff x="6508775" y="1866106"/>
            <a:chExt cx="2979737" cy="1974850"/>
          </a:xfrm>
        </p:grpSpPr>
        <p:grpSp>
          <p:nvGrpSpPr>
            <p:cNvPr id="69642" name="Group 3"/>
            <p:cNvGrpSpPr>
              <a:grpSpLocks/>
            </p:cNvGrpSpPr>
            <p:nvPr/>
          </p:nvGrpSpPr>
          <p:grpSpPr bwMode="auto">
            <a:xfrm>
              <a:off x="6508775" y="2004219"/>
              <a:ext cx="2979737" cy="1836737"/>
              <a:chOff x="4339" y="1729"/>
              <a:chExt cx="1877" cy="1157"/>
            </a:xfrm>
          </p:grpSpPr>
          <p:sp>
            <p:nvSpPr>
              <p:cNvPr id="69644" name="Line 4"/>
              <p:cNvSpPr>
                <a:spLocks noChangeShapeType="1"/>
              </p:cNvSpPr>
              <p:nvPr/>
            </p:nvSpPr>
            <p:spPr bwMode="auto">
              <a:xfrm flipV="1">
                <a:off x="4346" y="1841"/>
                <a:ext cx="0" cy="10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5" name="Line 5"/>
              <p:cNvSpPr>
                <a:spLocks noChangeShapeType="1"/>
              </p:cNvSpPr>
              <p:nvPr/>
            </p:nvSpPr>
            <p:spPr bwMode="auto">
              <a:xfrm>
                <a:off x="4339" y="2884"/>
                <a:ext cx="18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646" name="Freeform 6" descr="blanc)"/>
              <p:cNvSpPr>
                <a:spLocks/>
              </p:cNvSpPr>
              <p:nvPr/>
            </p:nvSpPr>
            <p:spPr bwMode="auto">
              <a:xfrm>
                <a:off x="4364" y="1729"/>
                <a:ext cx="1404" cy="1147"/>
              </a:xfrm>
              <a:custGeom>
                <a:avLst/>
                <a:gdLst>
                  <a:gd name="T0" fmla="*/ 0 w 2113"/>
                  <a:gd name="T1" fmla="*/ 2 h 1824"/>
                  <a:gd name="T2" fmla="*/ 2 w 2113"/>
                  <a:gd name="T3" fmla="*/ 1 h 1824"/>
                  <a:gd name="T4" fmla="*/ 3 w 2113"/>
                  <a:gd name="T5" fmla="*/ 1 h 1824"/>
                  <a:gd name="T6" fmla="*/ 5 w 2113"/>
                  <a:gd name="T7" fmla="*/ 2 h 18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3" h="1824">
                    <a:moveTo>
                      <a:pt x="0" y="1824"/>
                    </a:moveTo>
                    <a:cubicBezTo>
                      <a:pt x="284" y="999"/>
                      <a:pt x="569" y="174"/>
                      <a:pt x="813" y="87"/>
                    </a:cubicBezTo>
                    <a:cubicBezTo>
                      <a:pt x="1057" y="0"/>
                      <a:pt x="1246" y="1010"/>
                      <a:pt x="1463" y="1299"/>
                    </a:cubicBezTo>
                    <a:cubicBezTo>
                      <a:pt x="1680" y="1588"/>
                      <a:pt x="1896" y="1706"/>
                      <a:pt x="2113" y="1824"/>
                    </a:cubicBezTo>
                  </a:path>
                </a:pathLst>
              </a:custGeom>
              <a:pattFill prst="dkVert">
                <a:fgClr>
                  <a:schemeClr val="accent2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9643" name="Freeform 7" descr="blanc)"/>
            <p:cNvSpPr>
              <a:spLocks/>
            </p:cNvSpPr>
            <p:nvPr/>
          </p:nvSpPr>
          <p:spPr bwMode="auto">
            <a:xfrm>
              <a:off x="6534175" y="1866106"/>
              <a:ext cx="2243137" cy="1958975"/>
            </a:xfrm>
            <a:custGeom>
              <a:avLst/>
              <a:gdLst>
                <a:gd name="T0" fmla="*/ 0 w 2113"/>
                <a:gd name="T1" fmla="*/ 2147483646 h 1824"/>
                <a:gd name="T2" fmla="*/ 2147483646 w 2113"/>
                <a:gd name="T3" fmla="*/ 2147483646 h 1824"/>
                <a:gd name="T4" fmla="*/ 2147483646 w 2113"/>
                <a:gd name="T5" fmla="*/ 2147483646 h 1824"/>
                <a:gd name="T6" fmla="*/ 2147483646 w 2113"/>
                <a:gd name="T7" fmla="*/ 2147483646 h 18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3" h="1824">
                  <a:moveTo>
                    <a:pt x="0" y="1824"/>
                  </a:moveTo>
                  <a:cubicBezTo>
                    <a:pt x="284" y="999"/>
                    <a:pt x="569" y="174"/>
                    <a:pt x="813" y="87"/>
                  </a:cubicBezTo>
                  <a:cubicBezTo>
                    <a:pt x="1057" y="0"/>
                    <a:pt x="1246" y="1010"/>
                    <a:pt x="1463" y="1299"/>
                  </a:cubicBezTo>
                  <a:cubicBezTo>
                    <a:pt x="1680" y="1588"/>
                    <a:pt x="1896" y="1706"/>
                    <a:pt x="2113" y="182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dkVert">
                    <a:fgClr>
                      <a:schemeClr val="accent2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445224"/>
            <a:ext cx="1044306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400" dirty="0">
                <a:solidFill>
                  <a:srgbClr val="333399"/>
                </a:solidFill>
                <a:latin typeface="Tahoma" panose="020B0604030504040204" pitchFamily="34" charset="0"/>
              </a:rPr>
              <a:t> Ne permet pas de corriger une différence d’origine pharmacodynamique</a:t>
            </a:r>
          </a:p>
          <a:p>
            <a:pPr lvl="1" eaLnBrk="1" hangingPunct="1">
              <a:buClr>
                <a:srgbClr val="333399"/>
              </a:buClr>
              <a:buFont typeface="Wingdings" panose="05000000000000000000" pitchFamily="2" charset="2"/>
              <a:buChar char="q"/>
            </a:pPr>
            <a:r>
              <a:rPr lang="fr-FR" altLang="fr-FR" sz="2000" dirty="0">
                <a:solidFill>
                  <a:srgbClr val="333399"/>
                </a:solidFill>
                <a:latin typeface="Tahoma" panose="020B0604030504040204" pitchFamily="34" charset="0"/>
              </a:rPr>
              <a:t>Cette différence PD se répercutera sur les concentrations cibles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1295" y="4216233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Dose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≠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Dose 2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2176564" y="4538198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289383" y="4529774"/>
            <a:ext cx="64770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23817" y="4449922"/>
            <a:ext cx="1773237" cy="369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Effet 1 = </a:t>
            </a:r>
            <a:r>
              <a:rPr lang="fr-FR" dirty="0">
                <a:solidFill>
                  <a:srgbClr val="A50021"/>
                </a:solidFill>
                <a:latin typeface="Arial" charset="0"/>
              </a:rPr>
              <a:t>Effet 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BFE9CD-987E-49FB-841C-19F3C2CF2DFF}"/>
              </a:ext>
            </a:extLst>
          </p:cNvPr>
          <p:cNvSpPr txBox="1"/>
          <p:nvPr/>
        </p:nvSpPr>
        <p:spPr>
          <a:xfrm>
            <a:off x="5108508" y="4207809"/>
            <a:ext cx="91563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 1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=</a:t>
            </a:r>
          </a:p>
          <a:p>
            <a:pPr eaLnBrk="1" hangingPunct="1">
              <a:defRPr/>
            </a:pPr>
            <a:r>
              <a:rPr lang="fr-FR" dirty="0">
                <a:solidFill>
                  <a:srgbClr val="A50021"/>
                </a:solidFill>
                <a:latin typeface="Arial" charset="0"/>
              </a:rPr>
              <a:t>Conc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De la clairance corporelle au clairances d’organes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2470150" y="1196975"/>
            <a:ext cx="5262563" cy="5327650"/>
            <a:chOff x="1383" y="754"/>
            <a:chExt cx="2947" cy="3356"/>
          </a:xfrm>
        </p:grpSpPr>
        <p:grpSp>
          <p:nvGrpSpPr>
            <p:cNvPr id="72707" name="Group 3"/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72753" name="Group 4"/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72756" name="Group 5"/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7275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275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72757" name="Rectangle 8"/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72754" name="Rectangle 9"/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72755" name="Rectangle 10"/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72708" name="Group 11"/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72709" name="Oval 12"/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72710" name="AutoShape 13"/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72711" name="Group 14"/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72718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72719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72720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7273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7273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72735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72736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72737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72738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72739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0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1" name="Line 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2" name="Line 2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3" name="Line 2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4" name="Line 2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5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6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7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8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49" name="Line 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0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1" name="Line 3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52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721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72726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7272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7272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72729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72730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1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732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2722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2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72725" name="AutoShape 49"/>
                <p:cNvCxnSpPr>
                  <a:cxnSpLocks noChangeAspect="1" noChangeShapeType="1"/>
                  <a:stCxn id="72733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2712" name="Group 50"/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72716" name="Line 51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7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2713" name="Group 53"/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72714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2715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/>
          <p:cNvSpPr>
            <a:spLocks noChangeArrowheads="1"/>
          </p:cNvSpPr>
          <p:nvPr/>
        </p:nvSpPr>
        <p:spPr bwMode="auto">
          <a:xfrm>
            <a:off x="390525" y="404813"/>
            <a:ext cx="89423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chemeClr val="tx2"/>
                </a:solidFill>
              </a:rPr>
              <a:t>De la clairance corporelle aux clairances d’organes</a:t>
            </a: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268288" y="2924175"/>
            <a:ext cx="96488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principaux organes épurateurs sont </a:t>
            </a:r>
            <a:r>
              <a:rPr lang="fr-BE" altLang="fr-FR" sz="2400" b="1">
                <a:solidFill>
                  <a:srgbClr val="A50021"/>
                </a:solidFill>
              </a:rPr>
              <a:t>connectés en parallèle</a:t>
            </a:r>
          </a:p>
        </p:txBody>
      </p:sp>
      <p:sp>
        <p:nvSpPr>
          <p:cNvPr id="156697" name="Rectangle 25"/>
          <p:cNvSpPr>
            <a:spLocks noChangeArrowheads="1"/>
          </p:cNvSpPr>
          <p:nvPr/>
        </p:nvSpPr>
        <p:spPr bwMode="auto">
          <a:xfrm>
            <a:off x="268288" y="5068888"/>
            <a:ext cx="96488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clairances hépatique et rénale sont </a:t>
            </a:r>
            <a:r>
              <a:rPr lang="fr-BE" altLang="fr-FR" sz="2400" b="1">
                <a:solidFill>
                  <a:srgbClr val="A50021"/>
                </a:solidFill>
              </a:rPr>
              <a:t>additives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09563" y="1773238"/>
          <a:ext cx="9802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Équation" r:id="rId4" imgW="4902200" imgH="241300" progId="Equation.3">
                  <p:embed/>
                </p:oleObj>
              </mc:Choice>
              <mc:Fallback>
                <p:oleObj name="Équation" r:id="rId4" imgW="4902200" imgH="2413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09563" y="1773238"/>
                        <a:ext cx="9802812" cy="4826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07963" y="3810000"/>
          <a:ext cx="10006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4" name="Équation" r:id="rId6" imgW="5003800" imgH="457200" progId="Equation.3">
                  <p:embed/>
                </p:oleObj>
              </mc:Choice>
              <mc:Fallback>
                <p:oleObj name="Équation" r:id="rId6" imgW="5003800" imgH="457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7963" y="3810000"/>
                        <a:ext cx="10006012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849563" y="5805488"/>
          <a:ext cx="47228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5" name="Équation" r:id="rId8" imgW="1574800" imgH="241300" progId="Equation.3">
                  <p:embed/>
                </p:oleObj>
              </mc:Choice>
              <mc:Fallback>
                <p:oleObj name="Équation" r:id="rId8" imgW="1574800" imgH="2413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849563" y="5805488"/>
                        <a:ext cx="4722812" cy="7239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/>
      <p:bldP spid="1566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52700" y="1773238"/>
            <a:ext cx="204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3211513" y="2205038"/>
            <a:ext cx="5108575" cy="3516312"/>
            <a:chOff x="351" y="1905"/>
            <a:chExt cx="2903" cy="1546"/>
          </a:xfrm>
        </p:grpSpPr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2" name="Line 11"/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Line 18"/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Line 21"/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3" name="Line 22"/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Line 24"/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Line 25"/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Line 26"/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Line 27"/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Line 28"/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0" name="Line 29"/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Line 30"/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2" name="Line 31"/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3" name="Line 32"/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4" name="Freeform 33"/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05" name="Freeform 34"/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Freeform 35"/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7" name="Freeform 36"/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8" name="Freeform 37"/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9" name="Freeform 38"/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0" name="Freeform 39"/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1" name="Freeform 40"/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2" name="Freeform 41"/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13" name="Rectangle 42"/>
            <p:cNvSpPr>
              <a:spLocks noChangeArrowheads="1"/>
            </p:cNvSpPr>
            <p:nvPr/>
          </p:nvSpPr>
          <p:spPr bwMode="auto">
            <a:xfrm>
              <a:off x="435" y="3243"/>
              <a:ext cx="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14" name="Rectangle 43"/>
            <p:cNvSpPr>
              <a:spLocks noChangeArrowheads="1"/>
            </p:cNvSpPr>
            <p:nvPr/>
          </p:nvSpPr>
          <p:spPr bwMode="auto">
            <a:xfrm>
              <a:off x="393" y="311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11315" name="Rectangle 44"/>
            <p:cNvSpPr>
              <a:spLocks noChangeArrowheads="1"/>
            </p:cNvSpPr>
            <p:nvPr/>
          </p:nvSpPr>
          <p:spPr bwMode="auto">
            <a:xfrm>
              <a:off x="393" y="2973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16" name="Rectangle 45"/>
            <p:cNvSpPr>
              <a:spLocks noChangeArrowheads="1"/>
            </p:cNvSpPr>
            <p:nvPr/>
          </p:nvSpPr>
          <p:spPr bwMode="auto">
            <a:xfrm>
              <a:off x="393" y="284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11317" name="Rectangle 46"/>
            <p:cNvSpPr>
              <a:spLocks noChangeArrowheads="1"/>
            </p:cNvSpPr>
            <p:nvPr/>
          </p:nvSpPr>
          <p:spPr bwMode="auto">
            <a:xfrm>
              <a:off x="393" y="2709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18" name="Rectangle 47"/>
            <p:cNvSpPr>
              <a:spLocks noChangeArrowheads="1"/>
            </p:cNvSpPr>
            <p:nvPr/>
          </p:nvSpPr>
          <p:spPr bwMode="auto">
            <a:xfrm>
              <a:off x="393" y="257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11319" name="Rectangle 48"/>
            <p:cNvSpPr>
              <a:spLocks noChangeArrowheads="1"/>
            </p:cNvSpPr>
            <p:nvPr/>
          </p:nvSpPr>
          <p:spPr bwMode="auto">
            <a:xfrm>
              <a:off x="393" y="2439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0" name="Rectangle 49"/>
            <p:cNvSpPr>
              <a:spLocks noChangeArrowheads="1"/>
            </p:cNvSpPr>
            <p:nvPr/>
          </p:nvSpPr>
          <p:spPr bwMode="auto">
            <a:xfrm>
              <a:off x="393" y="230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11321" name="Rectangle 50"/>
            <p:cNvSpPr>
              <a:spLocks noChangeArrowheads="1"/>
            </p:cNvSpPr>
            <p:nvPr/>
          </p:nvSpPr>
          <p:spPr bwMode="auto">
            <a:xfrm>
              <a:off x="393" y="2175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2" name="Rectangle 51"/>
            <p:cNvSpPr>
              <a:spLocks noChangeArrowheads="1"/>
            </p:cNvSpPr>
            <p:nvPr/>
          </p:nvSpPr>
          <p:spPr bwMode="auto">
            <a:xfrm>
              <a:off x="393" y="203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11323" name="Rectangle 52"/>
            <p:cNvSpPr>
              <a:spLocks noChangeArrowheads="1"/>
            </p:cNvSpPr>
            <p:nvPr/>
          </p:nvSpPr>
          <p:spPr bwMode="auto">
            <a:xfrm>
              <a:off x="351" y="1905"/>
              <a:ext cx="18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11324" name="Rectangle 53"/>
            <p:cNvSpPr>
              <a:spLocks noChangeArrowheads="1"/>
            </p:cNvSpPr>
            <p:nvPr/>
          </p:nvSpPr>
          <p:spPr bwMode="auto">
            <a:xfrm>
              <a:off x="582" y="3357"/>
              <a:ext cx="6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1325" name="Rectangle 54"/>
            <p:cNvSpPr>
              <a:spLocks noChangeArrowheads="1"/>
            </p:cNvSpPr>
            <p:nvPr/>
          </p:nvSpPr>
          <p:spPr bwMode="auto">
            <a:xfrm>
              <a:off x="1062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1326" name="Rectangle 55"/>
            <p:cNvSpPr>
              <a:spLocks noChangeArrowheads="1"/>
            </p:cNvSpPr>
            <p:nvPr/>
          </p:nvSpPr>
          <p:spPr bwMode="auto">
            <a:xfrm>
              <a:off x="1566" y="335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1327" name="Rectangle 56"/>
            <p:cNvSpPr>
              <a:spLocks noChangeArrowheads="1"/>
            </p:cNvSpPr>
            <p:nvPr/>
          </p:nvSpPr>
          <p:spPr bwMode="auto">
            <a:xfrm>
              <a:off x="2076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1328" name="Rectangle 57"/>
            <p:cNvSpPr>
              <a:spLocks noChangeArrowheads="1"/>
            </p:cNvSpPr>
            <p:nvPr/>
          </p:nvSpPr>
          <p:spPr bwMode="auto">
            <a:xfrm>
              <a:off x="2580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1329" name="Rectangle 58"/>
            <p:cNvSpPr>
              <a:spLocks noChangeArrowheads="1"/>
            </p:cNvSpPr>
            <p:nvPr/>
          </p:nvSpPr>
          <p:spPr bwMode="auto">
            <a:xfrm>
              <a:off x="3066" y="3357"/>
              <a:ext cx="1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11268" name="Text Box 59"/>
          <p:cNvSpPr txBox="1">
            <a:spLocks noChangeArrowheads="1"/>
          </p:cNvSpPr>
          <p:nvPr/>
        </p:nvSpPr>
        <p:spPr bwMode="auto">
          <a:xfrm>
            <a:off x="5057775" y="56292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grpSp>
        <p:nvGrpSpPr>
          <p:cNvPr id="230460" name="Group 60"/>
          <p:cNvGrpSpPr>
            <a:grpSpLocks/>
          </p:cNvGrpSpPr>
          <p:nvPr/>
        </p:nvGrpSpPr>
        <p:grpSpPr bwMode="auto">
          <a:xfrm>
            <a:off x="4089400" y="2847975"/>
            <a:ext cx="4960938" cy="2466975"/>
            <a:chOff x="2290" y="1794"/>
            <a:chExt cx="2778" cy="1554"/>
          </a:xfrm>
        </p:grpSpPr>
        <p:sp>
          <p:nvSpPr>
            <p:cNvPr id="11271" name="Line 61"/>
            <p:cNvSpPr>
              <a:spLocks noChangeShapeType="1"/>
            </p:cNvSpPr>
            <p:nvPr/>
          </p:nvSpPr>
          <p:spPr bwMode="auto">
            <a:xfrm>
              <a:off x="2290" y="2205"/>
              <a:ext cx="46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2" name="Line 62"/>
            <p:cNvSpPr>
              <a:spLocks noChangeShapeType="1"/>
            </p:cNvSpPr>
            <p:nvPr/>
          </p:nvSpPr>
          <p:spPr bwMode="auto">
            <a:xfrm>
              <a:off x="2553" y="2659"/>
              <a:ext cx="146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3" name="Line 63"/>
            <p:cNvSpPr>
              <a:spLocks noChangeShapeType="1"/>
            </p:cNvSpPr>
            <p:nvPr/>
          </p:nvSpPr>
          <p:spPr bwMode="auto">
            <a:xfrm>
              <a:off x="3016" y="3104"/>
              <a:ext cx="182" cy="1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4" name="Line 64"/>
            <p:cNvSpPr>
              <a:spLocks noChangeShapeType="1"/>
            </p:cNvSpPr>
            <p:nvPr/>
          </p:nvSpPr>
          <p:spPr bwMode="auto">
            <a:xfrm>
              <a:off x="3787" y="3303"/>
              <a:ext cx="227" cy="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75" name="Text Box 65"/>
            <p:cNvSpPr txBox="1">
              <a:spLocks noChangeArrowheads="1"/>
            </p:cNvSpPr>
            <p:nvPr/>
          </p:nvSpPr>
          <p:spPr bwMode="auto">
            <a:xfrm>
              <a:off x="3094" y="1794"/>
              <a:ext cx="19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969" tIns="48984" rIns="97969" bIns="48984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Vitesse de décroissance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des concentrations</a:t>
              </a:r>
            </a:p>
          </p:txBody>
        </p:sp>
      </p:grpSp>
      <p:sp>
        <p:nvSpPr>
          <p:cNvPr id="11270" name="Rectangle 6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79450" y="4724400"/>
            <a:ext cx="7978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 dirty="0">
                <a:solidFill>
                  <a:schemeClr val="bg2"/>
                </a:solidFill>
              </a:rPr>
              <a:t> vitesse instantanée (X est la quantité de substance)</a:t>
            </a:r>
          </a:p>
        </p:txBody>
      </p:sp>
      <p:grpSp>
        <p:nvGrpSpPr>
          <p:cNvPr id="138258" name="Group 18"/>
          <p:cNvGrpSpPr>
            <a:grpSpLocks/>
          </p:cNvGrpSpPr>
          <p:nvPr/>
        </p:nvGrpSpPr>
        <p:grpSpPr bwMode="auto">
          <a:xfrm>
            <a:off x="2078038" y="3270250"/>
            <a:ext cx="6702425" cy="1135063"/>
            <a:chOff x="1309" y="2060"/>
            <a:chExt cx="4222" cy="715"/>
          </a:xfrm>
        </p:grpSpPr>
        <p:sp>
          <p:nvSpPr>
            <p:cNvPr id="13324" name="Rectangle 4"/>
            <p:cNvSpPr>
              <a:spLocks noChangeArrowheads="1"/>
            </p:cNvSpPr>
            <p:nvPr/>
          </p:nvSpPr>
          <p:spPr bwMode="auto">
            <a:xfrm>
              <a:off x="1309" y="2236"/>
              <a:ext cx="1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5" name="Rectangle 5"/>
            <p:cNvSpPr>
              <a:spLocks noChangeArrowheads="1"/>
            </p:cNvSpPr>
            <p:nvPr/>
          </p:nvSpPr>
          <p:spPr bwMode="auto">
            <a:xfrm>
              <a:off x="2702" y="2060"/>
              <a:ext cx="28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vitesse d'élimination</a:t>
              </a:r>
            </a:p>
          </p:txBody>
        </p:sp>
        <p:sp>
          <p:nvSpPr>
            <p:cNvPr id="13326" name="Rectangle 6"/>
            <p:cNvSpPr>
              <a:spLocks noChangeArrowheads="1"/>
            </p:cNvSpPr>
            <p:nvPr/>
          </p:nvSpPr>
          <p:spPr bwMode="auto">
            <a:xfrm>
              <a:off x="3115" y="2444"/>
              <a:ext cx="200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concentration</a:t>
              </a:r>
            </a:p>
          </p:txBody>
        </p:sp>
        <p:sp>
          <p:nvSpPr>
            <p:cNvPr id="13327" name="Line 7"/>
            <p:cNvSpPr>
              <a:spLocks noChangeShapeType="1"/>
            </p:cNvSpPr>
            <p:nvPr/>
          </p:nvSpPr>
          <p:spPr bwMode="auto">
            <a:xfrm flipV="1">
              <a:off x="2785" y="2412"/>
              <a:ext cx="2663" cy="1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8248" name="Group 8"/>
          <p:cNvGrpSpPr>
            <a:grpSpLocks/>
          </p:cNvGrpSpPr>
          <p:nvPr/>
        </p:nvGrpSpPr>
        <p:grpSpPr bwMode="auto">
          <a:xfrm>
            <a:off x="3211513" y="5229225"/>
            <a:ext cx="3819525" cy="1071563"/>
            <a:chOff x="1949" y="3477"/>
            <a:chExt cx="2316" cy="713"/>
          </a:xfrm>
        </p:grpSpPr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1949" y="3679"/>
              <a:ext cx="119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3253" y="3477"/>
              <a:ext cx="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dX / dt</a:t>
              </a: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3383" y="3860"/>
              <a:ext cx="6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C(t)</a:t>
              </a:r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33" y="3838"/>
              <a:ext cx="10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974725" y="1984375"/>
            <a:ext cx="8129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dirty="0"/>
              <a:t>constante de proportionnalité entre la vitesse d'élimination et la concentration </a:t>
            </a:r>
            <a:r>
              <a:rPr lang="fr-FR" altLang="fr-FR" sz="3000"/>
              <a:t>de substance</a:t>
            </a:r>
            <a:endParaRPr lang="fr-FR" altLang="fr-FR" sz="3000" dirty="0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(1) :</a:t>
            </a:r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625" y="2320925"/>
            <a:ext cx="951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clairance mesure la capacité de l'organisme (ou d'un organe) à éliminer une substance après qu'elle ait atteint la circulation générale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(2) :</a:t>
            </a:r>
          </a:p>
        </p:txBody>
      </p:sp>
      <p:grpSp>
        <p:nvGrpSpPr>
          <p:cNvPr id="140300" name="Group 12"/>
          <p:cNvGrpSpPr>
            <a:grpSpLocks/>
          </p:cNvGrpSpPr>
          <p:nvPr/>
        </p:nvGrpSpPr>
        <p:grpSpPr bwMode="auto">
          <a:xfrm>
            <a:off x="542925" y="4652963"/>
            <a:ext cx="8920163" cy="1108075"/>
            <a:chOff x="342" y="2931"/>
            <a:chExt cx="5619" cy="698"/>
          </a:xfrm>
        </p:grpSpPr>
        <p:grpSp>
          <p:nvGrpSpPr>
            <p:cNvPr id="15366" name="Group 11"/>
            <p:cNvGrpSpPr>
              <a:grpSpLocks/>
            </p:cNvGrpSpPr>
            <p:nvPr/>
          </p:nvGrpSpPr>
          <p:grpSpPr bwMode="auto">
            <a:xfrm>
              <a:off x="342" y="3113"/>
              <a:ext cx="417" cy="334"/>
              <a:chOff x="342" y="2956"/>
              <a:chExt cx="417" cy="334"/>
            </a:xfrm>
          </p:grpSpPr>
          <p:sp>
            <p:nvSpPr>
              <p:cNvPr id="15368" name="AutoShape 4"/>
              <p:cNvSpPr>
                <a:spLocks noChangeArrowheads="1"/>
              </p:cNvSpPr>
              <p:nvPr/>
            </p:nvSpPr>
            <p:spPr bwMode="auto">
              <a:xfrm>
                <a:off x="342" y="2956"/>
                <a:ext cx="417" cy="329"/>
              </a:xfrm>
              <a:prstGeom prst="triangle">
                <a:avLst>
                  <a:gd name="adj" fmla="val 49995"/>
                </a:avLst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5369" name="Rectangle 5"/>
              <p:cNvSpPr>
                <a:spLocks noChangeArrowheads="1"/>
              </p:cNvSpPr>
              <p:nvPr/>
            </p:nvSpPr>
            <p:spPr bwMode="auto">
              <a:xfrm>
                <a:off x="453" y="2988"/>
                <a:ext cx="18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solidFill>
                      <a:srgbClr val="A50021"/>
                    </a:solidFill>
                    <a:latin typeface="Times New Roman" panose="02020603050405020304" pitchFamily="18" charset="0"/>
                  </a:rPr>
                  <a:t>!</a:t>
                </a:r>
              </a:p>
            </p:txBody>
          </p:sp>
        </p:grp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972" y="2931"/>
              <a:ext cx="498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capacité</a:t>
              </a:r>
              <a:r>
                <a:rPr lang="fr-FR" altLang="fr-FR" sz="3000"/>
                <a:t> n'est pas synonyme de </a:t>
              </a:r>
              <a:r>
                <a:rPr lang="fr-FR" altLang="fr-FR" sz="3400" b="1" i="1">
                  <a:solidFill>
                    <a:srgbClr val="A50021"/>
                  </a:solidFill>
                </a:rPr>
                <a:t>vitesse</a:t>
              </a:r>
              <a:r>
                <a:rPr lang="fr-FR" altLang="fr-FR" sz="3000"/>
                <a:t> d'élimination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6613" y="2286000"/>
          <a:ext cx="88582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4" imgW="9855994" imgH="1837928" progId="Equation.3">
                  <p:embed/>
                </p:oleObj>
              </mc:Choice>
              <mc:Fallback>
                <p:oleObj name="Equation" r:id="rId4" imgW="9855994" imgH="1837928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86000"/>
                        <a:ext cx="885825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57238" y="4256088"/>
            <a:ext cx="8058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/>
              <a:t> </a:t>
            </a:r>
            <a:r>
              <a:rPr lang="fr-FR" altLang="fr-FR"/>
              <a:t>La </a:t>
            </a:r>
            <a:r>
              <a:rPr lang="fr-FR" altLang="fr-FR" b="1">
                <a:solidFill>
                  <a:srgbClr val="A50021"/>
                </a:solidFill>
              </a:rPr>
              <a:t>clairance</a:t>
            </a:r>
            <a:r>
              <a:rPr lang="fr-FR" altLang="fr-FR"/>
              <a:t> a la dimension d'un </a:t>
            </a:r>
            <a:r>
              <a:rPr lang="fr-FR" altLang="fr-FR" sz="3400" b="1">
                <a:solidFill>
                  <a:srgbClr val="A50021"/>
                </a:solidFill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400"/>
              <a:t> </a:t>
            </a:r>
            <a:r>
              <a:rPr lang="fr-FR" altLang="fr-FR"/>
              <a:t>Elle s'exprime en :	mL.min</a:t>
            </a:r>
            <a:r>
              <a:rPr lang="fr-FR" altLang="fr-FR" baseline="30000"/>
              <a:t>-1</a:t>
            </a:r>
            <a:endParaRPr lang="fr-FR" altLang="fr-FR"/>
          </a:p>
          <a:p>
            <a:pPr lvl="4">
              <a:spcBef>
                <a:spcPct val="0"/>
              </a:spcBef>
              <a:buClrTx/>
              <a:buFontTx/>
              <a:buNone/>
            </a:pPr>
            <a:r>
              <a:rPr lang="fr-FR" altLang="fr-FR" sz="3200"/>
              <a:t>		ou   L.h</a:t>
            </a:r>
            <a:r>
              <a:rPr lang="fr-FR" altLang="fr-FR" sz="3200" baseline="30000"/>
              <a:t>-1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Dimension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751012" y="3573016"/>
            <a:ext cx="9337300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/>
              <a:t>https://www.icp.org.nz/drug-clearance/cylinder-model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blackWhite">
          <a:xfrm>
            <a:off x="4711700" y="4221163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622550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La clairance</a:t>
            </a:r>
            <a:endParaRPr lang="fr-FR" altLang="fr-FR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108075" y="2636838"/>
            <a:ext cx="7275513" cy="863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rgbClr val="A50021"/>
                </a:solidFill>
              </a:rPr>
              <a:t>Cl </a:t>
            </a:r>
            <a:r>
              <a:rPr lang="fr-FR" altLang="fr-FR" sz="3600" b="1" baseline="-25000">
                <a:solidFill>
                  <a:srgbClr val="A50021"/>
                </a:solidFill>
              </a:rPr>
              <a:t>totale</a:t>
            </a:r>
            <a:r>
              <a:rPr lang="fr-FR" altLang="fr-FR" sz="3600" b="1">
                <a:solidFill>
                  <a:srgbClr val="A50021"/>
                </a:solidFill>
              </a:rPr>
              <a:t> = Dose</a:t>
            </a:r>
            <a:r>
              <a:rPr lang="fr-FR" altLang="fr-FR" sz="3600" b="1" baseline="-25000">
                <a:solidFill>
                  <a:srgbClr val="A50021"/>
                </a:solidFill>
              </a:rPr>
              <a:t> iv </a:t>
            </a:r>
            <a:r>
              <a:rPr lang="fr-FR" altLang="fr-FR" sz="3600" b="1">
                <a:solidFill>
                  <a:srgbClr val="A50021"/>
                </a:solidFill>
              </a:rPr>
              <a:t>/ AUC</a:t>
            </a:r>
            <a:r>
              <a:rPr lang="fr-FR" altLang="fr-FR" sz="3600" b="1" baseline="-25000">
                <a:solidFill>
                  <a:srgbClr val="A50021"/>
                </a:solidFill>
              </a:rPr>
              <a:t>(plasma, sang)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2392363" y="4268788"/>
            <a:ext cx="6813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2"/>
                </a:solidFill>
              </a:rPr>
              <a:t>une administration IV est requise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063750" y="4229100"/>
            <a:ext cx="330200" cy="4937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1720850" y="4216400"/>
            <a:ext cx="330200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720850" y="4729163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1878013" y="4281488"/>
            <a:ext cx="2936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 de mesure (1) :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5079</TotalTime>
  <Words>1124</Words>
  <Application>Microsoft Office PowerPoint</Application>
  <PresentationFormat>Diapositives 35 mm</PresentationFormat>
  <Paragraphs>396</Paragraphs>
  <Slides>37</Slides>
  <Notes>33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Tahoma</vt:lpstr>
      <vt:lpstr>Times New Roman</vt:lpstr>
      <vt:lpstr>Wingdings</vt:lpstr>
      <vt:lpstr>Pixel</vt:lpstr>
      <vt:lpstr>2_Thème Office</vt:lpstr>
      <vt:lpstr>Equation</vt:lpstr>
      <vt:lpstr>Équation</vt:lpstr>
      <vt:lpstr>Elimination des médicaments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temps de demi-vie dépend du volume de distribution et de la clairance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Extrapolation interspécifique des doses</vt:lpstr>
      <vt:lpstr>Extrapolation interspécifique des doses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214</cp:revision>
  <cp:lastPrinted>2003-09-26T11:05:08Z</cp:lastPrinted>
  <dcterms:created xsi:type="dcterms:W3CDTF">2001-11-02T09:45:18Z</dcterms:created>
  <dcterms:modified xsi:type="dcterms:W3CDTF">2026-03-27T09:09:03Z</dcterms:modified>
</cp:coreProperties>
</file>