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3" r:id="rId1"/>
    <p:sldMasterId id="2147483868" r:id="rId2"/>
  </p:sldMasterIdLst>
  <p:notesMasterIdLst>
    <p:notesMasterId r:id="rId41"/>
  </p:notesMasterIdLst>
  <p:handoutMasterIdLst>
    <p:handoutMasterId r:id="rId42"/>
  </p:handoutMasterIdLst>
  <p:sldIdLst>
    <p:sldId id="380" r:id="rId3"/>
    <p:sldId id="337" r:id="rId4"/>
    <p:sldId id="381" r:id="rId5"/>
    <p:sldId id="382" r:id="rId6"/>
    <p:sldId id="413" r:id="rId7"/>
    <p:sldId id="416" r:id="rId8"/>
    <p:sldId id="417" r:id="rId9"/>
    <p:sldId id="383" r:id="rId10"/>
    <p:sldId id="384" r:id="rId11"/>
    <p:sldId id="385" r:id="rId12"/>
    <p:sldId id="386" r:id="rId13"/>
    <p:sldId id="387" r:id="rId14"/>
    <p:sldId id="418" r:id="rId15"/>
    <p:sldId id="371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419" r:id="rId26"/>
    <p:sldId id="420" r:id="rId27"/>
    <p:sldId id="421" r:id="rId28"/>
    <p:sldId id="415" r:id="rId29"/>
    <p:sldId id="401" r:id="rId30"/>
    <p:sldId id="402" r:id="rId31"/>
    <p:sldId id="403" r:id="rId32"/>
    <p:sldId id="404" r:id="rId33"/>
    <p:sldId id="405" r:id="rId34"/>
    <p:sldId id="406" r:id="rId35"/>
    <p:sldId id="408" r:id="rId36"/>
    <p:sldId id="422" r:id="rId37"/>
    <p:sldId id="423" r:id="rId38"/>
    <p:sldId id="399" r:id="rId39"/>
    <p:sldId id="424" r:id="rId40"/>
  </p:sldIdLst>
  <p:sldSz cx="10287000" cy="6858000" type="35mm"/>
  <p:notesSz cx="6772275" cy="99028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9">
          <p15:clr>
            <a:srgbClr val="A4A3A4"/>
          </p15:clr>
        </p15:guide>
        <p15:guide id="2" pos="21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A50021"/>
    <a:srgbClr val="009900"/>
    <a:srgbClr val="33CC33"/>
    <a:srgbClr val="FF0000"/>
    <a:srgbClr val="80808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03" autoAdjust="0"/>
    <p:restoredTop sz="94660"/>
  </p:normalViewPr>
  <p:slideViewPr>
    <p:cSldViewPr>
      <p:cViewPr varScale="1">
        <p:scale>
          <a:sx n="98" d="100"/>
          <a:sy n="98" d="100"/>
        </p:scale>
        <p:origin x="944" y="64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3119"/>
        <p:guide pos="2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09ACF97-A520-46F9-856B-E740D7F3F6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E8F6F6A-AFE4-4983-929F-20C08F1865F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6988" y="0"/>
            <a:ext cx="2935287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6BE6A750-411F-464F-8472-B679F7596B5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7525"/>
            <a:ext cx="29352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3A1DFFB3-8283-455C-9314-FFAA3D76B08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6988" y="9407525"/>
            <a:ext cx="2935287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A904C9A-F1B6-488E-9B78-F74ECDBC04BA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1160A15-77CB-4B98-9A4A-ACA621146A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F68FC42-4206-444C-97E4-5BA37554AD5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36988" y="0"/>
            <a:ext cx="2935287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F660EA9F-620E-4199-9E62-B7F78E39AC0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3250" y="742950"/>
            <a:ext cx="5567363" cy="3713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6D9E9D2-B5CF-4D20-B3F8-68CD50346CB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03763"/>
            <a:ext cx="4965700" cy="44561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E40D309C-564B-4AFE-A809-6D1C8864F51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7525"/>
            <a:ext cx="29352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2BC507C-4FA0-4C9F-A709-A77B3A610A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6988" y="9407525"/>
            <a:ext cx="2935287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6F8256B-5605-4B3B-85D4-3C883AB1767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>
            <a:extLst>
              <a:ext uri="{FF2B5EF4-FFF2-40B4-BE49-F238E27FC236}">
                <a16:creationId xmlns:a16="http://schemas.microsoft.com/office/drawing/2014/main" id="{CF3DF393-714F-4AFE-8C3F-C7E6A5BBE2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Espace réservé des commentaires 2">
            <a:extLst>
              <a:ext uri="{FF2B5EF4-FFF2-40B4-BE49-F238E27FC236}">
                <a16:creationId xmlns:a16="http://schemas.microsoft.com/office/drawing/2014/main" id="{73B3A26E-7623-4020-90CC-4715F6050A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28676" name="Espace réservé du numéro de diapositive 3">
            <a:extLst>
              <a:ext uri="{FF2B5EF4-FFF2-40B4-BE49-F238E27FC236}">
                <a16:creationId xmlns:a16="http://schemas.microsoft.com/office/drawing/2014/main" id="{35E5E5B0-42CF-419C-9CB8-AEA1388F0E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5A2164-7E30-4AE1-9CB9-0E9C72263A10}" type="slidenum">
              <a:rPr lang="fr-FR" altLang="fr-FR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2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5937DBD5-9898-4875-B864-82E9F74143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12FCED-2FF3-4D3A-ADEB-BA95EAFC3AB5}" type="slidenum">
              <a:rPr lang="fr-FR" altLang="fr-FR"/>
              <a:pPr>
                <a:spcBef>
                  <a:spcPct val="0"/>
                </a:spcBef>
              </a:pPr>
              <a:t>6</a:t>
            </a:fld>
            <a:endParaRPr lang="fr-FR" altLang="fr-FR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055119C0-0612-4FE9-903E-CADBBBC27C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8175" y="765175"/>
            <a:ext cx="5495925" cy="3663950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677241F3-CBD8-41C2-929C-C698BC76B8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7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5937DBD5-9898-4875-B864-82E9F74143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12FCED-2FF3-4D3A-ADEB-BA95EAFC3AB5}" type="slidenum">
              <a:rPr lang="fr-FR" altLang="fr-FR"/>
              <a:pPr>
                <a:spcBef>
                  <a:spcPct val="0"/>
                </a:spcBef>
              </a:pPr>
              <a:t>7</a:t>
            </a:fld>
            <a:endParaRPr lang="fr-FR" altLang="fr-FR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055119C0-0612-4FE9-903E-CADBBBC27C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8175" y="765175"/>
            <a:ext cx="5495925" cy="3663950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677241F3-CBD8-41C2-929C-C698BC76B8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7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45625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F736EF79-0243-4B08-822B-CD9D11E55E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50FE895-6CC8-4A92-9EB0-AFFECFB1AB2B}" type="slidenum">
              <a:rPr lang="fr-FR" altLang="fr-FR"/>
              <a:pPr>
                <a:spcBef>
                  <a:spcPct val="0"/>
                </a:spcBef>
              </a:pPr>
              <a:t>14</a:t>
            </a:fld>
            <a:endParaRPr lang="fr-FR" altLang="fr-FR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C33D01DF-9002-477F-A681-9808B0BA7D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9C026933-103C-41B7-8DB4-B0EF8085D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19235783-A87A-4D33-973F-7083556204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A7B8B4-CD9E-46F9-B089-CADA60020CE2}" type="slidenum">
              <a:rPr lang="fr-FR" altLang="fr-FR"/>
              <a:pPr>
                <a:spcBef>
                  <a:spcPct val="0"/>
                </a:spcBef>
              </a:pPr>
              <a:t>24</a:t>
            </a:fld>
            <a:endParaRPr lang="fr-FR" altLang="fr-FR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EA7461F3-0F38-4371-970B-662C7E7486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97F49911-BF6F-447B-9ABA-0364E5092A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46105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C24E7F79-AD10-4F34-B2B3-93D5C926A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4CC9CAE-FC47-448B-9E78-1D5D1B6EF9AB}" type="slidenum">
              <a:rPr lang="fr-FR" altLang="fr-FR"/>
              <a:pPr>
                <a:spcBef>
                  <a:spcPct val="0"/>
                </a:spcBef>
              </a:pPr>
              <a:t>27</a:t>
            </a:fld>
            <a:endParaRPr lang="fr-FR" altLang="fr-FR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B012794B-425E-4861-AF5C-2CAAF9F727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0075" y="742950"/>
            <a:ext cx="5572125" cy="3714750"/>
          </a:xfrm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1AFC608C-68E1-4866-95AA-BE895F17FB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93015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.png">
            <a:extLst>
              <a:ext uri="{FF2B5EF4-FFF2-40B4-BE49-F238E27FC236}">
                <a16:creationId xmlns:a16="http://schemas.microsoft.com/office/drawing/2014/main" id="{53427CB5-990C-4C60-A36F-D8E542E393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>
            <a:extLst>
              <a:ext uri="{FF2B5EF4-FFF2-40B4-BE49-F238E27FC236}">
                <a16:creationId xmlns:a16="http://schemas.microsoft.com/office/drawing/2014/main" id="{0A556C45-5AD7-4EC4-8B88-187A9D9470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4629150"/>
            <a:ext cx="24717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85C3FB6-15EA-46A3-BA03-0966A538D8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61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jaune.png">
            <a:extLst>
              <a:ext uri="{FF2B5EF4-FFF2-40B4-BE49-F238E27FC236}">
                <a16:creationId xmlns:a16="http://schemas.microsoft.com/office/drawing/2014/main" id="{3BFE67E7-9836-40DA-AEAA-F5D138963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jaune-transparent.png">
            <a:extLst>
              <a:ext uri="{FF2B5EF4-FFF2-40B4-BE49-F238E27FC236}">
                <a16:creationId xmlns:a16="http://schemas.microsoft.com/office/drawing/2014/main" id="{575D7AAF-36F8-40EB-B05F-FE0BDC4F0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390E5CDB-FD65-49CC-AC59-1B574AA49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560863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930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rouge.png">
            <a:extLst>
              <a:ext uri="{FF2B5EF4-FFF2-40B4-BE49-F238E27FC236}">
                <a16:creationId xmlns:a16="http://schemas.microsoft.com/office/drawing/2014/main" id="{87C15EAE-57F1-4CAA-89A3-2E418F8A2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rouge-transparent.png">
            <a:extLst>
              <a:ext uri="{FF2B5EF4-FFF2-40B4-BE49-F238E27FC236}">
                <a16:creationId xmlns:a16="http://schemas.microsoft.com/office/drawing/2014/main" id="{CC02C2C6-ACA8-4E3D-AF81-8BAA150B5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C581C048-17CC-46BA-AC5F-E87303B84B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546735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72072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ordeaux.png">
            <a:extLst>
              <a:ext uri="{FF2B5EF4-FFF2-40B4-BE49-F238E27FC236}">
                <a16:creationId xmlns:a16="http://schemas.microsoft.com/office/drawing/2014/main" id="{639E0CA2-5293-4BB3-A5B4-4CD0A7896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ordeaux-transparent.png">
            <a:extLst>
              <a:ext uri="{FF2B5EF4-FFF2-40B4-BE49-F238E27FC236}">
                <a16:creationId xmlns:a16="http://schemas.microsoft.com/office/drawing/2014/main" id="{679B2216-4380-422A-A28A-B50A38FA9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B5EE9DA4-F291-4D61-A098-F2AB63E16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550703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47038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turquoise.png">
            <a:extLst>
              <a:ext uri="{FF2B5EF4-FFF2-40B4-BE49-F238E27FC236}">
                <a16:creationId xmlns:a16="http://schemas.microsoft.com/office/drawing/2014/main" id="{D7EB3C1E-7C4F-489C-ACDF-DE31342A6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turquoise-transparent.png">
            <a:extLst>
              <a:ext uri="{FF2B5EF4-FFF2-40B4-BE49-F238E27FC236}">
                <a16:creationId xmlns:a16="http://schemas.microsoft.com/office/drawing/2014/main" id="{DA637F49-5406-4788-B461-44018ABA8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00F4AE30-CA58-4719-BC03-195CD8006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56007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15782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gris-bleu.png">
            <a:extLst>
              <a:ext uri="{FF2B5EF4-FFF2-40B4-BE49-F238E27FC236}">
                <a16:creationId xmlns:a16="http://schemas.microsoft.com/office/drawing/2014/main" id="{BDE7E016-2F4F-4937-B080-E8EBADD83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gris.png">
            <a:extLst>
              <a:ext uri="{FF2B5EF4-FFF2-40B4-BE49-F238E27FC236}">
                <a16:creationId xmlns:a16="http://schemas.microsoft.com/office/drawing/2014/main" id="{1BC15FBA-DFC8-4D64-A6F0-AFD24124B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E5C94163-4248-426E-A968-D14E8F6C9A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5307013"/>
            <a:ext cx="15636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12339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eu.png">
            <a:extLst>
              <a:ext uri="{FF2B5EF4-FFF2-40B4-BE49-F238E27FC236}">
                <a16:creationId xmlns:a16="http://schemas.microsoft.com/office/drawing/2014/main" id="{07D6CEF6-F7B3-4445-A15B-8E318C8D8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eu-transparent.png">
            <a:extLst>
              <a:ext uri="{FF2B5EF4-FFF2-40B4-BE49-F238E27FC236}">
                <a16:creationId xmlns:a16="http://schemas.microsoft.com/office/drawing/2014/main" id="{57302C79-904B-4842-917A-CF753836B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F3597588-E798-48BF-AA1C-BD80C19800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55753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58790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6" descr="ENVT_ppt_T_gris.png">
            <a:extLst>
              <a:ext uri="{FF2B5EF4-FFF2-40B4-BE49-F238E27FC236}">
                <a16:creationId xmlns:a16="http://schemas.microsoft.com/office/drawing/2014/main" id="{422C2693-EB24-4448-BE50-A172F59A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-61913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à coins arrondis 7">
            <a:extLst>
              <a:ext uri="{FF2B5EF4-FFF2-40B4-BE49-F238E27FC236}">
                <a16:creationId xmlns:a16="http://schemas.microsoft.com/office/drawing/2014/main" id="{1262F1C8-DC9C-45C3-BABA-C1EAD516A73C}"/>
              </a:ext>
            </a:extLst>
          </p:cNvPr>
          <p:cNvSpPr/>
          <p:nvPr/>
        </p:nvSpPr>
        <p:spPr>
          <a:xfrm>
            <a:off x="-246063" y="449263"/>
            <a:ext cx="3011488" cy="5937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9009946-0CE3-4DFF-90E4-EE6968418B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6888" y="496888"/>
            <a:ext cx="1779587" cy="4429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chemeClr val="bg1"/>
                </a:solidFill>
                <a:latin typeface="Arial" panose="020B0604020202020204" pitchFamily="34" charset="0"/>
              </a:rPr>
              <a:t>SOMMAIRE</a:t>
            </a:r>
          </a:p>
        </p:txBody>
      </p:sp>
      <p:pic>
        <p:nvPicPr>
          <p:cNvPr id="35" name="Image 9" descr="ENVT_ppt_logo-T.png">
            <a:extLst>
              <a:ext uri="{FF2B5EF4-FFF2-40B4-BE49-F238E27FC236}">
                <a16:creationId xmlns:a16="http://schemas.microsoft.com/office/drawing/2014/main" id="{63E37166-AEF8-48D8-AC54-A766E3747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52450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9"/>
            <a:ext cx="9258300" cy="93982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548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1105497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678657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5"/>
          </p:nvPr>
        </p:nvSpPr>
        <p:spPr>
          <a:xfrm>
            <a:off x="1105499" y="318758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1105509" y="363909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1105485" y="485077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8"/>
          </p:nvPr>
        </p:nvSpPr>
        <p:spPr>
          <a:xfrm>
            <a:off x="1105475" y="4402045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contenu 3"/>
          <p:cNvSpPr>
            <a:spLocks noGrp="1"/>
          </p:cNvSpPr>
          <p:nvPr>
            <p:ph sz="half" idx="19"/>
          </p:nvPr>
        </p:nvSpPr>
        <p:spPr>
          <a:xfrm>
            <a:off x="604304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Espace réservé du contenu 3"/>
          <p:cNvSpPr>
            <a:spLocks noGrp="1"/>
          </p:cNvSpPr>
          <p:nvPr>
            <p:ph sz="half" idx="20"/>
          </p:nvPr>
        </p:nvSpPr>
        <p:spPr>
          <a:xfrm>
            <a:off x="6043046" y="3190366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contenu 3"/>
          <p:cNvSpPr>
            <a:spLocks noGrp="1"/>
          </p:cNvSpPr>
          <p:nvPr>
            <p:ph sz="half" idx="21"/>
          </p:nvPr>
        </p:nvSpPr>
        <p:spPr>
          <a:xfrm>
            <a:off x="6043046" y="439904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13"/>
          <p:cNvSpPr>
            <a:spLocks noGrp="1"/>
          </p:cNvSpPr>
          <p:nvPr>
            <p:ph type="body" sz="quarter" idx="22"/>
          </p:nvPr>
        </p:nvSpPr>
        <p:spPr>
          <a:xfrm>
            <a:off x="6043045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13"/>
          <p:cNvSpPr>
            <a:spLocks noGrp="1"/>
          </p:cNvSpPr>
          <p:nvPr>
            <p:ph type="body" sz="quarter" idx="23"/>
          </p:nvPr>
        </p:nvSpPr>
        <p:spPr>
          <a:xfrm>
            <a:off x="6043045" y="3633896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24"/>
          </p:nvPr>
        </p:nvSpPr>
        <p:spPr>
          <a:xfrm>
            <a:off x="6043056" y="484777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7" name="Espace réservé du texte 15"/>
          <p:cNvSpPr>
            <a:spLocks noGrp="1"/>
          </p:cNvSpPr>
          <p:nvPr>
            <p:ph type="body" sz="quarter" idx="25"/>
          </p:nvPr>
        </p:nvSpPr>
        <p:spPr>
          <a:xfrm>
            <a:off x="678657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5"/>
          <p:cNvSpPr>
            <a:spLocks noGrp="1"/>
          </p:cNvSpPr>
          <p:nvPr>
            <p:ph type="body" sz="quarter" idx="26"/>
          </p:nvPr>
        </p:nvSpPr>
        <p:spPr>
          <a:xfrm>
            <a:off x="678657" y="445787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Espace réservé du texte 15"/>
          <p:cNvSpPr>
            <a:spLocks noGrp="1"/>
          </p:cNvSpPr>
          <p:nvPr>
            <p:ph type="body" sz="quarter" idx="27"/>
          </p:nvPr>
        </p:nvSpPr>
        <p:spPr>
          <a:xfrm>
            <a:off x="5605775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Espace réservé du texte 15"/>
          <p:cNvSpPr>
            <a:spLocks noGrp="1"/>
          </p:cNvSpPr>
          <p:nvPr>
            <p:ph type="body" sz="quarter" idx="28"/>
          </p:nvPr>
        </p:nvSpPr>
        <p:spPr>
          <a:xfrm>
            <a:off x="5605775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5"/>
          <p:cNvSpPr>
            <a:spLocks noGrp="1"/>
          </p:cNvSpPr>
          <p:nvPr>
            <p:ph type="body" sz="quarter" idx="29"/>
          </p:nvPr>
        </p:nvSpPr>
        <p:spPr>
          <a:xfrm>
            <a:off x="5605775" y="4454867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6" name="Espace réservé du numéro de diapositive 8">
            <a:extLst>
              <a:ext uri="{FF2B5EF4-FFF2-40B4-BE49-F238E27FC236}">
                <a16:creationId xmlns:a16="http://schemas.microsoft.com/office/drawing/2014/main" id="{48C8AE31-2813-4991-B7CA-CE882C1334A3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AB042E-94F1-40D3-9431-FFE759785CD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6443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ENVT_ppt_T_gris.png">
            <a:extLst>
              <a:ext uri="{FF2B5EF4-FFF2-40B4-BE49-F238E27FC236}">
                <a16:creationId xmlns:a16="http://schemas.microsoft.com/office/drawing/2014/main" id="{65525B69-C8CD-4E70-B2B9-333D858C5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7">
            <a:extLst>
              <a:ext uri="{FF2B5EF4-FFF2-40B4-BE49-F238E27FC236}">
                <a16:creationId xmlns:a16="http://schemas.microsoft.com/office/drawing/2014/main" id="{B49A71D4-652E-4AB8-B6D7-AC3723F65CD7}"/>
              </a:ext>
            </a:extLst>
          </p:cNvPr>
          <p:cNvSpPr/>
          <p:nvPr userDrawn="1"/>
        </p:nvSpPr>
        <p:spPr>
          <a:xfrm>
            <a:off x="-411163" y="433388"/>
            <a:ext cx="5133976" cy="6445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 8" descr="ENVT_ppt_logo-T.png">
            <a:extLst>
              <a:ext uri="{FF2B5EF4-FFF2-40B4-BE49-F238E27FC236}">
                <a16:creationId xmlns:a16="http://schemas.microsoft.com/office/drawing/2014/main" id="{05EE19E0-8891-42F3-AC5F-AC99B5D04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50068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00471"/>
            <a:ext cx="9258300" cy="1143000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50424B25-2523-406F-B0BE-1E3431264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DBC9525-2680-4DFE-8D61-E500274B1AB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32565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6">
            <a:extLst>
              <a:ext uri="{FF2B5EF4-FFF2-40B4-BE49-F238E27FC236}">
                <a16:creationId xmlns:a16="http://schemas.microsoft.com/office/drawing/2014/main" id="{24476924-8D2D-4C81-A51D-D67260CFAA3E}"/>
              </a:ext>
            </a:extLst>
          </p:cNvPr>
          <p:cNvSpPr/>
          <p:nvPr userDrawn="1"/>
        </p:nvSpPr>
        <p:spPr>
          <a:xfrm>
            <a:off x="-461963" y="412750"/>
            <a:ext cx="3894138" cy="681038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11D7EF2-7BB5-4222-B85D-F964A7350D5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350" y="514350"/>
            <a:ext cx="1890713" cy="4429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rgbClr val="FFFFFF"/>
                </a:solidFill>
                <a:latin typeface="Arial" panose="020B0604020202020204" pitchFamily="34" charset="0"/>
              </a:rPr>
              <a:t>TITRE 24 PT</a:t>
            </a:r>
          </a:p>
        </p:txBody>
      </p:sp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B54C81FA-8631-41A1-B7B1-89752080B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989638"/>
            <a:ext cx="1339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13699"/>
            <a:ext cx="9258300" cy="68024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600201"/>
            <a:ext cx="9258300" cy="4156904"/>
          </a:xfrm>
        </p:spPr>
        <p:txBody>
          <a:bodyPr>
            <a:normAutofit/>
          </a:bodyPr>
          <a:lstStyle>
            <a:lvl1pPr>
              <a:defRPr sz="1709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FC1C8FD-F2D7-40AD-BB8E-3EFBF624AD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17A69E-B8E7-432F-8F0A-58FC11406F7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83071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ENVT_ppt_T_gris.png">
            <a:extLst>
              <a:ext uri="{FF2B5EF4-FFF2-40B4-BE49-F238E27FC236}">
                <a16:creationId xmlns:a16="http://schemas.microsoft.com/office/drawing/2014/main" id="{39A52467-EA2B-4E4E-A031-475CF518E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E4F56ACA-C474-4C09-BB0B-1E35F6F1A2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7A5C84-1C37-49F2-84E6-D64BCB8F1BA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6115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logo-T.png">
            <a:extLst>
              <a:ext uri="{FF2B5EF4-FFF2-40B4-BE49-F238E27FC236}">
                <a16:creationId xmlns:a16="http://schemas.microsoft.com/office/drawing/2014/main" id="{35BABD3F-0F68-4772-A094-157FC9556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50813"/>
            <a:ext cx="212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.png">
            <a:extLst>
              <a:ext uri="{FF2B5EF4-FFF2-40B4-BE49-F238E27FC236}">
                <a16:creationId xmlns:a16="http://schemas.microsoft.com/office/drawing/2014/main" id="{0D6CFC8A-DA64-4018-A405-1FE2546AE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Bandeau-logos-PPT.png">
            <a:extLst>
              <a:ext uri="{FF2B5EF4-FFF2-40B4-BE49-F238E27FC236}">
                <a16:creationId xmlns:a16="http://schemas.microsoft.com/office/drawing/2014/main" id="{17CEE254-2E06-4233-9714-D471490713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686300"/>
            <a:ext cx="46069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EAF9CAE-A1F8-498E-9DAA-E29410A1F9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726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2"/>
            <a:ext cx="6172200" cy="566739"/>
          </a:xfrm>
        </p:spPr>
        <p:txBody>
          <a:bodyPr anchor="b"/>
          <a:lstStyle>
            <a:lvl1pPr algn="l">
              <a:defRPr sz="1899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38"/>
            </a:lvl1pPr>
            <a:lvl2pPr marL="434009" indent="0">
              <a:buNone/>
              <a:defRPr sz="2658"/>
            </a:lvl2pPr>
            <a:lvl3pPr marL="868017" indent="0">
              <a:buNone/>
              <a:defRPr sz="2278"/>
            </a:lvl3pPr>
            <a:lvl4pPr marL="1302026" indent="0">
              <a:buNone/>
              <a:defRPr sz="1899"/>
            </a:lvl4pPr>
            <a:lvl5pPr marL="1736034" indent="0">
              <a:buNone/>
              <a:defRPr sz="1899"/>
            </a:lvl5pPr>
            <a:lvl6pPr marL="2170043" indent="0">
              <a:buNone/>
              <a:defRPr sz="1899"/>
            </a:lvl6pPr>
            <a:lvl7pPr marL="2604051" indent="0">
              <a:buNone/>
              <a:defRPr sz="1899"/>
            </a:lvl7pPr>
            <a:lvl8pPr marL="3038060" indent="0">
              <a:buNone/>
              <a:defRPr sz="1899"/>
            </a:lvl8pPr>
            <a:lvl9pPr marL="3472068" indent="0">
              <a:buNone/>
              <a:defRPr sz="1899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40"/>
            <a:ext cx="6172200" cy="804863"/>
          </a:xfrm>
        </p:spPr>
        <p:txBody>
          <a:bodyPr/>
          <a:lstStyle>
            <a:lvl1pPr marL="0" indent="0">
              <a:buNone/>
              <a:defRPr sz="1329"/>
            </a:lvl1pPr>
            <a:lvl2pPr marL="434009" indent="0">
              <a:buNone/>
              <a:defRPr sz="1139"/>
            </a:lvl2pPr>
            <a:lvl3pPr marL="868017" indent="0">
              <a:buNone/>
              <a:defRPr sz="949"/>
            </a:lvl3pPr>
            <a:lvl4pPr marL="1302026" indent="0">
              <a:buNone/>
              <a:defRPr sz="855"/>
            </a:lvl4pPr>
            <a:lvl5pPr marL="1736034" indent="0">
              <a:buNone/>
              <a:defRPr sz="855"/>
            </a:lvl5pPr>
            <a:lvl6pPr marL="2170043" indent="0">
              <a:buNone/>
              <a:defRPr sz="855"/>
            </a:lvl6pPr>
            <a:lvl7pPr marL="2604051" indent="0">
              <a:buNone/>
              <a:defRPr sz="855"/>
            </a:lvl7pPr>
            <a:lvl8pPr marL="3038060" indent="0">
              <a:buNone/>
              <a:defRPr sz="855"/>
            </a:lvl8pPr>
            <a:lvl9pPr marL="3472068" indent="0">
              <a:buNone/>
              <a:defRPr sz="85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101883DB-4D53-4129-A01C-C2790117A0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F2F460-624A-460A-ADE8-406273280AB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5533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3A7DE7-1731-4CD1-BF17-44421CD39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A20DC-D379-4C2A-BD1F-B65C9BF58AD6}" type="datetimeFigureOut">
              <a:rPr lang="fr-FR"/>
              <a:pPr>
                <a:defRPr/>
              </a:pPr>
              <a:t>17/03/2026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BB880-99CE-4940-BA80-ABAC411D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E03BDB-59FD-4D18-90AE-D1C488320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39D83-D207-47C2-8A22-B6099555820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80055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02D1437-55BF-49FE-9767-220543076C4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2065D623-40F4-47D2-9336-4FD8919E8A2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E9600E55-78AE-4EA6-BCA3-C2540AB546C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D505D008-E404-4C62-90E5-B6A1526AC3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7FCE9A08-0B35-4675-8692-E8C12D43F18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4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16B1BB87-F6CC-4078-8EE3-2A4E0CAFCE4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4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A56FEAE7-DBCF-4BEA-9729-F65D216B125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46DE812-9032-4D18-B85F-CF5346DFEC3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83151E65-CC43-49BE-B794-3F16224C4E4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73D4D510-42DC-4250-BBDD-49ADF1777F2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18FB26F8-B5EA-44CE-8B91-CC8C0283682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6A2BB401-7204-496E-9B44-CF281FC4BD7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4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13490E3B-7933-408B-BA0B-64D2C7B1481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4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0A49501B-16D7-45E8-9CF5-B65FBCAE109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71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343275" y="1828800"/>
            <a:ext cx="6772275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471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343275" y="4267200"/>
            <a:ext cx="67722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456D2314-01FD-4BF5-B1CF-146044FC75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248400"/>
            <a:ext cx="24003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294D5979-399C-40CB-BF36-A0CEB06971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1F5359E9-BCEA-4B8D-9C21-42E0870BF4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B30AD-2119-47F5-BA9E-9700452FE5A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08380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74C8148-BD1D-4BC4-A3FC-5289BF1B486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DDC6FCB-859B-455F-826F-641048C9A6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B27A9-D747-492E-9A50-2702E18B059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D6F28E2-CF02-4943-B31F-20F259595AC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47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2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941E7DC-7C33-430A-98CF-FA7DCABDF86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5D0A000-95C5-4D68-BF2A-CA5A13E1947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2DBFD-2C41-42C2-91A7-9EE7A5A2882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296DE73C-DC30-4FAC-8EE7-3FAB6664209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539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1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56502B6-180E-4758-A30E-F6C653E79C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351936F-4500-427B-A09D-4B2507D6EF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D844A-634C-40A7-8E75-D1023EB95C0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6DAF9296-A088-4FA6-9214-DCF9057717A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627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E51068E-C894-4D87-BE4B-203595D09A9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A76D71F-4642-4657-A618-9D166053FB8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A7645-7273-4D80-8E04-8BBB6BFF462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78757AB8-B9A4-4805-8513-F942108989D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436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D278F9-DFB6-4842-81CD-6DEB256EB9B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EC08D4-D8F0-49E4-875A-65B186B839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D4674-34EB-4FCB-8BB4-97E5A0E0CFC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7DCB534F-0F69-4E94-AE61-6AB56E44036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640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26FEF3D-0273-4AC7-81C0-B6CE73D0C5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EA76EC2-8361-483E-909C-02252D73036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845FA-D34B-4E25-9F2A-502213D80D1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9933F2F5-3FA6-4DE8-BD2D-4A6DFF8162D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508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2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1" y="1435102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12AD09E-CB0F-40D1-AE77-F40B463D001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7CDD035-81AA-4AA8-B039-A535D275D9E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A2DE4-0DF4-43B9-92AD-A78E7DAC64A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5DB7FD14-E6A2-4066-BC0E-714175F993D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87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_transparent.png">
            <a:extLst>
              <a:ext uri="{FF2B5EF4-FFF2-40B4-BE49-F238E27FC236}">
                <a16:creationId xmlns:a16="http://schemas.microsoft.com/office/drawing/2014/main" id="{0A4A9068-A918-4E15-851C-85BE38E7B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2474913"/>
            <a:ext cx="23368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>
            <a:extLst>
              <a:ext uri="{FF2B5EF4-FFF2-40B4-BE49-F238E27FC236}">
                <a16:creationId xmlns:a16="http://schemas.microsoft.com/office/drawing/2014/main" id="{7B4507EC-0C90-4960-932D-ACB51A7C6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4678363"/>
            <a:ext cx="25288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9A1E087E-7924-4B2F-AAC4-7F0740AF13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739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0FDA8D8-DFE9-4513-ABDD-E107AFC7D5C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415A7D0-163E-44E7-BC20-7858298BE7C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9A461-6E1B-42F4-A804-B2C4C10AAFC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2A84922E-90CE-429B-8D6B-76BBFC0E832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351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36B8829-2C2B-4A04-996D-5C646A9E8E3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6C2F2BF-EDF7-4CB8-A2F8-23D76810955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84448-DCA7-402E-8ADE-67CFA353D72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6C3D1650-D487-4EB4-A3E0-01003F9D3B8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801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457200"/>
            <a:ext cx="2314575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2" y="457200"/>
            <a:ext cx="6791325" cy="54102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45853FB-494C-44DB-88B4-54AEFD9AECB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086AC50-6C0A-49EA-A52D-866D15220C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3E705-4871-40E6-A850-1589335FEF3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5C4C86E6-1DAA-436B-8DFE-F3154F68ED9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76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solidFill>
          <a:srgbClr val="F8AA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7DAEF0A8-29E7-4E35-8919-6815B553C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AC7402C4-B0CB-4BBD-B954-069E54E6B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66262AB6-7859-44A1-8C05-567270A54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5473700"/>
            <a:ext cx="15636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5824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-tête de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9D1A682B-06A7-4FF2-ABE3-FC47F8266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F471112F-DD8F-446F-A7B0-8EEAEB2F9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0"/>
            <a:ext cx="36766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F7735BC4-E329-47BC-9253-FCDA0BA9CF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543401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9730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-têt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5DF0CB33-0C5A-40D7-AA77-63AF3E08F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146050"/>
            <a:ext cx="2573338" cy="700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AFDEDA0D-FDF1-4A66-95C4-B83F941F3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D73AF5E5-A11E-4820-9589-B3EFB07CE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9116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9880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bg>
      <p:bgPr>
        <a:solidFill>
          <a:srgbClr val="40B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89DD2031-24E9-4ABD-ADEC-CF6594E0C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F83B78D3-4C35-4505-AE05-D28ED995F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B8F7E2FF-7C00-4A77-8CE7-94A56BC997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539115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7306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-tête de section">
    <p:bg>
      <p:bgPr>
        <a:solidFill>
          <a:srgbClr val="6A7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48640DE8-7AA7-467D-9BEC-29188B9DA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251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4891C277-309E-4F8E-B2C0-2FBF6D96E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0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73AFCB41-F5F3-47B6-906D-C03D2A968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527208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9140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-têt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A3466266-6CA1-46BD-B7A9-D4DD443FB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C33A2F23-05E7-413D-9538-B6C60FD9E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9BE98408-1350-4E03-A63B-799010826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373688"/>
            <a:ext cx="15652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335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97DC30D5-1E11-43A3-A547-5E9D0951D54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66E67FEB-886E-4CEF-8042-40C4DF6AC4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B26F1D-4588-4DBB-BB1F-B8F9356D81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548479-54E6-4D9B-ACB9-DBF1AF219F91}" type="datetimeFigureOut">
              <a:rPr lang="fr-FR"/>
              <a:pPr>
                <a:defRPr/>
              </a:pPr>
              <a:t>17/03/2026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FE56E1-9A49-427A-B89A-5646E5C8B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9CC6CA-F75F-47CE-97BD-CE00F5A94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06CEA46-11CD-405F-BF12-5C6044A38C5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  <p:sldLayoutId id="2147484439" r:id="rId8"/>
    <p:sldLayoutId id="2147484440" r:id="rId9"/>
    <p:sldLayoutId id="2147484441" r:id="rId10"/>
    <p:sldLayoutId id="2147484442" r:id="rId11"/>
    <p:sldLayoutId id="2147484443" r:id="rId12"/>
    <p:sldLayoutId id="2147484444" r:id="rId13"/>
    <p:sldLayoutId id="2147484445" r:id="rId14"/>
    <p:sldLayoutId id="2147484446" r:id="rId15"/>
    <p:sldLayoutId id="2147484447" r:id="rId16"/>
    <p:sldLayoutId id="2147484448" r:id="rId17"/>
    <p:sldLayoutId id="2147484449" r:id="rId18"/>
    <p:sldLayoutId id="2147484450" r:id="rId19"/>
    <p:sldLayoutId id="2147484451" r:id="rId20"/>
    <p:sldLayoutId id="2147484421" r:id="rId21"/>
  </p:sldLayoutIdLst>
  <p:txStyles>
    <p:titleStyle>
      <a:lvl1pPr algn="ctr" defTabSz="433388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2pPr>
      <a:lvl3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3pPr>
      <a:lvl4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4pPr>
      <a:lvl5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5pPr>
      <a:lvl6pPr marL="434009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6pPr>
      <a:lvl7pPr marL="868017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7pPr>
      <a:lvl8pPr marL="1302026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8pPr>
      <a:lvl9pPr marL="1736034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5438" indent="-325438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3263" indent="-269875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52625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87047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2821055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255064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3689073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1pPr>
      <a:lvl2pPr marL="434009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2pPr>
      <a:lvl3pPr marL="868017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3pPr>
      <a:lvl4pPr marL="1302026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4pPr>
      <a:lvl5pPr marL="1736034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5pPr>
      <a:lvl6pPr marL="2170043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6pPr>
      <a:lvl7pPr marL="2604051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7pPr>
      <a:lvl8pPr marL="303806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8pPr>
      <a:lvl9pPr marL="3472068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8D07912B-D5C2-4A10-9B76-A3A04FFDCB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438FCD76-A0A2-4F17-85B6-122CCC3875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4003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E2CF71A7-3C50-4DB5-877A-846670A91FF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grpSp>
        <p:nvGrpSpPr>
          <p:cNvPr id="2052" name="Group 4">
            <a:extLst>
              <a:ext uri="{FF2B5EF4-FFF2-40B4-BE49-F238E27FC236}">
                <a16:creationId xmlns:a16="http://schemas.microsoft.com/office/drawing/2014/main" id="{D00B75F2-B4D6-4456-9EE3-104A83663A9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287000" cy="546100"/>
            <a:chOff x="0" y="0"/>
            <a:chExt cx="5760" cy="344"/>
          </a:xfrm>
        </p:grpSpPr>
        <p:sp>
          <p:nvSpPr>
            <p:cNvPr id="1032" name="Rectangle 5">
              <a:extLst>
                <a:ext uri="{FF2B5EF4-FFF2-40B4-BE49-F238E27FC236}">
                  <a16:creationId xmlns:a16="http://schemas.microsoft.com/office/drawing/2014/main" id="{17DEBE65-4240-4094-B6A0-C22E77FB3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3" name="Rectangle 6">
              <a:extLst>
                <a:ext uri="{FF2B5EF4-FFF2-40B4-BE49-F238E27FC236}">
                  <a16:creationId xmlns:a16="http://schemas.microsoft.com/office/drawing/2014/main" id="{0EC93B97-66CE-4667-803E-7B85D1AE4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4" name="Rectangle 7">
              <a:extLst>
                <a:ext uri="{FF2B5EF4-FFF2-40B4-BE49-F238E27FC236}">
                  <a16:creationId xmlns:a16="http://schemas.microsoft.com/office/drawing/2014/main" id="{10D00447-58B6-47B1-94EC-A0CF27E70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:a16="http://schemas.microsoft.com/office/drawing/2014/main" id="{C4A386A4-2A68-4639-B47B-1DA0912D4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2F1A6BDB-A1D5-496B-9957-37085C197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:a16="http://schemas.microsoft.com/office/drawing/2014/main" id="{40E36762-CC0E-4D83-AA23-20ECBC960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4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:a16="http://schemas.microsoft.com/office/drawing/2014/main" id="{8BAAFB78-B1E1-4355-BF49-BD0E4E5CC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92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:a16="http://schemas.microsoft.com/office/drawing/2014/main" id="{29F76048-87FC-4021-A968-30BABCE37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:a16="http://schemas.microsoft.com/office/drawing/2014/main" id="{E75E4A73-6E1D-4B6D-97F0-25BCA337B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4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2053" name="Rectangle 14">
            <a:extLst>
              <a:ext uri="{FF2B5EF4-FFF2-40B4-BE49-F238E27FC236}">
                <a16:creationId xmlns:a16="http://schemas.microsoft.com/office/drawing/2014/main" id="{5E976E33-A6FF-4848-BC51-AAFCB9F34E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457200"/>
            <a:ext cx="9258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2054" name="Rectangle 15">
            <a:extLst>
              <a:ext uri="{FF2B5EF4-FFF2-40B4-BE49-F238E27FC236}">
                <a16:creationId xmlns:a16="http://schemas.microsoft.com/office/drawing/2014/main" id="{01526453-B4CC-44BC-8006-21A9C9B857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981200"/>
            <a:ext cx="92583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6096" name="Rectangle 16">
            <a:extLst>
              <a:ext uri="{FF2B5EF4-FFF2-40B4-BE49-F238E27FC236}">
                <a16:creationId xmlns:a16="http://schemas.microsoft.com/office/drawing/2014/main" id="{2ABA54B5-A129-4291-81C0-5E5A1EBE8BB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>
            <a:extLst>
              <a:ext uri="{FF2B5EF4-FFF2-40B4-BE49-F238E27FC236}">
                <a16:creationId xmlns:a16="http://schemas.microsoft.com/office/drawing/2014/main" id="{378E7F27-3E83-4473-9594-1AA51B1AD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600" y="1125538"/>
            <a:ext cx="9109075" cy="950912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fr-FR" altLang="fr-F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liaison aux protéines plasmatiques</a:t>
            </a:r>
          </a:p>
        </p:txBody>
      </p:sp>
      <p:sp>
        <p:nvSpPr>
          <p:cNvPr id="26627" name="Text Box 14">
            <a:extLst>
              <a:ext uri="{FF2B5EF4-FFF2-40B4-BE49-F238E27FC236}">
                <a16:creationId xmlns:a16="http://schemas.microsoft.com/office/drawing/2014/main" id="{72A128FC-BAE3-4A43-8613-B8F8DB6BB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63" y="5516563"/>
            <a:ext cx="180049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600" b="1" i="1" dirty="0">
                <a:solidFill>
                  <a:srgbClr val="000000"/>
                </a:solidFill>
                <a:latin typeface="Arial" panose="020B0604020202020204" pitchFamily="34" charset="0"/>
              </a:rPr>
              <a:t>Mars 2026</a:t>
            </a:r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1208DB42-4CAD-4B9F-94E4-097FC8E10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1613" y="2781300"/>
            <a:ext cx="4441825" cy="584200"/>
          </a:xfrm>
        </p:spPr>
        <p:txBody>
          <a:bodyPr/>
          <a:lstStyle/>
          <a:p>
            <a:pPr defTabSz="434009">
              <a:defRPr/>
            </a:pPr>
            <a:r>
              <a:rPr lang="fr-FR" altLang="fr-FR" sz="2400" b="1" i="1" dirty="0">
                <a:solidFill>
                  <a:schemeClr val="tx2"/>
                </a:solidFill>
              </a:rPr>
              <a:t>Alain Bousquet-Mélou</a:t>
            </a:r>
            <a:endParaRPr lang="fr-FR" altLang="fr-FR" sz="105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u numéro de diapositive 3">
            <a:extLst>
              <a:ext uri="{FF2B5EF4-FFF2-40B4-BE49-F238E27FC236}">
                <a16:creationId xmlns:a16="http://schemas.microsoft.com/office/drawing/2014/main" id="{FB156469-23D2-4C69-BCFB-79F759DB6B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63A930-2982-47D4-8AFF-7CDFFFC1D025}" type="slidenum">
              <a:rPr lang="fr-FR" altLang="fr-FR" smtClean="0">
                <a:latin typeface="Arial Black" panose="020B0A04020102020204" pitchFamily="34" charset="0"/>
              </a:rPr>
              <a:pPr/>
              <a:t>10</a:t>
            </a:fld>
            <a:endParaRPr lang="fr-FR" altLang="fr-FR">
              <a:latin typeface="Arial Black" panose="020B0A04020102020204" pitchFamily="34" charset="0"/>
            </a:endParaRPr>
          </a:p>
        </p:txBody>
      </p:sp>
      <p:pic>
        <p:nvPicPr>
          <p:cNvPr id="33795" name="Picture 7">
            <a:extLst>
              <a:ext uri="{FF2B5EF4-FFF2-40B4-BE49-F238E27FC236}">
                <a16:creationId xmlns:a16="http://schemas.microsoft.com/office/drawing/2014/main" id="{B760132F-382B-4EA5-9D28-383919506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1484313"/>
            <a:ext cx="849630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B9CD3D65-C077-44A6-88F0-4E71A5FC3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341438"/>
            <a:ext cx="3240088" cy="1150937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Les protéines</a:t>
            </a:r>
          </a:p>
          <a:p>
            <a:pPr marL="342900" indent="-342900" defTabSz="7620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impliquées</a:t>
            </a:r>
          </a:p>
        </p:txBody>
      </p:sp>
      <p:sp>
        <p:nvSpPr>
          <p:cNvPr id="33797" name="Rectangle 9">
            <a:extLst>
              <a:ext uri="{FF2B5EF4-FFF2-40B4-BE49-F238E27FC236}">
                <a16:creationId xmlns:a16="http://schemas.microsoft.com/office/drawing/2014/main" id="{A753479E-7D24-459A-8975-CE1308783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333375"/>
            <a:ext cx="899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rgbClr val="000000"/>
                </a:solidFill>
              </a:rPr>
              <a:t>La liaison aux protéines plasmatiques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u numéro de diapositive 3">
            <a:extLst>
              <a:ext uri="{FF2B5EF4-FFF2-40B4-BE49-F238E27FC236}">
                <a16:creationId xmlns:a16="http://schemas.microsoft.com/office/drawing/2014/main" id="{D1CC8DDE-F0F8-47D5-AF41-A81657DA263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FA3807-E1D8-45E3-9D1D-4EAACC669DB1}" type="slidenum">
              <a:rPr lang="fr-FR" altLang="fr-FR" smtClean="0">
                <a:latin typeface="Arial Black" panose="020B0A04020102020204" pitchFamily="34" charset="0"/>
              </a:rPr>
              <a:pPr/>
              <a:t>11</a:t>
            </a:fld>
            <a:endParaRPr lang="fr-FR" altLang="fr-FR">
              <a:latin typeface="Arial Black" panose="020B0A04020102020204" pitchFamily="34" charset="0"/>
            </a:endParaRPr>
          </a:p>
        </p:txBody>
      </p:sp>
      <p:pic>
        <p:nvPicPr>
          <p:cNvPr id="34819" name="Picture 18">
            <a:extLst>
              <a:ext uri="{FF2B5EF4-FFF2-40B4-BE49-F238E27FC236}">
                <a16:creationId xmlns:a16="http://schemas.microsoft.com/office/drawing/2014/main" id="{617899ED-46A6-43DB-8457-4AD7D6A0B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2636838"/>
            <a:ext cx="8734425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1">
            <a:extLst>
              <a:ext uri="{FF2B5EF4-FFF2-40B4-BE49-F238E27FC236}">
                <a16:creationId xmlns:a16="http://schemas.microsoft.com/office/drawing/2014/main" id="{56A02941-4AE5-4AB5-9A76-547E03D99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341438"/>
            <a:ext cx="4679950" cy="6635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Les modalités de fixation</a:t>
            </a:r>
          </a:p>
        </p:txBody>
      </p:sp>
      <p:sp>
        <p:nvSpPr>
          <p:cNvPr id="34821" name="Rectangle 22">
            <a:extLst>
              <a:ext uri="{FF2B5EF4-FFF2-40B4-BE49-F238E27FC236}">
                <a16:creationId xmlns:a16="http://schemas.microsoft.com/office/drawing/2014/main" id="{E0DA22BC-27E3-4B53-B696-778665878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333375"/>
            <a:ext cx="899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rgbClr val="000000"/>
                </a:solidFill>
              </a:rPr>
              <a:t>La liaison aux protéines plasmatiques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u numéro de diapositive 3">
            <a:extLst>
              <a:ext uri="{FF2B5EF4-FFF2-40B4-BE49-F238E27FC236}">
                <a16:creationId xmlns:a16="http://schemas.microsoft.com/office/drawing/2014/main" id="{D0500D30-0E0D-4305-9142-C6A0114FF8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D1813B-DD86-4C67-9C9F-E613054AEBE1}" type="slidenum">
              <a:rPr lang="fr-FR" altLang="fr-FR" smtClean="0">
                <a:latin typeface="Arial Black" panose="020B0A04020102020204" pitchFamily="34" charset="0"/>
              </a:rPr>
              <a:pPr/>
              <a:t>12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Rectangle 2049">
            <a:extLst>
              <a:ext uri="{FF2B5EF4-FFF2-40B4-BE49-F238E27FC236}">
                <a16:creationId xmlns:a16="http://schemas.microsoft.com/office/drawing/2014/main" id="{6A960D84-974E-4879-B7D6-DA3DA3CA7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513" y="3284538"/>
            <a:ext cx="2951162" cy="2016125"/>
          </a:xfrm>
          <a:prstGeom prst="rect">
            <a:avLst/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CC04CBC-A2C1-4FD9-9289-8EC9560B1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788" y="4581525"/>
            <a:ext cx="288925" cy="7921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5845" name="Line 5">
            <a:extLst>
              <a:ext uri="{FF2B5EF4-FFF2-40B4-BE49-F238E27FC236}">
                <a16:creationId xmlns:a16="http://schemas.microsoft.com/office/drawing/2014/main" id="{C76C445F-048C-45D7-8A0F-FBF1A6539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966788" y="3213100"/>
            <a:ext cx="3744912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846" name="Line 8">
            <a:extLst>
              <a:ext uri="{FF2B5EF4-FFF2-40B4-BE49-F238E27FC236}">
                <a16:creationId xmlns:a16="http://schemas.microsoft.com/office/drawing/2014/main" id="{7BAC3A13-1329-413E-A2A7-8AED70FB34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6788" y="4222750"/>
            <a:ext cx="6477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847" name="Line 9">
            <a:extLst>
              <a:ext uri="{FF2B5EF4-FFF2-40B4-BE49-F238E27FC236}">
                <a16:creationId xmlns:a16="http://schemas.microsoft.com/office/drawing/2014/main" id="{BDADC7D0-05F3-4297-9884-5AE480A0EEE4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1073944" y="4761707"/>
            <a:ext cx="1081087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Line 12">
            <a:extLst>
              <a:ext uri="{FF2B5EF4-FFF2-40B4-BE49-F238E27FC236}">
                <a16:creationId xmlns:a16="http://schemas.microsoft.com/office/drawing/2014/main" id="{945E5B11-4161-4012-97E7-28117253CD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6788" y="3789363"/>
            <a:ext cx="576262" cy="158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35849" name="Object 1023">
            <a:extLst>
              <a:ext uri="{FF2B5EF4-FFF2-40B4-BE49-F238E27FC236}">
                <a16:creationId xmlns:a16="http://schemas.microsoft.com/office/drawing/2014/main" id="{88521322-5DC9-4422-878C-D1801B0EA3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3550" y="2565400"/>
          <a:ext cx="4392613" cy="329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4" name="Graphique" r:id="rId3" imgW="3048000" imgH="2286000" progId="Excel.Chart.8">
                  <p:embed/>
                </p:oleObj>
              </mc:Choice>
              <mc:Fallback>
                <p:oleObj name="Graphique" r:id="rId3" imgW="3048000" imgH="2286000" progId="Excel.Chart.8">
                  <p:embed/>
                  <p:pic>
                    <p:nvPicPr>
                      <p:cNvPr id="0" name="Object 10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2565400"/>
                        <a:ext cx="4392613" cy="329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2036">
            <a:extLst>
              <a:ext uri="{FF2B5EF4-FFF2-40B4-BE49-F238E27FC236}">
                <a16:creationId xmlns:a16="http://schemas.microsoft.com/office/drawing/2014/main" id="{0DED1DD7-CFCE-4BE6-B111-D63FF3263517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2800350"/>
            <a:ext cx="3679825" cy="2646363"/>
            <a:chOff x="3648" y="1525"/>
            <a:chExt cx="2318" cy="1667"/>
          </a:xfrm>
        </p:grpSpPr>
        <p:sp>
          <p:nvSpPr>
            <p:cNvPr id="35860" name="Line 1028">
              <a:extLst>
                <a:ext uri="{FF2B5EF4-FFF2-40B4-BE49-F238E27FC236}">
                  <a16:creationId xmlns:a16="http://schemas.microsoft.com/office/drawing/2014/main" id="{1E9803EB-0EE9-4143-BEB5-1E6D0500B8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3167"/>
              <a:ext cx="2317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861" name="Line 1029">
              <a:extLst>
                <a:ext uri="{FF2B5EF4-FFF2-40B4-BE49-F238E27FC236}">
                  <a16:creationId xmlns:a16="http://schemas.microsoft.com/office/drawing/2014/main" id="{C2542001-DE08-4DA7-AB70-E172C33A5B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8" y="3167"/>
              <a:ext cx="1" cy="25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862" name="Line 1030">
              <a:extLst>
                <a:ext uri="{FF2B5EF4-FFF2-40B4-BE49-F238E27FC236}">
                  <a16:creationId xmlns:a16="http://schemas.microsoft.com/office/drawing/2014/main" id="{CE892F10-AAE0-42A0-BCE8-A7C35876D6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5" y="3167"/>
              <a:ext cx="1" cy="25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863" name="Line 1031">
              <a:extLst>
                <a:ext uri="{FF2B5EF4-FFF2-40B4-BE49-F238E27FC236}">
                  <a16:creationId xmlns:a16="http://schemas.microsoft.com/office/drawing/2014/main" id="{B815AD09-B150-45AA-AE8C-67CD297A60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3" y="3167"/>
              <a:ext cx="1" cy="25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864" name="Line 1032">
              <a:extLst>
                <a:ext uri="{FF2B5EF4-FFF2-40B4-BE49-F238E27FC236}">
                  <a16:creationId xmlns:a16="http://schemas.microsoft.com/office/drawing/2014/main" id="{2EB4C23F-A345-4905-A3B2-4528F9F608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0" y="3167"/>
              <a:ext cx="1" cy="25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865" name="Line 1033">
              <a:extLst>
                <a:ext uri="{FF2B5EF4-FFF2-40B4-BE49-F238E27FC236}">
                  <a16:creationId xmlns:a16="http://schemas.microsoft.com/office/drawing/2014/main" id="{01D24B5F-1DA6-4A38-A666-103EDDEA68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98" y="3167"/>
              <a:ext cx="1" cy="25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866" name="Line 1034">
              <a:extLst>
                <a:ext uri="{FF2B5EF4-FFF2-40B4-BE49-F238E27FC236}">
                  <a16:creationId xmlns:a16="http://schemas.microsoft.com/office/drawing/2014/main" id="{CE6EA0DC-4E84-425A-953D-C85A00C651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65" y="3167"/>
              <a:ext cx="1" cy="25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867" name="Line 2035">
              <a:extLst>
                <a:ext uri="{FF2B5EF4-FFF2-40B4-BE49-F238E27FC236}">
                  <a16:creationId xmlns:a16="http://schemas.microsoft.com/office/drawing/2014/main" id="{0A5DC655-6C73-493D-BC81-5B6AB4DB1A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525"/>
              <a:ext cx="1" cy="1642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5851" name="Rectangle 2038">
            <a:extLst>
              <a:ext uri="{FF2B5EF4-FFF2-40B4-BE49-F238E27FC236}">
                <a16:creationId xmlns:a16="http://schemas.microsoft.com/office/drawing/2014/main" id="{B1206E18-194E-47C2-925F-9F4881DC1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333375"/>
            <a:ext cx="899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rgbClr val="000000"/>
                </a:solidFill>
              </a:rPr>
              <a:t>La liaison aux protéines plasmatiques</a:t>
            </a:r>
          </a:p>
        </p:txBody>
      </p:sp>
      <p:sp>
        <p:nvSpPr>
          <p:cNvPr id="21" name="Rectangle 2039">
            <a:extLst>
              <a:ext uri="{FF2B5EF4-FFF2-40B4-BE49-F238E27FC236}">
                <a16:creationId xmlns:a16="http://schemas.microsoft.com/office/drawing/2014/main" id="{25EEDBA6-4E40-499C-A818-3DD81A3D8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8" y="1549400"/>
            <a:ext cx="3382962" cy="6635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Liaison saturable</a:t>
            </a:r>
          </a:p>
        </p:txBody>
      </p:sp>
      <p:sp>
        <p:nvSpPr>
          <p:cNvPr id="22" name="Rectangle 2041">
            <a:extLst>
              <a:ext uri="{FF2B5EF4-FFF2-40B4-BE49-F238E27FC236}">
                <a16:creationId xmlns:a16="http://schemas.microsoft.com/office/drawing/2014/main" id="{78FDD98F-97FF-477C-9F9E-9649DFFC2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225" y="1549400"/>
            <a:ext cx="4824413" cy="6635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Liaison « non saturable »</a:t>
            </a:r>
          </a:p>
        </p:txBody>
      </p:sp>
      <p:sp>
        <p:nvSpPr>
          <p:cNvPr id="23" name="Rectangle 2042">
            <a:extLst>
              <a:ext uri="{FF2B5EF4-FFF2-40B4-BE49-F238E27FC236}">
                <a16:creationId xmlns:a16="http://schemas.microsoft.com/office/drawing/2014/main" id="{025A6F51-DB6C-41A4-AD74-B744C2964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303588"/>
            <a:ext cx="2089150" cy="208915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4" name="Line 2043">
            <a:extLst>
              <a:ext uri="{FF2B5EF4-FFF2-40B4-BE49-F238E27FC236}">
                <a16:creationId xmlns:a16="http://schemas.microsoft.com/office/drawing/2014/main" id="{2089FC23-9D3C-4A92-92AC-16D8C65DA4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3303588"/>
            <a:ext cx="2089150" cy="2089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Text Box 2044">
            <a:extLst>
              <a:ext uri="{FF2B5EF4-FFF2-40B4-BE49-F238E27FC236}">
                <a16:creationId xmlns:a16="http://schemas.microsoft.com/office/drawing/2014/main" id="{8DE923E1-6317-4476-8420-8AC83E287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888" y="5624513"/>
            <a:ext cx="422275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bg2"/>
                </a:solidFill>
              </a:rPr>
              <a:t>Gamme des concentrations efficaces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bg2"/>
                </a:solidFill>
              </a:rPr>
              <a:t>&lt;&lt;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bg2"/>
                </a:solidFill>
              </a:rPr>
              <a:t>K</a:t>
            </a:r>
            <a:r>
              <a:rPr lang="fr-FR" altLang="fr-FR" sz="2400" b="1" baseline="-25000">
                <a:solidFill>
                  <a:schemeClr val="bg2"/>
                </a:solidFill>
              </a:rPr>
              <a:t>D, prot plasma</a:t>
            </a:r>
          </a:p>
        </p:txBody>
      </p:sp>
      <p:sp>
        <p:nvSpPr>
          <p:cNvPr id="26" name="Text Box 2048">
            <a:extLst>
              <a:ext uri="{FF2B5EF4-FFF2-40B4-BE49-F238E27FC236}">
                <a16:creationId xmlns:a16="http://schemas.microsoft.com/office/drawing/2014/main" id="{D239CC9D-A424-4AB4-8BC6-45B3ED532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624513"/>
            <a:ext cx="422275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A50021"/>
                </a:solidFill>
              </a:rPr>
              <a:t>Gamme des concentrations efficaces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A50021"/>
                </a:solidFill>
              </a:rPr>
              <a:t>&gt;&gt;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A50021"/>
                </a:solidFill>
              </a:rPr>
              <a:t>K</a:t>
            </a:r>
            <a:r>
              <a:rPr lang="fr-FR" altLang="fr-FR" sz="2400" b="1" baseline="-25000">
                <a:solidFill>
                  <a:srgbClr val="A50021"/>
                </a:solidFill>
              </a:rPr>
              <a:t>D, prot plasma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EDD970C-1ECA-4D1E-A178-5000F81F99B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90444" y="4103687"/>
            <a:ext cx="2388154" cy="62998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0E5D700-06B5-4945-B80D-6A6C25B71ED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290040" y="4221163"/>
            <a:ext cx="2418098" cy="626518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22" grpId="0" animBg="1"/>
      <p:bldP spid="23" grpId="0" animBg="1"/>
      <p:bldP spid="25" grpId="0"/>
      <p:bldP spid="26" grpId="0"/>
      <p:bldP spid="2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u numéro de diapositive 3">
            <a:extLst>
              <a:ext uri="{FF2B5EF4-FFF2-40B4-BE49-F238E27FC236}">
                <a16:creationId xmlns:a16="http://schemas.microsoft.com/office/drawing/2014/main" id="{27EE2F29-93D7-45B6-84A7-6EA40BC3533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C23CCF-C987-4D35-B7B1-C9CCE3A91295}" type="slidenum">
              <a:rPr lang="fr-FR" altLang="fr-FR" smtClean="0">
                <a:latin typeface="Arial Black" panose="020B0A04020102020204" pitchFamily="34" charset="0"/>
              </a:rPr>
              <a:pPr/>
              <a:t>13</a:t>
            </a:fld>
            <a:endParaRPr lang="fr-FR" altLang="fr-FR">
              <a:latin typeface="Arial Black" panose="020B0A04020102020204" pitchFamily="34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994197C2-E6ED-4DB3-AAA3-94D3C8BB3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8840"/>
            <a:ext cx="830580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836E9B5D-8FE5-42E6-965D-80F7D0069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333375"/>
            <a:ext cx="899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rgbClr val="000000"/>
                </a:solidFill>
              </a:rPr>
              <a:t>La liaison aux protéines plasmatiques</a:t>
            </a:r>
          </a:p>
        </p:txBody>
      </p:sp>
      <p:sp>
        <p:nvSpPr>
          <p:cNvPr id="5" name="Rectangle 2042">
            <a:extLst>
              <a:ext uri="{FF2B5EF4-FFF2-40B4-BE49-F238E27FC236}">
                <a16:creationId xmlns:a16="http://schemas.microsoft.com/office/drawing/2014/main" id="{311EB641-9123-4288-9879-C8A4A2CF6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306" y="3745086"/>
            <a:ext cx="792088" cy="509959"/>
          </a:xfrm>
          <a:prstGeom prst="rect">
            <a:avLst/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" name="Rectangle 2042">
            <a:extLst>
              <a:ext uri="{FF2B5EF4-FFF2-40B4-BE49-F238E27FC236}">
                <a16:creationId xmlns:a16="http://schemas.microsoft.com/office/drawing/2014/main" id="{EE256A4A-66DD-4DF7-A5F1-D8938DF96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306" y="5301208"/>
            <a:ext cx="792088" cy="509959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E482D08F-97EE-4DF2-805F-502690961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75" y="2387600"/>
            <a:ext cx="799306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b="1">
                <a:solidFill>
                  <a:schemeClr val="bg1"/>
                </a:solidFill>
              </a:rPr>
              <a:t>Quels sont les facteurs déterminants de la fraction libre ?</a:t>
            </a:r>
            <a:endParaRPr lang="fr-FR" altLang="fr-FR" sz="21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u numéro de diapositive 3">
            <a:extLst>
              <a:ext uri="{FF2B5EF4-FFF2-40B4-BE49-F238E27FC236}">
                <a16:creationId xmlns:a16="http://schemas.microsoft.com/office/drawing/2014/main" id="{D551BED5-84BC-4B91-B9DE-F985CBEC487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FE98E7-568F-4D7C-93B8-0438917F3B82}" type="slidenum">
              <a:rPr lang="fr-FR" altLang="fr-FR" smtClean="0">
                <a:latin typeface="Arial Black" panose="020B0A04020102020204" pitchFamily="34" charset="0"/>
              </a:rPr>
              <a:pPr/>
              <a:t>15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64CA4D39-473A-4ECA-BB63-94D291A47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1952625"/>
            <a:ext cx="27955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fr-FR" b="1" dirty="0">
                <a:solidFill>
                  <a:srgbClr val="0000FF"/>
                </a:solidFill>
              </a:rPr>
              <a:t> </a:t>
            </a:r>
            <a:r>
              <a:rPr lang="en-US" altLang="fr-FR" sz="3600" b="1" dirty="0">
                <a:solidFill>
                  <a:srgbClr val="0000FF"/>
                </a:solidFill>
              </a:rPr>
              <a:t>Definition</a:t>
            </a:r>
            <a:r>
              <a:rPr lang="en-US" altLang="fr-FR" b="1" dirty="0">
                <a:solidFill>
                  <a:srgbClr val="0000FF"/>
                </a:solidFill>
              </a:rPr>
              <a:t>: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9D80A4-7C94-41E6-98F4-0A4DE8BF4959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34988" y="549275"/>
            <a:ext cx="8883650" cy="863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3529"/>
                  <a:invGamma/>
                </a:schemeClr>
              </a:gs>
            </a:gsLst>
            <a:lin ang="5400000" scaled="1"/>
          </a:gra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tIns="82800" bIns="82800" anchor="ctr">
            <a:spAutoFit/>
          </a:bodyPr>
          <a:lstStyle/>
          <a:p>
            <a:pPr eaLnBrk="1" hangingPunct="1">
              <a:defRPr/>
            </a:pPr>
            <a:r>
              <a:rPr lang="en-US" sz="3600">
                <a:latin typeface="Arial" charset="0"/>
              </a:rPr>
              <a:t>La fraction libre : fu</a:t>
            </a:r>
            <a:r>
              <a:rPr lang="en-US" sz="4400">
                <a:latin typeface="Arial" charset="0"/>
              </a:rPr>
              <a:t> </a:t>
            </a:r>
            <a:r>
              <a:rPr lang="en-US" sz="2800">
                <a:latin typeface="Arial" charset="0"/>
              </a:rPr>
              <a:t>(unbound fraction)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8C74124D-E8D9-4045-8A54-377E3D27E9D1}"/>
                  </a:ext>
                </a:extLst>
              </p:cNvPr>
              <p:cNvSpPr txBox="1"/>
              <p:nvPr/>
            </p:nvSpPr>
            <p:spPr>
              <a:xfrm>
                <a:off x="2429629" y="3429000"/>
                <a:ext cx="6975499" cy="7636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𝐶𝑜𝑛𝑐𝑒𝑛𝑡𝑟𝑎𝑡𝑖𝑜𝑛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𝑙𝑖𝑏𝑟𝑒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𝐶𝑜𝑛𝑐𝑒𝑛𝑡𝑟𝑎𝑡𝑖𝑜𝑛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𝑡𝑜𝑡𝑎𝑙𝑒</m:t>
                          </m:r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𝑙𝑖𝑏𝑟𝑒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𝑡𝑜𝑡𝑎𝑙𝑒</m:t>
                              </m:r>
                            </m:sub>
                          </m:sSub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𝑙𝑖𝑏𝑟𝑒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𝑙𝑖𝑏𝑟𝑒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𝑙𝑖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8C74124D-E8D9-4045-8A54-377E3D27E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629" y="3429000"/>
                <a:ext cx="6975499" cy="7636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u numéro de diapositive 3">
            <a:extLst>
              <a:ext uri="{FF2B5EF4-FFF2-40B4-BE49-F238E27FC236}">
                <a16:creationId xmlns:a16="http://schemas.microsoft.com/office/drawing/2014/main" id="{67BE7363-1800-427B-97BF-45741E9CB1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6AE636-8E04-4786-8D14-3ADD601C065B}" type="slidenum">
              <a:rPr lang="fr-FR" altLang="fr-FR" smtClean="0">
                <a:latin typeface="Arial Black" panose="020B0A04020102020204" pitchFamily="34" charset="0"/>
              </a:rPr>
              <a:pPr/>
              <a:t>16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22D99C0D-2302-45D7-ACB5-60E37A397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1666875"/>
            <a:ext cx="4584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3000" b="1" dirty="0">
                <a:solidFill>
                  <a:srgbClr val="0000FF"/>
                </a:solidFill>
              </a:rPr>
              <a:t> La </a:t>
            </a:r>
            <a:r>
              <a:rPr lang="fr-FR" altLang="fr-FR" sz="3400" b="1" dirty="0">
                <a:solidFill>
                  <a:srgbClr val="0000FF"/>
                </a:solidFill>
              </a:rPr>
              <a:t>concentration </a:t>
            </a:r>
            <a:r>
              <a:rPr lang="fr-FR" altLang="fr-FR" sz="3000" b="1" dirty="0">
                <a:solidFill>
                  <a:srgbClr val="0000FF"/>
                </a:solidFill>
              </a:rPr>
              <a:t>liée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6DB98108-6DEE-4EF1-9F98-11BC5C1A490B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34988" y="404813"/>
            <a:ext cx="8883650" cy="863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3529"/>
                  <a:invGamma/>
                </a:schemeClr>
              </a:gs>
            </a:gsLst>
            <a:lin ang="5400000" scaled="1"/>
          </a:gra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tIns="82800" bIns="82800" anchor="ctr">
            <a:spAutoFit/>
          </a:bodyPr>
          <a:lstStyle/>
          <a:p>
            <a:pPr eaLnBrk="1" hangingPunct="1">
              <a:defRPr/>
            </a:pPr>
            <a:r>
              <a:rPr lang="en-US" sz="3600" dirty="0">
                <a:latin typeface="Arial" charset="0"/>
              </a:rPr>
              <a:t>La fraction libre : fu</a:t>
            </a:r>
            <a:r>
              <a:rPr lang="en-US" sz="4400" dirty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(unbound fraction)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59B9A717-10F7-4D36-BB45-A3F11F46B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8" y="4933950"/>
            <a:ext cx="101298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 dirty="0" err="1">
                <a:solidFill>
                  <a:srgbClr val="009900"/>
                </a:solidFill>
              </a:rPr>
              <a:t>B</a:t>
            </a:r>
            <a:r>
              <a:rPr lang="fr-FR" altLang="fr-FR" sz="2000" b="1" baseline="-25000" dirty="0" err="1">
                <a:solidFill>
                  <a:srgbClr val="009900"/>
                </a:solidFill>
              </a:rPr>
              <a:t>max</a:t>
            </a:r>
            <a:r>
              <a:rPr lang="fr-FR" altLang="fr-FR" sz="2000" b="1" dirty="0">
                <a:solidFill>
                  <a:srgbClr val="009900"/>
                </a:solidFill>
              </a:rPr>
              <a:t> </a:t>
            </a:r>
            <a:r>
              <a:rPr lang="fr-FR" altLang="fr-FR" sz="2000" b="1" dirty="0"/>
              <a:t>: 	- concentration maximale de sites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 dirty="0"/>
              <a:t>	- proportionnelle à la concentration de protéines de liaison</a:t>
            </a: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DFC0F0F9-AAD5-48DD-B49D-CFBCEA7FA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9" y="5846763"/>
            <a:ext cx="96694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 dirty="0">
                <a:solidFill>
                  <a:srgbClr val="009900"/>
                </a:solidFill>
              </a:rPr>
              <a:t>K</a:t>
            </a:r>
            <a:r>
              <a:rPr lang="fr-FR" altLang="fr-FR" sz="2000" b="1" baseline="-25000" dirty="0">
                <a:solidFill>
                  <a:srgbClr val="009900"/>
                </a:solidFill>
              </a:rPr>
              <a:t>D</a:t>
            </a:r>
            <a:r>
              <a:rPr lang="fr-FR" altLang="fr-FR" sz="2000" b="1" dirty="0"/>
              <a:t> : 	- concentration liant la moitié des site de liaison			              	- inversement proportionnel à l’affinité pour la protéine</a:t>
            </a:r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CBBF31B2-836B-4A7E-A177-542F214D08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32575" y="1592263"/>
            <a:ext cx="0" cy="284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347FF9F4-4865-4FB2-BBBE-C90A682855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2575" y="4411663"/>
            <a:ext cx="31448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rc 5">
            <a:extLst>
              <a:ext uri="{FF2B5EF4-FFF2-40B4-BE49-F238E27FC236}">
                <a16:creationId xmlns:a16="http://schemas.microsoft.com/office/drawing/2014/main" id="{3F40503C-3042-4A2D-8160-25027B099AE3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6657975" y="2519363"/>
            <a:ext cx="2868613" cy="18796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461CA3A-1284-4608-8553-6344F2103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088" y="1312863"/>
            <a:ext cx="7508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C</a:t>
            </a:r>
            <a:r>
              <a:rPr lang="fr-FR" altLang="fr-FR" sz="2400" b="1" baseline="-25000"/>
              <a:t>liée</a:t>
            </a:r>
            <a:endParaRPr lang="fr-FR" altLang="fr-FR" sz="2400" b="1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62532259-CBEE-4E5E-BE56-B6C97260B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7163" y="4573588"/>
            <a:ext cx="8413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C</a:t>
            </a:r>
            <a:r>
              <a:rPr lang="fr-FR" altLang="fr-FR" sz="2400" b="1" baseline="-25000"/>
              <a:t>libre</a:t>
            </a:r>
            <a:endParaRPr lang="fr-FR" altLang="fr-FR" sz="2400" b="1"/>
          </a:p>
        </p:txBody>
      </p:sp>
      <p:grpSp>
        <p:nvGrpSpPr>
          <p:cNvPr id="12" name="Group 8">
            <a:extLst>
              <a:ext uri="{FF2B5EF4-FFF2-40B4-BE49-F238E27FC236}">
                <a16:creationId xmlns:a16="http://schemas.microsoft.com/office/drawing/2014/main" id="{08EFDE61-6DEF-4980-8F3D-464C88908BEF}"/>
              </a:ext>
            </a:extLst>
          </p:cNvPr>
          <p:cNvGrpSpPr>
            <a:grpSpLocks/>
          </p:cNvGrpSpPr>
          <p:nvPr/>
        </p:nvGrpSpPr>
        <p:grpSpPr bwMode="auto">
          <a:xfrm>
            <a:off x="5580063" y="2157413"/>
            <a:ext cx="3935412" cy="466725"/>
            <a:chOff x="3515" y="1359"/>
            <a:chExt cx="2479" cy="294"/>
          </a:xfrm>
        </p:grpSpPr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AEBFF5A4-AC96-48AA-B9E6-33918C6078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0" y="1508"/>
              <a:ext cx="1824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BA3E0477-9311-42FC-8231-B0C61A39FC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359"/>
              <a:ext cx="517" cy="294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9900"/>
                  </a:solidFill>
                </a:rPr>
                <a:t>B</a:t>
              </a:r>
              <a:r>
                <a:rPr lang="fr-FR" altLang="fr-FR" sz="2400" b="1" baseline="-25000">
                  <a:solidFill>
                    <a:srgbClr val="009900"/>
                  </a:solidFill>
                </a:rPr>
                <a:t>max</a:t>
              </a:r>
              <a:endParaRPr lang="fr-FR" altLang="fr-FR" sz="2400" b="1">
                <a:solidFill>
                  <a:srgbClr val="009900"/>
                </a:solidFill>
              </a:endParaRPr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BE9C8A59-00C3-45A1-AC42-977790A44494}"/>
              </a:ext>
            </a:extLst>
          </p:cNvPr>
          <p:cNvGrpSpPr>
            <a:grpSpLocks/>
          </p:cNvGrpSpPr>
          <p:nvPr/>
        </p:nvGrpSpPr>
        <p:grpSpPr bwMode="auto">
          <a:xfrm>
            <a:off x="5689600" y="3165475"/>
            <a:ext cx="1822450" cy="1847850"/>
            <a:chOff x="3584" y="1994"/>
            <a:chExt cx="1148" cy="1164"/>
          </a:xfrm>
        </p:grpSpPr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361F915F-4652-4484-97B8-674B71437B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9" y="2864"/>
              <a:ext cx="353" cy="294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9900"/>
                  </a:solidFill>
                </a:rPr>
                <a:t>K</a:t>
              </a:r>
              <a:r>
                <a:rPr lang="fr-FR" altLang="fr-FR" sz="2400" b="1" baseline="-25000">
                  <a:solidFill>
                    <a:srgbClr val="009900"/>
                  </a:solidFill>
                </a:rPr>
                <a:t>D</a:t>
              </a:r>
              <a:endParaRPr lang="fr-FR" altLang="fr-FR" sz="2400" b="1">
                <a:solidFill>
                  <a:srgbClr val="009900"/>
                </a:solidFill>
              </a:endParaRPr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21097818-5A11-4C5A-8E8C-44B8367BAE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8" y="2092"/>
              <a:ext cx="339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8F8AA3EF-7939-4CEE-A346-A21D8FA992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7" y="2084"/>
              <a:ext cx="0" cy="703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Text Box 17">
              <a:extLst>
                <a:ext uri="{FF2B5EF4-FFF2-40B4-BE49-F238E27FC236}">
                  <a16:creationId xmlns:a16="http://schemas.microsoft.com/office/drawing/2014/main" id="{BF6EC02E-FD6D-4D63-B3FC-BE4204E5D1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" y="1994"/>
              <a:ext cx="53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 dirty="0" err="1"/>
                <a:t>B</a:t>
              </a:r>
              <a:r>
                <a:rPr lang="fr-FR" altLang="fr-FR" sz="1800" b="1" baseline="-25000" dirty="0" err="1"/>
                <a:t>max</a:t>
              </a:r>
              <a:r>
                <a:rPr lang="fr-FR" altLang="fr-FR" sz="1800" b="1" dirty="0"/>
                <a:t>/2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74D6C6EA-864E-4D19-BFE1-0C3CD9BF852B}"/>
                  </a:ext>
                </a:extLst>
              </p:cNvPr>
              <p:cNvSpPr txBox="1"/>
              <p:nvPr/>
            </p:nvSpPr>
            <p:spPr>
              <a:xfrm>
                <a:off x="426355" y="2947111"/>
                <a:ext cx="2811282" cy="75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𝑙𝑖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𝑙𝑖𝑏𝑟𝑒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𝑙𝑖𝑏𝑟𝑒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74D6C6EA-864E-4D19-BFE1-0C3CD9BF8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55" y="2947111"/>
                <a:ext cx="2811282" cy="7562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numéro de diapositive 3">
            <a:extLst>
              <a:ext uri="{FF2B5EF4-FFF2-40B4-BE49-F238E27FC236}">
                <a16:creationId xmlns:a16="http://schemas.microsoft.com/office/drawing/2014/main" id="{1F14339E-5271-476B-B391-D60C47530B0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B5F6D7-F851-4FD5-B7A2-D5A826D9BEFD}" type="slidenum">
              <a:rPr lang="fr-FR" altLang="fr-FR" smtClean="0">
                <a:latin typeface="Arial Black" panose="020B0A04020102020204" pitchFamily="34" charset="0"/>
              </a:rPr>
              <a:pPr/>
              <a:t>17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34213ABC-3D86-4909-ADFA-A54C2A905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3649663"/>
            <a:ext cx="85312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3000" b="1">
                <a:solidFill>
                  <a:schemeClr val="bg2"/>
                </a:solidFill>
              </a:rPr>
              <a:t> Fixation linéaire (non saturable) : C</a:t>
            </a:r>
            <a:r>
              <a:rPr lang="fr-FR" altLang="fr-FR" sz="3000" b="1" baseline="-25000">
                <a:solidFill>
                  <a:schemeClr val="bg2"/>
                </a:solidFill>
              </a:rPr>
              <a:t>libre</a:t>
            </a:r>
            <a:r>
              <a:rPr lang="fr-FR" altLang="fr-FR" sz="3000" b="1">
                <a:solidFill>
                  <a:schemeClr val="bg2"/>
                </a:solidFill>
              </a:rPr>
              <a:t> &lt;&lt; K</a:t>
            </a:r>
            <a:r>
              <a:rPr lang="fr-FR" altLang="fr-FR" sz="3000" b="1" baseline="-25000">
                <a:solidFill>
                  <a:schemeClr val="bg2"/>
                </a:solidFill>
              </a:rPr>
              <a:t>D</a:t>
            </a:r>
            <a:endParaRPr lang="fr-FR" altLang="fr-FR" sz="3000" b="1">
              <a:solidFill>
                <a:schemeClr val="bg2"/>
              </a:solidFill>
            </a:endParaRPr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83AEFBA1-CB8A-48EE-B853-B1F02FF82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425" y="2322513"/>
            <a:ext cx="1090613" cy="276225"/>
          </a:xfrm>
          <a:prstGeom prst="rightArrow">
            <a:avLst>
              <a:gd name="adj1" fmla="val 50000"/>
              <a:gd name="adj2" fmla="val 987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184C35B-6C84-444C-9C30-90DA9FC6563E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34988" y="549275"/>
            <a:ext cx="8883650" cy="863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3529"/>
                  <a:invGamma/>
                </a:schemeClr>
              </a:gs>
            </a:gsLst>
            <a:lin ang="5400000" scaled="1"/>
          </a:gra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tIns="82800" bIns="82800" anchor="ctr">
            <a:spAutoFit/>
          </a:bodyPr>
          <a:lstStyle/>
          <a:p>
            <a:pPr eaLnBrk="1" hangingPunct="1">
              <a:defRPr/>
            </a:pPr>
            <a:r>
              <a:rPr lang="en-US" sz="3600">
                <a:latin typeface="Arial" charset="0"/>
              </a:rPr>
              <a:t>La fraction libre : fu</a:t>
            </a:r>
            <a:r>
              <a:rPr lang="en-US" sz="4400">
                <a:latin typeface="Arial" charset="0"/>
              </a:rPr>
              <a:t> </a:t>
            </a:r>
            <a:r>
              <a:rPr lang="en-US" sz="2800">
                <a:latin typeface="Arial" charset="0"/>
              </a:rPr>
              <a:t>(unbound fraction)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D56EE6D-B970-4031-B77A-471D24AF77B5}"/>
                  </a:ext>
                </a:extLst>
              </p:cNvPr>
              <p:cNvSpPr txBox="1"/>
              <p:nvPr/>
            </p:nvSpPr>
            <p:spPr>
              <a:xfrm>
                <a:off x="823020" y="2082476"/>
                <a:ext cx="2415405" cy="75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𝑙𝑖𝑏𝑟𝑒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𝑙𝑖𝑏𝑟𝑒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𝑙𝑖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D56EE6D-B970-4031-B77A-471D24AF7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020" y="2082476"/>
                <a:ext cx="2415405" cy="7562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29658C8-81C5-4374-AF9A-483AF6A736DC}"/>
                  </a:ext>
                </a:extLst>
              </p:cNvPr>
              <p:cNvSpPr txBox="1"/>
              <p:nvPr/>
            </p:nvSpPr>
            <p:spPr>
              <a:xfrm>
                <a:off x="6223620" y="2057076"/>
                <a:ext cx="3254160" cy="75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𝑙𝑖𝑏𝑟𝑒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𝑙𝑖𝑏𝑟𝑒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29658C8-81C5-4374-AF9A-483AF6A73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620" y="2057076"/>
                <a:ext cx="3254160" cy="7562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BEC574F9-0D39-4849-A699-30859B6D354A}"/>
                  </a:ext>
                </a:extLst>
              </p:cNvPr>
              <p:cNvSpPr txBox="1"/>
              <p:nvPr/>
            </p:nvSpPr>
            <p:spPr>
              <a:xfrm>
                <a:off x="3238425" y="5014590"/>
                <a:ext cx="3528392" cy="879408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BEC574F9-0D39-4849-A699-30859B6D3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425" y="5014590"/>
                <a:ext cx="3528392" cy="8794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u numéro de diapositive 3">
            <a:extLst>
              <a:ext uri="{FF2B5EF4-FFF2-40B4-BE49-F238E27FC236}">
                <a16:creationId xmlns:a16="http://schemas.microsoft.com/office/drawing/2014/main" id="{6DF072F5-31F4-4B55-9AC7-520521CA88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E56A11-B45F-4C9D-A4FA-BD875BFD9FC2}" type="slidenum">
              <a:rPr lang="fr-FR" altLang="fr-FR" smtClean="0">
                <a:latin typeface="Arial Black" panose="020B0A04020102020204" pitchFamily="34" charset="0"/>
              </a:rPr>
              <a:pPr/>
              <a:t>18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336E68FC-52F3-4AEB-817D-6021F4CB5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1498600"/>
            <a:ext cx="9937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2800" b="1">
                <a:solidFill>
                  <a:schemeClr val="bg2"/>
                </a:solidFill>
              </a:rPr>
              <a:t> Effets de modifications de la concentration de protéines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41FCFD69-2CD2-4AC8-A894-D7E0B0C66298}"/>
              </a:ext>
            </a:extLst>
          </p:cNvPr>
          <p:cNvGrpSpPr>
            <a:grpSpLocks/>
          </p:cNvGrpSpPr>
          <p:nvPr/>
        </p:nvGrpSpPr>
        <p:grpSpPr bwMode="auto">
          <a:xfrm>
            <a:off x="1416050" y="5521325"/>
            <a:ext cx="7954963" cy="1090613"/>
            <a:chOff x="892" y="3470"/>
            <a:chExt cx="5011" cy="687"/>
          </a:xfrm>
        </p:grpSpPr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54EA6AA0-9C48-4438-9965-C80347D7B6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597"/>
              <a:ext cx="249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CC99"/>
                  </a:solidFill>
                </a:rPr>
                <a:t>Conc protéine augmente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CC99"/>
                  </a:solidFill>
                </a:rPr>
                <a:t>B</a:t>
              </a:r>
              <a:r>
                <a:rPr lang="fr-FR" altLang="fr-FR" sz="2400" b="1" baseline="-25000">
                  <a:solidFill>
                    <a:srgbClr val="00CC99"/>
                  </a:solidFill>
                </a:rPr>
                <a:t>max</a:t>
              </a:r>
              <a:r>
                <a:rPr lang="fr-FR" altLang="fr-FR" sz="2400" b="1">
                  <a:solidFill>
                    <a:srgbClr val="00CC99"/>
                  </a:solidFill>
                </a:rPr>
                <a:t> augmente</a:t>
              </a:r>
            </a:p>
          </p:txBody>
        </p:sp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55A50391-3709-452E-9854-BCB0D205D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6" y="3470"/>
              <a:ext cx="2567" cy="687"/>
            </a:xfrm>
            <a:prstGeom prst="wedgeEllipseCallout">
              <a:avLst>
                <a:gd name="adj1" fmla="val -16458"/>
                <a:gd name="adj2" fmla="val -79838"/>
              </a:avLst>
            </a:prstGeom>
            <a:noFill/>
            <a:ln w="38100">
              <a:solidFill>
                <a:srgbClr val="00CC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 b="1">
                <a:solidFill>
                  <a:srgbClr val="00CC99"/>
                </a:solidFill>
              </a:endParaRP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3FA9D1EC-7954-438B-A787-74FA662886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3" y="3655"/>
              <a:ext cx="1282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3000" b="1">
                  <a:solidFill>
                    <a:srgbClr val="00CC99"/>
                  </a:solidFill>
                </a:rPr>
                <a:t>f</a:t>
              </a:r>
              <a:r>
                <a:rPr lang="fr-FR" altLang="fr-FR" sz="3000" b="1" baseline="-25000">
                  <a:solidFill>
                    <a:srgbClr val="00CC99"/>
                  </a:solidFill>
                </a:rPr>
                <a:t>u</a:t>
              </a:r>
              <a:r>
                <a:rPr lang="fr-FR" altLang="fr-FR" sz="3000" b="1">
                  <a:solidFill>
                    <a:srgbClr val="00CC99"/>
                  </a:solidFill>
                </a:rPr>
                <a:t> diminue</a:t>
              </a:r>
            </a:p>
          </p:txBody>
        </p:sp>
        <p:sp>
          <p:nvSpPr>
            <p:cNvPr id="8" name="AutoShape 8">
              <a:extLst>
                <a:ext uri="{FF2B5EF4-FFF2-40B4-BE49-F238E27FC236}">
                  <a16:creationId xmlns:a16="http://schemas.microsoft.com/office/drawing/2014/main" id="{45F3788F-B580-4C35-B7DD-DF15F3985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" y="3614"/>
              <a:ext cx="1975" cy="451"/>
            </a:xfrm>
            <a:prstGeom prst="wedgeEllipseCallout">
              <a:avLst>
                <a:gd name="adj1" fmla="val 67468"/>
                <a:gd name="adj2" fmla="val -179713"/>
              </a:avLst>
            </a:prstGeom>
            <a:noFill/>
            <a:ln w="38100">
              <a:solidFill>
                <a:srgbClr val="00CC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 b="1">
                <a:solidFill>
                  <a:srgbClr val="00CC99"/>
                </a:solidFill>
              </a:endParaRPr>
            </a:p>
          </p:txBody>
        </p:sp>
        <p:sp>
          <p:nvSpPr>
            <p:cNvPr id="9" name="AutoShape 9">
              <a:extLst>
                <a:ext uri="{FF2B5EF4-FFF2-40B4-BE49-F238E27FC236}">
                  <a16:creationId xmlns:a16="http://schemas.microsoft.com/office/drawing/2014/main" id="{D4FF1870-7706-4316-8985-1E8842C05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" y="3774"/>
              <a:ext cx="268" cy="118"/>
            </a:xfrm>
            <a:prstGeom prst="leftArrow">
              <a:avLst>
                <a:gd name="adj1" fmla="val 50000"/>
                <a:gd name="adj2" fmla="val 56780"/>
              </a:avLst>
            </a:prstGeom>
            <a:solidFill>
              <a:srgbClr val="00CC99"/>
            </a:solidFill>
            <a:ln w="9525">
              <a:solidFill>
                <a:srgbClr val="00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EB1A6024-BA1A-4818-92BE-FF7EEE6A4BD2}"/>
              </a:ext>
            </a:extLst>
          </p:cNvPr>
          <p:cNvGrpSpPr>
            <a:grpSpLocks/>
          </p:cNvGrpSpPr>
          <p:nvPr/>
        </p:nvGrpSpPr>
        <p:grpSpPr bwMode="auto">
          <a:xfrm>
            <a:off x="1435100" y="2506663"/>
            <a:ext cx="7939088" cy="1141412"/>
            <a:chOff x="904" y="1579"/>
            <a:chExt cx="5001" cy="719"/>
          </a:xfrm>
        </p:grpSpPr>
        <p:sp>
          <p:nvSpPr>
            <p:cNvPr id="11" name="AutoShape 11">
              <a:extLst>
                <a:ext uri="{FF2B5EF4-FFF2-40B4-BE49-F238E27FC236}">
                  <a16:creationId xmlns:a16="http://schemas.microsoft.com/office/drawing/2014/main" id="{0E0DD4C4-3B43-49AA-AD70-7E9449157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" y="1797"/>
              <a:ext cx="1975" cy="451"/>
            </a:xfrm>
            <a:prstGeom prst="wedgeEllipseCallout">
              <a:avLst>
                <a:gd name="adj1" fmla="val 68380"/>
                <a:gd name="adj2" fmla="val 162417"/>
              </a:avLst>
            </a:prstGeom>
            <a:noFill/>
            <a:ln w="381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 b="1">
                <a:solidFill>
                  <a:srgbClr val="FF0000"/>
                </a:solidFill>
              </a:endParaRPr>
            </a:p>
          </p:txBody>
        </p:sp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FBFBA296-E2F9-4BDA-BE1C-6376B4C761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5" y="1838"/>
              <a:ext cx="1494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A5002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3000" b="1">
                  <a:solidFill>
                    <a:srgbClr val="A50021"/>
                  </a:solidFill>
                </a:rPr>
                <a:t>f</a:t>
              </a:r>
              <a:r>
                <a:rPr lang="fr-FR" altLang="fr-FR" sz="3000" b="1" baseline="-25000">
                  <a:solidFill>
                    <a:srgbClr val="A50021"/>
                  </a:solidFill>
                </a:rPr>
                <a:t>u</a:t>
              </a:r>
              <a:r>
                <a:rPr lang="fr-FR" altLang="fr-FR" sz="3000" b="1">
                  <a:solidFill>
                    <a:srgbClr val="A50021"/>
                  </a:solidFill>
                </a:rPr>
                <a:t> augmente</a:t>
              </a:r>
            </a:p>
          </p:txBody>
        </p:sp>
        <p:sp>
          <p:nvSpPr>
            <p:cNvPr id="13" name="Text Box 13">
              <a:extLst>
                <a:ext uri="{FF2B5EF4-FFF2-40B4-BE49-F238E27FC236}">
                  <a16:creationId xmlns:a16="http://schemas.microsoft.com/office/drawing/2014/main" id="{F1E73D05-64A7-4381-AB28-BA974FA7E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0" y="1730"/>
              <a:ext cx="249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A5002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A50021"/>
                  </a:solidFill>
                </a:rPr>
                <a:t>Conc protéine diminue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A50021"/>
                  </a:solidFill>
                </a:rPr>
                <a:t>B</a:t>
              </a:r>
              <a:r>
                <a:rPr lang="fr-FR" altLang="fr-FR" sz="2400" b="1" baseline="-25000">
                  <a:solidFill>
                    <a:srgbClr val="A50021"/>
                  </a:solidFill>
                </a:rPr>
                <a:t>max</a:t>
              </a:r>
              <a:r>
                <a:rPr lang="fr-FR" altLang="fr-FR" sz="2400" b="1">
                  <a:solidFill>
                    <a:srgbClr val="A50021"/>
                  </a:solidFill>
                </a:rPr>
                <a:t> diminue</a:t>
              </a:r>
            </a:p>
          </p:txBody>
        </p:sp>
        <p:sp>
          <p:nvSpPr>
            <p:cNvPr id="14" name="AutoShape 14">
              <a:extLst>
                <a:ext uri="{FF2B5EF4-FFF2-40B4-BE49-F238E27FC236}">
                  <a16:creationId xmlns:a16="http://schemas.microsoft.com/office/drawing/2014/main" id="{6EE0F362-6435-4879-BCF2-53FA06956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1579"/>
              <a:ext cx="2583" cy="719"/>
            </a:xfrm>
            <a:prstGeom prst="wedgeEllipseCallout">
              <a:avLst>
                <a:gd name="adj1" fmla="val -26111"/>
                <a:gd name="adj2" fmla="val 110361"/>
              </a:avLst>
            </a:prstGeom>
            <a:noFill/>
            <a:ln w="38100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 b="1">
                <a:solidFill>
                  <a:srgbClr val="FF0000"/>
                </a:solidFill>
              </a:endParaRPr>
            </a:p>
          </p:txBody>
        </p:sp>
        <p:sp>
          <p:nvSpPr>
            <p:cNvPr id="15" name="AutoShape 15">
              <a:extLst>
                <a:ext uri="{FF2B5EF4-FFF2-40B4-BE49-F238E27FC236}">
                  <a16:creationId xmlns:a16="http://schemas.microsoft.com/office/drawing/2014/main" id="{D50CB1B0-9FC9-4D5C-8A64-261371217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7" y="1927"/>
              <a:ext cx="268" cy="118"/>
            </a:xfrm>
            <a:prstGeom prst="leftArrow">
              <a:avLst>
                <a:gd name="adj1" fmla="val 50000"/>
                <a:gd name="adj2" fmla="val 56780"/>
              </a:avLst>
            </a:prstGeom>
            <a:solidFill>
              <a:srgbClr val="A50021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16" name="Rectangle 16">
            <a:extLst>
              <a:ext uri="{FF2B5EF4-FFF2-40B4-BE49-F238E27FC236}">
                <a16:creationId xmlns:a16="http://schemas.microsoft.com/office/drawing/2014/main" id="{1190B7D4-95E2-41EC-B1F0-C8022BFC2FD6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34988" y="549275"/>
            <a:ext cx="8883650" cy="863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3529"/>
                  <a:invGamma/>
                </a:schemeClr>
              </a:gs>
            </a:gsLst>
            <a:lin ang="5400000" scaled="1"/>
          </a:gra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tIns="82800" bIns="82800" anchor="ctr">
            <a:spAutoFit/>
          </a:bodyPr>
          <a:lstStyle/>
          <a:p>
            <a:pPr eaLnBrk="1" hangingPunct="1">
              <a:defRPr/>
            </a:pPr>
            <a:r>
              <a:rPr lang="en-US" sz="3600">
                <a:latin typeface="Arial" charset="0"/>
              </a:rPr>
              <a:t>La fraction libre : fu</a:t>
            </a:r>
            <a:r>
              <a:rPr lang="en-US" sz="4400">
                <a:latin typeface="Arial" charset="0"/>
              </a:rPr>
              <a:t> </a:t>
            </a:r>
            <a:r>
              <a:rPr lang="en-US" sz="2800">
                <a:latin typeface="Arial" charset="0"/>
              </a:rPr>
              <a:t>(unbound fraction)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276E2818-6E93-4C3F-8B9D-55CEDDC5399A}"/>
                  </a:ext>
                </a:extLst>
              </p:cNvPr>
              <p:cNvSpPr txBox="1"/>
              <p:nvPr/>
            </p:nvSpPr>
            <p:spPr>
              <a:xfrm>
                <a:off x="4678363" y="4147410"/>
                <a:ext cx="3528392" cy="87940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276E2818-6E93-4C3F-8B9D-55CEDDC53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363" y="4147410"/>
                <a:ext cx="3528392" cy="8794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u numéro de diapositive 3">
            <a:extLst>
              <a:ext uri="{FF2B5EF4-FFF2-40B4-BE49-F238E27FC236}">
                <a16:creationId xmlns:a16="http://schemas.microsoft.com/office/drawing/2014/main" id="{75DD52AE-F8E5-489E-AF3F-FB44CBE157E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FB40A9-A516-45FB-BBEE-89C0906F742F}" type="slidenum">
              <a:rPr lang="fr-FR" altLang="fr-FR" smtClean="0">
                <a:latin typeface="Arial Black" panose="020B0A04020102020204" pitchFamily="34" charset="0"/>
              </a:rPr>
              <a:pPr/>
              <a:t>19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B5247C8B-F176-45F8-888F-C91276A03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1614488"/>
            <a:ext cx="8283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b="1">
                <a:solidFill>
                  <a:schemeClr val="bg2"/>
                </a:solidFill>
              </a:rPr>
              <a:t> Effets d’un déplacement par compétition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25061C50-3343-4469-ABCC-DACBADAAE22F}"/>
              </a:ext>
            </a:extLst>
          </p:cNvPr>
          <p:cNvGrpSpPr>
            <a:grpSpLocks/>
          </p:cNvGrpSpPr>
          <p:nvPr/>
        </p:nvGrpSpPr>
        <p:grpSpPr bwMode="auto">
          <a:xfrm>
            <a:off x="296863" y="3359150"/>
            <a:ext cx="9799637" cy="2654300"/>
            <a:chOff x="187" y="2116"/>
            <a:chExt cx="6173" cy="1672"/>
          </a:xfrm>
        </p:grpSpPr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99ED7C94-A2F5-40C5-9A91-18562D41D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0" y="2116"/>
              <a:ext cx="2614" cy="790"/>
            </a:xfrm>
            <a:prstGeom prst="wedgeEllipseCallout">
              <a:avLst>
                <a:gd name="adj1" fmla="val -47588"/>
                <a:gd name="adj2" fmla="val 82023"/>
              </a:avLst>
            </a:prstGeom>
            <a:noFill/>
            <a:ln w="38100">
              <a:solidFill>
                <a:srgbClr val="00CC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 b="1">
                <a:solidFill>
                  <a:srgbClr val="00CC99"/>
                </a:solidFill>
              </a:endParaRPr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51BC30FC-3A52-43BD-A900-10E4103766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4" y="2315"/>
              <a:ext cx="249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CC99"/>
                  </a:solidFill>
                </a:rPr>
                <a:t>déplacement par compét.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CC99"/>
                  </a:solidFill>
                </a:rPr>
                <a:t>K</a:t>
              </a:r>
              <a:r>
                <a:rPr lang="fr-FR" altLang="fr-FR" sz="2400" b="1" baseline="-25000">
                  <a:solidFill>
                    <a:srgbClr val="00CC99"/>
                  </a:solidFill>
                </a:rPr>
                <a:t>D</a:t>
              </a:r>
              <a:r>
                <a:rPr lang="fr-FR" altLang="fr-FR" sz="2400" b="1">
                  <a:solidFill>
                    <a:srgbClr val="00CC99"/>
                  </a:solidFill>
                </a:rPr>
                <a:t> augmente</a:t>
              </a: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C88CDAD9-C7E5-4E2C-A5F6-99ADE36D53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" y="3378"/>
              <a:ext cx="1494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3000" b="1">
                  <a:solidFill>
                    <a:srgbClr val="00CC99"/>
                  </a:solidFill>
                </a:rPr>
                <a:t>f</a:t>
              </a:r>
              <a:r>
                <a:rPr lang="fr-FR" altLang="fr-FR" sz="3000" b="1" baseline="-25000">
                  <a:solidFill>
                    <a:srgbClr val="00CC99"/>
                  </a:solidFill>
                </a:rPr>
                <a:t>u</a:t>
              </a:r>
              <a:r>
                <a:rPr lang="fr-FR" altLang="fr-FR" sz="3000" b="1">
                  <a:solidFill>
                    <a:srgbClr val="00CC99"/>
                  </a:solidFill>
                </a:rPr>
                <a:t> augmente</a:t>
              </a:r>
            </a:p>
          </p:txBody>
        </p:sp>
        <p:sp>
          <p:nvSpPr>
            <p:cNvPr id="8" name="AutoShape 8">
              <a:extLst>
                <a:ext uri="{FF2B5EF4-FFF2-40B4-BE49-F238E27FC236}">
                  <a16:creationId xmlns:a16="http://schemas.microsoft.com/office/drawing/2014/main" id="{A3B947E0-42DB-48BF-9E53-CCCF17FFE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" y="3337"/>
              <a:ext cx="1975" cy="451"/>
            </a:xfrm>
            <a:prstGeom prst="wedgeEllipseCallout">
              <a:avLst>
                <a:gd name="adj1" fmla="val 74000"/>
                <a:gd name="adj2" fmla="val 1000"/>
              </a:avLst>
            </a:prstGeom>
            <a:noFill/>
            <a:ln w="38100">
              <a:solidFill>
                <a:srgbClr val="00CC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 b="1">
                <a:solidFill>
                  <a:srgbClr val="00CC99"/>
                </a:solidFill>
              </a:endParaRPr>
            </a:p>
          </p:txBody>
        </p:sp>
        <p:sp>
          <p:nvSpPr>
            <p:cNvPr id="9" name="AutoShape 9">
              <a:extLst>
                <a:ext uri="{FF2B5EF4-FFF2-40B4-BE49-F238E27FC236}">
                  <a16:creationId xmlns:a16="http://schemas.microsoft.com/office/drawing/2014/main" id="{D5A15C29-7AB7-46F4-88CB-F947F6DAA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6" y="2116"/>
              <a:ext cx="2614" cy="790"/>
            </a:xfrm>
            <a:prstGeom prst="wedgeEllipseCallout">
              <a:avLst>
                <a:gd name="adj1" fmla="val -23986"/>
                <a:gd name="adj2" fmla="val 144810"/>
              </a:avLst>
            </a:prstGeom>
            <a:noFill/>
            <a:ln w="38100">
              <a:solidFill>
                <a:srgbClr val="00CC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 b="1">
                <a:solidFill>
                  <a:srgbClr val="00CC99"/>
                </a:solidFill>
              </a:endParaRPr>
            </a:p>
          </p:txBody>
        </p:sp>
      </p:grpSp>
      <p:sp>
        <p:nvSpPr>
          <p:cNvPr id="10" name="Rectangle 11">
            <a:extLst>
              <a:ext uri="{FF2B5EF4-FFF2-40B4-BE49-F238E27FC236}">
                <a16:creationId xmlns:a16="http://schemas.microsoft.com/office/drawing/2014/main" id="{27DA5D4B-3750-4D46-B5CC-347867C14492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34988" y="549275"/>
            <a:ext cx="8883650" cy="863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3529"/>
                  <a:invGamma/>
                </a:schemeClr>
              </a:gs>
            </a:gsLst>
            <a:lin ang="5400000" scaled="1"/>
          </a:gra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tIns="82800" bIns="82800" anchor="ctr">
            <a:spAutoFit/>
          </a:bodyPr>
          <a:lstStyle/>
          <a:p>
            <a:pPr eaLnBrk="1" hangingPunct="1">
              <a:defRPr/>
            </a:pPr>
            <a:r>
              <a:rPr lang="en-US" sz="3600">
                <a:latin typeface="Arial" charset="0"/>
              </a:rPr>
              <a:t>La fraction libre : fu</a:t>
            </a:r>
            <a:r>
              <a:rPr lang="en-US" sz="4400">
                <a:latin typeface="Arial" charset="0"/>
              </a:rPr>
              <a:t> </a:t>
            </a:r>
            <a:r>
              <a:rPr lang="en-US" sz="2800">
                <a:latin typeface="Arial" charset="0"/>
              </a:rPr>
              <a:t>(unbound fraction)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4C05847E-CFD0-48BD-A91C-59AA25043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2165350"/>
            <a:ext cx="99377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 La concentration libre requise pour occuper la moitié des sites de liaison est augmentée : </a:t>
            </a:r>
            <a:r>
              <a:rPr lang="fr-FR" altLang="fr-FR" sz="2400" b="1">
                <a:solidFill>
                  <a:srgbClr val="FF0000"/>
                </a:solidFill>
              </a:rPr>
              <a:t>le « K</a:t>
            </a:r>
            <a:r>
              <a:rPr lang="fr-FR" altLang="fr-FR" sz="2400" b="1" baseline="-25000">
                <a:solidFill>
                  <a:srgbClr val="FF0000"/>
                </a:solidFill>
              </a:rPr>
              <a:t>D</a:t>
            </a:r>
            <a:r>
              <a:rPr lang="fr-FR" altLang="fr-FR" sz="2400" b="1">
                <a:solidFill>
                  <a:srgbClr val="FF0000"/>
                </a:solidFill>
              </a:rPr>
              <a:t> apparent » est augmenté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143C6B9-9B0F-4ED1-9F21-D34BDBAE1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968625"/>
            <a:ext cx="2373313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429580A5-86A9-4901-9EB8-7C8AA787228A}"/>
                  </a:ext>
                </a:extLst>
              </p:cNvPr>
              <p:cNvSpPr txBox="1"/>
              <p:nvPr/>
            </p:nvSpPr>
            <p:spPr>
              <a:xfrm>
                <a:off x="3859888" y="5231396"/>
                <a:ext cx="3528392" cy="87940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429580A5-86A9-4901-9EB8-7C8AA7872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888" y="5231396"/>
                <a:ext cx="3528392" cy="8794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2">
            <a:extLst>
              <a:ext uri="{FF2B5EF4-FFF2-40B4-BE49-F238E27FC236}">
                <a16:creationId xmlns:a16="http://schemas.microsoft.com/office/drawing/2014/main" id="{ABB2904C-438F-4E63-AC4B-3FEDDE8E1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2493963"/>
            <a:ext cx="951706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800">
                <a:solidFill>
                  <a:srgbClr val="000000"/>
                </a:solidFill>
              </a:rPr>
              <a:t>LOCALISATION VASCULAIRE</a:t>
            </a:r>
          </a:p>
          <a:p>
            <a:pPr lvl="1" eaLnBrk="1" hangingPunct="1"/>
            <a:endParaRPr lang="fr-FR" altLang="fr-FR" sz="2400">
              <a:solidFill>
                <a:srgbClr val="000000"/>
              </a:solidFill>
            </a:endParaRPr>
          </a:p>
          <a:p>
            <a:pPr eaLnBrk="1" hangingPunct="1"/>
            <a:r>
              <a:rPr lang="fr-FR" altLang="fr-FR" sz="2800">
                <a:solidFill>
                  <a:srgbClr val="000000"/>
                </a:solidFill>
              </a:rPr>
              <a:t>IMPORTANCE DE LA CONCENTRATION LIBRE</a:t>
            </a:r>
          </a:p>
          <a:p>
            <a:pPr lvl="1" eaLnBrk="1" hangingPunct="1"/>
            <a:r>
              <a:rPr lang="en-US" altLang="fr-FR" sz="2400">
                <a:solidFill>
                  <a:srgbClr val="000000"/>
                </a:solidFill>
              </a:rPr>
              <a:t>Subit les processus </a:t>
            </a:r>
            <a:r>
              <a:rPr lang="en-US" altLang="fr-FR" sz="2400" b="1">
                <a:solidFill>
                  <a:srgbClr val="A50021"/>
                </a:solidFill>
              </a:rPr>
              <a:t>pharmacocinétiques</a:t>
            </a:r>
          </a:p>
          <a:p>
            <a:pPr lvl="1" eaLnBrk="1" hangingPunct="1"/>
            <a:r>
              <a:rPr lang="en-US" altLang="fr-FR" sz="2400">
                <a:solidFill>
                  <a:srgbClr val="000000"/>
                </a:solidFill>
              </a:rPr>
              <a:t>Responsable des actions </a:t>
            </a:r>
            <a:r>
              <a:rPr lang="en-US" altLang="fr-FR" sz="2400" b="1">
                <a:solidFill>
                  <a:srgbClr val="009900"/>
                </a:solidFill>
              </a:rPr>
              <a:t>pharmacodynamiques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8084DDAE-CC96-4F66-A8B3-261C090F8DDC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63550" y="506413"/>
            <a:ext cx="9752013" cy="68103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3529"/>
                  <a:invGamma/>
                </a:schemeClr>
              </a:gs>
            </a:gsLst>
            <a:lin ang="5400000" scaled="1"/>
          </a:gra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tIns="82800" bIns="82800" anchor="ctr">
            <a:spAutoFit/>
          </a:bodyPr>
          <a:lstStyle/>
          <a:p>
            <a:pPr eaLnBrk="1" hangingPunct="1">
              <a:defRPr/>
            </a:pPr>
            <a:r>
              <a:rPr lang="en-US" sz="3200">
                <a:latin typeface="Arial" charset="0"/>
              </a:rPr>
              <a:t>Importance de la liaison aux protéines plasmatiques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u numéro de diapositive 3">
            <a:extLst>
              <a:ext uri="{FF2B5EF4-FFF2-40B4-BE49-F238E27FC236}">
                <a16:creationId xmlns:a16="http://schemas.microsoft.com/office/drawing/2014/main" id="{E9183D5D-8F0A-474C-8C5C-F507082A2CC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E8F7E1-D6BA-44AD-B065-107460B6549E}" type="slidenum">
              <a:rPr lang="fr-FR" altLang="fr-FR" smtClean="0">
                <a:latin typeface="Arial Black" panose="020B0A04020102020204" pitchFamily="34" charset="0"/>
              </a:rPr>
              <a:pPr/>
              <a:t>20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40D831AA-36EE-4F67-AD5F-748FBBF4A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1438"/>
            <a:ext cx="10287000" cy="51117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FR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Variations de </a:t>
            </a:r>
            <a:r>
              <a:rPr lang="fr-FR" sz="2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Bmax</a:t>
            </a:r>
            <a:r>
              <a:rPr lang="fr-FR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 : nombre de sites de liaison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solidFill>
                  <a:srgbClr val="C00000"/>
                </a:solidFill>
                <a:latin typeface="Arial" charset="0"/>
              </a:rPr>
              <a:t>Albumine</a:t>
            </a:r>
            <a:r>
              <a:rPr lang="fr-FR" sz="2400" dirty="0">
                <a:latin typeface="Arial" charset="0"/>
              </a:rPr>
              <a:t>			Insuffisance rénale chronique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fr-FR" sz="2400" dirty="0">
                <a:latin typeface="Arial" charset="0"/>
              </a:rPr>
              <a:t>						Insuffisance hépatique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fr-FR" sz="2400" dirty="0">
                <a:latin typeface="Arial" charset="0"/>
              </a:rPr>
              <a:t>						</a:t>
            </a:r>
            <a:r>
              <a:rPr lang="fr-FR" sz="2400" dirty="0" err="1">
                <a:latin typeface="Arial" charset="0"/>
              </a:rPr>
              <a:t>Foetus</a:t>
            </a:r>
            <a:r>
              <a:rPr lang="fr-FR" sz="2400" dirty="0">
                <a:latin typeface="Arial" charset="0"/>
              </a:rPr>
              <a:t>, nouveau-né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solidFill>
                  <a:srgbClr val="C00000"/>
                </a:solidFill>
                <a:latin typeface="Symbol" pitchFamily="18" charset="2"/>
              </a:rPr>
              <a:t>a</a:t>
            </a:r>
            <a:r>
              <a:rPr lang="fr-FR" sz="2400" dirty="0">
                <a:solidFill>
                  <a:srgbClr val="C00000"/>
                </a:solidFill>
                <a:latin typeface="Arial" charset="0"/>
              </a:rPr>
              <a:t>1-glycoprotéine acide</a:t>
            </a:r>
            <a:r>
              <a:rPr lang="fr-FR" sz="2400" dirty="0">
                <a:latin typeface="Arial" charset="0"/>
              </a:rPr>
              <a:t>	Inflammation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fr-FR" sz="2400" dirty="0">
                <a:latin typeface="Arial" charset="0"/>
              </a:rPr>
              <a:t>						Gestation</a:t>
            </a:r>
          </a:p>
          <a:p>
            <a:pPr lvl="4" eaLnBrk="1" hangingPunct="1">
              <a:spcBef>
                <a:spcPct val="20000"/>
              </a:spcBef>
              <a:buClr>
                <a:schemeClr val="bg2"/>
              </a:buClr>
              <a:defRPr/>
            </a:pPr>
            <a:endParaRPr lang="fr-FR" dirty="0">
              <a:latin typeface="Arial" charset="0"/>
            </a:endParaRP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7802C760-12EE-4F89-A414-849E94E8899E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34988" y="476250"/>
            <a:ext cx="8883650" cy="7429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3529"/>
                  <a:invGamma/>
                </a:schemeClr>
              </a:gs>
            </a:gsLst>
            <a:lin ang="5400000" scaled="1"/>
          </a:gra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tIns="82800" bIns="82800" anchor="ctr">
            <a:spAutoFit/>
          </a:bodyPr>
          <a:lstStyle/>
          <a:p>
            <a:pPr eaLnBrk="1" hangingPunct="1">
              <a:defRPr/>
            </a:pPr>
            <a:r>
              <a:rPr lang="fr-FR" sz="3600">
                <a:latin typeface="Arial" charset="0"/>
              </a:rPr>
              <a:t>Variations de la fraction libre</a:t>
            </a:r>
            <a:endParaRPr lang="fr-FR" sz="2800"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numéro de diapositive 3">
            <a:extLst>
              <a:ext uri="{FF2B5EF4-FFF2-40B4-BE49-F238E27FC236}">
                <a16:creationId xmlns:a16="http://schemas.microsoft.com/office/drawing/2014/main" id="{F257E553-36B9-47AA-9645-961312B8C5A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D92678-6873-4132-9E66-140A5524C00E}" type="slidenum">
              <a:rPr lang="fr-FR" altLang="fr-FR" smtClean="0">
                <a:latin typeface="Arial Black" panose="020B0A04020102020204" pitchFamily="34" charset="0"/>
              </a:rPr>
              <a:pPr/>
              <a:t>21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A7C6906-F227-4E04-86FF-D56115F4D128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34988" y="476250"/>
            <a:ext cx="8883650" cy="7429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3529"/>
                  <a:invGamma/>
                </a:schemeClr>
              </a:gs>
            </a:gsLst>
            <a:lin ang="5400000" scaled="1"/>
          </a:gra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tIns="82800" bIns="82800" anchor="ctr">
            <a:spAutoFit/>
          </a:bodyPr>
          <a:lstStyle/>
          <a:p>
            <a:pPr eaLnBrk="1" hangingPunct="1">
              <a:defRPr/>
            </a:pPr>
            <a:r>
              <a:rPr lang="en-US" sz="3600">
                <a:latin typeface="Arial" charset="0"/>
              </a:rPr>
              <a:t>Variations de la fraction libre</a:t>
            </a:r>
            <a:endParaRPr lang="en-US" sz="2800">
              <a:latin typeface="Arial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80D523C-07FA-4F1E-905A-F988CF5A5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1628775"/>
            <a:ext cx="7234237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6D81A710-68AD-4DE8-BDF2-AF26B9C4E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788" y="3933825"/>
            <a:ext cx="1079500" cy="287338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66A609-E5C1-4A49-8FBA-88D252A60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375" y="4508500"/>
            <a:ext cx="1079500" cy="720725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837635-27B6-42F5-9A9E-46566EB1C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9538" y="3933825"/>
            <a:ext cx="1079500" cy="287338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AB1778-19EA-4766-B817-36FC7582F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9538" y="4508500"/>
            <a:ext cx="1079500" cy="720725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u numéro de diapositive 3">
            <a:extLst>
              <a:ext uri="{FF2B5EF4-FFF2-40B4-BE49-F238E27FC236}">
                <a16:creationId xmlns:a16="http://schemas.microsoft.com/office/drawing/2014/main" id="{88FA25EF-0F08-40A2-8552-B6F0BACE415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CCE701-360B-4606-8B83-76BF48566E16}" type="slidenum">
              <a:rPr lang="fr-FR" altLang="fr-FR" smtClean="0">
                <a:latin typeface="Arial Black" panose="020B0A04020102020204" pitchFamily="34" charset="0"/>
              </a:rPr>
              <a:pPr/>
              <a:t>22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1E833399-AA7F-477B-BA42-FD4C3983B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1438"/>
            <a:ext cx="10287000" cy="51117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FR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Variations de </a:t>
            </a:r>
            <a:r>
              <a:rPr lang="fr-FR" sz="2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Bmax</a:t>
            </a:r>
            <a:r>
              <a:rPr lang="fr-FR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 : nombre de sites de liaison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solidFill>
                  <a:srgbClr val="C00000"/>
                </a:solidFill>
                <a:latin typeface="Arial" charset="0"/>
              </a:rPr>
              <a:t>Albumine</a:t>
            </a:r>
            <a:r>
              <a:rPr lang="fr-FR" sz="2400" dirty="0">
                <a:latin typeface="Arial" charset="0"/>
              </a:rPr>
              <a:t>			Insuffisance rénale chronique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fr-FR" sz="2400" dirty="0">
                <a:latin typeface="Arial" charset="0"/>
              </a:rPr>
              <a:t>						Insuffisance hépatique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fr-FR" sz="2400" dirty="0">
                <a:latin typeface="Arial" charset="0"/>
              </a:rPr>
              <a:t>						</a:t>
            </a:r>
            <a:r>
              <a:rPr lang="fr-FR" sz="2400" dirty="0" err="1">
                <a:latin typeface="Arial" charset="0"/>
              </a:rPr>
              <a:t>Foetus</a:t>
            </a:r>
            <a:r>
              <a:rPr lang="fr-FR" sz="2400" dirty="0">
                <a:latin typeface="Arial" charset="0"/>
              </a:rPr>
              <a:t>, nouveau-né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solidFill>
                  <a:srgbClr val="C00000"/>
                </a:solidFill>
                <a:latin typeface="Symbol" pitchFamily="18" charset="2"/>
              </a:rPr>
              <a:t>a</a:t>
            </a:r>
            <a:r>
              <a:rPr lang="fr-FR" sz="2400" dirty="0">
                <a:solidFill>
                  <a:srgbClr val="C00000"/>
                </a:solidFill>
                <a:latin typeface="Arial" charset="0"/>
              </a:rPr>
              <a:t>1-glycoprotéine acide</a:t>
            </a:r>
            <a:r>
              <a:rPr lang="fr-FR" sz="2400" dirty="0">
                <a:latin typeface="Arial" charset="0"/>
              </a:rPr>
              <a:t>	Inflammation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fr-FR" sz="2400" dirty="0">
                <a:latin typeface="Arial" charset="0"/>
              </a:rPr>
              <a:t>						Gestation</a:t>
            </a:r>
          </a:p>
          <a:p>
            <a:pPr marL="2057400" lvl="4" indent="-228600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/>
            </a:pPr>
            <a:endParaRPr lang="fr-FR" dirty="0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FR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Variations de KD : affinité de la liaison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latin typeface="Arial" charset="0"/>
              </a:rPr>
              <a:t>Phénomène de compétition		Produits endogènes : urée, AGV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fr-FR" sz="2400" dirty="0">
                <a:latin typeface="Arial" charset="0"/>
              </a:rPr>
              <a:t>							</a:t>
            </a:r>
            <a:r>
              <a:rPr lang="fr-FR" sz="2400" dirty="0">
                <a:solidFill>
                  <a:srgbClr val="C00000"/>
                </a:solidFill>
                <a:latin typeface="Arial" charset="0"/>
              </a:rPr>
              <a:t>Médicaments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latin typeface="Arial" charset="0"/>
              </a:rPr>
              <a:t>Albumine </a:t>
            </a:r>
            <a:r>
              <a:rPr lang="fr-FR" sz="2400" dirty="0" err="1">
                <a:latin typeface="Arial" charset="0"/>
              </a:rPr>
              <a:t>foetale</a:t>
            </a:r>
            <a:endParaRPr lang="fr-FR" sz="2400" dirty="0">
              <a:latin typeface="Arial" charset="0"/>
            </a:endParaRP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DCAAD418-3606-47F5-9986-D6576E6FD668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34988" y="476250"/>
            <a:ext cx="8883650" cy="7429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3529"/>
                  <a:invGamma/>
                </a:schemeClr>
              </a:gs>
            </a:gsLst>
            <a:lin ang="5400000" scaled="1"/>
          </a:gra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tIns="82800" bIns="82800" anchor="ctr">
            <a:spAutoFit/>
          </a:bodyPr>
          <a:lstStyle/>
          <a:p>
            <a:pPr eaLnBrk="1" hangingPunct="1">
              <a:defRPr/>
            </a:pPr>
            <a:r>
              <a:rPr lang="fr-FR" sz="3600">
                <a:latin typeface="Arial" charset="0"/>
              </a:rPr>
              <a:t>Variations de la fraction libre</a:t>
            </a:r>
            <a:endParaRPr lang="fr-FR" sz="2800">
              <a:latin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u numéro de diapositive 3">
            <a:extLst>
              <a:ext uri="{FF2B5EF4-FFF2-40B4-BE49-F238E27FC236}">
                <a16:creationId xmlns:a16="http://schemas.microsoft.com/office/drawing/2014/main" id="{B23F5CE9-841B-41DF-902D-C6DDB877662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3C338C-6507-4E6C-A9A2-D16BF11A6356}" type="slidenum">
              <a:rPr lang="fr-FR" altLang="fr-FR" smtClean="0">
                <a:latin typeface="Arial Black" panose="020B0A04020102020204" pitchFamily="34" charset="0"/>
              </a:rPr>
              <a:pPr/>
              <a:t>23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0EE9113-3D82-41ED-BD02-BD033D970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0438"/>
            <a:ext cx="102870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800"/>
              <a:t>Des modifications au niveau des </a:t>
            </a:r>
            <a:r>
              <a:rPr lang="en-US" altLang="fr-FR" sz="2800">
                <a:solidFill>
                  <a:srgbClr val="0000FF"/>
                </a:solidFill>
              </a:rPr>
              <a:t>capacités de liaison</a:t>
            </a:r>
            <a:r>
              <a:rPr lang="en-US" altLang="fr-FR" sz="2800"/>
              <a:t> (B</a:t>
            </a:r>
            <a:r>
              <a:rPr lang="en-US" altLang="fr-FR" sz="2800" baseline="-25000"/>
              <a:t>max</a:t>
            </a:r>
            <a:r>
              <a:rPr lang="en-US" altLang="fr-FR" sz="2800"/>
              <a:t>) et de l’</a:t>
            </a:r>
            <a:r>
              <a:rPr lang="en-US" altLang="fr-FR" sz="2800">
                <a:solidFill>
                  <a:srgbClr val="0000FF"/>
                </a:solidFill>
              </a:rPr>
              <a:t>affinité</a:t>
            </a:r>
            <a:r>
              <a:rPr lang="en-US" altLang="fr-FR" sz="2800"/>
              <a:t> entre le ligand et les protéines (K</a:t>
            </a:r>
            <a:r>
              <a:rPr lang="en-US" altLang="fr-FR" sz="2800" baseline="-25000"/>
              <a:t>D</a:t>
            </a:r>
            <a:r>
              <a:rPr lang="en-US" altLang="fr-FR" sz="2800"/>
              <a:t>) sont à l’origine de </a:t>
            </a:r>
            <a:r>
              <a:rPr lang="en-US" altLang="fr-FR" sz="2800">
                <a:solidFill>
                  <a:srgbClr val="0000FF"/>
                </a:solidFill>
              </a:rPr>
              <a:t>variations de la fraction libre</a:t>
            </a:r>
            <a:r>
              <a:rPr lang="en-US" altLang="fr-FR" sz="2800"/>
              <a:t> (fu)</a:t>
            </a:r>
          </a:p>
          <a:p>
            <a:pPr lvl="2" eaLnBrk="1" hangingPunct="1"/>
            <a:endParaRPr lang="en-US" altLang="fr-FR" sz="2000"/>
          </a:p>
          <a:p>
            <a:pPr eaLnBrk="1" hangingPunct="1"/>
            <a:r>
              <a:rPr lang="en-US" altLang="fr-FR" sz="2800"/>
              <a:t>Faut-il en déduire que ces variations de la fraction libre entraînent des </a:t>
            </a:r>
            <a:r>
              <a:rPr lang="en-US" altLang="fr-FR" sz="2800" b="1">
                <a:solidFill>
                  <a:srgbClr val="A50021"/>
                </a:solidFill>
              </a:rPr>
              <a:t>variations de la concentration libre</a:t>
            </a:r>
            <a:r>
              <a:rPr lang="en-US" altLang="fr-FR" sz="2800"/>
              <a:t> ?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0CCBF077-4658-437E-8B5D-4B1846FD1C80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34988" y="476250"/>
            <a:ext cx="8883650" cy="7429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3529"/>
                  <a:invGamma/>
                </a:schemeClr>
              </a:gs>
            </a:gsLst>
            <a:lin ang="5400000" scaled="1"/>
          </a:gra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tIns="82800" bIns="82800" anchor="ctr">
            <a:spAutoFit/>
          </a:bodyPr>
          <a:lstStyle/>
          <a:p>
            <a:pPr eaLnBrk="1" hangingPunct="1">
              <a:defRPr/>
            </a:pPr>
            <a:r>
              <a:rPr lang="en-US" sz="3600">
                <a:latin typeface="Arial" charset="0"/>
              </a:rPr>
              <a:t>Variations de la fraction libre</a:t>
            </a:r>
            <a:endParaRPr lang="en-US" sz="280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3B305DB8-4FF2-4E74-8F64-EAD8C4C83FF8}"/>
                  </a:ext>
                </a:extLst>
              </p:cNvPr>
              <p:cNvSpPr txBox="1"/>
              <p:nvPr/>
            </p:nvSpPr>
            <p:spPr>
              <a:xfrm>
                <a:off x="5044108" y="1965855"/>
                <a:ext cx="3528392" cy="87940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3B305DB8-4FF2-4E74-8F64-EAD8C4C83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108" y="1965855"/>
                <a:ext cx="3528392" cy="8794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FCA1D3C4-AD8E-4602-B74C-FBFF4275DD24}"/>
                  </a:ext>
                </a:extLst>
              </p:cNvPr>
              <p:cNvSpPr txBox="1"/>
              <p:nvPr/>
            </p:nvSpPr>
            <p:spPr>
              <a:xfrm>
                <a:off x="1310866" y="1963034"/>
                <a:ext cx="1883401" cy="882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𝑙𝑖𝑏𝑟𝑒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𝑡𝑜𝑡𝑎𝑙𝑒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FCA1D3C4-AD8E-4602-B74C-FBFF4275D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866" y="1963034"/>
                <a:ext cx="1883401" cy="882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03302CFD-7333-4AE7-92BB-067DBE773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212" y="2459608"/>
            <a:ext cx="7993063" cy="161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dirty="0">
                <a:solidFill>
                  <a:schemeClr val="bg1"/>
                </a:solidFill>
              </a:rPr>
              <a:t>Les phénomènes de compétition entre médicaments au niveau des protéines plasmatiques ont-ils une importance clinique ?</a:t>
            </a:r>
          </a:p>
        </p:txBody>
      </p:sp>
    </p:spTree>
    <p:extLst>
      <p:ext uri="{BB962C8B-B14F-4D97-AF65-F5344CB8AC3E}">
        <p14:creationId xmlns:p14="http://schemas.microsoft.com/office/powerpoint/2010/main" val="1511850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u numéro de diapositive 3">
            <a:extLst>
              <a:ext uri="{FF2B5EF4-FFF2-40B4-BE49-F238E27FC236}">
                <a16:creationId xmlns:a16="http://schemas.microsoft.com/office/drawing/2014/main" id="{03CE62F1-F924-4416-9C11-CAA2E2208B2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4B5191-0DE8-4C14-A3E3-202020EF685F}" type="slidenum">
              <a:rPr lang="fr-FR" altLang="fr-FR" smtClean="0">
                <a:latin typeface="Arial Black" panose="020B0A04020102020204" pitchFamily="34" charset="0"/>
              </a:rPr>
              <a:pPr/>
              <a:t>25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2D8589-0521-4F08-9C07-AB6E574FC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414" y="2348880"/>
            <a:ext cx="9091236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/>
              <a:t>« Sur le plan pharmacologique, </a:t>
            </a:r>
            <a:r>
              <a:rPr lang="fr-FR" altLang="fr-FR" sz="1800" b="1" dirty="0">
                <a:solidFill>
                  <a:srgbClr val="FF0000"/>
                </a:solidFill>
              </a:rPr>
              <a:t>ce type d’interférence se traduit par l’augmentation de la fraction libre plasmatique</a:t>
            </a:r>
            <a:r>
              <a:rPr lang="fr-FR" altLang="fr-FR" sz="1800" dirty="0"/>
              <a:t> de l’un ou des deux médicaments présents. </a:t>
            </a:r>
            <a:r>
              <a:rPr lang="fr-FR" altLang="fr-FR" sz="1800" b="1" dirty="0">
                <a:solidFill>
                  <a:srgbClr val="FF0000"/>
                </a:solidFill>
              </a:rPr>
              <a:t>Il en résulte une augmentation des intensités des effets observés par rapport à ceux escomptés.</a:t>
            </a:r>
            <a:r>
              <a:rPr lang="fr-FR" altLang="fr-FR" sz="1800" dirty="0"/>
              <a:t> Les principales substances ionisées susceptibles d’entrer en compétition au niveau des sites albuminiques sont indiquées sur le tableau 11.10. </a:t>
            </a:r>
            <a:r>
              <a:rPr lang="fr-FR" altLang="fr-FR" sz="1800" b="1" dirty="0">
                <a:solidFill>
                  <a:srgbClr val="FF0000"/>
                </a:solidFill>
              </a:rPr>
              <a:t>L’interaction la plus classique est celle de la warfarine associée à la phénylbutazone</a:t>
            </a:r>
            <a:r>
              <a:rPr lang="fr-FR" altLang="fr-FR" sz="1800" dirty="0"/>
              <a:t> (</a:t>
            </a:r>
            <a:r>
              <a:rPr lang="fr-FR" altLang="fr-FR" sz="1800" dirty="0" err="1"/>
              <a:t>O’Reilly</a:t>
            </a:r>
            <a:r>
              <a:rPr lang="fr-FR" altLang="fr-FR" sz="1800" dirty="0"/>
              <a:t> et </a:t>
            </a:r>
            <a:r>
              <a:rPr lang="fr-FR" altLang="fr-FR" sz="1800" dirty="0" err="1"/>
              <a:t>Aggeler</a:t>
            </a:r>
            <a:r>
              <a:rPr lang="fr-FR" altLang="fr-FR" sz="1800" dirty="0"/>
              <a:t>, 1970). Chez un sujet traité par l’antivitamine K à dose efficace, </a:t>
            </a:r>
            <a:r>
              <a:rPr lang="fr-FR" altLang="fr-FR" sz="1800" b="1" dirty="0">
                <a:solidFill>
                  <a:srgbClr val="FF0000"/>
                </a:solidFill>
              </a:rPr>
              <a:t>l’administration de phénylbutazone provoque sa </a:t>
            </a:r>
            <a:r>
              <a:rPr lang="fr-FR" altLang="fr-FR" sz="1800" b="1" dirty="0" err="1">
                <a:solidFill>
                  <a:srgbClr val="FF0000"/>
                </a:solidFill>
              </a:rPr>
              <a:t>défixation</a:t>
            </a:r>
            <a:r>
              <a:rPr lang="fr-FR" altLang="fr-FR" sz="1800" b="1" dirty="0">
                <a:solidFill>
                  <a:srgbClr val="FF0000"/>
                </a:solidFill>
              </a:rPr>
              <a:t> partielle</a:t>
            </a:r>
            <a:r>
              <a:rPr lang="fr-FR" altLang="fr-FR" sz="1800" dirty="0"/>
              <a:t>, majorant l’effet anticoagulant. Aux concentrations thérapeutiques de ces deux substances, le pourcentage de forme libre plasmatique de warfarine passe de 10 à 30 p. cent … </a:t>
            </a:r>
            <a:r>
              <a:rPr lang="fr-FR" altLang="fr-FR" sz="1800" b="1" dirty="0">
                <a:solidFill>
                  <a:srgbClr val="FF0000"/>
                </a:solidFill>
              </a:rPr>
              <a:t>Il en résulte une augmentation importante des concentrations tissulaires de warfarine</a:t>
            </a:r>
            <a:r>
              <a:rPr lang="fr-FR" altLang="fr-FR" sz="1800" dirty="0"/>
              <a:t>, celles-ci étant sensiblement trois fois plus élevées. Au niveau du foie où se trouvent les récepteurs de la warfarine, </a:t>
            </a:r>
            <a:r>
              <a:rPr lang="fr-FR" altLang="fr-FR" sz="1800" b="1" dirty="0">
                <a:solidFill>
                  <a:srgbClr val="FF0000"/>
                </a:solidFill>
              </a:rPr>
              <a:t>l’effet anticoagulant est multiplié par trois</a:t>
            </a:r>
            <a:r>
              <a:rPr lang="fr-FR" altLang="fr-FR" sz="1800" dirty="0"/>
              <a:t>, ce qui, compte tenu du mauvais coefficient </a:t>
            </a:r>
            <a:r>
              <a:rPr lang="fr-FR" altLang="fr-FR" sz="1800" dirty="0" err="1"/>
              <a:t>chimiothérapeutique</a:t>
            </a:r>
            <a:r>
              <a:rPr lang="fr-FR" altLang="fr-FR" sz="1800" dirty="0"/>
              <a:t> de cette substance, se traduit par un </a:t>
            </a:r>
            <a:r>
              <a:rPr lang="fr-FR" altLang="fr-FR" sz="1800" b="1" dirty="0">
                <a:solidFill>
                  <a:srgbClr val="FF0000"/>
                </a:solidFill>
              </a:rPr>
              <a:t>surdosage générateur d’hémorragies</a:t>
            </a:r>
            <a:r>
              <a:rPr lang="fr-FR" altLang="fr-FR" sz="1800" dirty="0"/>
              <a:t>. »</a:t>
            </a:r>
            <a:endParaRPr lang="en-US" altLang="fr-FR" sz="1800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B6399A54-DCDE-49CD-AEE8-2E8B69606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1450005"/>
            <a:ext cx="9652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/>
              <a:t>FIXATION DES MEDICAMENTS SUR LES PROTEINES PLASMATIQUES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/>
              <a:t>par J.-P. </a:t>
            </a:r>
            <a:r>
              <a:rPr lang="fr-FR" altLang="fr-FR" sz="1400" dirty="0" err="1"/>
              <a:t>Tillement</a:t>
            </a:r>
            <a:endParaRPr lang="fr-FR" altLang="fr-FR" sz="14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i="1" dirty="0"/>
              <a:t>In</a:t>
            </a:r>
            <a:r>
              <a:rPr lang="fr-FR" altLang="fr-FR" sz="1400" dirty="0"/>
              <a:t> : PHARMACOLOGIE CLINIQUE - Bases de la thérapeutique (Giroud, Mathé, </a:t>
            </a:r>
            <a:r>
              <a:rPr lang="fr-FR" altLang="fr-FR" sz="1400" dirty="0" err="1"/>
              <a:t>Meyniel</a:t>
            </a:r>
            <a:r>
              <a:rPr lang="fr-FR" altLang="fr-FR" sz="1400" dirty="0"/>
              <a:t>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9495938-5803-44F0-83C8-441B58D881AA}"/>
              </a:ext>
            </a:extLst>
          </p:cNvPr>
          <p:cNvSpPr txBox="1"/>
          <p:nvPr/>
        </p:nvSpPr>
        <p:spPr>
          <a:xfrm>
            <a:off x="146970" y="647083"/>
            <a:ext cx="9993057" cy="76944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2"/>
                </a:solidFill>
              </a:rPr>
              <a:t>Exemple : Interaction Médicamenteuse entre Anticoagulant et AINS</a:t>
            </a:r>
          </a:p>
          <a:p>
            <a:pPr algn="ctr"/>
            <a:r>
              <a:rPr lang="fr-FR" sz="2000" b="1" dirty="0">
                <a:solidFill>
                  <a:schemeClr val="bg2"/>
                </a:solidFill>
              </a:rPr>
              <a:t>L’AINS déplace l’anticoagulant lié à l’albumine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u numéro de diapositive 3">
            <a:extLst>
              <a:ext uri="{FF2B5EF4-FFF2-40B4-BE49-F238E27FC236}">
                <a16:creationId xmlns:a16="http://schemas.microsoft.com/office/drawing/2014/main" id="{03CE62F1-F924-4416-9C11-CAA2E2208B2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4B5191-0DE8-4C14-A3E3-202020EF685F}" type="slidenum">
              <a:rPr lang="fr-FR" altLang="fr-FR" smtClean="0">
                <a:latin typeface="Arial Black" panose="020B0A04020102020204" pitchFamily="34" charset="0"/>
              </a:rPr>
              <a:pPr/>
              <a:t>26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2D8589-0521-4F08-9C07-AB6E574FC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414" y="2348880"/>
            <a:ext cx="9091236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/>
              <a:t>« Sur le plan pharmacologique, </a:t>
            </a:r>
            <a:r>
              <a:rPr lang="fr-FR" altLang="fr-FR" sz="1800" b="1" dirty="0">
                <a:solidFill>
                  <a:srgbClr val="FF0000"/>
                </a:solidFill>
              </a:rPr>
              <a:t>ce type d’interférence se traduit par l’augmentation de la fraction libre plasmatique</a:t>
            </a:r>
            <a:r>
              <a:rPr lang="fr-FR" altLang="fr-FR" sz="1800" dirty="0"/>
              <a:t> de l’un ou des deux médicaments présents. </a:t>
            </a:r>
            <a:r>
              <a:rPr lang="fr-FR" altLang="fr-FR" sz="1800" b="1" dirty="0">
                <a:solidFill>
                  <a:srgbClr val="FF0000"/>
                </a:solidFill>
              </a:rPr>
              <a:t>Il en résulte une augmentation des intensités des effets observés par rapport à ceux escomptés.</a:t>
            </a:r>
            <a:r>
              <a:rPr lang="fr-FR" altLang="fr-FR" sz="1800" dirty="0"/>
              <a:t> Les principales substances ionisées susceptibles d’entrer en compétition au niveau des sites albuminiques sont indiquées sur le tableau 11.10. </a:t>
            </a:r>
            <a:r>
              <a:rPr lang="fr-FR" altLang="fr-FR" sz="1800" b="1" dirty="0">
                <a:solidFill>
                  <a:srgbClr val="FF0000"/>
                </a:solidFill>
              </a:rPr>
              <a:t>L’interaction la plus classique est celle de la warfarine associée à la phénylbutazone</a:t>
            </a:r>
            <a:r>
              <a:rPr lang="fr-FR" altLang="fr-FR" sz="1800" dirty="0"/>
              <a:t> (</a:t>
            </a:r>
            <a:r>
              <a:rPr lang="fr-FR" altLang="fr-FR" sz="1800" dirty="0" err="1"/>
              <a:t>O’Reilly</a:t>
            </a:r>
            <a:r>
              <a:rPr lang="fr-FR" altLang="fr-FR" sz="1800" dirty="0"/>
              <a:t> et </a:t>
            </a:r>
            <a:r>
              <a:rPr lang="fr-FR" altLang="fr-FR" sz="1800" dirty="0" err="1"/>
              <a:t>Aggeler</a:t>
            </a:r>
            <a:r>
              <a:rPr lang="fr-FR" altLang="fr-FR" sz="1800" dirty="0"/>
              <a:t>, 1970). Chez un sujet traité par l’antivitamine K à dose efficace, </a:t>
            </a:r>
            <a:r>
              <a:rPr lang="fr-FR" altLang="fr-FR" sz="1800" b="1" dirty="0">
                <a:solidFill>
                  <a:srgbClr val="FF0000"/>
                </a:solidFill>
              </a:rPr>
              <a:t>l’administration de phénylbutazone provoque sa </a:t>
            </a:r>
            <a:r>
              <a:rPr lang="fr-FR" altLang="fr-FR" sz="1800" b="1" dirty="0" err="1">
                <a:solidFill>
                  <a:srgbClr val="FF0000"/>
                </a:solidFill>
              </a:rPr>
              <a:t>défixation</a:t>
            </a:r>
            <a:r>
              <a:rPr lang="fr-FR" altLang="fr-FR" sz="1800" b="1" dirty="0">
                <a:solidFill>
                  <a:srgbClr val="FF0000"/>
                </a:solidFill>
              </a:rPr>
              <a:t> partielle</a:t>
            </a:r>
            <a:r>
              <a:rPr lang="fr-FR" altLang="fr-FR" sz="1800" dirty="0"/>
              <a:t>, majorant l’effet anticoagulant. Aux concentrations thérapeutiques de ces deux substances, le pourcentage de forme libre plasmatique de warfarine passe de 10 à 30 p. cent … </a:t>
            </a:r>
            <a:r>
              <a:rPr lang="fr-FR" altLang="fr-FR" sz="1800" b="1" dirty="0">
                <a:solidFill>
                  <a:srgbClr val="FF0000"/>
                </a:solidFill>
              </a:rPr>
              <a:t>Il en résulte une augmentation importante des concentrations tissulaires de warfarine</a:t>
            </a:r>
            <a:r>
              <a:rPr lang="fr-FR" altLang="fr-FR" sz="1800" dirty="0"/>
              <a:t>, celles-ci étant sensiblement trois fois plus élevées. Au niveau du foie où se trouvent les récepteurs de la warfarine, </a:t>
            </a:r>
            <a:r>
              <a:rPr lang="fr-FR" altLang="fr-FR" sz="1800" b="1" dirty="0">
                <a:solidFill>
                  <a:srgbClr val="FF0000"/>
                </a:solidFill>
              </a:rPr>
              <a:t>l’effet anticoagulant est multiplié par trois</a:t>
            </a:r>
            <a:r>
              <a:rPr lang="fr-FR" altLang="fr-FR" sz="1800" dirty="0"/>
              <a:t>, ce qui, compte tenu du mauvais coefficient </a:t>
            </a:r>
            <a:r>
              <a:rPr lang="fr-FR" altLang="fr-FR" sz="1800" dirty="0" err="1"/>
              <a:t>chimiothérapeutique</a:t>
            </a:r>
            <a:r>
              <a:rPr lang="fr-FR" altLang="fr-FR" sz="1800" dirty="0"/>
              <a:t> de cette substance, se traduit par un </a:t>
            </a:r>
            <a:r>
              <a:rPr lang="fr-FR" altLang="fr-FR" sz="1800" b="1" dirty="0">
                <a:solidFill>
                  <a:srgbClr val="FF0000"/>
                </a:solidFill>
              </a:rPr>
              <a:t>surdosage générateur d’hémorragies</a:t>
            </a:r>
            <a:r>
              <a:rPr lang="fr-FR" altLang="fr-FR" sz="1800" dirty="0"/>
              <a:t>. »</a:t>
            </a:r>
            <a:endParaRPr lang="en-US" altLang="fr-FR" sz="1800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B6399A54-DCDE-49CD-AEE8-2E8B69606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1450005"/>
            <a:ext cx="9652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/>
              <a:t>FIXATION DES MEDICAMENTS SUR LES PROTEINES PLASMATIQUES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/>
              <a:t>par J.-P. </a:t>
            </a:r>
            <a:r>
              <a:rPr lang="fr-FR" altLang="fr-FR" sz="1400" dirty="0" err="1"/>
              <a:t>Tillement</a:t>
            </a:r>
            <a:endParaRPr lang="fr-FR" altLang="fr-FR" sz="14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i="1" dirty="0"/>
              <a:t>In</a:t>
            </a:r>
            <a:r>
              <a:rPr lang="fr-FR" altLang="fr-FR" sz="1400" dirty="0"/>
              <a:t> : PHARMACOLOGIE CLINIQUE - Bases de la thérapeutique (Giroud, Mathé, </a:t>
            </a:r>
            <a:r>
              <a:rPr lang="fr-FR" altLang="fr-FR" sz="1400" dirty="0" err="1"/>
              <a:t>Meyniel</a:t>
            </a:r>
            <a:r>
              <a:rPr lang="fr-FR" altLang="fr-FR" sz="1400" dirty="0"/>
              <a:t>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9495938-5803-44F0-83C8-441B58D881AA}"/>
              </a:ext>
            </a:extLst>
          </p:cNvPr>
          <p:cNvSpPr txBox="1"/>
          <p:nvPr/>
        </p:nvSpPr>
        <p:spPr>
          <a:xfrm>
            <a:off x="146970" y="647083"/>
            <a:ext cx="9993057" cy="76944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2"/>
                </a:solidFill>
              </a:rPr>
              <a:t>Exemple : Interaction Médicamenteuse entre Anticoagulant et AINS</a:t>
            </a:r>
          </a:p>
          <a:p>
            <a:pPr algn="ctr"/>
            <a:r>
              <a:rPr lang="fr-FR" sz="2000" b="1" dirty="0">
                <a:solidFill>
                  <a:schemeClr val="bg2"/>
                </a:solidFill>
              </a:rPr>
              <a:t>L’AINS déplace l’anticoagulant lié à l’albumine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7B2668A-7E2F-44A7-A4A9-512D186F85B2}"/>
              </a:ext>
            </a:extLst>
          </p:cNvPr>
          <p:cNvSpPr txBox="1"/>
          <p:nvPr/>
        </p:nvSpPr>
        <p:spPr>
          <a:xfrm>
            <a:off x="681414" y="2996952"/>
            <a:ext cx="9091236" cy="267765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6000" dirty="0"/>
              <a:t>NON</a:t>
            </a:r>
          </a:p>
          <a:p>
            <a:pPr algn="just"/>
            <a:r>
              <a:rPr lang="fr-FR" sz="3600" dirty="0"/>
              <a:t>Le déplacement de l’anticoagulant par l’AINS n’est pas la cause de l’interaction médicamenteuse</a:t>
            </a:r>
          </a:p>
        </p:txBody>
      </p:sp>
    </p:spTree>
    <p:extLst>
      <p:ext uri="{BB962C8B-B14F-4D97-AF65-F5344CB8AC3E}">
        <p14:creationId xmlns:p14="http://schemas.microsoft.com/office/powerpoint/2010/main" val="4243533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498CD3B7-C933-4029-8A17-6DCF1BFD1D7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fr-FR"/>
              <a:t>Relations entre</a:t>
            </a:r>
            <a:br>
              <a:rPr lang="en-US" altLang="fr-FR"/>
            </a:br>
            <a:r>
              <a:rPr lang="en-US" altLang="fr-FR"/>
              <a:t>f</a:t>
            </a:r>
            <a:r>
              <a:rPr lang="en-US" altLang="fr-FR" baseline="-25000"/>
              <a:t>u</a:t>
            </a:r>
            <a:r>
              <a:rPr lang="en-US" altLang="fr-FR"/>
              <a:t>, C</a:t>
            </a:r>
            <a:r>
              <a:rPr lang="en-US" altLang="fr-FR" baseline="-25000"/>
              <a:t>libre</a:t>
            </a:r>
            <a:r>
              <a:rPr lang="en-US" altLang="fr-FR"/>
              <a:t> and C</a:t>
            </a:r>
            <a:r>
              <a:rPr lang="en-US" altLang="fr-FR" baseline="-25000"/>
              <a:t>tot</a:t>
            </a:r>
            <a:r>
              <a:rPr lang="en-US" altLang="fr-FR"/>
              <a:t> :</a:t>
            </a:r>
            <a:br>
              <a:rPr lang="en-US" altLang="fr-FR"/>
            </a:br>
            <a:r>
              <a:rPr lang="en-US" altLang="fr-FR"/>
              <a:t>la situation </a:t>
            </a:r>
            <a:r>
              <a:rPr lang="en-US" altLang="fr-FR" i="1"/>
              <a:t>in vitro</a:t>
            </a:r>
          </a:p>
        </p:txBody>
      </p:sp>
    </p:spTree>
    <p:extLst>
      <p:ext uri="{BB962C8B-B14F-4D97-AF65-F5344CB8AC3E}">
        <p14:creationId xmlns:p14="http://schemas.microsoft.com/office/powerpoint/2010/main" val="959376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u numéro de diapositive 3">
            <a:extLst>
              <a:ext uri="{FF2B5EF4-FFF2-40B4-BE49-F238E27FC236}">
                <a16:creationId xmlns:a16="http://schemas.microsoft.com/office/drawing/2014/main" id="{E85E8C70-CAF8-477C-8A51-BFE59050C8A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CEEA9A-359B-4DE6-8239-99972E78EA2F}" type="slidenum">
              <a:rPr lang="fr-FR" altLang="fr-FR" smtClean="0">
                <a:latin typeface="Arial Black" panose="020B0A04020102020204" pitchFamily="34" charset="0"/>
              </a:rPr>
              <a:pPr/>
              <a:t>28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D55B43-9B63-4F7C-AAF7-C5A2E0EE4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503238"/>
            <a:ext cx="6386513" cy="693737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fr-FR" sz="3600"/>
              <a:t>fu, C</a:t>
            </a:r>
            <a:r>
              <a:rPr lang="en-US" altLang="fr-FR" sz="3600" baseline="-25000"/>
              <a:t>libre</a:t>
            </a:r>
            <a:r>
              <a:rPr lang="en-US" altLang="fr-FR" sz="3600"/>
              <a:t>, C</a:t>
            </a:r>
            <a:r>
              <a:rPr lang="en-US" altLang="fr-FR" sz="3600" baseline="-25000"/>
              <a:t>tot</a:t>
            </a:r>
            <a:r>
              <a:rPr lang="en-US" altLang="fr-FR" sz="3600"/>
              <a:t> : </a:t>
            </a:r>
            <a:r>
              <a:rPr lang="en-US" altLang="fr-FR" sz="3600">
                <a:solidFill>
                  <a:srgbClr val="FF3300"/>
                </a:solidFill>
              </a:rPr>
              <a:t>situation </a:t>
            </a:r>
            <a:r>
              <a:rPr lang="en-US" altLang="fr-FR" sz="3600" i="1">
                <a:solidFill>
                  <a:srgbClr val="FF3300"/>
                </a:solidFill>
              </a:rPr>
              <a:t>in vitro</a:t>
            </a:r>
            <a:r>
              <a:rPr lang="en-US" altLang="fr-FR" sz="36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66D1DF-3F57-41F8-889D-E86940A68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4581525"/>
            <a:ext cx="2800350" cy="18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fr-FR" sz="2800" kern="0">
                <a:solidFill>
                  <a:srgbClr val="FF3300"/>
                </a:solidFill>
              </a:rPr>
              <a:t>Clibre = 3/V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fr-FR" sz="2800" kern="0">
                <a:solidFill>
                  <a:srgbClr val="FF3300"/>
                </a:solidFill>
              </a:rPr>
              <a:t>Ctotale = 6/V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fr-FR" sz="2800" kern="0">
                <a:solidFill>
                  <a:srgbClr val="FF3300"/>
                </a:solidFill>
              </a:rPr>
              <a:t>fu = 0.5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9B08BF-05C7-4401-86AD-C0CB65BBC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9425" y="4568825"/>
            <a:ext cx="3457575" cy="18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fr-FR" sz="2800">
                <a:solidFill>
                  <a:srgbClr val="FF3300"/>
                </a:solidFill>
              </a:rPr>
              <a:t>Clibre = 5/V </a:t>
            </a:r>
            <a:r>
              <a:rPr lang="en-US" altLang="fr-FR" sz="2800">
                <a:solidFill>
                  <a:srgbClr val="FF3300"/>
                </a:solidFill>
                <a:sym typeface="Wingdings" panose="05000000000000000000" pitchFamily="2" charset="2"/>
              </a:rPr>
              <a:t></a:t>
            </a:r>
            <a:endParaRPr lang="en-US" altLang="fr-FR" sz="2800">
              <a:solidFill>
                <a:srgbClr val="FF33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fr-FR" sz="2800">
                <a:solidFill>
                  <a:srgbClr val="FF3300"/>
                </a:solidFill>
              </a:rPr>
              <a:t>Ctotale = 6/V  </a:t>
            </a:r>
            <a:r>
              <a:rPr lang="en-US" altLang="fr-FR" sz="2800">
                <a:solidFill>
                  <a:srgbClr val="FF3300"/>
                </a:solidFill>
                <a:sym typeface="Wingdings" panose="05000000000000000000" pitchFamily="2" charset="2"/>
              </a:rPr>
              <a:t>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fr-FR" sz="2800">
                <a:solidFill>
                  <a:srgbClr val="FF3300"/>
                </a:solidFill>
              </a:rPr>
              <a:t>fu = 0.83     </a:t>
            </a:r>
            <a:r>
              <a:rPr lang="en-US" altLang="fr-FR" sz="2800">
                <a:solidFill>
                  <a:srgbClr val="FF3300"/>
                </a:solidFill>
                <a:sym typeface="Wingdings" panose="05000000000000000000" pitchFamily="2" charset="2"/>
              </a:rPr>
              <a:t></a:t>
            </a:r>
          </a:p>
        </p:txBody>
      </p:sp>
      <p:sp>
        <p:nvSpPr>
          <p:cNvPr id="6" name="Rectangle 5" descr="Papier recyclé">
            <a:extLst>
              <a:ext uri="{FF2B5EF4-FFF2-40B4-BE49-F238E27FC236}">
                <a16:creationId xmlns:a16="http://schemas.microsoft.com/office/drawing/2014/main" id="{F67ACB0C-6270-41CE-AEA4-232B303EB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3" y="1844675"/>
            <a:ext cx="3432175" cy="2638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/>
          </a:p>
        </p:txBody>
      </p:sp>
      <p:sp>
        <p:nvSpPr>
          <p:cNvPr id="7" name="Rectangle 6" descr="Papier recyclé">
            <a:extLst>
              <a:ext uri="{FF2B5EF4-FFF2-40B4-BE49-F238E27FC236}">
                <a16:creationId xmlns:a16="http://schemas.microsoft.com/office/drawing/2014/main" id="{F241A469-1165-4CA0-8BBE-6A8E4D4AD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700213"/>
            <a:ext cx="3432175" cy="2638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96448A4-DB4B-4F22-95FE-821CA46A7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8" y="2252663"/>
            <a:ext cx="220662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7014A1-D6A2-4B79-9D14-5E0502B5E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2293938"/>
            <a:ext cx="217488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3CC712-C423-482E-B625-D7BF18537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3" y="2289175"/>
            <a:ext cx="217487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7F5E478-4F7C-454C-B383-58F8D19BA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538" y="3114675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DF9698-2924-42F4-9BCE-2F20B491C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38" y="2881313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04B8AEB-25B1-4DC0-9C0D-50B1E56DB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588" y="3640138"/>
            <a:ext cx="220662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E6AE945-5208-409C-8F1E-71A53998C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238" y="2466975"/>
            <a:ext cx="217487" cy="219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3F35F56-E57A-40F9-A99E-D0478CF50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3055938"/>
            <a:ext cx="219075" cy="219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1544FA-8D7C-4B7B-9E15-BA60F15A1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3783013"/>
            <a:ext cx="219075" cy="219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cxnSp>
        <p:nvCxnSpPr>
          <p:cNvPr id="17" name="AutoShape 16">
            <a:extLst>
              <a:ext uri="{FF2B5EF4-FFF2-40B4-BE49-F238E27FC236}">
                <a16:creationId xmlns:a16="http://schemas.microsoft.com/office/drawing/2014/main" id="{C94A580B-122A-49E0-92E5-0CD04C4F0E7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182688" y="2420938"/>
            <a:ext cx="347662" cy="136525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B10392BE-ED30-4A11-B824-EDC6EE95519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255713" y="2997200"/>
            <a:ext cx="404812" cy="139700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18">
            <a:extLst>
              <a:ext uri="{FF2B5EF4-FFF2-40B4-BE49-F238E27FC236}">
                <a16:creationId xmlns:a16="http://schemas.microsoft.com/office/drawing/2014/main" id="{78CA64FE-A9D3-49F2-B489-1BC6599886F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255713" y="3716338"/>
            <a:ext cx="377825" cy="128587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 Box 19">
            <a:extLst>
              <a:ext uri="{FF2B5EF4-FFF2-40B4-BE49-F238E27FC236}">
                <a16:creationId xmlns:a16="http://schemas.microsoft.com/office/drawing/2014/main" id="{9F3E963D-FC96-4DD1-953E-025898585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188" y="1970088"/>
            <a:ext cx="350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687C03FB-D137-4C49-9BDD-1E38BCDFE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538" y="19605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20ABCAA2-324C-4C2B-A7D2-46A2DBC3E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613" y="327501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CFEE45B5-AB4C-4081-8CE7-5303A8325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613" y="25320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F8607B5F-CE83-413C-A293-41FF23DF3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18938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899E0DB4-F459-4A39-8E7A-87F046479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088" y="281781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1F315F4-8A98-4F2C-91FE-92F0D0B13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0713" y="2379663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D18169B-F912-4F62-8832-09D1C70DD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2063" y="2374900"/>
            <a:ext cx="217487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4865BD1-0A04-4623-B112-F11F59A7C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3788" y="3200400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9CEFB0E-47A2-4673-A01D-82C06D27F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488" y="3597275"/>
            <a:ext cx="217487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5FD4F84-DD8A-4333-8A6A-DBD07AEB8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0488" y="2552700"/>
            <a:ext cx="217487" cy="219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1D48520-1538-414D-A05F-F22A39AB2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238" y="3141663"/>
            <a:ext cx="219075" cy="219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BE790E4-8E71-4710-9EBE-9817B5C40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897313"/>
            <a:ext cx="217488" cy="219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cxnSp>
        <p:nvCxnSpPr>
          <p:cNvPr id="33" name="AutoShape 32">
            <a:extLst>
              <a:ext uri="{FF2B5EF4-FFF2-40B4-BE49-F238E27FC236}">
                <a16:creationId xmlns:a16="http://schemas.microsoft.com/office/drawing/2014/main" id="{68A3D894-A06B-46AE-9D5B-EEA6908EC06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669088" y="2471738"/>
            <a:ext cx="490537" cy="165100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AutoShape 33">
            <a:extLst>
              <a:ext uri="{FF2B5EF4-FFF2-40B4-BE49-F238E27FC236}">
                <a16:creationId xmlns:a16="http://schemas.microsoft.com/office/drawing/2014/main" id="{FCD155F6-AD3B-45B1-A51A-11FA1CF0952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654800" y="3108325"/>
            <a:ext cx="576263" cy="104775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AutoShape 34">
            <a:extLst>
              <a:ext uri="{FF2B5EF4-FFF2-40B4-BE49-F238E27FC236}">
                <a16:creationId xmlns:a16="http://schemas.microsoft.com/office/drawing/2014/main" id="{64BB4149-3FAB-44D0-A05E-3B8B43577E3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977063" y="3783013"/>
            <a:ext cx="614362" cy="222250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 Box 35">
            <a:extLst>
              <a:ext uri="{FF2B5EF4-FFF2-40B4-BE49-F238E27FC236}">
                <a16:creationId xmlns:a16="http://schemas.microsoft.com/office/drawing/2014/main" id="{5C157939-71EA-41FA-B239-5B5AE4D29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675" y="205581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37" name="Text Box 36">
            <a:extLst>
              <a:ext uri="{FF2B5EF4-FFF2-40B4-BE49-F238E27FC236}">
                <a16:creationId xmlns:a16="http://schemas.microsoft.com/office/drawing/2014/main" id="{D0B9AF04-D8B7-4A84-BF53-6A8A8F958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0788" y="20462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38" name="Text Box 37">
            <a:extLst>
              <a:ext uri="{FF2B5EF4-FFF2-40B4-BE49-F238E27FC236}">
                <a16:creationId xmlns:a16="http://schemas.microsoft.com/office/drawing/2014/main" id="{D4F3FF05-A461-425F-AAFB-0C47D40E9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913" y="32845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39" name="Text Box 38">
            <a:extLst>
              <a:ext uri="{FF2B5EF4-FFF2-40B4-BE49-F238E27FC236}">
                <a16:creationId xmlns:a16="http://schemas.microsoft.com/office/drawing/2014/main" id="{6DBC73C3-8D85-41EE-80B0-136747B0B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26304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40" name="Text Box 39">
            <a:extLst>
              <a:ext uri="{FF2B5EF4-FFF2-40B4-BE49-F238E27FC236}">
                <a16:creationId xmlns:a16="http://schemas.microsoft.com/office/drawing/2014/main" id="{037A4211-C30F-4FDD-BFB2-B73374BBD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5638" y="1844675"/>
            <a:ext cx="3508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3E068D4-8E37-4901-8808-B72B6A7B0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0" y="2276475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2" name="Text Box 41">
            <a:extLst>
              <a:ext uri="{FF2B5EF4-FFF2-40B4-BE49-F238E27FC236}">
                <a16:creationId xmlns:a16="http://schemas.microsoft.com/office/drawing/2014/main" id="{E89E338F-E7F7-4E56-B1C8-31EBC2B38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9338" y="29035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2103FE1-5E28-4D76-9849-77990BA18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5" y="2924175"/>
            <a:ext cx="220663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A4A8712-48F5-4C17-BAEE-7C2E6EA0E2F0}"/>
              </a:ext>
            </a:extLst>
          </p:cNvPr>
          <p:cNvGrpSpPr>
            <a:grpSpLocks/>
          </p:cNvGrpSpPr>
          <p:nvPr/>
        </p:nvGrpSpPr>
        <p:grpSpPr bwMode="auto">
          <a:xfrm>
            <a:off x="3289300" y="5661025"/>
            <a:ext cx="2665413" cy="457200"/>
            <a:chOff x="1927" y="3566"/>
            <a:chExt cx="1492" cy="288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2102A48-878D-4DB5-89CE-1A116E9C0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3641"/>
              <a:ext cx="124" cy="1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" name="Text Box 45">
              <a:extLst>
                <a:ext uri="{FF2B5EF4-FFF2-40B4-BE49-F238E27FC236}">
                  <a16:creationId xmlns:a16="http://schemas.microsoft.com/office/drawing/2014/main" id="{B511ECF0-CD36-49A2-A8ED-3D1F6685C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3566"/>
              <a:ext cx="12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400" b="1"/>
                <a:t>“déplaceur”</a:t>
              </a:r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A03D4036-9E22-4AB3-9440-669A0DD28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5" y="2924175"/>
            <a:ext cx="220663" cy="2190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95E1AAE-3C01-4E32-9F9B-E8CB31CFA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0" y="2276475"/>
            <a:ext cx="219075" cy="2190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909D7D8-5044-465D-B9C0-9E9E7EBA3A53}"/>
              </a:ext>
            </a:extLst>
          </p:cNvPr>
          <p:cNvGrpSpPr>
            <a:grpSpLocks/>
          </p:cNvGrpSpPr>
          <p:nvPr/>
        </p:nvGrpSpPr>
        <p:grpSpPr bwMode="auto">
          <a:xfrm>
            <a:off x="3281363" y="5084763"/>
            <a:ext cx="3160712" cy="457200"/>
            <a:chOff x="1927" y="3339"/>
            <a:chExt cx="1770" cy="28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51C01B5-9CDD-4E9E-BC5F-D6383A765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3414"/>
              <a:ext cx="123" cy="1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51" name="Text Box 50">
              <a:extLst>
                <a:ext uri="{FF2B5EF4-FFF2-40B4-BE49-F238E27FC236}">
                  <a16:creationId xmlns:a16="http://schemas.microsoft.com/office/drawing/2014/main" id="{54001442-30F7-4E01-8263-BDD687430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3339"/>
              <a:ext cx="14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400" b="1"/>
                <a:t>principe actif</a:t>
              </a:r>
            </a:p>
          </p:txBody>
        </p:sp>
      </p:grpSp>
      <p:sp>
        <p:nvSpPr>
          <p:cNvPr id="52" name="Text Box 51">
            <a:extLst>
              <a:ext uri="{FF2B5EF4-FFF2-40B4-BE49-F238E27FC236}">
                <a16:creationId xmlns:a16="http://schemas.microsoft.com/office/drawing/2014/main" id="{19D4E99F-E84D-4732-B277-3A5968DA2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4581525"/>
            <a:ext cx="2176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V= volume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5607E-7 L 0.05399 -0.005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27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02312E-6 L 0.05243 -0.0048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" y="-25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9.82659E-7 L 0.06962 0.005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" y="27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89017E-7 L 0.07604 0.0050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25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 animBg="1"/>
      <p:bldP spid="43" grpId="0" animBg="1"/>
      <p:bldP spid="47" grpId="0" animBg="1"/>
      <p:bldP spid="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u numéro de diapositive 3">
            <a:extLst>
              <a:ext uri="{FF2B5EF4-FFF2-40B4-BE49-F238E27FC236}">
                <a16:creationId xmlns:a16="http://schemas.microsoft.com/office/drawing/2014/main" id="{CE28B232-D04C-4A67-A113-0E1E8F4A47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F89070-35A4-4B48-B53D-6EA77187F2E2}" type="slidenum">
              <a:rPr lang="fr-FR" altLang="fr-FR" smtClean="0">
                <a:latin typeface="Arial Black" panose="020B0A04020102020204" pitchFamily="34" charset="0"/>
              </a:rPr>
              <a:pPr/>
              <a:t>29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Rectangle 2" descr="Papier recyclé">
            <a:extLst>
              <a:ext uri="{FF2B5EF4-FFF2-40B4-BE49-F238E27FC236}">
                <a16:creationId xmlns:a16="http://schemas.microsoft.com/office/drawing/2014/main" id="{FC7D3192-554F-41E2-9EF0-AA930A517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5" y="2276475"/>
            <a:ext cx="2638425" cy="2638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6BFBB6D-059F-438D-BEFB-72943D680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038" y="2708275"/>
            <a:ext cx="217487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30A7A2-3019-4234-ABB5-A3FDAA6EF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4263" y="2770188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C50424-2DE9-4921-B59E-9C28983A9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3863" y="3063875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123E7F-5242-4DCF-B203-C31121F4D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3889375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EDEA496-CB7B-4C97-AFF1-AA7140778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925" y="3328988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BF77D90-CBA6-4142-B781-3409460D7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575" y="4073525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A55593-614D-4FDB-9CCC-A20C9B5DB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0" y="2943225"/>
            <a:ext cx="219075" cy="219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0CE7E16-33FB-4C2D-A4D1-8F04B0A05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3438" y="3532188"/>
            <a:ext cx="219075" cy="219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8268310-25BE-433C-9123-B54248730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138" y="4259263"/>
            <a:ext cx="220662" cy="219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cxnSp>
        <p:nvCxnSpPr>
          <p:cNvPr id="13" name="AutoShape 12">
            <a:extLst>
              <a:ext uri="{FF2B5EF4-FFF2-40B4-BE49-F238E27FC236}">
                <a16:creationId xmlns:a16="http://schemas.microsoft.com/office/drawing/2014/main" id="{AE6EDC1D-9456-4036-AB4A-69B6FAB505B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06638" y="2852738"/>
            <a:ext cx="422275" cy="163512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13">
            <a:extLst>
              <a:ext uri="{FF2B5EF4-FFF2-40B4-BE49-F238E27FC236}">
                <a16:creationId xmlns:a16="http://schemas.microsoft.com/office/drawing/2014/main" id="{4C74D8E9-B8FD-45C6-AB9E-3E0F628EDF7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06638" y="3429000"/>
            <a:ext cx="506412" cy="203200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14">
            <a:extLst>
              <a:ext uri="{FF2B5EF4-FFF2-40B4-BE49-F238E27FC236}">
                <a16:creationId xmlns:a16="http://schemas.microsoft.com/office/drawing/2014/main" id="{6152A80B-0AE4-4DAA-9BD8-7DAA014957B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06638" y="4221163"/>
            <a:ext cx="533400" cy="147637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 Box 15">
            <a:extLst>
              <a:ext uri="{FF2B5EF4-FFF2-40B4-BE49-F238E27FC236}">
                <a16:creationId xmlns:a16="http://schemas.microsoft.com/office/drawing/2014/main" id="{205B907D-1C04-44B9-AC3F-9AF8B6DFB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244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7DCB0BB7-4695-40C2-8D57-A613DC8E3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4175" y="27352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7FA962CD-338C-4DF5-9608-B94B7A7DA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37512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90D8E3E5-DAB6-43DE-B48A-45B7A9DB1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30083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35FAD887-34C3-404F-BFDF-10DEAE81C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9863" y="2370138"/>
            <a:ext cx="312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6B7FD68B-EFD4-4DB1-9F3F-FA8BC4470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35925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22" name="AutoShape 22">
            <a:extLst>
              <a:ext uri="{FF2B5EF4-FFF2-40B4-BE49-F238E27FC236}">
                <a16:creationId xmlns:a16="http://schemas.microsoft.com/office/drawing/2014/main" id="{E1F367B7-3C37-49A9-9D68-E375DB2A3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3233738"/>
            <a:ext cx="1409700" cy="33813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Rectangle 23" descr="Papier recyclé">
            <a:extLst>
              <a:ext uri="{FF2B5EF4-FFF2-40B4-BE49-F238E27FC236}">
                <a16:creationId xmlns:a16="http://schemas.microsoft.com/office/drawing/2014/main" id="{1CCCC760-7310-4D3B-8DCC-E9AB9A1D8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9963" y="2274888"/>
            <a:ext cx="2600325" cy="2638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/>
          </a:p>
        </p:txBody>
      </p:sp>
      <p:sp>
        <p:nvSpPr>
          <p:cNvPr id="24" name="Rectangle 24" descr="Papier recyclé">
            <a:extLst>
              <a:ext uri="{FF2B5EF4-FFF2-40B4-BE49-F238E27FC236}">
                <a16:creationId xmlns:a16="http://schemas.microsoft.com/office/drawing/2014/main" id="{C3EE2B39-FD15-4457-AF77-664E93D9E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75" y="2274888"/>
            <a:ext cx="2533650" cy="2638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/>
          </a:p>
        </p:txBody>
      </p:sp>
      <p:sp>
        <p:nvSpPr>
          <p:cNvPr id="25" name="AutoShape 25">
            <a:extLst>
              <a:ext uri="{FF2B5EF4-FFF2-40B4-BE49-F238E27FC236}">
                <a16:creationId xmlns:a16="http://schemas.microsoft.com/office/drawing/2014/main" id="{F9E96D08-FE85-4730-A181-6A3BA6FA5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7388" y="3254375"/>
            <a:ext cx="655637" cy="177800"/>
          </a:xfrm>
          <a:prstGeom prst="rightArrow">
            <a:avLst>
              <a:gd name="adj1" fmla="val 50000"/>
              <a:gd name="adj2" fmla="val 92187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6" name="AutoShape 26">
            <a:extLst>
              <a:ext uri="{FF2B5EF4-FFF2-40B4-BE49-F238E27FC236}">
                <a16:creationId xmlns:a16="http://schemas.microsoft.com/office/drawing/2014/main" id="{6A9850CC-4D74-4A65-BD51-207D9C7F8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9475" y="3327400"/>
            <a:ext cx="655638" cy="177800"/>
          </a:xfrm>
          <a:prstGeom prst="rightArrow">
            <a:avLst>
              <a:gd name="adj1" fmla="val 50000"/>
              <a:gd name="adj2" fmla="val 92188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7" name="AutoShape 27">
            <a:extLst>
              <a:ext uri="{FF2B5EF4-FFF2-40B4-BE49-F238E27FC236}">
                <a16:creationId xmlns:a16="http://schemas.microsoft.com/office/drawing/2014/main" id="{897B46E0-3BEA-4FAB-8D09-77A4CEF9650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42175" y="3876675"/>
            <a:ext cx="655638" cy="177800"/>
          </a:xfrm>
          <a:prstGeom prst="rightArrow">
            <a:avLst>
              <a:gd name="adj1" fmla="val 50000"/>
              <a:gd name="adj2" fmla="val 92188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8" name="AutoShape 28">
            <a:extLst>
              <a:ext uri="{FF2B5EF4-FFF2-40B4-BE49-F238E27FC236}">
                <a16:creationId xmlns:a16="http://schemas.microsoft.com/office/drawing/2014/main" id="{59B15F8B-3436-47E0-AB3E-8BEBE0C0DFE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56113" y="3832225"/>
            <a:ext cx="655637" cy="177800"/>
          </a:xfrm>
          <a:prstGeom prst="rightArrow">
            <a:avLst>
              <a:gd name="adj1" fmla="val 50000"/>
              <a:gd name="adj2" fmla="val 92187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9" name="Oval 29">
            <a:extLst>
              <a:ext uri="{FF2B5EF4-FFF2-40B4-BE49-F238E27FC236}">
                <a16:creationId xmlns:a16="http://schemas.microsoft.com/office/drawing/2014/main" id="{B5339282-BC90-4CF4-A8D8-767D872B9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3150" y="3078163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0" name="Oval 30">
            <a:extLst>
              <a:ext uri="{FF2B5EF4-FFF2-40B4-BE49-F238E27FC236}">
                <a16:creationId xmlns:a16="http://schemas.microsoft.com/office/drawing/2014/main" id="{9D4A15D2-E949-430F-B775-4E5840826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3746500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" name="Oval 31">
            <a:extLst>
              <a:ext uri="{FF2B5EF4-FFF2-40B4-BE49-F238E27FC236}">
                <a16:creationId xmlns:a16="http://schemas.microsoft.com/office/drawing/2014/main" id="{F43F59FB-FC78-4652-97BC-9454B8995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900" y="4254500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2" name="Oval 32">
            <a:extLst>
              <a:ext uri="{FF2B5EF4-FFF2-40B4-BE49-F238E27FC236}">
                <a16:creationId xmlns:a16="http://schemas.microsoft.com/office/drawing/2014/main" id="{6E726B0D-EB20-451E-B429-32039FB1E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0" y="2814638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3" name="Oval 33">
            <a:extLst>
              <a:ext uri="{FF2B5EF4-FFF2-40B4-BE49-F238E27FC236}">
                <a16:creationId xmlns:a16="http://schemas.microsoft.com/office/drawing/2014/main" id="{E32D5DBA-8FA1-47EE-99E8-815C8F2FB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7963" y="3225800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4" name="Oval 34">
            <a:extLst>
              <a:ext uri="{FF2B5EF4-FFF2-40B4-BE49-F238E27FC236}">
                <a16:creationId xmlns:a16="http://schemas.microsoft.com/office/drawing/2014/main" id="{9442C49F-9398-474E-9905-58FF14319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00" y="3833813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5" name="Text Box 35">
            <a:extLst>
              <a:ext uri="{FF2B5EF4-FFF2-40B4-BE49-F238E27FC236}">
                <a16:creationId xmlns:a16="http://schemas.microsoft.com/office/drawing/2014/main" id="{47CB4E19-E146-44F4-9772-11A952A51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425" y="1770063"/>
            <a:ext cx="1206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Plasma</a:t>
            </a:r>
          </a:p>
        </p:txBody>
      </p:sp>
      <p:sp>
        <p:nvSpPr>
          <p:cNvPr id="36" name="Text Box 36">
            <a:extLst>
              <a:ext uri="{FF2B5EF4-FFF2-40B4-BE49-F238E27FC236}">
                <a16:creationId xmlns:a16="http://schemas.microsoft.com/office/drawing/2014/main" id="{6E626089-EA81-45F9-9BF0-2AC7A82EA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850" y="1557338"/>
            <a:ext cx="2124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Fluide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extracellulaire</a:t>
            </a:r>
          </a:p>
        </p:txBody>
      </p:sp>
      <p:sp>
        <p:nvSpPr>
          <p:cNvPr id="37" name="Text Box 37">
            <a:extLst>
              <a:ext uri="{FF2B5EF4-FFF2-40B4-BE49-F238E27FC236}">
                <a16:creationId xmlns:a16="http://schemas.microsoft.com/office/drawing/2014/main" id="{B055FA60-727C-491A-9131-04A746B44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75" y="1557338"/>
            <a:ext cx="2060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Fluide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intracellulaire</a:t>
            </a:r>
          </a:p>
        </p:txBody>
      </p:sp>
      <p:sp>
        <p:nvSpPr>
          <p:cNvPr id="38" name="AutoShape 38">
            <a:extLst>
              <a:ext uri="{FF2B5EF4-FFF2-40B4-BE49-F238E27FC236}">
                <a16:creationId xmlns:a16="http://schemas.microsoft.com/office/drawing/2014/main" id="{17E975CD-ABE1-40B6-BAC7-53F437008841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3421856" y="5050632"/>
            <a:ext cx="452437" cy="177800"/>
          </a:xfrm>
          <a:prstGeom prst="rightArrow">
            <a:avLst>
              <a:gd name="adj1" fmla="val 50000"/>
              <a:gd name="adj2" fmla="val 63616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9" name="Text Box 39">
            <a:extLst>
              <a:ext uri="{FF2B5EF4-FFF2-40B4-BE49-F238E27FC236}">
                <a16:creationId xmlns:a16="http://schemas.microsoft.com/office/drawing/2014/main" id="{11863898-B331-4C65-A25E-516A419D0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5084763"/>
            <a:ext cx="159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/>
              <a:t>Elimination</a:t>
            </a:r>
          </a:p>
        </p:txBody>
      </p:sp>
      <p:sp>
        <p:nvSpPr>
          <p:cNvPr id="40" name="Text Box 40">
            <a:extLst>
              <a:ext uri="{FF2B5EF4-FFF2-40B4-BE49-F238E27FC236}">
                <a16:creationId xmlns:a16="http://schemas.microsoft.com/office/drawing/2014/main" id="{83E6EF65-82B6-4F8A-B733-308C4FCEC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3" y="5516563"/>
            <a:ext cx="3703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>
                <a:solidFill>
                  <a:srgbClr val="FF3300"/>
                </a:solidFill>
              </a:rPr>
              <a:t>Concentration libre = 3/v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>
                <a:solidFill>
                  <a:srgbClr val="FF3300"/>
                </a:solidFill>
              </a:rPr>
              <a:t>Concentration totale = 6/v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>
                <a:solidFill>
                  <a:srgbClr val="FF3300"/>
                </a:solidFill>
              </a:rPr>
              <a:t>fu=0.5</a:t>
            </a:r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42EF6F74-2803-4A01-A12E-0467B82435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476250"/>
            <a:ext cx="7632700" cy="574675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fr-FR" sz="3200"/>
              <a:t>fu, C</a:t>
            </a:r>
            <a:r>
              <a:rPr lang="en-US" altLang="fr-FR" sz="3200" baseline="-25000"/>
              <a:t>libre</a:t>
            </a:r>
            <a:r>
              <a:rPr lang="en-US" altLang="fr-FR" sz="3200"/>
              <a:t>, C</a:t>
            </a:r>
            <a:r>
              <a:rPr lang="en-US" altLang="fr-FR" sz="3200" baseline="-25000"/>
              <a:t>tot</a:t>
            </a:r>
            <a:r>
              <a:rPr lang="en-US" altLang="fr-FR" sz="3200"/>
              <a:t> : situation </a:t>
            </a:r>
            <a:r>
              <a:rPr lang="en-US" altLang="fr-FR" sz="3200" i="1"/>
              <a:t>in vivo</a:t>
            </a:r>
            <a:r>
              <a:rPr lang="en-US" altLang="fr-FR" sz="3200"/>
              <a:t> : </a:t>
            </a:r>
            <a:r>
              <a:rPr lang="en-US" altLang="fr-FR" sz="3200">
                <a:solidFill>
                  <a:srgbClr val="FF3300"/>
                </a:solidFill>
              </a:rPr>
              <a:t>état initial</a:t>
            </a:r>
          </a:p>
        </p:txBody>
      </p:sp>
      <p:sp>
        <p:nvSpPr>
          <p:cNvPr id="42" name="Oval 42">
            <a:extLst>
              <a:ext uri="{FF2B5EF4-FFF2-40B4-BE49-F238E27FC236}">
                <a16:creationId xmlns:a16="http://schemas.microsoft.com/office/drawing/2014/main" id="{DCFADE75-D1D2-4AE5-8A1E-70E5AC6C4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913" y="3287713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grpSp>
        <p:nvGrpSpPr>
          <p:cNvPr id="43" name="Group 43">
            <a:extLst>
              <a:ext uri="{FF2B5EF4-FFF2-40B4-BE49-F238E27FC236}">
                <a16:creationId xmlns:a16="http://schemas.microsoft.com/office/drawing/2014/main" id="{04768EEE-CFA0-4E5B-97B7-DB12BB184C78}"/>
              </a:ext>
            </a:extLst>
          </p:cNvPr>
          <p:cNvGrpSpPr>
            <a:grpSpLocks/>
          </p:cNvGrpSpPr>
          <p:nvPr/>
        </p:nvGrpSpPr>
        <p:grpSpPr bwMode="auto">
          <a:xfrm>
            <a:off x="3929063" y="2781300"/>
            <a:ext cx="2382837" cy="2670175"/>
            <a:chOff x="2200" y="1752"/>
            <a:chExt cx="1334" cy="1682"/>
          </a:xfrm>
        </p:grpSpPr>
        <p:sp>
          <p:nvSpPr>
            <p:cNvPr id="44" name="Text Box 44">
              <a:extLst>
                <a:ext uri="{FF2B5EF4-FFF2-40B4-BE49-F238E27FC236}">
                  <a16:creationId xmlns:a16="http://schemas.microsoft.com/office/drawing/2014/main" id="{7D4BE51E-10F7-4911-AC5A-A113F1BC0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3203"/>
              <a:ext cx="8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1800" b="1"/>
                <a:t>K</a:t>
              </a:r>
              <a:r>
                <a:rPr lang="en-US" altLang="fr-FR" sz="1800" b="1" baseline="-25000"/>
                <a:t>10</a:t>
              </a:r>
              <a:r>
                <a:rPr lang="en-US" altLang="fr-FR" sz="1800" b="1"/>
                <a:t> x Clibre</a:t>
              </a:r>
            </a:p>
          </p:txBody>
        </p:sp>
        <p:sp>
          <p:nvSpPr>
            <p:cNvPr id="45" name="Text Box 45">
              <a:extLst>
                <a:ext uri="{FF2B5EF4-FFF2-40B4-BE49-F238E27FC236}">
                  <a16:creationId xmlns:a16="http://schemas.microsoft.com/office/drawing/2014/main" id="{E4233823-4469-4445-A0D2-1B57212D58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1752"/>
              <a:ext cx="8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1800" b="1"/>
                <a:t>K</a:t>
              </a:r>
              <a:r>
                <a:rPr lang="en-US" altLang="fr-FR" sz="1800" b="1" baseline="-25000"/>
                <a:t>12 </a:t>
              </a:r>
              <a:r>
                <a:rPr lang="en-US" altLang="fr-FR" sz="1800" b="1"/>
                <a:t>x Clibre</a:t>
              </a:r>
            </a:p>
          </p:txBody>
        </p:sp>
        <p:sp>
          <p:nvSpPr>
            <p:cNvPr id="46" name="Text Box 46">
              <a:extLst>
                <a:ext uri="{FF2B5EF4-FFF2-40B4-BE49-F238E27FC236}">
                  <a16:creationId xmlns:a16="http://schemas.microsoft.com/office/drawing/2014/main" id="{5878A636-DA00-4D72-A850-FE16861C0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2614"/>
              <a:ext cx="8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1800" b="1"/>
                <a:t>K</a:t>
              </a:r>
              <a:r>
                <a:rPr lang="en-US" altLang="fr-FR" sz="1800" b="1" baseline="-25000"/>
                <a:t>21 </a:t>
              </a:r>
              <a:r>
                <a:rPr lang="en-US" altLang="fr-FR" sz="1800" b="1"/>
                <a:t>x Clibre</a:t>
              </a:r>
            </a:p>
          </p:txBody>
        </p:sp>
      </p:grpSp>
      <p:sp>
        <p:nvSpPr>
          <p:cNvPr id="47" name="Text Box 47">
            <a:extLst>
              <a:ext uri="{FF2B5EF4-FFF2-40B4-BE49-F238E27FC236}">
                <a16:creationId xmlns:a16="http://schemas.microsoft.com/office/drawing/2014/main" id="{2E78EDC6-36C8-451A-9606-A6813E235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5589588"/>
            <a:ext cx="5307012" cy="9255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0000FF"/>
                </a:solidFill>
              </a:rPr>
              <a:t>Equilibre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0000FF"/>
                </a:solidFill>
              </a:rPr>
              <a:t>Vitesse élimination</a:t>
            </a:r>
            <a:r>
              <a:rPr lang="en-US" altLang="fr-FR" sz="1800">
                <a:solidFill>
                  <a:srgbClr val="0000FF"/>
                </a:solidFill>
              </a:rPr>
              <a:t> </a:t>
            </a:r>
            <a:r>
              <a:rPr lang="en-US" altLang="fr-FR" sz="1800" b="1">
                <a:solidFill>
                  <a:srgbClr val="0000FF"/>
                </a:solidFill>
              </a:rPr>
              <a:t>= Taux de perfusion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0000FF"/>
                </a:solidFill>
              </a:rPr>
              <a:t>Clibre x constante = Taux de perfusion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u numéro de diapositive 3">
            <a:extLst>
              <a:ext uri="{FF2B5EF4-FFF2-40B4-BE49-F238E27FC236}">
                <a16:creationId xmlns:a16="http://schemas.microsoft.com/office/drawing/2014/main" id="{39D70A69-9A69-4817-B712-9ADD3F96DE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271524-30A7-4525-B2BB-3FCB0A2891A0}" type="slidenum">
              <a:rPr lang="fr-FR" altLang="fr-FR" smtClean="0">
                <a:latin typeface="Arial Black" panose="020B0A04020102020204" pitchFamily="34" charset="0"/>
              </a:rPr>
              <a:pPr/>
              <a:t>3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5" name="Oval 2">
            <a:extLst>
              <a:ext uri="{FF2B5EF4-FFF2-40B4-BE49-F238E27FC236}">
                <a16:creationId xmlns:a16="http://schemas.microsoft.com/office/drawing/2014/main" id="{8CA11676-F9DF-4AE9-8D98-50FC16F9D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813" y="3194050"/>
            <a:ext cx="6430962" cy="18843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A6989A71-0DFB-4BA3-AB63-EF7945EC3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888" y="1317625"/>
            <a:ext cx="260826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3400" b="1">
                <a:solidFill>
                  <a:srgbClr val="FF0000"/>
                </a:solidFill>
              </a:rPr>
              <a:t>Distribution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E977C2F-B14B-4E2E-9250-19040422E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3175"/>
            <a:ext cx="1527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3400" b="1">
                <a:solidFill>
                  <a:srgbClr val="FF0000"/>
                </a:solidFill>
              </a:rPr>
              <a:t>Action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972420A4-B08C-42C3-A1D1-5B3895216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188" y="5695950"/>
            <a:ext cx="313848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3400" b="1">
                <a:solidFill>
                  <a:srgbClr val="FF0000"/>
                </a:solidFill>
              </a:rPr>
              <a:t>Elimination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200" b="1">
                <a:solidFill>
                  <a:srgbClr val="FF0000"/>
                </a:solidFill>
              </a:rPr>
              <a:t>excretion, metabolism</a:t>
            </a:r>
            <a:endParaRPr lang="en-US" altLang="fr-FR" sz="3400" b="1">
              <a:solidFill>
                <a:srgbClr val="FF0000"/>
              </a:solidFill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DE86E9C7-BE74-4C7F-AECC-723B2ED48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7563" y="3760788"/>
            <a:ext cx="1622425" cy="735012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</a:rPr>
              <a:t>C</a:t>
            </a:r>
            <a:r>
              <a:rPr lang="en-US" altLang="fr-FR" sz="2800" b="1" baseline="-25000">
                <a:solidFill>
                  <a:schemeClr val="bg1"/>
                </a:solidFill>
              </a:rPr>
              <a:t>liée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3426BA4E-8209-4C83-BB67-F706E29E8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2013" y="3346450"/>
            <a:ext cx="1154112" cy="154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</a:rPr>
              <a:t>Bmax</a:t>
            </a:r>
          </a:p>
          <a:p>
            <a:pPr algn="ctr">
              <a:lnSpc>
                <a:spcPct val="80000"/>
              </a:lnSpc>
              <a:spcBef>
                <a:spcPct val="30000"/>
              </a:spcBef>
              <a:buClrTx/>
              <a:buSzTx/>
              <a:buFontTx/>
              <a:buNone/>
            </a:pPr>
            <a:endParaRPr lang="en-US" altLang="fr-FR" sz="2800" b="1">
              <a:solidFill>
                <a:schemeClr val="bg1"/>
              </a:solidFill>
            </a:endParaRPr>
          </a:p>
          <a:p>
            <a:pPr algn="ctr"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</a:rPr>
              <a:t>Kd</a:t>
            </a: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BE7A4573-B827-4D6E-884C-603436AEE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0463" y="3717925"/>
            <a:ext cx="1304925" cy="822325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b="1">
                <a:solidFill>
                  <a:schemeClr val="bg1"/>
                </a:solidFill>
              </a:rPr>
              <a:t>Alb</a:t>
            </a:r>
          </a:p>
        </p:txBody>
      </p:sp>
      <p:sp>
        <p:nvSpPr>
          <p:cNvPr id="29706" name="Rectangle 9">
            <a:extLst>
              <a:ext uri="{FF2B5EF4-FFF2-40B4-BE49-F238E27FC236}">
                <a16:creationId xmlns:a16="http://schemas.microsoft.com/office/drawing/2014/main" id="{FF17D947-1EDE-4ABC-AC66-910C0005E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2400300"/>
            <a:ext cx="7164387" cy="2876550"/>
          </a:xfrm>
          <a:prstGeom prst="rect">
            <a:avLst/>
          </a:prstGeom>
          <a:noFill/>
          <a:ln w="38100">
            <a:solidFill>
              <a:srgbClr val="FFCC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143FEFFD-6475-437B-81CC-1DC5EF92A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888" y="2652713"/>
            <a:ext cx="3519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chemeClr val="bg2"/>
                </a:solidFill>
              </a:rPr>
              <a:t>concentrations totales </a:t>
            </a:r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A76D2D7C-305D-4956-ADB1-C573949877D6}"/>
              </a:ext>
            </a:extLst>
          </p:cNvPr>
          <p:cNvGrpSpPr>
            <a:grpSpLocks/>
          </p:cNvGrpSpPr>
          <p:nvPr/>
        </p:nvGrpSpPr>
        <p:grpSpPr bwMode="auto">
          <a:xfrm>
            <a:off x="3840163" y="2030413"/>
            <a:ext cx="238125" cy="1670050"/>
            <a:chOff x="2224" y="1335"/>
            <a:chExt cx="150" cy="1052"/>
          </a:xfrm>
        </p:grpSpPr>
        <p:sp>
          <p:nvSpPr>
            <p:cNvPr id="29718" name="Line 12">
              <a:extLst>
                <a:ext uri="{FF2B5EF4-FFF2-40B4-BE49-F238E27FC236}">
                  <a16:creationId xmlns:a16="http://schemas.microsoft.com/office/drawing/2014/main" id="{259C14F2-0DB6-4236-BC01-48D0CCF786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4" y="1335"/>
              <a:ext cx="0" cy="10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719" name="Line 13">
              <a:extLst>
                <a:ext uri="{FF2B5EF4-FFF2-40B4-BE49-F238E27FC236}">
                  <a16:creationId xmlns:a16="http://schemas.microsoft.com/office/drawing/2014/main" id="{0AA5B213-A398-4455-8C6B-F2B0AD117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4" y="1337"/>
              <a:ext cx="0" cy="10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7" name="Group 14">
            <a:extLst>
              <a:ext uri="{FF2B5EF4-FFF2-40B4-BE49-F238E27FC236}">
                <a16:creationId xmlns:a16="http://schemas.microsoft.com/office/drawing/2014/main" id="{692155D4-C01E-4C85-AC0C-41309A0B28E3}"/>
              </a:ext>
            </a:extLst>
          </p:cNvPr>
          <p:cNvGrpSpPr>
            <a:grpSpLocks/>
          </p:cNvGrpSpPr>
          <p:nvPr/>
        </p:nvGrpSpPr>
        <p:grpSpPr bwMode="auto">
          <a:xfrm>
            <a:off x="4573588" y="4048125"/>
            <a:ext cx="1290637" cy="196850"/>
            <a:chOff x="2749" y="2550"/>
            <a:chExt cx="813" cy="124"/>
          </a:xfrm>
        </p:grpSpPr>
        <p:sp>
          <p:nvSpPr>
            <p:cNvPr id="29716" name="Line 15">
              <a:extLst>
                <a:ext uri="{FF2B5EF4-FFF2-40B4-BE49-F238E27FC236}">
                  <a16:creationId xmlns:a16="http://schemas.microsoft.com/office/drawing/2014/main" id="{FC407058-40F7-463F-A6BC-458B751B44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9" y="2550"/>
              <a:ext cx="76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717" name="Line 16">
              <a:extLst>
                <a:ext uri="{FF2B5EF4-FFF2-40B4-BE49-F238E27FC236}">
                  <a16:creationId xmlns:a16="http://schemas.microsoft.com/office/drawing/2014/main" id="{9FA05593-2A53-4E6D-8DBB-BE6870FF33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9" y="2674"/>
              <a:ext cx="81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0" name="Line 17">
            <a:extLst>
              <a:ext uri="{FF2B5EF4-FFF2-40B4-BE49-F238E27FC236}">
                <a16:creationId xmlns:a16="http://schemas.microsoft.com/office/drawing/2014/main" id="{858682EA-A992-4D5B-8622-051E548C7D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9225" y="4516438"/>
            <a:ext cx="0" cy="1270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Oval 18">
            <a:extLst>
              <a:ext uri="{FF2B5EF4-FFF2-40B4-BE49-F238E27FC236}">
                <a16:creationId xmlns:a16="http://schemas.microsoft.com/office/drawing/2014/main" id="{E0B8AE3D-91E3-4E59-BC53-86E0E4591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263" y="3760788"/>
            <a:ext cx="1331912" cy="73501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800" b="1">
                <a:solidFill>
                  <a:srgbClr val="FF0000"/>
                </a:solidFill>
              </a:rPr>
              <a:t>C</a:t>
            </a:r>
            <a:r>
              <a:rPr lang="en-US" altLang="fr-FR" sz="2800" b="1" baseline="-25000">
                <a:solidFill>
                  <a:srgbClr val="FF0000"/>
                </a:solidFill>
              </a:rPr>
              <a:t>libre</a:t>
            </a:r>
          </a:p>
        </p:txBody>
      </p:sp>
      <p:sp>
        <p:nvSpPr>
          <p:cNvPr id="22" name="AutoShape 19">
            <a:extLst>
              <a:ext uri="{FF2B5EF4-FFF2-40B4-BE49-F238E27FC236}">
                <a16:creationId xmlns:a16="http://schemas.microsoft.com/office/drawing/2014/main" id="{7A967696-78AA-4F9D-A186-95C91289D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017963"/>
            <a:ext cx="1266825" cy="201612"/>
          </a:xfrm>
          <a:prstGeom prst="leftArrow">
            <a:avLst>
              <a:gd name="adj1" fmla="val 50000"/>
              <a:gd name="adj2" fmla="val 1570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9713" name="Text Box 20">
            <a:extLst>
              <a:ext uri="{FF2B5EF4-FFF2-40B4-BE49-F238E27FC236}">
                <a16:creationId xmlns:a16="http://schemas.microsoft.com/office/drawing/2014/main" id="{88D2A576-502A-4033-8210-F6B84FB87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1738313"/>
            <a:ext cx="44783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chemeClr val="hlink"/>
                </a:solidFill>
              </a:rPr>
              <a:t>compartiment vasculaire </a:t>
            </a:r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694B3A59-477B-4974-AA40-128493031E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White">
          <a:xfrm>
            <a:off x="534988" y="506413"/>
            <a:ext cx="8883650" cy="681037"/>
          </a:xfr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3529"/>
                  <a:invGamma/>
                </a:schemeClr>
              </a:gs>
            </a:gsLst>
            <a:lin ang="5400000" scaled="1"/>
          </a:gra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tIns="82800" bIns="82800">
            <a:spAutoFit/>
          </a:bodyPr>
          <a:lstStyle/>
          <a:p>
            <a:pPr eaLnBrk="1" hangingPunct="1">
              <a:defRPr/>
            </a:pPr>
            <a:r>
              <a:rPr lang="en-US" sz="3200"/>
              <a:t>Importance de la forme libre d’un principe actif</a:t>
            </a:r>
          </a:p>
        </p:txBody>
      </p:sp>
      <p:sp>
        <p:nvSpPr>
          <p:cNvPr id="25" name="AutoShape 23">
            <a:extLst>
              <a:ext uri="{FF2B5EF4-FFF2-40B4-BE49-F238E27FC236}">
                <a16:creationId xmlns:a16="http://schemas.microsoft.com/office/drawing/2014/main" id="{9A8F863A-1F22-4843-8FEB-3FF26232A60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817688" y="1995488"/>
            <a:ext cx="1350962" cy="61595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8584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222" y="0"/>
                </a:moveTo>
                <a:lnTo>
                  <a:pt x="12843" y="7200"/>
                </a:lnTo>
                <a:lnTo>
                  <a:pt x="15929" y="7200"/>
                </a:lnTo>
                <a:lnTo>
                  <a:pt x="15929" y="18584"/>
                </a:lnTo>
                <a:lnTo>
                  <a:pt x="0" y="18584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7222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rgbClr val="FF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animBg="1"/>
      <p:bldP spid="10" grpId="0"/>
      <p:bldP spid="11" grpId="0" animBg="1"/>
      <p:bldP spid="13" grpId="0"/>
      <p:bldP spid="21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u numéro de diapositive 3">
            <a:extLst>
              <a:ext uri="{FF2B5EF4-FFF2-40B4-BE49-F238E27FC236}">
                <a16:creationId xmlns:a16="http://schemas.microsoft.com/office/drawing/2014/main" id="{CD59E823-1A63-4C5D-B37B-E8A90CCC606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926FC6-FB06-4A9C-BD85-9F022E5EABBB}" type="slidenum">
              <a:rPr lang="fr-FR" altLang="fr-FR" smtClean="0">
                <a:latin typeface="Arial Black" panose="020B0A04020102020204" pitchFamily="34" charset="0"/>
              </a:rPr>
              <a:pPr/>
              <a:t>30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Rectangle 2" descr="Papier recyclé">
            <a:extLst>
              <a:ext uri="{FF2B5EF4-FFF2-40B4-BE49-F238E27FC236}">
                <a16:creationId xmlns:a16="http://schemas.microsoft.com/office/drawing/2014/main" id="{C7D34465-C9A1-4460-81DD-B64FCF437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2781300"/>
            <a:ext cx="2659062" cy="2638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B52430D-6851-4200-9735-829AA003A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988" y="3151188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B5B3D7E-12D9-41A5-9C0D-DFA0AC107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175" y="3559175"/>
            <a:ext cx="217488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2B49E77-4D31-4DB8-B394-4FD1B12D6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4384675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1B32EA-1ED8-462F-8478-A0514C35A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4568825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A2AE55A-CED9-46A1-B188-3982311FF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25" y="3438525"/>
            <a:ext cx="219075" cy="219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39EE33-EDB2-4680-B996-6A4BACAD6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4027488"/>
            <a:ext cx="219075" cy="219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9D6CB4-059E-4881-ACAE-C9B88534A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863" y="4754563"/>
            <a:ext cx="219075" cy="219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cxnSp>
        <p:nvCxnSpPr>
          <p:cNvPr id="11" name="AutoShape 10">
            <a:extLst>
              <a:ext uri="{FF2B5EF4-FFF2-40B4-BE49-F238E27FC236}">
                <a16:creationId xmlns:a16="http://schemas.microsoft.com/office/drawing/2014/main" id="{6C00E3CF-E68B-4545-9870-3DD90727331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90750" y="3357563"/>
            <a:ext cx="490538" cy="165100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11">
            <a:extLst>
              <a:ext uri="{FF2B5EF4-FFF2-40B4-BE49-F238E27FC236}">
                <a16:creationId xmlns:a16="http://schemas.microsoft.com/office/drawing/2014/main" id="{622D0B55-B734-4D22-B667-C47D29C1B60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263775" y="4005263"/>
            <a:ext cx="511175" cy="68262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12">
            <a:extLst>
              <a:ext uri="{FF2B5EF4-FFF2-40B4-BE49-F238E27FC236}">
                <a16:creationId xmlns:a16="http://schemas.microsoft.com/office/drawing/2014/main" id="{21C71018-652A-4A6E-9217-846B8A080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950" y="28273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25A961F1-876D-47A9-8B4E-9DADC86DC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3230563"/>
            <a:ext cx="312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296559DF-FE0C-43F8-BC65-A6D3EA0D4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788" y="42465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E4654343-86C0-4A98-BCA4-F87FB9CFA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075" y="3573463"/>
            <a:ext cx="350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C56A3281-C2F6-4D47-9740-8E84260B7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9178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5727A10D-13EA-4839-BC71-B79436D62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450" y="4087813"/>
            <a:ext cx="312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8993B4E2-487A-40BA-8395-1823F61C7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3289300"/>
            <a:ext cx="178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Perfusion</a:t>
            </a:r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31754709-343F-4C96-9E35-56A67B10E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8" y="3716338"/>
            <a:ext cx="1406525" cy="33813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Rectangle 20" descr="Papier recyclé">
            <a:extLst>
              <a:ext uri="{FF2B5EF4-FFF2-40B4-BE49-F238E27FC236}">
                <a16:creationId xmlns:a16="http://schemas.microsoft.com/office/drawing/2014/main" id="{D0D169DE-EC3F-4EC7-8C1E-599BC46B9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2770188"/>
            <a:ext cx="2600325" cy="2638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/>
          </a:p>
        </p:txBody>
      </p:sp>
      <p:sp>
        <p:nvSpPr>
          <p:cNvPr id="22" name="Rectangle 21" descr="Papier recyclé">
            <a:extLst>
              <a:ext uri="{FF2B5EF4-FFF2-40B4-BE49-F238E27FC236}">
                <a16:creationId xmlns:a16="http://schemas.microsoft.com/office/drawing/2014/main" id="{D23C8E89-F22B-4EB5-97AA-51E0AA017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70188"/>
            <a:ext cx="2573338" cy="2638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/>
          </a:p>
        </p:txBody>
      </p:sp>
      <p:sp>
        <p:nvSpPr>
          <p:cNvPr id="23" name="AutoShape 22">
            <a:extLst>
              <a:ext uri="{FF2B5EF4-FFF2-40B4-BE49-F238E27FC236}">
                <a16:creationId xmlns:a16="http://schemas.microsoft.com/office/drawing/2014/main" id="{A99B3C6D-6636-4452-ACBC-0822D6350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113" y="3789363"/>
            <a:ext cx="655637" cy="177800"/>
          </a:xfrm>
          <a:prstGeom prst="rightArrow">
            <a:avLst>
              <a:gd name="adj1" fmla="val 50000"/>
              <a:gd name="adj2" fmla="val 92187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4" name="AutoShape 23">
            <a:extLst>
              <a:ext uri="{FF2B5EF4-FFF2-40B4-BE49-F238E27FC236}">
                <a16:creationId xmlns:a16="http://schemas.microsoft.com/office/drawing/2014/main" id="{7D9BDE71-C39D-42B2-A71D-9E1EBEFD9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200" y="3822700"/>
            <a:ext cx="655638" cy="177800"/>
          </a:xfrm>
          <a:prstGeom prst="rightArrow">
            <a:avLst>
              <a:gd name="adj1" fmla="val 50000"/>
              <a:gd name="adj2" fmla="val 92188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5" name="AutoShape 24">
            <a:extLst>
              <a:ext uri="{FF2B5EF4-FFF2-40B4-BE49-F238E27FC236}">
                <a16:creationId xmlns:a16="http://schemas.microsoft.com/office/drawing/2014/main" id="{D5EC62CF-F94B-482B-B415-46A48848B69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00900" y="4371975"/>
            <a:ext cx="655638" cy="177800"/>
          </a:xfrm>
          <a:prstGeom prst="rightArrow">
            <a:avLst>
              <a:gd name="adj1" fmla="val 50000"/>
              <a:gd name="adj2" fmla="val 92188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E27262F-A637-4EFF-BB2A-B78CD627993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14838" y="4327525"/>
            <a:ext cx="655637" cy="177800"/>
          </a:xfrm>
          <a:prstGeom prst="rightArrow">
            <a:avLst>
              <a:gd name="adj1" fmla="val 50000"/>
              <a:gd name="adj2" fmla="val 92187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F65421E-F591-4B13-8222-C581113D5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75" y="3573463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D07A035-E790-4EF0-A3B4-2E7BFB880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4241800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3FE5895-8190-4D83-8809-F217E443A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4749800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4E60EE7-D224-4B9F-B3D3-6D5E34597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6475" y="3309938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4ED9AA7-6A6E-46E7-B99B-1E14E3EF4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6688" y="3721100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C90CB5D-B6DD-4350-9AC3-B6CBB0DAA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7225" y="4329113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45C127D0-414D-43F9-A280-79B0CE77C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2265363"/>
            <a:ext cx="1206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Plasma</a:t>
            </a:r>
          </a:p>
        </p:txBody>
      </p:sp>
      <p:sp>
        <p:nvSpPr>
          <p:cNvPr id="34" name="Text Box 33">
            <a:extLst>
              <a:ext uri="{FF2B5EF4-FFF2-40B4-BE49-F238E27FC236}">
                <a16:creationId xmlns:a16="http://schemas.microsoft.com/office/drawing/2014/main" id="{57380514-609A-4C19-BC20-65593AC46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913" y="1989138"/>
            <a:ext cx="21256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Fluide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extracellulaire</a:t>
            </a:r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8881CE06-80A6-4E42-A539-DBD272B60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925" y="1989138"/>
            <a:ext cx="2060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Fluide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intracellulaire</a:t>
            </a:r>
          </a:p>
        </p:txBody>
      </p:sp>
      <p:sp>
        <p:nvSpPr>
          <p:cNvPr id="36" name="AutoShape 35">
            <a:extLst>
              <a:ext uri="{FF2B5EF4-FFF2-40B4-BE49-F238E27FC236}">
                <a16:creationId xmlns:a16="http://schemas.microsoft.com/office/drawing/2014/main" id="{FC4A89A8-3991-4C11-833B-CB64BC147FB8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2622550" y="5429251"/>
            <a:ext cx="655637" cy="334962"/>
          </a:xfrm>
          <a:prstGeom prst="rightArrow">
            <a:avLst>
              <a:gd name="adj1" fmla="val 50000"/>
              <a:gd name="adj2" fmla="val 48934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F103AFA-DBBA-4376-B941-CF9D08D54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075" y="3213100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E39C14B-1E37-42BC-9EBB-3A92C6AEC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038" y="3860800"/>
            <a:ext cx="217487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9" name="Text Box 38">
            <a:extLst>
              <a:ext uri="{FF2B5EF4-FFF2-40B4-BE49-F238E27FC236}">
                <a16:creationId xmlns:a16="http://schemas.microsoft.com/office/drawing/2014/main" id="{BC5E5127-3EE5-4F42-8708-D2CE531FC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2057400"/>
            <a:ext cx="182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0000FF"/>
                </a:solidFill>
              </a:rPr>
              <a:t>déplaceur</a:t>
            </a:r>
          </a:p>
        </p:txBody>
      </p:sp>
      <p:sp>
        <p:nvSpPr>
          <p:cNvPr id="40" name="Line 39">
            <a:extLst>
              <a:ext uri="{FF2B5EF4-FFF2-40B4-BE49-F238E27FC236}">
                <a16:creationId xmlns:a16="http://schemas.microsoft.com/office/drawing/2014/main" id="{1298A55E-F94D-47E3-B713-9C60ED37BD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8513" y="2420938"/>
            <a:ext cx="635000" cy="673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" name="Text Box 40">
            <a:extLst>
              <a:ext uri="{FF2B5EF4-FFF2-40B4-BE49-F238E27FC236}">
                <a16:creationId xmlns:a16="http://schemas.microsoft.com/office/drawing/2014/main" id="{8BB63F7F-8615-426F-BD60-A97E0923E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75" y="5678488"/>
            <a:ext cx="40878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>
                <a:solidFill>
                  <a:srgbClr val="FF3300"/>
                </a:solidFill>
              </a:rPr>
              <a:t>Concentration libre = 5/v </a:t>
            </a:r>
            <a:r>
              <a:rPr lang="en-US" altLang="fr-FR" sz="2000" b="1">
                <a:solidFill>
                  <a:srgbClr val="FF3300"/>
                </a:solidFill>
                <a:sym typeface="Wingdings" panose="05000000000000000000" pitchFamily="2" charset="2"/>
              </a:rPr>
              <a:t></a:t>
            </a:r>
            <a:endParaRPr lang="en-US" altLang="fr-FR" sz="20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>
                <a:solidFill>
                  <a:srgbClr val="FF3300"/>
                </a:solidFill>
              </a:rPr>
              <a:t>Concentration totale = 6/v </a:t>
            </a:r>
            <a:r>
              <a:rPr lang="en-US" altLang="fr-FR" sz="2000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</a:t>
            </a:r>
            <a:endParaRPr lang="en-US" altLang="fr-FR" sz="2000" b="1">
              <a:solidFill>
                <a:srgbClr val="FF3300"/>
              </a:solidFill>
              <a:sym typeface="Wingdings" panose="05000000000000000000" pitchFamily="2" charset="2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>
                <a:solidFill>
                  <a:srgbClr val="FF3300"/>
                </a:solidFill>
                <a:sym typeface="Wingdings" panose="05000000000000000000" pitchFamily="2" charset="2"/>
              </a:rPr>
              <a:t>fu augmente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6937761-542F-4B32-A067-31C497DF2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813" y="404813"/>
            <a:ext cx="10009187" cy="1152525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fr-FR" sz="2800"/>
              <a:t>fu, </a:t>
            </a:r>
            <a:r>
              <a:rPr lang="en-US" altLang="fr-FR" sz="3200"/>
              <a:t>C</a:t>
            </a:r>
            <a:r>
              <a:rPr lang="en-US" altLang="fr-FR" sz="3200" baseline="-25000"/>
              <a:t>libre</a:t>
            </a:r>
            <a:r>
              <a:rPr lang="en-US" altLang="fr-FR" sz="3200"/>
              <a:t>, C</a:t>
            </a:r>
            <a:r>
              <a:rPr lang="en-US" altLang="fr-FR" sz="3200" baseline="-25000"/>
              <a:t>tot</a:t>
            </a:r>
            <a:r>
              <a:rPr lang="en-US" altLang="fr-FR" sz="3200"/>
              <a:t> </a:t>
            </a:r>
            <a:r>
              <a:rPr lang="en-US" altLang="fr-FR" sz="2800"/>
              <a:t>: situation </a:t>
            </a:r>
            <a:r>
              <a:rPr lang="en-US" altLang="fr-FR" sz="2800" i="1"/>
              <a:t>in vivo</a:t>
            </a:r>
            <a:r>
              <a:rPr lang="en-US" altLang="fr-FR" sz="2800"/>
              <a:t>: </a:t>
            </a:r>
            <a:r>
              <a:rPr lang="en-US" altLang="fr-FR" sz="2800">
                <a:solidFill>
                  <a:srgbClr val="FF3300"/>
                </a:solidFill>
              </a:rPr>
              <a:t>juste après administration du “déplaceur”</a:t>
            </a:r>
          </a:p>
        </p:txBody>
      </p:sp>
      <p:sp>
        <p:nvSpPr>
          <p:cNvPr id="43" name="Line 42">
            <a:extLst>
              <a:ext uri="{FF2B5EF4-FFF2-40B4-BE49-F238E27FC236}">
                <a16:creationId xmlns:a16="http://schemas.microsoft.com/office/drawing/2014/main" id="{47540ACE-1363-4BEB-9BDA-75FF3FB62A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63775" y="4652963"/>
            <a:ext cx="647700" cy="2159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E788A6D-6734-42D1-B80A-2FAC019CF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075" y="3213100"/>
            <a:ext cx="220663" cy="2190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A888943-9932-490B-BA52-C4A050E50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038" y="3860800"/>
            <a:ext cx="217487" cy="2190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C65B643-B478-4DB0-A081-2C6B62A39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013" y="3746500"/>
            <a:ext cx="217487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cxnSp>
        <p:nvCxnSpPr>
          <p:cNvPr id="47" name="AutoShape 46">
            <a:extLst>
              <a:ext uri="{FF2B5EF4-FFF2-40B4-BE49-F238E27FC236}">
                <a16:creationId xmlns:a16="http://schemas.microsoft.com/office/drawing/2014/main" id="{94C57AB3-379D-4D35-965D-C867A44E608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90750" y="3357563"/>
            <a:ext cx="490538" cy="165100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AutoShape 47">
            <a:extLst>
              <a:ext uri="{FF2B5EF4-FFF2-40B4-BE49-F238E27FC236}">
                <a16:creationId xmlns:a16="http://schemas.microsoft.com/office/drawing/2014/main" id="{C6E11156-ABD4-4EBB-A030-64FCAF58A62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263775" y="4005263"/>
            <a:ext cx="511175" cy="68262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Line 48">
            <a:extLst>
              <a:ext uri="{FF2B5EF4-FFF2-40B4-BE49-F238E27FC236}">
                <a16:creationId xmlns:a16="http://schemas.microsoft.com/office/drawing/2014/main" id="{C2C005BA-76D0-4484-8B62-2B411DB707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22500" y="4652963"/>
            <a:ext cx="647700" cy="2159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06945 0.05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" y="29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0.07604 0.0574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28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08541 0.046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233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0.07882 0.0629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7" grpId="0" animBg="1"/>
      <p:bldP spid="38" grpId="0" animBg="1"/>
      <p:bldP spid="39" grpId="0"/>
      <p:bldP spid="44" grpId="0" animBg="1"/>
      <p:bldP spid="4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u numéro de diapositive 3">
            <a:extLst>
              <a:ext uri="{FF2B5EF4-FFF2-40B4-BE49-F238E27FC236}">
                <a16:creationId xmlns:a16="http://schemas.microsoft.com/office/drawing/2014/main" id="{353629CD-ADD2-4D9D-BA2A-2EEA3538B5B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7941D5-D537-4595-A11F-FEA6E455F91F}" type="slidenum">
              <a:rPr lang="fr-FR" altLang="fr-FR" smtClean="0">
                <a:latin typeface="Arial Black" panose="020B0A04020102020204" pitchFamily="34" charset="0"/>
              </a:rPr>
              <a:pPr/>
              <a:t>31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Rectangle 2" descr="Papier recyclé">
            <a:extLst>
              <a:ext uri="{FF2B5EF4-FFF2-40B4-BE49-F238E27FC236}">
                <a16:creationId xmlns:a16="http://schemas.microsoft.com/office/drawing/2014/main" id="{23E82AD4-DB0F-4329-B7AE-B72E6E64B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2784475"/>
            <a:ext cx="2659063" cy="2638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ECD588-C341-4A4D-A139-CE7B10A46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988" y="3151188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CCC629-9016-4BB9-8397-BAECEE8AB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175" y="3559175"/>
            <a:ext cx="217488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8BA5F5-3FDA-41B5-817B-CEBD204B7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4384675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01F3FD2-052E-43B0-9507-F3A3201C0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4568825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41D9188-1BEF-45E8-87E7-0D9633365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25" y="3438525"/>
            <a:ext cx="219075" cy="219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CF52FD-5617-4EF9-BEC9-7343AB858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4027488"/>
            <a:ext cx="219075" cy="219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27E41D-A00F-49DE-B62B-8B01EE93A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863" y="4754563"/>
            <a:ext cx="219075" cy="219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cxnSp>
        <p:nvCxnSpPr>
          <p:cNvPr id="11" name="AutoShape 10">
            <a:extLst>
              <a:ext uri="{FF2B5EF4-FFF2-40B4-BE49-F238E27FC236}">
                <a16:creationId xmlns:a16="http://schemas.microsoft.com/office/drawing/2014/main" id="{D3DF7606-8EE6-4DCB-8458-7CEC11EC850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90750" y="3357563"/>
            <a:ext cx="490538" cy="165100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11">
            <a:extLst>
              <a:ext uri="{FF2B5EF4-FFF2-40B4-BE49-F238E27FC236}">
                <a16:creationId xmlns:a16="http://schemas.microsoft.com/office/drawing/2014/main" id="{42BA6C36-6190-47F4-AC9B-BA96169F67F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263775" y="4076700"/>
            <a:ext cx="511175" cy="68263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12">
            <a:extLst>
              <a:ext uri="{FF2B5EF4-FFF2-40B4-BE49-F238E27FC236}">
                <a16:creationId xmlns:a16="http://schemas.microsoft.com/office/drawing/2014/main" id="{0E6F8804-6D93-4C6E-AEE2-5BDAF6F50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950" y="28273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77278490-EDB8-456B-82A1-C95993E6C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3230563"/>
            <a:ext cx="312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F19BB38C-E360-4365-BE3B-CAE91AF04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788" y="42465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8A2C36E7-00D8-43E7-8EB2-A9AC0294B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075" y="3573463"/>
            <a:ext cx="350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B519360C-6CBF-4FC5-8C07-1396063DF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9178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1782945A-4C2B-4634-9768-17154A43E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450" y="4087813"/>
            <a:ext cx="312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C2FEC2ED-F16D-4DAB-BE44-5E2A4C853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3729038"/>
            <a:ext cx="1408113" cy="33813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Rectangle 20" descr="Papier recyclé">
            <a:extLst>
              <a:ext uri="{FF2B5EF4-FFF2-40B4-BE49-F238E27FC236}">
                <a16:creationId xmlns:a16="http://schemas.microsoft.com/office/drawing/2014/main" id="{F6945EAA-D5D3-41E3-8C29-0A737677C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2770188"/>
            <a:ext cx="2600325" cy="2638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/>
          </a:p>
        </p:txBody>
      </p:sp>
      <p:sp>
        <p:nvSpPr>
          <p:cNvPr id="21" name="Rectangle 21" descr="Papier recyclé">
            <a:extLst>
              <a:ext uri="{FF2B5EF4-FFF2-40B4-BE49-F238E27FC236}">
                <a16:creationId xmlns:a16="http://schemas.microsoft.com/office/drawing/2014/main" id="{163A0FC1-5CAB-41D6-B1FB-A1ECB6CB9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70188"/>
            <a:ext cx="2573338" cy="2638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/>
          </a:p>
        </p:txBody>
      </p:sp>
      <p:sp>
        <p:nvSpPr>
          <p:cNvPr id="22" name="AutoShape 22">
            <a:extLst>
              <a:ext uri="{FF2B5EF4-FFF2-40B4-BE49-F238E27FC236}">
                <a16:creationId xmlns:a16="http://schemas.microsoft.com/office/drawing/2014/main" id="{580EBBB0-407F-45EF-B391-0F0E0BAED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113" y="3789363"/>
            <a:ext cx="655637" cy="177800"/>
          </a:xfrm>
          <a:prstGeom prst="rightArrow">
            <a:avLst>
              <a:gd name="adj1" fmla="val 50000"/>
              <a:gd name="adj2" fmla="val 92187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3" name="AutoShape 23">
            <a:extLst>
              <a:ext uri="{FF2B5EF4-FFF2-40B4-BE49-F238E27FC236}">
                <a16:creationId xmlns:a16="http://schemas.microsoft.com/office/drawing/2014/main" id="{EB3BA625-39D8-47A2-B2EE-DE700606D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200" y="3822700"/>
            <a:ext cx="655638" cy="177800"/>
          </a:xfrm>
          <a:prstGeom prst="rightArrow">
            <a:avLst>
              <a:gd name="adj1" fmla="val 50000"/>
              <a:gd name="adj2" fmla="val 92188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4" name="AutoShape 24">
            <a:extLst>
              <a:ext uri="{FF2B5EF4-FFF2-40B4-BE49-F238E27FC236}">
                <a16:creationId xmlns:a16="http://schemas.microsoft.com/office/drawing/2014/main" id="{E32CBADD-920D-408A-A5D0-3958801FD15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00900" y="4371975"/>
            <a:ext cx="655638" cy="177800"/>
          </a:xfrm>
          <a:prstGeom prst="rightArrow">
            <a:avLst>
              <a:gd name="adj1" fmla="val 50000"/>
              <a:gd name="adj2" fmla="val 92188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5" name="AutoShape 25">
            <a:extLst>
              <a:ext uri="{FF2B5EF4-FFF2-40B4-BE49-F238E27FC236}">
                <a16:creationId xmlns:a16="http://schemas.microsoft.com/office/drawing/2014/main" id="{1338348C-FF81-429B-8BC9-BCA948BC8C7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14838" y="4327525"/>
            <a:ext cx="655637" cy="177800"/>
          </a:xfrm>
          <a:prstGeom prst="rightArrow">
            <a:avLst>
              <a:gd name="adj1" fmla="val 50000"/>
              <a:gd name="adj2" fmla="val 92187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6" name="Oval 26">
            <a:extLst>
              <a:ext uri="{FF2B5EF4-FFF2-40B4-BE49-F238E27FC236}">
                <a16:creationId xmlns:a16="http://schemas.microsoft.com/office/drawing/2014/main" id="{E273BB60-6C1D-452D-B812-056D40C6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75" y="3573463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7" name="Oval 27">
            <a:extLst>
              <a:ext uri="{FF2B5EF4-FFF2-40B4-BE49-F238E27FC236}">
                <a16:creationId xmlns:a16="http://schemas.microsoft.com/office/drawing/2014/main" id="{81E8C7E6-7D20-498D-B884-72CE807DA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4241800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8" name="Oval 28">
            <a:extLst>
              <a:ext uri="{FF2B5EF4-FFF2-40B4-BE49-F238E27FC236}">
                <a16:creationId xmlns:a16="http://schemas.microsoft.com/office/drawing/2014/main" id="{9D661C67-4E0F-400F-9656-3530F6765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4749800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9" name="Oval 29">
            <a:extLst>
              <a:ext uri="{FF2B5EF4-FFF2-40B4-BE49-F238E27FC236}">
                <a16:creationId xmlns:a16="http://schemas.microsoft.com/office/drawing/2014/main" id="{4EBAAD85-BC9C-40DC-897F-8D6CF2F07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6475" y="3309938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0" name="Oval 30">
            <a:extLst>
              <a:ext uri="{FF2B5EF4-FFF2-40B4-BE49-F238E27FC236}">
                <a16:creationId xmlns:a16="http://schemas.microsoft.com/office/drawing/2014/main" id="{17AA13DC-B887-4952-BCD9-B31495360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6688" y="3721100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" name="Oval 31">
            <a:extLst>
              <a:ext uri="{FF2B5EF4-FFF2-40B4-BE49-F238E27FC236}">
                <a16:creationId xmlns:a16="http://schemas.microsoft.com/office/drawing/2014/main" id="{0C8AA9AE-6CDE-420F-A155-02BECAC9B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7225" y="4329113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2" name="Text Box 32">
            <a:extLst>
              <a:ext uri="{FF2B5EF4-FFF2-40B4-BE49-F238E27FC236}">
                <a16:creationId xmlns:a16="http://schemas.microsoft.com/office/drawing/2014/main" id="{8BD6DEE7-244A-4D05-B408-CD9277054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2265363"/>
            <a:ext cx="1206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Plasma</a:t>
            </a:r>
          </a:p>
        </p:txBody>
      </p:sp>
      <p:sp>
        <p:nvSpPr>
          <p:cNvPr id="33" name="Text Box 33">
            <a:extLst>
              <a:ext uri="{FF2B5EF4-FFF2-40B4-BE49-F238E27FC236}">
                <a16:creationId xmlns:a16="http://schemas.microsoft.com/office/drawing/2014/main" id="{8FE5F6E4-1891-4E93-A950-C69A817D4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638" y="2060575"/>
            <a:ext cx="21256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Fluide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extracellulaire</a:t>
            </a:r>
          </a:p>
        </p:txBody>
      </p:sp>
      <p:sp>
        <p:nvSpPr>
          <p:cNvPr id="34" name="Text Box 34">
            <a:extLst>
              <a:ext uri="{FF2B5EF4-FFF2-40B4-BE49-F238E27FC236}">
                <a16:creationId xmlns:a16="http://schemas.microsoft.com/office/drawing/2014/main" id="{DB4545D1-AC6F-4B73-816B-0BEFFE82A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925" y="2060575"/>
            <a:ext cx="2060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Fluide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intracellulaire</a:t>
            </a:r>
          </a:p>
        </p:txBody>
      </p:sp>
      <p:sp>
        <p:nvSpPr>
          <p:cNvPr id="35" name="AutoShape 35">
            <a:extLst>
              <a:ext uri="{FF2B5EF4-FFF2-40B4-BE49-F238E27FC236}">
                <a16:creationId xmlns:a16="http://schemas.microsoft.com/office/drawing/2014/main" id="{FBC15239-E62D-498B-8483-171A035C0EEA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2622550" y="5429251"/>
            <a:ext cx="655637" cy="334962"/>
          </a:xfrm>
          <a:prstGeom prst="rightArrow">
            <a:avLst>
              <a:gd name="adj1" fmla="val 50000"/>
              <a:gd name="adj2" fmla="val 48934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6" name="Oval 36">
            <a:extLst>
              <a:ext uri="{FF2B5EF4-FFF2-40B4-BE49-F238E27FC236}">
                <a16:creationId xmlns:a16="http://schemas.microsoft.com/office/drawing/2014/main" id="{3E680A81-9CDF-468F-B7E7-34FE3CEB1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075" y="3213100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7" name="Oval 37">
            <a:extLst>
              <a:ext uri="{FF2B5EF4-FFF2-40B4-BE49-F238E27FC236}">
                <a16:creationId xmlns:a16="http://schemas.microsoft.com/office/drawing/2014/main" id="{7F868246-5E0F-408C-B2C0-73FF08830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038" y="3860800"/>
            <a:ext cx="217487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8" name="Text Box 38">
            <a:extLst>
              <a:ext uri="{FF2B5EF4-FFF2-40B4-BE49-F238E27FC236}">
                <a16:creationId xmlns:a16="http://schemas.microsoft.com/office/drawing/2014/main" id="{6829F080-B598-4B97-9866-55E6F1103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2057400"/>
            <a:ext cx="182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0000FF"/>
                </a:solidFill>
              </a:rPr>
              <a:t>déplaceur</a:t>
            </a:r>
          </a:p>
        </p:txBody>
      </p:sp>
      <p:sp>
        <p:nvSpPr>
          <p:cNvPr id="39" name="Line 39">
            <a:extLst>
              <a:ext uri="{FF2B5EF4-FFF2-40B4-BE49-F238E27FC236}">
                <a16:creationId xmlns:a16="http://schemas.microsoft.com/office/drawing/2014/main" id="{21A10F7A-E506-4926-8BC1-A3DAAEBCC1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8513" y="2420938"/>
            <a:ext cx="635000" cy="673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0" name="Group 40">
            <a:extLst>
              <a:ext uri="{FF2B5EF4-FFF2-40B4-BE49-F238E27FC236}">
                <a16:creationId xmlns:a16="http://schemas.microsoft.com/office/drawing/2014/main" id="{588F283E-4799-4A7E-BD18-611F5CF7932B}"/>
              </a:ext>
            </a:extLst>
          </p:cNvPr>
          <p:cNvGrpSpPr>
            <a:grpSpLocks/>
          </p:cNvGrpSpPr>
          <p:nvPr/>
        </p:nvGrpSpPr>
        <p:grpSpPr bwMode="auto">
          <a:xfrm>
            <a:off x="4762500" y="2801938"/>
            <a:ext cx="2163763" cy="2590800"/>
            <a:chOff x="2667" y="1765"/>
            <a:chExt cx="1211" cy="1632"/>
          </a:xfrm>
        </p:grpSpPr>
        <p:sp>
          <p:nvSpPr>
            <p:cNvPr id="41" name="Text Box 41">
              <a:extLst>
                <a:ext uri="{FF2B5EF4-FFF2-40B4-BE49-F238E27FC236}">
                  <a16:creationId xmlns:a16="http://schemas.microsoft.com/office/drawing/2014/main" id="{91E09146-3D31-46D7-B1B5-32DDBC7453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3" y="1765"/>
              <a:ext cx="101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000" b="1">
                  <a:solidFill>
                    <a:srgbClr val="4D4D4D"/>
                  </a:solidFill>
                </a:rPr>
                <a:t>K</a:t>
              </a:r>
              <a:r>
                <a:rPr lang="en-US" altLang="fr-FR" sz="2000" b="1" baseline="-25000">
                  <a:solidFill>
                    <a:srgbClr val="4D4D4D"/>
                  </a:solidFill>
                </a:rPr>
                <a:t>12</a:t>
              </a:r>
              <a:r>
                <a:rPr lang="en-US" altLang="fr-FR" sz="2000" b="1">
                  <a:solidFill>
                    <a:srgbClr val="4D4D4D"/>
                  </a:solidFill>
                </a:rPr>
                <a:t>xClibre</a:t>
              </a:r>
            </a:p>
          </p:txBody>
        </p:sp>
        <p:sp>
          <p:nvSpPr>
            <p:cNvPr id="42" name="Text Box 42">
              <a:extLst>
                <a:ext uri="{FF2B5EF4-FFF2-40B4-BE49-F238E27FC236}">
                  <a16:creationId xmlns:a16="http://schemas.microsoft.com/office/drawing/2014/main" id="{19CEC9BF-E1C1-4062-BF2E-8C6BA8CD03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9" y="3147"/>
              <a:ext cx="9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000" b="1">
                  <a:solidFill>
                    <a:srgbClr val="4D4D4D"/>
                  </a:solidFill>
                </a:rPr>
                <a:t>K</a:t>
              </a:r>
              <a:r>
                <a:rPr lang="en-US" altLang="fr-FR" sz="2000" b="1" baseline="-25000">
                  <a:solidFill>
                    <a:srgbClr val="4D4D4D"/>
                  </a:solidFill>
                </a:rPr>
                <a:t>21</a:t>
              </a:r>
              <a:r>
                <a:rPr lang="en-US" altLang="fr-FR" sz="2000" b="1">
                  <a:solidFill>
                    <a:srgbClr val="4D4D4D"/>
                  </a:solidFill>
                </a:rPr>
                <a:t> x Clibre</a:t>
              </a:r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D394EA76-7507-4BAF-8F2D-CA0948EC5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1987"/>
              <a:ext cx="119" cy="375"/>
            </a:xfrm>
            <a:custGeom>
              <a:avLst/>
              <a:gdLst>
                <a:gd name="T0" fmla="*/ 16 w 134"/>
                <a:gd name="T1" fmla="*/ 0 h 375"/>
                <a:gd name="T2" fmla="*/ 4 w 134"/>
                <a:gd name="T3" fmla="*/ 200 h 375"/>
                <a:gd name="T4" fmla="*/ 4 w 134"/>
                <a:gd name="T5" fmla="*/ 375 h 3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4" h="375">
                  <a:moveTo>
                    <a:pt x="134" y="0"/>
                  </a:moveTo>
                  <a:cubicBezTo>
                    <a:pt x="88" y="68"/>
                    <a:pt x="42" y="137"/>
                    <a:pt x="21" y="200"/>
                  </a:cubicBezTo>
                  <a:cubicBezTo>
                    <a:pt x="0" y="263"/>
                    <a:pt x="4" y="319"/>
                    <a:pt x="9" y="375"/>
                  </a:cubicBezTo>
                </a:path>
              </a:pathLst>
            </a:custGeom>
            <a:noFill/>
            <a:ln w="28575" cmpd="sng">
              <a:solidFill>
                <a:srgbClr val="4D4D4D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6FD0283B-7FC7-4113-95E3-FCCC1B5C0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2849"/>
              <a:ext cx="278" cy="338"/>
            </a:xfrm>
            <a:custGeom>
              <a:avLst/>
              <a:gdLst>
                <a:gd name="T0" fmla="*/ 37 w 313"/>
                <a:gd name="T1" fmla="*/ 338 h 338"/>
                <a:gd name="T2" fmla="*/ 6 w 313"/>
                <a:gd name="T3" fmla="*/ 175 h 338"/>
                <a:gd name="T4" fmla="*/ 4 w 313"/>
                <a:gd name="T5" fmla="*/ 0 h 3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3" h="338">
                  <a:moveTo>
                    <a:pt x="313" y="338"/>
                  </a:moveTo>
                  <a:cubicBezTo>
                    <a:pt x="206" y="284"/>
                    <a:pt x="100" y="231"/>
                    <a:pt x="50" y="175"/>
                  </a:cubicBezTo>
                  <a:cubicBezTo>
                    <a:pt x="0" y="119"/>
                    <a:pt x="6" y="59"/>
                    <a:pt x="13" y="0"/>
                  </a:cubicBezTo>
                </a:path>
              </a:pathLst>
            </a:custGeom>
            <a:noFill/>
            <a:ln w="28575" cmpd="sng">
              <a:solidFill>
                <a:srgbClr val="4D4D4D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5" name="Text Box 45">
            <a:extLst>
              <a:ext uri="{FF2B5EF4-FFF2-40B4-BE49-F238E27FC236}">
                <a16:creationId xmlns:a16="http://schemas.microsoft.com/office/drawing/2014/main" id="{29BC7B76-59D0-4ACE-96E5-B6C7E6594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00" y="6092825"/>
            <a:ext cx="7535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/>
              <a:t>Elimination &amp; distribution  augmentent transitoirement</a:t>
            </a:r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46677230-0435-4ABA-818C-3657405D2F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549275"/>
            <a:ext cx="9258300" cy="86360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fr-FR" sz="2800"/>
              <a:t>fu, </a:t>
            </a:r>
            <a:r>
              <a:rPr lang="en-US" altLang="fr-FR" sz="3200"/>
              <a:t>C</a:t>
            </a:r>
            <a:r>
              <a:rPr lang="en-US" altLang="fr-FR" sz="3200" baseline="-25000"/>
              <a:t>libre</a:t>
            </a:r>
            <a:r>
              <a:rPr lang="en-US" altLang="fr-FR" sz="3200"/>
              <a:t>, C</a:t>
            </a:r>
            <a:r>
              <a:rPr lang="en-US" altLang="fr-FR" sz="3200" baseline="-25000"/>
              <a:t>tot</a:t>
            </a:r>
            <a:r>
              <a:rPr lang="en-US" altLang="fr-FR" sz="3200"/>
              <a:t> </a:t>
            </a:r>
            <a:r>
              <a:rPr lang="en-US" altLang="fr-FR" sz="2800"/>
              <a:t>: situation </a:t>
            </a:r>
            <a:r>
              <a:rPr lang="en-US" altLang="fr-FR" sz="2800" i="1"/>
              <a:t>in vivo</a:t>
            </a:r>
            <a:r>
              <a:rPr lang="en-US" altLang="fr-FR" sz="2800"/>
              <a:t> : </a:t>
            </a:r>
            <a:r>
              <a:rPr lang="en-US" altLang="fr-FR" sz="2800">
                <a:solidFill>
                  <a:srgbClr val="FF3300"/>
                </a:solidFill>
              </a:rPr>
              <a:t>après administration du “déplaceur”</a:t>
            </a:r>
          </a:p>
        </p:txBody>
      </p:sp>
      <p:sp>
        <p:nvSpPr>
          <p:cNvPr id="47" name="Line 47">
            <a:extLst>
              <a:ext uri="{FF2B5EF4-FFF2-40B4-BE49-F238E27FC236}">
                <a16:creationId xmlns:a16="http://schemas.microsoft.com/office/drawing/2014/main" id="{DD260705-62C8-4346-AF29-E3F4E065DF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27263" y="4652963"/>
            <a:ext cx="647700" cy="2159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" name="Oval 48">
            <a:extLst>
              <a:ext uri="{FF2B5EF4-FFF2-40B4-BE49-F238E27FC236}">
                <a16:creationId xmlns:a16="http://schemas.microsoft.com/office/drawing/2014/main" id="{446D66F9-00D0-4661-B182-ECF5AF47F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075" y="3213100"/>
            <a:ext cx="220663" cy="2190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9" name="Oval 49">
            <a:extLst>
              <a:ext uri="{FF2B5EF4-FFF2-40B4-BE49-F238E27FC236}">
                <a16:creationId xmlns:a16="http://schemas.microsoft.com/office/drawing/2014/main" id="{6A885950-203C-425C-9E9E-B946F8546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038" y="3860800"/>
            <a:ext cx="217487" cy="2190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0" name="Freeform 50">
            <a:extLst>
              <a:ext uri="{FF2B5EF4-FFF2-40B4-BE49-F238E27FC236}">
                <a16:creationId xmlns:a16="http://schemas.microsoft.com/office/drawing/2014/main" id="{7E456FF5-13D7-4057-9178-621904727517}"/>
              </a:ext>
            </a:extLst>
          </p:cNvPr>
          <p:cNvSpPr>
            <a:spLocks/>
          </p:cNvSpPr>
          <p:nvPr/>
        </p:nvSpPr>
        <p:spPr bwMode="auto">
          <a:xfrm>
            <a:off x="2955925" y="4797425"/>
            <a:ext cx="647700" cy="647700"/>
          </a:xfrm>
          <a:custGeom>
            <a:avLst/>
            <a:gdLst>
              <a:gd name="T0" fmla="*/ 2147483646 w 363"/>
              <a:gd name="T1" fmla="*/ 0 h 408"/>
              <a:gd name="T2" fmla="*/ 2147483646 w 363"/>
              <a:gd name="T3" fmla="*/ 2147483646 h 408"/>
              <a:gd name="T4" fmla="*/ 0 w 363"/>
              <a:gd name="T5" fmla="*/ 2147483646 h 408"/>
              <a:gd name="T6" fmla="*/ 0 w 363"/>
              <a:gd name="T7" fmla="*/ 2147483646 h 4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3" h="408">
                <a:moveTo>
                  <a:pt x="363" y="0"/>
                </a:moveTo>
                <a:lnTo>
                  <a:pt x="363" y="181"/>
                </a:lnTo>
                <a:lnTo>
                  <a:pt x="0" y="181"/>
                </a:lnTo>
                <a:lnTo>
                  <a:pt x="0" y="408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" name="Line 51">
            <a:extLst>
              <a:ext uri="{FF2B5EF4-FFF2-40B4-BE49-F238E27FC236}">
                <a16:creationId xmlns:a16="http://schemas.microsoft.com/office/drawing/2014/main" id="{B47204F2-9B96-4490-BA88-25CC80022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9063" y="3860800"/>
            <a:ext cx="8112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52" name="Group 52">
            <a:extLst>
              <a:ext uri="{FF2B5EF4-FFF2-40B4-BE49-F238E27FC236}">
                <a16:creationId xmlns:a16="http://schemas.microsoft.com/office/drawing/2014/main" id="{1FBBFB65-396D-4BD9-BC66-961C0D7C3581}"/>
              </a:ext>
            </a:extLst>
          </p:cNvPr>
          <p:cNvGrpSpPr>
            <a:grpSpLocks/>
          </p:cNvGrpSpPr>
          <p:nvPr/>
        </p:nvGrpSpPr>
        <p:grpSpPr bwMode="auto">
          <a:xfrm>
            <a:off x="282575" y="3357563"/>
            <a:ext cx="3708400" cy="3074987"/>
            <a:chOff x="158" y="2115"/>
            <a:chExt cx="2077" cy="1937"/>
          </a:xfrm>
        </p:grpSpPr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090616AB-3BD6-41BC-80AE-86E5F98FB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115"/>
              <a:ext cx="489" cy="894"/>
            </a:xfrm>
            <a:custGeom>
              <a:avLst/>
              <a:gdLst>
                <a:gd name="T0" fmla="*/ 60 w 472"/>
                <a:gd name="T1" fmla="*/ 167 h 848"/>
                <a:gd name="T2" fmla="*/ 37 w 472"/>
                <a:gd name="T3" fmla="*/ 882 h 848"/>
                <a:gd name="T4" fmla="*/ 275 w 472"/>
                <a:gd name="T5" fmla="*/ 1944 h 848"/>
                <a:gd name="T6" fmla="*/ 764 w 472"/>
                <a:gd name="T7" fmla="*/ 2073 h 848"/>
                <a:gd name="T8" fmla="*/ 864 w 472"/>
                <a:gd name="T9" fmla="*/ 1193 h 848"/>
                <a:gd name="T10" fmla="*/ 606 w 472"/>
                <a:gd name="T11" fmla="*/ 197 h 848"/>
                <a:gd name="T12" fmla="*/ 256 w 472"/>
                <a:gd name="T13" fmla="*/ 8 h 848"/>
                <a:gd name="T14" fmla="*/ 60 w 472"/>
                <a:gd name="T15" fmla="*/ 167 h 8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2" h="848">
                  <a:moveTo>
                    <a:pt x="33" y="64"/>
                  </a:moveTo>
                  <a:cubicBezTo>
                    <a:pt x="14" y="119"/>
                    <a:pt x="0" y="227"/>
                    <a:pt x="19" y="341"/>
                  </a:cubicBezTo>
                  <a:cubicBezTo>
                    <a:pt x="38" y="455"/>
                    <a:pt x="82" y="675"/>
                    <a:pt x="146" y="751"/>
                  </a:cubicBezTo>
                  <a:cubicBezTo>
                    <a:pt x="210" y="827"/>
                    <a:pt x="351" y="848"/>
                    <a:pt x="403" y="800"/>
                  </a:cubicBezTo>
                  <a:cubicBezTo>
                    <a:pt x="455" y="752"/>
                    <a:pt x="472" y="584"/>
                    <a:pt x="458" y="463"/>
                  </a:cubicBezTo>
                  <a:cubicBezTo>
                    <a:pt x="444" y="342"/>
                    <a:pt x="375" y="152"/>
                    <a:pt x="321" y="76"/>
                  </a:cubicBezTo>
                  <a:cubicBezTo>
                    <a:pt x="267" y="0"/>
                    <a:pt x="184" y="10"/>
                    <a:pt x="136" y="8"/>
                  </a:cubicBezTo>
                  <a:cubicBezTo>
                    <a:pt x="88" y="6"/>
                    <a:pt x="54" y="52"/>
                    <a:pt x="33" y="64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00CC00"/>
              </a:solidFill>
              <a:prstDash val="sysDot"/>
              <a:round/>
              <a:headEnd type="none" w="med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" name="Text Box 54">
              <a:extLst>
                <a:ext uri="{FF2B5EF4-FFF2-40B4-BE49-F238E27FC236}">
                  <a16:creationId xmlns:a16="http://schemas.microsoft.com/office/drawing/2014/main" id="{E85A0B2F-BDDD-4CA9-A49E-6A90D4DD3E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3475"/>
              <a:ext cx="862" cy="57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1800" b="1">
                  <a:solidFill>
                    <a:schemeClr val="bg1"/>
                  </a:solidFill>
                </a:rPr>
                <a:t>Nouvelles molécules libres</a:t>
              </a:r>
            </a:p>
          </p:txBody>
        </p:sp>
        <p:sp>
          <p:nvSpPr>
            <p:cNvPr id="55" name="Line 55">
              <a:extLst>
                <a:ext uri="{FF2B5EF4-FFF2-40B4-BE49-F238E27FC236}">
                  <a16:creationId xmlns:a16="http://schemas.microsoft.com/office/drawing/2014/main" id="{36DD3C72-1C7C-4B27-AD4D-F1E56BC42F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3" y="2931"/>
              <a:ext cx="1089" cy="681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6" name="Oval 56">
            <a:extLst>
              <a:ext uri="{FF2B5EF4-FFF2-40B4-BE49-F238E27FC236}">
                <a16:creationId xmlns:a16="http://schemas.microsoft.com/office/drawing/2014/main" id="{A7E503E6-0D4C-4273-876E-418176B96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013" y="3746500"/>
            <a:ext cx="217487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7" name="Text Box 57">
            <a:extLst>
              <a:ext uri="{FF2B5EF4-FFF2-40B4-BE49-F238E27FC236}">
                <a16:creationId xmlns:a16="http://schemas.microsoft.com/office/drawing/2014/main" id="{38994DD5-56AC-4797-95D8-86CAA7101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363" y="5516563"/>
            <a:ext cx="1595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/>
              <a:t>K</a:t>
            </a:r>
            <a:r>
              <a:rPr lang="en-US" altLang="fr-FR" sz="1800" b="1" baseline="-25000"/>
              <a:t>10</a:t>
            </a:r>
            <a:r>
              <a:rPr lang="en-US" altLang="fr-FR" sz="1800" b="1"/>
              <a:t> x Clibre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0.07604 0.05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28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08541 0.046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233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5434E-6 L 0.08663 0.062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314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0.07882 0.0629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314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6" grpId="0" animBg="1"/>
      <p:bldP spid="37" grpId="0" animBg="1"/>
      <p:bldP spid="38" grpId="0"/>
      <p:bldP spid="45" grpId="0"/>
      <p:bldP spid="48" grpId="0" animBg="1"/>
      <p:bldP spid="49" grpId="0" animBg="1"/>
      <p:bldP spid="5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u numéro de diapositive 3">
            <a:extLst>
              <a:ext uri="{FF2B5EF4-FFF2-40B4-BE49-F238E27FC236}">
                <a16:creationId xmlns:a16="http://schemas.microsoft.com/office/drawing/2014/main" id="{FC4D2AD4-AAF2-46D0-89EB-D775A706EEF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229E6B-8105-4620-B852-A7904D8A0E27}" type="slidenum">
              <a:rPr lang="fr-FR" altLang="fr-FR" smtClean="0">
                <a:latin typeface="Arial Black" panose="020B0A04020102020204" pitchFamily="34" charset="0"/>
              </a:rPr>
              <a:pPr/>
              <a:t>32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Rectangle 2" descr="Papier recyclé">
            <a:extLst>
              <a:ext uri="{FF2B5EF4-FFF2-40B4-BE49-F238E27FC236}">
                <a16:creationId xmlns:a16="http://schemas.microsoft.com/office/drawing/2014/main" id="{3DF47815-F303-4AF6-85C0-EAD187C80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325" y="2335213"/>
            <a:ext cx="2700338" cy="2638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51742-1DFB-4F71-864D-0453FEEF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2760663"/>
            <a:ext cx="217488" cy="2190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29523BD-420A-4354-B7BE-824779BE3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988" y="2716213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61A2AF7-A44E-402C-B083-FDC7938F5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175" y="3124200"/>
            <a:ext cx="217488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E139719-D124-4A3D-BE9E-774102243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3949700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64B1A6-AC66-4060-BEBA-D6D2A0C41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7650" y="3389313"/>
            <a:ext cx="220663" cy="2190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6CDB0F-971F-4466-9EC0-757D434BC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4133850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04F8AD-4A24-4BAE-884E-2A2ED336E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25" y="3003550"/>
            <a:ext cx="219075" cy="219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9E9372-D314-466A-BA07-F68AF942A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3592513"/>
            <a:ext cx="219075" cy="219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1F01A08-58AB-4FEF-8E1F-85E6A4614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863" y="4319588"/>
            <a:ext cx="219075" cy="219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cxnSp>
        <p:nvCxnSpPr>
          <p:cNvPr id="13" name="AutoShape 12">
            <a:extLst>
              <a:ext uri="{FF2B5EF4-FFF2-40B4-BE49-F238E27FC236}">
                <a16:creationId xmlns:a16="http://schemas.microsoft.com/office/drawing/2014/main" id="{B13E6157-2C7A-483A-9364-30DD4AE07DE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90750" y="2924175"/>
            <a:ext cx="490538" cy="165100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13">
            <a:extLst>
              <a:ext uri="{FF2B5EF4-FFF2-40B4-BE49-F238E27FC236}">
                <a16:creationId xmlns:a16="http://schemas.microsoft.com/office/drawing/2014/main" id="{12847A26-55E3-4694-99E7-361F995D62E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263775" y="3500438"/>
            <a:ext cx="538163" cy="125412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14">
            <a:extLst>
              <a:ext uri="{FF2B5EF4-FFF2-40B4-BE49-F238E27FC236}">
                <a16:creationId xmlns:a16="http://schemas.microsoft.com/office/drawing/2014/main" id="{1780D8B4-300D-4741-BC12-BFEC77F3489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263775" y="4292600"/>
            <a:ext cx="519113" cy="107950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 Box 15">
            <a:extLst>
              <a:ext uri="{FF2B5EF4-FFF2-40B4-BE49-F238E27FC236}">
                <a16:creationId xmlns:a16="http://schemas.microsoft.com/office/drawing/2014/main" id="{633ED48A-0A05-463F-9DA4-C6AB0247F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950" y="23923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F5D031A7-237C-4625-B769-5529E32BD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27955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75BD792D-F4CA-470B-9D4D-67A90C090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788" y="3811588"/>
            <a:ext cx="350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E621056B-5B96-4672-94D9-4C4B1AAC2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450" y="36528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A3834A8C-B092-4625-8358-AF3EECE7B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2854325"/>
            <a:ext cx="178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Perfusion</a:t>
            </a:r>
          </a:p>
        </p:txBody>
      </p:sp>
      <p:sp>
        <p:nvSpPr>
          <p:cNvPr id="21" name="AutoShape 20">
            <a:extLst>
              <a:ext uri="{FF2B5EF4-FFF2-40B4-BE49-F238E27FC236}">
                <a16:creationId xmlns:a16="http://schemas.microsoft.com/office/drawing/2014/main" id="{A62D54CE-13BD-4C8C-9931-99663CD0C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3294063"/>
            <a:ext cx="1408113" cy="33813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Rectangle 21" descr="Papier recyclé">
            <a:extLst>
              <a:ext uri="{FF2B5EF4-FFF2-40B4-BE49-F238E27FC236}">
                <a16:creationId xmlns:a16="http://schemas.microsoft.com/office/drawing/2014/main" id="{D8BAC8EC-B780-4741-8286-7E3588DB9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2335213"/>
            <a:ext cx="2619375" cy="2638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/>
          </a:p>
        </p:txBody>
      </p:sp>
      <p:sp>
        <p:nvSpPr>
          <p:cNvPr id="23" name="Rectangle 22" descr="Papier recyclé">
            <a:extLst>
              <a:ext uri="{FF2B5EF4-FFF2-40B4-BE49-F238E27FC236}">
                <a16:creationId xmlns:a16="http://schemas.microsoft.com/office/drawing/2014/main" id="{7446A183-9803-4CCF-94FD-3BBF01726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335213"/>
            <a:ext cx="2573338" cy="2638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/>
          </a:p>
        </p:txBody>
      </p:sp>
      <p:sp>
        <p:nvSpPr>
          <p:cNvPr id="24" name="AutoShape 23">
            <a:extLst>
              <a:ext uri="{FF2B5EF4-FFF2-40B4-BE49-F238E27FC236}">
                <a16:creationId xmlns:a16="http://schemas.microsoft.com/office/drawing/2014/main" id="{1C66B539-2F36-4617-BD5D-3D188400A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113" y="3314700"/>
            <a:ext cx="655637" cy="177800"/>
          </a:xfrm>
          <a:prstGeom prst="rightArrow">
            <a:avLst>
              <a:gd name="adj1" fmla="val 50000"/>
              <a:gd name="adj2" fmla="val 92187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5" name="AutoShape 24">
            <a:extLst>
              <a:ext uri="{FF2B5EF4-FFF2-40B4-BE49-F238E27FC236}">
                <a16:creationId xmlns:a16="http://schemas.microsoft.com/office/drawing/2014/main" id="{63183A9B-4821-4E27-9833-4537048E3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200" y="3387725"/>
            <a:ext cx="655638" cy="177800"/>
          </a:xfrm>
          <a:prstGeom prst="rightArrow">
            <a:avLst>
              <a:gd name="adj1" fmla="val 50000"/>
              <a:gd name="adj2" fmla="val 92188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3B633C82-1331-4149-9D51-F08D057F5B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00900" y="3937000"/>
            <a:ext cx="655638" cy="177800"/>
          </a:xfrm>
          <a:prstGeom prst="rightArrow">
            <a:avLst>
              <a:gd name="adj1" fmla="val 50000"/>
              <a:gd name="adj2" fmla="val 92188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7" name="AutoShape 26">
            <a:extLst>
              <a:ext uri="{FF2B5EF4-FFF2-40B4-BE49-F238E27FC236}">
                <a16:creationId xmlns:a16="http://schemas.microsoft.com/office/drawing/2014/main" id="{1856DDDF-F656-4ED9-BC52-AFDEA14A6DD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14838" y="3892550"/>
            <a:ext cx="655637" cy="177800"/>
          </a:xfrm>
          <a:prstGeom prst="rightArrow">
            <a:avLst>
              <a:gd name="adj1" fmla="val 50000"/>
              <a:gd name="adj2" fmla="val 92187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9BD42DF-20C1-463D-9CEF-80E2E5EE9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75" y="3138488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E2E5679-93D6-4F45-8247-1A59618DF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3806825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0686EE3-5934-4C8E-8336-F0ACF41DD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4314825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284D6C2-27C8-4890-A115-F73B4A0A5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6475" y="2874963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6C696C-2EA9-47A2-8AEC-6B95FB9FB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6688" y="3286125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DFD3EC4-C741-482F-9A75-BA3596976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7225" y="3894138"/>
            <a:ext cx="219075" cy="21907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4" name="Text Box 33">
            <a:extLst>
              <a:ext uri="{FF2B5EF4-FFF2-40B4-BE49-F238E27FC236}">
                <a16:creationId xmlns:a16="http://schemas.microsoft.com/office/drawing/2014/main" id="{DEEE77DC-B346-4DF6-9A83-69966CECB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1830388"/>
            <a:ext cx="1206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Plasma</a:t>
            </a:r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3E79F6A8-A34F-475E-B129-2105D65B6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638" y="1625600"/>
            <a:ext cx="21256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Fluide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extracellulaire</a:t>
            </a:r>
          </a:p>
        </p:txBody>
      </p:sp>
      <p:sp>
        <p:nvSpPr>
          <p:cNvPr id="36" name="Text Box 35">
            <a:extLst>
              <a:ext uri="{FF2B5EF4-FFF2-40B4-BE49-F238E27FC236}">
                <a16:creationId xmlns:a16="http://schemas.microsoft.com/office/drawing/2014/main" id="{B248B3F2-7523-4F94-A93D-233BF66C0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925" y="1625600"/>
            <a:ext cx="2060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Fluide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/>
              <a:t>intracellulaire</a:t>
            </a:r>
          </a:p>
        </p:txBody>
      </p:sp>
      <p:sp>
        <p:nvSpPr>
          <p:cNvPr id="37" name="AutoShape 36">
            <a:extLst>
              <a:ext uri="{FF2B5EF4-FFF2-40B4-BE49-F238E27FC236}">
                <a16:creationId xmlns:a16="http://schemas.microsoft.com/office/drawing/2014/main" id="{F0F89CED-B792-46C6-A56C-42DBD090160C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2921794" y="5172869"/>
            <a:ext cx="655638" cy="177800"/>
          </a:xfrm>
          <a:prstGeom prst="rightArrow">
            <a:avLst>
              <a:gd name="adj1" fmla="val 50000"/>
              <a:gd name="adj2" fmla="val 92188"/>
            </a:avLst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8" name="Text Box 37">
            <a:extLst>
              <a:ext uri="{FF2B5EF4-FFF2-40B4-BE49-F238E27FC236}">
                <a16:creationId xmlns:a16="http://schemas.microsoft.com/office/drawing/2014/main" id="{AFB058F0-42D5-4ACA-9A56-F743FD7BE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1524000"/>
            <a:ext cx="182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0000FF"/>
                </a:solidFill>
              </a:rPr>
              <a:t>déplaceur</a:t>
            </a:r>
          </a:p>
        </p:txBody>
      </p:sp>
      <p:sp>
        <p:nvSpPr>
          <p:cNvPr id="39" name="Line 38">
            <a:extLst>
              <a:ext uri="{FF2B5EF4-FFF2-40B4-BE49-F238E27FC236}">
                <a16:creationId xmlns:a16="http://schemas.microsoft.com/office/drawing/2014/main" id="{BBE7E0BA-9764-4444-94BF-FE5FA3AD3B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7250" y="1906588"/>
            <a:ext cx="576263" cy="7524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" name="Text Box 39">
            <a:extLst>
              <a:ext uri="{FF2B5EF4-FFF2-40B4-BE49-F238E27FC236}">
                <a16:creationId xmlns:a16="http://schemas.microsoft.com/office/drawing/2014/main" id="{F28C8BEE-87FE-4CE0-A472-D18FFF3DD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713" y="5373688"/>
            <a:ext cx="40322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sym typeface="Symbol" panose="05050102010706020507" pitchFamily="18" charset="2"/>
              </a:rPr>
              <a:t> </a:t>
            </a:r>
            <a:r>
              <a:rPr lang="en-US" altLang="fr-FR" sz="2000" b="1">
                <a:solidFill>
                  <a:srgbClr val="FF3300"/>
                </a:solidFill>
                <a:sym typeface="Symbol" panose="05050102010706020507" pitchFamily="18" charset="2"/>
              </a:rPr>
              <a:t>Concentration libre = 3/v </a:t>
            </a:r>
            <a:r>
              <a:rPr lang="en-US" altLang="fr-FR" sz="2000" b="1">
                <a:solidFill>
                  <a:srgbClr val="FF3300"/>
                </a:solidFill>
                <a:sym typeface="Wingdings" panose="05000000000000000000" pitchFamily="2" charset="2"/>
              </a:rPr>
              <a:t></a:t>
            </a:r>
            <a:endParaRPr lang="en-US" altLang="fr-FR" sz="2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>
                <a:solidFill>
                  <a:srgbClr val="FF3300"/>
                </a:solidFill>
              </a:rPr>
              <a:t>Concentration totale = 4/v </a:t>
            </a:r>
            <a:r>
              <a:rPr lang="en-US" altLang="fr-FR" sz="2000" b="1">
                <a:solidFill>
                  <a:srgbClr val="FF3300"/>
                </a:solidFill>
                <a:sym typeface="Wingdings" panose="05000000000000000000" pitchFamily="2" charset="2"/>
              </a:rPr>
              <a:t>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>
                <a:solidFill>
                  <a:srgbClr val="FF3300"/>
                </a:solidFill>
                <a:sym typeface="Wingdings" panose="05000000000000000000" pitchFamily="2" charset="2"/>
              </a:rPr>
              <a:t>fu 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06D407-8956-43C8-9DF7-D88CE2CB4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4988" y="476250"/>
            <a:ext cx="8769350" cy="649288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fr-FR" sz="3200"/>
              <a:t>fu, C</a:t>
            </a:r>
            <a:r>
              <a:rPr lang="en-US" altLang="fr-FR" sz="3200" baseline="-25000"/>
              <a:t>libre</a:t>
            </a:r>
            <a:r>
              <a:rPr lang="en-US" altLang="fr-FR" sz="3200"/>
              <a:t>, C</a:t>
            </a:r>
            <a:r>
              <a:rPr lang="en-US" altLang="fr-FR" sz="3200" baseline="-25000"/>
              <a:t>tot</a:t>
            </a:r>
            <a:r>
              <a:rPr lang="en-US" altLang="fr-FR" sz="3200"/>
              <a:t> : situation </a:t>
            </a:r>
            <a:r>
              <a:rPr lang="en-US" altLang="fr-FR" sz="3200" i="1"/>
              <a:t>in vivo</a:t>
            </a:r>
            <a:r>
              <a:rPr lang="en-US" altLang="fr-FR" sz="3200"/>
              <a:t> : </a:t>
            </a:r>
            <a:r>
              <a:rPr lang="en-US" altLang="fr-FR" sz="3200">
                <a:solidFill>
                  <a:srgbClr val="FF3300"/>
                </a:solidFill>
              </a:rPr>
              <a:t>état final</a:t>
            </a:r>
          </a:p>
        </p:txBody>
      </p:sp>
      <p:sp>
        <p:nvSpPr>
          <p:cNvPr id="42" name="Text Box 41">
            <a:extLst>
              <a:ext uri="{FF2B5EF4-FFF2-40B4-BE49-F238E27FC236}">
                <a16:creationId xmlns:a16="http://schemas.microsoft.com/office/drawing/2014/main" id="{392BED09-715B-4223-A9CD-C69E2D679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5672138"/>
            <a:ext cx="5305425" cy="9255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0000FF"/>
                </a:solidFill>
              </a:rPr>
              <a:t>Equilibre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0000FF"/>
                </a:solidFill>
              </a:rPr>
              <a:t>Vitesse élimination</a:t>
            </a:r>
            <a:r>
              <a:rPr lang="en-US" altLang="fr-FR" sz="1800">
                <a:solidFill>
                  <a:srgbClr val="0000FF"/>
                </a:solidFill>
              </a:rPr>
              <a:t> </a:t>
            </a:r>
            <a:r>
              <a:rPr lang="en-US" altLang="fr-FR" sz="1800" b="1">
                <a:solidFill>
                  <a:srgbClr val="0000FF"/>
                </a:solidFill>
              </a:rPr>
              <a:t>= Taux de perfusion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0000FF"/>
                </a:solidFill>
              </a:rPr>
              <a:t>Clibre x constante = Taux de perfusion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u numéro de diapositive 3">
            <a:extLst>
              <a:ext uri="{FF2B5EF4-FFF2-40B4-BE49-F238E27FC236}">
                <a16:creationId xmlns:a16="http://schemas.microsoft.com/office/drawing/2014/main" id="{09348B29-A01D-4A23-A4B1-8DF6282BFF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2487D1-946A-4140-B0BF-C0AE75299B99}" type="slidenum">
              <a:rPr lang="fr-FR" altLang="fr-FR" smtClean="0">
                <a:latin typeface="Arial Black" panose="020B0A04020102020204" pitchFamily="34" charset="0"/>
              </a:rPr>
              <a:pPr/>
              <a:t>33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61E4435E-B14A-4620-8905-651F9142D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1268413"/>
            <a:ext cx="61198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>
                <a:solidFill>
                  <a:schemeClr val="bg2"/>
                </a:solidFill>
              </a:rPr>
              <a:t>Élimination proportionnelle à la concentration libre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C7779A-CB76-4B7E-8ED4-A816B45E8802}"/>
              </a:ext>
            </a:extLst>
          </p:cNvPr>
          <p:cNvGrpSpPr>
            <a:grpSpLocks/>
          </p:cNvGrpSpPr>
          <p:nvPr/>
        </p:nvGrpSpPr>
        <p:grpSpPr bwMode="auto">
          <a:xfrm>
            <a:off x="103188" y="2300288"/>
            <a:ext cx="4743450" cy="4513262"/>
            <a:chOff x="162" y="1308"/>
            <a:chExt cx="2988" cy="2843"/>
          </a:xfrm>
        </p:grpSpPr>
        <p:sp>
          <p:nvSpPr>
            <p:cNvPr id="5" name="Line 4">
              <a:extLst>
                <a:ext uri="{FF2B5EF4-FFF2-40B4-BE49-F238E27FC236}">
                  <a16:creationId xmlns:a16="http://schemas.microsoft.com/office/drawing/2014/main" id="{BDE7B7B8-1087-45AD-AF9A-43E37C16C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2" y="3458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" name="Line 5">
              <a:extLst>
                <a:ext uri="{FF2B5EF4-FFF2-40B4-BE49-F238E27FC236}">
                  <a16:creationId xmlns:a16="http://schemas.microsoft.com/office/drawing/2014/main" id="{B773620B-5452-4989-BA55-FAAFF364C3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8" y="2042"/>
              <a:ext cx="0" cy="15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1CBE2AC4-E6A7-487D-8C2E-EA81B79497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8" y="3626"/>
              <a:ext cx="23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572DD19-C6CD-4F6D-9785-627FD262D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" y="2573"/>
              <a:ext cx="2075" cy="515"/>
            </a:xfrm>
            <a:custGeom>
              <a:avLst/>
              <a:gdLst>
                <a:gd name="T0" fmla="*/ 0 w 2080"/>
                <a:gd name="T1" fmla="*/ 113979 h 285"/>
                <a:gd name="T2" fmla="*/ 370 w 2080"/>
                <a:gd name="T3" fmla="*/ 0 h 285"/>
                <a:gd name="T4" fmla="*/ 614 w 2080"/>
                <a:gd name="T5" fmla="*/ 11771297 h 285"/>
                <a:gd name="T6" fmla="*/ 1990 w 2080"/>
                <a:gd name="T7" fmla="*/ 12029113 h 2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0" h="285">
                  <a:moveTo>
                    <a:pt x="0" y="3"/>
                  </a:moveTo>
                  <a:lnTo>
                    <a:pt x="388" y="0"/>
                  </a:lnTo>
                  <a:cubicBezTo>
                    <a:pt x="495" y="46"/>
                    <a:pt x="358" y="232"/>
                    <a:pt x="640" y="279"/>
                  </a:cubicBezTo>
                  <a:lnTo>
                    <a:pt x="2080" y="285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F0A4607-8648-4413-8CDC-EA85C3296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3306"/>
              <a:ext cx="2130" cy="145"/>
            </a:xfrm>
            <a:custGeom>
              <a:avLst/>
              <a:gdLst>
                <a:gd name="T0" fmla="*/ 0 w 1966"/>
                <a:gd name="T1" fmla="*/ 7604 h 114"/>
                <a:gd name="T2" fmla="*/ 1524 w 1966"/>
                <a:gd name="T3" fmla="*/ 7604 h 114"/>
                <a:gd name="T4" fmla="*/ 2100 w 1966"/>
                <a:gd name="T5" fmla="*/ 196 h 114"/>
                <a:gd name="T6" fmla="*/ 3155 w 1966"/>
                <a:gd name="T7" fmla="*/ 8643 h 114"/>
                <a:gd name="T8" fmla="*/ 8317 w 1966"/>
                <a:gd name="T9" fmla="*/ 8498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6" h="114">
                  <a:moveTo>
                    <a:pt x="0" y="100"/>
                  </a:moveTo>
                  <a:lnTo>
                    <a:pt x="360" y="100"/>
                  </a:lnTo>
                  <a:cubicBezTo>
                    <a:pt x="443" y="84"/>
                    <a:pt x="432" y="0"/>
                    <a:pt x="496" y="2"/>
                  </a:cubicBezTo>
                  <a:cubicBezTo>
                    <a:pt x="560" y="4"/>
                    <a:pt x="501" y="96"/>
                    <a:pt x="746" y="114"/>
                  </a:cubicBezTo>
                  <a:lnTo>
                    <a:pt x="1966" y="112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65143A9-288C-4A94-89DA-FF64B998A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" y="2242"/>
              <a:ext cx="2" cy="1384"/>
            </a:xfrm>
            <a:custGeom>
              <a:avLst/>
              <a:gdLst>
                <a:gd name="T0" fmla="*/ 0 w 2"/>
                <a:gd name="T1" fmla="*/ 1384 h 1384"/>
                <a:gd name="T2" fmla="*/ 2 w 2"/>
                <a:gd name="T3" fmla="*/ 0 h 138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384">
                  <a:moveTo>
                    <a:pt x="0" y="1384"/>
                  </a:moveTo>
                  <a:lnTo>
                    <a:pt x="2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id="{0472159D-11CA-49FE-A07F-0D35AC84A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" y="2168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latin typeface="Times New Roman" panose="02020603050405020304" pitchFamily="18" charset="0"/>
                </a:rPr>
                <a:t>Effet</a:t>
              </a:r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id="{0DBE79B3-26FD-49C2-ADBB-1CB4912FC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8" y="2931"/>
              <a:ext cx="38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2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C</a:t>
              </a:r>
              <a:r>
                <a:rPr lang="fr-FR" altLang="fr-FR" sz="2200" b="1" baseline="-25000">
                  <a:solidFill>
                    <a:srgbClr val="FF3300"/>
                  </a:solidFill>
                  <a:latin typeface="Times New Roman" panose="02020603050405020304" pitchFamily="18" charset="0"/>
                </a:rPr>
                <a:t>tot</a:t>
              </a:r>
              <a:endParaRPr lang="fr-FR" altLang="fr-FR" sz="2200" b="1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Text Box 12">
              <a:extLst>
                <a:ext uri="{FF2B5EF4-FFF2-40B4-BE49-F238E27FC236}">
                  <a16:creationId xmlns:a16="http://schemas.microsoft.com/office/drawing/2014/main" id="{AA28699C-CD74-4B3A-ADF4-EE56283DD5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8" y="3292"/>
              <a:ext cx="44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2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C</a:t>
              </a:r>
              <a:r>
                <a:rPr lang="fr-FR" altLang="fr-FR" sz="2200" b="1" baseline="-25000">
                  <a:solidFill>
                    <a:schemeClr val="tx2"/>
                  </a:solidFill>
                  <a:latin typeface="Times New Roman" panose="02020603050405020304" pitchFamily="18" charset="0"/>
                </a:rPr>
                <a:t>free</a:t>
              </a:r>
              <a:endParaRPr lang="fr-FR" altLang="fr-FR" sz="22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Text Box 13">
              <a:extLst>
                <a:ext uri="{FF2B5EF4-FFF2-40B4-BE49-F238E27FC236}">
                  <a16:creationId xmlns:a16="http://schemas.microsoft.com/office/drawing/2014/main" id="{CB30322C-DFDB-4D2C-BA0F-BECCD34D4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" y="3863"/>
              <a:ext cx="15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>
                  <a:latin typeface="Times New Roman" panose="02020603050405020304" pitchFamily="18" charset="0"/>
                </a:rPr>
                <a:t>Ajout compétiteur</a:t>
              </a:r>
            </a:p>
          </p:txBody>
        </p:sp>
        <p:sp>
          <p:nvSpPr>
            <p:cNvPr id="15" name="Text Box 14">
              <a:extLst>
                <a:ext uri="{FF2B5EF4-FFF2-40B4-BE49-F238E27FC236}">
                  <a16:creationId xmlns:a16="http://schemas.microsoft.com/office/drawing/2014/main" id="{D3F50B6B-318C-4AFE-87B2-7B98DD9C90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" y="2439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latin typeface="Times New Roman" panose="02020603050405020304" pitchFamily="18" charset="0"/>
                </a:rPr>
                <a:t>1.0</a:t>
              </a:r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B428C0F3-F50C-4C0C-BFAD-81F8187A8B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" y="3000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latin typeface="Times New Roman" panose="02020603050405020304" pitchFamily="18" charset="0"/>
                </a:rPr>
                <a:t>0.5</a:t>
              </a:r>
            </a:p>
          </p:txBody>
        </p:sp>
        <p:sp>
          <p:nvSpPr>
            <p:cNvPr id="17" name="Text Box 16">
              <a:extLst>
                <a:ext uri="{FF2B5EF4-FFF2-40B4-BE49-F238E27FC236}">
                  <a16:creationId xmlns:a16="http://schemas.microsoft.com/office/drawing/2014/main" id="{992856D8-B7E0-450D-826C-F3CBB3E26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" y="3314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latin typeface="Times New Roman" panose="02020603050405020304" pitchFamily="18" charset="0"/>
                </a:rPr>
                <a:t>0.2</a:t>
              </a: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FB3F1A18-6DB8-4DC2-8C93-FF6825318F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4" y="367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Text Box 18">
              <a:extLst>
                <a:ext uri="{FF2B5EF4-FFF2-40B4-BE49-F238E27FC236}">
                  <a16:creationId xmlns:a16="http://schemas.microsoft.com/office/drawing/2014/main" id="{C37DDCE0-8B91-421F-9957-248ED2D230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" y="2985"/>
              <a:ext cx="5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i="1">
                  <a:latin typeface="Times New Roman" panose="02020603050405020304" pitchFamily="18" charset="0"/>
                </a:rPr>
                <a:t>fu</a:t>
              </a:r>
              <a:r>
                <a:rPr lang="fr-FR" altLang="fr-FR" sz="1800">
                  <a:latin typeface="Times New Roman" panose="02020603050405020304" pitchFamily="18" charset="0"/>
                </a:rPr>
                <a:t> = 0.2</a:t>
              </a: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4A45A783-B685-4F72-998D-1D3BAFF2FC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4" y="2640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EDA3033F-E8EB-41D8-8330-54B33AC330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4" y="3235"/>
              <a:ext cx="1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3A5BFF14-7EDD-4740-B00C-982790D365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6" y="3098"/>
              <a:ext cx="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Text Box 22">
              <a:extLst>
                <a:ext uri="{FF2B5EF4-FFF2-40B4-BE49-F238E27FC236}">
                  <a16:creationId xmlns:a16="http://schemas.microsoft.com/office/drawing/2014/main" id="{E5F1B75A-8943-4613-B9EC-91A1A9AE58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0" y="3210"/>
              <a:ext cx="5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i="1">
                  <a:latin typeface="Times New Roman" panose="02020603050405020304" pitchFamily="18" charset="0"/>
                </a:rPr>
                <a:t>fu</a:t>
              </a:r>
              <a:r>
                <a:rPr lang="fr-FR" altLang="fr-FR" sz="1800">
                  <a:latin typeface="Times New Roman" panose="02020603050405020304" pitchFamily="18" charset="0"/>
                </a:rPr>
                <a:t> = 0.4</a:t>
              </a: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49666AA1-61BB-4C56-A04D-CAFF426ACF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8" y="3110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D98E9D49-15AF-4820-959F-6B6EB48DCA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2585"/>
              <a:ext cx="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C6EDCCC2-7491-462B-BA18-DDE93BB897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" y="3440"/>
              <a:ext cx="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Text Box 26">
              <a:extLst>
                <a:ext uri="{FF2B5EF4-FFF2-40B4-BE49-F238E27FC236}">
                  <a16:creationId xmlns:a16="http://schemas.microsoft.com/office/drawing/2014/main" id="{1F3D3E98-8AF4-45DF-AC85-91391EAFD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2" y="1308"/>
              <a:ext cx="16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si </a:t>
              </a:r>
              <a:r>
                <a:rPr lang="fr-FR" altLang="fr-FR" sz="2400" b="1" i="1">
                  <a:solidFill>
                    <a:schemeClr val="tx2"/>
                  </a:solidFill>
                  <a:latin typeface="Times New Roman" panose="02020603050405020304" pitchFamily="18" charset="0"/>
                </a:rPr>
                <a:t>fu</a:t>
              </a:r>
              <a:r>
                <a:rPr lang="fr-FR" altLang="fr-FR" sz="24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 </a:t>
              </a:r>
              <a:r>
                <a:rPr lang="fr-FR" altLang="fr-FR" sz="2400" b="1">
                  <a:solidFill>
                    <a:schemeClr val="tx2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 alors  C</a:t>
              </a:r>
              <a:r>
                <a:rPr lang="fr-FR" altLang="fr-FR" sz="2400" b="1" baseline="-25000">
                  <a:solidFill>
                    <a:schemeClr val="tx2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tot</a:t>
              </a:r>
              <a:r>
                <a:rPr lang="fr-FR" altLang="fr-FR" sz="2400" b="1">
                  <a:solidFill>
                    <a:schemeClr val="tx2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</a:t>
              </a:r>
              <a:endParaRPr lang="fr-FR" altLang="fr-FR" sz="24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" name="Text Box 27">
              <a:extLst>
                <a:ext uri="{FF2B5EF4-FFF2-40B4-BE49-F238E27FC236}">
                  <a16:creationId xmlns:a16="http://schemas.microsoft.com/office/drawing/2014/main" id="{C6A8465B-128C-40E0-AADF-0560D7ACF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4" y="3617"/>
              <a:ext cx="3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>
                  <a:latin typeface="Times New Roman" panose="02020603050405020304" pitchFamily="18" charset="0"/>
                </a:rPr>
                <a:t>Time</a:t>
              </a: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DA4AAEC-8BBF-4B45-BEC6-1705F202A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2277"/>
              <a:ext cx="2130" cy="114"/>
            </a:xfrm>
            <a:custGeom>
              <a:avLst/>
              <a:gdLst>
                <a:gd name="T0" fmla="*/ 0 w 1966"/>
                <a:gd name="T1" fmla="*/ 100 h 114"/>
                <a:gd name="T2" fmla="*/ 1524 w 1966"/>
                <a:gd name="T3" fmla="*/ 100 h 114"/>
                <a:gd name="T4" fmla="*/ 2100 w 1966"/>
                <a:gd name="T5" fmla="*/ 2 h 114"/>
                <a:gd name="T6" fmla="*/ 3155 w 1966"/>
                <a:gd name="T7" fmla="*/ 114 h 114"/>
                <a:gd name="T8" fmla="*/ 8317 w 1966"/>
                <a:gd name="T9" fmla="*/ 112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6" h="114">
                  <a:moveTo>
                    <a:pt x="0" y="100"/>
                  </a:moveTo>
                  <a:lnTo>
                    <a:pt x="360" y="100"/>
                  </a:lnTo>
                  <a:cubicBezTo>
                    <a:pt x="443" y="84"/>
                    <a:pt x="432" y="0"/>
                    <a:pt x="496" y="2"/>
                  </a:cubicBezTo>
                  <a:cubicBezTo>
                    <a:pt x="560" y="4"/>
                    <a:pt x="501" y="96"/>
                    <a:pt x="746" y="114"/>
                  </a:cubicBezTo>
                  <a:lnTo>
                    <a:pt x="1966" y="112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Text Box 29">
              <a:extLst>
                <a:ext uri="{FF2B5EF4-FFF2-40B4-BE49-F238E27FC236}">
                  <a16:creationId xmlns:a16="http://schemas.microsoft.com/office/drawing/2014/main" id="{A4317382-D47E-461B-B9B3-F136DA869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" y="1965"/>
              <a:ext cx="263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3000" b="1"/>
                <a:t>?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217E648-3DDB-42BF-BCCB-42F8E15761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7" y="2597"/>
              <a:ext cx="350" cy="337"/>
              <a:chOff x="416" y="2705"/>
              <a:chExt cx="350" cy="337"/>
            </a:xfrm>
          </p:grpSpPr>
          <p:sp>
            <p:nvSpPr>
              <p:cNvPr id="32" name="AutoShape 31">
                <a:extLst>
                  <a:ext uri="{FF2B5EF4-FFF2-40B4-BE49-F238E27FC236}">
                    <a16:creationId xmlns:a16="http://schemas.microsoft.com/office/drawing/2014/main" id="{AAF0C26B-98E4-4410-8886-887B671D61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" y="2705"/>
                <a:ext cx="350" cy="33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 Box 32">
                <a:extLst>
                  <a:ext uri="{FF2B5EF4-FFF2-40B4-BE49-F238E27FC236}">
                    <a16:creationId xmlns:a16="http://schemas.microsoft.com/office/drawing/2014/main" id="{5993F36D-D505-4F98-B99D-CDE2ED05BB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1" y="2745"/>
                <a:ext cx="1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fr-FR" sz="2400" b="1">
                    <a:solidFill>
                      <a:schemeClr val="bg1"/>
                    </a:solidFill>
                  </a:rPr>
                  <a:t>!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417383F-58DA-4666-B087-5D1E8AAE495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64313" y="981075"/>
            <a:ext cx="3548062" cy="3233738"/>
            <a:chOff x="3377" y="823"/>
            <a:chExt cx="3103" cy="2829"/>
          </a:xfrm>
        </p:grpSpPr>
        <p:sp>
          <p:nvSpPr>
            <p:cNvPr id="35" name="Text Box 34">
              <a:extLst>
                <a:ext uri="{FF2B5EF4-FFF2-40B4-BE49-F238E27FC236}">
                  <a16:creationId xmlns:a16="http://schemas.microsoft.com/office/drawing/2014/main" id="{F4567E40-C226-4578-AFE9-F98E93F3DE8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788" y="1747"/>
              <a:ext cx="2416" cy="1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chemeClr val="bg2"/>
                  </a:solidFill>
                </a:rPr>
                <a:t>La très grande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chemeClr val="bg2"/>
                  </a:solidFill>
                </a:rPr>
                <a:t>majorité des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chemeClr val="bg2"/>
                  </a:solidFill>
                </a:rPr>
                <a:t>médicaments</a:t>
              </a:r>
            </a:p>
          </p:txBody>
        </p:sp>
        <p:sp>
          <p:nvSpPr>
            <p:cNvPr id="36" name="AutoShape 35">
              <a:extLst>
                <a:ext uri="{FF2B5EF4-FFF2-40B4-BE49-F238E27FC236}">
                  <a16:creationId xmlns:a16="http://schemas.microsoft.com/office/drawing/2014/main" id="{2F473D7E-45CD-460C-B111-E3878FBC18E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77" y="823"/>
              <a:ext cx="3103" cy="2829"/>
            </a:xfrm>
            <a:prstGeom prst="irregularSeal1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37" name="Text Box 36">
            <a:extLst>
              <a:ext uri="{FF2B5EF4-FFF2-40B4-BE49-F238E27FC236}">
                <a16:creationId xmlns:a16="http://schemas.microsoft.com/office/drawing/2014/main" id="{1DC0AB1A-DD80-41BE-8545-AE7AE4F7E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3863" y="4508500"/>
            <a:ext cx="4219575" cy="90011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800">
                <a:solidFill>
                  <a:schemeClr val="bg2"/>
                </a:solidFill>
              </a:rPr>
              <a:t>Pas d’ajustement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800">
                <a:solidFill>
                  <a:schemeClr val="bg2"/>
                </a:solidFill>
              </a:rPr>
              <a:t>pour modification de f</a:t>
            </a:r>
            <a:r>
              <a:rPr lang="fr-FR" altLang="fr-FR" sz="2800" baseline="-25000">
                <a:solidFill>
                  <a:schemeClr val="bg2"/>
                </a:solidFill>
              </a:rPr>
              <a:t>u</a:t>
            </a:r>
            <a:endParaRPr lang="fr-FR" altLang="fr-FR" sz="2800">
              <a:solidFill>
                <a:schemeClr val="bg2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C4C0F6F-72D2-4E05-8E1A-3ABF4B981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" y="476250"/>
            <a:ext cx="6386513" cy="6937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3600"/>
              <a:t>fu, C</a:t>
            </a:r>
            <a:r>
              <a:rPr lang="en-US" altLang="fr-FR" sz="3600" baseline="-25000"/>
              <a:t>libre</a:t>
            </a:r>
            <a:r>
              <a:rPr lang="en-US" altLang="fr-FR" sz="3600"/>
              <a:t>, C</a:t>
            </a:r>
            <a:r>
              <a:rPr lang="en-US" altLang="fr-FR" sz="3600" baseline="-25000"/>
              <a:t>tot</a:t>
            </a:r>
            <a:r>
              <a:rPr lang="en-US" altLang="fr-FR" sz="3600"/>
              <a:t> : </a:t>
            </a:r>
            <a:r>
              <a:rPr lang="en-US" altLang="fr-FR" sz="3600">
                <a:solidFill>
                  <a:srgbClr val="FF3300"/>
                </a:solidFill>
              </a:rPr>
              <a:t>situation </a:t>
            </a:r>
            <a:r>
              <a:rPr lang="en-US" altLang="fr-FR" sz="3600" i="1">
                <a:solidFill>
                  <a:srgbClr val="FF3300"/>
                </a:solidFill>
              </a:rPr>
              <a:t>in vivo</a:t>
            </a:r>
            <a:r>
              <a:rPr lang="en-US" altLang="fr-FR" sz="36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39" name="Text Box 38">
            <a:extLst>
              <a:ext uri="{FF2B5EF4-FFF2-40B4-BE49-F238E27FC236}">
                <a16:creationId xmlns:a16="http://schemas.microsoft.com/office/drawing/2014/main" id="{700B7198-9A4E-4A5D-BBF0-1359EA426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5661025"/>
            <a:ext cx="4967287" cy="9842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800">
                <a:solidFill>
                  <a:srgbClr val="FF0000"/>
                </a:solidFill>
              </a:rPr>
              <a:t>Ne pas compenser la baisse de Ctot : surdosage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37" grpId="0" animBg="1" autoUpdateAnimBg="0"/>
      <p:bldP spid="39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u numéro de diapositive 3">
            <a:extLst>
              <a:ext uri="{FF2B5EF4-FFF2-40B4-BE49-F238E27FC236}">
                <a16:creationId xmlns:a16="http://schemas.microsoft.com/office/drawing/2014/main" id="{53026A85-DB1C-48AB-B530-B821B24BD4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FCFCC3-7A52-4DD3-83BD-F24674D75ACA}" type="slidenum">
              <a:rPr lang="fr-FR" altLang="fr-FR" smtClean="0">
                <a:latin typeface="Arial Black" panose="020B0A04020102020204" pitchFamily="34" charset="0"/>
              </a:rPr>
              <a:pPr/>
              <a:t>34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826711-3D95-43A4-ABF5-F51F226C6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1330325"/>
            <a:ext cx="4298950" cy="711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La molécule a-t’elle un taux de liaison &gt;90%?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9CEAE0-BDF2-4C15-B0A0-E8F72D1C0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263" y="2160588"/>
            <a:ext cx="9509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3300"/>
                </a:solidFill>
              </a:rPr>
              <a:t>Oui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E1E45F-2305-49CB-9819-51760DDD3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3" y="2617788"/>
            <a:ext cx="4157662" cy="711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La molécule a-t’elle un index thérapeutique étroit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C365D9-B324-4086-ACC5-5A9BCE4BA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463" y="3468688"/>
            <a:ext cx="10017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3300"/>
                </a:solidFill>
              </a:rPr>
              <a:t>Oui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D8EB54-5B3D-49D0-90E8-8186338E2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3978275"/>
            <a:ext cx="4900613" cy="70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L’élimination de la molécule est-elle </a:t>
            </a:r>
            <a:r>
              <a:rPr lang="fr-FR" altLang="fr-FR" sz="2000" b="1">
                <a:solidFill>
                  <a:srgbClr val="0000FF"/>
                </a:solidFill>
              </a:rPr>
              <a:t>faible </a:t>
            </a:r>
            <a:r>
              <a:rPr lang="fr-FR" altLang="fr-FR" sz="1600" b="1">
                <a:solidFill>
                  <a:srgbClr val="0000FF"/>
                </a:solidFill>
              </a:rPr>
              <a:t>(proportionnelle à la Clibre) </a:t>
            </a:r>
            <a:r>
              <a:rPr lang="fr-FR" altLang="fr-FR" sz="2000" b="1"/>
              <a:t>ou </a:t>
            </a:r>
            <a:r>
              <a:rPr lang="fr-FR" altLang="fr-FR" sz="2000" b="1">
                <a:solidFill>
                  <a:srgbClr val="FF3300"/>
                </a:solidFill>
              </a:rPr>
              <a:t>forte</a:t>
            </a:r>
            <a:r>
              <a:rPr lang="fr-FR" altLang="fr-FR" sz="2000" b="1"/>
              <a:t>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D64373-A16A-4EAB-AA4E-3398C74AF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4776788"/>
            <a:ext cx="13811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3300"/>
                </a:solidFill>
              </a:rPr>
              <a:t>Forte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42408B-CF08-42C2-8A0F-EE49752B9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8" y="5327650"/>
            <a:ext cx="3751262" cy="406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Administration voie IV 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2C64C6-AD4F-459D-A1CB-2E1431498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0" y="6030913"/>
            <a:ext cx="7400925" cy="704850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</a:rPr>
              <a:t>Interaction avec conséquences cliniques probables. A documenter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AF4F05-D1EA-4436-B05D-183C0F280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575" y="1905000"/>
            <a:ext cx="3594100" cy="101282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0000FF"/>
                </a:solidFill>
              </a:rPr>
              <a:t>Interaction avec conséquences cliniques peu probables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723A1C-6805-4D5C-BFF1-DFC741422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2163" y="3587750"/>
            <a:ext cx="4414837" cy="101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une augmentation transitoire de la concentration libre est-elle pertinente cliniquement 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B84393-DD14-4FF3-8994-38624769E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325" y="1600200"/>
            <a:ext cx="8905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00FF"/>
                </a:solidFill>
              </a:rPr>
              <a:t>non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E07C76-31E7-4E49-AFFD-DA6142E85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850" y="4941888"/>
            <a:ext cx="8905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00FF"/>
                </a:solidFill>
              </a:rPr>
              <a:t>non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7E1156-2EA2-43A3-B4E8-B724DCEB8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325" y="3554413"/>
            <a:ext cx="11287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00FF"/>
                </a:solidFill>
              </a:rPr>
              <a:t>Faible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0EDA54-C8FB-4582-B944-86C40F92D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0" y="2852738"/>
            <a:ext cx="8382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00FF"/>
                </a:solidFill>
              </a:rPr>
              <a:t>non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FE8DEE-80C5-4A61-955C-BB7913515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2038" y="3068638"/>
            <a:ext cx="8905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00FF"/>
                </a:solidFill>
              </a:rPr>
              <a:t>non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662A1D-2A98-4103-85F2-4B3379A2D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8" y="6015038"/>
            <a:ext cx="8556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3300"/>
                </a:solidFill>
              </a:rPr>
              <a:t>Oui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F753EB-FAC7-4ADA-AFB8-F205C9C2E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0" y="4873625"/>
            <a:ext cx="9175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3300"/>
                </a:solidFill>
              </a:rPr>
              <a:t>Oui</a:t>
            </a:r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0E9C4E84-2BB5-475B-8572-5B5DA8B1CA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688" y="1870075"/>
            <a:ext cx="957262" cy="4381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D014D573-A6BC-4D47-98B0-77B96BCC8E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4963" y="2133600"/>
            <a:ext cx="0" cy="504825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3A34BD61-60CE-411B-B969-DC55EAADA5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1625" y="3487738"/>
            <a:ext cx="0" cy="436562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Line 22">
            <a:extLst>
              <a:ext uri="{FF2B5EF4-FFF2-40B4-BE49-F238E27FC236}">
                <a16:creationId xmlns:a16="http://schemas.microsoft.com/office/drawing/2014/main" id="{9A6DA6C5-3C4A-41A8-B2EC-CAF89F20C0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1625" y="4827588"/>
            <a:ext cx="0" cy="458787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Line 23">
            <a:extLst>
              <a:ext uri="{FF2B5EF4-FFF2-40B4-BE49-F238E27FC236}">
                <a16:creationId xmlns:a16="http://schemas.microsoft.com/office/drawing/2014/main" id="{EEE2E57E-011A-468E-82F5-63802DAE7896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625" y="5773738"/>
            <a:ext cx="692150" cy="574675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Line 24">
            <a:extLst>
              <a:ext uri="{FF2B5EF4-FFF2-40B4-BE49-F238E27FC236}">
                <a16:creationId xmlns:a16="http://schemas.microsoft.com/office/drawing/2014/main" id="{6AFFE6CF-0149-45B2-AB1A-A0EAE0BBC1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16475" y="2560638"/>
            <a:ext cx="879475" cy="2921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Freeform 27">
            <a:extLst>
              <a:ext uri="{FF2B5EF4-FFF2-40B4-BE49-F238E27FC236}">
                <a16:creationId xmlns:a16="http://schemas.microsoft.com/office/drawing/2014/main" id="{B7E3BCF9-620A-479C-B9AD-04D2AC8E6CBB}"/>
              </a:ext>
            </a:extLst>
          </p:cNvPr>
          <p:cNvSpPr>
            <a:spLocks/>
          </p:cNvSpPr>
          <p:nvPr/>
        </p:nvSpPr>
        <p:spPr bwMode="auto">
          <a:xfrm>
            <a:off x="3929063" y="2349500"/>
            <a:ext cx="6237287" cy="3095625"/>
          </a:xfrm>
          <a:custGeom>
            <a:avLst/>
            <a:gdLst>
              <a:gd name="T0" fmla="*/ 0 w 2358"/>
              <a:gd name="T1" fmla="*/ 2147483646 h 1935"/>
              <a:gd name="T2" fmla="*/ 2147483646 w 2358"/>
              <a:gd name="T3" fmla="*/ 2147483646 h 1935"/>
              <a:gd name="T4" fmla="*/ 2147483646 w 2358"/>
              <a:gd name="T5" fmla="*/ 2147483646 h 1935"/>
              <a:gd name="T6" fmla="*/ 2147483646 w 2358"/>
              <a:gd name="T7" fmla="*/ 0 h 19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58" h="1935">
                <a:moveTo>
                  <a:pt x="0" y="1934"/>
                </a:moveTo>
                <a:lnTo>
                  <a:pt x="2357" y="1934"/>
                </a:lnTo>
                <a:lnTo>
                  <a:pt x="2357" y="14"/>
                </a:lnTo>
                <a:lnTo>
                  <a:pt x="2066" y="0"/>
                </a:lnTo>
              </a:path>
            </a:pathLst>
          </a:custGeom>
          <a:noFill/>
          <a:ln w="25400" cap="rnd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Freeform 28">
            <a:extLst>
              <a:ext uri="{FF2B5EF4-FFF2-40B4-BE49-F238E27FC236}">
                <a16:creationId xmlns:a16="http://schemas.microsoft.com/office/drawing/2014/main" id="{04F82D2A-5834-41ED-A2F2-36E69F539225}"/>
              </a:ext>
            </a:extLst>
          </p:cNvPr>
          <p:cNvSpPr>
            <a:spLocks/>
          </p:cNvSpPr>
          <p:nvPr/>
        </p:nvSpPr>
        <p:spPr bwMode="auto">
          <a:xfrm>
            <a:off x="7331075" y="4699000"/>
            <a:ext cx="92075" cy="1250950"/>
          </a:xfrm>
          <a:custGeom>
            <a:avLst/>
            <a:gdLst>
              <a:gd name="T0" fmla="*/ 0 w 88"/>
              <a:gd name="T1" fmla="*/ 0 h 903"/>
              <a:gd name="T2" fmla="*/ 0 w 88"/>
              <a:gd name="T3" fmla="*/ 2147483646 h 903"/>
              <a:gd name="T4" fmla="*/ 2147483646 w 88"/>
              <a:gd name="T5" fmla="*/ 2147483646 h 903"/>
              <a:gd name="T6" fmla="*/ 2147483646 w 88"/>
              <a:gd name="T7" fmla="*/ 2147483646 h 903"/>
              <a:gd name="T8" fmla="*/ 2147483646 w 88"/>
              <a:gd name="T9" fmla="*/ 2147483646 h 903"/>
              <a:gd name="T10" fmla="*/ 2147483646 w 88"/>
              <a:gd name="T11" fmla="*/ 2147483646 h 9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8" h="903">
                <a:moveTo>
                  <a:pt x="0" y="0"/>
                </a:moveTo>
                <a:lnTo>
                  <a:pt x="0" y="480"/>
                </a:lnTo>
                <a:lnTo>
                  <a:pt x="87" y="480"/>
                </a:lnTo>
                <a:lnTo>
                  <a:pt x="87" y="611"/>
                </a:lnTo>
                <a:lnTo>
                  <a:pt x="14" y="611"/>
                </a:lnTo>
                <a:lnTo>
                  <a:pt x="14" y="902"/>
                </a:lnTo>
              </a:path>
            </a:pathLst>
          </a:custGeom>
          <a:noFill/>
          <a:ln w="25400" cap="rnd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C2DDF59D-2D28-40FE-85BB-A3012988C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1371600"/>
            <a:ext cx="4051300" cy="3016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solidFill>
                  <a:schemeClr val="bg1"/>
                </a:solidFill>
              </a:rPr>
              <a:t>Rolan 1994, B.J.Clin Pharmacol. 37, 125</a:t>
            </a:r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39017FAD-C2F3-45DE-80CE-3B697840E2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1525" y="152400"/>
            <a:ext cx="8745538" cy="1066800"/>
          </a:xfrm>
        </p:spPr>
        <p:txBody>
          <a:bodyPr/>
          <a:lstStyle/>
          <a:p>
            <a:pPr eaLnBrk="1" hangingPunct="1"/>
            <a:r>
              <a:rPr lang="fr-FR" altLang="fr-FR" sz="2000"/>
              <a:t>Arbre de décision pour déterminer l’importance clinique des interactions potentielles par déplacement de la liaison aux protéines plasmatiques </a:t>
            </a:r>
          </a:p>
        </p:txBody>
      </p:sp>
      <p:sp>
        <p:nvSpPr>
          <p:cNvPr id="30" name="Flèche droite 1">
            <a:extLst>
              <a:ext uri="{FF2B5EF4-FFF2-40B4-BE49-F238E27FC236}">
                <a16:creationId xmlns:a16="http://schemas.microsoft.com/office/drawing/2014/main" id="{52D69F8E-2286-4B46-A24B-56BB3ED26EE2}"/>
              </a:ext>
            </a:extLst>
          </p:cNvPr>
          <p:cNvSpPr/>
          <p:nvPr/>
        </p:nvSpPr>
        <p:spPr>
          <a:xfrm rot="20007388">
            <a:off x="5119688" y="3930650"/>
            <a:ext cx="695325" cy="614363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" name="Flèche vers le bas 2">
            <a:extLst>
              <a:ext uri="{FF2B5EF4-FFF2-40B4-BE49-F238E27FC236}">
                <a16:creationId xmlns:a16="http://schemas.microsoft.com/office/drawing/2014/main" id="{F3F5CAAB-9828-4037-853A-051793441E61}"/>
              </a:ext>
            </a:extLst>
          </p:cNvPr>
          <p:cNvSpPr/>
          <p:nvPr/>
        </p:nvSpPr>
        <p:spPr>
          <a:xfrm flipV="1">
            <a:off x="7186613" y="2967038"/>
            <a:ext cx="288925" cy="495300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30" grpId="0" animBg="1"/>
      <p:bldP spid="3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u numéro de diapositive 3">
            <a:extLst>
              <a:ext uri="{FF2B5EF4-FFF2-40B4-BE49-F238E27FC236}">
                <a16:creationId xmlns:a16="http://schemas.microsoft.com/office/drawing/2014/main" id="{29B979B0-17DF-4F76-B01B-D9DA7A33FB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3C08E9-40D9-4637-83FF-A0386CCB6616}" type="slidenum">
              <a:rPr lang="fr-FR" altLang="fr-FR" smtClean="0">
                <a:latin typeface="Arial Black" panose="020B0A04020102020204" pitchFamily="34" charset="0"/>
              </a:rPr>
              <a:pPr/>
              <a:t>35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9DBE0C-3709-4004-8E57-E4EC97212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24405"/>
            <a:ext cx="10113962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fr-FR" altLang="fr-FR" sz="3000" kern="0" dirty="0"/>
              <a:t>L’interaction médicamenteuse est réelle : risques de saignements en présence d’AINS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3000" kern="0" dirty="0"/>
              <a:t>L’augmentation des concentrations libres est réelle !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3000" kern="0" dirty="0"/>
              <a:t>Le déplacement de la warfarine est réel : fu augmente !</a:t>
            </a:r>
          </a:p>
          <a:p>
            <a:pPr lvl="4" eaLnBrk="1" hangingPunct="1">
              <a:lnSpc>
                <a:spcPct val="80000"/>
              </a:lnSpc>
            </a:pPr>
            <a:endParaRPr lang="fr-FR" altLang="fr-FR" sz="1900" kern="0" dirty="0"/>
          </a:p>
          <a:p>
            <a:pPr eaLnBrk="1" hangingPunct="1">
              <a:lnSpc>
                <a:spcPct val="80000"/>
              </a:lnSpc>
            </a:pPr>
            <a:r>
              <a:rPr lang="fr-FR" altLang="fr-FR" sz="2600" kern="0" dirty="0">
                <a:solidFill>
                  <a:schemeClr val="tx2"/>
                </a:solidFill>
              </a:rPr>
              <a:t>MAIS Le déplacement de la liaison en présence de PBZ </a:t>
            </a:r>
            <a:r>
              <a:rPr lang="fr-FR" altLang="fr-FR" sz="2600" b="1" kern="0" dirty="0">
                <a:solidFill>
                  <a:srgbClr val="A50021"/>
                </a:solidFill>
              </a:rPr>
              <a:t>n’est pas responsable</a:t>
            </a:r>
            <a:r>
              <a:rPr lang="fr-FR" altLang="fr-FR" sz="2600" kern="0" dirty="0">
                <a:solidFill>
                  <a:schemeClr val="tx2"/>
                </a:solidFill>
              </a:rPr>
              <a:t> de l’augmentation des concentrations libres à l’équilibre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3000" kern="0" dirty="0"/>
              <a:t>Le mécanisme responsable de l’interaction :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600" kern="0" dirty="0"/>
              <a:t>La PBZ inhibe le métabolisme de la warfarine  : </a:t>
            </a:r>
            <a:r>
              <a:rPr lang="fr-FR" altLang="fr-FR" sz="2600" b="1" kern="0" dirty="0">
                <a:solidFill>
                  <a:srgbClr val="A50021"/>
                </a:solidFill>
              </a:rPr>
              <a:t>action directe sur l’élimination 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052A9C-3A1D-4E99-99F7-C21D66277C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White">
          <a:xfrm>
            <a:off x="534988" y="484188"/>
            <a:ext cx="9361487" cy="1152525"/>
          </a:xfr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3529"/>
                  <a:invGamma/>
                </a:schemeClr>
              </a:gs>
            </a:gsLst>
            <a:lin ang="5400000" scaled="1"/>
          </a:gra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tIns="82800" bIns="82800">
            <a:spAutoFit/>
          </a:bodyPr>
          <a:lstStyle/>
          <a:p>
            <a:pPr eaLnBrk="1" hangingPunct="1">
              <a:defRPr/>
            </a:pPr>
            <a:r>
              <a:rPr lang="en-US" sz="3200" dirty="0"/>
              <a:t>Retour </a:t>
            </a:r>
            <a:r>
              <a:rPr lang="en-US" sz="3200" dirty="0" err="1"/>
              <a:t>sur</a:t>
            </a:r>
            <a:r>
              <a:rPr lang="en-US" sz="3200" dirty="0"/>
              <a:t> </a:t>
            </a:r>
            <a:r>
              <a:rPr lang="en-US" sz="3200" dirty="0" err="1"/>
              <a:t>l’interaction</a:t>
            </a:r>
            <a:r>
              <a:rPr lang="en-US" sz="3200" dirty="0"/>
              <a:t> </a:t>
            </a:r>
            <a:r>
              <a:rPr lang="en-US" sz="3200" dirty="0" err="1"/>
              <a:t>warfarine-phénylbutazone</a:t>
            </a:r>
            <a:r>
              <a:rPr lang="en-US" sz="3200" dirty="0"/>
              <a:t> (</a:t>
            </a:r>
            <a:r>
              <a:rPr lang="en-US" sz="3200" dirty="0" err="1"/>
              <a:t>PBZ</a:t>
            </a:r>
            <a:r>
              <a:rPr lang="en-US" sz="3200" dirty="0"/>
              <a:t>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u numéro de diapositive 3">
            <a:extLst>
              <a:ext uri="{FF2B5EF4-FFF2-40B4-BE49-F238E27FC236}">
                <a16:creationId xmlns:a16="http://schemas.microsoft.com/office/drawing/2014/main" id="{29B979B0-17DF-4F76-B01B-D9DA7A33FB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3C08E9-40D9-4637-83FF-A0386CCB6616}" type="slidenum">
              <a:rPr lang="fr-FR" altLang="fr-FR" smtClean="0">
                <a:latin typeface="Arial Black" panose="020B0A04020102020204" pitchFamily="34" charset="0"/>
              </a:rPr>
              <a:pPr/>
              <a:t>36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052A9C-3A1D-4E99-99F7-C21D66277C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White">
          <a:xfrm>
            <a:off x="3055268" y="2852936"/>
            <a:ext cx="3960440" cy="844326"/>
          </a:xfr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3529"/>
                  <a:invGamma/>
                </a:schemeClr>
              </a:gs>
            </a:gsLst>
            <a:lin ang="5400000" scaled="1"/>
          </a:gra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wrap="square" tIns="82800" bIns="82800">
            <a:spAutoFit/>
          </a:bodyPr>
          <a:lstStyle/>
          <a:p>
            <a:pPr algn="ctr" eaLnBrk="1" hangingPunct="1">
              <a:defRPr/>
            </a:pPr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8261363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u numéro de diapositive 3">
            <a:extLst>
              <a:ext uri="{FF2B5EF4-FFF2-40B4-BE49-F238E27FC236}">
                <a16:creationId xmlns:a16="http://schemas.microsoft.com/office/drawing/2014/main" id="{080A71E1-21D4-4701-8B00-591927F0070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641F85-39BD-40C5-8E30-521178B14AFE}" type="slidenum">
              <a:rPr lang="fr-FR" altLang="fr-FR" smtClean="0">
                <a:latin typeface="Arial Black" panose="020B0A04020102020204" pitchFamily="34" charset="0"/>
              </a:rPr>
              <a:pPr/>
              <a:t>37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196611-0D37-4312-8BEB-17FFF2A0D3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1769" y="476672"/>
            <a:ext cx="9923462" cy="11525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fr-FR" altLang="fr-FR" sz="3600" dirty="0">
                <a:latin typeface="+mn-lt"/>
              </a:rPr>
              <a:t>Phénomènes de compétition au niveau des protéines plasmatiques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28989D-74EC-4153-941A-17147D279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972" y="2348880"/>
            <a:ext cx="10287000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fr-FR" altLang="fr-FR" sz="2800" kern="0" dirty="0"/>
              <a:t>Très souvent évoqué comme une cause d’interactions médicamenteuses</a:t>
            </a:r>
          </a:p>
          <a:p>
            <a:pPr lvl="3" eaLnBrk="1" hangingPunct="1"/>
            <a:endParaRPr lang="fr-FR" altLang="fr-FR" sz="1800" kern="0" dirty="0"/>
          </a:p>
          <a:p>
            <a:pPr lvl="1" eaLnBrk="1" hangingPunct="1"/>
            <a:r>
              <a:rPr lang="fr-FR" altLang="fr-FR" sz="2400" kern="0" dirty="0"/>
              <a:t>Le “</a:t>
            </a:r>
            <a:r>
              <a:rPr lang="fr-FR" altLang="fr-FR" sz="2400" kern="0" dirty="0" err="1"/>
              <a:t>déplaceur</a:t>
            </a:r>
            <a:r>
              <a:rPr lang="fr-FR" altLang="fr-FR" sz="2400" kern="0" dirty="0"/>
              <a:t>” augmente la </a:t>
            </a:r>
            <a:r>
              <a:rPr lang="fr-FR" altLang="fr-FR" sz="2400" b="1" kern="0" dirty="0">
                <a:solidFill>
                  <a:srgbClr val="009900"/>
                </a:solidFill>
              </a:rPr>
              <a:t>fraction libre</a:t>
            </a:r>
            <a:r>
              <a:rPr lang="fr-FR" altLang="fr-FR" sz="2400" kern="0" dirty="0"/>
              <a:t> du “déplacé”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fr-FR" altLang="fr-FR" sz="2400" b="1" kern="0" dirty="0">
                <a:solidFill>
                  <a:srgbClr val="009900"/>
                </a:solidFill>
              </a:rPr>
              <a:t>						VRAI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fr-FR" altLang="fr-FR" sz="2400" b="1" kern="0" dirty="0">
                <a:solidFill>
                  <a:srgbClr val="009900"/>
                </a:solidFill>
              </a:rPr>
              <a:t>			</a:t>
            </a:r>
          </a:p>
          <a:p>
            <a:pPr lvl="1" eaLnBrk="1" hangingPunct="1"/>
            <a:r>
              <a:rPr lang="fr-FR" altLang="fr-FR" sz="2400" kern="0" dirty="0"/>
              <a:t>Il est déduit que la </a:t>
            </a:r>
            <a:r>
              <a:rPr lang="fr-FR" altLang="fr-FR" sz="2400" b="1" kern="0" dirty="0">
                <a:solidFill>
                  <a:srgbClr val="A50021"/>
                </a:solidFill>
              </a:rPr>
              <a:t>concentration libre</a:t>
            </a:r>
            <a:r>
              <a:rPr lang="fr-FR" altLang="fr-FR" sz="2400" kern="0" dirty="0"/>
              <a:t> du “déplacé” augmente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fr-FR" altLang="fr-FR" sz="2400" b="1" kern="0" dirty="0">
                <a:solidFill>
                  <a:srgbClr val="A50021"/>
                </a:solidFill>
              </a:rPr>
              <a:t>						FAUX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u numéro de diapositive 3">
            <a:extLst>
              <a:ext uri="{FF2B5EF4-FFF2-40B4-BE49-F238E27FC236}">
                <a16:creationId xmlns:a16="http://schemas.microsoft.com/office/drawing/2014/main" id="{2271ECDD-122D-492B-9110-34E50E133D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602C65-B6DB-42AE-BD18-DC4494234E1E}" type="slidenum">
              <a:rPr lang="fr-FR" altLang="fr-FR" smtClean="0">
                <a:latin typeface="Arial Black" panose="020B0A04020102020204" pitchFamily="34" charset="0"/>
              </a:rPr>
              <a:pPr/>
              <a:t>38</a:t>
            </a:fld>
            <a:endParaRPr lang="fr-FR" altLang="fr-FR" dirty="0">
              <a:latin typeface="Arial Black" panose="020B0A04020102020204" pitchFamily="34" charset="0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76C703AB-2D54-4D39-9DA2-21AA31F9D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3084" y="2270840"/>
            <a:ext cx="10112376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fr-FR" altLang="fr-FR" sz="2400" b="1" dirty="0">
                <a:solidFill>
                  <a:srgbClr val="A50021"/>
                </a:solidFill>
              </a:rPr>
              <a:t>Surestimée</a:t>
            </a:r>
            <a:r>
              <a:rPr lang="fr-FR" altLang="fr-FR" sz="2400" dirty="0">
                <a:solidFill>
                  <a:srgbClr val="000000"/>
                </a:solidFill>
              </a:rPr>
              <a:t> comme cause d’interactions médicamenteuses</a:t>
            </a:r>
          </a:p>
          <a:p>
            <a:pPr lvl="1" eaLnBrk="1" hangingPunct="1"/>
            <a:r>
              <a:rPr lang="fr-FR" altLang="fr-FR" sz="2400" dirty="0"/>
              <a:t>Ne pas </a:t>
            </a:r>
            <a:r>
              <a:rPr lang="fr-FR" altLang="fr-FR" sz="2400" dirty="0">
                <a:solidFill>
                  <a:srgbClr val="000000"/>
                </a:solidFill>
              </a:rPr>
              <a:t>interpréter des variations de </a:t>
            </a:r>
            <a:r>
              <a:rPr lang="fr-FR" altLang="fr-FR" sz="2400" b="1" dirty="0">
                <a:solidFill>
                  <a:srgbClr val="A50021"/>
                </a:solidFill>
              </a:rPr>
              <a:t>fu</a:t>
            </a:r>
            <a:r>
              <a:rPr lang="fr-FR" altLang="fr-FR" sz="2400" dirty="0">
                <a:solidFill>
                  <a:srgbClr val="A50021"/>
                </a:solidFill>
              </a:rPr>
              <a:t> </a:t>
            </a:r>
            <a:r>
              <a:rPr lang="fr-FR" altLang="fr-FR" sz="2400" dirty="0">
                <a:solidFill>
                  <a:srgbClr val="000000"/>
                </a:solidFill>
              </a:rPr>
              <a:t>comme causes de variations de la </a:t>
            </a:r>
            <a:r>
              <a:rPr lang="fr-FR" altLang="fr-FR" sz="2400" b="1" dirty="0">
                <a:solidFill>
                  <a:srgbClr val="A50021"/>
                </a:solidFill>
              </a:rPr>
              <a:t>concentration libre</a:t>
            </a:r>
          </a:p>
          <a:p>
            <a:pPr lvl="4" eaLnBrk="1" hangingPunct="1"/>
            <a:endParaRPr lang="fr-FR" altLang="fr-FR" sz="1800" dirty="0">
              <a:solidFill>
                <a:srgbClr val="000000"/>
              </a:solidFill>
            </a:endParaRPr>
          </a:p>
          <a:p>
            <a:pPr lvl="1" eaLnBrk="1" hangingPunct="1"/>
            <a:r>
              <a:rPr lang="fr-FR" altLang="fr-FR" sz="2400" b="1" dirty="0">
                <a:solidFill>
                  <a:srgbClr val="009900"/>
                </a:solidFill>
              </a:rPr>
              <a:t>Réelle</a:t>
            </a:r>
            <a:r>
              <a:rPr lang="fr-FR" altLang="fr-FR" sz="2400" dirty="0">
                <a:solidFill>
                  <a:srgbClr val="000000"/>
                </a:solidFill>
              </a:rPr>
              <a:t> pour extrapoler des concentrations efficaces déterminées </a:t>
            </a:r>
            <a:r>
              <a:rPr lang="fr-FR" altLang="fr-FR" sz="2400" b="1" i="1" dirty="0">
                <a:solidFill>
                  <a:srgbClr val="0000FF"/>
                </a:solidFill>
              </a:rPr>
              <a:t>in</a:t>
            </a:r>
            <a:r>
              <a:rPr lang="fr-FR" altLang="fr-FR" sz="2400" b="1" dirty="0">
                <a:solidFill>
                  <a:srgbClr val="0000FF"/>
                </a:solidFill>
              </a:rPr>
              <a:t> vitro vers l’</a:t>
            </a:r>
            <a:r>
              <a:rPr lang="fr-FR" altLang="fr-FR" sz="2400" b="1" i="1" dirty="0">
                <a:solidFill>
                  <a:srgbClr val="0000FF"/>
                </a:solidFill>
              </a:rPr>
              <a:t>in</a:t>
            </a:r>
            <a:r>
              <a:rPr lang="fr-FR" altLang="fr-FR" sz="2400" b="1" dirty="0">
                <a:solidFill>
                  <a:srgbClr val="0000FF"/>
                </a:solidFill>
              </a:rPr>
              <a:t> </a:t>
            </a:r>
            <a:r>
              <a:rPr lang="fr-FR" altLang="fr-FR" sz="2400" b="1" i="1" dirty="0">
                <a:solidFill>
                  <a:srgbClr val="0000FF"/>
                </a:solidFill>
              </a:rPr>
              <a:t>vivo</a:t>
            </a:r>
            <a:r>
              <a:rPr lang="fr-FR" altLang="fr-FR" sz="2400" i="1" dirty="0">
                <a:solidFill>
                  <a:srgbClr val="000000"/>
                </a:solidFill>
              </a:rPr>
              <a:t> : ex. </a:t>
            </a:r>
            <a:r>
              <a:rPr lang="fr-FR" altLang="fr-FR" sz="2400" dirty="0">
                <a:solidFill>
                  <a:srgbClr val="000000"/>
                </a:solidFill>
              </a:rPr>
              <a:t>CMI pour les antibiotiques</a:t>
            </a:r>
          </a:p>
          <a:p>
            <a:pPr lvl="1" eaLnBrk="1" hangingPunct="1"/>
            <a:r>
              <a:rPr lang="fr-FR" altLang="fr-FR" sz="2400" b="1" dirty="0">
                <a:solidFill>
                  <a:srgbClr val="009900"/>
                </a:solidFill>
              </a:rPr>
              <a:t>Réelle</a:t>
            </a:r>
            <a:r>
              <a:rPr lang="fr-FR" altLang="fr-FR" sz="2400" dirty="0">
                <a:solidFill>
                  <a:srgbClr val="000000"/>
                </a:solidFill>
              </a:rPr>
              <a:t> pour comparer les concentrations totales efficaces </a:t>
            </a:r>
            <a:r>
              <a:rPr lang="fr-FR" altLang="fr-FR" sz="2400" b="1" dirty="0">
                <a:solidFill>
                  <a:srgbClr val="0000FF"/>
                </a:solidFill>
              </a:rPr>
              <a:t>entre espèces</a:t>
            </a:r>
          </a:p>
          <a:p>
            <a:pPr lvl="1" eaLnBrk="1" hangingPunct="1"/>
            <a:r>
              <a:rPr lang="fr-FR" altLang="fr-FR" sz="2400" b="1" dirty="0">
                <a:solidFill>
                  <a:srgbClr val="009900"/>
                </a:solidFill>
              </a:rPr>
              <a:t>Réelle</a:t>
            </a:r>
            <a:r>
              <a:rPr lang="fr-FR" altLang="fr-FR" sz="2400" dirty="0">
                <a:solidFill>
                  <a:srgbClr val="000000"/>
                </a:solidFill>
              </a:rPr>
              <a:t> pour évaluer l’étendue de la </a:t>
            </a:r>
            <a:r>
              <a:rPr lang="fr-FR" altLang="fr-FR" sz="2400" b="1" dirty="0">
                <a:solidFill>
                  <a:srgbClr val="0000FF"/>
                </a:solidFill>
              </a:rPr>
              <a:t>distribution</a:t>
            </a:r>
            <a:r>
              <a:rPr lang="fr-FR" altLang="fr-FR" sz="2400" dirty="0">
                <a:solidFill>
                  <a:srgbClr val="000000"/>
                </a:solidFill>
              </a:rPr>
              <a:t> du principe actif</a:t>
            </a:r>
            <a:endParaRPr lang="fr-FR" altLang="fr-FR" sz="2400" b="1" dirty="0">
              <a:solidFill>
                <a:srgbClr val="0000FF"/>
              </a:solidFill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8BB429F8-541B-483F-9034-BD8D86D40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996" y="455612"/>
            <a:ext cx="899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dirty="0">
                <a:solidFill>
                  <a:srgbClr val="000000"/>
                </a:solidFill>
              </a:rPr>
              <a:t>La liaison aux protéines plasmatiques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C3A4D1D-5E68-4663-A777-AD3CCBA6A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3" y="1376363"/>
            <a:ext cx="9967912" cy="50482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FR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Conclusion : </a:t>
            </a:r>
            <a:r>
              <a:rPr lang="fr-FR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importance</a:t>
            </a:r>
            <a:r>
              <a:rPr lang="fr-FR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 de la liaison aux protéines plasmatiques 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numéro de diapositive 3">
            <a:extLst>
              <a:ext uri="{FF2B5EF4-FFF2-40B4-BE49-F238E27FC236}">
                <a16:creationId xmlns:a16="http://schemas.microsoft.com/office/drawing/2014/main" id="{914A4D63-2B04-4E0D-A613-68C4D651647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1F06CA-E971-4ACA-B805-BD3ED7DA14B7}" type="slidenum">
              <a:rPr lang="fr-FR" altLang="fr-FR" smtClean="0">
                <a:latin typeface="Arial Black" panose="020B0A04020102020204" pitchFamily="34" charset="0"/>
              </a:rPr>
              <a:pPr/>
              <a:t>4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32EA428F-2FED-4034-805F-1C0D7EED4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8" y="404813"/>
            <a:ext cx="1000918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4000"/>
              <a:t>La relation qui lie</a:t>
            </a:r>
            <a:br>
              <a:rPr lang="fr-BE" altLang="fr-FR" sz="4000"/>
            </a:br>
            <a:r>
              <a:rPr lang="fr-BE" altLang="fr-FR" sz="4000"/>
              <a:t>pharmacocinétique et pharmacodynamie</a:t>
            </a:r>
          </a:p>
        </p:txBody>
      </p:sp>
      <p:grpSp>
        <p:nvGrpSpPr>
          <p:cNvPr id="30724" name="Group 3">
            <a:extLst>
              <a:ext uri="{FF2B5EF4-FFF2-40B4-BE49-F238E27FC236}">
                <a16:creationId xmlns:a16="http://schemas.microsoft.com/office/drawing/2014/main" id="{0CB0D55A-8961-45DC-858E-D3F071E80691}"/>
              </a:ext>
            </a:extLst>
          </p:cNvPr>
          <p:cNvGrpSpPr>
            <a:grpSpLocks/>
          </p:cNvGrpSpPr>
          <p:nvPr/>
        </p:nvGrpSpPr>
        <p:grpSpPr bwMode="auto">
          <a:xfrm>
            <a:off x="85725" y="3302000"/>
            <a:ext cx="9810750" cy="1600200"/>
            <a:chOff x="144" y="2112"/>
            <a:chExt cx="5952" cy="1008"/>
          </a:xfrm>
        </p:grpSpPr>
        <p:grpSp>
          <p:nvGrpSpPr>
            <p:cNvPr id="30729" name="Group 4">
              <a:extLst>
                <a:ext uri="{FF2B5EF4-FFF2-40B4-BE49-F238E27FC236}">
                  <a16:creationId xmlns:a16="http://schemas.microsoft.com/office/drawing/2014/main" id="{A3B2C455-6F75-4740-8EA1-3B5F274B8C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2256"/>
              <a:ext cx="5765" cy="631"/>
              <a:chOff x="240" y="2650"/>
              <a:chExt cx="5765" cy="631"/>
            </a:xfrm>
          </p:grpSpPr>
          <p:sp>
            <p:nvSpPr>
              <p:cNvPr id="30731" name="Rectangle 5">
                <a:extLst>
                  <a:ext uri="{FF2B5EF4-FFF2-40B4-BE49-F238E27FC236}">
                    <a16:creationId xmlns:a16="http://schemas.microsoft.com/office/drawing/2014/main" id="{406EB944-B3EC-4A98-A457-0D484ED0D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7" y="2650"/>
                <a:ext cx="1613" cy="6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30000"/>
                  </a:spcBef>
                  <a:buClrTx/>
                  <a:buSzTx/>
                  <a:buFontTx/>
                  <a:buNone/>
                </a:pPr>
                <a:r>
                  <a:rPr lang="fr-BE" altLang="fr-FR" sz="2600" b="1">
                    <a:solidFill>
                      <a:srgbClr val="FF0000"/>
                    </a:solidFill>
                  </a:rPr>
                  <a:t>Clairance</a:t>
                </a:r>
              </a:p>
              <a:p>
                <a:pPr algn="ctr">
                  <a:spcBef>
                    <a:spcPct val="30000"/>
                  </a:spcBef>
                  <a:buClrTx/>
                  <a:buSzTx/>
                  <a:buFontTx/>
                  <a:buNone/>
                </a:pPr>
                <a:r>
                  <a:rPr lang="fr-BE" altLang="fr-FR" sz="2600" b="1">
                    <a:solidFill>
                      <a:srgbClr val="FF0000"/>
                    </a:solidFill>
                  </a:rPr>
                  <a:t>Biodisponibilité</a:t>
                </a:r>
              </a:p>
            </p:txBody>
          </p:sp>
          <p:sp>
            <p:nvSpPr>
              <p:cNvPr id="30732" name="Line 6">
                <a:extLst>
                  <a:ext uri="{FF2B5EF4-FFF2-40B4-BE49-F238E27FC236}">
                    <a16:creationId xmlns:a16="http://schemas.microsoft.com/office/drawing/2014/main" id="{E7B56E12-53BF-46D1-86BE-3D39C5285B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5" y="2966"/>
                <a:ext cx="1877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733" name="Rectangle 7">
                <a:extLst>
                  <a:ext uri="{FF2B5EF4-FFF2-40B4-BE49-F238E27FC236}">
                    <a16:creationId xmlns:a16="http://schemas.microsoft.com/office/drawing/2014/main" id="{6515E243-04AF-4A65-8C58-B412F171BA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2813"/>
                <a:ext cx="1776" cy="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 marL="342900" indent="-342900"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9050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fr-BE" altLang="fr-FR" sz="2600" b="1">
                    <a:solidFill>
                      <a:schemeClr val="tx2"/>
                    </a:solidFill>
                  </a:rPr>
                  <a:t>Dose </a:t>
                </a:r>
                <a:r>
                  <a:rPr lang="fr-BE" altLang="fr-FR" sz="1800" b="1" baseline="-25000">
                    <a:solidFill>
                      <a:schemeClr val="tx2"/>
                    </a:solidFill>
                  </a:rPr>
                  <a:t>par unité de temps</a:t>
                </a:r>
                <a:r>
                  <a:rPr lang="fr-BE" altLang="fr-FR" sz="2600" b="1">
                    <a:solidFill>
                      <a:schemeClr val="tx2"/>
                    </a:solidFill>
                  </a:rPr>
                  <a:t> =</a:t>
                </a:r>
              </a:p>
            </p:txBody>
          </p:sp>
          <p:sp>
            <p:nvSpPr>
              <p:cNvPr id="30734" name="Rectangle 8">
                <a:extLst>
                  <a:ext uri="{FF2B5EF4-FFF2-40B4-BE49-F238E27FC236}">
                    <a16:creationId xmlns:a16="http://schemas.microsoft.com/office/drawing/2014/main" id="{C279DD75-20D9-4A45-83EF-87F66DA9B8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4" y="2813"/>
                <a:ext cx="2171" cy="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30000"/>
                  </a:spcBef>
                  <a:buClrTx/>
                  <a:buSzTx/>
                  <a:buFontTx/>
                  <a:buNone/>
                </a:pPr>
                <a:r>
                  <a:rPr lang="fr-BE" altLang="fr-FR" sz="2600" b="1">
                    <a:solidFill>
                      <a:schemeClr val="tx2"/>
                    </a:solidFill>
                  </a:rPr>
                  <a:t>X </a:t>
                </a:r>
                <a:r>
                  <a:rPr lang="fr-BE" altLang="fr-FR" sz="2600" b="1">
                    <a:solidFill>
                      <a:srgbClr val="009900"/>
                    </a:solidFill>
                  </a:rPr>
                  <a:t>Concentration cible</a:t>
                </a:r>
              </a:p>
            </p:txBody>
          </p:sp>
        </p:grpSp>
        <p:sp>
          <p:nvSpPr>
            <p:cNvPr id="30730" name="Rectangle 9">
              <a:extLst>
                <a:ext uri="{FF2B5EF4-FFF2-40B4-BE49-F238E27FC236}">
                  <a16:creationId xmlns:a16="http://schemas.microsoft.com/office/drawing/2014/main" id="{7C982981-F560-48B0-9FD6-AAA33FA64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112"/>
              <a:ext cx="5904" cy="100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13" name="Rectangle 10">
            <a:extLst>
              <a:ext uri="{FF2B5EF4-FFF2-40B4-BE49-F238E27FC236}">
                <a16:creationId xmlns:a16="http://schemas.microsoft.com/office/drawing/2014/main" id="{C9C73826-46E8-48D0-8758-394D82F1C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1663" y="5740400"/>
            <a:ext cx="2513012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fr-BE" altLang="fr-FR" sz="2800" b="1">
                <a:solidFill>
                  <a:srgbClr val="009900"/>
                </a:solidFill>
                <a:latin typeface="Times New Roman" panose="02020603050405020304" pitchFamily="18" charset="0"/>
              </a:rPr>
              <a:t>Concentrations</a:t>
            </a:r>
          </a:p>
          <a:p>
            <a:pPr algn="ctr">
              <a:lnSpc>
                <a:spcPct val="8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fr-BE" altLang="fr-FR" sz="2800" b="1">
                <a:solidFill>
                  <a:srgbClr val="009900"/>
                </a:solidFill>
                <a:latin typeface="Times New Roman" panose="02020603050405020304" pitchFamily="18" charset="0"/>
              </a:rPr>
              <a:t>totales</a:t>
            </a: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3909F222-D498-4CD8-8E82-B2E4C1F94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4850" y="5867400"/>
            <a:ext cx="2513013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fr-BE" altLang="fr-FR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Concentrations</a:t>
            </a:r>
          </a:p>
          <a:p>
            <a:pPr algn="ctr">
              <a:lnSpc>
                <a:spcPct val="7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fr-BE" altLang="fr-FR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totales</a:t>
            </a: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19312544-E32B-4BB4-97E1-190D250DF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0" y="3590925"/>
            <a:ext cx="3613150" cy="1905000"/>
          </a:xfrm>
          <a:prstGeom prst="downArrowCallout">
            <a:avLst>
              <a:gd name="adj1" fmla="val 47417"/>
              <a:gd name="adj2" fmla="val 47417"/>
              <a:gd name="adj3" fmla="val 16667"/>
              <a:gd name="adj4" fmla="val 66667"/>
            </a:avLst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8634F613-553E-49F1-9D60-2E6732403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3590925"/>
            <a:ext cx="3389312" cy="1905000"/>
          </a:xfrm>
          <a:prstGeom prst="downArrowCallout">
            <a:avLst>
              <a:gd name="adj1" fmla="val 44479"/>
              <a:gd name="adj2" fmla="val 44479"/>
              <a:gd name="adj3" fmla="val 16667"/>
              <a:gd name="adj4" fmla="val 66667"/>
            </a:avLst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A164868-64B9-4341-8B98-3AD93EE33E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5B27A9-D747-492E-9A50-2702E18B059B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F251A312-9B43-48C9-AF0A-44A62E7BB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1952625"/>
            <a:ext cx="27955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fr-FR" b="1">
                <a:solidFill>
                  <a:srgbClr val="0000FF"/>
                </a:solidFill>
              </a:rPr>
              <a:t> </a:t>
            </a:r>
            <a:r>
              <a:rPr lang="en-US" altLang="fr-FR" sz="3600" b="1">
                <a:solidFill>
                  <a:srgbClr val="0000FF"/>
                </a:solidFill>
              </a:rPr>
              <a:t>Definition</a:t>
            </a:r>
            <a:r>
              <a:rPr lang="en-US" altLang="fr-FR" b="1">
                <a:solidFill>
                  <a:srgbClr val="0000FF"/>
                </a:solidFill>
              </a:rPr>
              <a:t>: 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69FC920-B214-4AD1-A31D-3396D181F1F3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34988" y="549275"/>
            <a:ext cx="8883650" cy="863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3529"/>
                  <a:invGamma/>
                </a:schemeClr>
              </a:gs>
            </a:gsLst>
            <a:lin ang="5400000" scaled="1"/>
          </a:gra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tIns="82800" bIns="82800" anchor="ctr">
            <a:spAutoFit/>
          </a:bodyPr>
          <a:lstStyle/>
          <a:p>
            <a:pPr eaLnBrk="1" hangingPunct="1">
              <a:defRPr/>
            </a:pPr>
            <a:r>
              <a:rPr lang="en-US" sz="3600">
                <a:latin typeface="Arial" charset="0"/>
              </a:rPr>
              <a:t>La fraction libre : fu</a:t>
            </a:r>
            <a:r>
              <a:rPr lang="en-US" sz="4400">
                <a:latin typeface="Arial" charset="0"/>
              </a:rPr>
              <a:t> </a:t>
            </a:r>
            <a:r>
              <a:rPr lang="en-US" sz="2800">
                <a:latin typeface="Arial" charset="0"/>
              </a:rPr>
              <a:t>(unbound fraction)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ED1823FE-D640-43B7-B345-6123F9519531}"/>
                  </a:ext>
                </a:extLst>
              </p:cNvPr>
              <p:cNvSpPr txBox="1"/>
              <p:nvPr/>
            </p:nvSpPr>
            <p:spPr>
              <a:xfrm>
                <a:off x="2429629" y="3429000"/>
                <a:ext cx="4917372" cy="7636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𝐶𝑜𝑛𝑐𝑒𝑛𝑡𝑟𝑎𝑡𝑖𝑜𝑛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𝑙𝑖𝑏𝑟𝑒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𝐶𝑜𝑛𝑐𝑒𝑛𝑡𝑟𝑎𝑡𝑖𝑜𝑛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𝑡𝑜𝑡𝑎𝑙𝑒</m:t>
                          </m:r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𝑙𝑖𝑏𝑟𝑒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𝑡𝑜𝑡𝑎𝑙𝑒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ED1823FE-D640-43B7-B345-6123F9519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629" y="3429000"/>
                <a:ext cx="4917372" cy="7636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62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FB7064-F4FA-48DE-96AA-D1281498F239}"/>
              </a:ext>
            </a:extLst>
          </p:cNvPr>
          <p:cNvSpPr/>
          <p:nvPr/>
        </p:nvSpPr>
        <p:spPr>
          <a:xfrm>
            <a:off x="5863580" y="4149109"/>
            <a:ext cx="4327095" cy="4330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842" name="Line 2">
            <a:extLst>
              <a:ext uri="{FF2B5EF4-FFF2-40B4-BE49-F238E27FC236}">
                <a16:creationId xmlns:a16="http://schemas.microsoft.com/office/drawing/2014/main" id="{0C5E3C87-BBD9-48D9-9EA9-044CB2B907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26136" y="3116263"/>
            <a:ext cx="0" cy="313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3" name="Line 3">
            <a:extLst>
              <a:ext uri="{FF2B5EF4-FFF2-40B4-BE49-F238E27FC236}">
                <a16:creationId xmlns:a16="http://schemas.microsoft.com/office/drawing/2014/main" id="{BE5993D4-002C-466A-93CC-D76282A247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2486" y="6245225"/>
            <a:ext cx="6330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BDAB4236-D9AD-4DF5-9CF7-D7E74B82F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5225" y="6340475"/>
            <a:ext cx="1025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/>
              <a:t>temps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ED8E4281-9F6E-44F0-93C5-D7286F43E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6856" y="2698750"/>
            <a:ext cx="9223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/>
              <a:t>Ln(C)</a:t>
            </a:r>
          </a:p>
        </p:txBody>
      </p:sp>
      <p:sp>
        <p:nvSpPr>
          <p:cNvPr id="274438" name="Rectangle 6">
            <a:extLst>
              <a:ext uri="{FF2B5EF4-FFF2-40B4-BE49-F238E27FC236}">
                <a16:creationId xmlns:a16="http://schemas.microsoft.com/office/drawing/2014/main" id="{1E5C9253-071E-474C-826C-4F4CC6A9D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341438"/>
            <a:ext cx="9704388" cy="52546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Pourquoi connaître le % de liaison aux protéines plasmatiques</a:t>
            </a:r>
          </a:p>
        </p:txBody>
      </p:sp>
      <p:graphicFrame>
        <p:nvGraphicFramePr>
          <p:cNvPr id="274448" name="Object 16">
            <a:extLst>
              <a:ext uri="{FF2B5EF4-FFF2-40B4-BE49-F238E27FC236}">
                <a16:creationId xmlns:a16="http://schemas.microsoft.com/office/drawing/2014/main" id="{FCE0ABE3-5F67-48DC-B876-90F480FEFFAB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058988" y="4365625"/>
          <a:ext cx="424815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1" name="Graphique" r:id="rId4" imgW="3048000" imgH="2276475" progId="Excel.Chart.8">
                  <p:embed/>
                </p:oleObj>
              </mc:Choice>
              <mc:Fallback>
                <p:oleObj name="Graphique" r:id="rId4" imgW="3048000" imgH="2276475" progId="Excel.Chart.8">
                  <p:embed/>
                  <p:pic>
                    <p:nvPicPr>
                      <p:cNvPr id="274448" name="Object 16">
                        <a:extLst>
                          <a:ext uri="{FF2B5EF4-FFF2-40B4-BE49-F238E27FC236}">
                            <a16:creationId xmlns:a16="http://schemas.microsoft.com/office/drawing/2014/main" id="{FCE0ABE3-5F67-48DC-B876-90F480FEFF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988" y="4365625"/>
                        <a:ext cx="4248150" cy="187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4444" name="Text Box 12">
            <a:extLst>
              <a:ext uri="{FF2B5EF4-FFF2-40B4-BE49-F238E27FC236}">
                <a16:creationId xmlns:a16="http://schemas.microsoft.com/office/drawing/2014/main" id="{C73B097C-8B98-4CEA-A477-B89F7A943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2035" y="4754711"/>
            <a:ext cx="6078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>
                <a:solidFill>
                  <a:srgbClr val="009900"/>
                </a:solidFill>
              </a:rPr>
              <a:t>CMI</a:t>
            </a:r>
          </a:p>
        </p:txBody>
      </p:sp>
      <p:grpSp>
        <p:nvGrpSpPr>
          <p:cNvPr id="274461" name="Group 29">
            <a:extLst>
              <a:ext uri="{FF2B5EF4-FFF2-40B4-BE49-F238E27FC236}">
                <a16:creationId xmlns:a16="http://schemas.microsoft.com/office/drawing/2014/main" id="{A1603070-8D2F-4695-B2DB-4E33329A8E5B}"/>
              </a:ext>
            </a:extLst>
          </p:cNvPr>
          <p:cNvGrpSpPr>
            <a:grpSpLocks/>
          </p:cNvGrpSpPr>
          <p:nvPr/>
        </p:nvGrpSpPr>
        <p:grpSpPr bwMode="auto">
          <a:xfrm>
            <a:off x="2346748" y="4939377"/>
            <a:ext cx="7940681" cy="646112"/>
            <a:chOff x="1401" y="3147"/>
            <a:chExt cx="5002" cy="407"/>
          </a:xfrm>
        </p:grpSpPr>
        <p:sp>
          <p:nvSpPr>
            <p:cNvPr id="35858" name="Line 11">
              <a:extLst>
                <a:ext uri="{FF2B5EF4-FFF2-40B4-BE49-F238E27FC236}">
                  <a16:creationId xmlns:a16="http://schemas.microsoft.com/office/drawing/2014/main" id="{B5B26A2D-4053-491F-91B9-CA15C3987E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1" y="3147"/>
              <a:ext cx="3719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859" name="Text Box 24">
              <a:extLst>
                <a:ext uri="{FF2B5EF4-FFF2-40B4-BE49-F238E27FC236}">
                  <a16:creationId xmlns:a16="http://schemas.microsoft.com/office/drawing/2014/main" id="{2217D908-A61F-46E2-94B7-40BF0F5011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0" y="3186"/>
              <a:ext cx="221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 dirty="0">
                  <a:solidFill>
                    <a:srgbClr val="009900"/>
                  </a:solidFill>
                </a:rPr>
                <a:t>Seuil </a:t>
              </a:r>
              <a:r>
                <a:rPr lang="fr-FR" altLang="fr-FR" sz="1600" b="1" dirty="0" err="1">
                  <a:solidFill>
                    <a:srgbClr val="009900"/>
                  </a:solidFill>
                </a:rPr>
                <a:t>therap</a:t>
              </a:r>
              <a:r>
                <a:rPr lang="fr-FR" altLang="fr-FR" sz="1600" b="1" dirty="0">
                  <a:solidFill>
                    <a:srgbClr val="009900"/>
                  </a:solidFill>
                </a:rPr>
                <a:t> en Conc. libre = CMI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 dirty="0">
                  <a:solidFill>
                    <a:srgbClr val="009900"/>
                  </a:solidFill>
                </a:rPr>
                <a:t>Seuil </a:t>
              </a:r>
              <a:r>
                <a:rPr lang="fr-FR" altLang="fr-FR" sz="1600" b="1" dirty="0" err="1">
                  <a:solidFill>
                    <a:srgbClr val="009900"/>
                  </a:solidFill>
                </a:rPr>
                <a:t>therap</a:t>
              </a:r>
              <a:r>
                <a:rPr lang="fr-FR" altLang="fr-FR" sz="1600" b="1" dirty="0">
                  <a:solidFill>
                    <a:srgbClr val="009900"/>
                  </a:solidFill>
                </a:rPr>
                <a:t> en Conc. totale = CMI</a:t>
              </a:r>
            </a:p>
          </p:txBody>
        </p:sp>
      </p:grpSp>
      <p:sp>
        <p:nvSpPr>
          <p:cNvPr id="35853" name="Rectangle 30">
            <a:extLst>
              <a:ext uri="{FF2B5EF4-FFF2-40B4-BE49-F238E27FC236}">
                <a16:creationId xmlns:a16="http://schemas.microsoft.com/office/drawing/2014/main" id="{23E7F222-77B5-459F-86FA-570EF1EF4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333375"/>
            <a:ext cx="899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rgbClr val="000000"/>
                </a:solidFill>
              </a:rPr>
              <a:t>La liaison aux protéines plasmatiques</a:t>
            </a:r>
          </a:p>
        </p:txBody>
      </p:sp>
      <p:sp>
        <p:nvSpPr>
          <p:cNvPr id="35854" name="Text Box 31">
            <a:extLst>
              <a:ext uri="{FF2B5EF4-FFF2-40B4-BE49-F238E27FC236}">
                <a16:creationId xmlns:a16="http://schemas.microsoft.com/office/drawing/2014/main" id="{D8D29399-3D68-416D-A8CC-96C1254D6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637" y="1977928"/>
            <a:ext cx="83503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/>
              <a:t>Ex. : deux antibiotiques  même CMI (conc. libre)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/>
              <a:t>			fu différentes : </a:t>
            </a:r>
            <a:r>
              <a:rPr lang="fr-FR" altLang="fr-FR" sz="2000" dirty="0">
                <a:solidFill>
                  <a:srgbClr val="009900"/>
                </a:solidFill>
              </a:rPr>
              <a:t>vert absence de liaison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/>
              <a:t>				           </a:t>
            </a:r>
            <a:r>
              <a:rPr lang="fr-FR" altLang="fr-FR" sz="2000" dirty="0">
                <a:solidFill>
                  <a:schemeClr val="bg2"/>
                </a:solidFill>
              </a:rPr>
              <a:t>bleu présence de liaison </a:t>
            </a:r>
            <a:r>
              <a:rPr lang="fr-FR" altLang="fr-FR" sz="2000" i="1" dirty="0">
                <a:solidFill>
                  <a:schemeClr val="bg2"/>
                </a:solidFill>
              </a:rPr>
              <a:t>f</a:t>
            </a:r>
            <a:r>
              <a:rPr lang="fr-FR" altLang="fr-FR" sz="2000" baseline="-25000" dirty="0">
                <a:solidFill>
                  <a:schemeClr val="bg2"/>
                </a:solidFill>
              </a:rPr>
              <a:t>u</a:t>
            </a:r>
            <a:r>
              <a:rPr lang="fr-FR" altLang="fr-FR" sz="2000" dirty="0">
                <a:solidFill>
                  <a:schemeClr val="bg2"/>
                </a:solidFill>
              </a:rPr>
              <a:t> = 0.5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38A37755-A754-4AD1-BEEB-D6689AAB92BD}"/>
                  </a:ext>
                </a:extLst>
              </p:cNvPr>
              <p:cNvSpPr txBox="1"/>
              <p:nvPr/>
            </p:nvSpPr>
            <p:spPr>
              <a:xfrm>
                <a:off x="258574" y="2528094"/>
                <a:ext cx="1683711" cy="56900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𝒕𝒐𝒕𝒂𝒍𝒆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𝒍𝒊𝒃𝒓𝒆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38A37755-A754-4AD1-BEEB-D6689AAB9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74" y="2528094"/>
                <a:ext cx="1683711" cy="5690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21AA10A2-46C0-44B7-A641-B6ED6DA1941C}"/>
              </a:ext>
            </a:extLst>
          </p:cNvPr>
          <p:cNvSpPr txBox="1"/>
          <p:nvPr/>
        </p:nvSpPr>
        <p:spPr>
          <a:xfrm>
            <a:off x="5857207" y="4182869"/>
            <a:ext cx="200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Taux de perfusion</a:t>
            </a: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EEBC5BC4-FBFE-48F9-A33F-63682D0977FC}"/>
              </a:ext>
            </a:extLst>
          </p:cNvPr>
          <p:cNvSpPr/>
          <p:nvPr/>
        </p:nvSpPr>
        <p:spPr>
          <a:xfrm>
            <a:off x="7807796" y="4275563"/>
            <a:ext cx="720080" cy="184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EA3DD90-08BC-41E4-80F3-E0FEEE7D07F3}"/>
              </a:ext>
            </a:extLst>
          </p:cNvPr>
          <p:cNvSpPr txBox="1"/>
          <p:nvPr/>
        </p:nvSpPr>
        <p:spPr>
          <a:xfrm>
            <a:off x="8599884" y="4165182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Ctot,éq</a:t>
            </a:r>
            <a:r>
              <a:rPr lang="fr-FR" dirty="0"/>
              <a:t> = CMI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OleChart spid="274448" grpId="0"/>
      <p:bldP spid="274444" grpId="0"/>
      <p:bldP spid="5" grpId="0"/>
      <p:bldP spid="6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2">
            <a:extLst>
              <a:ext uri="{FF2B5EF4-FFF2-40B4-BE49-F238E27FC236}">
                <a16:creationId xmlns:a16="http://schemas.microsoft.com/office/drawing/2014/main" id="{0C5E3C87-BBD9-48D9-9EA9-044CB2B907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26136" y="3116263"/>
            <a:ext cx="0" cy="313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3" name="Line 3">
            <a:extLst>
              <a:ext uri="{FF2B5EF4-FFF2-40B4-BE49-F238E27FC236}">
                <a16:creationId xmlns:a16="http://schemas.microsoft.com/office/drawing/2014/main" id="{BE5993D4-002C-466A-93CC-D76282A247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2486" y="6245225"/>
            <a:ext cx="6330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BDAB4236-D9AD-4DF5-9CF7-D7E74B82F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5225" y="6340475"/>
            <a:ext cx="1025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/>
              <a:t>temps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ED8E4281-9F6E-44F0-93C5-D7286F43E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6856" y="2698750"/>
            <a:ext cx="9223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/>
              <a:t>Ln(C)</a:t>
            </a:r>
          </a:p>
        </p:txBody>
      </p:sp>
      <p:sp>
        <p:nvSpPr>
          <p:cNvPr id="274438" name="Rectangle 6">
            <a:extLst>
              <a:ext uri="{FF2B5EF4-FFF2-40B4-BE49-F238E27FC236}">
                <a16:creationId xmlns:a16="http://schemas.microsoft.com/office/drawing/2014/main" id="{1E5C9253-071E-474C-826C-4F4CC6A9D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341438"/>
            <a:ext cx="9704388" cy="52546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Pourquoi connaître le % de liaison aux protéines plasmatiques</a:t>
            </a:r>
          </a:p>
        </p:txBody>
      </p:sp>
      <p:graphicFrame>
        <p:nvGraphicFramePr>
          <p:cNvPr id="274439" name="Object 7">
            <a:extLst>
              <a:ext uri="{FF2B5EF4-FFF2-40B4-BE49-F238E27FC236}">
                <a16:creationId xmlns:a16="http://schemas.microsoft.com/office/drawing/2014/main" id="{DB4F4C67-788B-4C03-9079-C25CAADF6C23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058988" y="3148013"/>
          <a:ext cx="4392612" cy="329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5" name="Graphique" r:id="rId4" imgW="3048000" imgH="2286000" progId="Excel.Chart.8">
                  <p:embed/>
                </p:oleObj>
              </mc:Choice>
              <mc:Fallback>
                <p:oleObj name="Graphique" r:id="rId4" imgW="3048000" imgH="2286000" progId="Excel.Chart.8">
                  <p:embed/>
                  <p:pic>
                    <p:nvPicPr>
                      <p:cNvPr id="274439" name="Object 7">
                        <a:extLst>
                          <a:ext uri="{FF2B5EF4-FFF2-40B4-BE49-F238E27FC236}">
                            <a16:creationId xmlns:a16="http://schemas.microsoft.com/office/drawing/2014/main" id="{DB4F4C67-788B-4C03-9079-C25CAADF6C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988" y="3148013"/>
                        <a:ext cx="4392612" cy="329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4455" name="Text Box 23">
            <a:extLst>
              <a:ext uri="{FF2B5EF4-FFF2-40B4-BE49-F238E27FC236}">
                <a16:creationId xmlns:a16="http://schemas.microsoft.com/office/drawing/2014/main" id="{2E6F54F7-3177-466F-AC16-35E668D6D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3714131"/>
            <a:ext cx="20981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 err="1">
                <a:solidFill>
                  <a:schemeClr val="bg2"/>
                </a:solidFill>
              </a:rPr>
              <a:t>Ctotale</a:t>
            </a:r>
            <a:r>
              <a:rPr lang="fr-FR" altLang="fr-FR" sz="1800" b="1" dirty="0">
                <a:solidFill>
                  <a:schemeClr val="bg2"/>
                </a:solidFill>
              </a:rPr>
              <a:t> = CMI / fu</a:t>
            </a:r>
          </a:p>
        </p:txBody>
      </p:sp>
      <p:grpSp>
        <p:nvGrpSpPr>
          <p:cNvPr id="274461" name="Group 29">
            <a:extLst>
              <a:ext uri="{FF2B5EF4-FFF2-40B4-BE49-F238E27FC236}">
                <a16:creationId xmlns:a16="http://schemas.microsoft.com/office/drawing/2014/main" id="{A1603070-8D2F-4695-B2DB-4E33329A8E5B}"/>
              </a:ext>
            </a:extLst>
          </p:cNvPr>
          <p:cNvGrpSpPr>
            <a:grpSpLocks/>
          </p:cNvGrpSpPr>
          <p:nvPr/>
        </p:nvGrpSpPr>
        <p:grpSpPr bwMode="auto">
          <a:xfrm>
            <a:off x="2346748" y="4939381"/>
            <a:ext cx="7986714" cy="384175"/>
            <a:chOff x="1401" y="3147"/>
            <a:chExt cx="5031" cy="242"/>
          </a:xfrm>
        </p:grpSpPr>
        <p:sp>
          <p:nvSpPr>
            <p:cNvPr id="35858" name="Line 11">
              <a:extLst>
                <a:ext uri="{FF2B5EF4-FFF2-40B4-BE49-F238E27FC236}">
                  <a16:creationId xmlns:a16="http://schemas.microsoft.com/office/drawing/2014/main" id="{B5B26A2D-4053-491F-91B9-CA15C3987E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1" y="3147"/>
              <a:ext cx="3719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859" name="Text Box 24">
              <a:extLst>
                <a:ext uri="{FF2B5EF4-FFF2-40B4-BE49-F238E27FC236}">
                  <a16:creationId xmlns:a16="http://schemas.microsoft.com/office/drawing/2014/main" id="{2217D908-A61F-46E2-94B7-40BF0F5011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8" y="3176"/>
              <a:ext cx="213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 dirty="0">
                  <a:solidFill>
                    <a:schemeClr val="bg2"/>
                  </a:solidFill>
                </a:rPr>
                <a:t>Seuil </a:t>
              </a:r>
              <a:r>
                <a:rPr lang="fr-FR" altLang="fr-FR" sz="1600" b="1" dirty="0" err="1">
                  <a:solidFill>
                    <a:schemeClr val="bg2"/>
                  </a:solidFill>
                </a:rPr>
                <a:t>therap</a:t>
              </a:r>
              <a:r>
                <a:rPr lang="fr-FR" altLang="fr-FR" sz="1600" b="1" dirty="0">
                  <a:solidFill>
                    <a:schemeClr val="bg2"/>
                  </a:solidFill>
                </a:rPr>
                <a:t> en Conc. libre = CMI</a:t>
              </a:r>
            </a:p>
          </p:txBody>
        </p:sp>
      </p:grpSp>
      <p:grpSp>
        <p:nvGrpSpPr>
          <p:cNvPr id="274460" name="Group 28">
            <a:extLst>
              <a:ext uri="{FF2B5EF4-FFF2-40B4-BE49-F238E27FC236}">
                <a16:creationId xmlns:a16="http://schemas.microsoft.com/office/drawing/2014/main" id="{EBC69B3C-8084-4D32-99EA-B5DB62555367}"/>
              </a:ext>
            </a:extLst>
          </p:cNvPr>
          <p:cNvGrpSpPr>
            <a:grpSpLocks/>
          </p:cNvGrpSpPr>
          <p:nvPr/>
        </p:nvGrpSpPr>
        <p:grpSpPr bwMode="auto">
          <a:xfrm>
            <a:off x="2321594" y="3914289"/>
            <a:ext cx="8152177" cy="696913"/>
            <a:chOff x="1401" y="2512"/>
            <a:chExt cx="4607" cy="439"/>
          </a:xfrm>
        </p:grpSpPr>
        <p:sp>
          <p:nvSpPr>
            <p:cNvPr id="35856" name="Line 22">
              <a:extLst>
                <a:ext uri="{FF2B5EF4-FFF2-40B4-BE49-F238E27FC236}">
                  <a16:creationId xmlns:a16="http://schemas.microsoft.com/office/drawing/2014/main" id="{784FA3EC-01BE-46DD-AEEE-262DB1EF91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1" y="2512"/>
              <a:ext cx="3719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857" name="Text Box 25">
              <a:extLst>
                <a:ext uri="{FF2B5EF4-FFF2-40B4-BE49-F238E27FC236}">
                  <a16:creationId xmlns:a16="http://schemas.microsoft.com/office/drawing/2014/main" id="{381053B9-EF99-47DE-8D23-8895CE0DCC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4" y="2583"/>
              <a:ext cx="21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 dirty="0">
                  <a:solidFill>
                    <a:schemeClr val="bg2"/>
                  </a:solidFill>
                </a:rPr>
                <a:t>Seuil </a:t>
              </a:r>
              <a:r>
                <a:rPr lang="fr-FR" altLang="fr-FR" sz="1600" b="1" dirty="0" err="1">
                  <a:solidFill>
                    <a:schemeClr val="bg2"/>
                  </a:solidFill>
                </a:rPr>
                <a:t>therap</a:t>
              </a:r>
              <a:r>
                <a:rPr lang="fr-FR" altLang="fr-FR" sz="1600" b="1" dirty="0">
                  <a:solidFill>
                    <a:schemeClr val="bg2"/>
                  </a:solidFill>
                </a:rPr>
                <a:t> en Conc. totale = 2xCMI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6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35853" name="Rectangle 30">
            <a:extLst>
              <a:ext uri="{FF2B5EF4-FFF2-40B4-BE49-F238E27FC236}">
                <a16:creationId xmlns:a16="http://schemas.microsoft.com/office/drawing/2014/main" id="{23E7F222-77B5-459F-86FA-570EF1EF4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333375"/>
            <a:ext cx="899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rgbClr val="000000"/>
                </a:solidFill>
              </a:rPr>
              <a:t>La liaison aux protéines plasmatiques</a:t>
            </a:r>
          </a:p>
        </p:txBody>
      </p:sp>
      <p:sp>
        <p:nvSpPr>
          <p:cNvPr id="35854" name="Text Box 31">
            <a:extLst>
              <a:ext uri="{FF2B5EF4-FFF2-40B4-BE49-F238E27FC236}">
                <a16:creationId xmlns:a16="http://schemas.microsoft.com/office/drawing/2014/main" id="{D8D29399-3D68-416D-A8CC-96C1254D6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637" y="1977928"/>
            <a:ext cx="83503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/>
              <a:t>Ex. : deux antibiotiques  même CMI (conc. libre)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/>
              <a:t>			fu différentes : </a:t>
            </a:r>
            <a:r>
              <a:rPr lang="fr-FR" altLang="fr-FR" sz="2000" dirty="0">
                <a:solidFill>
                  <a:srgbClr val="009900"/>
                </a:solidFill>
              </a:rPr>
              <a:t>vert absence de liaison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/>
              <a:t>				           </a:t>
            </a:r>
            <a:r>
              <a:rPr lang="fr-FR" altLang="fr-FR" sz="2000" dirty="0">
                <a:solidFill>
                  <a:schemeClr val="bg2"/>
                </a:solidFill>
              </a:rPr>
              <a:t>bleu présence de liaison </a:t>
            </a:r>
            <a:r>
              <a:rPr lang="fr-FR" altLang="fr-FR" sz="2000" i="1" dirty="0">
                <a:solidFill>
                  <a:schemeClr val="bg2"/>
                </a:solidFill>
              </a:rPr>
              <a:t>f</a:t>
            </a:r>
            <a:r>
              <a:rPr lang="fr-FR" altLang="fr-FR" sz="2000" baseline="-25000" dirty="0">
                <a:solidFill>
                  <a:schemeClr val="bg2"/>
                </a:solidFill>
              </a:rPr>
              <a:t>u</a:t>
            </a:r>
            <a:r>
              <a:rPr lang="fr-FR" altLang="fr-FR" sz="2000" dirty="0">
                <a:solidFill>
                  <a:schemeClr val="bg2"/>
                </a:solidFill>
              </a:rPr>
              <a:t> = 0.5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38A37755-A754-4AD1-BEEB-D6689AAB92BD}"/>
                  </a:ext>
                </a:extLst>
              </p:cNvPr>
              <p:cNvSpPr txBox="1"/>
              <p:nvPr/>
            </p:nvSpPr>
            <p:spPr>
              <a:xfrm>
                <a:off x="258574" y="2528094"/>
                <a:ext cx="1683711" cy="56900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𝒕𝒐𝒕𝒂𝒍𝒆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𝒍𝒊𝒃𝒓𝒆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38A37755-A754-4AD1-BEEB-D6689AAB9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74" y="2528094"/>
                <a:ext cx="1683711" cy="5690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500AF786-924E-40D8-BBC8-5AC4E986CF96}"/>
              </a:ext>
            </a:extLst>
          </p:cNvPr>
          <p:cNvSpPr/>
          <p:nvPr/>
        </p:nvSpPr>
        <p:spPr>
          <a:xfrm>
            <a:off x="5697961" y="3137346"/>
            <a:ext cx="4466937" cy="4330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6D66EFB-2604-4C36-B10F-E7B41A030EFA}"/>
              </a:ext>
            </a:extLst>
          </p:cNvPr>
          <p:cNvSpPr txBox="1"/>
          <p:nvPr/>
        </p:nvSpPr>
        <p:spPr>
          <a:xfrm>
            <a:off x="5691588" y="3171106"/>
            <a:ext cx="200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Taux de perfusion</a:t>
            </a:r>
          </a:p>
        </p:txBody>
      </p:sp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D4C6B9AF-3FB6-48E9-86BF-59BF19980732}"/>
              </a:ext>
            </a:extLst>
          </p:cNvPr>
          <p:cNvSpPr/>
          <p:nvPr/>
        </p:nvSpPr>
        <p:spPr>
          <a:xfrm>
            <a:off x="7663780" y="3263800"/>
            <a:ext cx="720080" cy="184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64CFF72-1F0C-4F2F-B7CE-57935B2BDCC5}"/>
              </a:ext>
            </a:extLst>
          </p:cNvPr>
          <p:cNvSpPr txBox="1"/>
          <p:nvPr/>
        </p:nvSpPr>
        <p:spPr>
          <a:xfrm>
            <a:off x="8383860" y="3153419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Ctot,éq</a:t>
            </a:r>
            <a:r>
              <a:rPr lang="fr-FR" dirty="0"/>
              <a:t> = 2xCMI</a:t>
            </a:r>
          </a:p>
        </p:txBody>
      </p:sp>
    </p:spTree>
    <p:extLst>
      <p:ext uri="{BB962C8B-B14F-4D97-AF65-F5344CB8AC3E}">
        <p14:creationId xmlns:p14="http://schemas.microsoft.com/office/powerpoint/2010/main" val="4148480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74439" grpId="0"/>
      <p:bldP spid="274455" grpId="0"/>
      <p:bldP spid="24" grpId="0" animBg="1"/>
      <p:bldP spid="25" grpId="0"/>
      <p:bldP spid="26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3">
            <a:extLst>
              <a:ext uri="{FF2B5EF4-FFF2-40B4-BE49-F238E27FC236}">
                <a16:creationId xmlns:a16="http://schemas.microsoft.com/office/drawing/2014/main" id="{ADE98B34-B9CD-470E-94D4-898D94180E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C16CE3-95BF-4250-983C-5B1230DFECB2}" type="slidenum">
              <a:rPr lang="fr-FR" altLang="fr-FR" smtClean="0">
                <a:latin typeface="Arial Black" panose="020B0A04020102020204" pitchFamily="34" charset="0"/>
              </a:rPr>
              <a:pPr/>
              <a:t>8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1747" name="Rectangle 19">
            <a:extLst>
              <a:ext uri="{FF2B5EF4-FFF2-40B4-BE49-F238E27FC236}">
                <a16:creationId xmlns:a16="http://schemas.microsoft.com/office/drawing/2014/main" id="{E76D4E15-58B9-479D-A227-E11451568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333375"/>
            <a:ext cx="899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rgbClr val="000000"/>
                </a:solidFill>
              </a:rPr>
              <a:t>La liaison aux protéines plasmatiques</a:t>
            </a:r>
          </a:p>
        </p:txBody>
      </p:sp>
      <p:sp>
        <p:nvSpPr>
          <p:cNvPr id="31748" name="Rectangle 22">
            <a:extLst>
              <a:ext uri="{FF2B5EF4-FFF2-40B4-BE49-F238E27FC236}">
                <a16:creationId xmlns:a16="http://schemas.microsoft.com/office/drawing/2014/main" id="{596D52C5-F5FC-45F7-B8EA-63C87114E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2852738"/>
            <a:ext cx="9575800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fr-FR" altLang="fr-FR" sz="2400"/>
              <a:t>Pour passer des </a:t>
            </a:r>
            <a:r>
              <a:rPr lang="fr-FR" altLang="fr-FR" sz="2400" b="1">
                <a:solidFill>
                  <a:srgbClr val="A50021"/>
                </a:solidFill>
              </a:rPr>
              <a:t>concentrations libres efficaces</a:t>
            </a:r>
            <a:r>
              <a:rPr lang="fr-FR" altLang="fr-FR" sz="2400"/>
              <a:t> déterminées </a:t>
            </a:r>
            <a:r>
              <a:rPr lang="fr-FR" altLang="fr-FR" sz="2400" b="1" i="1">
                <a:solidFill>
                  <a:srgbClr val="A50021"/>
                </a:solidFill>
              </a:rPr>
              <a:t>in</a:t>
            </a:r>
            <a:r>
              <a:rPr lang="fr-FR" altLang="fr-FR" sz="2400" b="1">
                <a:solidFill>
                  <a:srgbClr val="A50021"/>
                </a:solidFill>
              </a:rPr>
              <a:t> vitro</a:t>
            </a:r>
            <a:r>
              <a:rPr lang="fr-FR" altLang="fr-FR" sz="2400"/>
              <a:t> au </a:t>
            </a:r>
            <a:r>
              <a:rPr lang="fr-FR" altLang="fr-FR" sz="2400" b="1">
                <a:solidFill>
                  <a:srgbClr val="009900"/>
                </a:solidFill>
              </a:rPr>
              <a:t>concentrations totales</a:t>
            </a:r>
            <a:r>
              <a:rPr lang="fr-FR" altLang="fr-FR" sz="2400"/>
              <a:t> </a:t>
            </a:r>
            <a:r>
              <a:rPr lang="fr-FR" altLang="fr-FR" sz="2400" b="1">
                <a:solidFill>
                  <a:srgbClr val="009900"/>
                </a:solidFill>
              </a:rPr>
              <a:t>cibles</a:t>
            </a:r>
            <a:r>
              <a:rPr lang="fr-FR" altLang="fr-FR" sz="2400"/>
              <a:t> correspondantes </a:t>
            </a:r>
            <a:r>
              <a:rPr lang="fr-FR" altLang="fr-FR" sz="2400" b="1" i="1">
                <a:solidFill>
                  <a:srgbClr val="009900"/>
                </a:solidFill>
              </a:rPr>
              <a:t>in vivo</a:t>
            </a:r>
          </a:p>
          <a:p>
            <a:pPr lvl="3" eaLnBrk="1" hangingPunct="1"/>
            <a:endParaRPr lang="fr-FR" altLang="fr-FR" sz="1800" b="1" i="1">
              <a:solidFill>
                <a:srgbClr val="009900"/>
              </a:solidFill>
            </a:endParaRPr>
          </a:p>
          <a:p>
            <a:pPr lvl="1" eaLnBrk="1" hangingPunct="1"/>
            <a:r>
              <a:rPr lang="fr-FR" altLang="fr-FR" sz="2400"/>
              <a:t>Pour comparer des </a:t>
            </a:r>
            <a:r>
              <a:rPr lang="fr-FR" altLang="fr-FR" sz="2400" b="1">
                <a:solidFill>
                  <a:schemeClr val="bg2"/>
                </a:solidFill>
              </a:rPr>
              <a:t>gammes de concentrations cibles entre espèces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66D38C-7AF7-490F-AE2D-F60DB9ED1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341438"/>
            <a:ext cx="9704388" cy="52546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Pourquoi connaître le % de liaison aux protéines plasmatiques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u numéro de diapositive 3">
            <a:extLst>
              <a:ext uri="{FF2B5EF4-FFF2-40B4-BE49-F238E27FC236}">
                <a16:creationId xmlns:a16="http://schemas.microsoft.com/office/drawing/2014/main" id="{5B1B85D3-7565-40D0-9E25-EA0FC11483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378186-85A0-4B05-9709-665BE086D1A0}" type="slidenum">
              <a:rPr lang="fr-FR" altLang="fr-FR" smtClean="0">
                <a:latin typeface="Arial Black" panose="020B0A04020102020204" pitchFamily="34" charset="0"/>
              </a:rPr>
              <a:pPr/>
              <a:t>9</a:t>
            </a:fld>
            <a:endParaRPr lang="fr-FR" altLang="fr-FR">
              <a:latin typeface="Arial Black" panose="020B0A040201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4A11DDEE-004B-4551-8809-CE1C95844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333375"/>
            <a:ext cx="899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rgbClr val="000000"/>
                </a:solidFill>
              </a:rPr>
              <a:t>La liaison aux protéines plasmatiques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027DD353-2EBE-4D22-939E-B30A13EF5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075" y="1219200"/>
            <a:ext cx="302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>
                <a:solidFill>
                  <a:srgbClr val="000000"/>
                </a:solidFill>
              </a:rPr>
              <a:t>méthodes d’étude</a:t>
            </a:r>
            <a:endParaRPr lang="fr-FR" altLang="fr-FR" sz="2400"/>
          </a:p>
        </p:txBody>
      </p:sp>
      <p:sp>
        <p:nvSpPr>
          <p:cNvPr id="32773" name="Rectangle 12">
            <a:extLst>
              <a:ext uri="{FF2B5EF4-FFF2-40B4-BE49-F238E27FC236}">
                <a16:creationId xmlns:a16="http://schemas.microsoft.com/office/drawing/2014/main" id="{62D3AB98-2BAC-4BD4-B218-41D072912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850" y="1187450"/>
            <a:ext cx="4013200" cy="6429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grpSp>
        <p:nvGrpSpPr>
          <p:cNvPr id="32774" name="Group 15">
            <a:extLst>
              <a:ext uri="{FF2B5EF4-FFF2-40B4-BE49-F238E27FC236}">
                <a16:creationId xmlns:a16="http://schemas.microsoft.com/office/drawing/2014/main" id="{049BB87B-7D30-4673-8D9B-1652753A9CCE}"/>
              </a:ext>
            </a:extLst>
          </p:cNvPr>
          <p:cNvGrpSpPr>
            <a:grpSpLocks/>
          </p:cNvGrpSpPr>
          <p:nvPr/>
        </p:nvGrpSpPr>
        <p:grpSpPr bwMode="auto">
          <a:xfrm>
            <a:off x="5503863" y="4652963"/>
            <a:ext cx="3086100" cy="1371600"/>
            <a:chOff x="3408" y="3216"/>
            <a:chExt cx="1728" cy="864"/>
          </a:xfrm>
        </p:grpSpPr>
        <p:grpSp>
          <p:nvGrpSpPr>
            <p:cNvPr id="32776" name="Group 16">
              <a:extLst>
                <a:ext uri="{FF2B5EF4-FFF2-40B4-BE49-F238E27FC236}">
                  <a16:creationId xmlns:a16="http://schemas.microsoft.com/office/drawing/2014/main" id="{ED6B1043-0006-4F44-8B4C-858E3F4C42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3312"/>
              <a:ext cx="1536" cy="672"/>
              <a:chOff x="3456" y="3312"/>
              <a:chExt cx="1536" cy="672"/>
            </a:xfrm>
          </p:grpSpPr>
          <p:sp>
            <p:nvSpPr>
              <p:cNvPr id="32778" name="Rectangle 17">
                <a:extLst>
                  <a:ext uri="{FF2B5EF4-FFF2-40B4-BE49-F238E27FC236}">
                    <a16:creationId xmlns:a16="http://schemas.microsoft.com/office/drawing/2014/main" id="{C4CCA37B-597F-4F91-A463-A50ED37DD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3504"/>
                <a:ext cx="42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3000">
                    <a:solidFill>
                      <a:srgbClr val="000000"/>
                    </a:solidFill>
                  </a:rPr>
                  <a:t>fu = </a:t>
                </a:r>
                <a:endParaRPr lang="fr-FR" altLang="fr-FR" sz="2400"/>
              </a:p>
            </p:txBody>
          </p:sp>
          <p:sp>
            <p:nvSpPr>
              <p:cNvPr id="32779" name="Rectangle 18">
                <a:extLst>
                  <a:ext uri="{FF2B5EF4-FFF2-40B4-BE49-F238E27FC236}">
                    <a16:creationId xmlns:a16="http://schemas.microsoft.com/office/drawing/2014/main" id="{B05DDF58-6BDC-4E02-9AEE-1B8A2A97D2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3" y="3312"/>
                <a:ext cx="67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3000">
                    <a:solidFill>
                      <a:srgbClr val="000000"/>
                    </a:solidFill>
                  </a:rPr>
                  <a:t>C libre </a:t>
                </a:r>
                <a:endParaRPr lang="fr-FR" altLang="fr-FR" sz="2400"/>
              </a:p>
            </p:txBody>
          </p:sp>
          <p:sp>
            <p:nvSpPr>
              <p:cNvPr id="32780" name="Rectangle 19">
                <a:extLst>
                  <a:ext uri="{FF2B5EF4-FFF2-40B4-BE49-F238E27FC236}">
                    <a16:creationId xmlns:a16="http://schemas.microsoft.com/office/drawing/2014/main" id="{D7AA1EB9-BA02-4527-A777-EF8D4ED981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7" y="3696"/>
                <a:ext cx="79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3000">
                    <a:solidFill>
                      <a:srgbClr val="000000"/>
                    </a:solidFill>
                  </a:rPr>
                  <a:t>C totale </a:t>
                </a:r>
                <a:endParaRPr lang="fr-FR" altLang="fr-FR" sz="2400"/>
              </a:p>
            </p:txBody>
          </p:sp>
          <p:sp>
            <p:nvSpPr>
              <p:cNvPr id="32781" name="Line 20">
                <a:extLst>
                  <a:ext uri="{FF2B5EF4-FFF2-40B4-BE49-F238E27FC236}">
                    <a16:creationId xmlns:a16="http://schemas.microsoft.com/office/drawing/2014/main" id="{7A1E24EB-1E53-433A-A194-DDEC1FB086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3648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2777" name="Rectangle 21">
              <a:extLst>
                <a:ext uri="{FF2B5EF4-FFF2-40B4-BE49-F238E27FC236}">
                  <a16:creationId xmlns:a16="http://schemas.microsoft.com/office/drawing/2014/main" id="{23B59AD9-11A1-4E68-AE83-944D0C32B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216"/>
              <a:ext cx="1728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14" name="Rectangle 22">
            <a:extLst>
              <a:ext uri="{FF2B5EF4-FFF2-40B4-BE49-F238E27FC236}">
                <a16:creationId xmlns:a16="http://schemas.microsoft.com/office/drawing/2014/main" id="{9C65CBC6-AE41-4996-BA5B-2C0887011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1700213"/>
            <a:ext cx="9517062" cy="4033837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FR" sz="280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PRINCIPE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>
                <a:solidFill>
                  <a:srgbClr val="000000"/>
                </a:solidFill>
                <a:latin typeface="Arial" charset="0"/>
              </a:rPr>
              <a:t>Mesure des concentrations libres et liées</a:t>
            </a:r>
          </a:p>
          <a:p>
            <a:pPr marL="2057400" lvl="4" indent="-228600" defTabSz="762000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/>
            </a:pPr>
            <a:endParaRPr lang="fr-FR">
              <a:solidFill>
                <a:srgbClr val="000000"/>
              </a:solidFill>
              <a:latin typeface="Arial" charset="0"/>
            </a:endParaRPr>
          </a:p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FR" sz="280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TECHNIQUES DE SEPARATION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>
                <a:solidFill>
                  <a:srgbClr val="000000"/>
                </a:solidFill>
                <a:latin typeface="Arial" charset="0"/>
              </a:rPr>
              <a:t>Dialyse à l’équilibre, ultrafiltration</a:t>
            </a:r>
            <a:endParaRPr lang="fr-FR" sz="2400" b="1">
              <a:solidFill>
                <a:srgbClr val="A50021"/>
              </a:solidFill>
              <a:latin typeface="Arial" charset="0"/>
            </a:endParaRP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>
                <a:solidFill>
                  <a:srgbClr val="000000"/>
                </a:solidFill>
                <a:latin typeface="Arial" charset="0"/>
              </a:rPr>
              <a:t>Ultracentrifugation</a:t>
            </a:r>
          </a:p>
          <a:p>
            <a:pPr marL="2057400" lvl="4" indent="-228600" defTabSz="762000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/>
            </a:pPr>
            <a:endParaRPr lang="fr-FR">
              <a:solidFill>
                <a:srgbClr val="000000"/>
              </a:solidFill>
              <a:latin typeface="Arial" charset="0"/>
            </a:endParaRPr>
          </a:p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FR" sz="280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PARAMETRE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>
                <a:latin typeface="Arial" charset="0"/>
              </a:rPr>
              <a:t>La fraction libre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Thème Office">
  <a:themeElements>
    <a:clrScheme name="ENVT">
      <a:dk1>
        <a:sysClr val="windowText" lastClr="000000"/>
      </a:dk1>
      <a:lt1>
        <a:sysClr val="window" lastClr="FFFFFF"/>
      </a:lt1>
      <a:dk2>
        <a:srgbClr val="3D408F"/>
      </a:dk2>
      <a:lt2>
        <a:srgbClr val="EEECE1"/>
      </a:lt2>
      <a:accent1>
        <a:srgbClr val="DE1C21"/>
      </a:accent1>
      <a:accent2>
        <a:srgbClr val="781614"/>
      </a:accent2>
      <a:accent3>
        <a:srgbClr val="F8AA29"/>
      </a:accent3>
      <a:accent4>
        <a:srgbClr val="40B1BA"/>
      </a:accent4>
      <a:accent5>
        <a:srgbClr val="6A7A93"/>
      </a:accent5>
      <a:accent6>
        <a:srgbClr val="3D408F"/>
      </a:accent6>
      <a:hlink>
        <a:srgbClr val="DE1C21"/>
      </a:hlink>
      <a:folHlink>
        <a:srgbClr val="78161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5642</TotalTime>
  <Words>1974</Words>
  <Application>Microsoft Office PowerPoint</Application>
  <PresentationFormat>Diapositives 35 mm</PresentationFormat>
  <Paragraphs>373</Paragraphs>
  <Slides>38</Slides>
  <Notes>6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8" baseType="lpstr">
      <vt:lpstr>Arial</vt:lpstr>
      <vt:lpstr>Arial Black</vt:lpstr>
      <vt:lpstr>Calibri</vt:lpstr>
      <vt:lpstr>Cambria Math</vt:lpstr>
      <vt:lpstr>Symbol</vt:lpstr>
      <vt:lpstr>Times New Roman</vt:lpstr>
      <vt:lpstr>Wingdings</vt:lpstr>
      <vt:lpstr>2_Thème Office</vt:lpstr>
      <vt:lpstr>1_Pixel</vt:lpstr>
      <vt:lpstr>Graphique</vt:lpstr>
      <vt:lpstr>La liaison aux protéines plasmatiques</vt:lpstr>
      <vt:lpstr>Présentation PowerPoint</vt:lpstr>
      <vt:lpstr>Importance de la forme libre d’un principe actif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Relations entre fu, Clibre and Ctot : la situation in vitro</vt:lpstr>
      <vt:lpstr>fu, Clibre, Ctot : situation in vitro </vt:lpstr>
      <vt:lpstr>fu, Clibre, Ctot : situation in vivo : état initial</vt:lpstr>
      <vt:lpstr>fu, Clibre, Ctot : situation in vivo: juste après administration du “déplaceur”</vt:lpstr>
      <vt:lpstr>fu, Clibre, Ctot : situation in vivo : après administration du “déplaceur”</vt:lpstr>
      <vt:lpstr>fu, Clibre, Ctot : situation in vivo : état final</vt:lpstr>
      <vt:lpstr>Présentation PowerPoint</vt:lpstr>
      <vt:lpstr>Arbre de décision pour déterminer l’importance clinique des interactions potentielles par déplacement de la liaison aux protéines plasmatiques </vt:lpstr>
      <vt:lpstr>Retour sur l’interaction warfarine-phénylbutazone (PBZ)</vt:lpstr>
      <vt:lpstr>Conclusions</vt:lpstr>
      <vt:lpstr>Phénomènes de compétition au niveau des protéines plasmatiques</vt:lpstr>
      <vt:lpstr>Présentation PowerPoint</vt:lpstr>
    </vt:vector>
  </TitlesOfParts>
  <Company>ENVT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Alain BOUSQUET-MELOU</dc:creator>
  <cp:lastModifiedBy>Alain Bousquet-Melou</cp:lastModifiedBy>
  <cp:revision>169</cp:revision>
  <cp:lastPrinted>2003-09-26T11:05:08Z</cp:lastPrinted>
  <dcterms:created xsi:type="dcterms:W3CDTF">2001-11-02T09:45:18Z</dcterms:created>
  <dcterms:modified xsi:type="dcterms:W3CDTF">2026-03-17T17:21:49Z</dcterms:modified>
</cp:coreProperties>
</file>