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93" r:id="rId2"/>
  </p:sldMasterIdLst>
  <p:notesMasterIdLst>
    <p:notesMasterId r:id="rId24"/>
  </p:notesMasterIdLst>
  <p:handoutMasterIdLst>
    <p:handoutMasterId r:id="rId25"/>
  </p:handoutMasterIdLst>
  <p:sldIdLst>
    <p:sldId id="357" r:id="rId3"/>
    <p:sldId id="329" r:id="rId4"/>
    <p:sldId id="339" r:id="rId5"/>
    <p:sldId id="331" r:id="rId6"/>
    <p:sldId id="342" r:id="rId7"/>
    <p:sldId id="341" r:id="rId8"/>
    <p:sldId id="330" r:id="rId9"/>
    <p:sldId id="356" r:id="rId10"/>
    <p:sldId id="343" r:id="rId11"/>
    <p:sldId id="337" r:id="rId12"/>
    <p:sldId id="338" r:id="rId13"/>
    <p:sldId id="335" r:id="rId14"/>
    <p:sldId id="345" r:id="rId15"/>
    <p:sldId id="336" r:id="rId16"/>
    <p:sldId id="346" r:id="rId17"/>
    <p:sldId id="350" r:id="rId18"/>
    <p:sldId id="348" r:id="rId19"/>
    <p:sldId id="351" r:id="rId20"/>
    <p:sldId id="347" r:id="rId21"/>
    <p:sldId id="354" r:id="rId22"/>
    <p:sldId id="355" r:id="rId23"/>
  </p:sldIdLst>
  <p:sldSz cx="10287000" cy="6858000" type="35mm"/>
  <p:notesSz cx="6772275" cy="9902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50021"/>
    <a:srgbClr val="CCCCFF"/>
    <a:srgbClr val="FF9900"/>
    <a:srgbClr val="33CC33"/>
    <a:srgbClr val="FF000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529" autoAdjust="0"/>
  </p:normalViewPr>
  <p:slideViewPr>
    <p:cSldViewPr>
      <p:cViewPr varScale="1">
        <p:scale>
          <a:sx n="98" d="100"/>
          <a:sy n="98" d="100"/>
        </p:scale>
        <p:origin x="1772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19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216AFDF-FAB8-4AF8-AB44-55323D92AE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5C00274-ACC4-4BA1-B20D-283E65CD60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3E07881-53D0-4D60-9678-6590379AC1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BE420E0-8076-4264-8063-B39D57C23D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1E5426-C8AB-4322-99BF-8301E6EC46E5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98B7BB3-D888-488B-BC93-E0AD127B48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5D1E4FE-B121-45C9-8140-560352D9BF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6078286F-EAFB-4A95-9244-ACAE4A7F18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2950"/>
            <a:ext cx="556736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985581E-CA7C-448C-85CA-35187A5107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EE8AC5C-A61F-4C9B-84B4-0EAA047BA8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6EAD1E3-D074-4A59-9B68-D8E6E7470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998CFA-774B-43E0-A1FD-7D79750E57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8E5E879-A6AE-46DF-9F9B-9BC9ECF9E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DFE08B-E012-4484-B228-F49B880D3CED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30B99B5-A53A-41F3-A770-1CC7F72DC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6753FB8-87D9-44D3-AF61-A5639AAE0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A9EB7A5-EE6E-483B-85FD-BDA142CB1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A1F097-2B78-4889-8672-6E433C5A4524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88CD98A-6DB5-4096-A1FC-BB0640460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17DC21E-458E-4012-BB4B-3D7603B0D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141D7E0B-4892-4DB7-A3B0-A8513BBCB1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281D24-4539-4633-86C6-8F3C717AB1BA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FE50893-DCB1-401C-93B1-8F3E5BBCE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EB7531F-BD18-479B-8C51-EFB42B41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F6AA861-8A31-4D85-96F0-932D7E358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C992B3-EE92-4973-982E-3C4A325D75F1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A016372-7271-4F3C-9F57-8DFA1EE3E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161CFF9-A793-4703-A59E-D6BDDD84E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8C06BCB-98AA-4CDB-8099-0DAC8F3A4E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509C1-8580-4E32-88B6-A0D0D91AC48C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2E65C68-7164-4163-AF6C-6A36FD5B9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3139F0F-36EF-40B3-BB9A-51B1D67DC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FAA2EA5-EF88-45D7-8CF8-13860E358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B59046-8875-4926-B1D4-76FCB983E778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ED3F0B7-7C27-482F-9198-C37A87B65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01F002D-7E93-415D-A659-88201F238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1E0EE6C6-9F8C-4475-98B9-B8731D9FA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138B0C-7A93-4033-84E7-06A3562E8ACC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5A949B3-55A0-4E86-B47C-2BFF1AF3A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E9C80E8-6B5C-4ECC-9E7B-2DE365100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24C34CC-BBE4-4F81-A883-2D91ADD19F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EBC3CC-F375-48E7-AC55-34E6C4DDB288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A4EC321-566A-4AA1-BFDD-C8928854F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E590F72-957A-4711-8367-3A6FD7863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26FBF99-0DE9-440F-9666-6650903C2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7BB60C-CFC7-43B9-9C3C-3F313E598E87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4FEC2D4-078F-44A9-A9B8-E77886B52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2295293-4F1C-49CB-872C-6E4162B20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9077569-2D24-436C-87D8-75C889F11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DF65F3-0E86-45AA-8E9F-977742D5B8C1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FE5AB2C-0A57-4965-B9A2-36579D0090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86B0487-763E-408D-BB23-28C9077FB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8B6D0DC-E30B-4AB2-9641-6D465529C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029C0F-AD45-411A-91AC-379F5C26C12E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E9AABB6-36EE-44B8-B73D-9EC1D89C8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FEF1B5-2F39-4D38-A09E-B454E8BAB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7E91FD0-3A9F-4090-9BEE-6DF44A3C6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D5FCF4-B39E-4A52-9917-ECD20E306C39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57F10F5-7257-4AC4-9329-2F56BA01F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1663" y="742950"/>
            <a:ext cx="5570537" cy="3713163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E016D44-4141-4B21-A7DC-C11AC4FB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03763"/>
            <a:ext cx="5419725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DD3B5525-F55B-4C67-B219-3F61A5365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B10C19-4564-4C80-BEFF-2064F8326C47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A5F5094-2824-4005-8378-6DE924698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B55E44D-560F-4902-8832-0172E8BE7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1F23D3E-C300-4609-B3CA-0E2B22DC2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257455-93D6-4015-B4B5-E084A30C607C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A2584EB-9B59-408E-B450-B5744C047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48E5704-C40F-4333-A6B0-D7AB557DE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EC7BE27-E1B4-49F5-BC7B-19AF266E3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6D1542-8B1B-4D2C-A369-A4F987C03133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2B4C0CB-5463-479C-BC48-8F0B485B5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68BF317-D585-4235-B7D8-8BA87F49B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078F5F3-E9D0-442E-88D0-D0EA424D0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5EE68A-0646-4DAC-882A-092AF7872E01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42AE089-78DC-43BB-8EF5-B110C1F06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1663" y="742950"/>
            <a:ext cx="5570537" cy="3713163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6371754-5113-47FB-95EE-92B8AC482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22A6BCC-B82F-400A-BDAD-B020073533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257C38-5F29-44DD-802F-1B59145412D2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05D9FCD-D66E-4432-ABDC-21A70F0E3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2E05CF3-F4E6-4F1B-B042-EA736B0DC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E3C835B-675E-4E9C-B76F-233DE7840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8EA0FC-8F50-4867-B217-BBCE1AA00082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CC8D4FA-F69B-43B5-8C27-C9601C250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B23112D-1545-4971-B547-37BCCD3F2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479D020-D467-4C97-B163-BB50B960D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3D8A7A-364C-4684-A2A8-44C536D0F7E0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85CF226-A0D2-4182-B8A6-A44D16B32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9F34003-9060-4FF4-9590-45F608FDF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1B3FF85-2CFA-4DF9-BDEC-88D946666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77EDEE-DA70-4D2C-B246-C12C2617C7FB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245DDB-D9B2-4AD7-9B89-FD69C4E1D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B824BDB-9A1C-493E-8CF1-493B2589C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9315DF1-F4C1-435A-87F0-E19FBD89F3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8DC6CED-F9BD-477F-BC12-50DA1A8DE8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3898FB4-B7E3-494A-B4F0-10DFDF6888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58FB3E2B-A6A3-47BA-9945-8AF33D78E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4389E555-C149-4776-9601-9488F6192E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A8B740E7-81AE-4FDC-9386-AD2B7D5EA1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31457CC2-907B-4D75-B6B3-939B4C1BAC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3B3FF263-5AD5-4B49-95DB-BB62152B35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821A9476-9E6C-412F-B881-4B54B14C20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DA678054-6016-41D6-A167-CF8D0E2851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6A509466-80CE-47DF-887D-25C015FEEF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733600E5-2396-44F3-8ED8-2ACD4BA48D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79652DA5-F6EE-4686-A2EF-A9CE3CDC1F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1C4D24D8-3179-4199-B70E-3837B511D7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3C58B3FB-9F0E-49F6-AE60-45F96B2D4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59E5749-2B29-4F69-AE72-20310B553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0F58BFCA-E94C-4C40-8007-22777867E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66DE-6B07-4686-8CF8-877FF5D047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491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7361C0-04B1-45C8-A6ED-6CCC3CBED0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C7E2E3-785C-439B-9233-9FE6526A01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4EC5-8DA4-450C-8776-242D37C572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7D6E4CC-15FB-4D81-A471-494463F923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2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9DB7A4-0BE2-47E6-BA39-2CF01549C2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E0CCAE-3DF1-4B36-9774-72197498BE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7EEE4-1A05-4FB8-A7E5-AC6504CEFA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BCEE793-08F7-4120-9D0A-C90DC7D389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8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3B5B5525-C690-4CAA-A7B0-19DEB29FE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4F006D34-3CF9-4B25-9401-E474D1CA8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44BE329-89CC-4CD0-86EC-0996DFDAD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23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9BA1E8EA-ABED-455D-90A4-34A5760F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8D132C7F-6D27-429A-A7D7-81965FF82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6D27BF11-EB75-4651-84BB-152B68037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89880E2-B494-4747-8843-8F575AEBC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5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9965FB98-1A27-4B4F-B87B-70BA7E46E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572D3A72-3893-4486-A3E2-53D1CB6D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D1698F2-8DD4-4079-874E-FDACF8CD5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29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987ED1C8-3E9E-47C5-A35C-1121E7AF8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9583CC37-67A3-49C0-9804-A093AA7D2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F8965044-6D67-4028-8C94-1ECB81C58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16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671FB0E5-922A-4BFB-92DF-00CBA88D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66D8973B-691F-4E15-BD12-4B5BBA53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72F1DDDA-20DD-4805-9639-305BC9F21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4300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905D5E18-9278-4FCF-8AF7-7E2F49AFB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C90B48F7-6053-4D62-BC7C-9CB3589D1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4692B318-0458-4FC7-A7E1-78ABF7BB8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561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E2172008-31F5-4283-9BE3-A89D2F426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7B9EFB18-E9AC-4BAD-A410-8B8939045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2906B683-8B80-4AE6-B9C4-90095A960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072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900001CE-4864-4143-A426-354574D9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4003D36A-18C2-4863-96D4-26D0FBAD8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17F70F45-C472-4250-B388-A0A8289D7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347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8CA20D-3B71-42C9-AD35-7FF57B32E8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6A26B4-5F16-4E86-BEA5-A76F80599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D19B-D262-4F71-9C44-60DE5ACAA7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F767F47-CCC2-42D4-AC8D-FD403F152A2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811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F8D9573B-A0C6-4A37-8118-6FF49F15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A039A6E-8058-43C0-B899-830E7673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362B72FE-C3B1-4E68-9603-5ED3E54AE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021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B012FBBE-B15D-4682-98DF-3E54142D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F40EC94D-C03D-40A9-85C6-C3CBF0B97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DC29135B-07A8-443A-819C-EBC6DE033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1054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CB368128-D10A-45A9-9B17-70DF5BC92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1548BA3D-0C8F-481A-882B-128FB5E9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2D0C4CB-B91C-4DE4-BE95-755363FF0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1706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B7757F51-80E9-4FD2-8F55-57CF94D7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E4F3BCAB-65D7-45A0-B66E-79B709DFB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2FF5900-97F5-4A4E-BFF4-29D6E7502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06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47A376F1-4994-40F3-9751-DCD96548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6ABA8D98-F9D1-4A8E-83B0-7F1FDEAB6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FF060F84-14D4-4635-8D52-620A0094F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3344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019A22DC-810F-47AE-B648-3690A2499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B6F4EC8F-1121-4C58-B5E2-359C3D62A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09F5D393-A9A5-4D37-90FC-B0BD42C21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7705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74129C9C-79BD-4858-AF29-9BB735FB3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C1002F96-2AE2-4DAF-B22C-F71EFE58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8E8186E-8D79-4BBF-8018-21FD2383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71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2D32C156-4BEE-42B7-95AE-D4B5E4E8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90305EA0-38F9-49E9-91A1-E3D3A6BDD7F6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410C8AA-90A4-4301-8FB5-3C51A981B8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ECBE6448-E6AA-40BE-9D96-E52881611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1C50E396-D632-4D07-9CE0-AE7AEE3ECDB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334808-3107-4E73-A2CF-6C57B66A64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9449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0C2B22AE-5092-440B-9CAF-9657D130B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84089ACD-3386-44D9-8B34-F50A8220CDFC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0A0DFD8D-4046-4F35-A8D7-1578A66A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FF484ABC-8D30-4974-9D48-0092D5A2F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F628C6-74D6-4A4F-92DC-C611136DAE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6202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6EB59447-FD28-4E6F-8F4D-FB0D4B0FA3DC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7B0F4C-9FF5-4C74-A5D5-9DC02F0732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7C4827B9-E4F8-4163-B057-2DCF5D4F1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E71E017-E965-49B6-8F84-90947B2C1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CD9010-15F0-463A-A608-03CFB38134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93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853701-159B-4D0C-999A-4A0FAF4DC6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955767-8DE3-42BC-A0AD-250C9882DB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E854-AA07-4E6A-9B8D-FC7043B445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91FA3B0-F2DE-4518-8C70-FE52AA1BB02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451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755384E7-432D-4365-ACA4-D5BA6D3E3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8A877851-A3CE-491F-9AE1-807920C67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615DD8-5DBB-4A4C-831C-2F828114B2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3955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7EC3F6F-1A8E-49AE-9F0E-167AE0E4E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5349D7-39EE-424B-88A2-1A21588F15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065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F342B8-27CD-4D3B-879A-4DED8A46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FAEB-B3EB-47F5-85E1-E22688A48F6E}" type="datetimeFigureOut">
              <a:rPr lang="fr-FR"/>
              <a:pPr>
                <a:defRPr/>
              </a:pPr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8D6B25-7BFC-4F06-9C23-AE9A2057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54EDD9-BDC8-4BE8-9766-2CEB3B48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1094-1B74-4BAF-8B1E-5F4B1FDB7B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47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70AC96-5DDB-4133-995E-FB06C9374E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F4F87D-B150-4680-A572-253112CBE5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2EBF-B79C-4B9C-9FFF-587957A5EC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47CAD3C-CFFC-45A4-B8A7-B1226019F58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50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BD20888-EDB7-4C4E-A41A-8F975133B8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697CD6-8372-4FAE-8206-7E337720E7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E2801-F346-4A26-9F3C-B429E44F5A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3336BB22-F977-42E1-8072-9F4BB50DC9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7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9120C-257F-492A-9CEF-78A970A709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19E3A-372D-410D-862D-86165CFC0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B360-2E7B-433C-8220-AEA60CE522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056D55D-6649-4DAD-AC0B-FE339207721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44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CA0BDAD-4258-47C8-9C3A-101CDCEA8A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D7D28CF-0918-485A-A95F-F1757CB052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9C38-DF7A-4463-A8BD-95C8B28C82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1C338E8-23E8-4B96-98AF-AE8FC09A2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4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74EE23-4EF9-4689-8E28-040E4593D3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DDF3D7-FABE-4DA7-A8EC-51CC8263E2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6C2F-B3C0-4D81-AB60-DBB73D619E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9B789E6-CD30-4B29-B149-76CFE9D1506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2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7DB311-2E67-44B0-9C08-B6211EA757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8F3F30-6847-49C0-BB7C-32FD4E0873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F23D-6545-4237-A5CF-4BC407CA69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FE7241F-D829-4912-A3CA-D440CF5953D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36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C209BC2-E9E1-46C3-B78B-10E8D232A1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174200F-E297-4C95-B744-B97E0867DB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7667070-CA74-403B-971A-8A3834FF2E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9FDBEF4B-239A-44E5-95F1-94972A15624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DC0F1A0F-880D-4EF0-9995-0B450C61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3EBEFBB9-94ED-4926-A91C-4739954ED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CEBCBD22-D9B6-48DD-9118-A690E633D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A0D09E0E-244F-4E6A-8FD5-22327ADE6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81394FA9-5496-4184-A1D8-7ED10F79B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3DD4430D-867C-4A6E-A92B-61DB019D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4767FF6E-A2F6-4DB4-8A54-B97BEEF1F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0C68E251-D670-4849-AE2D-417B14310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E875AA25-4945-4989-A045-1603AE428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424CC1FC-3962-4ED8-8A4B-2994E5A77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1888EED6-61C9-4D2E-AB55-37A713A65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A9604320-9D00-405C-B3DE-C558477F49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70C70AC5-B6DB-443A-A935-D2D83F228A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1D30615F-0654-45FF-B390-C911FC48A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EC67E8-AEE3-40F4-B2B9-8E542E791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A82EA4-51BD-4884-A051-911077E73E76}" type="datetimeFigureOut">
              <a:rPr lang="fr-FR"/>
              <a:pPr>
                <a:defRPr/>
              </a:pPr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0C6184-6FF1-40B1-82C8-3A205353C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01E66-DC8C-4470-B5B1-3E2FD7686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31A9EC-0E91-4605-8132-B183A23D5C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  <p:sldLayoutId id="2147484238" r:id="rId20"/>
    <p:sldLayoutId id="2147484217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DA3397AD-E17E-4EA7-9BAA-65B9288E2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Devenir d’un médicament dans  l’organisme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230F3C51-BC2C-46F9-BCFF-E4AC6C808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Mars 2026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97D67464-8A63-4A35-8421-B34954582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>
            <a:extLst>
              <a:ext uri="{FF2B5EF4-FFF2-40B4-BE49-F238E27FC236}">
                <a16:creationId xmlns:a16="http://schemas.microsoft.com/office/drawing/2014/main" id="{519FD0B2-0E01-470F-A85C-FFBCA90E6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5" name="Line 3">
            <a:extLst>
              <a:ext uri="{FF2B5EF4-FFF2-40B4-BE49-F238E27FC236}">
                <a16:creationId xmlns:a16="http://schemas.microsoft.com/office/drawing/2014/main" id="{536295D4-A859-4D7C-9864-786D8340F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0D418A6E-071C-47C3-80B4-45D8BCDD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44037" name="Rectangle 6">
            <a:extLst>
              <a:ext uri="{FF2B5EF4-FFF2-40B4-BE49-F238E27FC236}">
                <a16:creationId xmlns:a16="http://schemas.microsoft.com/office/drawing/2014/main" id="{8D3AA5F5-4F81-4230-BFC5-0141E0C5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889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Conc</a:t>
            </a:r>
          </a:p>
        </p:txBody>
      </p:sp>
      <p:sp>
        <p:nvSpPr>
          <p:cNvPr id="230407" name="Freeform 7">
            <a:extLst>
              <a:ext uri="{FF2B5EF4-FFF2-40B4-BE49-F238E27FC236}">
                <a16:creationId xmlns:a16="http://schemas.microsoft.com/office/drawing/2014/main" id="{108E11CC-5A7A-499A-B683-EB1BF3FE98F6}"/>
              </a:ext>
            </a:extLst>
          </p:cNvPr>
          <p:cNvSpPr>
            <a:spLocks/>
          </p:cNvSpPr>
          <p:nvPr/>
        </p:nvSpPr>
        <p:spPr bwMode="auto">
          <a:xfrm>
            <a:off x="1582738" y="3268663"/>
            <a:ext cx="3798887" cy="2527300"/>
          </a:xfrm>
          <a:custGeom>
            <a:avLst/>
            <a:gdLst>
              <a:gd name="T0" fmla="*/ 0 w 2393"/>
              <a:gd name="T1" fmla="*/ 0 h 1592"/>
              <a:gd name="T2" fmla="*/ 2147483646 w 2393"/>
              <a:gd name="T3" fmla="*/ 2147483646 h 1592"/>
              <a:gd name="T4" fmla="*/ 2147483646 w 2393"/>
              <a:gd name="T5" fmla="*/ 2147483646 h 1592"/>
              <a:gd name="T6" fmla="*/ 2147483646 w 2393"/>
              <a:gd name="T7" fmla="*/ 2147483646 h 1592"/>
              <a:gd name="T8" fmla="*/ 2147483646 w 2393"/>
              <a:gd name="T9" fmla="*/ 2147483646 h 1592"/>
              <a:gd name="T10" fmla="*/ 2147483646 w 2393"/>
              <a:gd name="T11" fmla="*/ 2147483646 h 1592"/>
              <a:gd name="T12" fmla="*/ 2147483646 w 2393"/>
              <a:gd name="T13" fmla="*/ 2147483646 h 15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93" h="1592">
                <a:moveTo>
                  <a:pt x="0" y="0"/>
                </a:moveTo>
                <a:cubicBezTo>
                  <a:pt x="6" y="109"/>
                  <a:pt x="6" y="486"/>
                  <a:pt x="38" y="653"/>
                </a:cubicBezTo>
                <a:cubicBezTo>
                  <a:pt x="70" y="820"/>
                  <a:pt x="107" y="903"/>
                  <a:pt x="191" y="1003"/>
                </a:cubicBezTo>
                <a:lnTo>
                  <a:pt x="541" y="1251"/>
                </a:lnTo>
                <a:lnTo>
                  <a:pt x="1212" y="1448"/>
                </a:lnTo>
                <a:lnTo>
                  <a:pt x="1241" y="1448"/>
                </a:lnTo>
                <a:lnTo>
                  <a:pt x="2393" y="159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0414" name="Group 14">
            <a:extLst>
              <a:ext uri="{FF2B5EF4-FFF2-40B4-BE49-F238E27FC236}">
                <a16:creationId xmlns:a16="http://schemas.microsoft.com/office/drawing/2014/main" id="{5BD3B02B-F527-4C9C-B7FE-F60218D8B6B2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836863"/>
            <a:ext cx="5037138" cy="865187"/>
            <a:chOff x="1246" y="1787"/>
            <a:chExt cx="3173" cy="545"/>
          </a:xfrm>
        </p:grpSpPr>
        <p:sp>
          <p:nvSpPr>
            <p:cNvPr id="44042" name="Rectangle 9">
              <a:extLst>
                <a:ext uri="{FF2B5EF4-FFF2-40B4-BE49-F238E27FC236}">
                  <a16:creationId xmlns:a16="http://schemas.microsoft.com/office/drawing/2014/main" id="{A9328720-D790-4204-895F-0824F4CA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787"/>
              <a:ext cx="2874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/>
                <a:t>décroissance </a:t>
              </a:r>
              <a:r>
                <a:rPr lang="fr-FR" altLang="fr-FR" sz="2500" b="1">
                  <a:solidFill>
                    <a:srgbClr val="A50021"/>
                  </a:solidFill>
                </a:rPr>
                <a:t>exponentielle</a:t>
              </a:r>
            </a:p>
          </p:txBody>
        </p:sp>
        <p:sp>
          <p:nvSpPr>
            <p:cNvPr id="44043" name="Line 10">
              <a:extLst>
                <a:ext uri="{FF2B5EF4-FFF2-40B4-BE49-F238E27FC236}">
                  <a16:creationId xmlns:a16="http://schemas.microsoft.com/office/drawing/2014/main" id="{FA1638CB-3321-4ABC-804E-788B6E8B6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" y="2059"/>
              <a:ext cx="20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4040" name="Rectangle 12">
            <a:extLst>
              <a:ext uri="{FF2B5EF4-FFF2-40B4-BE49-F238E27FC236}">
                <a16:creationId xmlns:a16="http://schemas.microsoft.com/office/drawing/2014/main" id="{103E9213-F207-4826-859E-DE19AB730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11273" name="Rectangle 13">
            <a:extLst>
              <a:ext uri="{FF2B5EF4-FFF2-40B4-BE49-F238E27FC236}">
                <a16:creationId xmlns:a16="http://schemas.microsoft.com/office/drawing/2014/main" id="{BA8A92D0-2F3D-4D0B-AD14-5FC7F76B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184775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Voie intraveineuse : bolus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4FFE36DD-5767-409E-A61F-B0DFA7C2BE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5FCDCA6E-EA95-4603-81FD-D41091AC3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0FB3B866-D251-43C5-BD6B-DFE8C110B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46085" name="Rectangle 6">
            <a:extLst>
              <a:ext uri="{FF2B5EF4-FFF2-40B4-BE49-F238E27FC236}">
                <a16:creationId xmlns:a16="http://schemas.microsoft.com/office/drawing/2014/main" id="{A0C1B406-553E-42E5-83AC-4C38C212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236551" name="Freeform 7">
            <a:extLst>
              <a:ext uri="{FF2B5EF4-FFF2-40B4-BE49-F238E27FC236}">
                <a16:creationId xmlns:a16="http://schemas.microsoft.com/office/drawing/2014/main" id="{5CA93259-AB78-4B01-BC6D-44CF7BFDD60C}"/>
              </a:ext>
            </a:extLst>
          </p:cNvPr>
          <p:cNvSpPr>
            <a:spLocks/>
          </p:cNvSpPr>
          <p:nvPr/>
        </p:nvSpPr>
        <p:spPr bwMode="auto">
          <a:xfrm>
            <a:off x="1582738" y="3268663"/>
            <a:ext cx="4513262" cy="2233612"/>
          </a:xfrm>
          <a:custGeom>
            <a:avLst/>
            <a:gdLst>
              <a:gd name="T0" fmla="*/ 0 w 2843"/>
              <a:gd name="T1" fmla="*/ 0 h 1407"/>
              <a:gd name="T2" fmla="*/ 2147483646 w 2843"/>
              <a:gd name="T3" fmla="*/ 2147483646 h 1407"/>
              <a:gd name="T4" fmla="*/ 2147483646 w 2843"/>
              <a:gd name="T5" fmla="*/ 2147483646 h 1407"/>
              <a:gd name="T6" fmla="*/ 2147483646 w 2843"/>
              <a:gd name="T7" fmla="*/ 2147483646 h 1407"/>
              <a:gd name="T8" fmla="*/ 2147483646 w 2843"/>
              <a:gd name="T9" fmla="*/ 2147483646 h 1407"/>
              <a:gd name="T10" fmla="*/ 2147483646 w 2843"/>
              <a:gd name="T11" fmla="*/ 2147483646 h 1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43" h="1407">
                <a:moveTo>
                  <a:pt x="0" y="0"/>
                </a:moveTo>
                <a:cubicBezTo>
                  <a:pt x="96" y="54"/>
                  <a:pt x="380" y="220"/>
                  <a:pt x="577" y="322"/>
                </a:cubicBezTo>
                <a:cubicBezTo>
                  <a:pt x="774" y="424"/>
                  <a:pt x="1007" y="524"/>
                  <a:pt x="1182" y="610"/>
                </a:cubicBezTo>
                <a:lnTo>
                  <a:pt x="1624" y="840"/>
                </a:lnTo>
                <a:lnTo>
                  <a:pt x="2449" y="1234"/>
                </a:lnTo>
                <a:lnTo>
                  <a:pt x="2843" y="1407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2" name="Rectangle 8">
            <a:extLst>
              <a:ext uri="{FF2B5EF4-FFF2-40B4-BE49-F238E27FC236}">
                <a16:creationId xmlns:a16="http://schemas.microsoft.com/office/drawing/2014/main" id="{D32A1B5A-B8B8-4948-AB5B-E250CD51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2836863"/>
            <a:ext cx="4706937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/>
              <a:t>décroissance </a:t>
            </a:r>
            <a:r>
              <a:rPr lang="fr-FR" altLang="fr-FR" sz="2500" b="1">
                <a:solidFill>
                  <a:srgbClr val="A50021"/>
                </a:solidFill>
              </a:rPr>
              <a:t>exponentielle</a:t>
            </a:r>
          </a:p>
        </p:txBody>
      </p:sp>
      <p:sp>
        <p:nvSpPr>
          <p:cNvPr id="236553" name="Line 9">
            <a:extLst>
              <a:ext uri="{FF2B5EF4-FFF2-40B4-BE49-F238E27FC236}">
                <a16:creationId xmlns:a16="http://schemas.microsoft.com/office/drawing/2014/main" id="{96BC215D-D246-4460-8ABD-B4D89D9C30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0750" y="3268663"/>
            <a:ext cx="104775" cy="16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89" name="Rectangle 11">
            <a:extLst>
              <a:ext uri="{FF2B5EF4-FFF2-40B4-BE49-F238E27FC236}">
                <a16:creationId xmlns:a16="http://schemas.microsoft.com/office/drawing/2014/main" id="{26CB43DC-600F-42E9-8A1F-7B118B2E6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12298" name="Rectangle 12">
            <a:extLst>
              <a:ext uri="{FF2B5EF4-FFF2-40B4-BE49-F238E27FC236}">
                <a16:creationId xmlns:a16="http://schemas.microsoft.com/office/drawing/2014/main" id="{C5C09BF0-4EDB-46C6-B516-D3CF016E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184775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Voie intraveineuse : bolus</a:t>
            </a:r>
          </a:p>
        </p:txBody>
      </p:sp>
      <p:sp>
        <p:nvSpPr>
          <p:cNvPr id="236557" name="Rectangle 13">
            <a:extLst>
              <a:ext uri="{FF2B5EF4-FFF2-40B4-BE49-F238E27FC236}">
                <a16:creationId xmlns:a16="http://schemas.microsoft.com/office/drawing/2014/main" id="{F8E550E9-8341-446C-B8C8-95121E6FF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4292600"/>
            <a:ext cx="232092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9900"/>
                </a:solidFill>
              </a:rPr>
              <a:t>élimination</a:t>
            </a:r>
          </a:p>
        </p:txBody>
      </p:sp>
      <p:sp>
        <p:nvSpPr>
          <p:cNvPr id="236558" name="Line 14">
            <a:extLst>
              <a:ext uri="{FF2B5EF4-FFF2-40B4-BE49-F238E27FC236}">
                <a16:creationId xmlns:a16="http://schemas.microsoft.com/office/drawing/2014/main" id="{BF782560-1A26-412C-A9D3-E6A4F5AB8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4938" y="4724400"/>
            <a:ext cx="474662" cy="217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/>
      <p:bldP spid="2365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>
            <a:extLst>
              <a:ext uri="{FF2B5EF4-FFF2-40B4-BE49-F238E27FC236}">
                <a16:creationId xmlns:a16="http://schemas.microsoft.com/office/drawing/2014/main" id="{30F113E0-D3FF-4E89-B939-7D4301E22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5D3498EA-4866-4356-B359-4D6C9CA30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6D46C339-E5A3-45A6-8A10-0175FB24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48133" name="Rectangle 6">
            <a:extLst>
              <a:ext uri="{FF2B5EF4-FFF2-40B4-BE49-F238E27FC236}">
                <a16:creationId xmlns:a16="http://schemas.microsoft.com/office/drawing/2014/main" id="{4F8C4F4B-3638-4332-BF0D-BD12DC08B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48134" name="Freeform 7">
            <a:extLst>
              <a:ext uri="{FF2B5EF4-FFF2-40B4-BE49-F238E27FC236}">
                <a16:creationId xmlns:a16="http://schemas.microsoft.com/office/drawing/2014/main" id="{2E48B593-7746-4D05-B91C-E6FDE0C2F296}"/>
              </a:ext>
            </a:extLst>
          </p:cNvPr>
          <p:cNvSpPr>
            <a:spLocks/>
          </p:cNvSpPr>
          <p:nvPr/>
        </p:nvSpPr>
        <p:spPr bwMode="auto">
          <a:xfrm>
            <a:off x="1582738" y="3268663"/>
            <a:ext cx="3798887" cy="2527300"/>
          </a:xfrm>
          <a:custGeom>
            <a:avLst/>
            <a:gdLst>
              <a:gd name="T0" fmla="*/ 0 w 2200"/>
              <a:gd name="T1" fmla="*/ 0 h 632"/>
              <a:gd name="T2" fmla="*/ 2147483646 w 2200"/>
              <a:gd name="T3" fmla="*/ 2147483646 h 632"/>
              <a:gd name="T4" fmla="*/ 2147483646 w 2200"/>
              <a:gd name="T5" fmla="*/ 2147483646 h 632"/>
              <a:gd name="T6" fmla="*/ 2147483646 w 2200"/>
              <a:gd name="T7" fmla="*/ 2147483646 h 632"/>
              <a:gd name="T8" fmla="*/ 2147483646 w 2200"/>
              <a:gd name="T9" fmla="*/ 2147483646 h 632"/>
              <a:gd name="T10" fmla="*/ 2147483646 w 2200"/>
              <a:gd name="T11" fmla="*/ 2147483646 h 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0" h="632">
                <a:moveTo>
                  <a:pt x="0" y="0"/>
                </a:moveTo>
                <a:cubicBezTo>
                  <a:pt x="32" y="40"/>
                  <a:pt x="133" y="188"/>
                  <a:pt x="192" y="240"/>
                </a:cubicBezTo>
                <a:cubicBezTo>
                  <a:pt x="251" y="292"/>
                  <a:pt x="285" y="292"/>
                  <a:pt x="352" y="312"/>
                </a:cubicBezTo>
                <a:lnTo>
                  <a:pt x="592" y="360"/>
                </a:lnTo>
                <a:lnTo>
                  <a:pt x="1144" y="456"/>
                </a:lnTo>
                <a:lnTo>
                  <a:pt x="2200" y="63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6319" name="Group 15">
            <a:extLst>
              <a:ext uri="{FF2B5EF4-FFF2-40B4-BE49-F238E27FC236}">
                <a16:creationId xmlns:a16="http://schemas.microsoft.com/office/drawing/2014/main" id="{09BA2A83-CEC2-45FF-9D7C-EF8E446F023F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836863"/>
            <a:ext cx="4668838" cy="865187"/>
            <a:chOff x="1246" y="1787"/>
            <a:chExt cx="2941" cy="545"/>
          </a:xfrm>
        </p:grpSpPr>
        <p:sp>
          <p:nvSpPr>
            <p:cNvPr id="48141" name="Rectangle 9">
              <a:extLst>
                <a:ext uri="{FF2B5EF4-FFF2-40B4-BE49-F238E27FC236}">
                  <a16:creationId xmlns:a16="http://schemas.microsoft.com/office/drawing/2014/main" id="{CC972AE0-459D-400B-BFC1-76D73D15E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787"/>
              <a:ext cx="264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chemeClr val="bg2"/>
                  </a:solidFill>
                </a:rPr>
                <a:t>distribution + élimination</a:t>
              </a:r>
            </a:p>
          </p:txBody>
        </p:sp>
        <p:sp>
          <p:nvSpPr>
            <p:cNvPr id="48142" name="Line 10">
              <a:extLst>
                <a:ext uri="{FF2B5EF4-FFF2-40B4-BE49-F238E27FC236}">
                  <a16:creationId xmlns:a16="http://schemas.microsoft.com/office/drawing/2014/main" id="{062D7C5D-19E3-4FFE-BE64-DE6B2C9CA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" y="2059"/>
              <a:ext cx="20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6318" name="Group 14">
            <a:extLst>
              <a:ext uri="{FF2B5EF4-FFF2-40B4-BE49-F238E27FC236}">
                <a16:creationId xmlns:a16="http://schemas.microsoft.com/office/drawing/2014/main" id="{E28638C6-CAE3-45DF-BF7D-2A1FA3D4CDCA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4352925"/>
            <a:ext cx="3032125" cy="649288"/>
            <a:chOff x="2393" y="2742"/>
            <a:chExt cx="1910" cy="409"/>
          </a:xfrm>
        </p:grpSpPr>
        <p:sp>
          <p:nvSpPr>
            <p:cNvPr id="48139" name="Rectangle 4">
              <a:extLst>
                <a:ext uri="{FF2B5EF4-FFF2-40B4-BE49-F238E27FC236}">
                  <a16:creationId xmlns:a16="http://schemas.microsoft.com/office/drawing/2014/main" id="{490B172E-CCE7-42A4-8703-ACB78A557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742"/>
              <a:ext cx="146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009900"/>
                  </a:solidFill>
                </a:rPr>
                <a:t>élimination</a:t>
              </a:r>
            </a:p>
          </p:txBody>
        </p:sp>
        <p:sp>
          <p:nvSpPr>
            <p:cNvPr id="48140" name="Line 11">
              <a:extLst>
                <a:ext uri="{FF2B5EF4-FFF2-40B4-BE49-F238E27FC236}">
                  <a16:creationId xmlns:a16="http://schemas.microsoft.com/office/drawing/2014/main" id="{C69F493F-D5D5-43D4-96F7-2EFF7BCE22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" y="3014"/>
              <a:ext cx="299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8137" name="Rectangle 12">
            <a:extLst>
              <a:ext uri="{FF2B5EF4-FFF2-40B4-BE49-F238E27FC236}">
                <a16:creationId xmlns:a16="http://schemas.microsoft.com/office/drawing/2014/main" id="{9B098F2D-50AE-44CC-B8FF-5F2380EB7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13322" name="Rectangle 13">
            <a:extLst>
              <a:ext uri="{FF2B5EF4-FFF2-40B4-BE49-F238E27FC236}">
                <a16:creationId xmlns:a16="http://schemas.microsoft.com/office/drawing/2014/main" id="{FB8F755B-140E-4A14-9441-072F04BAA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184775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Voie intraveineuse : bolus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>
            <a:extLst>
              <a:ext uri="{FF2B5EF4-FFF2-40B4-BE49-F238E27FC236}">
                <a16:creationId xmlns:a16="http://schemas.microsoft.com/office/drawing/2014/main" id="{3B311FE4-4740-44DC-A92E-F20F015EA7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B40088E6-F4E7-42A5-8085-80F33F47C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EBFD51ED-D2B9-4B9C-A322-50386ED06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156AF6D6-308B-4875-9583-780EE4A0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14342" name="Rectangle 14">
            <a:extLst>
              <a:ext uri="{FF2B5EF4-FFF2-40B4-BE49-F238E27FC236}">
                <a16:creationId xmlns:a16="http://schemas.microsoft.com/office/drawing/2014/main" id="{ABB0C0FC-5BCC-4EED-AFC1-E81A281F0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472113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Voie intraveineuse : perfusion</a:t>
            </a:r>
          </a:p>
        </p:txBody>
      </p:sp>
      <p:graphicFrame>
        <p:nvGraphicFramePr>
          <p:cNvPr id="250895" name="Object 15">
            <a:extLst>
              <a:ext uri="{FF2B5EF4-FFF2-40B4-BE49-F238E27FC236}">
                <a16:creationId xmlns:a16="http://schemas.microsoft.com/office/drawing/2014/main" id="{B8C392C6-6883-4206-A524-FE2D14AB65A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39813" y="2924175"/>
          <a:ext cx="3673475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Graphique" r:id="rId4" imgW="3070906" imgH="2316480" progId="Excel.Chart.8">
                  <p:embed/>
                </p:oleObj>
              </mc:Choice>
              <mc:Fallback>
                <p:oleObj name="Graphique" r:id="rId4" imgW="3070906" imgH="2316480" progId="Excel.Char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924175"/>
                        <a:ext cx="3673475" cy="351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18">
            <a:extLst>
              <a:ext uri="{FF2B5EF4-FFF2-40B4-BE49-F238E27FC236}">
                <a16:creationId xmlns:a16="http://schemas.microsoft.com/office/drawing/2014/main" id="{DF9B32EA-EF81-41D1-AA24-D940C2DFF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250899" name="Freeform 19">
            <a:extLst>
              <a:ext uri="{FF2B5EF4-FFF2-40B4-BE49-F238E27FC236}">
                <a16:creationId xmlns:a16="http://schemas.microsoft.com/office/drawing/2014/main" id="{8A5984DD-5034-4ECD-8726-2538C7640A9D}"/>
              </a:ext>
            </a:extLst>
          </p:cNvPr>
          <p:cNvSpPr>
            <a:spLocks/>
          </p:cNvSpPr>
          <p:nvPr/>
        </p:nvSpPr>
        <p:spPr bwMode="auto">
          <a:xfrm>
            <a:off x="4495800" y="3500438"/>
            <a:ext cx="2735263" cy="2024062"/>
          </a:xfrm>
          <a:custGeom>
            <a:avLst/>
            <a:gdLst>
              <a:gd name="T0" fmla="*/ 0 w 2200"/>
              <a:gd name="T1" fmla="*/ 0 h 632"/>
              <a:gd name="T2" fmla="*/ 2147483646 w 2200"/>
              <a:gd name="T3" fmla="*/ 2147483646 h 632"/>
              <a:gd name="T4" fmla="*/ 2147483646 w 2200"/>
              <a:gd name="T5" fmla="*/ 2147483646 h 632"/>
              <a:gd name="T6" fmla="*/ 2147483646 w 2200"/>
              <a:gd name="T7" fmla="*/ 2147483646 h 632"/>
              <a:gd name="T8" fmla="*/ 2147483646 w 2200"/>
              <a:gd name="T9" fmla="*/ 2147483646 h 632"/>
              <a:gd name="T10" fmla="*/ 2147483646 w 2200"/>
              <a:gd name="T11" fmla="*/ 2147483646 h 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0" h="632">
                <a:moveTo>
                  <a:pt x="0" y="0"/>
                </a:moveTo>
                <a:cubicBezTo>
                  <a:pt x="32" y="40"/>
                  <a:pt x="133" y="188"/>
                  <a:pt x="192" y="240"/>
                </a:cubicBezTo>
                <a:cubicBezTo>
                  <a:pt x="251" y="292"/>
                  <a:pt x="285" y="292"/>
                  <a:pt x="352" y="312"/>
                </a:cubicBezTo>
                <a:lnTo>
                  <a:pt x="592" y="360"/>
                </a:lnTo>
                <a:lnTo>
                  <a:pt x="1144" y="456"/>
                </a:lnTo>
                <a:lnTo>
                  <a:pt x="2200" y="632"/>
                </a:ln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0900" name="Group 20">
            <a:extLst>
              <a:ext uri="{FF2B5EF4-FFF2-40B4-BE49-F238E27FC236}">
                <a16:creationId xmlns:a16="http://schemas.microsoft.com/office/drawing/2014/main" id="{6F0E37C6-CB69-441C-A04A-E13F6A1F43E2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3262313"/>
            <a:ext cx="7305675" cy="396875"/>
            <a:chOff x="1132" y="951"/>
            <a:chExt cx="4602" cy="250"/>
          </a:xfrm>
        </p:grpSpPr>
        <p:sp>
          <p:nvSpPr>
            <p:cNvPr id="50190" name="Line 21">
              <a:extLst>
                <a:ext uri="{FF2B5EF4-FFF2-40B4-BE49-F238E27FC236}">
                  <a16:creationId xmlns:a16="http://schemas.microsoft.com/office/drawing/2014/main" id="{35477C89-8877-4532-97A3-CBD0CCFC6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1071"/>
              <a:ext cx="371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191" name="Text Box 22">
              <a:extLst>
                <a:ext uri="{FF2B5EF4-FFF2-40B4-BE49-F238E27FC236}">
                  <a16:creationId xmlns:a16="http://schemas.microsoft.com/office/drawing/2014/main" id="{E4233D9B-2A39-402A-937A-A961501C8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951"/>
              <a:ext cx="8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C équilibre</a:t>
              </a:r>
            </a:p>
          </p:txBody>
        </p:sp>
      </p:grpSp>
      <p:grpSp>
        <p:nvGrpSpPr>
          <p:cNvPr id="250905" name="Group 25">
            <a:extLst>
              <a:ext uri="{FF2B5EF4-FFF2-40B4-BE49-F238E27FC236}">
                <a16:creationId xmlns:a16="http://schemas.microsoft.com/office/drawing/2014/main" id="{F4B47862-37F1-4157-937F-AF6AD01DE185}"/>
              </a:ext>
            </a:extLst>
          </p:cNvPr>
          <p:cNvGrpSpPr>
            <a:grpSpLocks/>
          </p:cNvGrpSpPr>
          <p:nvPr/>
        </p:nvGrpSpPr>
        <p:grpSpPr bwMode="auto">
          <a:xfrm>
            <a:off x="1355725" y="6092825"/>
            <a:ext cx="3282950" cy="612775"/>
            <a:chOff x="854" y="3838"/>
            <a:chExt cx="2068" cy="386"/>
          </a:xfrm>
        </p:grpSpPr>
        <p:sp>
          <p:nvSpPr>
            <p:cNvPr id="50188" name="Rectangle 23">
              <a:extLst>
                <a:ext uri="{FF2B5EF4-FFF2-40B4-BE49-F238E27FC236}">
                  <a16:creationId xmlns:a16="http://schemas.microsoft.com/office/drawing/2014/main" id="{4EBF3996-4021-4575-9013-5EDB2C9FE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838"/>
              <a:ext cx="1995" cy="9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0189" name="Text Box 24">
              <a:extLst>
                <a:ext uri="{FF2B5EF4-FFF2-40B4-BE49-F238E27FC236}">
                  <a16:creationId xmlns:a16="http://schemas.microsoft.com/office/drawing/2014/main" id="{33CE0BD5-E7E2-4967-9F0C-DDCD64AE8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974"/>
              <a:ext cx="17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9900"/>
                  </a:solidFill>
                </a:rPr>
                <a:t>Durée de la perfusion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08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>
            <a:extLst>
              <a:ext uri="{FF2B5EF4-FFF2-40B4-BE49-F238E27FC236}">
                <a16:creationId xmlns:a16="http://schemas.microsoft.com/office/drawing/2014/main" id="{8C9AA2A8-C165-42BB-92D3-FD170433BE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7" name="Line 3">
            <a:extLst>
              <a:ext uri="{FF2B5EF4-FFF2-40B4-BE49-F238E27FC236}">
                <a16:creationId xmlns:a16="http://schemas.microsoft.com/office/drawing/2014/main" id="{DAAB6C60-41AF-4841-A15B-D2F569FA7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9E81FB82-D8F2-48A5-9AEE-C3771763E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52229" name="Rectangle 6">
            <a:extLst>
              <a:ext uri="{FF2B5EF4-FFF2-40B4-BE49-F238E27FC236}">
                <a16:creationId xmlns:a16="http://schemas.microsoft.com/office/drawing/2014/main" id="{2835CDA6-B332-45D2-94FB-1FEA284A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52230" name="Freeform 7">
            <a:extLst>
              <a:ext uri="{FF2B5EF4-FFF2-40B4-BE49-F238E27FC236}">
                <a16:creationId xmlns:a16="http://schemas.microsoft.com/office/drawing/2014/main" id="{F8787279-B58E-4ACF-A207-5BA860176EF8}"/>
              </a:ext>
            </a:extLst>
          </p:cNvPr>
          <p:cNvSpPr>
            <a:spLocks/>
          </p:cNvSpPr>
          <p:nvPr/>
        </p:nvSpPr>
        <p:spPr bwMode="auto">
          <a:xfrm>
            <a:off x="1543050" y="3556000"/>
            <a:ext cx="4302125" cy="2316163"/>
          </a:xfrm>
          <a:custGeom>
            <a:avLst/>
            <a:gdLst>
              <a:gd name="T0" fmla="*/ 0 w 2710"/>
              <a:gd name="T1" fmla="*/ 2147483646 h 1459"/>
              <a:gd name="T2" fmla="*/ 2147483646 w 2710"/>
              <a:gd name="T3" fmla="*/ 2147483646 h 1459"/>
              <a:gd name="T4" fmla="*/ 2147483646 w 2710"/>
              <a:gd name="T5" fmla="*/ 2147483646 h 1459"/>
              <a:gd name="T6" fmla="*/ 2147483646 w 2710"/>
              <a:gd name="T7" fmla="*/ 2147483646 h 1459"/>
              <a:gd name="T8" fmla="*/ 2147483646 w 2710"/>
              <a:gd name="T9" fmla="*/ 2147483646 h 1459"/>
              <a:gd name="T10" fmla="*/ 2147483646 w 2710"/>
              <a:gd name="T11" fmla="*/ 2147483646 h 1459"/>
              <a:gd name="T12" fmla="*/ 2147483646 w 2710"/>
              <a:gd name="T13" fmla="*/ 2147483646 h 1459"/>
              <a:gd name="T14" fmla="*/ 2147483646 w 2710"/>
              <a:gd name="T15" fmla="*/ 2147483646 h 1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10" h="1459">
                <a:moveTo>
                  <a:pt x="0" y="1429"/>
                </a:moveTo>
                <a:cubicBezTo>
                  <a:pt x="9" y="1320"/>
                  <a:pt x="23" y="1003"/>
                  <a:pt x="55" y="774"/>
                </a:cubicBezTo>
                <a:cubicBezTo>
                  <a:pt x="87" y="545"/>
                  <a:pt x="137" y="108"/>
                  <a:pt x="190" y="54"/>
                </a:cubicBezTo>
                <a:cubicBezTo>
                  <a:pt x="243" y="0"/>
                  <a:pt x="310" y="342"/>
                  <a:pt x="372" y="448"/>
                </a:cubicBezTo>
                <a:cubicBezTo>
                  <a:pt x="434" y="554"/>
                  <a:pt x="478" y="621"/>
                  <a:pt x="564" y="688"/>
                </a:cubicBezTo>
                <a:lnTo>
                  <a:pt x="890" y="851"/>
                </a:lnTo>
                <a:lnTo>
                  <a:pt x="1476" y="1053"/>
                </a:lnTo>
                <a:lnTo>
                  <a:pt x="2710" y="1459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8381" name="Group 29">
            <a:extLst>
              <a:ext uri="{FF2B5EF4-FFF2-40B4-BE49-F238E27FC236}">
                <a16:creationId xmlns:a16="http://schemas.microsoft.com/office/drawing/2014/main" id="{A9C77CE1-04E6-4BE0-AC41-B420236BE81D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3284538"/>
            <a:ext cx="4668838" cy="865187"/>
            <a:chOff x="1444" y="2069"/>
            <a:chExt cx="2941" cy="545"/>
          </a:xfrm>
        </p:grpSpPr>
        <p:sp>
          <p:nvSpPr>
            <p:cNvPr id="52252" name="Rectangle 9">
              <a:extLst>
                <a:ext uri="{FF2B5EF4-FFF2-40B4-BE49-F238E27FC236}">
                  <a16:creationId xmlns:a16="http://schemas.microsoft.com/office/drawing/2014/main" id="{D5773A9D-B1D9-4456-9069-A4AFCB6DB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069"/>
              <a:ext cx="264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chemeClr val="bg2"/>
                  </a:solidFill>
                </a:rPr>
                <a:t>distribution </a:t>
              </a:r>
              <a:r>
                <a:rPr lang="fr-FR" altLang="fr-FR" sz="2500" b="1">
                  <a:solidFill>
                    <a:srgbClr val="009900"/>
                  </a:solidFill>
                </a:rPr>
                <a:t>+ élimination</a:t>
              </a:r>
            </a:p>
          </p:txBody>
        </p:sp>
        <p:sp>
          <p:nvSpPr>
            <p:cNvPr id="52253" name="Line 10">
              <a:extLst>
                <a:ext uri="{FF2B5EF4-FFF2-40B4-BE49-F238E27FC236}">
                  <a16:creationId xmlns:a16="http://schemas.microsoft.com/office/drawing/2014/main" id="{CA9A253A-505A-45AA-A4BC-FDC613ED5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4" y="2341"/>
              <a:ext cx="20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8382" name="Group 30">
            <a:extLst>
              <a:ext uri="{FF2B5EF4-FFF2-40B4-BE49-F238E27FC236}">
                <a16:creationId xmlns:a16="http://schemas.microsoft.com/office/drawing/2014/main" id="{246FDE6B-CFAF-48C0-A4DD-4453353932B5}"/>
              </a:ext>
            </a:extLst>
          </p:cNvPr>
          <p:cNvGrpSpPr>
            <a:grpSpLocks/>
          </p:cNvGrpSpPr>
          <p:nvPr/>
        </p:nvGrpSpPr>
        <p:grpSpPr bwMode="auto">
          <a:xfrm>
            <a:off x="5424488" y="4508500"/>
            <a:ext cx="3032125" cy="649288"/>
            <a:chOff x="3417" y="2840"/>
            <a:chExt cx="1910" cy="409"/>
          </a:xfrm>
        </p:grpSpPr>
        <p:sp>
          <p:nvSpPr>
            <p:cNvPr id="52250" name="Rectangle 4">
              <a:extLst>
                <a:ext uri="{FF2B5EF4-FFF2-40B4-BE49-F238E27FC236}">
                  <a16:creationId xmlns:a16="http://schemas.microsoft.com/office/drawing/2014/main" id="{106C738A-A9E1-48F3-8A3B-25A67B6D0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2840"/>
              <a:ext cx="146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009900"/>
                  </a:solidFill>
                </a:rPr>
                <a:t>élimination</a:t>
              </a:r>
            </a:p>
          </p:txBody>
        </p:sp>
        <p:sp>
          <p:nvSpPr>
            <p:cNvPr id="52251" name="Line 11">
              <a:extLst>
                <a:ext uri="{FF2B5EF4-FFF2-40B4-BE49-F238E27FC236}">
                  <a16:creationId xmlns:a16="http://schemas.microsoft.com/office/drawing/2014/main" id="{05EC2854-534A-4A93-8280-30D53A75FB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7" y="3112"/>
              <a:ext cx="299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2233" name="Rectangle 14">
            <a:extLst>
              <a:ext uri="{FF2B5EF4-FFF2-40B4-BE49-F238E27FC236}">
                <a16:creationId xmlns:a16="http://schemas.microsoft.com/office/drawing/2014/main" id="{7D28DE66-2FF6-42BA-82BD-F66ABBF3E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15370" name="Rectangle 15">
            <a:extLst>
              <a:ext uri="{FF2B5EF4-FFF2-40B4-BE49-F238E27FC236}">
                <a16:creationId xmlns:a16="http://schemas.microsoft.com/office/drawing/2014/main" id="{72236212-4A42-4F22-BB13-C47E2EC0F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184775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Voie </a:t>
            </a:r>
            <a:r>
              <a:rPr lang="fr-BE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extra-vasculaire</a:t>
            </a:r>
            <a:endParaRPr lang="fr-BE" sz="28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grpSp>
        <p:nvGrpSpPr>
          <p:cNvPr id="228380" name="Group 28">
            <a:extLst>
              <a:ext uri="{FF2B5EF4-FFF2-40B4-BE49-F238E27FC236}">
                <a16:creationId xmlns:a16="http://schemas.microsoft.com/office/drawing/2014/main" id="{C14692A9-23EE-46FC-BFC3-3ECC020D11D5}"/>
              </a:ext>
            </a:extLst>
          </p:cNvPr>
          <p:cNvGrpSpPr>
            <a:grpSpLocks/>
          </p:cNvGrpSpPr>
          <p:nvPr/>
        </p:nvGrpSpPr>
        <p:grpSpPr bwMode="auto">
          <a:xfrm>
            <a:off x="1687513" y="2565400"/>
            <a:ext cx="2392362" cy="1079500"/>
            <a:chOff x="1063" y="1616"/>
            <a:chExt cx="1507" cy="680"/>
          </a:xfrm>
        </p:grpSpPr>
        <p:sp>
          <p:nvSpPr>
            <p:cNvPr id="52248" name="Rectangle 16">
              <a:extLst>
                <a:ext uri="{FF2B5EF4-FFF2-40B4-BE49-F238E27FC236}">
                  <a16:creationId xmlns:a16="http://schemas.microsoft.com/office/drawing/2014/main" id="{FBC85BF7-DF4F-40CE-AFB4-8654D997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616"/>
              <a:ext cx="146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absorption</a:t>
              </a:r>
            </a:p>
          </p:txBody>
        </p:sp>
        <p:sp>
          <p:nvSpPr>
            <p:cNvPr id="52249" name="Line 17">
              <a:extLst>
                <a:ext uri="{FF2B5EF4-FFF2-40B4-BE49-F238E27FC236}">
                  <a16:creationId xmlns:a16="http://schemas.microsoft.com/office/drawing/2014/main" id="{6448B47D-9CDE-4202-9103-E1E4F2F57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" y="1933"/>
              <a:ext cx="4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8370" name="Freeform 18">
            <a:extLst>
              <a:ext uri="{FF2B5EF4-FFF2-40B4-BE49-F238E27FC236}">
                <a16:creationId xmlns:a16="http://schemas.microsoft.com/office/drawing/2014/main" id="{53CC5BE0-3E46-42FA-83F1-964768F7F422}"/>
              </a:ext>
            </a:extLst>
          </p:cNvPr>
          <p:cNvSpPr>
            <a:spLocks/>
          </p:cNvSpPr>
          <p:nvPr/>
        </p:nvSpPr>
        <p:spPr bwMode="auto">
          <a:xfrm>
            <a:off x="1584325" y="4449763"/>
            <a:ext cx="4260850" cy="1265237"/>
          </a:xfrm>
          <a:custGeom>
            <a:avLst/>
            <a:gdLst>
              <a:gd name="T0" fmla="*/ 0 w 2684"/>
              <a:gd name="T1" fmla="*/ 2147483646 h 797"/>
              <a:gd name="T2" fmla="*/ 2147483646 w 2684"/>
              <a:gd name="T3" fmla="*/ 2147483646 h 797"/>
              <a:gd name="T4" fmla="*/ 2147483646 w 2684"/>
              <a:gd name="T5" fmla="*/ 2147483646 h 797"/>
              <a:gd name="T6" fmla="*/ 2147483646 w 2684"/>
              <a:gd name="T7" fmla="*/ 2147483646 h 797"/>
              <a:gd name="T8" fmla="*/ 2147483646 w 2684"/>
              <a:gd name="T9" fmla="*/ 2147483646 h 797"/>
              <a:gd name="T10" fmla="*/ 2147483646 w 2684"/>
              <a:gd name="T11" fmla="*/ 2147483646 h 797"/>
              <a:gd name="T12" fmla="*/ 2147483646 w 2684"/>
              <a:gd name="T13" fmla="*/ 2147483646 h 797"/>
              <a:gd name="T14" fmla="*/ 2147483646 w 2684"/>
              <a:gd name="T15" fmla="*/ 2147483646 h 7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84" h="797">
                <a:moveTo>
                  <a:pt x="0" y="797"/>
                </a:moveTo>
                <a:cubicBezTo>
                  <a:pt x="29" y="720"/>
                  <a:pt x="98" y="461"/>
                  <a:pt x="173" y="336"/>
                </a:cubicBezTo>
                <a:cubicBezTo>
                  <a:pt x="248" y="211"/>
                  <a:pt x="359" y="96"/>
                  <a:pt x="452" y="48"/>
                </a:cubicBezTo>
                <a:cubicBezTo>
                  <a:pt x="545" y="0"/>
                  <a:pt x="637" y="29"/>
                  <a:pt x="730" y="48"/>
                </a:cubicBezTo>
                <a:cubicBezTo>
                  <a:pt x="823" y="67"/>
                  <a:pt x="890" y="117"/>
                  <a:pt x="1008" y="163"/>
                </a:cubicBezTo>
                <a:lnTo>
                  <a:pt x="1440" y="327"/>
                </a:lnTo>
                <a:lnTo>
                  <a:pt x="1450" y="331"/>
                </a:lnTo>
                <a:lnTo>
                  <a:pt x="2684" y="737"/>
                </a:ln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8387" name="Group 35">
            <a:extLst>
              <a:ext uri="{FF2B5EF4-FFF2-40B4-BE49-F238E27FC236}">
                <a16:creationId xmlns:a16="http://schemas.microsoft.com/office/drawing/2014/main" id="{50611613-8806-4048-BAEB-65DEB3FADFF8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4292600"/>
            <a:ext cx="2881313" cy="2255838"/>
            <a:chOff x="110" y="2704"/>
            <a:chExt cx="1815" cy="1421"/>
          </a:xfrm>
        </p:grpSpPr>
        <p:sp>
          <p:nvSpPr>
            <p:cNvPr id="52244" name="Rectangle 24">
              <a:extLst>
                <a:ext uri="{FF2B5EF4-FFF2-40B4-BE49-F238E27FC236}">
                  <a16:creationId xmlns:a16="http://schemas.microsoft.com/office/drawing/2014/main" id="{5AC56D43-A9DB-4C11-A703-C29FD3F2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" y="2704"/>
              <a:ext cx="6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Cmax</a:t>
              </a:r>
            </a:p>
          </p:txBody>
        </p:sp>
        <p:sp>
          <p:nvSpPr>
            <p:cNvPr id="52245" name="Line 25">
              <a:extLst>
                <a:ext uri="{FF2B5EF4-FFF2-40B4-BE49-F238E27FC236}">
                  <a16:creationId xmlns:a16="http://schemas.microsoft.com/office/drawing/2014/main" id="{16E365D4-5373-44C3-9DB2-DD7E291E2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2795"/>
              <a:ext cx="75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6" name="Rectangle 26">
              <a:extLst>
                <a:ext uri="{FF2B5EF4-FFF2-40B4-BE49-F238E27FC236}">
                  <a16:creationId xmlns:a16="http://schemas.microsoft.com/office/drawing/2014/main" id="{65C91296-3C88-4B4F-8ABF-EF2140F19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3884"/>
              <a:ext cx="6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Tmax</a:t>
              </a:r>
            </a:p>
          </p:txBody>
        </p:sp>
        <p:sp>
          <p:nvSpPr>
            <p:cNvPr id="52247" name="Line 27">
              <a:extLst>
                <a:ext uri="{FF2B5EF4-FFF2-40B4-BE49-F238E27FC236}">
                  <a16:creationId xmlns:a16="http://schemas.microsoft.com/office/drawing/2014/main" id="{262D1075-1018-4C33-BF41-847813919B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30" y="3272"/>
              <a:ext cx="953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8386" name="Group 34">
            <a:extLst>
              <a:ext uri="{FF2B5EF4-FFF2-40B4-BE49-F238E27FC236}">
                <a16:creationId xmlns:a16="http://schemas.microsoft.com/office/drawing/2014/main" id="{4257786B-C56C-46D9-BEDA-F6B6F764F4D4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2335213" cy="3119438"/>
            <a:chOff x="0" y="2160"/>
            <a:chExt cx="1471" cy="1965"/>
          </a:xfrm>
        </p:grpSpPr>
        <p:sp>
          <p:nvSpPr>
            <p:cNvPr id="52240" name="Rectangle 20">
              <a:extLst>
                <a:ext uri="{FF2B5EF4-FFF2-40B4-BE49-F238E27FC236}">
                  <a16:creationId xmlns:a16="http://schemas.microsoft.com/office/drawing/2014/main" id="{F63BDE62-5AFD-4E7B-8F59-E94A45A91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3884"/>
              <a:ext cx="6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Tmax</a:t>
              </a:r>
            </a:p>
          </p:txBody>
        </p:sp>
        <p:sp>
          <p:nvSpPr>
            <p:cNvPr id="52241" name="Rectangle 31">
              <a:extLst>
                <a:ext uri="{FF2B5EF4-FFF2-40B4-BE49-F238E27FC236}">
                  <a16:creationId xmlns:a16="http://schemas.microsoft.com/office/drawing/2014/main" id="{AC3ACD96-0B92-4670-B997-CB857D701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Cmax</a:t>
              </a:r>
            </a:p>
          </p:txBody>
        </p:sp>
        <p:sp>
          <p:nvSpPr>
            <p:cNvPr id="52242" name="Line 32">
              <a:extLst>
                <a:ext uri="{FF2B5EF4-FFF2-40B4-BE49-F238E27FC236}">
                  <a16:creationId xmlns:a16="http://schemas.microsoft.com/office/drawing/2014/main" id="{7098376F-F6B0-417A-8D98-DA516A914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" y="2296"/>
              <a:ext cx="40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3" name="Line 33">
              <a:extLst>
                <a:ext uri="{FF2B5EF4-FFF2-40B4-BE49-F238E27FC236}">
                  <a16:creationId xmlns:a16="http://schemas.microsoft.com/office/drawing/2014/main" id="{2EEDCE8A-163E-4CEA-930A-9F1DDDB131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7" y="3022"/>
              <a:ext cx="145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8F1F87F-DA73-4314-951E-A126D7C6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2492375"/>
            <a:ext cx="428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chemeClr val="bg2"/>
                </a:solidFill>
              </a:rPr>
              <a:t>+ distribution </a:t>
            </a:r>
            <a:r>
              <a:rPr lang="fr-FR" altLang="fr-FR" sz="2500" b="1">
                <a:solidFill>
                  <a:srgbClr val="009900"/>
                </a:solidFill>
              </a:rPr>
              <a:t>+ élimination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28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07883AF-61AF-4322-93E3-A6540BAAC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La décroissance des concentrations plasmatiques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800" b="1" i="1">
                <a:solidFill>
                  <a:schemeClr val="bg1"/>
                </a:solidFill>
              </a:rPr>
              <a:t>Notion de temps de demi-vie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DCE590F-5D41-45B7-B09D-D64E0788D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25" y="1412875"/>
            <a:ext cx="3313113" cy="647700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Définition (1) :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A20843F3-85AF-4DF5-926D-A0BB7CEFA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492375"/>
            <a:ext cx="97218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447675" indent="-447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fr-FR" altLang="fr-FR"/>
              <a:t>Temps nécessaire pour </a:t>
            </a:r>
            <a:r>
              <a:rPr lang="fr-FR" altLang="fr-FR" b="1">
                <a:solidFill>
                  <a:srgbClr val="A50021"/>
                </a:solidFill>
              </a:rPr>
              <a:t>diviser par deux les concentrations</a:t>
            </a:r>
            <a:r>
              <a:rPr lang="fr-FR" altLang="fr-FR"/>
              <a:t> plasmatiques …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5D048FB-27EE-4D09-8AD6-DF2DC4B5B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Le temps de demi-vie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75709FA-2CF6-4FB6-81D3-2924BB097FD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9088" y="1412875"/>
            <a:ext cx="5040312" cy="647700"/>
          </a:xfrm>
        </p:spPr>
        <p:txBody>
          <a:bodyPr/>
          <a:lstStyle/>
          <a:p>
            <a:pPr marL="447675" indent="-447675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Représentation graphique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65902A55-BBE8-45C7-BCB0-5082B269A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2701925"/>
            <a:ext cx="1878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concentrations</a:t>
            </a:r>
          </a:p>
        </p:txBody>
      </p:sp>
      <p:grpSp>
        <p:nvGrpSpPr>
          <p:cNvPr id="58372" name="Group 5">
            <a:extLst>
              <a:ext uri="{FF2B5EF4-FFF2-40B4-BE49-F238E27FC236}">
                <a16:creationId xmlns:a16="http://schemas.microsoft.com/office/drawing/2014/main" id="{A59FB4EB-CD95-4E2A-9650-6602DF77E258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3024188"/>
            <a:ext cx="4364038" cy="2824162"/>
            <a:chOff x="351" y="1905"/>
            <a:chExt cx="2939" cy="1570"/>
          </a:xfrm>
        </p:grpSpPr>
        <p:sp>
          <p:nvSpPr>
            <p:cNvPr id="58420" name="Line 6">
              <a:extLst>
                <a:ext uri="{FF2B5EF4-FFF2-40B4-BE49-F238E27FC236}">
                  <a16:creationId xmlns:a16="http://schemas.microsoft.com/office/drawing/2014/main" id="{24FB4E44-EB3D-45F6-BBE1-31A3556B1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1" name="Line 7">
              <a:extLst>
                <a:ext uri="{FF2B5EF4-FFF2-40B4-BE49-F238E27FC236}">
                  <a16:creationId xmlns:a16="http://schemas.microsoft.com/office/drawing/2014/main" id="{FEAE382A-FB46-4830-B6E6-DDD427122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2" name="Line 8">
              <a:extLst>
                <a:ext uri="{FF2B5EF4-FFF2-40B4-BE49-F238E27FC236}">
                  <a16:creationId xmlns:a16="http://schemas.microsoft.com/office/drawing/2014/main" id="{F8483DB0-18DB-43A0-A27D-0DB780FC6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3" name="Line 9">
              <a:extLst>
                <a:ext uri="{FF2B5EF4-FFF2-40B4-BE49-F238E27FC236}">
                  <a16:creationId xmlns:a16="http://schemas.microsoft.com/office/drawing/2014/main" id="{B2C9E684-C1F0-4FB8-A869-DEDEBAC70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4" name="Line 10">
              <a:extLst>
                <a:ext uri="{FF2B5EF4-FFF2-40B4-BE49-F238E27FC236}">
                  <a16:creationId xmlns:a16="http://schemas.microsoft.com/office/drawing/2014/main" id="{8BB35A27-5CA2-460E-8870-FA77F943B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5" name="Line 11">
              <a:extLst>
                <a:ext uri="{FF2B5EF4-FFF2-40B4-BE49-F238E27FC236}">
                  <a16:creationId xmlns:a16="http://schemas.microsoft.com/office/drawing/2014/main" id="{9A3434E2-0A5A-466F-866C-7AE98D244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6" name="Line 12">
              <a:extLst>
                <a:ext uri="{FF2B5EF4-FFF2-40B4-BE49-F238E27FC236}">
                  <a16:creationId xmlns:a16="http://schemas.microsoft.com/office/drawing/2014/main" id="{0F289E8E-8E78-4BD3-BC5F-2DF4C0ED4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7" name="Line 13">
              <a:extLst>
                <a:ext uri="{FF2B5EF4-FFF2-40B4-BE49-F238E27FC236}">
                  <a16:creationId xmlns:a16="http://schemas.microsoft.com/office/drawing/2014/main" id="{CB5FCE55-9E9E-4C44-BCB8-911FB4B28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8" name="Line 14">
              <a:extLst>
                <a:ext uri="{FF2B5EF4-FFF2-40B4-BE49-F238E27FC236}">
                  <a16:creationId xmlns:a16="http://schemas.microsoft.com/office/drawing/2014/main" id="{3AAD9E2F-8B49-4DCE-846C-773C35AD0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29" name="Line 15">
              <a:extLst>
                <a:ext uri="{FF2B5EF4-FFF2-40B4-BE49-F238E27FC236}">
                  <a16:creationId xmlns:a16="http://schemas.microsoft.com/office/drawing/2014/main" id="{E00C1103-FC69-4138-8384-34C28369E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0" name="Line 16">
              <a:extLst>
                <a:ext uri="{FF2B5EF4-FFF2-40B4-BE49-F238E27FC236}">
                  <a16:creationId xmlns:a16="http://schemas.microsoft.com/office/drawing/2014/main" id="{3AB7548D-0A9A-496C-9CF5-8DF39A1BB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1" name="Line 17">
              <a:extLst>
                <a:ext uri="{FF2B5EF4-FFF2-40B4-BE49-F238E27FC236}">
                  <a16:creationId xmlns:a16="http://schemas.microsoft.com/office/drawing/2014/main" id="{34274361-2415-42FA-A31E-E6C867E55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2" name="Line 18">
              <a:extLst>
                <a:ext uri="{FF2B5EF4-FFF2-40B4-BE49-F238E27FC236}">
                  <a16:creationId xmlns:a16="http://schemas.microsoft.com/office/drawing/2014/main" id="{AD3CA2B0-51C3-4364-857E-DA8AC3EBD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3" name="Line 19">
              <a:extLst>
                <a:ext uri="{FF2B5EF4-FFF2-40B4-BE49-F238E27FC236}">
                  <a16:creationId xmlns:a16="http://schemas.microsoft.com/office/drawing/2014/main" id="{2A62BF7F-3A90-4E1B-9F4E-58EF65AC5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4" name="Line 20">
              <a:extLst>
                <a:ext uri="{FF2B5EF4-FFF2-40B4-BE49-F238E27FC236}">
                  <a16:creationId xmlns:a16="http://schemas.microsoft.com/office/drawing/2014/main" id="{07FD473A-E1EA-4BA8-86C7-161E208F4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5" name="Line 21">
              <a:extLst>
                <a:ext uri="{FF2B5EF4-FFF2-40B4-BE49-F238E27FC236}">
                  <a16:creationId xmlns:a16="http://schemas.microsoft.com/office/drawing/2014/main" id="{06496352-E5EE-425A-9C5E-12156066A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6" name="Line 22">
              <a:extLst>
                <a:ext uri="{FF2B5EF4-FFF2-40B4-BE49-F238E27FC236}">
                  <a16:creationId xmlns:a16="http://schemas.microsoft.com/office/drawing/2014/main" id="{2339960D-756E-4280-9A4F-15BF747A8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7" name="Line 23">
              <a:extLst>
                <a:ext uri="{FF2B5EF4-FFF2-40B4-BE49-F238E27FC236}">
                  <a16:creationId xmlns:a16="http://schemas.microsoft.com/office/drawing/2014/main" id="{1BEDB19E-AC22-4DF2-9502-EE529DF84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8" name="Line 24">
              <a:extLst>
                <a:ext uri="{FF2B5EF4-FFF2-40B4-BE49-F238E27FC236}">
                  <a16:creationId xmlns:a16="http://schemas.microsoft.com/office/drawing/2014/main" id="{8EAF8D30-AB9E-479D-B6A8-4CD9B9178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9" name="Line 25">
              <a:extLst>
                <a:ext uri="{FF2B5EF4-FFF2-40B4-BE49-F238E27FC236}">
                  <a16:creationId xmlns:a16="http://schemas.microsoft.com/office/drawing/2014/main" id="{0FEEA5FB-B8C1-431E-B71B-E7E03373C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0" name="Line 26">
              <a:extLst>
                <a:ext uri="{FF2B5EF4-FFF2-40B4-BE49-F238E27FC236}">
                  <a16:creationId xmlns:a16="http://schemas.microsoft.com/office/drawing/2014/main" id="{B496F1D1-0426-4A26-AA92-1E0C12B1A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1" name="Line 27">
              <a:extLst>
                <a:ext uri="{FF2B5EF4-FFF2-40B4-BE49-F238E27FC236}">
                  <a16:creationId xmlns:a16="http://schemas.microsoft.com/office/drawing/2014/main" id="{1BE0CF2D-1FD7-469D-A2F8-ACC183680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2" name="Line 28">
              <a:extLst>
                <a:ext uri="{FF2B5EF4-FFF2-40B4-BE49-F238E27FC236}">
                  <a16:creationId xmlns:a16="http://schemas.microsoft.com/office/drawing/2014/main" id="{CF248B3A-9DD0-444C-8500-F3A6E3B9C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3" name="Line 29">
              <a:extLst>
                <a:ext uri="{FF2B5EF4-FFF2-40B4-BE49-F238E27FC236}">
                  <a16:creationId xmlns:a16="http://schemas.microsoft.com/office/drawing/2014/main" id="{14BB8FE4-0CEC-4331-98D1-872A7D03C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4" name="Line 30">
              <a:extLst>
                <a:ext uri="{FF2B5EF4-FFF2-40B4-BE49-F238E27FC236}">
                  <a16:creationId xmlns:a16="http://schemas.microsoft.com/office/drawing/2014/main" id="{8F071E40-F926-41F1-A0D2-7E92C2721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5" name="Line 31">
              <a:extLst>
                <a:ext uri="{FF2B5EF4-FFF2-40B4-BE49-F238E27FC236}">
                  <a16:creationId xmlns:a16="http://schemas.microsoft.com/office/drawing/2014/main" id="{A3671CFB-1888-408A-91A7-ECDEA0CF9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6" name="Line 32">
              <a:extLst>
                <a:ext uri="{FF2B5EF4-FFF2-40B4-BE49-F238E27FC236}">
                  <a16:creationId xmlns:a16="http://schemas.microsoft.com/office/drawing/2014/main" id="{99EF079F-42F2-40FC-8C9A-D22EE3DA8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7" name="Line 33">
              <a:extLst>
                <a:ext uri="{FF2B5EF4-FFF2-40B4-BE49-F238E27FC236}">
                  <a16:creationId xmlns:a16="http://schemas.microsoft.com/office/drawing/2014/main" id="{9BF3CF37-236F-4072-BED4-D1AABBA61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8" name="Freeform 34">
              <a:extLst>
                <a:ext uri="{FF2B5EF4-FFF2-40B4-BE49-F238E27FC236}">
                  <a16:creationId xmlns:a16="http://schemas.microsoft.com/office/drawing/2014/main" id="{1E6A990A-2E17-444F-8ADE-7600CBFB3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49" name="Freeform 35">
              <a:extLst>
                <a:ext uri="{FF2B5EF4-FFF2-40B4-BE49-F238E27FC236}">
                  <a16:creationId xmlns:a16="http://schemas.microsoft.com/office/drawing/2014/main" id="{5E94CAFF-3CF9-41BE-A736-711C76600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0" name="Freeform 36">
              <a:extLst>
                <a:ext uri="{FF2B5EF4-FFF2-40B4-BE49-F238E27FC236}">
                  <a16:creationId xmlns:a16="http://schemas.microsoft.com/office/drawing/2014/main" id="{7112974D-4BC7-4B38-BBCA-3762C3FF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1" name="Freeform 37">
              <a:extLst>
                <a:ext uri="{FF2B5EF4-FFF2-40B4-BE49-F238E27FC236}">
                  <a16:creationId xmlns:a16="http://schemas.microsoft.com/office/drawing/2014/main" id="{5CE21082-751A-4CF3-B72F-5E60D5251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2" name="Freeform 38">
              <a:extLst>
                <a:ext uri="{FF2B5EF4-FFF2-40B4-BE49-F238E27FC236}">
                  <a16:creationId xmlns:a16="http://schemas.microsoft.com/office/drawing/2014/main" id="{3CCD7760-E415-462E-91B5-FE9E9749C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3" name="Freeform 39">
              <a:extLst>
                <a:ext uri="{FF2B5EF4-FFF2-40B4-BE49-F238E27FC236}">
                  <a16:creationId xmlns:a16="http://schemas.microsoft.com/office/drawing/2014/main" id="{3D5DB47D-E7D1-4653-AB5C-D4A1E66D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4" name="Freeform 40">
              <a:extLst>
                <a:ext uri="{FF2B5EF4-FFF2-40B4-BE49-F238E27FC236}">
                  <a16:creationId xmlns:a16="http://schemas.microsoft.com/office/drawing/2014/main" id="{7914A0A4-D743-4A8B-81BA-03F7B012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5" name="Freeform 41">
              <a:extLst>
                <a:ext uri="{FF2B5EF4-FFF2-40B4-BE49-F238E27FC236}">
                  <a16:creationId xmlns:a16="http://schemas.microsoft.com/office/drawing/2014/main" id="{9E10BCF0-E0D5-4A98-A114-AB102EAFA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6" name="Freeform 42">
              <a:extLst>
                <a:ext uri="{FF2B5EF4-FFF2-40B4-BE49-F238E27FC236}">
                  <a16:creationId xmlns:a16="http://schemas.microsoft.com/office/drawing/2014/main" id="{D56B21E4-1F87-4A8E-B846-5BCD8A8B0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7" name="Rectangle 43">
              <a:extLst>
                <a:ext uri="{FF2B5EF4-FFF2-40B4-BE49-F238E27FC236}">
                  <a16:creationId xmlns:a16="http://schemas.microsoft.com/office/drawing/2014/main" id="{78E24A22-9E30-4291-8523-F022954F6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3243"/>
              <a:ext cx="7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0</a:t>
              </a:r>
              <a:endParaRPr lang="fr-FR" altLang="fr-FR" sz="1400"/>
            </a:p>
          </p:txBody>
        </p:sp>
        <p:sp>
          <p:nvSpPr>
            <p:cNvPr id="58458" name="Rectangle 44">
              <a:extLst>
                <a:ext uri="{FF2B5EF4-FFF2-40B4-BE49-F238E27FC236}">
                  <a16:creationId xmlns:a16="http://schemas.microsoft.com/office/drawing/2014/main" id="{855A230C-677C-49B6-AD2C-31284E52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3111"/>
              <a:ext cx="1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10</a:t>
              </a:r>
              <a:endParaRPr lang="fr-FR" altLang="fr-FR" sz="1400"/>
            </a:p>
          </p:txBody>
        </p:sp>
        <p:sp>
          <p:nvSpPr>
            <p:cNvPr id="58459" name="Rectangle 45">
              <a:extLst>
                <a:ext uri="{FF2B5EF4-FFF2-40B4-BE49-F238E27FC236}">
                  <a16:creationId xmlns:a16="http://schemas.microsoft.com/office/drawing/2014/main" id="{83F96014-6C1A-45C0-AC44-840DCAEB3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973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20</a:t>
              </a:r>
              <a:endParaRPr lang="fr-FR" altLang="fr-FR" sz="1400"/>
            </a:p>
          </p:txBody>
        </p:sp>
        <p:sp>
          <p:nvSpPr>
            <p:cNvPr id="58460" name="Rectangle 46">
              <a:extLst>
                <a:ext uri="{FF2B5EF4-FFF2-40B4-BE49-F238E27FC236}">
                  <a16:creationId xmlns:a16="http://schemas.microsoft.com/office/drawing/2014/main" id="{37AEA72B-7255-43E9-B1A5-9B6B3D835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841"/>
              <a:ext cx="1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30</a:t>
              </a:r>
              <a:endParaRPr lang="fr-FR" altLang="fr-FR" sz="1400"/>
            </a:p>
          </p:txBody>
        </p:sp>
        <p:sp>
          <p:nvSpPr>
            <p:cNvPr id="58461" name="Rectangle 47">
              <a:extLst>
                <a:ext uri="{FF2B5EF4-FFF2-40B4-BE49-F238E27FC236}">
                  <a16:creationId xmlns:a16="http://schemas.microsoft.com/office/drawing/2014/main" id="{E34F57B4-2E72-4D24-B02D-FA88A6C3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709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40</a:t>
              </a:r>
              <a:endParaRPr lang="fr-FR" altLang="fr-FR" sz="1400"/>
            </a:p>
          </p:txBody>
        </p:sp>
        <p:sp>
          <p:nvSpPr>
            <p:cNvPr id="58462" name="Rectangle 48">
              <a:extLst>
                <a:ext uri="{FF2B5EF4-FFF2-40B4-BE49-F238E27FC236}">
                  <a16:creationId xmlns:a16="http://schemas.microsoft.com/office/drawing/2014/main" id="{6F7B62EB-3BCD-4600-8D10-7D6711B0D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577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50</a:t>
              </a:r>
              <a:endParaRPr lang="fr-FR" altLang="fr-FR" sz="1400"/>
            </a:p>
          </p:txBody>
        </p:sp>
        <p:sp>
          <p:nvSpPr>
            <p:cNvPr id="58463" name="Rectangle 49">
              <a:extLst>
                <a:ext uri="{FF2B5EF4-FFF2-40B4-BE49-F238E27FC236}">
                  <a16:creationId xmlns:a16="http://schemas.microsoft.com/office/drawing/2014/main" id="{A0ADF5E9-E548-47D7-9A70-C7564DD02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439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60</a:t>
              </a:r>
              <a:endParaRPr lang="fr-FR" altLang="fr-FR" sz="1400"/>
            </a:p>
          </p:txBody>
        </p:sp>
        <p:sp>
          <p:nvSpPr>
            <p:cNvPr id="58464" name="Rectangle 50">
              <a:extLst>
                <a:ext uri="{FF2B5EF4-FFF2-40B4-BE49-F238E27FC236}">
                  <a16:creationId xmlns:a16="http://schemas.microsoft.com/office/drawing/2014/main" id="{0504A9DE-AF41-402F-94C2-37EEB775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307"/>
              <a:ext cx="1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70</a:t>
              </a:r>
              <a:endParaRPr lang="fr-FR" altLang="fr-FR" sz="1400"/>
            </a:p>
          </p:txBody>
        </p:sp>
        <p:sp>
          <p:nvSpPr>
            <p:cNvPr id="58465" name="Rectangle 51">
              <a:extLst>
                <a:ext uri="{FF2B5EF4-FFF2-40B4-BE49-F238E27FC236}">
                  <a16:creationId xmlns:a16="http://schemas.microsoft.com/office/drawing/2014/main" id="{0D0ACA52-2101-46E6-BBC4-21ECFC7F3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175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80</a:t>
              </a:r>
              <a:endParaRPr lang="fr-FR" altLang="fr-FR" sz="1400"/>
            </a:p>
          </p:txBody>
        </p:sp>
        <p:sp>
          <p:nvSpPr>
            <p:cNvPr id="58466" name="Rectangle 52">
              <a:extLst>
                <a:ext uri="{FF2B5EF4-FFF2-40B4-BE49-F238E27FC236}">
                  <a16:creationId xmlns:a16="http://schemas.microsoft.com/office/drawing/2014/main" id="{E7D12560-336F-4AD0-90F7-9907E1744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037"/>
              <a:ext cx="1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90</a:t>
              </a:r>
              <a:endParaRPr lang="fr-FR" altLang="fr-FR" sz="1400"/>
            </a:p>
          </p:txBody>
        </p:sp>
        <p:sp>
          <p:nvSpPr>
            <p:cNvPr id="58467" name="Rectangle 53">
              <a:extLst>
                <a:ext uri="{FF2B5EF4-FFF2-40B4-BE49-F238E27FC236}">
                  <a16:creationId xmlns:a16="http://schemas.microsoft.com/office/drawing/2014/main" id="{E3099F84-6107-4A92-8566-D63893842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1905"/>
              <a:ext cx="22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100</a:t>
              </a:r>
              <a:endParaRPr lang="fr-FR" altLang="fr-FR" sz="1400"/>
            </a:p>
          </p:txBody>
        </p:sp>
        <p:sp>
          <p:nvSpPr>
            <p:cNvPr id="58468" name="Rectangle 54">
              <a:extLst>
                <a:ext uri="{FF2B5EF4-FFF2-40B4-BE49-F238E27FC236}">
                  <a16:creationId xmlns:a16="http://schemas.microsoft.com/office/drawing/2014/main" id="{B00E8290-06C1-4357-84FA-61E5630D9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3357"/>
              <a:ext cx="7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0</a:t>
              </a:r>
              <a:endParaRPr lang="fr-FR" altLang="fr-FR" sz="1400"/>
            </a:p>
          </p:txBody>
        </p:sp>
        <p:sp>
          <p:nvSpPr>
            <p:cNvPr id="58469" name="Rectangle 55">
              <a:extLst>
                <a:ext uri="{FF2B5EF4-FFF2-40B4-BE49-F238E27FC236}">
                  <a16:creationId xmlns:a16="http://schemas.microsoft.com/office/drawing/2014/main" id="{AE5544A6-BCF6-42BD-8602-FB1CF1058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357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20</a:t>
              </a:r>
              <a:endParaRPr lang="fr-FR" altLang="fr-FR" sz="1400"/>
            </a:p>
          </p:txBody>
        </p:sp>
        <p:sp>
          <p:nvSpPr>
            <p:cNvPr id="58470" name="Rectangle 56">
              <a:extLst>
                <a:ext uri="{FF2B5EF4-FFF2-40B4-BE49-F238E27FC236}">
                  <a16:creationId xmlns:a16="http://schemas.microsoft.com/office/drawing/2014/main" id="{A6B4FD30-18B3-4430-9FF0-6F4D38D04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3357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40</a:t>
              </a:r>
              <a:endParaRPr lang="fr-FR" altLang="fr-FR" sz="1400"/>
            </a:p>
          </p:txBody>
        </p:sp>
        <p:sp>
          <p:nvSpPr>
            <p:cNvPr id="58471" name="Rectangle 57">
              <a:extLst>
                <a:ext uri="{FF2B5EF4-FFF2-40B4-BE49-F238E27FC236}">
                  <a16:creationId xmlns:a16="http://schemas.microsoft.com/office/drawing/2014/main" id="{06D1934B-71E7-458A-BD38-E8A1A9D69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3357"/>
              <a:ext cx="15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60</a:t>
              </a:r>
              <a:endParaRPr lang="fr-FR" altLang="fr-FR" sz="1400"/>
            </a:p>
          </p:txBody>
        </p:sp>
        <p:sp>
          <p:nvSpPr>
            <p:cNvPr id="58472" name="Rectangle 58">
              <a:extLst>
                <a:ext uri="{FF2B5EF4-FFF2-40B4-BE49-F238E27FC236}">
                  <a16:creationId xmlns:a16="http://schemas.microsoft.com/office/drawing/2014/main" id="{7D08F2D2-3C68-4C22-9B5A-C944122A6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3357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80</a:t>
              </a:r>
              <a:endParaRPr lang="fr-FR" altLang="fr-FR" sz="1400"/>
            </a:p>
          </p:txBody>
        </p:sp>
        <p:sp>
          <p:nvSpPr>
            <p:cNvPr id="58473" name="Rectangle 59">
              <a:extLst>
                <a:ext uri="{FF2B5EF4-FFF2-40B4-BE49-F238E27FC236}">
                  <a16:creationId xmlns:a16="http://schemas.microsoft.com/office/drawing/2014/main" id="{BF7451B2-CD0C-444E-A8A0-BC41E3E5D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3357"/>
              <a:ext cx="22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100</a:t>
              </a:r>
              <a:endParaRPr lang="fr-FR" altLang="fr-FR" sz="1400"/>
            </a:p>
          </p:txBody>
        </p:sp>
      </p:grpSp>
      <p:sp>
        <p:nvSpPr>
          <p:cNvPr id="58373" name="Text Box 60">
            <a:extLst>
              <a:ext uri="{FF2B5EF4-FFF2-40B4-BE49-F238E27FC236}">
                <a16:creationId xmlns:a16="http://schemas.microsoft.com/office/drawing/2014/main" id="{574B4746-62F0-4408-9EBE-3B904091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5799138"/>
            <a:ext cx="906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temps</a:t>
            </a:r>
          </a:p>
        </p:txBody>
      </p:sp>
      <p:grpSp>
        <p:nvGrpSpPr>
          <p:cNvPr id="260157" name="Group 61">
            <a:extLst>
              <a:ext uri="{FF2B5EF4-FFF2-40B4-BE49-F238E27FC236}">
                <a16:creationId xmlns:a16="http://schemas.microsoft.com/office/drawing/2014/main" id="{BBBE276C-7A72-4C69-9A2C-67522FBBCB1D}"/>
              </a:ext>
            </a:extLst>
          </p:cNvPr>
          <p:cNvGrpSpPr>
            <a:grpSpLocks/>
          </p:cNvGrpSpPr>
          <p:nvPr/>
        </p:nvGrpSpPr>
        <p:grpSpPr bwMode="auto">
          <a:xfrm>
            <a:off x="4803775" y="2708275"/>
            <a:ext cx="5214938" cy="3384550"/>
            <a:chOff x="2690" y="1706"/>
            <a:chExt cx="2920" cy="2132"/>
          </a:xfrm>
        </p:grpSpPr>
        <p:grpSp>
          <p:nvGrpSpPr>
            <p:cNvPr id="58383" name="Group 62">
              <a:extLst>
                <a:ext uri="{FF2B5EF4-FFF2-40B4-BE49-F238E27FC236}">
                  <a16:creationId xmlns:a16="http://schemas.microsoft.com/office/drawing/2014/main" id="{F8FF6335-765D-4647-8A3C-E0D522315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933"/>
              <a:ext cx="2775" cy="1712"/>
              <a:chOff x="2835" y="1769"/>
              <a:chExt cx="2897" cy="1575"/>
            </a:xfrm>
          </p:grpSpPr>
          <p:sp>
            <p:nvSpPr>
              <p:cNvPr id="58386" name="Line 63">
                <a:extLst>
                  <a:ext uri="{FF2B5EF4-FFF2-40B4-BE49-F238E27FC236}">
                    <a16:creationId xmlns:a16="http://schemas.microsoft.com/office/drawing/2014/main" id="{F1DCBA04-DDA9-417B-96B0-CC014F137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711"/>
                <a:ext cx="2526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7" name="Line 64">
                <a:extLst>
                  <a:ext uri="{FF2B5EF4-FFF2-40B4-BE49-F238E27FC236}">
                    <a16:creationId xmlns:a16="http://schemas.microsoft.com/office/drawing/2014/main" id="{3A237E96-B0AF-4F39-8CF7-B8FA5F368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261"/>
                <a:ext cx="2526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8" name="Line 65">
                <a:extLst>
                  <a:ext uri="{FF2B5EF4-FFF2-40B4-BE49-F238E27FC236}">
                    <a16:creationId xmlns:a16="http://schemas.microsoft.com/office/drawing/2014/main" id="{F1F7E5C6-6990-4C05-8601-C318A36E5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817"/>
                <a:ext cx="2526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9" name="Line 66">
                <a:extLst>
                  <a:ext uri="{FF2B5EF4-FFF2-40B4-BE49-F238E27FC236}">
                    <a16:creationId xmlns:a16="http://schemas.microsoft.com/office/drawing/2014/main" id="{DE1C6FF0-9A45-4EEB-945D-EE0CB0B11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817"/>
                <a:ext cx="1" cy="13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0" name="Line 67">
                <a:extLst>
                  <a:ext uri="{FF2B5EF4-FFF2-40B4-BE49-F238E27FC236}">
                    <a16:creationId xmlns:a16="http://schemas.microsoft.com/office/drawing/2014/main" id="{49592C57-125E-48CE-9F26-FF0ACE120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3155"/>
                <a:ext cx="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1" name="Line 68">
                <a:extLst>
                  <a:ext uri="{FF2B5EF4-FFF2-40B4-BE49-F238E27FC236}">
                    <a16:creationId xmlns:a16="http://schemas.microsoft.com/office/drawing/2014/main" id="{3D516FB4-1940-4C78-8467-5683C5B8E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2711"/>
                <a:ext cx="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2" name="Line 69">
                <a:extLst>
                  <a:ext uri="{FF2B5EF4-FFF2-40B4-BE49-F238E27FC236}">
                    <a16:creationId xmlns:a16="http://schemas.microsoft.com/office/drawing/2014/main" id="{96132E8D-1CED-4B26-A115-1A67B054E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2261"/>
                <a:ext cx="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3" name="Line 70">
                <a:extLst>
                  <a:ext uri="{FF2B5EF4-FFF2-40B4-BE49-F238E27FC236}">
                    <a16:creationId xmlns:a16="http://schemas.microsoft.com/office/drawing/2014/main" id="{5D3C4361-7B88-4783-9A73-3E7CB2E58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1817"/>
                <a:ext cx="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4" name="Line 71">
                <a:extLst>
                  <a:ext uri="{FF2B5EF4-FFF2-40B4-BE49-F238E27FC236}">
                    <a16:creationId xmlns:a16="http://schemas.microsoft.com/office/drawing/2014/main" id="{B7DDF575-4558-4714-8F4E-6C6565358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155"/>
                <a:ext cx="252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5" name="Line 72">
                <a:extLst>
                  <a:ext uri="{FF2B5EF4-FFF2-40B4-BE49-F238E27FC236}">
                    <a16:creationId xmlns:a16="http://schemas.microsoft.com/office/drawing/2014/main" id="{70E5A929-62D1-43D3-BD15-5B3F54338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6" name="Line 73">
                <a:extLst>
                  <a:ext uri="{FF2B5EF4-FFF2-40B4-BE49-F238E27FC236}">
                    <a16:creationId xmlns:a16="http://schemas.microsoft.com/office/drawing/2014/main" id="{51ADF8A7-034B-4426-B728-DC3DB002C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6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7" name="Line 74">
                <a:extLst>
                  <a:ext uri="{FF2B5EF4-FFF2-40B4-BE49-F238E27FC236}">
                    <a16:creationId xmlns:a16="http://schemas.microsoft.com/office/drawing/2014/main" id="{39688190-CC7C-4769-95E5-4BF1F82E9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0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8" name="Line 75">
                <a:extLst>
                  <a:ext uri="{FF2B5EF4-FFF2-40B4-BE49-F238E27FC236}">
                    <a16:creationId xmlns:a16="http://schemas.microsoft.com/office/drawing/2014/main" id="{CF22BD1C-5A3D-4FDD-9DD8-1ED9B1A86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0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99" name="Line 76">
                <a:extLst>
                  <a:ext uri="{FF2B5EF4-FFF2-40B4-BE49-F238E27FC236}">
                    <a16:creationId xmlns:a16="http://schemas.microsoft.com/office/drawing/2014/main" id="{37493607-7D78-46DF-A9F7-864D6EBF1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4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0" name="Line 77">
                <a:extLst>
                  <a:ext uri="{FF2B5EF4-FFF2-40B4-BE49-F238E27FC236}">
                    <a16:creationId xmlns:a16="http://schemas.microsoft.com/office/drawing/2014/main" id="{B1CD01C3-E8E1-4E74-99FF-498A13E1F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8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1" name="Freeform 78">
                <a:extLst>
                  <a:ext uri="{FF2B5EF4-FFF2-40B4-BE49-F238E27FC236}">
                    <a16:creationId xmlns:a16="http://schemas.microsoft.com/office/drawing/2014/main" id="{5C3B9D57-2C20-474A-AC57-25B36D9B3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817"/>
                <a:ext cx="2526" cy="972"/>
              </a:xfrm>
              <a:custGeom>
                <a:avLst/>
                <a:gdLst>
                  <a:gd name="T0" fmla="*/ 0 w 421"/>
                  <a:gd name="T1" fmla="*/ 0 h 162"/>
                  <a:gd name="T2" fmla="*/ 2147483646 w 421"/>
                  <a:gd name="T3" fmla="*/ 2147483646 h 162"/>
                  <a:gd name="T4" fmla="*/ 2147483646 w 421"/>
                  <a:gd name="T5" fmla="*/ 2147483646 h 162"/>
                  <a:gd name="T6" fmla="*/ 2147483646 w 421"/>
                  <a:gd name="T7" fmla="*/ 2147483646 h 162"/>
                  <a:gd name="T8" fmla="*/ 2147483646 w 421"/>
                  <a:gd name="T9" fmla="*/ 2147483646 h 162"/>
                  <a:gd name="T10" fmla="*/ 2147483646 w 421"/>
                  <a:gd name="T11" fmla="*/ 2147483646 h 162"/>
                  <a:gd name="T12" fmla="*/ 2147483646 w 421"/>
                  <a:gd name="T13" fmla="*/ 2147483646 h 162"/>
                  <a:gd name="T14" fmla="*/ 2147483646 w 421"/>
                  <a:gd name="T15" fmla="*/ 2147483646 h 1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1" h="162">
                    <a:moveTo>
                      <a:pt x="0" y="0"/>
                    </a:moveTo>
                    <a:lnTo>
                      <a:pt x="4" y="2"/>
                    </a:lnTo>
                    <a:lnTo>
                      <a:pt x="42" y="16"/>
                    </a:lnTo>
                    <a:lnTo>
                      <a:pt x="84" y="32"/>
                    </a:lnTo>
                    <a:lnTo>
                      <a:pt x="168" y="65"/>
                    </a:lnTo>
                    <a:lnTo>
                      <a:pt x="211" y="81"/>
                    </a:lnTo>
                    <a:lnTo>
                      <a:pt x="295" y="113"/>
                    </a:lnTo>
                    <a:lnTo>
                      <a:pt x="421" y="162"/>
                    </a:lnTo>
                  </a:path>
                </a:pathLst>
              </a:custGeom>
              <a:noFill/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2" name="Freeform 79">
                <a:extLst>
                  <a:ext uri="{FF2B5EF4-FFF2-40B4-BE49-F238E27FC236}">
                    <a16:creationId xmlns:a16="http://schemas.microsoft.com/office/drawing/2014/main" id="{1CA861F9-FC29-4851-B50A-A89010FB8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180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3" name="Freeform 80">
                <a:extLst>
                  <a:ext uri="{FF2B5EF4-FFF2-40B4-BE49-F238E27FC236}">
                    <a16:creationId xmlns:a16="http://schemas.microsoft.com/office/drawing/2014/main" id="{D05B6916-7480-4D89-8002-84FC34F35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81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4" name="Freeform 81">
                <a:extLst>
                  <a:ext uri="{FF2B5EF4-FFF2-40B4-BE49-F238E27FC236}">
                    <a16:creationId xmlns:a16="http://schemas.microsoft.com/office/drawing/2014/main" id="{A9911AFC-DCAF-4BAA-823B-C671058DB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0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5" name="Freeform 82">
                <a:extLst>
                  <a:ext uri="{FF2B5EF4-FFF2-40B4-BE49-F238E27FC236}">
                    <a16:creationId xmlns:a16="http://schemas.microsoft.com/office/drawing/2014/main" id="{BB954B3B-9560-4D67-864E-2ADA11854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99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6" name="Freeform 83">
                <a:extLst>
                  <a:ext uri="{FF2B5EF4-FFF2-40B4-BE49-F238E27FC236}">
                    <a16:creationId xmlns:a16="http://schemas.microsoft.com/office/drawing/2014/main" id="{27897DBA-66FF-4412-AE59-74E0A30BB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19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7" name="Freeform 84">
                <a:extLst>
                  <a:ext uri="{FF2B5EF4-FFF2-40B4-BE49-F238E27FC236}">
                    <a16:creationId xmlns:a16="http://schemas.microsoft.com/office/drawing/2014/main" id="{7A762BD3-E635-48AB-8CDF-715FD3EBD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29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8" name="Freeform 85">
                <a:extLst>
                  <a:ext uri="{FF2B5EF4-FFF2-40B4-BE49-F238E27FC236}">
                    <a16:creationId xmlns:a16="http://schemas.microsoft.com/office/drawing/2014/main" id="{397E6EC1-6606-4DB4-93BE-3B0129D5F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" y="248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09" name="Freeform 86">
                <a:extLst>
                  <a:ext uri="{FF2B5EF4-FFF2-40B4-BE49-F238E27FC236}">
                    <a16:creationId xmlns:a16="http://schemas.microsoft.com/office/drawing/2014/main" id="{26182C2D-1546-4ECE-8E4E-856EA5ACC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" y="277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10" name="Rectangle 87">
                <a:extLst>
                  <a:ext uri="{FF2B5EF4-FFF2-40B4-BE49-F238E27FC236}">
                    <a16:creationId xmlns:a16="http://schemas.microsoft.com/office/drawing/2014/main" id="{AC06EA4E-5987-48B8-B56A-7638F8C44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3107"/>
                <a:ext cx="162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0,1</a:t>
                </a:r>
                <a:endParaRPr lang="fr-FR" altLang="fr-FR" sz="1400"/>
              </a:p>
            </p:txBody>
          </p:sp>
          <p:sp>
            <p:nvSpPr>
              <p:cNvPr id="58411" name="Rectangle 88">
                <a:extLst>
                  <a:ext uri="{FF2B5EF4-FFF2-40B4-BE49-F238E27FC236}">
                    <a16:creationId xmlns:a16="http://schemas.microsoft.com/office/drawing/2014/main" id="{DBC93E06-1CF4-4A97-BBF3-009E4CC54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63"/>
                <a:ext cx="6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1</a:t>
                </a:r>
                <a:endParaRPr lang="fr-FR" altLang="fr-FR" sz="1400"/>
              </a:p>
            </p:txBody>
          </p:sp>
          <p:sp>
            <p:nvSpPr>
              <p:cNvPr id="58412" name="Rectangle 89">
                <a:extLst>
                  <a:ext uri="{FF2B5EF4-FFF2-40B4-BE49-F238E27FC236}">
                    <a16:creationId xmlns:a16="http://schemas.microsoft.com/office/drawing/2014/main" id="{1E951596-1EBA-4056-B99F-0129EC9EE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7" y="2213"/>
                <a:ext cx="12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10</a:t>
                </a:r>
                <a:endParaRPr lang="fr-FR" altLang="fr-FR" sz="1400"/>
              </a:p>
            </p:txBody>
          </p:sp>
          <p:sp>
            <p:nvSpPr>
              <p:cNvPr id="58413" name="Rectangle 90">
                <a:extLst>
                  <a:ext uri="{FF2B5EF4-FFF2-40B4-BE49-F238E27FC236}">
                    <a16:creationId xmlns:a16="http://schemas.microsoft.com/office/drawing/2014/main" id="{3C765B09-4354-4637-A53D-9271214B7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1769"/>
                <a:ext cx="19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100</a:t>
                </a:r>
                <a:endParaRPr lang="fr-FR" altLang="fr-FR" sz="1400"/>
              </a:p>
            </p:txBody>
          </p:sp>
          <p:sp>
            <p:nvSpPr>
              <p:cNvPr id="58414" name="Rectangle 91">
                <a:extLst>
                  <a:ext uri="{FF2B5EF4-FFF2-40B4-BE49-F238E27FC236}">
                    <a16:creationId xmlns:a16="http://schemas.microsoft.com/office/drawing/2014/main" id="{9FB14838-5EA2-49CB-82C8-D9872B3EA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" y="3221"/>
                <a:ext cx="65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0</a:t>
                </a:r>
                <a:endParaRPr lang="fr-FR" altLang="fr-FR" sz="1400"/>
              </a:p>
            </p:txBody>
          </p:sp>
          <p:sp>
            <p:nvSpPr>
              <p:cNvPr id="58415" name="Rectangle 92">
                <a:extLst>
                  <a:ext uri="{FF2B5EF4-FFF2-40B4-BE49-F238E27FC236}">
                    <a16:creationId xmlns:a16="http://schemas.microsoft.com/office/drawing/2014/main" id="{EF2CCA6C-A9F4-4AA1-8FFD-35CE29711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" y="3221"/>
                <a:ext cx="13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20</a:t>
                </a:r>
                <a:endParaRPr lang="fr-FR" altLang="fr-FR" sz="1400"/>
              </a:p>
            </p:txBody>
          </p:sp>
          <p:sp>
            <p:nvSpPr>
              <p:cNvPr id="58416" name="Rectangle 93">
                <a:extLst>
                  <a:ext uri="{FF2B5EF4-FFF2-40B4-BE49-F238E27FC236}">
                    <a16:creationId xmlns:a16="http://schemas.microsoft.com/office/drawing/2014/main" id="{04F5F64B-9CB3-4139-88BE-85166C376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3221"/>
                <a:ext cx="12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40</a:t>
                </a:r>
                <a:endParaRPr lang="fr-FR" altLang="fr-FR" sz="1400"/>
              </a:p>
            </p:txBody>
          </p:sp>
          <p:sp>
            <p:nvSpPr>
              <p:cNvPr id="58417" name="Rectangle 94">
                <a:extLst>
                  <a:ext uri="{FF2B5EF4-FFF2-40B4-BE49-F238E27FC236}">
                    <a16:creationId xmlns:a16="http://schemas.microsoft.com/office/drawing/2014/main" id="{ADDEEAAE-4C7A-4DBA-A21C-E211D77CB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8" y="3221"/>
                <a:ext cx="13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60</a:t>
                </a:r>
                <a:endParaRPr lang="fr-FR" altLang="fr-FR" sz="1400"/>
              </a:p>
            </p:txBody>
          </p:sp>
          <p:sp>
            <p:nvSpPr>
              <p:cNvPr id="58418" name="Rectangle 95">
                <a:extLst>
                  <a:ext uri="{FF2B5EF4-FFF2-40B4-BE49-F238E27FC236}">
                    <a16:creationId xmlns:a16="http://schemas.microsoft.com/office/drawing/2014/main" id="{8B8F9960-D96D-43C0-9051-E0DAD701D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" y="3221"/>
                <a:ext cx="13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80</a:t>
                </a:r>
                <a:endParaRPr lang="fr-FR" altLang="fr-FR" sz="1400"/>
              </a:p>
            </p:txBody>
          </p:sp>
          <p:sp>
            <p:nvSpPr>
              <p:cNvPr id="58419" name="Rectangle 96">
                <a:extLst>
                  <a:ext uri="{FF2B5EF4-FFF2-40B4-BE49-F238E27FC236}">
                    <a16:creationId xmlns:a16="http://schemas.microsoft.com/office/drawing/2014/main" id="{40106F98-21A1-4B3F-A080-6DB58B9FC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8" y="3221"/>
                <a:ext cx="19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100</a:t>
                </a:r>
                <a:endParaRPr lang="fr-FR" altLang="fr-FR" sz="1400"/>
              </a:p>
            </p:txBody>
          </p:sp>
        </p:grpSp>
        <p:sp>
          <p:nvSpPr>
            <p:cNvPr id="58384" name="Text Box 97">
              <a:extLst>
                <a:ext uri="{FF2B5EF4-FFF2-40B4-BE49-F238E27FC236}">
                  <a16:creationId xmlns:a16="http://schemas.microsoft.com/office/drawing/2014/main" id="{1025DC14-6268-4D10-9250-25BDFBC9F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1706"/>
              <a:ext cx="1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Log (concentrations)</a:t>
              </a:r>
            </a:p>
          </p:txBody>
        </p:sp>
        <p:sp>
          <p:nvSpPr>
            <p:cNvPr id="58385" name="Text Box 98">
              <a:extLst>
                <a:ext uri="{FF2B5EF4-FFF2-40B4-BE49-F238E27FC236}">
                  <a16:creationId xmlns:a16="http://schemas.microsoft.com/office/drawing/2014/main" id="{E22CECA8-452C-4C1E-B4FC-D4A9A1207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3607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temps</a:t>
              </a:r>
            </a:p>
          </p:txBody>
        </p:sp>
      </p:grpSp>
      <p:sp>
        <p:nvSpPr>
          <p:cNvPr id="260195" name="Line 99">
            <a:extLst>
              <a:ext uri="{FF2B5EF4-FFF2-40B4-BE49-F238E27FC236}">
                <a16:creationId xmlns:a16="http://schemas.microsoft.com/office/drawing/2014/main" id="{106AC97E-8655-442E-A8A4-4FD3527F7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933825"/>
            <a:ext cx="20224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0196" name="Line 100">
            <a:extLst>
              <a:ext uri="{FF2B5EF4-FFF2-40B4-BE49-F238E27FC236}">
                <a16:creationId xmlns:a16="http://schemas.microsoft.com/office/drawing/2014/main" id="{F0880597-93D8-4E1C-B767-FC2A4112E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7350" y="3716338"/>
            <a:ext cx="14160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0197" name="Text Box 101">
            <a:extLst>
              <a:ext uri="{FF2B5EF4-FFF2-40B4-BE49-F238E27FC236}">
                <a16:creationId xmlns:a16="http://schemas.microsoft.com/office/drawing/2014/main" id="{0A81480B-EB81-4A9C-AA11-0138A08E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3573463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20</a:t>
            </a:r>
          </a:p>
        </p:txBody>
      </p:sp>
      <p:sp>
        <p:nvSpPr>
          <p:cNvPr id="260198" name="Line 102">
            <a:extLst>
              <a:ext uri="{FF2B5EF4-FFF2-40B4-BE49-F238E27FC236}">
                <a16:creationId xmlns:a16="http://schemas.microsoft.com/office/drawing/2014/main" id="{A0C215EC-711D-4CAE-952B-2F695B511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300" y="3716338"/>
            <a:ext cx="0" cy="17287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0199" name="Line 103">
            <a:extLst>
              <a:ext uri="{FF2B5EF4-FFF2-40B4-BE49-F238E27FC236}">
                <a16:creationId xmlns:a16="http://schemas.microsoft.com/office/drawing/2014/main" id="{E8622968-D0BB-49DF-85C7-DB7CF15E5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1413" y="3933825"/>
            <a:ext cx="0" cy="15113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0200" name="AutoShape 104">
            <a:extLst>
              <a:ext uri="{FF2B5EF4-FFF2-40B4-BE49-F238E27FC236}">
                <a16:creationId xmlns:a16="http://schemas.microsoft.com/office/drawing/2014/main" id="{69311064-61F3-4D09-9DF2-004C9050DD5D}"/>
              </a:ext>
            </a:extLst>
          </p:cNvPr>
          <p:cNvSpPr>
            <a:spLocks/>
          </p:cNvSpPr>
          <p:nvPr/>
        </p:nvSpPr>
        <p:spPr bwMode="auto">
          <a:xfrm rot="-5400000">
            <a:off x="6988176" y="5446712"/>
            <a:ext cx="360362" cy="646113"/>
          </a:xfrm>
          <a:prstGeom prst="leftBrace">
            <a:avLst>
              <a:gd name="adj1" fmla="val 14941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0201" name="Text Box 105">
            <a:extLst>
              <a:ext uri="{FF2B5EF4-FFF2-40B4-BE49-F238E27FC236}">
                <a16:creationId xmlns:a16="http://schemas.microsoft.com/office/drawing/2014/main" id="{80919865-E71D-4593-80FE-2076E3C0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876925"/>
            <a:ext cx="738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9900"/>
                </a:solidFill>
              </a:rPr>
              <a:t>T</a:t>
            </a:r>
            <a:r>
              <a:rPr lang="fr-FR" altLang="fr-FR" sz="2800" b="1" baseline="-25000">
                <a:solidFill>
                  <a:srgbClr val="FF9900"/>
                </a:solidFill>
              </a:rPr>
              <a:t>1/2</a:t>
            </a:r>
          </a:p>
        </p:txBody>
      </p:sp>
      <p:sp>
        <p:nvSpPr>
          <p:cNvPr id="58382" name="Rectangle 106">
            <a:extLst>
              <a:ext uri="{FF2B5EF4-FFF2-40B4-BE49-F238E27FC236}">
                <a16:creationId xmlns:a16="http://schemas.microsoft.com/office/drawing/2014/main" id="{6E703D51-3C4E-47B8-A9B5-04B8AA00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260350"/>
            <a:ext cx="971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Le temps de demi-vie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97" grpId="0"/>
      <p:bldP spid="260200" grpId="0" animBg="1"/>
      <p:bldP spid="2602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>
            <a:extLst>
              <a:ext uri="{FF2B5EF4-FFF2-40B4-BE49-F238E27FC236}">
                <a16:creationId xmlns:a16="http://schemas.microsoft.com/office/drawing/2014/main" id="{9704E27E-92A4-4FCA-96B0-79ECF641F2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13052D13-12D1-4B32-9518-789A1DF29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5235B70A-24AD-4EEE-85DD-0053CE0A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421F0352-6E5A-45F7-918A-7620873D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60422" name="Freeform 6">
            <a:extLst>
              <a:ext uri="{FF2B5EF4-FFF2-40B4-BE49-F238E27FC236}">
                <a16:creationId xmlns:a16="http://schemas.microsoft.com/office/drawing/2014/main" id="{D0790EA8-558D-4EAF-8F83-38C41973FEB7}"/>
              </a:ext>
            </a:extLst>
          </p:cNvPr>
          <p:cNvSpPr>
            <a:spLocks/>
          </p:cNvSpPr>
          <p:nvPr/>
        </p:nvSpPr>
        <p:spPr bwMode="auto">
          <a:xfrm>
            <a:off x="1582738" y="3268663"/>
            <a:ext cx="3798887" cy="2527300"/>
          </a:xfrm>
          <a:custGeom>
            <a:avLst/>
            <a:gdLst>
              <a:gd name="T0" fmla="*/ 0 w 2200"/>
              <a:gd name="T1" fmla="*/ 0 h 632"/>
              <a:gd name="T2" fmla="*/ 2147483646 w 2200"/>
              <a:gd name="T3" fmla="*/ 2147483646 h 632"/>
              <a:gd name="T4" fmla="*/ 2147483646 w 2200"/>
              <a:gd name="T5" fmla="*/ 2147483646 h 632"/>
              <a:gd name="T6" fmla="*/ 2147483646 w 2200"/>
              <a:gd name="T7" fmla="*/ 2147483646 h 632"/>
              <a:gd name="T8" fmla="*/ 2147483646 w 2200"/>
              <a:gd name="T9" fmla="*/ 2147483646 h 632"/>
              <a:gd name="T10" fmla="*/ 2147483646 w 2200"/>
              <a:gd name="T11" fmla="*/ 2147483646 h 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0" h="632">
                <a:moveTo>
                  <a:pt x="0" y="0"/>
                </a:moveTo>
                <a:cubicBezTo>
                  <a:pt x="32" y="40"/>
                  <a:pt x="133" y="188"/>
                  <a:pt x="192" y="240"/>
                </a:cubicBezTo>
                <a:cubicBezTo>
                  <a:pt x="251" y="292"/>
                  <a:pt x="285" y="292"/>
                  <a:pt x="352" y="312"/>
                </a:cubicBezTo>
                <a:lnTo>
                  <a:pt x="592" y="360"/>
                </a:lnTo>
                <a:lnTo>
                  <a:pt x="1144" y="456"/>
                </a:lnTo>
                <a:lnTo>
                  <a:pt x="2200" y="63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6247" name="Group 7">
            <a:extLst>
              <a:ext uri="{FF2B5EF4-FFF2-40B4-BE49-F238E27FC236}">
                <a16:creationId xmlns:a16="http://schemas.microsoft.com/office/drawing/2014/main" id="{6AF94591-D380-43CA-B208-B89E99C6C192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836863"/>
            <a:ext cx="4668838" cy="865187"/>
            <a:chOff x="1246" y="1787"/>
            <a:chExt cx="2941" cy="545"/>
          </a:xfrm>
        </p:grpSpPr>
        <p:sp>
          <p:nvSpPr>
            <p:cNvPr id="60437" name="Rectangle 8">
              <a:extLst>
                <a:ext uri="{FF2B5EF4-FFF2-40B4-BE49-F238E27FC236}">
                  <a16:creationId xmlns:a16="http://schemas.microsoft.com/office/drawing/2014/main" id="{377968D7-EA37-4870-A49F-149953A9C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787"/>
              <a:ext cx="264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chemeClr val="bg2"/>
                  </a:solidFill>
                </a:rPr>
                <a:t>distribution + élimination</a:t>
              </a:r>
            </a:p>
          </p:txBody>
        </p:sp>
        <p:sp>
          <p:nvSpPr>
            <p:cNvPr id="60438" name="Line 9">
              <a:extLst>
                <a:ext uri="{FF2B5EF4-FFF2-40B4-BE49-F238E27FC236}">
                  <a16:creationId xmlns:a16="http://schemas.microsoft.com/office/drawing/2014/main" id="{6F13E0C3-3789-44AC-8D41-69B09EA54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" y="2059"/>
              <a:ext cx="20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6250" name="Group 10">
            <a:extLst>
              <a:ext uri="{FF2B5EF4-FFF2-40B4-BE49-F238E27FC236}">
                <a16:creationId xmlns:a16="http://schemas.microsoft.com/office/drawing/2014/main" id="{461A43E1-3766-4590-AC6F-E51E3C983608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4352925"/>
            <a:ext cx="3032125" cy="649288"/>
            <a:chOff x="2393" y="2742"/>
            <a:chExt cx="1910" cy="409"/>
          </a:xfrm>
        </p:grpSpPr>
        <p:sp>
          <p:nvSpPr>
            <p:cNvPr id="60435" name="Rectangle 11">
              <a:extLst>
                <a:ext uri="{FF2B5EF4-FFF2-40B4-BE49-F238E27FC236}">
                  <a16:creationId xmlns:a16="http://schemas.microsoft.com/office/drawing/2014/main" id="{639BA036-E64D-46A7-ACA6-01A477987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742"/>
              <a:ext cx="146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009900"/>
                  </a:solidFill>
                </a:rPr>
                <a:t>élimination</a:t>
              </a:r>
            </a:p>
          </p:txBody>
        </p:sp>
        <p:sp>
          <p:nvSpPr>
            <p:cNvPr id="60436" name="Line 12">
              <a:extLst>
                <a:ext uri="{FF2B5EF4-FFF2-40B4-BE49-F238E27FC236}">
                  <a16:creationId xmlns:a16="http://schemas.microsoft.com/office/drawing/2014/main" id="{D19A1074-D8E4-4558-B4DF-FD6A35149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" y="3014"/>
              <a:ext cx="299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425" name="Rectangle 13">
            <a:extLst>
              <a:ext uri="{FF2B5EF4-FFF2-40B4-BE49-F238E27FC236}">
                <a16:creationId xmlns:a16="http://schemas.microsoft.com/office/drawing/2014/main" id="{1FA1C7EE-85AC-46A4-A2E3-6392DE9D2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Le temps de demi-vie</a:t>
            </a:r>
          </a:p>
        </p:txBody>
      </p:sp>
      <p:sp>
        <p:nvSpPr>
          <p:cNvPr id="266255" name="Line 15">
            <a:extLst>
              <a:ext uri="{FF2B5EF4-FFF2-40B4-BE49-F238E27FC236}">
                <a16:creationId xmlns:a16="http://schemas.microsoft.com/office/drawing/2014/main" id="{CCE54F2C-7E58-48FB-AD0C-E1BB6890C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150" y="5148263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56" name="Line 16">
            <a:extLst>
              <a:ext uri="{FF2B5EF4-FFF2-40B4-BE49-F238E27FC236}">
                <a16:creationId xmlns:a16="http://schemas.microsoft.com/office/drawing/2014/main" id="{3350E43B-CB57-4655-814E-6173B6C7C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150" y="4876800"/>
            <a:ext cx="16319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57" name="Text Box 17">
            <a:extLst>
              <a:ext uri="{FF2B5EF4-FFF2-40B4-BE49-F238E27FC236}">
                <a16:creationId xmlns:a16="http://schemas.microsoft.com/office/drawing/2014/main" id="{18FA954D-6A11-4BC6-BBD5-1750EF695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724400"/>
            <a:ext cx="433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20</a:t>
            </a:r>
          </a:p>
        </p:txBody>
      </p:sp>
      <p:sp>
        <p:nvSpPr>
          <p:cNvPr id="266258" name="Line 18">
            <a:extLst>
              <a:ext uri="{FF2B5EF4-FFF2-40B4-BE49-F238E27FC236}">
                <a16:creationId xmlns:a16="http://schemas.microsoft.com/office/drawing/2014/main" id="{6C068869-E332-4D21-AFE8-81BB76A0F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3" y="4868863"/>
            <a:ext cx="1587" cy="10382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59" name="Line 19">
            <a:extLst>
              <a:ext uri="{FF2B5EF4-FFF2-40B4-BE49-F238E27FC236}">
                <a16:creationId xmlns:a16="http://schemas.microsoft.com/office/drawing/2014/main" id="{BDFF187A-9DB6-4BE7-BE6A-8865820D9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0613" y="5157788"/>
            <a:ext cx="0" cy="7493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60" name="AutoShape 20">
            <a:extLst>
              <a:ext uri="{FF2B5EF4-FFF2-40B4-BE49-F238E27FC236}">
                <a16:creationId xmlns:a16="http://schemas.microsoft.com/office/drawing/2014/main" id="{9C99DD76-18A7-4AE9-B092-BA6F8A532DAC}"/>
              </a:ext>
            </a:extLst>
          </p:cNvPr>
          <p:cNvSpPr>
            <a:spLocks/>
          </p:cNvSpPr>
          <p:nvPr/>
        </p:nvSpPr>
        <p:spPr bwMode="auto">
          <a:xfrm rot="-5400000">
            <a:off x="3127375" y="5807075"/>
            <a:ext cx="360363" cy="646113"/>
          </a:xfrm>
          <a:prstGeom prst="leftBrace">
            <a:avLst>
              <a:gd name="adj1" fmla="val 14941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6261" name="Text Box 21">
            <a:extLst>
              <a:ext uri="{FF2B5EF4-FFF2-40B4-BE49-F238E27FC236}">
                <a16:creationId xmlns:a16="http://schemas.microsoft.com/office/drawing/2014/main" id="{6D78E6C8-8FFD-4AF8-A8E8-7C43240F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6165850"/>
            <a:ext cx="738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9900"/>
                </a:solidFill>
              </a:rPr>
              <a:t>T</a:t>
            </a:r>
            <a:r>
              <a:rPr lang="fr-FR" altLang="fr-FR" sz="2800" b="1" baseline="-25000">
                <a:solidFill>
                  <a:srgbClr val="FF9900"/>
                </a:solidFill>
              </a:rPr>
              <a:t>1/2</a:t>
            </a:r>
          </a:p>
        </p:txBody>
      </p:sp>
      <p:sp>
        <p:nvSpPr>
          <p:cNvPr id="266262" name="Text Box 22">
            <a:extLst>
              <a:ext uri="{FF2B5EF4-FFF2-40B4-BE49-F238E27FC236}">
                <a16:creationId xmlns:a16="http://schemas.microsoft.com/office/drawing/2014/main" id="{B355C3D8-4F0A-4407-99F1-DA2412F78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995863"/>
            <a:ext cx="433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10</a:t>
            </a:r>
          </a:p>
        </p:txBody>
      </p:sp>
      <p:sp>
        <p:nvSpPr>
          <p:cNvPr id="19474" name="Rectangle 23">
            <a:extLst>
              <a:ext uri="{FF2B5EF4-FFF2-40B4-BE49-F238E27FC236}">
                <a16:creationId xmlns:a16="http://schemas.microsoft.com/office/drawing/2014/main" id="{0CD62BA6-E90C-4CC8-AFDA-8F0AEC42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412875"/>
            <a:ext cx="5040312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Représentation graphique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7" grpId="0"/>
      <p:bldP spid="266260" grpId="0" animBg="1"/>
      <p:bldP spid="266261" grpId="0"/>
      <p:bldP spid="2662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C0DBBDBF-A931-484B-B1A0-FDDB60081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492375"/>
            <a:ext cx="97218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447675" indent="-447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fr-FR" altLang="fr-FR"/>
              <a:t>Temps nécessaire pour </a:t>
            </a:r>
            <a:r>
              <a:rPr lang="fr-FR" altLang="fr-FR" b="1">
                <a:solidFill>
                  <a:srgbClr val="A50021"/>
                </a:solidFill>
              </a:rPr>
              <a:t>diviser par deux les concentrations</a:t>
            </a:r>
            <a:r>
              <a:rPr lang="fr-FR" altLang="fr-FR"/>
              <a:t> plasmatiques </a:t>
            </a:r>
            <a:r>
              <a:rPr lang="fr-FR" altLang="fr-FR" b="1">
                <a:solidFill>
                  <a:srgbClr val="A50021"/>
                </a:solidFill>
              </a:rPr>
              <a:t>lorsque l’équilibre de distribution est atteint</a:t>
            </a:r>
          </a:p>
        </p:txBody>
      </p:sp>
      <p:sp>
        <p:nvSpPr>
          <p:cNvPr id="62467" name="Rectangle 6">
            <a:extLst>
              <a:ext uri="{FF2B5EF4-FFF2-40B4-BE49-F238E27FC236}">
                <a16:creationId xmlns:a16="http://schemas.microsoft.com/office/drawing/2014/main" id="{16D55448-FA2B-47BE-9D28-CB7CEFA32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Le temps de demi-vie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919C328-1CBC-43B1-A796-98F48353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412875"/>
            <a:ext cx="3313113" cy="6477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7675" indent="-447675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Définition (2)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EC727D2-4896-4D6D-85C8-D5954426B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260350"/>
            <a:ext cx="9074150" cy="684213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FE9B0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808038" eaLnBrk="1" hangingPunct="1"/>
            <a:r>
              <a:rPr lang="fr-FR" altLang="fr-FR" sz="3600"/>
              <a:t>Définition de la pharmacocinétique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DE19BE3-A296-4AF6-8EC3-BDCB5F5A8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96012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81000" indent="-381000" algn="just" defTabSz="762000" eaLnBrk="1" hangingPunct="1">
              <a:buFont typeface="Wingdings" panose="05000000000000000000" pitchFamily="2" charset="2"/>
              <a:buNone/>
            </a:pPr>
            <a:r>
              <a:rPr lang="fr-FR" altLang="fr-FR"/>
              <a:t>La PK est l’étude da la cinétique de </a:t>
            </a:r>
            <a:r>
              <a:rPr lang="fr-FR" altLang="fr-FR">
                <a:solidFill>
                  <a:srgbClr val="009900"/>
                </a:solidFill>
              </a:rPr>
              <a:t>l’absorption</a:t>
            </a:r>
            <a:r>
              <a:rPr lang="fr-FR" altLang="fr-FR"/>
              <a:t>, de la </a:t>
            </a:r>
            <a:r>
              <a:rPr lang="fr-FR" altLang="fr-FR">
                <a:solidFill>
                  <a:srgbClr val="009900"/>
                </a:solidFill>
              </a:rPr>
              <a:t>distribution</a:t>
            </a:r>
            <a:r>
              <a:rPr lang="fr-FR" altLang="fr-FR"/>
              <a:t>, du </a:t>
            </a:r>
            <a:r>
              <a:rPr lang="fr-FR" altLang="fr-FR">
                <a:solidFill>
                  <a:srgbClr val="009900"/>
                </a:solidFill>
              </a:rPr>
              <a:t>métabolisme</a:t>
            </a:r>
            <a:r>
              <a:rPr lang="fr-FR" altLang="fr-FR"/>
              <a:t>, de </a:t>
            </a:r>
            <a:r>
              <a:rPr lang="fr-FR" altLang="fr-FR">
                <a:solidFill>
                  <a:srgbClr val="009900"/>
                </a:solidFill>
              </a:rPr>
              <a:t>l’excrétion</a:t>
            </a:r>
            <a:r>
              <a:rPr lang="fr-FR" altLang="fr-FR"/>
              <a:t> des médicaments et de leurs </a:t>
            </a:r>
            <a:r>
              <a:rPr lang="fr-FR" altLang="fr-FR">
                <a:solidFill>
                  <a:srgbClr val="A50021"/>
                </a:solidFill>
              </a:rPr>
              <a:t>réponses pharmacologiques, thérapeutiques et toxiques</a:t>
            </a:r>
          </a:p>
          <a:p>
            <a:pPr marL="381000" indent="-381000" algn="just" defTabSz="762000" eaLnBrk="1" hangingPunct="1">
              <a:buFont typeface="Wingdings" panose="05000000000000000000" pitchFamily="2" charset="2"/>
              <a:buNone/>
            </a:pPr>
            <a:endParaRPr lang="fr-FR" altLang="fr-FR"/>
          </a:p>
          <a:p>
            <a:pPr marL="381000" indent="-381000" algn="just" defTabSz="762000" eaLnBrk="1" hangingPunct="1">
              <a:buFont typeface="Wingdings" panose="05000000000000000000" pitchFamily="2" charset="2"/>
              <a:buNone/>
            </a:pPr>
            <a:r>
              <a:rPr lang="fr-FR" altLang="fr-FR"/>
              <a:t>La PK est l’étude de </a:t>
            </a:r>
            <a:r>
              <a:rPr lang="fr-FR" altLang="fr-FR" sz="3400">
                <a:solidFill>
                  <a:srgbClr val="009900"/>
                </a:solidFill>
              </a:rPr>
              <a:t>l’exposition</a:t>
            </a:r>
            <a:r>
              <a:rPr lang="fr-FR" altLang="fr-FR"/>
              <a:t> de l’organisme au médicament et de ses </a:t>
            </a:r>
            <a:r>
              <a:rPr lang="fr-FR" altLang="fr-FR">
                <a:solidFill>
                  <a:srgbClr val="A50021"/>
                </a:solidFill>
              </a:rPr>
              <a:t>relations avec les effets</a:t>
            </a:r>
            <a:r>
              <a:rPr lang="fr-FR" altLang="fr-FR"/>
              <a:t> du médicament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E0B946E-DE73-41FA-B038-289BDCB72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25" y="1412875"/>
            <a:ext cx="2960688" cy="647700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Interprétation :</a:t>
            </a:r>
            <a:endParaRPr lang="fr-FR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7977DE65-58CF-4FC9-A530-AA957E5C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276475"/>
            <a:ext cx="9721850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447675" indent="-447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fr-FR" altLang="fr-FR"/>
              <a:t>Le temps de demi-vie renseigne sur la vitesse avec laquelle le médicament quitte l’organisme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fr-FR" altLang="fr-FR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fr-FR" altLang="fr-FR"/>
              <a:t>Le temps de demi-vie est un paramètre </a:t>
            </a:r>
            <a:r>
              <a:rPr lang="fr-FR" altLang="fr-FR" b="1">
                <a:solidFill>
                  <a:srgbClr val="A50021"/>
                </a:solidFill>
              </a:rPr>
              <a:t>“hybride” </a:t>
            </a:r>
            <a:r>
              <a:rPr lang="fr-FR" altLang="fr-FR"/>
              <a:t>qui est influencé par la distribution et par l’élimination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Il a une </a:t>
            </a:r>
            <a:r>
              <a:rPr lang="fr-FR" altLang="fr-FR" b="1">
                <a:solidFill>
                  <a:srgbClr val="A50021"/>
                </a:solidFill>
              </a:rPr>
              <a:t>valeur descriptive</a:t>
            </a:r>
            <a:r>
              <a:rPr lang="fr-FR" altLang="fr-FR"/>
              <a:t>, mais pas explicative</a:t>
            </a:r>
            <a:endParaRPr lang="fr-FR" altLang="fr-FR" b="1">
              <a:solidFill>
                <a:srgbClr val="A50021"/>
              </a:solidFill>
            </a:endParaRP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BA2B3FDA-736A-480A-A899-64E17A9E1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Le temps de demi-vie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32FA9A-6579-419C-9794-0FC120657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25" y="1412875"/>
            <a:ext cx="2960688" cy="647700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Utilisation :</a:t>
            </a:r>
            <a:endParaRPr lang="fr-FR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3427F03-B1DC-4227-8E2A-036582EB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033713"/>
            <a:ext cx="972185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447675" indent="-447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Lors d’une </a:t>
            </a:r>
            <a:r>
              <a:rPr lang="fr-FR" altLang="fr-FR" b="1"/>
              <a:t>administration multiple</a:t>
            </a:r>
            <a:r>
              <a:rPr lang="fr-FR" altLang="fr-FR"/>
              <a:t>, la valeur du temps de demi-vie renseigne sur 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- l’importance de </a:t>
            </a:r>
            <a:r>
              <a:rPr lang="fr-FR" altLang="fr-FR">
                <a:solidFill>
                  <a:srgbClr val="A50021"/>
                </a:solidFill>
              </a:rPr>
              <a:t>l’</a:t>
            </a:r>
            <a:r>
              <a:rPr lang="fr-FR" altLang="fr-FR" b="1">
                <a:solidFill>
                  <a:srgbClr val="A50021"/>
                </a:solidFill>
              </a:rPr>
              <a:t>accumulation</a:t>
            </a:r>
            <a:r>
              <a:rPr lang="fr-FR" altLang="fr-FR"/>
              <a:t> du principe actif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- l’importance des </a:t>
            </a:r>
            <a:r>
              <a:rPr lang="fr-FR" altLang="fr-FR" b="1">
                <a:solidFill>
                  <a:srgbClr val="A50021"/>
                </a:solidFill>
              </a:rPr>
              <a:t>fluctuations</a:t>
            </a:r>
            <a:r>
              <a:rPr lang="fr-FR" altLang="fr-FR"/>
              <a:t> des concentrations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- la </a:t>
            </a:r>
            <a:r>
              <a:rPr lang="fr-FR" altLang="fr-FR" b="1">
                <a:solidFill>
                  <a:srgbClr val="A50021"/>
                </a:solidFill>
              </a:rPr>
              <a:t>vitesse</a:t>
            </a:r>
            <a:r>
              <a:rPr lang="fr-FR" altLang="fr-FR"/>
              <a:t> d’atteinte de </a:t>
            </a:r>
            <a:r>
              <a:rPr lang="fr-FR" altLang="fr-FR" b="1">
                <a:solidFill>
                  <a:srgbClr val="A50021"/>
                </a:solidFill>
              </a:rPr>
              <a:t>l’état d’équilibre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15CB7701-D74A-4FCB-8E72-3FDE66D82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Le temps de demi-vie</a:t>
            </a:r>
          </a:p>
        </p:txBody>
      </p:sp>
      <p:pic>
        <p:nvPicPr>
          <p:cNvPr id="66565" name="Image 7">
            <a:extLst>
              <a:ext uri="{FF2B5EF4-FFF2-40B4-BE49-F238E27FC236}">
                <a16:creationId xmlns:a16="http://schemas.microsoft.com/office/drawing/2014/main" id="{F364BCDC-55E7-4684-91B1-EDA441BC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15888"/>
            <a:ext cx="46815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10">
            <a:extLst>
              <a:ext uri="{FF2B5EF4-FFF2-40B4-BE49-F238E27FC236}">
                <a16:creationId xmlns:a16="http://schemas.microsoft.com/office/drawing/2014/main" id="{993EBAA8-30B2-4E39-9C72-856094B89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0038" y="342900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699" name="Line 32">
            <a:extLst>
              <a:ext uri="{FF2B5EF4-FFF2-40B4-BE49-F238E27FC236}">
                <a16:creationId xmlns:a16="http://schemas.microsoft.com/office/drawing/2014/main" id="{FED9F1B7-A1C8-43BF-9D36-70C965F4F1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0038" y="364490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C7C7803F-4ABB-4A65-9F6C-49571852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3068638"/>
            <a:ext cx="2266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Interactions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Cibles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pharmacologiques</a:t>
            </a:r>
          </a:p>
        </p:txBody>
      </p:sp>
      <p:grpSp>
        <p:nvGrpSpPr>
          <p:cNvPr id="29701" name="Group 3">
            <a:extLst>
              <a:ext uri="{FF2B5EF4-FFF2-40B4-BE49-F238E27FC236}">
                <a16:creationId xmlns:a16="http://schemas.microsoft.com/office/drawing/2014/main" id="{84B1FAC3-72E7-4587-92AE-031463D2728D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1989138"/>
            <a:ext cx="1762125" cy="576262"/>
            <a:chOff x="249" y="2659"/>
            <a:chExt cx="1646" cy="363"/>
          </a:xfrm>
        </p:grpSpPr>
        <p:sp>
          <p:nvSpPr>
            <p:cNvPr id="29727" name="AutoShape 4">
              <a:extLst>
                <a:ext uri="{FF2B5EF4-FFF2-40B4-BE49-F238E27FC236}">
                  <a16:creationId xmlns:a16="http://schemas.microsoft.com/office/drawing/2014/main" id="{B2A9EC0A-CE37-4332-8A8D-E14BDEFF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8" name="Text Box 5">
              <a:extLst>
                <a:ext uri="{FF2B5EF4-FFF2-40B4-BE49-F238E27FC236}">
                  <a16:creationId xmlns:a16="http://schemas.microsoft.com/office/drawing/2014/main" id="{CFA8836F-8871-42B5-B9D7-0486657DF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6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ABSORPTION</a:t>
              </a:r>
            </a:p>
          </p:txBody>
        </p:sp>
      </p:grpSp>
      <p:grpSp>
        <p:nvGrpSpPr>
          <p:cNvPr id="29702" name="Group 6">
            <a:extLst>
              <a:ext uri="{FF2B5EF4-FFF2-40B4-BE49-F238E27FC236}">
                <a16:creationId xmlns:a16="http://schemas.microsoft.com/office/drawing/2014/main" id="{7FF60F9A-E66E-4BE3-8F3E-ECD48DA69F3E}"/>
              </a:ext>
            </a:extLst>
          </p:cNvPr>
          <p:cNvGrpSpPr>
            <a:grpSpLocks/>
          </p:cNvGrpSpPr>
          <p:nvPr/>
        </p:nvGrpSpPr>
        <p:grpSpPr bwMode="auto">
          <a:xfrm>
            <a:off x="5710238" y="5948363"/>
            <a:ext cx="3806825" cy="576262"/>
            <a:chOff x="3923" y="2659"/>
            <a:chExt cx="1588" cy="363"/>
          </a:xfrm>
        </p:grpSpPr>
        <p:sp>
          <p:nvSpPr>
            <p:cNvPr id="29725" name="AutoShape 7">
              <a:extLst>
                <a:ext uri="{FF2B5EF4-FFF2-40B4-BE49-F238E27FC236}">
                  <a16:creationId xmlns:a16="http://schemas.microsoft.com/office/drawing/2014/main" id="{92026F75-D372-44CE-B337-9CFA8D4F9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6" name="Text Box 8">
              <a:extLst>
                <a:ext uri="{FF2B5EF4-FFF2-40B4-BE49-F238E27FC236}">
                  <a16:creationId xmlns:a16="http://schemas.microsoft.com/office/drawing/2014/main" id="{876574AF-2D6A-43D8-95B8-FF1E2281E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685"/>
              <a:ext cx="1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29703" name="Line 9">
            <a:extLst>
              <a:ext uri="{FF2B5EF4-FFF2-40B4-BE49-F238E27FC236}">
                <a16:creationId xmlns:a16="http://schemas.microsoft.com/office/drawing/2014/main" id="{FDC005C5-F437-4352-85CB-104B6563350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05756" y="259953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4" name="Rectangle 11">
            <a:extLst>
              <a:ext uri="{FF2B5EF4-FFF2-40B4-BE49-F238E27FC236}">
                <a16:creationId xmlns:a16="http://schemas.microsoft.com/office/drawing/2014/main" id="{2B373132-CD73-4E1F-AD6C-5F6DFD5E5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3978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Les étapes de la genèse d’un effet</a:t>
            </a:r>
          </a:p>
        </p:txBody>
      </p:sp>
      <p:grpSp>
        <p:nvGrpSpPr>
          <p:cNvPr id="29705" name="Group 12">
            <a:extLst>
              <a:ext uri="{FF2B5EF4-FFF2-40B4-BE49-F238E27FC236}">
                <a16:creationId xmlns:a16="http://schemas.microsoft.com/office/drawing/2014/main" id="{8B6E24F7-2854-4EC8-BA85-0DE5F4EA54EE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4581525"/>
            <a:ext cx="1943100" cy="576263"/>
            <a:chOff x="249" y="2659"/>
            <a:chExt cx="1588" cy="363"/>
          </a:xfrm>
        </p:grpSpPr>
        <p:sp>
          <p:nvSpPr>
            <p:cNvPr id="29723" name="AutoShape 13">
              <a:extLst>
                <a:ext uri="{FF2B5EF4-FFF2-40B4-BE49-F238E27FC236}">
                  <a16:creationId xmlns:a16="http://schemas.microsoft.com/office/drawing/2014/main" id="{9009212A-21BD-40B1-8BD1-2159B7C7B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4" name="Text Box 14">
              <a:extLst>
                <a:ext uri="{FF2B5EF4-FFF2-40B4-BE49-F238E27FC236}">
                  <a16:creationId xmlns:a16="http://schemas.microsoft.com/office/drawing/2014/main" id="{C835B8BD-3D09-4E88-85B4-5218D059B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ELIMINATION</a:t>
              </a:r>
            </a:p>
          </p:txBody>
        </p:sp>
      </p:grpSp>
      <p:sp>
        <p:nvSpPr>
          <p:cNvPr id="29706" name="Line 15">
            <a:extLst>
              <a:ext uri="{FF2B5EF4-FFF2-40B4-BE49-F238E27FC236}">
                <a16:creationId xmlns:a16="http://schemas.microsoft.com/office/drawing/2014/main" id="{B13B0B14-BA8E-4563-8174-8F3497A9CDE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05756" y="44727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9707" name="Group 16">
            <a:extLst>
              <a:ext uri="{FF2B5EF4-FFF2-40B4-BE49-F238E27FC236}">
                <a16:creationId xmlns:a16="http://schemas.microsoft.com/office/drawing/2014/main" id="{F807D9D0-0619-4BF6-A5B5-369A2F02F626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3933825"/>
            <a:ext cx="2105025" cy="576263"/>
            <a:chOff x="249" y="2659"/>
            <a:chExt cx="1688" cy="363"/>
          </a:xfrm>
        </p:grpSpPr>
        <p:sp>
          <p:nvSpPr>
            <p:cNvPr id="29721" name="AutoShape 17">
              <a:extLst>
                <a:ext uri="{FF2B5EF4-FFF2-40B4-BE49-F238E27FC236}">
                  <a16:creationId xmlns:a16="http://schemas.microsoft.com/office/drawing/2014/main" id="{297A23E9-5814-4E7E-BF11-719F0D3D0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2" name="Text Box 18">
              <a:extLst>
                <a:ext uri="{FF2B5EF4-FFF2-40B4-BE49-F238E27FC236}">
                  <a16:creationId xmlns:a16="http://schemas.microsoft.com/office/drawing/2014/main" id="{CFEA6B6D-58F9-444F-994D-BDC71752E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DISTRIBUTION</a:t>
              </a:r>
            </a:p>
          </p:txBody>
        </p:sp>
      </p:grpSp>
      <p:sp>
        <p:nvSpPr>
          <p:cNvPr id="29708" name="Text Box 19">
            <a:extLst>
              <a:ext uri="{FF2B5EF4-FFF2-40B4-BE49-F238E27FC236}">
                <a16:creationId xmlns:a16="http://schemas.microsoft.com/office/drawing/2014/main" id="{762B1982-8B04-4746-92E0-6EE0516F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5" y="4802188"/>
            <a:ext cx="1908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fonctionnelle</a:t>
            </a:r>
          </a:p>
        </p:txBody>
      </p:sp>
      <p:sp>
        <p:nvSpPr>
          <p:cNvPr id="29709" name="Line 20">
            <a:extLst>
              <a:ext uri="{FF2B5EF4-FFF2-40B4-BE49-F238E27FC236}">
                <a16:creationId xmlns:a16="http://schemas.microsoft.com/office/drawing/2014/main" id="{0C34418C-B133-4572-8981-8D1853EED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1268413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9710" name="Group 21">
            <a:extLst>
              <a:ext uri="{FF2B5EF4-FFF2-40B4-BE49-F238E27FC236}">
                <a16:creationId xmlns:a16="http://schemas.microsoft.com/office/drawing/2014/main" id="{5BB6B1C2-2A33-4510-8AEE-6AD448C19432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5948363"/>
            <a:ext cx="3963988" cy="576262"/>
            <a:chOff x="3923" y="2659"/>
            <a:chExt cx="1588" cy="363"/>
          </a:xfrm>
        </p:grpSpPr>
        <p:sp>
          <p:nvSpPr>
            <p:cNvPr id="29719" name="AutoShape 22">
              <a:extLst>
                <a:ext uri="{FF2B5EF4-FFF2-40B4-BE49-F238E27FC236}">
                  <a16:creationId xmlns:a16="http://schemas.microsoft.com/office/drawing/2014/main" id="{82DB02C7-98C9-4B0C-8C5A-029532BB5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720" name="Text Box 23">
              <a:extLst>
                <a:ext uri="{FF2B5EF4-FFF2-40B4-BE49-F238E27FC236}">
                  <a16:creationId xmlns:a16="http://schemas.microsoft.com/office/drawing/2014/main" id="{DB3951F7-4803-4876-84FE-BDC51BB36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685"/>
              <a:ext cx="14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29711" name="Text Box 24">
            <a:extLst>
              <a:ext uri="{FF2B5EF4-FFF2-40B4-BE49-F238E27FC236}">
                <a16:creationId xmlns:a16="http://schemas.microsoft.com/office/drawing/2014/main" id="{8FD1C631-F6D4-42A9-93B2-DB127AB8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3213100"/>
            <a:ext cx="218598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</p:txBody>
      </p:sp>
      <p:sp>
        <p:nvSpPr>
          <p:cNvPr id="29712" name="Text Box 25">
            <a:extLst>
              <a:ext uri="{FF2B5EF4-FFF2-40B4-BE49-F238E27FC236}">
                <a16:creationId xmlns:a16="http://schemas.microsoft.com/office/drawing/2014/main" id="{148D49EE-EC16-4421-9956-00B3035D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4024313"/>
            <a:ext cx="207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</p:txBody>
      </p:sp>
      <p:sp>
        <p:nvSpPr>
          <p:cNvPr id="29713" name="Text Box 26">
            <a:extLst>
              <a:ext uri="{FF2B5EF4-FFF2-40B4-BE49-F238E27FC236}">
                <a16:creationId xmlns:a16="http://schemas.microsoft.com/office/drawing/2014/main" id="{8B8A9180-7ADF-4566-B0CD-63F37372D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1484313"/>
            <a:ext cx="1246188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Bactéries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Insectes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Parasites</a:t>
            </a:r>
          </a:p>
        </p:txBody>
      </p:sp>
      <p:sp>
        <p:nvSpPr>
          <p:cNvPr id="29714" name="AutoShape 27">
            <a:extLst>
              <a:ext uri="{FF2B5EF4-FFF2-40B4-BE49-F238E27FC236}">
                <a16:creationId xmlns:a16="http://schemas.microsoft.com/office/drawing/2014/main" id="{6F849FE3-97E9-45DA-AFFA-FC441FBD302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753225" y="4279900"/>
            <a:ext cx="503238" cy="242888"/>
          </a:xfrm>
          <a:prstGeom prst="leftArrow">
            <a:avLst>
              <a:gd name="adj1" fmla="val 50000"/>
              <a:gd name="adj2" fmla="val 5179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15" name="AutoShape 28">
            <a:extLst>
              <a:ext uri="{FF2B5EF4-FFF2-40B4-BE49-F238E27FC236}">
                <a16:creationId xmlns:a16="http://schemas.microsoft.com/office/drawing/2014/main" id="{9D83F0C9-BED8-4E7C-B6D3-04B6C9920A4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753225" y="2767013"/>
            <a:ext cx="503237" cy="242888"/>
          </a:xfrm>
          <a:prstGeom prst="leftArrow">
            <a:avLst>
              <a:gd name="adj1" fmla="val 50000"/>
              <a:gd name="adj2" fmla="val 5179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16" name="Text Box 29">
            <a:extLst>
              <a:ext uri="{FF2B5EF4-FFF2-40B4-BE49-F238E27FC236}">
                <a16:creationId xmlns:a16="http://schemas.microsoft.com/office/drawing/2014/main" id="{73FB8567-3339-4736-A358-C4E5A099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206750"/>
            <a:ext cx="21780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29717" name="Line 30">
            <a:extLst>
              <a:ext uri="{FF2B5EF4-FFF2-40B4-BE49-F238E27FC236}">
                <a16:creationId xmlns:a16="http://schemas.microsoft.com/office/drawing/2014/main" id="{25C043D5-4BC6-4017-8B54-C18DE698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5129213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8" name="Text Box 31">
            <a:extLst>
              <a:ext uri="{FF2B5EF4-FFF2-40B4-BE49-F238E27FC236}">
                <a16:creationId xmlns:a16="http://schemas.microsoft.com/office/drawing/2014/main" id="{4B10FF08-4223-4A34-8E40-CD8821CA0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4803775"/>
            <a:ext cx="121443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Action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cellulaire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6BFD6BA7-81EA-4D63-99FE-1CFB4D263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2070100"/>
            <a:ext cx="84677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Etapes du devenir qui conduisent le produit administré de son </a:t>
            </a:r>
            <a:r>
              <a:rPr lang="fr-FR" altLang="fr-FR" sz="3000" b="1">
                <a:solidFill>
                  <a:srgbClr val="A50021"/>
                </a:solidFill>
              </a:rPr>
              <a:t>site d’administration</a:t>
            </a:r>
            <a:r>
              <a:rPr lang="fr-FR" altLang="fr-FR" sz="3000"/>
              <a:t> jusqu’à la </a:t>
            </a:r>
            <a:r>
              <a:rPr lang="fr-FR" altLang="fr-FR" sz="3000" b="1">
                <a:solidFill>
                  <a:srgbClr val="A50021"/>
                </a:solidFill>
              </a:rPr>
              <a:t>circulation générale</a:t>
            </a: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E279238A-D63E-4450-BF31-3D4F003C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4864100"/>
            <a:ext cx="846772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Répartition du produit administré dans l’organisme </a:t>
            </a:r>
            <a:r>
              <a:rPr lang="fr-FR" altLang="fr-FR" sz="3000" b="1">
                <a:solidFill>
                  <a:srgbClr val="A50021"/>
                </a:solidFill>
              </a:rPr>
              <a:t>à partir de la circulation générale</a:t>
            </a:r>
          </a:p>
        </p:txBody>
      </p:sp>
      <p:sp>
        <p:nvSpPr>
          <p:cNvPr id="31748" name="Rectangle 8">
            <a:extLst>
              <a:ext uri="{FF2B5EF4-FFF2-40B4-BE49-F238E27FC236}">
                <a16:creationId xmlns:a16="http://schemas.microsoft.com/office/drawing/2014/main" id="{F1C957C1-2B9A-4E64-8D3A-5EA283AE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8913"/>
            <a:ext cx="8255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latin typeface="Tahoma" panose="020B0604030504040204" pitchFamily="34" charset="0"/>
              </a:rPr>
              <a:t>Les étapes pharmacocinétiques</a:t>
            </a:r>
          </a:p>
        </p:txBody>
      </p:sp>
      <p:sp>
        <p:nvSpPr>
          <p:cNvPr id="7173" name="Rectangle 9">
            <a:extLst>
              <a:ext uri="{FF2B5EF4-FFF2-40B4-BE49-F238E27FC236}">
                <a16:creationId xmlns:a16="http://schemas.microsoft.com/office/drawing/2014/main" id="{114CDD36-C764-4445-A139-B0A3AEB7E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268413"/>
            <a:ext cx="2520950" cy="647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Absorption</a:t>
            </a:r>
          </a:p>
        </p:txBody>
      </p:sp>
      <p:sp>
        <p:nvSpPr>
          <p:cNvPr id="7174" name="Rectangle 10">
            <a:extLst>
              <a:ext uri="{FF2B5EF4-FFF2-40B4-BE49-F238E27FC236}">
                <a16:creationId xmlns:a16="http://schemas.microsoft.com/office/drawing/2014/main" id="{68F15525-7CC5-4D56-A067-438EAAFE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3860800"/>
            <a:ext cx="2835275" cy="647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Distribution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8C80E0F-A262-404C-BF00-DDC925B2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2074863"/>
            <a:ext cx="9259887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Ensemble des processus qui modifient les structures chimiques des composés administrés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- Essentiellement : </a:t>
            </a:r>
            <a:r>
              <a:rPr lang="fr-FR" altLang="fr-FR" sz="2800" b="1">
                <a:solidFill>
                  <a:srgbClr val="A50021"/>
                </a:solidFill>
              </a:rPr>
              <a:t>biotransformations hépatiques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5156CE8-2062-4C2F-B445-0E66E402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4724400"/>
            <a:ext cx="10183812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Ensemble des processus qui permettent aux composés administrés de quitter l’organisme.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- </a:t>
            </a:r>
            <a:r>
              <a:rPr lang="fr-FR" altLang="fr-FR" sz="2800" b="1">
                <a:solidFill>
                  <a:srgbClr val="A50021"/>
                </a:solidFill>
              </a:rPr>
              <a:t>Excrétion</a:t>
            </a:r>
            <a:r>
              <a:rPr lang="fr-FR" altLang="fr-FR" sz="2800"/>
              <a:t> : urinaire, </a:t>
            </a:r>
            <a:r>
              <a:rPr lang="fr-FR" altLang="fr-FR" sz="2000" i="1">
                <a:solidFill>
                  <a:srgbClr val="FF0000"/>
                </a:solidFill>
              </a:rPr>
              <a:t>(après sécrétion) </a:t>
            </a:r>
            <a:r>
              <a:rPr lang="fr-FR" altLang="fr-FR" sz="2800"/>
              <a:t>biliaire/fécale, dans le lait…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- </a:t>
            </a:r>
            <a:r>
              <a:rPr lang="fr-FR" altLang="fr-FR" sz="2800" b="1">
                <a:solidFill>
                  <a:srgbClr val="A50021"/>
                </a:solidFill>
              </a:rPr>
              <a:t>Métabolisation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6C44EDD-77C0-4A5B-B3E2-3334C6C3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8913"/>
            <a:ext cx="8255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latin typeface="Tahoma" panose="020B0604030504040204" pitchFamily="34" charset="0"/>
              </a:rPr>
              <a:t>Les étapes pharmacocinétiques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3B6984C-0BE7-40A0-99EE-6D2A690F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268413"/>
            <a:ext cx="3097212" cy="647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Métabolisme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7AABC41-3494-4457-804C-5CD97D65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3860800"/>
            <a:ext cx="2835275" cy="647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Elimination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83E2C59-6D79-4BA3-8BE7-1DEBB19E7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671638"/>
            <a:ext cx="1905000" cy="533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Etapes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6B44298-26E9-49E3-9CF9-777466B7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492375"/>
            <a:ext cx="224472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1 - Absorption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A25276E-FBAB-4C1A-BC65-73EBC319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2581275"/>
            <a:ext cx="3886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400" b="1"/>
              <a:t>1 - </a:t>
            </a:r>
            <a:r>
              <a:rPr lang="fr-FR" altLang="fr-FR" sz="2400" b="1">
                <a:solidFill>
                  <a:srgbClr val="FF0000"/>
                </a:solidFill>
              </a:rPr>
              <a:t>Biodisponibilité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F82292D-5FE5-4A82-99AB-5EA4B25C1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628775"/>
            <a:ext cx="2933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Paramètres PK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6DF4B1E-68FF-4253-9A66-1E12FC47E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331788"/>
            <a:ext cx="8128000" cy="72072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Paramètres pharmacocinétiques</a:t>
            </a:r>
            <a:endParaRPr lang="fr-FR" altLang="fr-FR" sz="3600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29641962-AB1B-4481-80F8-CE5F516E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3581400"/>
            <a:ext cx="2725738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2 - Distribution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33205494-0559-490F-BEAB-227AA1A6F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4835525"/>
            <a:ext cx="24669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3 - Métabolisme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FA210CC9-0342-4C98-AB9D-FD73DC860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783263"/>
            <a:ext cx="3733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4 - Excrétion/Elimination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D4003830-0379-48EB-BD78-DD05C3ED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5814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400" b="1"/>
              <a:t>2 - Volume de distribution,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400" b="1"/>
              <a:t>% de liaison aux protéines plasmatiques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D441AB5E-35B5-4964-8811-C2376C84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4835525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400" b="1"/>
              <a:t>3,4 - </a:t>
            </a:r>
            <a:r>
              <a:rPr lang="fr-FR" altLang="fr-FR" sz="2400" b="1">
                <a:solidFill>
                  <a:srgbClr val="FF0000"/>
                </a:solidFill>
              </a:rPr>
              <a:t>Clairance</a:t>
            </a:r>
            <a:endParaRPr lang="fr-FR" altLang="fr-FR" sz="2400" b="1"/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9541B10D-AD55-43A7-B896-515BBAA98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5843588"/>
            <a:ext cx="37449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400" b="1"/>
              <a:t>4 – </a:t>
            </a:r>
            <a:r>
              <a:rPr lang="fr-FR" altLang="fr-FR" sz="2400" b="1">
                <a:solidFill>
                  <a:srgbClr val="FF0000"/>
                </a:solidFill>
              </a:rPr>
              <a:t>Temps de demi-vie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9BD9A17-3ECA-4736-90E6-F35FCEFB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3095625"/>
            <a:ext cx="14097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D586FE-FBDB-4949-BF90-7DC7879F6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3197225"/>
            <a:ext cx="2571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8A975F3B-C3D3-437E-951C-CC1391DBA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2886075"/>
            <a:ext cx="2616200" cy="1260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/>
          </a:p>
        </p:txBody>
      </p:sp>
      <p:sp>
        <p:nvSpPr>
          <p:cNvPr id="37893" name="Rectangle 6">
            <a:extLst>
              <a:ext uri="{FF2B5EF4-FFF2-40B4-BE49-F238E27FC236}">
                <a16:creationId xmlns:a16="http://schemas.microsoft.com/office/drawing/2014/main" id="{58403F3E-9EB9-474B-8713-6E462C57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2900363"/>
            <a:ext cx="202565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chemeClr val="bg2"/>
                </a:solidFill>
              </a:rPr>
              <a:t>Absorption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chemeClr val="bg2"/>
                </a:solidFill>
              </a:rPr>
              <a:t>Distribution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chemeClr val="bg2"/>
                </a:solidFill>
              </a:rPr>
              <a:t>Métabolisme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chemeClr val="bg2"/>
                </a:solidFill>
              </a:rPr>
              <a:t>Elimination</a:t>
            </a:r>
          </a:p>
        </p:txBody>
      </p:sp>
      <p:sp>
        <p:nvSpPr>
          <p:cNvPr id="37894" name="Line 7">
            <a:extLst>
              <a:ext uri="{FF2B5EF4-FFF2-40B4-BE49-F238E27FC236}">
                <a16:creationId xmlns:a16="http://schemas.microsoft.com/office/drawing/2014/main" id="{355ED00A-89FA-47F8-AAF0-94F6DE91F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" y="3725863"/>
            <a:ext cx="1063625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5" name="Rectangle 9">
            <a:extLst>
              <a:ext uri="{FF2B5EF4-FFF2-40B4-BE49-F238E27FC236}">
                <a16:creationId xmlns:a16="http://schemas.microsoft.com/office/drawing/2014/main" id="{58C11033-4FA0-4F1A-8CFC-B9C5222A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24188"/>
            <a:ext cx="1133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2"/>
                </a:solidFill>
              </a:rPr>
              <a:t>DOSE</a:t>
            </a:r>
            <a:endParaRPr lang="fr-FR" altLang="fr-FR" sz="2400" b="1">
              <a:solidFill>
                <a:schemeClr val="bg2"/>
              </a:solidFill>
            </a:endParaRPr>
          </a:p>
        </p:txBody>
      </p:sp>
      <p:sp>
        <p:nvSpPr>
          <p:cNvPr id="37896" name="Rectangle 10">
            <a:extLst>
              <a:ext uri="{FF2B5EF4-FFF2-40B4-BE49-F238E27FC236}">
                <a16:creationId xmlns:a16="http://schemas.microsoft.com/office/drawing/2014/main" id="{ACD367B6-E4F1-456A-8D61-7A387648B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38588"/>
            <a:ext cx="34861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9900"/>
                </a:solidFill>
              </a:rPr>
              <a:t>CONCENTRATIONS</a:t>
            </a:r>
            <a:endParaRPr lang="fr-FR" altLang="fr-FR" b="1">
              <a:solidFill>
                <a:srgbClr val="FF9900"/>
              </a:solidFill>
            </a:endParaRPr>
          </a:p>
        </p:txBody>
      </p:sp>
      <p:sp>
        <p:nvSpPr>
          <p:cNvPr id="37897" name="Rectangle 11">
            <a:extLst>
              <a:ext uri="{FF2B5EF4-FFF2-40B4-BE49-F238E27FC236}">
                <a16:creationId xmlns:a16="http://schemas.microsoft.com/office/drawing/2014/main" id="{E7145FA9-213A-495A-944D-8A2A6D5D8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5843588"/>
            <a:ext cx="149066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9900"/>
                </a:solidFill>
              </a:rPr>
              <a:t>EFFETS</a:t>
            </a:r>
            <a:endParaRPr lang="fr-FR" altLang="fr-FR" sz="2400" b="1">
              <a:solidFill>
                <a:srgbClr val="FF9900"/>
              </a:solidFill>
            </a:endParaRPr>
          </a:p>
        </p:txBody>
      </p:sp>
      <p:sp>
        <p:nvSpPr>
          <p:cNvPr id="37898" name="Rectangle 12">
            <a:extLst>
              <a:ext uri="{FF2B5EF4-FFF2-40B4-BE49-F238E27FC236}">
                <a16:creationId xmlns:a16="http://schemas.microsoft.com/office/drawing/2014/main" id="{11917615-DCA3-4362-A28E-10C623A0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4486275"/>
            <a:ext cx="4405313" cy="214153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Espèce animale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Alimentation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Age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Sexe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Pathologie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Environnement (hébergement...)</a:t>
            </a:r>
          </a:p>
          <a:p>
            <a:pPr>
              <a:lnSpc>
                <a:spcPct val="97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Comportement</a:t>
            </a:r>
          </a:p>
        </p:txBody>
      </p:sp>
      <p:sp>
        <p:nvSpPr>
          <p:cNvPr id="37899" name="Rectangle 13">
            <a:extLst>
              <a:ext uri="{FF2B5EF4-FFF2-40B4-BE49-F238E27FC236}">
                <a16:creationId xmlns:a16="http://schemas.microsoft.com/office/drawing/2014/main" id="{8B3D8B4A-37A5-4F96-B9B8-1561112B6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3406775"/>
            <a:ext cx="1285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>
              <a:solidFill>
                <a:schemeClr val="bg2"/>
              </a:solidFill>
            </a:endParaRPr>
          </a:p>
          <a:p>
            <a:pPr eaLnBrk="1">
              <a:lnSpc>
                <a:spcPct val="96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>
              <a:solidFill>
                <a:schemeClr val="bg2"/>
              </a:solidFill>
            </a:endParaRPr>
          </a:p>
        </p:txBody>
      </p:sp>
      <p:sp>
        <p:nvSpPr>
          <p:cNvPr id="37900" name="Rectangle 15">
            <a:extLst>
              <a:ext uri="{FF2B5EF4-FFF2-40B4-BE49-F238E27FC236}">
                <a16:creationId xmlns:a16="http://schemas.microsoft.com/office/drawing/2014/main" id="{303B4739-5255-4AFC-BAD6-9398C8CC9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3438525"/>
            <a:ext cx="28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/>
          </a:p>
        </p:txBody>
      </p:sp>
      <p:sp>
        <p:nvSpPr>
          <p:cNvPr id="37901" name="AutoShape 19">
            <a:extLst>
              <a:ext uri="{FF2B5EF4-FFF2-40B4-BE49-F238E27FC236}">
                <a16:creationId xmlns:a16="http://schemas.microsoft.com/office/drawing/2014/main" id="{0F979AB1-8848-41F9-BF5B-73B13C891FA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9200" y="3024188"/>
            <a:ext cx="4495800" cy="838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300 h 21600"/>
              <a:gd name="T20" fmla="*/ 1794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61" y="0"/>
                </a:moveTo>
                <a:lnTo>
                  <a:pt x="10721" y="6586"/>
                </a:lnTo>
                <a:lnTo>
                  <a:pt x="14374" y="6586"/>
                </a:lnTo>
                <a:lnTo>
                  <a:pt x="14374" y="17300"/>
                </a:lnTo>
                <a:lnTo>
                  <a:pt x="0" y="17300"/>
                </a:lnTo>
                <a:lnTo>
                  <a:pt x="0" y="21600"/>
                </a:lnTo>
                <a:lnTo>
                  <a:pt x="17947" y="21600"/>
                </a:lnTo>
                <a:lnTo>
                  <a:pt x="17947" y="6586"/>
                </a:lnTo>
                <a:lnTo>
                  <a:pt x="21600" y="6586"/>
                </a:lnTo>
                <a:lnTo>
                  <a:pt x="16161" y="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02" name="AutoShape 20">
            <a:extLst>
              <a:ext uri="{FF2B5EF4-FFF2-40B4-BE49-F238E27FC236}">
                <a16:creationId xmlns:a16="http://schemas.microsoft.com/office/drawing/2014/main" id="{A522E232-CC4E-403C-A567-94EF2E73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4548188"/>
            <a:ext cx="609600" cy="1066800"/>
          </a:xfrm>
          <a:prstGeom prst="downArrow">
            <a:avLst>
              <a:gd name="adj1" fmla="val 50000"/>
              <a:gd name="adj2" fmla="val 43750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903" name="Rectangle 21">
            <a:extLst>
              <a:ext uri="{FF2B5EF4-FFF2-40B4-BE49-F238E27FC236}">
                <a16:creationId xmlns:a16="http://schemas.microsoft.com/office/drawing/2014/main" id="{7C445FC9-F985-4855-BA76-BE858F15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8913"/>
            <a:ext cx="8255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latin typeface="Tahoma" panose="020B0604030504040204" pitchFamily="34" charset="0"/>
              </a:rPr>
              <a:t>Les étapes pharmacocinétiques</a:t>
            </a:r>
          </a:p>
        </p:txBody>
      </p:sp>
      <p:sp>
        <p:nvSpPr>
          <p:cNvPr id="37904" name="Rectangle 22">
            <a:extLst>
              <a:ext uri="{FF2B5EF4-FFF2-40B4-BE49-F238E27FC236}">
                <a16:creationId xmlns:a16="http://schemas.microsoft.com/office/drawing/2014/main" id="{807D4225-0D95-4B0F-B1C7-92003A43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125538"/>
            <a:ext cx="95758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Importantes pour comprendre l’action d’un médicament et pour améliorer son efficacité</a:t>
            </a:r>
          </a:p>
        </p:txBody>
      </p:sp>
      <p:sp>
        <p:nvSpPr>
          <p:cNvPr id="37905" name="Rectangle 23">
            <a:extLst>
              <a:ext uri="{FF2B5EF4-FFF2-40B4-BE49-F238E27FC236}">
                <a16:creationId xmlns:a16="http://schemas.microsoft.com/office/drawing/2014/main" id="{4E6CB33E-78F7-4020-A60B-3DFFE8BD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2060575"/>
            <a:ext cx="8464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Influencées par de nombreux facteurs de variation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C959BD7-03FD-4E38-AC29-2437FD33C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3" y="1531938"/>
            <a:ext cx="5492750" cy="436562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 Les voies orales collectives </a:t>
            </a:r>
          </a:p>
        </p:txBody>
      </p:sp>
      <p:pic>
        <p:nvPicPr>
          <p:cNvPr id="15369" name="Picture 9" descr="pig feeding">
            <a:extLst>
              <a:ext uri="{FF2B5EF4-FFF2-40B4-BE49-F238E27FC236}">
                <a16:creationId xmlns:a16="http://schemas.microsoft.com/office/drawing/2014/main" id="{7B0C0312-867A-4DD3-AC15-F81BCD89AD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1063" y="2179638"/>
            <a:ext cx="2644775" cy="176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elevage_intense_opt">
            <a:extLst>
              <a:ext uri="{FF2B5EF4-FFF2-40B4-BE49-F238E27FC236}">
                <a16:creationId xmlns:a16="http://schemas.microsoft.com/office/drawing/2014/main" id="{2F391F5A-9356-4965-9278-8F13D0EC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179638"/>
            <a:ext cx="280352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Rectangle 13">
            <a:extLst>
              <a:ext uri="{FF2B5EF4-FFF2-40B4-BE49-F238E27FC236}">
                <a16:creationId xmlns:a16="http://schemas.microsoft.com/office/drawing/2014/main" id="{6CFD1819-1270-4A4E-B8EF-ADEB47D4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4149725"/>
            <a:ext cx="525780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Les pour-on d’</a:t>
            </a:r>
            <a:r>
              <a:rPr lang="fr-FR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</a:rPr>
              <a:t>endectocides</a:t>
            </a:r>
            <a:endParaRPr lang="fr-FR" sz="28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39942" name="Rectangle 14">
            <a:extLst>
              <a:ext uri="{FF2B5EF4-FFF2-40B4-BE49-F238E27FC236}">
                <a16:creationId xmlns:a16="http://schemas.microsoft.com/office/drawing/2014/main" id="{8BB31B03-31C1-4B74-93A4-08D4040D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442913"/>
            <a:ext cx="9505950" cy="1087437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/>
              <a:t>Situations où la dose n’est pas contrôlée par le prescripteur, mais dépend d’un comportement de l’animal, en intéraction avec des congénères</a:t>
            </a:r>
          </a:p>
        </p:txBody>
      </p:sp>
      <p:pic>
        <p:nvPicPr>
          <p:cNvPr id="15375" name="Picture 15">
            <a:extLst>
              <a:ext uri="{FF2B5EF4-FFF2-40B4-BE49-F238E27FC236}">
                <a16:creationId xmlns:a16="http://schemas.microsoft.com/office/drawing/2014/main" id="{2866B602-7F36-4328-9B3C-27A73C4F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75075" y="4730750"/>
            <a:ext cx="2589213" cy="1938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6" name="Picture 16" descr="878587146_29080a473c">
            <a:extLst>
              <a:ext uri="{FF2B5EF4-FFF2-40B4-BE49-F238E27FC236}">
                <a16:creationId xmlns:a16="http://schemas.microsoft.com/office/drawing/2014/main" id="{E241F554-E233-4632-B60A-29F36228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4803775"/>
            <a:ext cx="28321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>
            <a:extLst>
              <a:ext uri="{FF2B5EF4-FFF2-40B4-BE49-F238E27FC236}">
                <a16:creationId xmlns:a16="http://schemas.microsoft.com/office/drawing/2014/main" id="{C8186272-64B0-491F-AEBB-D20B817BE6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2179638"/>
            <a:ext cx="2641600" cy="1970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D2D950-853F-4E0D-BEFD-2788AD86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Les profils de concentrations plasmatiques</a:t>
            </a:r>
            <a:endParaRPr lang="fr-FR" altLang="fr-FR" sz="21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4065</TotalTime>
  <Words>599</Words>
  <Application>Microsoft Office PowerPoint</Application>
  <PresentationFormat>Diapositives 35 mm</PresentationFormat>
  <Paragraphs>195</Paragraphs>
  <Slides>21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Tahoma</vt:lpstr>
      <vt:lpstr>Times New Roman</vt:lpstr>
      <vt:lpstr>Wingdings</vt:lpstr>
      <vt:lpstr>Pixel</vt:lpstr>
      <vt:lpstr>2_Thème Office</vt:lpstr>
      <vt:lpstr>Graphique</vt:lpstr>
      <vt:lpstr>Devenir d’un médicament dans  l’organisme</vt:lpstr>
      <vt:lpstr>Définition de la pharmacocinétique</vt:lpstr>
      <vt:lpstr>Présentation PowerPoint</vt:lpstr>
      <vt:lpstr>Présentation PowerPoint</vt:lpstr>
      <vt:lpstr>Présentation PowerPoint</vt:lpstr>
      <vt:lpstr>Paramètres pharmacocinétiques</vt:lpstr>
      <vt:lpstr>Présentation PowerPoint</vt:lpstr>
      <vt:lpstr> Les voies orales collectives </vt:lpstr>
      <vt:lpstr>Présentation PowerPoint</vt:lpstr>
      <vt:lpstr>Profils de concentrations plasmatiques</vt:lpstr>
      <vt:lpstr>Profils de concentrations plasmatiques</vt:lpstr>
      <vt:lpstr>Profils de concentrations plasmatiques</vt:lpstr>
      <vt:lpstr>Profils de concentrations plasmatiques</vt:lpstr>
      <vt:lpstr>Profils de concentrations plasmatiques</vt:lpstr>
      <vt:lpstr>Présentation PowerPoint</vt:lpstr>
      <vt:lpstr>Le temps de demi-vie</vt:lpstr>
      <vt:lpstr>Présentation PowerPoint</vt:lpstr>
      <vt:lpstr>Le temps de demi-vie</vt:lpstr>
      <vt:lpstr>Le temps de demi-vie</vt:lpstr>
      <vt:lpstr>Le temps de demi-vie</vt:lpstr>
      <vt:lpstr>Le temps de demi-vie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152</cp:revision>
  <cp:lastPrinted>2003-09-26T11:05:08Z</cp:lastPrinted>
  <dcterms:created xsi:type="dcterms:W3CDTF">2001-11-02T09:45:18Z</dcterms:created>
  <dcterms:modified xsi:type="dcterms:W3CDTF">2026-03-13T09:35:33Z</dcterms:modified>
</cp:coreProperties>
</file>