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1"/>
  </p:sldMasterIdLst>
  <p:notesMasterIdLst>
    <p:notesMasterId r:id="rId37"/>
  </p:notesMasterIdLst>
  <p:sldIdLst>
    <p:sldId id="272" r:id="rId2"/>
    <p:sldId id="282" r:id="rId3"/>
    <p:sldId id="283" r:id="rId4"/>
    <p:sldId id="290" r:id="rId5"/>
    <p:sldId id="273" r:id="rId6"/>
    <p:sldId id="274" r:id="rId7"/>
    <p:sldId id="275" r:id="rId8"/>
    <p:sldId id="276" r:id="rId9"/>
    <p:sldId id="277" r:id="rId10"/>
    <p:sldId id="300" r:id="rId11"/>
    <p:sldId id="278" r:id="rId12"/>
    <p:sldId id="279" r:id="rId13"/>
    <p:sldId id="268" r:id="rId14"/>
    <p:sldId id="269" r:id="rId15"/>
    <p:sldId id="270" r:id="rId16"/>
    <p:sldId id="271" r:id="rId17"/>
    <p:sldId id="891" r:id="rId18"/>
    <p:sldId id="263" r:id="rId19"/>
    <p:sldId id="257" r:id="rId20"/>
    <p:sldId id="284" r:id="rId21"/>
    <p:sldId id="259" r:id="rId22"/>
    <p:sldId id="296" r:id="rId23"/>
    <p:sldId id="285" r:id="rId24"/>
    <p:sldId id="287" r:id="rId25"/>
    <p:sldId id="286" r:id="rId26"/>
    <p:sldId id="260" r:id="rId27"/>
    <p:sldId id="293" r:id="rId28"/>
    <p:sldId id="295" r:id="rId29"/>
    <p:sldId id="297" r:id="rId30"/>
    <p:sldId id="298" r:id="rId31"/>
    <p:sldId id="289" r:id="rId32"/>
    <p:sldId id="258" r:id="rId33"/>
    <p:sldId id="262" r:id="rId34"/>
    <p:sldId id="892" r:id="rId35"/>
    <p:sldId id="288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9" autoAdjust="0"/>
    <p:restoredTop sz="78531" autoAdjust="0"/>
  </p:normalViewPr>
  <p:slideViewPr>
    <p:cSldViewPr snapToGrid="0">
      <p:cViewPr varScale="1">
        <p:scale>
          <a:sx n="97" d="100"/>
          <a:sy n="97" d="100"/>
        </p:scale>
        <p:origin x="26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BEE76-09E3-40A6-8417-A3241B7CEF82}" type="datetimeFigureOut">
              <a:rPr lang="fr-FR" smtClean="0"/>
              <a:t>02/02/2026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FD383-6D92-43B7-BE90-F0EB3C913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70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302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605640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27426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66622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2C8963-0ABE-459E-83F7-DC5888E8DE6C}" type="slidenum">
              <a:rPr lang="fr-FR" altLang="fr-FR" smtClean="0"/>
              <a:pPr>
                <a:defRPr/>
              </a:pPr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8726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45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377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164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905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547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56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348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426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864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F4174F-5A76-4635-9484-2A1EA71ED504}" type="slidenum">
              <a:rPr lang="en-US" altLang="fr-FR"/>
              <a:pPr/>
              <a:t>27</a:t>
            </a:fld>
            <a:endParaRPr lang="en-US" altLang="fr-FR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6516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/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6563687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0510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5998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8254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2896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877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3715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3179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4083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5591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7206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830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3533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E9C-271A-4859-A11B-4CF6E9A81041}" type="datetimeFigureOut">
              <a:rPr lang="fr-FR" smtClean="0"/>
              <a:t>02/02/2026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87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E9C-271A-4859-A11B-4CF6E9A81041}" type="datetimeFigureOut">
              <a:rPr lang="fr-FR" smtClean="0"/>
              <a:t>02/02/2026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39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E9C-271A-4859-A11B-4CF6E9A81041}" type="datetimeFigureOut">
              <a:rPr lang="fr-FR" smtClean="0"/>
              <a:t>02/02/2026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183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890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E9C-271A-4859-A11B-4CF6E9A81041}" type="datetimeFigureOut">
              <a:rPr lang="fr-FR" smtClean="0"/>
              <a:t>02/02/2026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E9C-271A-4859-A11B-4CF6E9A81041}" type="datetimeFigureOut">
              <a:rPr lang="fr-FR" smtClean="0"/>
              <a:t>02/02/2026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76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E9C-271A-4859-A11B-4CF6E9A81041}" type="datetimeFigureOut">
              <a:rPr lang="fr-FR" smtClean="0"/>
              <a:t>02/02/2026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79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E9C-271A-4859-A11B-4CF6E9A81041}" type="datetimeFigureOut">
              <a:rPr lang="fr-FR" smtClean="0"/>
              <a:t>02/02/2026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70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E9C-271A-4859-A11B-4CF6E9A81041}" type="datetimeFigureOut">
              <a:rPr lang="fr-FR" smtClean="0"/>
              <a:t>02/02/2026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24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E9C-271A-4859-A11B-4CF6E9A81041}" type="datetimeFigureOut">
              <a:rPr lang="fr-FR" smtClean="0"/>
              <a:t>02/02/2026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80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E9C-271A-4859-A11B-4CF6E9A81041}" type="datetimeFigureOut">
              <a:rPr lang="fr-FR" smtClean="0"/>
              <a:t>02/02/2026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90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E9C-271A-4859-A11B-4CF6E9A81041}" type="datetimeFigureOut">
              <a:rPr lang="fr-FR" smtClean="0"/>
              <a:t>02/02/2026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71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D5E9C-271A-4859-A11B-4CF6E9A81041}" type="datetimeFigureOut">
              <a:rPr lang="fr-FR" smtClean="0"/>
              <a:t>02/02/2026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67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460/javma.22.08.035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am2.org/www/Sub755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am2.org/www/Sub755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am2.org/www/Sub755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am2.org/www/Sub755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biam2.org/www/Sub755.html" TargetMode="Externa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89/fvets.2025.1581490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89/fvets.2025.1581490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avmajournals.avma.org/action/showImage?doi=10.2460%2Fajvr.80.11.1001&amp;iName=master.img-000.jpg&amp;type=mas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800" b="1" dirty="0"/>
              <a:t>Analgésiques</a:t>
            </a:r>
            <a:r>
              <a:rPr lang="fr-FR" b="1" dirty="0"/>
              <a:t> </a:t>
            </a:r>
            <a:br>
              <a:rPr lang="fr-FR" b="1" dirty="0"/>
            </a:br>
            <a:r>
              <a:rPr lang="fr-FR" sz="3600" b="1" dirty="0"/>
              <a:t>autres que les AINS et les opioïdes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18209" y="4549982"/>
            <a:ext cx="6858000" cy="747792"/>
          </a:xfrm>
        </p:spPr>
        <p:txBody>
          <a:bodyPr>
            <a:normAutofit/>
          </a:bodyPr>
          <a:lstStyle/>
          <a:p>
            <a:r>
              <a:rPr lang="fr-FR" dirty="0"/>
              <a:t>Aude FERRAN</a:t>
            </a:r>
          </a:p>
          <a:p>
            <a:r>
              <a:rPr lang="fr-FR" dirty="0"/>
              <a:t>2026</a:t>
            </a:r>
          </a:p>
        </p:txBody>
      </p:sp>
      <p:pic>
        <p:nvPicPr>
          <p:cNvPr id="4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237" y="5297774"/>
            <a:ext cx="32829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067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B55498-949B-419A-8D96-EAEDB77C7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20" y="92786"/>
            <a:ext cx="7886700" cy="1325563"/>
          </a:xfrm>
        </p:spPr>
        <p:txBody>
          <a:bodyPr/>
          <a:lstStyle/>
          <a:p>
            <a:r>
              <a:rPr lang="fr-FR" dirty="0" err="1"/>
              <a:t>Grapiprant</a:t>
            </a: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3D63C-313B-4A85-A56C-A5096519D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292" y="2822295"/>
            <a:ext cx="4397188" cy="365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FAB93D-34E3-4427-AD18-F3189BCDA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20" y="1314637"/>
            <a:ext cx="7886700" cy="3015316"/>
          </a:xfrm>
        </p:spPr>
        <p:txBody>
          <a:bodyPr/>
          <a:lstStyle/>
          <a:p>
            <a:r>
              <a:rPr lang="fr-FR" dirty="0"/>
              <a:t>Chienne OVH</a:t>
            </a:r>
          </a:p>
          <a:p>
            <a:pPr marL="0" indent="0">
              <a:buNone/>
            </a:pPr>
            <a:r>
              <a:rPr lang="fr-FR" dirty="0"/>
              <a:t>+</a:t>
            </a:r>
            <a:r>
              <a:rPr lang="fr-FR" dirty="0" err="1"/>
              <a:t>maropitant</a:t>
            </a:r>
            <a:r>
              <a:rPr lang="fr-FR" dirty="0"/>
              <a:t>, hydromorphone, propofol, isoflurane</a:t>
            </a:r>
          </a:p>
          <a:p>
            <a:pPr marL="0" indent="0">
              <a:buNone/>
            </a:pPr>
            <a:r>
              <a:rPr lang="en-US" sz="1600" dirty="0"/>
              <a:t>Mean ± SD GCPS-SF for 39 dogs receiving 1 of 2 treatments </a:t>
            </a:r>
            <a:r>
              <a:rPr lang="en-US" sz="1600" b="1" dirty="0">
                <a:highlight>
                  <a:srgbClr val="FFFF00"/>
                </a:highlight>
              </a:rPr>
              <a:t>(carprofen, 4.4 mg/kg [solid line] or </a:t>
            </a:r>
            <a:r>
              <a:rPr lang="en-US" sz="1600" b="1" dirty="0" err="1">
                <a:highlight>
                  <a:srgbClr val="FFFF00"/>
                </a:highlight>
              </a:rPr>
              <a:t>grapiprant</a:t>
            </a:r>
            <a:r>
              <a:rPr lang="en-US" sz="1600" b="1" dirty="0">
                <a:highlight>
                  <a:srgbClr val="FFFF00"/>
                </a:highlight>
              </a:rPr>
              <a:t>, 2 mg/kg [dashed line</a:t>
            </a:r>
            <a:r>
              <a:rPr lang="en-US" sz="1600" dirty="0">
                <a:highlight>
                  <a:srgbClr val="FFFF00"/>
                </a:highlight>
              </a:rPr>
              <a:t>]) </a:t>
            </a:r>
            <a:r>
              <a:rPr lang="en-US" sz="1600" dirty="0"/>
              <a:t>2 hours prior to surgery (</a:t>
            </a:r>
            <a:r>
              <a:rPr lang="en-US" sz="1600" dirty="0" err="1"/>
              <a:t>t</a:t>
            </a:r>
            <a:r>
              <a:rPr lang="en-US" sz="1600" baseline="-25000" dirty="0" err="1"/>
              <a:t>baseline</a:t>
            </a:r>
            <a:r>
              <a:rPr lang="en-US" sz="1600" dirty="0"/>
              <a:t>), at </a:t>
            </a:r>
            <a:r>
              <a:rPr lang="en-US" sz="1600" dirty="0" err="1"/>
              <a:t>extubation</a:t>
            </a:r>
            <a:r>
              <a:rPr lang="en-US" sz="1600" dirty="0"/>
              <a:t> (t</a:t>
            </a:r>
            <a:r>
              <a:rPr lang="en-US" sz="1600" baseline="-25000" dirty="0"/>
              <a:t>0</a:t>
            </a:r>
            <a:r>
              <a:rPr lang="en-US" sz="1600" dirty="0"/>
              <a:t>), and 2, 4, 6, 8, 18, and 24 hours </a:t>
            </a:r>
            <a:r>
              <a:rPr lang="en-US" sz="1600" dirty="0" err="1"/>
              <a:t>postextubation</a:t>
            </a:r>
            <a:r>
              <a:rPr lang="en-US" sz="1600" dirty="0"/>
              <a:t>. *Within the carprofen group, value differs significantly from </a:t>
            </a:r>
            <a:r>
              <a:rPr lang="en-US" sz="1600" dirty="0" err="1"/>
              <a:t>t</a:t>
            </a:r>
            <a:r>
              <a:rPr lang="en-US" sz="1600" baseline="-25000" dirty="0" err="1"/>
              <a:t>baseline</a:t>
            </a:r>
            <a:r>
              <a:rPr lang="en-US" sz="1600" dirty="0"/>
              <a:t>. †Within the </a:t>
            </a:r>
            <a:r>
              <a:rPr lang="en-US" sz="1600" dirty="0" err="1"/>
              <a:t>grapiprant</a:t>
            </a:r>
            <a:r>
              <a:rPr lang="en-US" sz="1600" dirty="0"/>
              <a:t> treatment group, value differs significantly from </a:t>
            </a:r>
            <a:r>
              <a:rPr lang="en-US" sz="1600" dirty="0" err="1"/>
              <a:t>t</a:t>
            </a:r>
            <a:r>
              <a:rPr lang="en-US" sz="1600" baseline="-25000" dirty="0" err="1"/>
              <a:t>baseline</a:t>
            </a:r>
            <a:r>
              <a:rPr lang="en-US" sz="1600" dirty="0"/>
              <a:t> (</a:t>
            </a:r>
            <a:r>
              <a:rPr lang="en-US" sz="1600" i="1" dirty="0"/>
              <a:t>P</a:t>
            </a:r>
            <a:r>
              <a:rPr lang="en-US" sz="1600" dirty="0"/>
              <a:t> &lt; .05).</a:t>
            </a:r>
          </a:p>
          <a:p>
            <a:pPr marL="0" indent="0">
              <a:buNone/>
            </a:pPr>
            <a:r>
              <a:rPr lang="en-US" sz="1200" dirty="0"/>
              <a:t>Journal of the American Veterinary Medical Association 261, 1; </a:t>
            </a:r>
            <a:r>
              <a:rPr lang="en-US" sz="1200" dirty="0">
                <a:hlinkClick r:id="rId3"/>
              </a:rPr>
              <a:t>10.2460/javma.22.08.0353</a:t>
            </a:r>
            <a:endParaRPr lang="en-US" sz="1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4384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9613" y="365250"/>
            <a:ext cx="4050419" cy="738101"/>
          </a:xfrm>
        </p:spPr>
        <p:txBody>
          <a:bodyPr/>
          <a:lstStyle/>
          <a:p>
            <a:r>
              <a:rPr lang="fr-FR" dirty="0"/>
              <a:t>Grapiprant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4612" y="1602024"/>
            <a:ext cx="7373981" cy="4409103"/>
          </a:xfrm>
        </p:spPr>
        <p:txBody>
          <a:bodyPr>
            <a:normAutofit fontScale="62500" lnSpcReduction="20000"/>
          </a:bodyPr>
          <a:lstStyle/>
          <a:p>
            <a:r>
              <a:rPr lang="fr-FR" sz="5100" b="1" dirty="0"/>
              <a:t>Toxicité</a:t>
            </a:r>
          </a:p>
          <a:p>
            <a:pPr marL="0" indent="0">
              <a:buNone/>
            </a:pPr>
            <a:r>
              <a:rPr lang="fr-FR" sz="2500" b="0" dirty="0"/>
              <a:t>(Rausch-</a:t>
            </a:r>
            <a:r>
              <a:rPr lang="fr-FR" sz="2500" b="0" dirty="0" err="1"/>
              <a:t>Derra</a:t>
            </a:r>
            <a:r>
              <a:rPr lang="fr-FR" sz="2500" b="0" dirty="0"/>
              <a:t> L et al 2015 AJVR)</a:t>
            </a:r>
          </a:p>
          <a:p>
            <a:pPr marL="0" indent="0">
              <a:buNone/>
            </a:pPr>
            <a:endParaRPr lang="fr-FR" sz="3100" dirty="0"/>
          </a:p>
          <a:p>
            <a:pPr marL="0" indent="0">
              <a:buNone/>
            </a:pPr>
            <a:r>
              <a:rPr lang="fr-FR" sz="2800" b="1" u="sng" dirty="0"/>
              <a:t>Très peu d’effets indésirables </a:t>
            </a:r>
            <a:r>
              <a:rPr lang="fr-FR" sz="2800" dirty="0"/>
              <a:t>après 9 mois d’administrations à 30 mg/kg </a:t>
            </a:r>
          </a:p>
          <a:p>
            <a:pPr marL="0" indent="0">
              <a:buNone/>
            </a:pPr>
            <a:endParaRPr lang="fr-FR" sz="2800" b="0" dirty="0"/>
          </a:p>
          <a:p>
            <a:pPr marL="0" indent="0">
              <a:buNone/>
            </a:pPr>
            <a:r>
              <a:rPr lang="fr-FR" sz="2800" dirty="0"/>
              <a:t>Effets gastro-intestinaux modérés :</a:t>
            </a:r>
            <a:r>
              <a:rPr lang="fr-FR" sz="2800" b="0" dirty="0"/>
              <a:t> </a:t>
            </a:r>
            <a:r>
              <a:rPr lang="fr-FR" sz="2800" b="1" dirty="0"/>
              <a:t>fèces mous </a:t>
            </a:r>
            <a:r>
              <a:rPr lang="fr-FR" sz="2800" b="0" dirty="0"/>
              <a:t>et rarement avec sang ou mucus, </a:t>
            </a:r>
            <a:r>
              <a:rPr lang="fr-FR" sz="2800" b="1" dirty="0"/>
              <a:t>vomissements sporadiques.</a:t>
            </a:r>
          </a:p>
          <a:p>
            <a:pPr marL="0" indent="0">
              <a:buNone/>
            </a:pPr>
            <a:endParaRPr lang="fr-FR" sz="2800" b="0" dirty="0"/>
          </a:p>
          <a:p>
            <a:pPr marL="0" indent="0">
              <a:buNone/>
            </a:pPr>
            <a:r>
              <a:rPr lang="fr-FR" sz="2800" b="1" dirty="0"/>
              <a:t>Aucune modification </a:t>
            </a:r>
            <a:r>
              <a:rPr lang="fr-FR" sz="2800" b="1" dirty="0" err="1"/>
              <a:t>histopathologique</a:t>
            </a:r>
            <a:r>
              <a:rPr lang="fr-FR" sz="2800" b="1" dirty="0"/>
              <a:t> du foie, rein et estomac</a:t>
            </a:r>
          </a:p>
          <a:p>
            <a:pPr marL="0" indent="0">
              <a:buNone/>
            </a:pPr>
            <a:r>
              <a:rPr lang="fr-FR" sz="2800" dirty="0"/>
              <a:t>Absence de modification des enzymes hépatiques, d’urée et de créatinine</a:t>
            </a:r>
          </a:p>
          <a:p>
            <a:pPr marL="0" indent="0">
              <a:buNone/>
            </a:pPr>
            <a:endParaRPr lang="fr-FR" sz="2800" b="0" dirty="0"/>
          </a:p>
          <a:p>
            <a:pPr marL="0" indent="0">
              <a:buNone/>
            </a:pPr>
            <a:r>
              <a:rPr lang="fr-FR" sz="2800" b="0" dirty="0"/>
              <a:t>Diminution des protéines totales, de l’albumine et du calcium modérée et réversible (dose- et temps- dépendant</a:t>
            </a:r>
            <a:r>
              <a:rPr lang="fr-FR" sz="2200" b="0" dirty="0"/>
              <a:t>)</a:t>
            </a:r>
          </a:p>
          <a:p>
            <a:pPr marL="0" indent="0">
              <a:buNone/>
            </a:pPr>
            <a:endParaRPr 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802859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Grapiprant (autres espèces </a:t>
            </a:r>
            <a:r>
              <a:rPr lang="fr-FR" b="1" dirty="0">
                <a:solidFill>
                  <a:srgbClr val="FF0000"/>
                </a:solidFill>
              </a:rPr>
              <a:t>hors AMM</a:t>
            </a:r>
            <a:r>
              <a:rPr lang="fr-FR" dirty="0"/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164" y="1673591"/>
            <a:ext cx="8018214" cy="4616450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/>
              <a:t>Chat (hors AMM)</a:t>
            </a:r>
            <a:r>
              <a:rPr lang="fr-FR" dirty="0"/>
              <a:t>: semble peu toxique et serait efficace aux mêmes doses que chez le chien (2 mg/kg)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en-US" sz="1500" dirty="0"/>
              <a:t>J Feline Med Surg . 2024 Mar;26(3)</a:t>
            </a:r>
            <a:endParaRPr lang="fr-FR" sz="15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Cheval (hors AMM): Concentrations plasmatiques trop faibles après une dose 2 mg/kg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437EECA5-5502-4C6F-B944-7F73D3FBD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655" y="2641729"/>
            <a:ext cx="3998208" cy="291167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C836F11-D73B-4477-AA2F-D05ED78A87F8}"/>
              </a:ext>
            </a:extLst>
          </p:cNvPr>
          <p:cNvSpPr txBox="1"/>
          <p:nvPr/>
        </p:nvSpPr>
        <p:spPr>
          <a:xfrm>
            <a:off x="628649" y="2229853"/>
            <a:ext cx="7713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Chat : OVH (avec </a:t>
            </a:r>
            <a:r>
              <a:rPr lang="fr-FR" dirty="0" err="1"/>
              <a:t>alfaxalone</a:t>
            </a:r>
            <a:r>
              <a:rPr lang="fr-FR" dirty="0"/>
              <a:t>, hydromorphone, propofol, isoflurane)</a:t>
            </a:r>
          </a:p>
          <a:p>
            <a:r>
              <a:rPr lang="fr-FR" dirty="0" err="1"/>
              <a:t>Grapiprant</a:t>
            </a:r>
            <a:r>
              <a:rPr lang="fr-FR" dirty="0"/>
              <a:t> 2mg/kg vs </a:t>
            </a:r>
            <a:r>
              <a:rPr lang="fr-FR" dirty="0" err="1"/>
              <a:t>Robenacoxib</a:t>
            </a:r>
            <a:r>
              <a:rPr lang="fr-FR" dirty="0"/>
              <a:t> 1 mg/kg</a:t>
            </a:r>
          </a:p>
        </p:txBody>
      </p:sp>
    </p:spTree>
    <p:extLst>
      <p:ext uri="{BB962C8B-B14F-4D97-AF65-F5344CB8AC3E}">
        <p14:creationId xmlns:p14="http://schemas.microsoft.com/office/powerpoint/2010/main" val="2540817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50" y="768804"/>
            <a:ext cx="7772400" cy="890991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fr-FR" altLang="fr-FR" sz="3600" dirty="0">
                <a:hlinkClick r:id="rId3"/>
              </a:rPr>
              <a:t>Paracétamol </a:t>
            </a:r>
            <a:r>
              <a:rPr lang="fr-FR" altLang="fr-FR" sz="3600" dirty="0"/>
              <a:t>(</a:t>
            </a:r>
            <a:r>
              <a:rPr lang="fr-FR" altLang="fr-FR" sz="3600" dirty="0" err="1"/>
              <a:t>Acetaminophene</a:t>
            </a:r>
            <a:r>
              <a:rPr lang="fr-FR" altLang="fr-FR" sz="3600" dirty="0"/>
              <a:t>)</a:t>
            </a:r>
            <a:br>
              <a:rPr lang="fr-FR" altLang="fr-FR" sz="3600" dirty="0"/>
            </a:br>
            <a:r>
              <a:rPr lang="fr-FR" altLang="fr-FR" sz="3600" b="1" dirty="0"/>
              <a:t>para</a:t>
            </a:r>
            <a:r>
              <a:rPr lang="fr-FR" altLang="fr-FR" sz="3600" dirty="0"/>
              <a:t>-a</a:t>
            </a:r>
            <a:r>
              <a:rPr lang="fr-FR" altLang="fr-FR" sz="3600" b="1" dirty="0"/>
              <a:t>cét</a:t>
            </a:r>
            <a:r>
              <a:rPr lang="fr-FR" altLang="fr-FR" sz="3600" dirty="0"/>
              <a:t>yl-</a:t>
            </a:r>
            <a:r>
              <a:rPr lang="fr-FR" altLang="fr-FR" sz="3600" b="1" dirty="0"/>
              <a:t>am</a:t>
            </a:r>
            <a:r>
              <a:rPr lang="fr-FR" altLang="fr-FR" sz="3600" dirty="0"/>
              <a:t>ino-phén</a:t>
            </a:r>
            <a:r>
              <a:rPr lang="fr-FR" altLang="fr-FR" sz="3600" b="1" dirty="0"/>
              <a:t>ol</a:t>
            </a:r>
            <a:br>
              <a:rPr lang="fr-FR" altLang="fr-FR" sz="3600" b="1" dirty="0"/>
            </a:br>
            <a:r>
              <a:rPr lang="fr-FR" altLang="fr-FR" sz="3600" dirty="0"/>
              <a:t>N-</a:t>
            </a:r>
            <a:r>
              <a:rPr lang="fr-FR" altLang="fr-FR" sz="3600" b="1" dirty="0" err="1"/>
              <a:t>acét</a:t>
            </a:r>
            <a:r>
              <a:rPr lang="fr-FR" altLang="fr-FR" sz="3600" dirty="0" err="1"/>
              <a:t>yl</a:t>
            </a:r>
            <a:r>
              <a:rPr lang="fr-FR" altLang="fr-FR" sz="3600" b="1" dirty="0"/>
              <a:t>-</a:t>
            </a:r>
            <a:r>
              <a:rPr lang="fr-FR" altLang="fr-FR" sz="3600" b="1" dirty="0" err="1"/>
              <a:t>amino-phen</a:t>
            </a:r>
            <a:r>
              <a:rPr lang="fr-FR" altLang="fr-FR" sz="3600" dirty="0" err="1"/>
              <a:t>ol</a:t>
            </a:r>
            <a:endParaRPr lang="fr-FR" altLang="fr-FR" sz="36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250" y="1915744"/>
            <a:ext cx="8170209" cy="4942256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80000"/>
              </a:lnSpc>
              <a:buFontTx/>
              <a:buChar char="•"/>
            </a:pPr>
            <a:r>
              <a:rPr lang="fr-FR" altLang="fr-FR" sz="2800" b="0" dirty="0">
                <a:cs typeface="Arial" charset="0"/>
              </a:rPr>
              <a:t>Analgésique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fr-FR" altLang="fr-FR" sz="2800" b="0" dirty="0">
                <a:cs typeface="Arial" charset="0"/>
              </a:rPr>
              <a:t>Antipyrétique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fr-FR" altLang="fr-FR" sz="2800" dirty="0">
                <a:solidFill>
                  <a:srgbClr val="FF0000"/>
                </a:solidFill>
                <a:cs typeface="Arial" charset="0"/>
              </a:rPr>
              <a:t>Très peu</a:t>
            </a:r>
            <a:r>
              <a:rPr lang="fr-FR" altLang="fr-FR" sz="2800" dirty="0">
                <a:cs typeface="Arial" charset="0"/>
              </a:rPr>
              <a:t> anti-inflammatoire</a:t>
            </a:r>
          </a:p>
          <a:p>
            <a:pPr algn="l">
              <a:lnSpc>
                <a:spcPct val="80000"/>
              </a:lnSpc>
              <a:buFontTx/>
              <a:buChar char="•"/>
            </a:pPr>
            <a:endParaRPr lang="fr-FR" altLang="fr-FR" sz="2800" b="0" dirty="0">
              <a:cs typeface="Arial" charset="0"/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fr-FR" altLang="fr-FR" sz="2800" b="0" dirty="0">
                <a:cs typeface="Arial" charset="0"/>
              </a:rPr>
              <a:t>Différents mécanismes d’action ont été proposés:</a:t>
            </a:r>
          </a:p>
          <a:p>
            <a:pPr marL="685800" lvl="1" indent="-342900" algn="l">
              <a:lnSpc>
                <a:spcPct val="80000"/>
              </a:lnSpc>
              <a:buFontTx/>
              <a:buChar char="-"/>
            </a:pPr>
            <a:r>
              <a:rPr lang="fr-FR" altLang="fr-FR" sz="2200" b="0" dirty="0">
                <a:cs typeface="Arial" charset="0"/>
              </a:rPr>
              <a:t>(Très faible inhibition de COX)</a:t>
            </a:r>
            <a:endParaRPr lang="fr-FR" altLang="fr-FR" sz="1600" b="0" dirty="0">
              <a:cs typeface="Arial" charset="0"/>
            </a:endParaRPr>
          </a:p>
          <a:p>
            <a:pPr lvl="1" algn="l">
              <a:lnSpc>
                <a:spcPct val="80000"/>
              </a:lnSpc>
            </a:pPr>
            <a:endParaRPr lang="fr-FR" altLang="fr-FR" sz="1600" b="0" dirty="0">
              <a:cs typeface="Arial" charset="0"/>
            </a:endParaRPr>
          </a:p>
          <a:p>
            <a:pPr lvl="1" algn="l">
              <a:lnSpc>
                <a:spcPct val="80000"/>
              </a:lnSpc>
            </a:pPr>
            <a:r>
              <a:rPr lang="fr-FR" altLang="fr-FR" sz="1900" dirty="0">
                <a:cs typeface="Arial" charset="0"/>
              </a:rPr>
              <a:t>- 	</a:t>
            </a:r>
            <a:r>
              <a:rPr lang="fr-FR" altLang="fr-FR" sz="2200" dirty="0">
                <a:cs typeface="Arial" charset="0"/>
              </a:rPr>
              <a:t>Effet sérotoninergique. Par quelle voie? </a:t>
            </a:r>
            <a:endParaRPr lang="fr-FR" altLang="fr-FR" sz="2200" b="0" dirty="0">
              <a:cs typeface="Arial" charset="0"/>
            </a:endParaRPr>
          </a:p>
          <a:p>
            <a:pPr lvl="1" algn="l">
              <a:lnSpc>
                <a:spcPct val="80000"/>
              </a:lnSpc>
            </a:pPr>
            <a:r>
              <a:rPr lang="fr-FR" altLang="fr-FR" sz="2400" b="0" dirty="0">
                <a:cs typeface="Arial" charset="0"/>
              </a:rPr>
              <a:t> </a:t>
            </a:r>
          </a:p>
          <a:p>
            <a:pPr lvl="1" algn="l">
              <a:lnSpc>
                <a:spcPct val="160000"/>
              </a:lnSpc>
            </a:pPr>
            <a:r>
              <a:rPr lang="fr-FR" altLang="fr-FR" sz="2400" b="1" dirty="0">
                <a:cs typeface="Arial" charset="0"/>
              </a:rPr>
              <a:t>Métabolisation</a:t>
            </a:r>
            <a:r>
              <a:rPr lang="fr-FR" altLang="fr-FR" sz="2400" b="0" dirty="0">
                <a:cs typeface="Arial" charset="0"/>
              </a:rPr>
              <a:t> en para-</a:t>
            </a:r>
            <a:r>
              <a:rPr lang="fr-FR" altLang="fr-FR" sz="2400" b="0" dirty="0" err="1">
                <a:cs typeface="Arial" charset="0"/>
              </a:rPr>
              <a:t>aminophénol</a:t>
            </a:r>
            <a:r>
              <a:rPr lang="fr-FR" altLang="fr-FR" sz="2400" b="0" dirty="0">
                <a:cs typeface="Arial" charset="0"/>
              </a:rPr>
              <a:t> puis en </a:t>
            </a:r>
            <a:r>
              <a:rPr lang="en-US" sz="2400" b="0" i="1" dirty="0">
                <a:solidFill>
                  <a:srgbClr val="212121"/>
                </a:solidFill>
                <a:effectLst/>
              </a:rPr>
              <a:t>N</a:t>
            </a:r>
            <a:r>
              <a:rPr lang="en-US" sz="2400" b="0" i="0" dirty="0">
                <a:solidFill>
                  <a:srgbClr val="212121"/>
                </a:solidFill>
                <a:effectLst/>
              </a:rPr>
              <a:t>-</a:t>
            </a:r>
            <a:r>
              <a:rPr lang="en-US" sz="2400" b="0" i="0" dirty="0" err="1">
                <a:solidFill>
                  <a:srgbClr val="212121"/>
                </a:solidFill>
                <a:effectLst/>
              </a:rPr>
              <a:t>acylphenolamine</a:t>
            </a:r>
            <a:r>
              <a:rPr lang="en-US" sz="2400" b="0" i="0" dirty="0">
                <a:solidFill>
                  <a:srgbClr val="212121"/>
                </a:solidFill>
                <a:effectLst/>
              </a:rPr>
              <a:t> (AM404) </a:t>
            </a:r>
            <a:r>
              <a:rPr lang="en-US" sz="2400" b="0" i="0" dirty="0" err="1">
                <a:solidFill>
                  <a:srgbClr val="212121"/>
                </a:solidFill>
                <a:effectLst/>
              </a:rPr>
              <a:t>directement</a:t>
            </a:r>
            <a:r>
              <a:rPr lang="en-US" sz="2400" b="0" i="0" dirty="0">
                <a:solidFill>
                  <a:srgbClr val="212121"/>
                </a:solidFill>
                <a:effectLst/>
              </a:rPr>
              <a:t> dans le SNC  (</a:t>
            </a:r>
            <a:r>
              <a:rPr lang="en-US" sz="2400" b="0" i="0" dirty="0" err="1">
                <a:solidFill>
                  <a:srgbClr val="212121"/>
                </a:solidFill>
                <a:effectLst/>
              </a:rPr>
              <a:t>niveau</a:t>
            </a:r>
            <a:r>
              <a:rPr lang="en-US" sz="2400" b="0" i="0" dirty="0">
                <a:solidFill>
                  <a:srgbClr val="212121"/>
                </a:solidFill>
                <a:effectLst/>
              </a:rPr>
              <a:t> supraspinal). </a:t>
            </a:r>
          </a:p>
          <a:p>
            <a:pPr lvl="1" algn="l">
              <a:lnSpc>
                <a:spcPct val="160000"/>
              </a:lnSpc>
            </a:pPr>
            <a:r>
              <a:rPr lang="en-US" sz="2400" b="0" i="0" dirty="0">
                <a:solidFill>
                  <a:srgbClr val="212121"/>
                </a:solidFill>
                <a:effectLst/>
              </a:rPr>
              <a:t>Action </a:t>
            </a:r>
            <a:r>
              <a:rPr lang="en-US" sz="2400" b="1" i="0" dirty="0">
                <a:solidFill>
                  <a:srgbClr val="212121"/>
                </a:solidFill>
                <a:effectLst/>
              </a:rPr>
              <a:t>centrale</a:t>
            </a:r>
            <a:r>
              <a:rPr lang="en-US" sz="2400" b="0" i="0" dirty="0">
                <a:solidFill>
                  <a:srgbClr val="212121"/>
                </a:solidFill>
                <a:effectLst/>
              </a:rPr>
              <a:t> :</a:t>
            </a:r>
          </a:p>
          <a:p>
            <a:pPr marL="685800" lvl="4" indent="-342900" algn="l">
              <a:lnSpc>
                <a:spcPct val="170000"/>
              </a:lnSpc>
              <a:spcBef>
                <a:spcPts val="600"/>
              </a:spcBef>
              <a:buFontTx/>
              <a:buChar char="-"/>
            </a:pPr>
            <a:r>
              <a:rPr lang="en-US" sz="2100" b="0" i="0" dirty="0">
                <a:solidFill>
                  <a:srgbClr val="212121"/>
                </a:solidFill>
                <a:effectLst/>
              </a:rPr>
              <a:t>Activation des </a:t>
            </a:r>
            <a:r>
              <a:rPr lang="en-US" sz="2100" dirty="0">
                <a:solidFill>
                  <a:srgbClr val="212121"/>
                </a:solidFill>
              </a:rPr>
              <a:t>TRPV1 </a:t>
            </a:r>
            <a:r>
              <a:rPr lang="en-US" sz="2100" dirty="0" err="1">
                <a:solidFill>
                  <a:srgbClr val="212121"/>
                </a:solidFill>
              </a:rPr>
              <a:t>centraux</a:t>
            </a:r>
            <a:r>
              <a:rPr lang="en-US" sz="2100" dirty="0">
                <a:solidFill>
                  <a:srgbClr val="212121"/>
                </a:solidFill>
              </a:rPr>
              <a:t> (antinociception)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en-US" altLang="fr-FR" sz="2700" dirty="0">
                <a:solidFill>
                  <a:srgbClr val="212121"/>
                </a:solidFill>
                <a:cs typeface="Arial" charset="0"/>
              </a:rPr>
              <a:t>-  </a:t>
            </a:r>
            <a:r>
              <a:rPr lang="en-US" altLang="fr-FR" sz="2600" dirty="0">
                <a:solidFill>
                  <a:srgbClr val="212121"/>
                </a:solidFill>
                <a:cs typeface="Arial" charset="0"/>
              </a:rPr>
              <a:t>Inhibition de </a:t>
            </a:r>
            <a:r>
              <a:rPr lang="en-US" altLang="fr-FR" sz="2600" dirty="0" err="1">
                <a:solidFill>
                  <a:srgbClr val="212121"/>
                </a:solidFill>
                <a:cs typeface="Arial" charset="0"/>
              </a:rPr>
              <a:t>l’ouverture</a:t>
            </a:r>
            <a:r>
              <a:rPr lang="en-US" altLang="fr-FR" sz="2600" dirty="0">
                <a:solidFill>
                  <a:srgbClr val="212121"/>
                </a:solidFill>
                <a:cs typeface="Arial" charset="0"/>
              </a:rPr>
              <a:t> des </a:t>
            </a:r>
            <a:r>
              <a:rPr lang="en-US" altLang="fr-FR" sz="2600" dirty="0" err="1">
                <a:solidFill>
                  <a:srgbClr val="212121"/>
                </a:solidFill>
                <a:cs typeface="Arial" charset="0"/>
              </a:rPr>
              <a:t>canaux</a:t>
            </a:r>
            <a:r>
              <a:rPr lang="en-US" altLang="fr-FR" sz="2600" dirty="0">
                <a:solidFill>
                  <a:srgbClr val="212121"/>
                </a:solidFill>
                <a:cs typeface="Arial" charset="0"/>
              </a:rPr>
              <a:t> </a:t>
            </a:r>
            <a:r>
              <a:rPr lang="en-US" altLang="fr-FR" sz="2600" dirty="0" err="1">
                <a:solidFill>
                  <a:srgbClr val="212121"/>
                </a:solidFill>
                <a:cs typeface="Arial" charset="0"/>
              </a:rPr>
              <a:t>calciques</a:t>
            </a:r>
            <a:r>
              <a:rPr lang="en-US" altLang="fr-FR" sz="2600" dirty="0">
                <a:solidFill>
                  <a:srgbClr val="212121"/>
                </a:solidFill>
                <a:cs typeface="Arial" charset="0"/>
              </a:rPr>
              <a:t> Cav3.2 </a:t>
            </a:r>
            <a:r>
              <a:rPr lang="en-US" altLang="fr-FR" sz="2600" dirty="0" err="1">
                <a:solidFill>
                  <a:srgbClr val="212121"/>
                </a:solidFill>
                <a:cs typeface="Arial" charset="0"/>
              </a:rPr>
              <a:t>en</a:t>
            </a:r>
            <a:r>
              <a:rPr lang="en-US" altLang="fr-FR" sz="2600" dirty="0">
                <a:solidFill>
                  <a:srgbClr val="212121"/>
                </a:solidFill>
                <a:cs typeface="Arial" charset="0"/>
              </a:rPr>
              <a:t> aval des TRPV1 </a:t>
            </a:r>
            <a:endParaRPr lang="fr-FR" altLang="fr-FR" sz="2700" dirty="0">
              <a:cs typeface="Arial" charset="0"/>
            </a:endParaRPr>
          </a:p>
          <a:p>
            <a:pPr marL="685800" lvl="4" indent="-342900" algn="l">
              <a:lnSpc>
                <a:spcPct val="170000"/>
              </a:lnSpc>
              <a:spcBef>
                <a:spcPts val="600"/>
              </a:spcBef>
              <a:buFontTx/>
              <a:buChar char="-"/>
            </a:pPr>
            <a:r>
              <a:rPr lang="en-US" sz="2100" dirty="0">
                <a:solidFill>
                  <a:srgbClr val="212121"/>
                </a:solidFill>
              </a:rPr>
              <a:t>Agonistes des </a:t>
            </a:r>
            <a:r>
              <a:rPr lang="en-US" sz="2100" dirty="0" err="1">
                <a:solidFill>
                  <a:srgbClr val="212121"/>
                </a:solidFill>
              </a:rPr>
              <a:t>récepteurs</a:t>
            </a:r>
            <a:r>
              <a:rPr lang="en-US" sz="2100" dirty="0">
                <a:solidFill>
                  <a:srgbClr val="212121"/>
                </a:solidFill>
              </a:rPr>
              <a:t> aux </a:t>
            </a:r>
            <a:r>
              <a:rPr lang="en-US" sz="2100" b="0" i="0" dirty="0" err="1">
                <a:solidFill>
                  <a:srgbClr val="212121"/>
                </a:solidFill>
                <a:effectLst/>
              </a:rPr>
              <a:t>cannabinoides</a:t>
            </a:r>
            <a:r>
              <a:rPr lang="en-US" sz="2100" b="0" i="0" dirty="0">
                <a:solidFill>
                  <a:srgbClr val="212121"/>
                </a:solidFill>
                <a:effectLst/>
              </a:rPr>
              <a:t> 1 </a:t>
            </a:r>
            <a:r>
              <a:rPr lang="en-US" sz="2100" dirty="0">
                <a:solidFill>
                  <a:srgbClr val="212121"/>
                </a:solidFill>
              </a:rPr>
              <a:t>dans la zone grise </a:t>
            </a:r>
            <a:r>
              <a:rPr lang="en-US" sz="2100" dirty="0" err="1">
                <a:solidFill>
                  <a:srgbClr val="212121"/>
                </a:solidFill>
              </a:rPr>
              <a:t>périacqueducale</a:t>
            </a:r>
            <a:endParaRPr lang="en-US" sz="2100" dirty="0">
              <a:solidFill>
                <a:srgbClr val="212121"/>
              </a:solidFill>
            </a:endParaRPr>
          </a:p>
          <a:p>
            <a:pPr marL="685800" lvl="4" indent="-342900" algn="l">
              <a:lnSpc>
                <a:spcPct val="170000"/>
              </a:lnSpc>
              <a:spcBef>
                <a:spcPts val="600"/>
              </a:spcBef>
              <a:buFontTx/>
              <a:buChar char="-"/>
            </a:pPr>
            <a:endParaRPr lang="en-US" sz="2300" b="0" i="0" dirty="0">
              <a:solidFill>
                <a:srgbClr val="21212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3135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6632"/>
            <a:ext cx="7772400" cy="14700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800">
                <a:hlinkClick r:id="rId3"/>
              </a:rPr>
              <a:t>Paracétamol</a:t>
            </a:r>
            <a:endParaRPr lang="fr-FR" altLang="fr-FR" sz="48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988840"/>
            <a:ext cx="8191500" cy="4103687"/>
          </a:xfrm>
        </p:spPr>
        <p:txBody>
          <a:bodyPr/>
          <a:lstStyle/>
          <a:p>
            <a:pPr algn="l">
              <a:lnSpc>
                <a:spcPct val="80000"/>
              </a:lnSpc>
              <a:buFontTx/>
              <a:buChar char="•"/>
            </a:pPr>
            <a:r>
              <a:rPr lang="fr-FR" altLang="fr-FR" sz="2800" b="1" dirty="0">
                <a:cs typeface="Arial" charset="0"/>
              </a:rPr>
              <a:t>AMM antipyrétique chez le porc</a:t>
            </a:r>
          </a:p>
          <a:p>
            <a:pPr algn="l">
              <a:lnSpc>
                <a:spcPct val="80000"/>
              </a:lnSpc>
              <a:buFontTx/>
              <a:buChar char="•"/>
            </a:pPr>
            <a:endParaRPr lang="fr-FR" altLang="fr-FR" sz="2000" dirty="0">
              <a:cs typeface="Arial" charset="0"/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fr-FR" sz="2000" b="1" dirty="0"/>
              <a:t>Hors AMM cheval : </a:t>
            </a:r>
            <a:r>
              <a:rPr lang="fr-FR" sz="2000" dirty="0"/>
              <a:t>Biodisponibilité: 91 %.</a:t>
            </a:r>
          </a:p>
          <a:p>
            <a:pPr algn="l">
              <a:lnSpc>
                <a:spcPct val="80000"/>
              </a:lnSpc>
            </a:pPr>
            <a:r>
              <a:rPr lang="fr-FR" sz="2000" dirty="0"/>
              <a:t>Semble sûr d’emploi mais efficacité incertaine </a:t>
            </a:r>
            <a:endParaRPr lang="fr-FR" altLang="fr-FR" sz="1600" dirty="0">
              <a:cs typeface="Arial" charset="0"/>
            </a:endParaRPr>
          </a:p>
          <a:p>
            <a:pPr algn="l">
              <a:lnSpc>
                <a:spcPct val="80000"/>
              </a:lnSpc>
            </a:pPr>
            <a:endParaRPr lang="fr-FR" altLang="fr-FR" sz="2800" dirty="0">
              <a:solidFill>
                <a:srgbClr val="C00000"/>
              </a:solidFill>
              <a:cs typeface="Arial" charset="0"/>
            </a:endParaRPr>
          </a:p>
          <a:p>
            <a:pPr algn="l">
              <a:lnSpc>
                <a:spcPct val="80000"/>
              </a:lnSpc>
            </a:pPr>
            <a:endParaRPr lang="fr-FR" altLang="fr-FR" sz="2800" dirty="0">
              <a:solidFill>
                <a:srgbClr val="C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102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6633"/>
            <a:ext cx="7772400" cy="78227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800" dirty="0">
                <a:hlinkClick r:id="rId3"/>
              </a:rPr>
              <a:t>Paracétamol</a:t>
            </a:r>
            <a:endParaRPr lang="fr-FR" altLang="fr-FR" sz="48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250" y="1381762"/>
            <a:ext cx="8191500" cy="4103687"/>
          </a:xfrm>
        </p:spPr>
        <p:txBody>
          <a:bodyPr/>
          <a:lstStyle/>
          <a:p>
            <a:pPr algn="l">
              <a:lnSpc>
                <a:spcPct val="80000"/>
              </a:lnSpc>
              <a:buFontTx/>
              <a:buChar char="•"/>
            </a:pPr>
            <a:r>
              <a:rPr lang="fr-FR" altLang="fr-FR" sz="2000" b="0" dirty="0">
                <a:cs typeface="Arial" charset="0"/>
              </a:rPr>
              <a:t> </a:t>
            </a:r>
            <a:r>
              <a:rPr lang="fr-FR" altLang="fr-FR" sz="2000" b="1" dirty="0">
                <a:cs typeface="Arial" charset="0"/>
              </a:rPr>
              <a:t>Chez le chien (hors AMM),</a:t>
            </a:r>
          </a:p>
          <a:p>
            <a:pPr lvl="1" algn="l">
              <a:lnSpc>
                <a:spcPct val="80000"/>
              </a:lnSpc>
              <a:buFontTx/>
              <a:buChar char="•"/>
            </a:pPr>
            <a:r>
              <a:rPr lang="fr-FR" altLang="fr-FR" sz="1700" b="0" dirty="0">
                <a:cs typeface="Arial" charset="0"/>
              </a:rPr>
              <a:t> </a:t>
            </a:r>
            <a:r>
              <a:rPr lang="fr-FR" altLang="fr-FR" sz="1700" b="1" dirty="0">
                <a:cs typeface="Arial" charset="0"/>
              </a:rPr>
              <a:t>le paracétamol </a:t>
            </a:r>
            <a:r>
              <a:rPr lang="fr-FR" altLang="fr-FR" sz="1700" b="0" dirty="0">
                <a:cs typeface="Arial" charset="0"/>
              </a:rPr>
              <a:t>(15 mg/kg IV avant chirurgie + VO q8h pendant 48 h</a:t>
            </a:r>
            <a:r>
              <a:rPr lang="fr-FR" altLang="fr-FR" sz="1700" dirty="0">
                <a:cs typeface="Arial" charset="0"/>
              </a:rPr>
              <a:t>)</a:t>
            </a:r>
            <a:r>
              <a:rPr lang="fr-FR" altLang="fr-FR" sz="1700" b="1" dirty="0">
                <a:cs typeface="Arial" charset="0"/>
              </a:rPr>
              <a:t> serait identique </a:t>
            </a:r>
          </a:p>
          <a:p>
            <a:pPr lvl="1" algn="l">
              <a:lnSpc>
                <a:spcPct val="80000"/>
              </a:lnSpc>
              <a:buFontTx/>
              <a:buChar char="•"/>
            </a:pPr>
            <a:r>
              <a:rPr lang="fr-FR" altLang="fr-FR" sz="1700" b="1" dirty="0">
                <a:cs typeface="Arial" charset="0"/>
              </a:rPr>
              <a:t> au </a:t>
            </a:r>
            <a:r>
              <a:rPr lang="fr-FR" altLang="fr-FR" sz="1700" b="1" dirty="0" err="1">
                <a:cs typeface="Arial" charset="0"/>
              </a:rPr>
              <a:t>méloxicam</a:t>
            </a:r>
            <a:r>
              <a:rPr lang="fr-FR" altLang="fr-FR" sz="1700" b="1" dirty="0">
                <a:cs typeface="Arial" charset="0"/>
              </a:rPr>
              <a:t> </a:t>
            </a:r>
            <a:r>
              <a:rPr lang="fr-FR" altLang="fr-FR" sz="1700" b="0" dirty="0">
                <a:cs typeface="Arial" charset="0"/>
              </a:rPr>
              <a:t>(0.2 mg/kg IV avant chirurgie + 0.1 mg/kg IV SID ) ou </a:t>
            </a:r>
          </a:p>
          <a:p>
            <a:pPr lvl="1" algn="l">
              <a:lnSpc>
                <a:spcPct val="80000"/>
              </a:lnSpc>
              <a:buFontTx/>
              <a:buChar char="•"/>
            </a:pPr>
            <a:r>
              <a:rPr lang="fr-FR" altLang="fr-FR" sz="1700" dirty="0">
                <a:cs typeface="Arial" charset="0"/>
              </a:rPr>
              <a:t> </a:t>
            </a:r>
            <a:r>
              <a:rPr lang="fr-FR" altLang="fr-FR" sz="1700" b="1" dirty="0">
                <a:cs typeface="Arial" charset="0"/>
              </a:rPr>
              <a:t>au </a:t>
            </a:r>
            <a:r>
              <a:rPr lang="fr-FR" altLang="fr-FR" sz="1700" b="1" dirty="0" err="1">
                <a:cs typeface="Arial" charset="0"/>
              </a:rPr>
              <a:t>carprofène</a:t>
            </a:r>
            <a:r>
              <a:rPr lang="fr-FR" altLang="fr-FR" sz="1700" b="1" dirty="0">
                <a:cs typeface="Arial" charset="0"/>
              </a:rPr>
              <a:t> </a:t>
            </a:r>
            <a:r>
              <a:rPr lang="fr-FR" altLang="fr-FR" sz="1700" b="0" dirty="0">
                <a:cs typeface="Arial" charset="0"/>
              </a:rPr>
              <a:t> lors d’OVH chez la chienne </a:t>
            </a:r>
          </a:p>
          <a:p>
            <a:pPr lvl="1" algn="l">
              <a:lnSpc>
                <a:spcPct val="80000"/>
              </a:lnSpc>
            </a:pPr>
            <a:r>
              <a:rPr lang="fr-FR" altLang="fr-FR" sz="1200" b="0" dirty="0">
                <a:cs typeface="Arial" charset="0"/>
              </a:rPr>
              <a:t>(d’après Hernandez-Avalos 2020)</a:t>
            </a:r>
          </a:p>
          <a:p>
            <a:pPr algn="l">
              <a:lnSpc>
                <a:spcPct val="80000"/>
              </a:lnSpc>
            </a:pPr>
            <a:endParaRPr lang="fr-FR" altLang="fr-FR" sz="2800" dirty="0">
              <a:solidFill>
                <a:srgbClr val="C00000"/>
              </a:solidFill>
              <a:cs typeface="Arial" charset="0"/>
            </a:endParaRPr>
          </a:p>
          <a:p>
            <a:pPr algn="l">
              <a:lnSpc>
                <a:spcPct val="80000"/>
              </a:lnSpc>
            </a:pPr>
            <a:endParaRPr lang="fr-FR" altLang="fr-FR" sz="2800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73" y="2868283"/>
            <a:ext cx="5323578" cy="333103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21773" y="6199322"/>
            <a:ext cx="6056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Différence non significative mais </a:t>
            </a:r>
            <a:r>
              <a:rPr lang="fr-FR" sz="2000" b="1" dirty="0"/>
              <a:t>tendance défavorable…</a:t>
            </a:r>
          </a:p>
        </p:txBody>
      </p:sp>
    </p:spTree>
    <p:extLst>
      <p:ext uri="{BB962C8B-B14F-4D97-AF65-F5344CB8AC3E}">
        <p14:creationId xmlns:p14="http://schemas.microsoft.com/office/powerpoint/2010/main" val="2387256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5086" y="559981"/>
            <a:ext cx="7772400" cy="750229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800" dirty="0">
                <a:hlinkClick r:id="rId3"/>
              </a:rPr>
              <a:t>Paracétamol</a:t>
            </a:r>
            <a:endParaRPr lang="fr-FR" altLang="fr-FR" sz="48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988840"/>
            <a:ext cx="8191500" cy="4103687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endParaRPr lang="fr-FR" altLang="fr-FR" sz="2800" dirty="0">
              <a:solidFill>
                <a:srgbClr val="C00000"/>
              </a:solidFill>
              <a:cs typeface="Arial" charset="0"/>
            </a:endParaRPr>
          </a:p>
          <a:p>
            <a:pPr algn="l">
              <a:lnSpc>
                <a:spcPct val="80000"/>
              </a:lnSpc>
            </a:pPr>
            <a:r>
              <a:rPr lang="fr-FR" altLang="fr-FR" sz="2800" dirty="0">
                <a:solidFill>
                  <a:srgbClr val="C00000"/>
                </a:solidFill>
                <a:cs typeface="Arial" charset="0"/>
              </a:rPr>
              <a:t>Contre-indication absolue chez le </a:t>
            </a:r>
            <a:r>
              <a:rPr lang="fr-FR" altLang="fr-FR" sz="2800" u="sng" dirty="0">
                <a:solidFill>
                  <a:srgbClr val="FF0000"/>
                </a:solidFill>
                <a:cs typeface="Arial" charset="0"/>
              </a:rPr>
              <a:t>chat</a:t>
            </a:r>
            <a:r>
              <a:rPr lang="fr-FR" altLang="fr-FR" sz="2800" dirty="0">
                <a:solidFill>
                  <a:srgbClr val="C00000"/>
                </a:solidFill>
                <a:cs typeface="Arial" charset="0"/>
              </a:rPr>
              <a:t> : TRES toxique</a:t>
            </a:r>
          </a:p>
          <a:p>
            <a:pPr algn="l">
              <a:lnSpc>
                <a:spcPct val="80000"/>
              </a:lnSpc>
            </a:pPr>
            <a:r>
              <a:rPr lang="fr-FR" altLang="fr-FR" sz="2000" b="0" dirty="0">
                <a:cs typeface="Arial" charset="0"/>
              </a:rPr>
              <a:t>la fraction non conjuguée est transformée en un métabolite oxydé toxique</a:t>
            </a:r>
          </a:p>
          <a:p>
            <a:pPr algn="l">
              <a:lnSpc>
                <a:spcPct val="80000"/>
              </a:lnSpc>
            </a:pPr>
            <a:endParaRPr lang="fr-FR" altLang="fr-FR" sz="2000" dirty="0">
              <a:cs typeface="Arial" charset="0"/>
            </a:endParaRPr>
          </a:p>
          <a:p>
            <a:pPr algn="l">
              <a:lnSpc>
                <a:spcPct val="80000"/>
              </a:lnSpc>
            </a:pPr>
            <a:r>
              <a:rPr lang="fr-FR" altLang="fr-FR" sz="2000" b="0" dirty="0">
                <a:cs typeface="Arial" charset="0"/>
              </a:rPr>
              <a:t>= </a:t>
            </a:r>
            <a:r>
              <a:rPr lang="fr-FR" altLang="fr-FR" sz="2000" dirty="0">
                <a:cs typeface="Arial" charset="0"/>
              </a:rPr>
              <a:t> conversion de l’hémoglobine en </a:t>
            </a:r>
            <a:r>
              <a:rPr lang="fr-FR" altLang="fr-FR" sz="2000" b="1" dirty="0" err="1">
                <a:cs typeface="Arial" charset="0"/>
              </a:rPr>
              <a:t>methémoglobine</a:t>
            </a:r>
            <a:r>
              <a:rPr lang="fr-FR" altLang="fr-FR" sz="2000" dirty="0">
                <a:cs typeface="Arial" charset="0"/>
              </a:rPr>
              <a:t> (cyanose) + </a:t>
            </a:r>
            <a:r>
              <a:rPr lang="fr-FR" altLang="fr-FR" sz="2000" b="0" dirty="0">
                <a:cs typeface="Arial" charset="0"/>
              </a:rPr>
              <a:t>toxicité hépatique (vomissements, ictèr</a:t>
            </a:r>
            <a:r>
              <a:rPr lang="fr-FR" altLang="fr-FR" sz="2000" dirty="0">
                <a:cs typeface="Arial" charset="0"/>
              </a:rPr>
              <a:t>e,…) </a:t>
            </a:r>
          </a:p>
          <a:p>
            <a:pPr algn="l">
              <a:lnSpc>
                <a:spcPct val="80000"/>
              </a:lnSpc>
            </a:pPr>
            <a:endParaRPr lang="fr-FR" altLang="fr-FR" sz="2000" b="0" dirty="0">
              <a:cs typeface="Arial" charset="0"/>
            </a:endParaRPr>
          </a:p>
          <a:p>
            <a:pPr marL="457200" lvl="1" indent="0" algn="l">
              <a:lnSpc>
                <a:spcPct val="80000"/>
              </a:lnSpc>
            </a:pPr>
            <a:r>
              <a:rPr lang="fr-FR" altLang="fr-FR" sz="2000" dirty="0">
                <a:cs typeface="Arial" charset="0"/>
              </a:rPr>
              <a:t>I</a:t>
            </a:r>
            <a:r>
              <a:rPr lang="fr-FR" altLang="fr-FR" sz="2000" b="0" dirty="0">
                <a:cs typeface="Arial" charset="0"/>
              </a:rPr>
              <a:t>ntoxications fréquentes suite à une « auto » médication par le propriétaire</a:t>
            </a:r>
          </a:p>
          <a:p>
            <a:pPr marL="457200" lvl="1" indent="0" algn="l">
              <a:lnSpc>
                <a:spcPct val="80000"/>
              </a:lnSpc>
            </a:pPr>
            <a:endParaRPr lang="fr-FR" altLang="fr-FR" sz="2000" b="0" dirty="0">
              <a:cs typeface="Arial" charset="0"/>
            </a:endParaRPr>
          </a:p>
          <a:p>
            <a:pPr marL="457200" lvl="1" indent="0" algn="l">
              <a:lnSpc>
                <a:spcPct val="80000"/>
              </a:lnSpc>
            </a:pPr>
            <a:r>
              <a:rPr lang="fr-FR" altLang="fr-FR" sz="2000" b="0" dirty="0">
                <a:cs typeface="Arial" charset="0"/>
              </a:rPr>
              <a:t>Traitement avec acétylcystéine</a:t>
            </a:r>
          </a:p>
        </p:txBody>
      </p:sp>
      <p:sp>
        <p:nvSpPr>
          <p:cNvPr id="4" name="Étoile à 5 branches 3"/>
          <p:cNvSpPr/>
          <p:nvPr/>
        </p:nvSpPr>
        <p:spPr>
          <a:xfrm>
            <a:off x="-149139" y="1988840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3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5AB4D80-E560-40D0-9E18-D4FCA0395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650" y="2718392"/>
            <a:ext cx="4227400" cy="19722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EECE0D6-1D22-48AD-90EA-78D8B3E2F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91" y="2066699"/>
            <a:ext cx="4528211" cy="2987877"/>
          </a:xfrm>
          <a:prstGeom prst="rect">
            <a:avLst/>
          </a:prstGeom>
        </p:spPr>
      </p:pic>
      <p:sp>
        <p:nvSpPr>
          <p:cNvPr id="7" name="Rectangle 122">
            <a:extLst>
              <a:ext uri="{FF2B5EF4-FFF2-40B4-BE49-F238E27FC236}">
                <a16:creationId xmlns:a16="http://schemas.microsoft.com/office/drawing/2014/main" id="{144741D0-97B9-4419-AE6C-6D7D87D93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268413"/>
            <a:ext cx="853281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20000"/>
              </a:spcBef>
              <a:buNone/>
            </a:pPr>
            <a:endParaRPr lang="fr-FR" altLang="fr-FR" sz="2400" b="1" dirty="0">
              <a:solidFill>
                <a:srgbClr val="333399"/>
              </a:solidFill>
              <a:latin typeface="Tahoma" panose="020B060403050404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623AF7E-D4F9-450E-8243-99F08BCB36F7}"/>
              </a:ext>
            </a:extLst>
          </p:cNvPr>
          <p:cNvSpPr txBox="1"/>
          <p:nvPr/>
        </p:nvSpPr>
        <p:spPr>
          <a:xfrm>
            <a:off x="503238" y="6165304"/>
            <a:ext cx="395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Court. 2013. </a:t>
            </a:r>
            <a:r>
              <a:rPr lang="fr-FR" dirty="0" err="1"/>
              <a:t>Vet</a:t>
            </a:r>
            <a:r>
              <a:rPr lang="fr-FR" dirty="0"/>
              <a:t> Clin North Am Small An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2F34D6C-81ED-47FF-B50D-48CD0BAC2452}"/>
              </a:ext>
            </a:extLst>
          </p:cNvPr>
          <p:cNvSpPr txBox="1">
            <a:spLocks noChangeArrowheads="1"/>
          </p:cNvSpPr>
          <p:nvPr/>
        </p:nvSpPr>
        <p:spPr>
          <a:xfrm>
            <a:off x="605086" y="559981"/>
            <a:ext cx="7772400" cy="75022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sz="4800" dirty="0">
                <a:hlinkClick r:id="rId5"/>
              </a:rPr>
              <a:t>Paracétamol</a:t>
            </a:r>
            <a:r>
              <a:rPr lang="fr-FR" altLang="fr-FR" sz="4800" dirty="0"/>
              <a:t> (pour info)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4291" y="251311"/>
            <a:ext cx="6365875" cy="1143000"/>
          </a:xfrm>
        </p:spPr>
        <p:txBody>
          <a:bodyPr/>
          <a:lstStyle/>
          <a:p>
            <a:r>
              <a:rPr lang="fr-FR" b="1" u="sng" dirty="0">
                <a:solidFill>
                  <a:schemeClr val="accent1"/>
                </a:solidFill>
              </a:rPr>
              <a:t>Anticorps monoclonaux </a:t>
            </a:r>
            <a:r>
              <a:rPr lang="fr-FR" b="1" u="sng" dirty="0" err="1">
                <a:solidFill>
                  <a:schemeClr val="accent1"/>
                </a:solidFill>
              </a:rPr>
              <a:t>anti-NGF</a:t>
            </a:r>
            <a:endParaRPr lang="fr-FR" b="1" u="sng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988840"/>
            <a:ext cx="7816775" cy="4616450"/>
          </a:xfrm>
        </p:spPr>
        <p:txBody>
          <a:bodyPr/>
          <a:lstStyle/>
          <a:p>
            <a:pPr marL="0" indent="0">
              <a:buNone/>
            </a:pPr>
            <a:r>
              <a:rPr lang="fr-FR" b="1" dirty="0" err="1"/>
              <a:t>Bedinvetmab</a:t>
            </a:r>
            <a:r>
              <a:rPr lang="fr-FR" dirty="0"/>
              <a:t> (</a:t>
            </a:r>
            <a:r>
              <a:rPr lang="fr-FR" dirty="0" err="1"/>
              <a:t>Librela</a:t>
            </a:r>
            <a:r>
              <a:rPr lang="fr-FR" dirty="0"/>
              <a:t>®) : </a:t>
            </a:r>
            <a:r>
              <a:rPr lang="fr-FR" dirty="0" err="1"/>
              <a:t>anti-NGF</a:t>
            </a:r>
            <a:r>
              <a:rPr lang="fr-FR" dirty="0"/>
              <a:t> chien </a:t>
            </a:r>
          </a:p>
          <a:p>
            <a:pPr marL="0" indent="0">
              <a:buNone/>
            </a:pPr>
            <a:r>
              <a:rPr lang="fr-FR" b="0" dirty="0"/>
              <a:t>Avis favorable CVMP (EMA) en septembre 2020</a:t>
            </a:r>
          </a:p>
          <a:p>
            <a:pPr marL="0" indent="0">
              <a:buNone/>
            </a:pPr>
            <a:r>
              <a:rPr lang="fr-FR" b="0" dirty="0"/>
              <a:t>Une injection par mois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b="0" dirty="0"/>
          </a:p>
          <a:p>
            <a:pPr marL="0" indent="0">
              <a:buNone/>
            </a:pPr>
            <a:r>
              <a:rPr lang="fr-FR" b="1" dirty="0" err="1"/>
              <a:t>Frunevetmab</a:t>
            </a:r>
            <a:r>
              <a:rPr lang="fr-FR" dirty="0"/>
              <a:t> (</a:t>
            </a:r>
            <a:r>
              <a:rPr lang="fr-FR" dirty="0" err="1"/>
              <a:t>Solensia</a:t>
            </a:r>
            <a:r>
              <a:rPr lang="fr-FR" dirty="0"/>
              <a:t>®) : </a:t>
            </a:r>
            <a:r>
              <a:rPr lang="fr-FR" dirty="0" err="1"/>
              <a:t>anti-NGF</a:t>
            </a:r>
            <a:r>
              <a:rPr lang="fr-FR" dirty="0"/>
              <a:t> chat  </a:t>
            </a:r>
          </a:p>
          <a:p>
            <a:pPr marL="0" indent="0">
              <a:buNone/>
            </a:pPr>
            <a:r>
              <a:rPr lang="fr-FR" b="0" dirty="0"/>
              <a:t>Avis favorable CVMP (EMA) en décembre 2020</a:t>
            </a:r>
          </a:p>
          <a:p>
            <a:pPr marL="0" indent="0">
              <a:buNone/>
            </a:pPr>
            <a:r>
              <a:rPr lang="fr-FR" b="0" dirty="0"/>
              <a:t>Une injection par mois</a:t>
            </a:r>
          </a:p>
          <a:p>
            <a:pPr marL="0" indent="0">
              <a:buNone/>
            </a:pPr>
            <a:endParaRPr lang="fr-FR" b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128" y="3742217"/>
            <a:ext cx="2857500" cy="16002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128" y="1622351"/>
            <a:ext cx="2847975" cy="16002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25144" y="5404961"/>
            <a:ext cx="6358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Les anticorps sont adaptés à l’espèce donc l’indication d’espèce doit absolument être respectée</a:t>
            </a:r>
            <a:r>
              <a:rPr lang="fr-FR" b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7" name="Étoile à 5 branches 6"/>
          <p:cNvSpPr/>
          <p:nvPr/>
        </p:nvSpPr>
        <p:spPr>
          <a:xfrm>
            <a:off x="107505" y="5219520"/>
            <a:ext cx="446851" cy="3708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39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NGF = Nerve Growth Factor</a:t>
            </a:r>
          </a:p>
          <a:p>
            <a:pPr marL="0" indent="0">
              <a:buNone/>
            </a:pPr>
            <a:r>
              <a:rPr lang="en-US" b="1" dirty="0"/>
              <a:t>            = neuropeptide de la </a:t>
            </a:r>
            <a:r>
              <a:rPr lang="en-US" b="1" dirty="0" err="1"/>
              <a:t>famille</a:t>
            </a:r>
            <a:r>
              <a:rPr lang="en-US" b="1" dirty="0"/>
              <a:t> des </a:t>
            </a:r>
            <a:r>
              <a:rPr lang="en-US" b="1" dirty="0" err="1"/>
              <a:t>neurotrophines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err="1"/>
              <a:t>Sert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pendant le </a:t>
            </a:r>
            <a:r>
              <a:rPr lang="en-US" b="1" dirty="0" err="1">
                <a:solidFill>
                  <a:srgbClr val="FF0000"/>
                </a:solidFill>
              </a:rPr>
              <a:t>développement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à </a:t>
            </a:r>
            <a:r>
              <a:rPr lang="en-US" b="1" dirty="0"/>
              <a:t>la </a:t>
            </a:r>
            <a:r>
              <a:rPr lang="en-US" b="1" dirty="0" err="1"/>
              <a:t>croissance</a:t>
            </a:r>
            <a:r>
              <a:rPr lang="en-US" b="1" dirty="0"/>
              <a:t>, au </a:t>
            </a:r>
            <a:r>
              <a:rPr lang="en-US" b="1" dirty="0" err="1"/>
              <a:t>maintien</a:t>
            </a:r>
            <a:r>
              <a:rPr lang="en-US" b="1" dirty="0"/>
              <a:t> et à la </a:t>
            </a:r>
            <a:r>
              <a:rPr lang="en-US" b="1" dirty="0" err="1"/>
              <a:t>prolifération</a:t>
            </a:r>
            <a:r>
              <a:rPr lang="en-US" b="1" dirty="0"/>
              <a:t> </a:t>
            </a:r>
            <a:r>
              <a:rPr lang="en-US" dirty="0"/>
              <a:t>de </a:t>
            </a:r>
            <a:r>
              <a:rPr lang="en-US" dirty="0" err="1"/>
              <a:t>neurones</a:t>
            </a:r>
            <a:r>
              <a:rPr lang="en-US" dirty="0"/>
              <a:t> </a:t>
            </a:r>
            <a:r>
              <a:rPr lang="en-US" dirty="0" err="1"/>
              <a:t>sensoriels</a:t>
            </a:r>
            <a:r>
              <a:rPr lang="en-US" dirty="0"/>
              <a:t> et du </a:t>
            </a:r>
            <a:r>
              <a:rPr lang="en-US" dirty="0" err="1"/>
              <a:t>système</a:t>
            </a:r>
            <a:r>
              <a:rPr lang="en-US" dirty="0"/>
              <a:t> </a:t>
            </a:r>
            <a:r>
              <a:rPr lang="en-US" dirty="0" err="1"/>
              <a:t>sympathique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 err="1"/>
              <a:t>Sert</a:t>
            </a:r>
            <a:r>
              <a:rPr lang="en-US" b="1" dirty="0">
                <a:solidFill>
                  <a:srgbClr val="FF0000"/>
                </a:solidFill>
              </a:rPr>
              <a:t> chez </a:t>
            </a:r>
            <a:r>
              <a:rPr lang="en-US" b="1" dirty="0" err="1">
                <a:solidFill>
                  <a:srgbClr val="FF0000"/>
                </a:solidFill>
              </a:rPr>
              <a:t>l’adulte</a:t>
            </a:r>
            <a:r>
              <a:rPr lang="en-US" b="1" dirty="0">
                <a:solidFill>
                  <a:srgbClr val="FF0000"/>
                </a:solidFill>
              </a:rPr>
              <a:t>,  </a:t>
            </a:r>
            <a:r>
              <a:rPr lang="en-US" dirty="0" err="1"/>
              <a:t>principalement</a:t>
            </a:r>
            <a:r>
              <a:rPr lang="en-US" dirty="0"/>
              <a:t> à la </a:t>
            </a:r>
            <a:r>
              <a:rPr lang="en-US" b="1" dirty="0">
                <a:solidFill>
                  <a:srgbClr val="FF0000"/>
                </a:solidFill>
              </a:rPr>
              <a:t>modulation de la nociception </a:t>
            </a:r>
          </a:p>
          <a:p>
            <a:pPr marL="0" indent="0">
              <a:buNone/>
            </a:pPr>
            <a:r>
              <a:rPr lang="en-US" dirty="0"/>
              <a:t>(=pas </a:t>
            </a:r>
            <a:r>
              <a:rPr lang="en-US" dirty="0" err="1"/>
              <a:t>nécessaire</a:t>
            </a:r>
            <a:r>
              <a:rPr lang="en-US" dirty="0"/>
              <a:t> à la </a:t>
            </a:r>
            <a:r>
              <a:rPr lang="en-US" dirty="0" err="1"/>
              <a:t>survie</a:t>
            </a:r>
            <a:r>
              <a:rPr lang="en-US" dirty="0"/>
              <a:t> des </a:t>
            </a:r>
            <a:r>
              <a:rPr lang="en-US" dirty="0" err="1"/>
              <a:t>neurones</a:t>
            </a:r>
            <a:r>
              <a:rPr lang="en-US" dirty="0"/>
              <a:t> chez </a:t>
            </a:r>
            <a:r>
              <a:rPr lang="en-US" dirty="0" err="1"/>
              <a:t>l’adulte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79397"/>
          </a:xfrm>
        </p:spPr>
        <p:txBody>
          <a:bodyPr/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NGF</a:t>
            </a:r>
          </a:p>
        </p:txBody>
      </p:sp>
    </p:spTree>
    <p:extLst>
      <p:ext uri="{BB962C8B-B14F-4D97-AF65-F5344CB8AC3E}">
        <p14:creationId xmlns:p14="http://schemas.microsoft.com/office/powerpoint/2010/main" val="259884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Analgésiques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Opioïdes (voir cours dédié)</a:t>
            </a:r>
          </a:p>
          <a:p>
            <a:r>
              <a:rPr lang="fr-FR" dirty="0"/>
              <a:t>AINS (voir cours dédié)</a:t>
            </a:r>
          </a:p>
          <a:p>
            <a:r>
              <a:rPr lang="fr-FR" dirty="0"/>
              <a:t>(glucocorticoïdes (voir cours dédié))</a:t>
            </a:r>
          </a:p>
          <a:p>
            <a:endParaRPr lang="fr-FR" dirty="0"/>
          </a:p>
          <a:p>
            <a:r>
              <a:rPr lang="fr-FR" dirty="0"/>
              <a:t>Alpha-2 agonistes, anesthésiques locaux (</a:t>
            </a:r>
            <a:r>
              <a:rPr lang="fr-FR" dirty="0" err="1"/>
              <a:t>cf</a:t>
            </a:r>
            <a:r>
              <a:rPr lang="fr-FR" dirty="0"/>
              <a:t> cours anesthésie)</a:t>
            </a:r>
          </a:p>
          <a:p>
            <a:endParaRPr lang="fr-FR" b="1" dirty="0"/>
          </a:p>
          <a:p>
            <a:r>
              <a:rPr lang="fr-FR" b="1" dirty="0"/>
              <a:t>Autres molécules =&gt; ce </a:t>
            </a:r>
            <a:r>
              <a:rPr lang="fr-FR" b="1" dirty="0" err="1"/>
              <a:t>cours-ci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177384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0327" y="1520825"/>
            <a:ext cx="7886700" cy="4351338"/>
          </a:xfrm>
        </p:spPr>
        <p:txBody>
          <a:bodyPr>
            <a:normAutofit lnSpcReduction="10000"/>
          </a:bodyPr>
          <a:lstStyle/>
          <a:p>
            <a:endParaRPr lang="en-US" sz="2800" dirty="0"/>
          </a:p>
          <a:p>
            <a:r>
              <a:rPr lang="en-US" sz="2800" dirty="0"/>
              <a:t>NGF </a:t>
            </a:r>
            <a:r>
              <a:rPr lang="en-US" sz="2800" dirty="0" err="1"/>
              <a:t>libéré</a:t>
            </a:r>
            <a:r>
              <a:rPr lang="en-US" sz="2800" dirty="0"/>
              <a:t> par les </a:t>
            </a:r>
            <a:r>
              <a:rPr lang="en-US" sz="2800" b="1" dirty="0"/>
              <a:t>mastocytes, macrophages, </a:t>
            </a:r>
            <a:r>
              <a:rPr lang="en-US" sz="2000" dirty="0"/>
              <a:t>keratinocytes et </a:t>
            </a:r>
            <a:r>
              <a:rPr lang="en-US" sz="2000" dirty="0" err="1"/>
              <a:t>parfois</a:t>
            </a:r>
            <a:r>
              <a:rPr lang="en-US" sz="2000" dirty="0"/>
              <a:t> par les cellules de </a:t>
            </a:r>
            <a:r>
              <a:rPr lang="en-US" sz="2000" dirty="0" err="1"/>
              <a:t>l’épithélium</a:t>
            </a:r>
            <a:r>
              <a:rPr lang="en-US" sz="2000" dirty="0"/>
              <a:t> de </a:t>
            </a:r>
            <a:r>
              <a:rPr lang="en-US" sz="2000" dirty="0" err="1"/>
              <a:t>tissus</a:t>
            </a:r>
            <a:r>
              <a:rPr lang="en-US" sz="2000" dirty="0"/>
              <a:t> </a:t>
            </a:r>
            <a:r>
              <a:rPr lang="en-US" sz="2000" dirty="0" err="1"/>
              <a:t>inflammés</a:t>
            </a:r>
            <a:endParaRPr lang="en-US" sz="2000" dirty="0"/>
          </a:p>
          <a:p>
            <a:pPr marL="0" indent="0">
              <a:buNone/>
            </a:pPr>
            <a:endParaRPr lang="en-US" sz="2800" dirty="0"/>
          </a:p>
          <a:p>
            <a:pPr lvl="1"/>
            <a:r>
              <a:rPr lang="en-US" sz="2400" dirty="0"/>
              <a:t>Production </a:t>
            </a:r>
            <a:r>
              <a:rPr lang="en-US" sz="2400" dirty="0" err="1"/>
              <a:t>faible</a:t>
            </a:r>
            <a:r>
              <a:rPr lang="en-US" sz="2400" dirty="0"/>
              <a:t> chez </a:t>
            </a:r>
            <a:r>
              <a:rPr lang="en-US" sz="2400" dirty="0" err="1"/>
              <a:t>l’adulte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Augmentation de production </a:t>
            </a:r>
            <a:r>
              <a:rPr lang="en-US" sz="2400" dirty="0" err="1"/>
              <a:t>lors</a:t>
            </a:r>
            <a:r>
              <a:rPr lang="en-US" sz="2400" dirty="0"/>
              <a:t> </a:t>
            </a:r>
            <a:r>
              <a:rPr lang="en-US" sz="2400" b="1" dirty="0" err="1"/>
              <a:t>d’inflammation</a:t>
            </a:r>
            <a:r>
              <a:rPr lang="en-US" sz="2400" b="1" dirty="0"/>
              <a:t> </a:t>
            </a:r>
            <a:r>
              <a:rPr lang="en-US" sz="2400" b="1" dirty="0" err="1"/>
              <a:t>chronique</a:t>
            </a:r>
            <a:endParaRPr lang="en-US" sz="2400" b="1" dirty="0"/>
          </a:p>
          <a:p>
            <a:pPr lvl="2"/>
            <a:r>
              <a:rPr lang="en-US" sz="1800" dirty="0" err="1"/>
              <a:t>Arthrose</a:t>
            </a:r>
            <a:endParaRPr lang="en-US" sz="1800" dirty="0"/>
          </a:p>
          <a:p>
            <a:pPr lvl="2"/>
            <a:r>
              <a:rPr lang="en-US" sz="1800" dirty="0" err="1"/>
              <a:t>Cystite</a:t>
            </a:r>
            <a:r>
              <a:rPr lang="fr-FR" sz="1800" dirty="0"/>
              <a:t> interstitielle</a:t>
            </a:r>
          </a:p>
          <a:p>
            <a:pPr lvl="2"/>
            <a:r>
              <a:rPr lang="fr-FR" sz="1800" dirty="0"/>
              <a:t>Pancréatite chronique</a:t>
            </a:r>
          </a:p>
          <a:p>
            <a:pPr lvl="2"/>
            <a:r>
              <a:rPr lang="fr-FR" sz="1800" dirty="0"/>
              <a:t>Syndrome inflammatoire de l’intestin</a:t>
            </a:r>
          </a:p>
          <a:p>
            <a:pPr lvl="2"/>
            <a:r>
              <a:rPr lang="fr-FR" sz="1800" dirty="0"/>
              <a:t>….</a:t>
            </a:r>
            <a:endParaRPr lang="en-US" sz="18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71943" y="0"/>
            <a:ext cx="7886700" cy="1279397"/>
          </a:xfrm>
        </p:spPr>
        <p:txBody>
          <a:bodyPr/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NGF</a:t>
            </a:r>
          </a:p>
        </p:txBody>
      </p:sp>
    </p:spTree>
    <p:extLst>
      <p:ext uri="{BB962C8B-B14F-4D97-AF65-F5344CB8AC3E}">
        <p14:creationId xmlns:p14="http://schemas.microsoft.com/office/powerpoint/2010/main" val="4030488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351338"/>
          </a:xfrm>
        </p:spPr>
        <p:txBody>
          <a:bodyPr>
            <a:normAutofit/>
          </a:bodyPr>
          <a:lstStyle/>
          <a:p>
            <a:r>
              <a:rPr lang="en-US" sz="2200" dirty="0"/>
              <a:t>NGF se lie </a:t>
            </a:r>
          </a:p>
          <a:p>
            <a:pPr lvl="1"/>
            <a:r>
              <a:rPr lang="en-US" dirty="0"/>
              <a:t>Avec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b="1" dirty="0"/>
              <a:t>forte </a:t>
            </a:r>
            <a:r>
              <a:rPr lang="en-US" b="1" dirty="0" err="1"/>
              <a:t>affinité</a:t>
            </a:r>
            <a:r>
              <a:rPr lang="en-US" b="1" dirty="0"/>
              <a:t> aux </a:t>
            </a:r>
            <a:r>
              <a:rPr lang="en-US" b="1" dirty="0" err="1">
                <a:solidFill>
                  <a:srgbClr val="FF0000"/>
                </a:solidFill>
              </a:rPr>
              <a:t>récepteurs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tropomyosine</a:t>
            </a:r>
            <a:r>
              <a:rPr lang="en-US" b="1" dirty="0">
                <a:solidFill>
                  <a:srgbClr val="FF0000"/>
                </a:solidFill>
              </a:rPr>
              <a:t> kinase A (</a:t>
            </a:r>
            <a:r>
              <a:rPr lang="en-US" b="1" dirty="0" err="1">
                <a:solidFill>
                  <a:srgbClr val="FF0000"/>
                </a:solidFill>
              </a:rPr>
              <a:t>TrkA</a:t>
            </a:r>
            <a:r>
              <a:rPr lang="en-US" dirty="0">
                <a:solidFill>
                  <a:srgbClr val="FF0000"/>
                </a:solidFill>
              </a:rPr>
              <a:t>)  </a:t>
            </a:r>
            <a:r>
              <a:rPr lang="en-US" dirty="0"/>
              <a:t>(</a:t>
            </a:r>
            <a:r>
              <a:rPr lang="en-US" dirty="0" err="1"/>
              <a:t>famille</a:t>
            </a:r>
            <a:r>
              <a:rPr lang="en-US" dirty="0"/>
              <a:t> des </a:t>
            </a:r>
            <a:r>
              <a:rPr lang="en-US" dirty="0" err="1"/>
              <a:t>tyrosines</a:t>
            </a:r>
            <a:r>
              <a:rPr lang="en-US" dirty="0"/>
              <a:t> kinase)</a:t>
            </a:r>
          </a:p>
          <a:p>
            <a:pPr lvl="1"/>
            <a:r>
              <a:rPr lang="en-US" dirty="0"/>
              <a:t>Avec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faible</a:t>
            </a:r>
            <a:r>
              <a:rPr lang="en-US" dirty="0"/>
              <a:t> </a:t>
            </a:r>
            <a:r>
              <a:rPr lang="en-US" dirty="0" err="1"/>
              <a:t>affinité</a:t>
            </a:r>
            <a:r>
              <a:rPr lang="en-US" dirty="0"/>
              <a:t> aux </a:t>
            </a:r>
            <a:r>
              <a:rPr lang="en-US" dirty="0" err="1"/>
              <a:t>récepteurs</a:t>
            </a:r>
            <a:r>
              <a:rPr lang="en-US" dirty="0"/>
              <a:t> p75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/>
              <a:t>situés</a:t>
            </a:r>
            <a:r>
              <a:rPr lang="en-US" b="1" dirty="0"/>
              <a:t> sur </a:t>
            </a:r>
          </a:p>
          <a:p>
            <a:pPr>
              <a:buFontTx/>
              <a:buChar char="-"/>
            </a:pPr>
            <a:r>
              <a:rPr lang="en-US" b="1" dirty="0"/>
              <a:t>les </a:t>
            </a:r>
            <a:r>
              <a:rPr lang="en-US" b="1" dirty="0" err="1"/>
              <a:t>neurones</a:t>
            </a:r>
            <a:r>
              <a:rPr lang="en-US" b="1" dirty="0"/>
              <a:t> </a:t>
            </a:r>
            <a:r>
              <a:rPr lang="en-US" b="1" dirty="0" err="1"/>
              <a:t>sensoriels</a:t>
            </a:r>
            <a:r>
              <a:rPr lang="en-US" b="1" dirty="0"/>
              <a:t> </a:t>
            </a:r>
            <a:r>
              <a:rPr lang="en-US" sz="1600" dirty="0"/>
              <a:t>(= </a:t>
            </a:r>
            <a:r>
              <a:rPr lang="en-US" sz="1600" dirty="0" err="1"/>
              <a:t>protoneurones</a:t>
            </a:r>
            <a:r>
              <a:rPr lang="en-US" sz="1600" dirty="0"/>
              <a:t> = </a:t>
            </a:r>
            <a:r>
              <a:rPr lang="en-US" sz="1600" dirty="0" err="1"/>
              <a:t>neurones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baseline="30000" dirty="0" err="1"/>
              <a:t>aires</a:t>
            </a:r>
            <a:r>
              <a:rPr lang="en-US" sz="1600" baseline="30000" dirty="0"/>
              <a:t> </a:t>
            </a:r>
            <a:r>
              <a:rPr lang="en-US" sz="1600" baseline="-25000" dirty="0"/>
              <a:t> </a:t>
            </a:r>
            <a:r>
              <a:rPr lang="en-US" sz="1600" dirty="0"/>
              <a:t>= </a:t>
            </a:r>
            <a:r>
              <a:rPr lang="en-US" sz="1600" dirty="0" err="1"/>
              <a:t>fibres</a:t>
            </a:r>
            <a:r>
              <a:rPr lang="en-US" sz="1600" dirty="0"/>
              <a:t> </a:t>
            </a:r>
            <a:r>
              <a:rPr lang="en-US" sz="1600" dirty="0" err="1"/>
              <a:t>Adelta</a:t>
            </a:r>
            <a:r>
              <a:rPr lang="en-US" sz="1600" dirty="0"/>
              <a:t> </a:t>
            </a:r>
            <a:r>
              <a:rPr lang="en-US" sz="1600" dirty="0" err="1"/>
              <a:t>ou</a:t>
            </a:r>
            <a:r>
              <a:rPr lang="en-US" sz="1600" dirty="0"/>
              <a:t> C)</a:t>
            </a:r>
            <a:r>
              <a:rPr lang="en-US" sz="1600" b="1" dirty="0"/>
              <a:t> </a:t>
            </a:r>
          </a:p>
          <a:p>
            <a:pPr>
              <a:buFontTx/>
              <a:buChar char="-"/>
            </a:pPr>
            <a:r>
              <a:rPr lang="en-US" b="1" dirty="0"/>
              <a:t>les cellules </a:t>
            </a:r>
            <a:r>
              <a:rPr lang="en-US" b="1" dirty="0" err="1"/>
              <a:t>inflammatoires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NGF</a:t>
            </a:r>
          </a:p>
        </p:txBody>
      </p:sp>
    </p:spTree>
    <p:extLst>
      <p:ext uri="{BB962C8B-B14F-4D97-AF65-F5344CB8AC3E}">
        <p14:creationId xmlns:p14="http://schemas.microsoft.com/office/powerpoint/2010/main" val="245018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651591"/>
            <a:ext cx="7886700" cy="46216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L’interaction</a:t>
            </a:r>
            <a:r>
              <a:rPr lang="en-US" dirty="0"/>
              <a:t> du NGF avec son </a:t>
            </a:r>
            <a:r>
              <a:rPr lang="en-US" dirty="0" err="1"/>
              <a:t>récepteur</a:t>
            </a:r>
            <a:r>
              <a:rPr lang="en-US" dirty="0"/>
              <a:t> (</a:t>
            </a:r>
            <a:r>
              <a:rPr lang="en-US" dirty="0" err="1"/>
              <a:t>trkA</a:t>
            </a:r>
            <a:r>
              <a:rPr lang="en-US" dirty="0"/>
              <a:t>) conduit à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amplification de la </a:t>
            </a:r>
            <a:r>
              <a:rPr lang="en-US" b="1" dirty="0" err="1">
                <a:solidFill>
                  <a:srgbClr val="FF0000"/>
                </a:solidFill>
              </a:rPr>
              <a:t>douleur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ressentie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  <a:p>
            <a:r>
              <a:rPr lang="en-US" dirty="0" err="1"/>
              <a:t>Effets</a:t>
            </a:r>
            <a:r>
              <a:rPr lang="en-US" dirty="0"/>
              <a:t> sur les cellules </a:t>
            </a:r>
            <a:r>
              <a:rPr lang="en-US" dirty="0" err="1"/>
              <a:t>inflammatoires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Augmentation d</a:t>
            </a:r>
            <a:r>
              <a:rPr lang="fr-FR" dirty="0"/>
              <a:t>e la libération de PGE2, sérotonine, histamine et de </a:t>
            </a:r>
            <a:r>
              <a:rPr lang="fr-FR" b="1" dirty="0"/>
              <a:t>NGF</a:t>
            </a:r>
            <a:endParaRPr lang="en-US" b="1" dirty="0"/>
          </a:p>
          <a:p>
            <a:pPr lvl="2"/>
            <a:endParaRPr lang="en-US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28650" y="88680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NGF</a:t>
            </a:r>
          </a:p>
        </p:txBody>
      </p:sp>
    </p:spTree>
    <p:extLst>
      <p:ext uri="{BB962C8B-B14F-4D97-AF65-F5344CB8AC3E}">
        <p14:creationId xmlns:p14="http://schemas.microsoft.com/office/powerpoint/2010/main" val="553225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2774968"/>
            <a:ext cx="7886700" cy="24526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41042" y="4798828"/>
            <a:ext cx="1438939" cy="290623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1"/>
                </a:solidFill>
              </a:rPr>
              <a:t>Protoneurone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67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946667"/>
            <a:ext cx="7886700" cy="56171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L’interaction</a:t>
            </a:r>
            <a:r>
              <a:rPr lang="en-US" dirty="0"/>
              <a:t> du NGF avec son </a:t>
            </a:r>
            <a:r>
              <a:rPr lang="en-US" dirty="0" err="1"/>
              <a:t>récepteur</a:t>
            </a:r>
            <a:r>
              <a:rPr lang="en-US" dirty="0"/>
              <a:t> (</a:t>
            </a:r>
            <a:r>
              <a:rPr lang="en-US" dirty="0" err="1"/>
              <a:t>trkA</a:t>
            </a:r>
            <a:r>
              <a:rPr lang="en-US" dirty="0"/>
              <a:t>) conduit à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amplification de la </a:t>
            </a:r>
            <a:r>
              <a:rPr lang="en-US" b="1" dirty="0" err="1">
                <a:solidFill>
                  <a:srgbClr val="FF0000"/>
                </a:solidFill>
              </a:rPr>
              <a:t>douleur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ressentie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Effets</a:t>
            </a:r>
            <a:r>
              <a:rPr lang="en-US" dirty="0"/>
              <a:t> sur les </a:t>
            </a:r>
            <a:r>
              <a:rPr lang="en-US" dirty="0" err="1"/>
              <a:t>neurones</a:t>
            </a:r>
            <a:r>
              <a:rPr lang="en-US" dirty="0"/>
              <a:t> </a:t>
            </a:r>
            <a:r>
              <a:rPr lang="en-US" dirty="0" err="1"/>
              <a:t>sensoriels</a:t>
            </a:r>
            <a:endParaRPr lang="en-US" dirty="0"/>
          </a:p>
          <a:p>
            <a:pPr lvl="1"/>
            <a:r>
              <a:rPr lang="en-US" dirty="0"/>
              <a:t>Augmentation du</a:t>
            </a:r>
            <a:r>
              <a:rPr lang="en-US" b="1" dirty="0"/>
              <a:t> </a:t>
            </a:r>
            <a:r>
              <a:rPr lang="en-US" b="1" dirty="0" err="1"/>
              <a:t>nombre</a:t>
            </a:r>
            <a:r>
              <a:rPr lang="en-US" b="1" dirty="0"/>
              <a:t> de </a:t>
            </a:r>
            <a:r>
              <a:rPr lang="en-US" b="1" dirty="0" err="1"/>
              <a:t>nocicepteurs</a:t>
            </a:r>
            <a:r>
              <a:rPr lang="en-US" b="1" dirty="0"/>
              <a:t> (trpV1) </a:t>
            </a:r>
            <a:r>
              <a:rPr lang="en-US" b="1" dirty="0" err="1"/>
              <a:t>présents</a:t>
            </a:r>
            <a:r>
              <a:rPr lang="en-US" b="1" dirty="0"/>
              <a:t> </a:t>
            </a:r>
            <a:r>
              <a:rPr lang="en-US" dirty="0"/>
              <a:t>sur la membrane </a:t>
            </a:r>
          </a:p>
          <a:p>
            <a:pPr lvl="1"/>
            <a:r>
              <a:rPr lang="en-US" dirty="0"/>
              <a:t>Augmentation </a:t>
            </a:r>
            <a:r>
              <a:rPr lang="en-US" b="1" dirty="0"/>
              <a:t>de </a:t>
            </a:r>
            <a:r>
              <a:rPr lang="en-US" b="1" dirty="0" err="1"/>
              <a:t>l’excitabilité</a:t>
            </a:r>
            <a:r>
              <a:rPr lang="en-US" b="1" dirty="0"/>
              <a:t> </a:t>
            </a:r>
            <a:r>
              <a:rPr lang="en-US" dirty="0"/>
              <a:t>(augmentation du </a:t>
            </a:r>
            <a:r>
              <a:rPr lang="en-US" b="1" dirty="0" err="1"/>
              <a:t>nombre</a:t>
            </a:r>
            <a:r>
              <a:rPr lang="en-US" b="1" dirty="0"/>
              <a:t> de </a:t>
            </a:r>
            <a:r>
              <a:rPr lang="en-US" b="1" dirty="0" err="1"/>
              <a:t>canaux</a:t>
            </a:r>
            <a:r>
              <a:rPr lang="en-US" b="1" dirty="0"/>
              <a:t> </a:t>
            </a:r>
            <a:r>
              <a:rPr lang="en-US" b="1" dirty="0" err="1"/>
              <a:t>ioniques</a:t>
            </a:r>
            <a:r>
              <a:rPr lang="en-US" b="1" dirty="0"/>
              <a:t> voltage-</a:t>
            </a:r>
            <a:r>
              <a:rPr lang="en-US" b="1" dirty="0" err="1"/>
              <a:t>dépendants</a:t>
            </a:r>
            <a:r>
              <a:rPr lang="en-US" b="1" dirty="0"/>
              <a:t> Na</a:t>
            </a:r>
            <a:r>
              <a:rPr lang="en-US" b="1" baseline="30000" dirty="0"/>
              <a:t>+</a:t>
            </a:r>
            <a:r>
              <a:rPr lang="en-US" b="1" dirty="0"/>
              <a:t> et Ca</a:t>
            </a:r>
            <a:r>
              <a:rPr lang="en-US" b="1" baseline="30000" dirty="0"/>
              <a:t>2</a:t>
            </a:r>
            <a:r>
              <a:rPr lang="en-US" baseline="30000" dirty="0"/>
              <a:t>+</a:t>
            </a:r>
            <a:r>
              <a:rPr lang="en-US" dirty="0"/>
              <a:t>)</a:t>
            </a:r>
            <a:endParaRPr lang="fr-FR" dirty="0"/>
          </a:p>
          <a:p>
            <a:pPr lvl="1"/>
            <a:r>
              <a:rPr lang="en-US" b="1" dirty="0"/>
              <a:t>Augmentation de la production de </a:t>
            </a:r>
            <a:r>
              <a:rPr lang="en-US" b="1" dirty="0" err="1"/>
              <a:t>neuromédiateurs</a:t>
            </a:r>
            <a:r>
              <a:rPr lang="en-US" b="1" dirty="0"/>
              <a:t> </a:t>
            </a:r>
            <a:r>
              <a:rPr lang="en-US" dirty="0" err="1"/>
              <a:t>tels</a:t>
            </a:r>
            <a:r>
              <a:rPr lang="en-US" dirty="0"/>
              <a:t> que </a:t>
            </a:r>
          </a:p>
          <a:p>
            <a:pPr lvl="2"/>
            <a:r>
              <a:rPr lang="en-US" dirty="0"/>
              <a:t>substance P</a:t>
            </a:r>
          </a:p>
          <a:p>
            <a:pPr lvl="2"/>
            <a:r>
              <a:rPr lang="en-US" dirty="0"/>
              <a:t>CGRP (calcitonin gene-regulated peptide), </a:t>
            </a:r>
          </a:p>
          <a:p>
            <a:pPr lvl="2"/>
            <a:r>
              <a:rPr lang="en-US" dirty="0"/>
              <a:t>BDNF (brain-derived neurotrophic factor) 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28650" y="88680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NGF</a:t>
            </a:r>
          </a:p>
        </p:txBody>
      </p:sp>
    </p:spTree>
    <p:extLst>
      <p:ext uri="{BB962C8B-B14F-4D97-AF65-F5344CB8AC3E}">
        <p14:creationId xmlns:p14="http://schemas.microsoft.com/office/powerpoint/2010/main" val="1239782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9229" y="328107"/>
            <a:ext cx="8719457" cy="628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34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3590" y="1690689"/>
            <a:ext cx="7886700" cy="3894507"/>
          </a:xfrm>
        </p:spPr>
        <p:txBody>
          <a:bodyPr/>
          <a:lstStyle/>
          <a:p>
            <a:r>
              <a:rPr lang="fr-FR" sz="2800" b="1" dirty="0">
                <a:solidFill>
                  <a:srgbClr val="FF0000"/>
                </a:solidFill>
              </a:rPr>
              <a:t>Effet analgésique</a:t>
            </a: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Anticorps monoclonaux </a:t>
            </a:r>
            <a:r>
              <a:rPr lang="fr-FR" b="1" u="sng" dirty="0" err="1">
                <a:solidFill>
                  <a:schemeClr val="accent1"/>
                </a:solidFill>
              </a:rPr>
              <a:t>anti-NGF</a:t>
            </a:r>
            <a:endParaRPr lang="fr-FR" b="1" u="sng" dirty="0">
              <a:solidFill>
                <a:schemeClr val="accent1"/>
              </a:solidFill>
            </a:endParaRPr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302" y="2267371"/>
            <a:ext cx="4927647" cy="376073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2" name="ZoneTexte 1"/>
          <p:cNvSpPr txBox="1"/>
          <p:nvPr/>
        </p:nvSpPr>
        <p:spPr>
          <a:xfrm>
            <a:off x="4997303" y="1898039"/>
            <a:ext cx="237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</a:rPr>
              <a:t>Exemple chez l’Homme</a:t>
            </a:r>
          </a:p>
        </p:txBody>
      </p:sp>
    </p:spTree>
    <p:extLst>
      <p:ext uri="{BB962C8B-B14F-4D97-AF65-F5344CB8AC3E}">
        <p14:creationId xmlns:p14="http://schemas.microsoft.com/office/powerpoint/2010/main" val="785331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60363" y="6174048"/>
            <a:ext cx="719931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1100" dirty="0"/>
              <a:t>A Feline‐Specific Anti‐Nerve Growth Factor Antibody Improves Mobility in Cats with Degenerative Joint Disease–Associated Pain: A Pilot Proof of Concept Study</a:t>
            </a:r>
          </a:p>
        </p:txBody>
      </p:sp>
      <p:sp>
        <p:nvSpPr>
          <p:cNvPr id="3074" name="AutoShape 2"/>
          <p:cNvSpPr>
            <a:spLocks noChangeAspect="1" noChangeArrowheads="1"/>
          </p:cNvSpPr>
          <p:nvPr/>
        </p:nvSpPr>
        <p:spPr bwMode="auto">
          <a:xfrm>
            <a:off x="4926013" y="152400"/>
            <a:ext cx="36703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60363" y="5940425"/>
            <a:ext cx="86407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800" b="1">
                <a:solidFill>
                  <a:srgbClr val="0054A6"/>
                </a:solidFill>
              </a:rPr>
              <a:t>Journal of Veterinary Internal Medicine, Volume: 30, Issue: 4, Pages: 1138-1148, First published: 22 June 2016, DOI: (10.1111/jvim.13972)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06" y="1333388"/>
            <a:ext cx="5567363" cy="3810000"/>
          </a:xfrm>
          <a:prstGeom prst="rect">
            <a:avLst/>
          </a:prstGeom>
          <a:noFill/>
          <a:ln w="38100" cap="flat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227419" y="964056"/>
            <a:ext cx="6029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Enregistrement de l’activité des chats avec des accéléromètres 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4474" y="7825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Anticorps monoclonaux </a:t>
            </a:r>
            <a:r>
              <a:rPr lang="fr-FR" b="1" u="sng" dirty="0" err="1">
                <a:solidFill>
                  <a:schemeClr val="accent1"/>
                </a:solidFill>
              </a:rPr>
              <a:t>anti-NGF</a:t>
            </a:r>
            <a:endParaRPr lang="fr-FR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849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68595" y="1885507"/>
            <a:ext cx="3728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Evolution de la </a:t>
            </a:r>
            <a:r>
              <a:rPr lang="fr-FR" b="1" dirty="0"/>
              <a:t>douleur aigue </a:t>
            </a:r>
            <a:r>
              <a:rPr lang="fr-FR" dirty="0"/>
              <a:t>suite à une induction de l’inflammation par injection de kaolin (8 chiens par groupe)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Premier effet observé à </a:t>
            </a:r>
            <a:r>
              <a:rPr lang="fr-FR" b="1" dirty="0">
                <a:solidFill>
                  <a:srgbClr val="FF0000"/>
                </a:solidFill>
              </a:rPr>
              <a:t>1 semaine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613" y="1524000"/>
            <a:ext cx="4921387" cy="36567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37814" y="574774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latin typeface="BndhnrAdvTTb5929f4c"/>
              </a:rPr>
              <a:t>Gearing </a:t>
            </a:r>
            <a:r>
              <a:rPr lang="en-US" sz="800" dirty="0">
                <a:latin typeface="VsfxnpAdvTT1b53b5fb.I"/>
              </a:rPr>
              <a:t>et al.</a:t>
            </a:r>
            <a:r>
              <a:rPr lang="en-US" sz="800" dirty="0">
                <a:latin typeface="BndhnrAdvTTb5929f4c"/>
              </a:rPr>
              <a:t>: </a:t>
            </a:r>
            <a:r>
              <a:rPr lang="en-US" sz="800" dirty="0">
                <a:latin typeface="WrvhvpAdvTTe45e47d2"/>
              </a:rPr>
              <a:t>A fully </a:t>
            </a:r>
            <a:r>
              <a:rPr lang="en-US" sz="800" dirty="0" err="1">
                <a:latin typeface="WrvhvpAdvTTe45e47d2"/>
              </a:rPr>
              <a:t>caninised</a:t>
            </a:r>
            <a:r>
              <a:rPr lang="en-US" sz="800" dirty="0">
                <a:latin typeface="WrvhvpAdvTTe45e47d2"/>
              </a:rPr>
              <a:t> anti-NGF monoclonal</a:t>
            </a:r>
          </a:p>
          <a:p>
            <a:r>
              <a:rPr lang="en-US" sz="800" dirty="0">
                <a:latin typeface="WrvhvpAdvTTe45e47d2"/>
              </a:rPr>
              <a:t>antibody for pain relief in dogs. </a:t>
            </a:r>
            <a:r>
              <a:rPr lang="en-US" sz="800" dirty="0">
                <a:latin typeface="VsfxnpAdvTT1b53b5fb.I"/>
              </a:rPr>
              <a:t>BMC Veterinary Research </a:t>
            </a:r>
            <a:r>
              <a:rPr lang="en-US" sz="800" dirty="0">
                <a:latin typeface="BndhnrAdvTTb5929f4c"/>
              </a:rPr>
              <a:t>2013 </a:t>
            </a:r>
            <a:r>
              <a:rPr lang="en-US" sz="800" dirty="0">
                <a:latin typeface="WrvhvpAdvTTe45e47d2"/>
              </a:rPr>
              <a:t>9</a:t>
            </a:r>
            <a:r>
              <a:rPr lang="en-US" sz="800" dirty="0">
                <a:latin typeface="BndhnrAdvTTb5929f4c"/>
              </a:rPr>
              <a:t>:226.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9525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Figure 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23566"/>
            <a:ext cx="3429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25159" y="3170129"/>
            <a:ext cx="476289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Canine brief pain inventory (CBPI) (a) pain severity score and (b) pain interference score of dogs </a:t>
            </a:r>
            <a:r>
              <a:rPr lang="en-US" sz="1100" b="1" dirty="0"/>
              <a:t>with osteoarthritis </a:t>
            </a:r>
            <a:r>
              <a:rPr lang="en-US" sz="1100" dirty="0"/>
              <a:t>assigned to treatment with </a:t>
            </a:r>
            <a:r>
              <a:rPr lang="en-US" sz="1100" b="1" dirty="0">
                <a:solidFill>
                  <a:srgbClr val="FF0000"/>
                </a:solidFill>
              </a:rPr>
              <a:t>monthly subcutaneous injections of </a:t>
            </a:r>
            <a:r>
              <a:rPr lang="en-US" sz="1100" b="1" dirty="0" err="1">
                <a:solidFill>
                  <a:srgbClr val="FF0000"/>
                </a:solidFill>
              </a:rPr>
              <a:t>bedinvetmab</a:t>
            </a:r>
            <a:r>
              <a:rPr lang="en-US" sz="1100" b="1" dirty="0">
                <a:solidFill>
                  <a:srgbClr val="FF0000"/>
                </a:solidFill>
              </a:rPr>
              <a:t> </a:t>
            </a:r>
            <a:r>
              <a:rPr lang="en-US" sz="1100" dirty="0"/>
              <a:t>(</a:t>
            </a:r>
            <a:r>
              <a:rPr lang="en-US" sz="1100" dirty="0" err="1"/>
              <a:t>bedinvetmab</a:t>
            </a:r>
            <a:r>
              <a:rPr lang="en-US" sz="1100" dirty="0"/>
              <a:t> group, squares</a:t>
            </a:r>
            <a:r>
              <a:rPr lang="en-US" sz="1100" b="1" dirty="0"/>
              <a:t>; n = 141</a:t>
            </a:r>
            <a:r>
              <a:rPr lang="en-US" sz="1100" dirty="0"/>
              <a:t>) </a:t>
            </a:r>
            <a:r>
              <a:rPr lang="en-US" sz="1100" b="1" dirty="0">
                <a:solidFill>
                  <a:srgbClr val="FF0000"/>
                </a:solidFill>
              </a:rPr>
              <a:t>or saline </a:t>
            </a:r>
            <a:r>
              <a:rPr lang="en-US" sz="1100" dirty="0"/>
              <a:t>(placebo group, circles; </a:t>
            </a:r>
            <a:r>
              <a:rPr lang="en-US" sz="1100" b="1" dirty="0"/>
              <a:t>n = 146</a:t>
            </a:r>
            <a:r>
              <a:rPr lang="en-US" sz="1100" dirty="0"/>
              <a:t>) for 3 months (comparative phase of the study). </a:t>
            </a:r>
            <a:endParaRPr lang="fr-FR" sz="1100" dirty="0"/>
          </a:p>
        </p:txBody>
      </p:sp>
      <p:sp>
        <p:nvSpPr>
          <p:cNvPr id="5" name="ZoneTexte 4"/>
          <p:cNvSpPr txBox="1"/>
          <p:nvPr/>
        </p:nvSpPr>
        <p:spPr>
          <a:xfrm>
            <a:off x="4369981" y="4293391"/>
            <a:ext cx="33173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Corral et al 2021 </a:t>
            </a:r>
            <a:r>
              <a:rPr lang="fr-FR" sz="1050" dirty="0" err="1"/>
              <a:t>Vet</a:t>
            </a:r>
            <a:r>
              <a:rPr lang="fr-FR" sz="1050" dirty="0"/>
              <a:t> </a:t>
            </a:r>
            <a:r>
              <a:rPr lang="fr-FR" sz="1050" dirty="0" err="1"/>
              <a:t>Anaesthesia</a:t>
            </a:r>
            <a:r>
              <a:rPr lang="fr-FR" sz="1050" dirty="0"/>
              <a:t> and </a:t>
            </a:r>
            <a:r>
              <a:rPr lang="fr-FR" sz="1050" dirty="0" err="1"/>
              <a:t>Analgesia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3054200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Molécules analgésiques </a:t>
            </a:r>
            <a:br>
              <a:rPr lang="fr-FR" dirty="0"/>
            </a:br>
            <a:r>
              <a:rPr lang="fr-FR" dirty="0"/>
              <a:t>autres que les AINS et les opioïdes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265104"/>
            <a:ext cx="7886700" cy="4351338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(</a:t>
            </a:r>
            <a:r>
              <a:rPr lang="fr-FR" b="1" dirty="0" err="1">
                <a:solidFill>
                  <a:srgbClr val="FF0000"/>
                </a:solidFill>
              </a:rPr>
              <a:t>Gabapentine</a:t>
            </a:r>
            <a:r>
              <a:rPr lang="fr-FR" b="1" dirty="0">
                <a:solidFill>
                  <a:srgbClr val="FF0000"/>
                </a:solidFill>
              </a:rPr>
              <a:t>) </a:t>
            </a:r>
          </a:p>
          <a:p>
            <a:r>
              <a:rPr lang="fr-FR" b="1" dirty="0" err="1">
                <a:solidFill>
                  <a:srgbClr val="FF0000"/>
                </a:solidFill>
              </a:rPr>
              <a:t>Grapiprant</a:t>
            </a:r>
            <a:r>
              <a:rPr lang="fr-FR" b="1" dirty="0">
                <a:solidFill>
                  <a:srgbClr val="FF0000"/>
                </a:solidFill>
              </a:rPr>
              <a:t> </a:t>
            </a:r>
          </a:p>
          <a:p>
            <a:r>
              <a:rPr lang="fr-FR" b="1" dirty="0">
                <a:solidFill>
                  <a:srgbClr val="FF0000"/>
                </a:solidFill>
              </a:rPr>
              <a:t>Paracétamol</a:t>
            </a:r>
          </a:p>
          <a:p>
            <a:r>
              <a:rPr lang="fr-FR" b="1" dirty="0">
                <a:solidFill>
                  <a:srgbClr val="FF0000"/>
                </a:solidFill>
              </a:rPr>
              <a:t>Anticorps monoclonaux </a:t>
            </a:r>
            <a:r>
              <a:rPr lang="fr-FR" b="1" dirty="0" err="1">
                <a:solidFill>
                  <a:srgbClr val="FF0000"/>
                </a:solidFill>
              </a:rPr>
              <a:t>anti-NGF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dirty="0"/>
              <a:t>(nouveauté 2021)</a:t>
            </a:r>
          </a:p>
        </p:txBody>
      </p:sp>
    </p:spTree>
    <p:extLst>
      <p:ext uri="{BB962C8B-B14F-4D97-AF65-F5344CB8AC3E}">
        <p14:creationId xmlns:p14="http://schemas.microsoft.com/office/powerpoint/2010/main" val="3594720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ure 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21" y="1027906"/>
            <a:ext cx="3732928" cy="254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8650" y="398474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2E2E2E"/>
                </a:solidFill>
                <a:latin typeface="NexusSerif"/>
              </a:rPr>
              <a:t>Proportion of dogs with osteoarthritis assigned to treatment with </a:t>
            </a:r>
            <a:r>
              <a:rPr lang="en-US" sz="1200" b="1" dirty="0">
                <a:solidFill>
                  <a:srgbClr val="FF0000"/>
                </a:solidFill>
                <a:latin typeface="NexusSerif"/>
              </a:rPr>
              <a:t>monthly subcutaneous injections of </a:t>
            </a:r>
            <a:r>
              <a:rPr lang="en-US" sz="1200" b="1" dirty="0" err="1">
                <a:solidFill>
                  <a:srgbClr val="FF0000"/>
                </a:solidFill>
                <a:latin typeface="NexusSerif"/>
              </a:rPr>
              <a:t>bedinvetmab</a:t>
            </a:r>
            <a:r>
              <a:rPr lang="en-US" sz="1200" b="1" dirty="0">
                <a:solidFill>
                  <a:srgbClr val="FF0000"/>
                </a:solidFill>
                <a:latin typeface="NexusSerif"/>
              </a:rPr>
              <a:t> </a:t>
            </a:r>
            <a:r>
              <a:rPr lang="en-US" sz="1200" dirty="0">
                <a:solidFill>
                  <a:srgbClr val="2E2E2E"/>
                </a:solidFill>
                <a:latin typeface="NexusSerif"/>
              </a:rPr>
              <a:t>(</a:t>
            </a:r>
            <a:r>
              <a:rPr lang="en-US" sz="1200" dirty="0" err="1">
                <a:solidFill>
                  <a:srgbClr val="2E2E2E"/>
                </a:solidFill>
                <a:latin typeface="NexusSerif"/>
              </a:rPr>
              <a:t>bedinvetmab</a:t>
            </a:r>
            <a:r>
              <a:rPr lang="en-US" sz="1200" dirty="0">
                <a:solidFill>
                  <a:srgbClr val="2E2E2E"/>
                </a:solidFill>
                <a:latin typeface="NexusSerif"/>
              </a:rPr>
              <a:t> group, squares; </a:t>
            </a:r>
            <a:r>
              <a:rPr lang="en-US" sz="1200" i="1" dirty="0">
                <a:solidFill>
                  <a:srgbClr val="2E2E2E"/>
                </a:solidFill>
                <a:latin typeface="NexusSerif"/>
              </a:rPr>
              <a:t>n</a:t>
            </a:r>
            <a:r>
              <a:rPr lang="en-US" sz="1200" dirty="0">
                <a:solidFill>
                  <a:srgbClr val="2E2E2E"/>
                </a:solidFill>
                <a:latin typeface="NexusSerif"/>
              </a:rPr>
              <a:t> = 141) or</a:t>
            </a:r>
            <a:r>
              <a:rPr lang="en-US" sz="1200" b="1" dirty="0">
                <a:solidFill>
                  <a:srgbClr val="FF0000"/>
                </a:solidFill>
                <a:latin typeface="NexusSerif"/>
              </a:rPr>
              <a:t> saline </a:t>
            </a:r>
            <a:r>
              <a:rPr lang="en-US" sz="1200" dirty="0">
                <a:solidFill>
                  <a:srgbClr val="2E2E2E"/>
                </a:solidFill>
                <a:latin typeface="NexusSerif"/>
              </a:rPr>
              <a:t>(placebo group, circles; </a:t>
            </a:r>
            <a:r>
              <a:rPr lang="en-US" sz="1200" i="1" dirty="0">
                <a:solidFill>
                  <a:srgbClr val="2E2E2E"/>
                </a:solidFill>
                <a:latin typeface="NexusSerif"/>
              </a:rPr>
              <a:t>n</a:t>
            </a:r>
            <a:r>
              <a:rPr lang="en-US" sz="1200" dirty="0">
                <a:solidFill>
                  <a:srgbClr val="2E2E2E"/>
                </a:solidFill>
                <a:latin typeface="NexusSerif"/>
              </a:rPr>
              <a:t> = 146) for 3 months (comparative phase of the study) and classified by the owners as having </a:t>
            </a:r>
            <a:r>
              <a:rPr lang="en-US" sz="1200" b="1" dirty="0">
                <a:solidFill>
                  <a:srgbClr val="FF0000"/>
                </a:solidFill>
                <a:latin typeface="NexusSerif"/>
              </a:rPr>
              <a:t>an ‘excellent’ or ‘very good’ overall impression of </a:t>
            </a:r>
            <a:r>
              <a:rPr lang="en-US" sz="1200" dirty="0">
                <a:solidFill>
                  <a:srgbClr val="2E2E2E"/>
                </a:solidFill>
                <a:latin typeface="NexusSerif"/>
              </a:rPr>
              <a:t>quality of life (</a:t>
            </a:r>
            <a:r>
              <a:rPr lang="en-US" sz="1200" dirty="0" err="1">
                <a:solidFill>
                  <a:srgbClr val="2E2E2E"/>
                </a:solidFill>
                <a:latin typeface="NexusSerif"/>
              </a:rPr>
              <a:t>QoL</a:t>
            </a:r>
            <a:r>
              <a:rPr lang="en-US" sz="1200" dirty="0">
                <a:solidFill>
                  <a:srgbClr val="2E2E2E"/>
                </a:solidFill>
                <a:latin typeface="NexusSerif"/>
              </a:rPr>
              <a:t>) on the CBPI assessment. </a:t>
            </a:r>
            <a:endParaRPr lang="fr-FR" sz="1200" dirty="0"/>
          </a:p>
        </p:txBody>
      </p:sp>
      <p:sp>
        <p:nvSpPr>
          <p:cNvPr id="4" name="Ellipse 3"/>
          <p:cNvSpPr/>
          <p:nvPr/>
        </p:nvSpPr>
        <p:spPr>
          <a:xfrm>
            <a:off x="3919870" y="2119423"/>
            <a:ext cx="744279" cy="6308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718212" y="2191386"/>
            <a:ext cx="2934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20 % des propriétaires avec placebo sont très satisfaits !</a:t>
            </a:r>
          </a:p>
        </p:txBody>
      </p:sp>
      <p:sp>
        <p:nvSpPr>
          <p:cNvPr id="7" name="Ellipse 6"/>
          <p:cNvSpPr/>
          <p:nvPr/>
        </p:nvSpPr>
        <p:spPr>
          <a:xfrm>
            <a:off x="3891517" y="1391783"/>
            <a:ext cx="744279" cy="6308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689859" y="1391783"/>
            <a:ext cx="2934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45% des propriétaires sont très satisfaits !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28650" y="5781949"/>
            <a:ext cx="33173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Corral et al 2021 </a:t>
            </a:r>
            <a:r>
              <a:rPr lang="fr-FR" sz="1050" dirty="0" err="1"/>
              <a:t>Vet</a:t>
            </a:r>
            <a:r>
              <a:rPr lang="fr-FR" sz="1050" dirty="0"/>
              <a:t> </a:t>
            </a:r>
            <a:r>
              <a:rPr lang="fr-FR" sz="1050" dirty="0" err="1"/>
              <a:t>Anaesthesia</a:t>
            </a:r>
            <a:r>
              <a:rPr lang="fr-FR" sz="1050" dirty="0"/>
              <a:t> and </a:t>
            </a:r>
            <a:r>
              <a:rPr lang="fr-FR" sz="1050" dirty="0" err="1"/>
              <a:t>Analgesia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3632998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Effet analgésique mis en évidence après une semaine 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FF0000"/>
                </a:solidFill>
              </a:rPr>
              <a:t>= Ne pas utiliser pour de la douleur aigue</a:t>
            </a:r>
          </a:p>
          <a:p>
            <a:endParaRPr lang="fr-FR" dirty="0"/>
          </a:p>
          <a:p>
            <a:r>
              <a:rPr lang="fr-FR" dirty="0"/>
              <a:t>Pas d’effet sur l’inflammation ?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Anticorps monoclonaux </a:t>
            </a:r>
            <a:r>
              <a:rPr lang="fr-FR" b="1" u="sng" dirty="0" err="1">
                <a:solidFill>
                  <a:schemeClr val="accent1"/>
                </a:solidFill>
              </a:rPr>
              <a:t>anti-NGF</a:t>
            </a:r>
            <a:endParaRPr lang="fr-FR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59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Anticorps monoclonaux </a:t>
            </a:r>
            <a:r>
              <a:rPr lang="fr-FR" b="1" u="sng" dirty="0" err="1">
                <a:solidFill>
                  <a:schemeClr val="accent1"/>
                </a:solidFill>
              </a:rPr>
              <a:t>anti-NGF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u="sng" dirty="0"/>
              <a:t>Quelle est l’origine de l’efficacité sur la douleur arthrosique? </a:t>
            </a:r>
          </a:p>
          <a:p>
            <a:r>
              <a:rPr lang="en-US" sz="1800" dirty="0"/>
              <a:t>Cartilage </a:t>
            </a:r>
            <a:r>
              <a:rPr lang="en-US" sz="1800" dirty="0" err="1"/>
              <a:t>sain</a:t>
            </a:r>
            <a:r>
              <a:rPr lang="en-US" sz="1800" dirty="0"/>
              <a:t> = </a:t>
            </a:r>
            <a:r>
              <a:rPr lang="en-US" sz="1800" dirty="0" err="1"/>
              <a:t>aneural</a:t>
            </a:r>
            <a:endParaRPr lang="en-US" sz="1800" dirty="0"/>
          </a:p>
          <a:p>
            <a:r>
              <a:rPr lang="en-US" sz="1800" dirty="0"/>
              <a:t>Cartilage </a:t>
            </a:r>
            <a:r>
              <a:rPr lang="en-US" sz="1800" dirty="0" err="1"/>
              <a:t>altéré</a:t>
            </a:r>
            <a:r>
              <a:rPr lang="en-US" sz="1800" dirty="0"/>
              <a:t> = </a:t>
            </a:r>
            <a:r>
              <a:rPr lang="en-US" sz="1800" dirty="0" err="1"/>
              <a:t>fibres</a:t>
            </a:r>
            <a:r>
              <a:rPr lang="en-US" sz="1800" dirty="0"/>
              <a:t> </a:t>
            </a:r>
            <a:r>
              <a:rPr lang="en-US" sz="1800" dirty="0" err="1"/>
              <a:t>nerveuses</a:t>
            </a:r>
            <a:r>
              <a:rPr lang="en-US" sz="1800" dirty="0"/>
              <a:t> </a:t>
            </a:r>
            <a:r>
              <a:rPr lang="en-US" sz="1800" dirty="0" err="1"/>
              <a:t>sensorielles</a:t>
            </a:r>
            <a:r>
              <a:rPr lang="en-US" sz="1800" dirty="0"/>
              <a:t> et </a:t>
            </a:r>
            <a:r>
              <a:rPr lang="en-US" sz="1800" dirty="0" err="1"/>
              <a:t>sympathiques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Remarque : </a:t>
            </a:r>
            <a:r>
              <a:rPr lang="en-US" dirty="0" err="1"/>
              <a:t>même</a:t>
            </a:r>
            <a:r>
              <a:rPr lang="en-US" dirty="0"/>
              <a:t> </a:t>
            </a:r>
            <a:r>
              <a:rPr lang="en-US" dirty="0" err="1"/>
              <a:t>mécanisme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les cancers </a:t>
            </a:r>
            <a:r>
              <a:rPr lang="en-US" dirty="0" err="1"/>
              <a:t>osseux</a:t>
            </a:r>
            <a:r>
              <a:rPr lang="en-US" dirty="0"/>
              <a:t> (</a:t>
            </a:r>
            <a:r>
              <a:rPr lang="en-US" dirty="0" err="1"/>
              <a:t>hyperinnervation</a:t>
            </a:r>
            <a:r>
              <a:rPr lang="en-US" dirty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3466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87917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Anticorps monoclonaux </a:t>
            </a:r>
            <a:r>
              <a:rPr lang="fr-FR" b="1" u="sng" dirty="0" err="1">
                <a:solidFill>
                  <a:schemeClr val="accent1"/>
                </a:solidFill>
              </a:rPr>
              <a:t>anti-NGF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2600" u="sng" dirty="0">
                <a:solidFill>
                  <a:schemeClr val="accent1"/>
                </a:solidFill>
              </a:rPr>
              <a:t>Toxicité/ effets indésirables </a:t>
            </a:r>
          </a:p>
          <a:p>
            <a:endParaRPr lang="fr-FR" dirty="0"/>
          </a:p>
          <a:p>
            <a:r>
              <a:rPr lang="fr-FR" b="1" dirty="0"/>
              <a:t>Sensation de brûlure, paresthésie, hypoesthésie</a:t>
            </a:r>
            <a:r>
              <a:rPr lang="fr-FR" dirty="0"/>
              <a:t>, hyperesthésie périphérique 1 à 2 semaines après l’administration puis rétrocède</a:t>
            </a:r>
          </a:p>
          <a:p>
            <a:endParaRPr lang="fr-FR" dirty="0"/>
          </a:p>
          <a:p>
            <a:r>
              <a:rPr lang="fr-FR" b="1" dirty="0"/>
              <a:t>Œdème, arthralgie </a:t>
            </a:r>
          </a:p>
          <a:p>
            <a:endParaRPr lang="fr-FR" dirty="0"/>
          </a:p>
          <a:p>
            <a:r>
              <a:rPr lang="fr-FR" dirty="0"/>
              <a:t>Accélération de la </a:t>
            </a:r>
            <a:r>
              <a:rPr lang="fr-FR" b="1" dirty="0"/>
              <a:t>dégénérescence de l’articulation </a:t>
            </a:r>
            <a:r>
              <a:rPr lang="fr-FR" dirty="0"/>
              <a:t>chez l’Homme </a:t>
            </a:r>
            <a:r>
              <a:rPr lang="fr-FR" dirty="0">
                <a:highlight>
                  <a:srgbClr val="FFFF00"/>
                </a:highlight>
              </a:rPr>
              <a:t>et chez le chien? </a:t>
            </a:r>
          </a:p>
          <a:p>
            <a:pPr marL="0" indent="0">
              <a:buNone/>
            </a:pPr>
            <a:r>
              <a:rPr lang="fr-FR" sz="1700" dirty="0"/>
              <a:t>(peut-être à cause d’un ralentissement de la réparation tissulaire ou d’une </a:t>
            </a:r>
            <a:r>
              <a:rPr lang="fr-FR" sz="1700" dirty="0" err="1"/>
              <a:t>sur-utilisation</a:t>
            </a:r>
            <a:r>
              <a:rPr lang="fr-FR" sz="1700" dirty="0"/>
              <a:t> de l’articulation mais moins plausible)</a:t>
            </a:r>
            <a:endParaRPr lang="fr-FR" dirty="0"/>
          </a:p>
          <a:p>
            <a:pPr marL="0" indent="0">
              <a:buNone/>
            </a:pPr>
            <a:r>
              <a:rPr lang="fr-FR" dirty="0">
                <a:highlight>
                  <a:srgbClr val="FFFF00"/>
                </a:highlight>
              </a:rPr>
              <a:t>Article du 9 mai 2025 ! </a:t>
            </a:r>
            <a:r>
              <a:rPr lang="fr-FR" dirty="0">
                <a:hlinkClick r:id="rId3"/>
              </a:rPr>
              <a:t>https://doi.org/10.3389/fvets.2025.1581490</a:t>
            </a:r>
            <a:endParaRPr lang="fr-FR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PU/PD (chien), </a:t>
            </a:r>
            <a:r>
              <a:rPr lang="fr-FR" dirty="0"/>
              <a:t>augmentation urée, infections urinaires</a:t>
            </a:r>
          </a:p>
          <a:p>
            <a:r>
              <a:rPr lang="fr-FR" b="1" dirty="0"/>
              <a:t>Lésions cutanées (chat++) </a:t>
            </a:r>
            <a:r>
              <a:rPr lang="fr-FR" dirty="0"/>
              <a:t>dont prurit cervico-facial</a:t>
            </a:r>
          </a:p>
          <a:p>
            <a:endParaRPr lang="fr-FR" b="1" dirty="0"/>
          </a:p>
          <a:p>
            <a:r>
              <a:rPr lang="fr-FR" b="1" dirty="0"/>
              <a:t>Anticorps anti-</a:t>
            </a:r>
            <a:r>
              <a:rPr lang="fr-FR" b="1" dirty="0" err="1"/>
              <a:t>mAb</a:t>
            </a:r>
            <a:r>
              <a:rPr lang="fr-FR" b="1" dirty="0"/>
              <a:t> </a:t>
            </a:r>
            <a:r>
              <a:rPr lang="fr-FR" dirty="0"/>
              <a:t>malgré une adaptation à l’espèce</a:t>
            </a:r>
          </a:p>
        </p:txBody>
      </p:sp>
    </p:spTree>
    <p:extLst>
      <p:ext uri="{BB962C8B-B14F-4D97-AF65-F5344CB8AC3E}">
        <p14:creationId xmlns:p14="http://schemas.microsoft.com/office/powerpoint/2010/main" val="45406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87917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Anticorps monoclonaux </a:t>
            </a:r>
            <a:r>
              <a:rPr lang="fr-FR" b="1" u="sng" dirty="0" err="1">
                <a:solidFill>
                  <a:schemeClr val="accent1"/>
                </a:solidFill>
              </a:rPr>
              <a:t>anti-NGF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u="sng" dirty="0">
                <a:solidFill>
                  <a:schemeClr val="accent1"/>
                </a:solidFill>
              </a:rPr>
              <a:t>Toxicité/ effets indésirables </a:t>
            </a:r>
            <a:endParaRPr lang="fr-FR" dirty="0"/>
          </a:p>
          <a:p>
            <a:pPr marL="0" indent="0">
              <a:buNone/>
            </a:pPr>
            <a:r>
              <a:rPr lang="fr-FR" dirty="0">
                <a:highlight>
                  <a:srgbClr val="FFFF00"/>
                </a:highlight>
              </a:rPr>
              <a:t>Article mai 2025  </a:t>
            </a:r>
            <a:r>
              <a:rPr lang="fr-FR" dirty="0">
                <a:hlinkClick r:id="rId3"/>
              </a:rPr>
              <a:t>https://doi.org/10.3389/fvets.2025.1581490</a:t>
            </a:r>
            <a:endParaRPr lang="fr-FR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71C14E4-CC7A-47FF-96D2-4AFEEAAEF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100" y="2108145"/>
            <a:ext cx="5127734" cy="320483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27679BE-6586-42E2-B58D-3EC0CDDD19EA}"/>
              </a:ext>
            </a:extLst>
          </p:cNvPr>
          <p:cNvSpPr txBox="1"/>
          <p:nvPr/>
        </p:nvSpPr>
        <p:spPr>
          <a:xfrm>
            <a:off x="317280" y="5469754"/>
            <a:ext cx="83793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Les lésions ligamentaires/tendineuses, les polyarthrites, les fractures, les néoplasies </a:t>
            </a:r>
            <a:r>
              <a:rPr lang="fr-FR" dirty="0" err="1"/>
              <a:t>musculo-squelettiques</a:t>
            </a:r>
            <a:r>
              <a:rPr lang="fr-FR" dirty="0"/>
              <a:t> et les arthrites septiques étaient </a:t>
            </a:r>
            <a:r>
              <a:rPr lang="fr-FR" dirty="0">
                <a:highlight>
                  <a:srgbClr val="FFFF00"/>
                </a:highlight>
              </a:rPr>
              <a:t>environ 9 fois plus fréquentes </a:t>
            </a:r>
            <a:r>
              <a:rPr lang="fr-FR" dirty="0"/>
              <a:t>chez les chiens traités par </a:t>
            </a:r>
            <a:r>
              <a:rPr lang="fr-FR" dirty="0" err="1"/>
              <a:t>Librela</a:t>
            </a:r>
            <a:r>
              <a:rPr lang="fr-FR" dirty="0"/>
              <a:t> que chez l'ensemble des chiens traités par les médicaments de comparaison.</a:t>
            </a:r>
          </a:p>
        </p:txBody>
      </p:sp>
    </p:spTree>
    <p:extLst>
      <p:ext uri="{BB962C8B-B14F-4D97-AF65-F5344CB8AC3E}">
        <p14:creationId xmlns:p14="http://schemas.microsoft.com/office/powerpoint/2010/main" val="784727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87917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Anticorps monoclonaux </a:t>
            </a:r>
            <a:r>
              <a:rPr lang="fr-FR" b="1" u="sng" dirty="0" err="1">
                <a:solidFill>
                  <a:schemeClr val="accent1"/>
                </a:solidFill>
              </a:rPr>
              <a:t>anti-NGF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8529" y="1421588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u="sng" dirty="0">
                <a:solidFill>
                  <a:schemeClr val="accent1"/>
                </a:solidFill>
              </a:rPr>
              <a:t>Toxicité/ effets indésirables 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Contre-indication formelle lors de gestation ou lactation </a:t>
            </a:r>
            <a:r>
              <a:rPr lang="fr-FR" dirty="0"/>
              <a:t>car passage </a:t>
            </a:r>
            <a:r>
              <a:rPr lang="fr-FR" dirty="0" err="1"/>
              <a:t>transplacentaire</a:t>
            </a:r>
            <a:r>
              <a:rPr lang="fr-FR" dirty="0"/>
              <a:t> et dans lait</a:t>
            </a:r>
          </a:p>
        </p:txBody>
      </p:sp>
    </p:spTree>
    <p:extLst>
      <p:ext uri="{BB962C8B-B14F-4D97-AF65-F5344CB8AC3E}">
        <p14:creationId xmlns:p14="http://schemas.microsoft.com/office/powerpoint/2010/main" val="1288294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232" y="25880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u="sng" dirty="0" err="1">
                <a:solidFill>
                  <a:schemeClr val="accent1"/>
                </a:solidFill>
              </a:rPr>
              <a:t>Gabapentine</a:t>
            </a:r>
            <a:r>
              <a:rPr lang="fr-FR" sz="4000" b="1" u="sng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Molécule structurellement apparentée au </a:t>
            </a:r>
            <a:r>
              <a:rPr lang="fr-FR" b="1" dirty="0"/>
              <a:t>GABA </a:t>
            </a:r>
            <a:r>
              <a:rPr lang="fr-FR" dirty="0"/>
              <a:t>mais </a:t>
            </a:r>
            <a:r>
              <a:rPr lang="fr-FR" b="1" dirty="0"/>
              <a:t>n’interagit pas avec les récepteurs GABA.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Mécanisme d'action n'est pas complètement élucidé.</a:t>
            </a:r>
          </a:p>
          <a:p>
            <a:pPr marL="0" indent="0">
              <a:buNone/>
            </a:pPr>
            <a:r>
              <a:rPr lang="fr-FR" sz="1800" i="1" dirty="0"/>
              <a:t>(liaison à des canaux calciques voltage-dépendants)</a:t>
            </a:r>
            <a:endParaRPr lang="fr-FR" sz="1800" b="1" i="1" dirty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dirty="0"/>
              <a:t>Analgésie pour certaines douleurs neuropathiques chez l’Homme</a:t>
            </a:r>
          </a:p>
          <a:p>
            <a:r>
              <a:rPr lang="fr-FR" b="1" dirty="0">
                <a:solidFill>
                  <a:srgbClr val="FF0000"/>
                </a:solidFill>
              </a:rPr>
              <a:t>Mais pas d’effet </a:t>
            </a:r>
            <a:r>
              <a:rPr lang="fr-FR" b="1" i="1" dirty="0">
                <a:solidFill>
                  <a:srgbClr val="FF0000"/>
                </a:solidFill>
              </a:rPr>
              <a:t>vs</a:t>
            </a:r>
            <a:r>
              <a:rPr lang="fr-FR" b="1" dirty="0">
                <a:solidFill>
                  <a:srgbClr val="FF0000"/>
                </a:solidFill>
              </a:rPr>
              <a:t> placebo </a:t>
            </a:r>
            <a:r>
              <a:rPr lang="fr-FR" dirty="0"/>
              <a:t>sur douleur neuropathique chez le chien (n=29) car effet placebo très important sur cette affection</a:t>
            </a:r>
          </a:p>
          <a:p>
            <a:pPr marL="0" indent="0">
              <a:buNone/>
            </a:pPr>
            <a:r>
              <a:rPr lang="fr-FR" sz="1600" dirty="0"/>
              <a:t>Ruel </a:t>
            </a:r>
            <a:r>
              <a:rPr lang="fr-FR" sz="1600" i="1" dirty="0"/>
              <a:t>et al </a:t>
            </a:r>
            <a:r>
              <a:rPr lang="fr-FR" sz="1600" dirty="0"/>
              <a:t>PlosOne2020</a:t>
            </a:r>
          </a:p>
          <a:p>
            <a:pPr marL="0" indent="0">
              <a:buNone/>
            </a:pPr>
            <a:endParaRPr lang="fr-FR" sz="1600" dirty="0"/>
          </a:p>
          <a:p>
            <a:r>
              <a:rPr lang="fr-FR" sz="2400" b="1" dirty="0"/>
              <a:t>Plutôt utilisée pour son effet </a:t>
            </a:r>
            <a:r>
              <a:rPr lang="fr-FR" sz="2400" b="1" u="sng" dirty="0">
                <a:solidFill>
                  <a:srgbClr val="FF0000"/>
                </a:solidFill>
              </a:rPr>
              <a:t>sédatif léger </a:t>
            </a:r>
            <a:r>
              <a:rPr lang="fr-FR" sz="2400" dirty="0"/>
              <a:t>(+ </a:t>
            </a:r>
            <a:r>
              <a:rPr lang="fr-FR" sz="2400" dirty="0" err="1"/>
              <a:t>anti-épileptique</a:t>
            </a:r>
            <a:r>
              <a:rPr lang="fr-FR" sz="2400" dirty="0"/>
              <a:t>)</a:t>
            </a:r>
          </a:p>
          <a:p>
            <a:endParaRPr lang="fr-FR" sz="2000" dirty="0"/>
          </a:p>
          <a:p>
            <a:r>
              <a:rPr lang="fr-FR" sz="2000" dirty="0"/>
              <a:t>Peu d’effets indésirables chez l’animal</a:t>
            </a:r>
          </a:p>
        </p:txBody>
      </p:sp>
    </p:spTree>
    <p:extLst>
      <p:ext uri="{BB962C8B-B14F-4D97-AF65-F5344CB8AC3E}">
        <p14:creationId xmlns:p14="http://schemas.microsoft.com/office/powerpoint/2010/main" val="3806603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9063" y="332656"/>
            <a:ext cx="6365875" cy="1143000"/>
          </a:xfrm>
        </p:spPr>
        <p:txBody>
          <a:bodyPr/>
          <a:lstStyle/>
          <a:p>
            <a:r>
              <a:rPr lang="fr-FR" sz="3600" b="1" u="sng" dirty="0" err="1">
                <a:solidFill>
                  <a:schemeClr val="accent1"/>
                </a:solidFill>
              </a:rPr>
              <a:t>Grapiprant</a:t>
            </a:r>
            <a:r>
              <a:rPr lang="fr-FR" dirty="0"/>
              <a:t>  </a:t>
            </a:r>
            <a:r>
              <a:rPr lang="fr-FR" sz="2800" dirty="0"/>
              <a:t>(parfois classé AINS)</a:t>
            </a:r>
            <a:br>
              <a:rPr lang="fr-FR" sz="2800" dirty="0"/>
            </a:br>
            <a:r>
              <a:rPr lang="fr-FR" sz="2800" b="0" dirty="0">
                <a:solidFill>
                  <a:schemeClr val="tx1"/>
                </a:solidFill>
              </a:rPr>
              <a:t>= </a:t>
            </a:r>
            <a:r>
              <a:rPr lang="fr-FR" sz="2800" b="0" dirty="0" err="1">
                <a:solidFill>
                  <a:schemeClr val="tx1"/>
                </a:solidFill>
              </a:rPr>
              <a:t>Galliprant</a:t>
            </a:r>
            <a:r>
              <a:rPr lang="fr-FR" sz="2800" b="0" baseline="30000" dirty="0">
                <a:solidFill>
                  <a:schemeClr val="tx1"/>
                </a:solidFill>
              </a:rPr>
              <a:t>®</a:t>
            </a:r>
            <a:endParaRPr lang="fr-FR" b="0" baseline="300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2706" y="2469039"/>
            <a:ext cx="7578588" cy="3960738"/>
          </a:xfrm>
        </p:spPr>
        <p:txBody>
          <a:bodyPr/>
          <a:lstStyle/>
          <a:p>
            <a:r>
              <a:rPr lang="fr-FR" sz="2000" b="0" dirty="0"/>
              <a:t>Classe des </a:t>
            </a:r>
            <a:r>
              <a:rPr lang="fr-FR" sz="2000" dirty="0" err="1"/>
              <a:t>piprants</a:t>
            </a:r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PRA : </a:t>
            </a:r>
            <a:r>
              <a:rPr lang="fr-FR" sz="2000" dirty="0" err="1"/>
              <a:t>Prostaglandin</a:t>
            </a:r>
            <a:r>
              <a:rPr lang="fr-FR" sz="2000" dirty="0"/>
              <a:t> </a:t>
            </a:r>
            <a:r>
              <a:rPr lang="fr-FR" sz="2000" dirty="0" err="1"/>
              <a:t>Receptor</a:t>
            </a:r>
            <a:r>
              <a:rPr lang="fr-FR" sz="2000" dirty="0"/>
              <a:t> </a:t>
            </a:r>
            <a:r>
              <a:rPr lang="fr-FR" sz="2000" dirty="0" err="1"/>
              <a:t>Antagonist</a:t>
            </a:r>
            <a:r>
              <a:rPr lang="fr-FR" sz="2000" dirty="0"/>
              <a:t>: Antagoniste des récepteurs aux prostaglandines</a:t>
            </a:r>
          </a:p>
          <a:p>
            <a:endParaRPr lang="fr-FR" sz="2000" dirty="0"/>
          </a:p>
          <a:p>
            <a:r>
              <a:rPr lang="fr-FR" sz="2000" dirty="0"/>
              <a:t>Grapiprant : </a:t>
            </a:r>
            <a:r>
              <a:rPr lang="fr-FR" sz="2400" b="0" dirty="0"/>
              <a:t>Antagoniste des </a:t>
            </a:r>
            <a:r>
              <a:rPr lang="fr-FR" sz="2400" b="1" dirty="0">
                <a:solidFill>
                  <a:srgbClr val="FF0000"/>
                </a:solidFill>
              </a:rPr>
              <a:t>récepteurs EP4 </a:t>
            </a:r>
            <a:r>
              <a:rPr lang="fr-FR" sz="2400" b="0" dirty="0"/>
              <a:t>de la </a:t>
            </a:r>
            <a:r>
              <a:rPr lang="fr-FR" sz="2400" b="1" dirty="0"/>
              <a:t>prostaglandine E2</a:t>
            </a:r>
            <a:endParaRPr lang="fr-FR" sz="18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299059"/>
            <a:ext cx="22098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18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4011229" y="5375279"/>
            <a:ext cx="2267706" cy="1056135"/>
          </a:xfrm>
          <a:prstGeom prst="rect">
            <a:avLst/>
          </a:prstGeom>
          <a:solidFill>
            <a:srgbClr val="FFCCC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586172" y="2266295"/>
            <a:ext cx="2484496" cy="36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  <a:latin typeface="Arial" charset="0"/>
              </a:rPr>
              <a:t>Acide </a:t>
            </a:r>
            <a:r>
              <a:rPr lang="fr-FR" altLang="fr-FR" sz="1800" b="1" dirty="0" err="1">
                <a:solidFill>
                  <a:srgbClr val="000000"/>
                </a:solidFill>
                <a:latin typeface="Arial" charset="0"/>
              </a:rPr>
              <a:t>Arachidonique</a:t>
            </a:r>
            <a:endParaRPr lang="fr-FR" altLang="fr-FR" sz="1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8" name="Line 12"/>
          <p:cNvSpPr>
            <a:spLocks noChangeShapeType="1"/>
          </p:cNvSpPr>
          <p:nvPr/>
        </p:nvSpPr>
        <p:spPr bwMode="auto">
          <a:xfrm>
            <a:off x="3677581" y="1147263"/>
            <a:ext cx="0" cy="10422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9" name="Line 13"/>
          <p:cNvSpPr>
            <a:spLocks noChangeShapeType="1"/>
          </p:cNvSpPr>
          <p:nvPr/>
        </p:nvSpPr>
        <p:spPr bwMode="auto">
          <a:xfrm>
            <a:off x="597744" y="963966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30" name="Line 14"/>
          <p:cNvSpPr>
            <a:spLocks noChangeShapeType="1"/>
          </p:cNvSpPr>
          <p:nvPr/>
        </p:nvSpPr>
        <p:spPr bwMode="auto">
          <a:xfrm>
            <a:off x="575518" y="1654554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31" name="Oval 15"/>
          <p:cNvSpPr>
            <a:spLocks noChangeArrowheads="1"/>
          </p:cNvSpPr>
          <p:nvPr/>
        </p:nvSpPr>
        <p:spPr bwMode="auto">
          <a:xfrm>
            <a:off x="812065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2" name="Oval 16"/>
          <p:cNvSpPr>
            <a:spLocks noChangeArrowheads="1"/>
          </p:cNvSpPr>
          <p:nvPr/>
        </p:nvSpPr>
        <p:spPr bwMode="auto">
          <a:xfrm>
            <a:off x="1212131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3" name="Oval 17"/>
          <p:cNvSpPr>
            <a:spLocks noChangeArrowheads="1"/>
          </p:cNvSpPr>
          <p:nvPr/>
        </p:nvSpPr>
        <p:spPr bwMode="auto">
          <a:xfrm>
            <a:off x="1612197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4" name="Oval 18"/>
          <p:cNvSpPr>
            <a:spLocks noChangeArrowheads="1"/>
          </p:cNvSpPr>
          <p:nvPr/>
        </p:nvSpPr>
        <p:spPr bwMode="auto">
          <a:xfrm>
            <a:off x="2012263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5" name="Oval 19"/>
          <p:cNvSpPr>
            <a:spLocks noChangeArrowheads="1"/>
          </p:cNvSpPr>
          <p:nvPr/>
        </p:nvSpPr>
        <p:spPr bwMode="auto">
          <a:xfrm>
            <a:off x="812065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6" name="Oval 20"/>
          <p:cNvSpPr>
            <a:spLocks noChangeArrowheads="1"/>
          </p:cNvSpPr>
          <p:nvPr/>
        </p:nvSpPr>
        <p:spPr bwMode="auto">
          <a:xfrm>
            <a:off x="1212131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7" name="Oval 21"/>
          <p:cNvSpPr>
            <a:spLocks noChangeArrowheads="1"/>
          </p:cNvSpPr>
          <p:nvPr/>
        </p:nvSpPr>
        <p:spPr bwMode="auto">
          <a:xfrm>
            <a:off x="1612197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8" name="Oval 22"/>
          <p:cNvSpPr>
            <a:spLocks noChangeArrowheads="1"/>
          </p:cNvSpPr>
          <p:nvPr/>
        </p:nvSpPr>
        <p:spPr bwMode="auto">
          <a:xfrm>
            <a:off x="2012263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9" name="Line 23"/>
          <p:cNvSpPr>
            <a:spLocks noChangeShapeType="1"/>
          </p:cNvSpPr>
          <p:nvPr/>
        </p:nvSpPr>
        <p:spPr bwMode="auto">
          <a:xfrm>
            <a:off x="891443" y="1110021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0" name="Line 24"/>
          <p:cNvSpPr>
            <a:spLocks noChangeShapeType="1"/>
          </p:cNvSpPr>
          <p:nvPr/>
        </p:nvSpPr>
        <p:spPr bwMode="auto">
          <a:xfrm>
            <a:off x="1289921" y="1130660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1" name="Line 25"/>
          <p:cNvSpPr>
            <a:spLocks noChangeShapeType="1"/>
          </p:cNvSpPr>
          <p:nvPr/>
        </p:nvSpPr>
        <p:spPr bwMode="auto">
          <a:xfrm>
            <a:off x="1688400" y="1108434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2" name="Line 26"/>
          <p:cNvSpPr>
            <a:spLocks noChangeShapeType="1"/>
          </p:cNvSpPr>
          <p:nvPr/>
        </p:nvSpPr>
        <p:spPr bwMode="auto">
          <a:xfrm>
            <a:off x="2086877" y="1114784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3" name="Line 27"/>
          <p:cNvSpPr>
            <a:spLocks noChangeShapeType="1"/>
          </p:cNvSpPr>
          <p:nvPr/>
        </p:nvSpPr>
        <p:spPr bwMode="auto">
          <a:xfrm>
            <a:off x="900969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4" name="Line 28"/>
          <p:cNvSpPr>
            <a:spLocks noChangeShapeType="1"/>
          </p:cNvSpPr>
          <p:nvPr/>
        </p:nvSpPr>
        <p:spPr bwMode="auto">
          <a:xfrm>
            <a:off x="1299446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5" name="Line 29"/>
          <p:cNvSpPr>
            <a:spLocks noChangeShapeType="1"/>
          </p:cNvSpPr>
          <p:nvPr/>
        </p:nvSpPr>
        <p:spPr bwMode="auto">
          <a:xfrm>
            <a:off x="1697925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6" name="Line 30"/>
          <p:cNvSpPr>
            <a:spLocks noChangeShapeType="1"/>
          </p:cNvSpPr>
          <p:nvPr/>
        </p:nvSpPr>
        <p:spPr bwMode="auto">
          <a:xfrm>
            <a:off x="2094816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7" name="Line 31"/>
          <p:cNvSpPr>
            <a:spLocks noChangeShapeType="1"/>
          </p:cNvSpPr>
          <p:nvPr/>
        </p:nvSpPr>
        <p:spPr bwMode="auto">
          <a:xfrm>
            <a:off x="4666234" y="1006482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8" name="Line 32"/>
          <p:cNvSpPr>
            <a:spLocks noChangeShapeType="1"/>
          </p:cNvSpPr>
          <p:nvPr/>
        </p:nvSpPr>
        <p:spPr bwMode="auto">
          <a:xfrm>
            <a:off x="4644008" y="1697071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9" name="Oval 33"/>
          <p:cNvSpPr>
            <a:spLocks noChangeArrowheads="1"/>
          </p:cNvSpPr>
          <p:nvPr/>
        </p:nvSpPr>
        <p:spPr bwMode="auto">
          <a:xfrm>
            <a:off x="4880555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0" name="Oval 34"/>
          <p:cNvSpPr>
            <a:spLocks noChangeArrowheads="1"/>
          </p:cNvSpPr>
          <p:nvPr/>
        </p:nvSpPr>
        <p:spPr bwMode="auto">
          <a:xfrm>
            <a:off x="5280621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1" name="Oval 35"/>
          <p:cNvSpPr>
            <a:spLocks noChangeArrowheads="1"/>
          </p:cNvSpPr>
          <p:nvPr/>
        </p:nvSpPr>
        <p:spPr bwMode="auto">
          <a:xfrm>
            <a:off x="5680687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2" name="Oval 36"/>
          <p:cNvSpPr>
            <a:spLocks noChangeArrowheads="1"/>
          </p:cNvSpPr>
          <p:nvPr/>
        </p:nvSpPr>
        <p:spPr bwMode="auto">
          <a:xfrm>
            <a:off x="6080752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3" name="Oval 37"/>
          <p:cNvSpPr>
            <a:spLocks noChangeArrowheads="1"/>
          </p:cNvSpPr>
          <p:nvPr/>
        </p:nvSpPr>
        <p:spPr bwMode="auto">
          <a:xfrm>
            <a:off x="4880555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4" name="Oval 38"/>
          <p:cNvSpPr>
            <a:spLocks noChangeArrowheads="1"/>
          </p:cNvSpPr>
          <p:nvPr/>
        </p:nvSpPr>
        <p:spPr bwMode="auto">
          <a:xfrm>
            <a:off x="5280621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5" name="Oval 39"/>
          <p:cNvSpPr>
            <a:spLocks noChangeArrowheads="1"/>
          </p:cNvSpPr>
          <p:nvPr/>
        </p:nvSpPr>
        <p:spPr bwMode="auto">
          <a:xfrm>
            <a:off x="5680687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6" name="Oval 40"/>
          <p:cNvSpPr>
            <a:spLocks noChangeArrowheads="1"/>
          </p:cNvSpPr>
          <p:nvPr/>
        </p:nvSpPr>
        <p:spPr bwMode="auto">
          <a:xfrm>
            <a:off x="6080752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7" name="Line 41"/>
          <p:cNvSpPr>
            <a:spLocks noChangeShapeType="1"/>
          </p:cNvSpPr>
          <p:nvPr/>
        </p:nvSpPr>
        <p:spPr bwMode="auto">
          <a:xfrm>
            <a:off x="4959933" y="1152537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58" name="Line 42"/>
          <p:cNvSpPr>
            <a:spLocks noChangeShapeType="1"/>
          </p:cNvSpPr>
          <p:nvPr/>
        </p:nvSpPr>
        <p:spPr bwMode="auto">
          <a:xfrm>
            <a:off x="5358411" y="1173176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59" name="Line 43"/>
          <p:cNvSpPr>
            <a:spLocks noChangeShapeType="1"/>
          </p:cNvSpPr>
          <p:nvPr/>
        </p:nvSpPr>
        <p:spPr bwMode="auto">
          <a:xfrm>
            <a:off x="5756890" y="1150950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0" name="Line 44"/>
          <p:cNvSpPr>
            <a:spLocks noChangeShapeType="1"/>
          </p:cNvSpPr>
          <p:nvPr/>
        </p:nvSpPr>
        <p:spPr bwMode="auto">
          <a:xfrm>
            <a:off x="6155367" y="1157301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1" name="Line 45"/>
          <p:cNvSpPr>
            <a:spLocks noChangeShapeType="1"/>
          </p:cNvSpPr>
          <p:nvPr/>
        </p:nvSpPr>
        <p:spPr bwMode="auto">
          <a:xfrm>
            <a:off x="4969459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2" name="Line 46"/>
          <p:cNvSpPr>
            <a:spLocks noChangeShapeType="1"/>
          </p:cNvSpPr>
          <p:nvPr/>
        </p:nvSpPr>
        <p:spPr bwMode="auto">
          <a:xfrm>
            <a:off x="5367936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3" name="Line 47"/>
          <p:cNvSpPr>
            <a:spLocks noChangeShapeType="1"/>
          </p:cNvSpPr>
          <p:nvPr/>
        </p:nvSpPr>
        <p:spPr bwMode="auto">
          <a:xfrm>
            <a:off x="5766415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4" name="Line 48"/>
          <p:cNvSpPr>
            <a:spLocks noChangeShapeType="1"/>
          </p:cNvSpPr>
          <p:nvPr/>
        </p:nvSpPr>
        <p:spPr bwMode="auto">
          <a:xfrm>
            <a:off x="6163305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6" name="ZoneTexte 1"/>
          <p:cNvSpPr txBox="1">
            <a:spLocks noChangeArrowheads="1"/>
          </p:cNvSpPr>
          <p:nvPr/>
        </p:nvSpPr>
        <p:spPr bwMode="auto">
          <a:xfrm>
            <a:off x="2771800" y="764704"/>
            <a:ext cx="1808579" cy="4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Phospholipides</a:t>
            </a:r>
          </a:p>
        </p:txBody>
      </p:sp>
      <p:sp>
        <p:nvSpPr>
          <p:cNvPr id="30767" name="ZoneTexte 52"/>
          <p:cNvSpPr txBox="1">
            <a:spLocks noChangeArrowheads="1"/>
          </p:cNvSpPr>
          <p:nvPr/>
        </p:nvSpPr>
        <p:spPr bwMode="auto">
          <a:xfrm>
            <a:off x="2271774" y="2606594"/>
            <a:ext cx="1715917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Cox1/Cox 2 </a:t>
            </a:r>
          </a:p>
        </p:txBody>
      </p:sp>
      <p:sp>
        <p:nvSpPr>
          <p:cNvPr id="30768" name="ZoneTexte 53"/>
          <p:cNvSpPr txBox="1">
            <a:spLocks noChangeArrowheads="1"/>
          </p:cNvSpPr>
          <p:nvPr/>
        </p:nvSpPr>
        <p:spPr bwMode="auto">
          <a:xfrm>
            <a:off x="2411053" y="3444337"/>
            <a:ext cx="1576618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Cox1/Cox 2 </a:t>
            </a:r>
          </a:p>
        </p:txBody>
      </p:sp>
      <p:sp>
        <p:nvSpPr>
          <p:cNvPr id="30771" name="ZoneTexte 56"/>
          <p:cNvSpPr txBox="1">
            <a:spLocks noChangeArrowheads="1"/>
          </p:cNvSpPr>
          <p:nvPr/>
        </p:nvSpPr>
        <p:spPr bwMode="auto">
          <a:xfrm>
            <a:off x="3779259" y="4869160"/>
            <a:ext cx="1326294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PGF2alpha</a:t>
            </a:r>
          </a:p>
        </p:txBody>
      </p:sp>
      <p:sp>
        <p:nvSpPr>
          <p:cNvPr id="30772" name="ZoneTexte 57"/>
          <p:cNvSpPr txBox="1">
            <a:spLocks noChangeArrowheads="1"/>
          </p:cNvSpPr>
          <p:nvPr/>
        </p:nvSpPr>
        <p:spPr bwMode="auto">
          <a:xfrm>
            <a:off x="5702849" y="4480012"/>
            <a:ext cx="1152173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PGD2</a:t>
            </a:r>
          </a:p>
        </p:txBody>
      </p:sp>
      <p:sp>
        <p:nvSpPr>
          <p:cNvPr id="30773" name="ZoneTexte 58"/>
          <p:cNvSpPr txBox="1">
            <a:spLocks noChangeArrowheads="1"/>
          </p:cNvSpPr>
          <p:nvPr/>
        </p:nvSpPr>
        <p:spPr bwMode="auto">
          <a:xfrm>
            <a:off x="5346190" y="5067084"/>
            <a:ext cx="18007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PGI2</a:t>
            </a:r>
          </a:p>
        </p:txBody>
      </p:sp>
      <p:sp>
        <p:nvSpPr>
          <p:cNvPr id="30774" name="ZoneTexte 59"/>
          <p:cNvSpPr txBox="1">
            <a:spLocks noChangeArrowheads="1"/>
          </p:cNvSpPr>
          <p:nvPr/>
        </p:nvSpPr>
        <p:spPr bwMode="auto">
          <a:xfrm>
            <a:off x="7146969" y="3093095"/>
            <a:ext cx="1792671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solidFill>
                  <a:srgbClr val="000000"/>
                </a:solidFill>
              </a:rPr>
              <a:t>Leucotriènes</a:t>
            </a:r>
            <a:endParaRPr lang="fr-FR" altLang="fr-FR" sz="1800" b="1" dirty="0">
              <a:solidFill>
                <a:srgbClr val="000000"/>
              </a:solidFill>
            </a:endParaRPr>
          </a:p>
        </p:txBody>
      </p:sp>
      <p:sp>
        <p:nvSpPr>
          <p:cNvPr id="30775" name="Line 12"/>
          <p:cNvSpPr>
            <a:spLocks noChangeShapeType="1"/>
          </p:cNvSpPr>
          <p:nvPr/>
        </p:nvSpPr>
        <p:spPr bwMode="auto">
          <a:xfrm>
            <a:off x="5105553" y="2450968"/>
            <a:ext cx="2346767" cy="5955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76" name="ZoneTexte 61"/>
          <p:cNvSpPr txBox="1">
            <a:spLocks noChangeArrowheads="1"/>
          </p:cNvSpPr>
          <p:nvPr/>
        </p:nvSpPr>
        <p:spPr bwMode="auto">
          <a:xfrm>
            <a:off x="5975766" y="2266295"/>
            <a:ext cx="1627689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solidFill>
                  <a:srgbClr val="000000"/>
                </a:solidFill>
              </a:rPr>
              <a:t>Lipo</a:t>
            </a:r>
            <a:r>
              <a:rPr lang="fr-FR" altLang="fr-FR" sz="1800" dirty="0">
                <a:solidFill>
                  <a:srgbClr val="000000"/>
                </a:solidFill>
              </a:rPr>
              <a:t>-oxygénase</a:t>
            </a:r>
          </a:p>
        </p:txBody>
      </p:sp>
      <p:sp>
        <p:nvSpPr>
          <p:cNvPr id="30777" name="ZoneTexte 62"/>
          <p:cNvSpPr txBox="1">
            <a:spLocks noChangeArrowheads="1"/>
          </p:cNvSpPr>
          <p:nvPr/>
        </p:nvSpPr>
        <p:spPr bwMode="auto">
          <a:xfrm>
            <a:off x="2841750" y="3046063"/>
            <a:ext cx="197334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Prostaglandine G2</a:t>
            </a:r>
          </a:p>
        </p:txBody>
      </p:sp>
      <p:sp>
        <p:nvSpPr>
          <p:cNvPr id="30778" name="ZoneTexte 65"/>
          <p:cNvSpPr txBox="1">
            <a:spLocks noChangeArrowheads="1"/>
          </p:cNvSpPr>
          <p:nvPr/>
        </p:nvSpPr>
        <p:spPr bwMode="auto">
          <a:xfrm>
            <a:off x="2914896" y="3836519"/>
            <a:ext cx="197334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Prostaglandine H2</a:t>
            </a:r>
          </a:p>
        </p:txBody>
      </p:sp>
      <p:sp>
        <p:nvSpPr>
          <p:cNvPr id="30779" name="Line 12"/>
          <p:cNvSpPr>
            <a:spLocks noChangeShapeType="1"/>
          </p:cNvSpPr>
          <p:nvPr/>
        </p:nvSpPr>
        <p:spPr bwMode="auto">
          <a:xfrm>
            <a:off x="3794267" y="2598860"/>
            <a:ext cx="9526" cy="5203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0" name="Line 12"/>
          <p:cNvSpPr>
            <a:spLocks noChangeShapeType="1"/>
          </p:cNvSpPr>
          <p:nvPr/>
        </p:nvSpPr>
        <p:spPr bwMode="auto">
          <a:xfrm>
            <a:off x="3848391" y="3304230"/>
            <a:ext cx="19052" cy="60370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1" name="Line 12"/>
          <p:cNvSpPr>
            <a:spLocks noChangeShapeType="1"/>
          </p:cNvSpPr>
          <p:nvPr/>
        </p:nvSpPr>
        <p:spPr bwMode="auto">
          <a:xfrm flipH="1">
            <a:off x="1420861" y="4213554"/>
            <a:ext cx="1701827" cy="777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2" name="ZoneTexte 69"/>
          <p:cNvSpPr txBox="1">
            <a:spLocks noChangeArrowheads="1"/>
          </p:cNvSpPr>
          <p:nvPr/>
        </p:nvSpPr>
        <p:spPr bwMode="auto">
          <a:xfrm>
            <a:off x="639222" y="4092584"/>
            <a:ext cx="2133631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solidFill>
                  <a:srgbClr val="000000"/>
                </a:solidFill>
              </a:rPr>
              <a:t>Thromboxane</a:t>
            </a: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3" name="Line 12"/>
          <p:cNvSpPr>
            <a:spLocks noChangeShapeType="1"/>
          </p:cNvSpPr>
          <p:nvPr/>
        </p:nvSpPr>
        <p:spPr bwMode="auto">
          <a:xfrm flipH="1">
            <a:off x="3579945" y="4213555"/>
            <a:ext cx="0" cy="7761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4" name="ZoneTexte 71"/>
          <p:cNvSpPr txBox="1">
            <a:spLocks noChangeArrowheads="1"/>
          </p:cNvSpPr>
          <p:nvPr/>
        </p:nvSpPr>
        <p:spPr bwMode="auto">
          <a:xfrm>
            <a:off x="2123728" y="4247509"/>
            <a:ext cx="1940051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PGE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5" name="ZoneTexte 72"/>
          <p:cNvSpPr txBox="1">
            <a:spLocks noChangeArrowheads="1"/>
          </p:cNvSpPr>
          <p:nvPr/>
        </p:nvSpPr>
        <p:spPr bwMode="auto">
          <a:xfrm>
            <a:off x="3923076" y="4259670"/>
            <a:ext cx="1080972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PGF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6" name="Line 12"/>
          <p:cNvSpPr>
            <a:spLocks noChangeShapeType="1"/>
          </p:cNvSpPr>
          <p:nvPr/>
        </p:nvSpPr>
        <p:spPr bwMode="auto">
          <a:xfrm flipH="1">
            <a:off x="3993620" y="4165040"/>
            <a:ext cx="0" cy="7761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7" name="Line 12"/>
          <p:cNvSpPr>
            <a:spLocks noChangeShapeType="1"/>
          </p:cNvSpPr>
          <p:nvPr/>
        </p:nvSpPr>
        <p:spPr bwMode="auto">
          <a:xfrm>
            <a:off x="4999226" y="4184791"/>
            <a:ext cx="976540" cy="3292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8" name="ZoneTexte 75"/>
          <p:cNvSpPr txBox="1">
            <a:spLocks noChangeArrowheads="1"/>
          </p:cNvSpPr>
          <p:nvPr/>
        </p:nvSpPr>
        <p:spPr bwMode="auto">
          <a:xfrm>
            <a:off x="5331375" y="3485198"/>
            <a:ext cx="1080972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PGD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9" name="Line 12"/>
          <p:cNvSpPr>
            <a:spLocks noChangeShapeType="1"/>
          </p:cNvSpPr>
          <p:nvPr/>
        </p:nvSpPr>
        <p:spPr bwMode="auto">
          <a:xfrm>
            <a:off x="6278935" y="4802825"/>
            <a:ext cx="0" cy="320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96" name="ZoneTexte 64"/>
          <p:cNvSpPr txBox="1">
            <a:spLocks noChangeArrowheads="1"/>
          </p:cNvSpPr>
          <p:nvPr/>
        </p:nvSpPr>
        <p:spPr bwMode="auto">
          <a:xfrm>
            <a:off x="2784462" y="1360490"/>
            <a:ext cx="67645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PLA2</a:t>
            </a:r>
          </a:p>
        </p:txBody>
      </p:sp>
      <p:sp>
        <p:nvSpPr>
          <p:cNvPr id="30801" name="ZoneTexte 92"/>
          <p:cNvSpPr txBox="1">
            <a:spLocks noChangeArrowheads="1"/>
          </p:cNvSpPr>
          <p:nvPr/>
        </p:nvSpPr>
        <p:spPr bwMode="auto">
          <a:xfrm>
            <a:off x="6688550" y="1001527"/>
            <a:ext cx="21293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Membrane cellulaire</a:t>
            </a:r>
          </a:p>
        </p:txBody>
      </p:sp>
      <p:sp>
        <p:nvSpPr>
          <p:cNvPr id="30770" name="ZoneTexte 55"/>
          <p:cNvSpPr txBox="1">
            <a:spLocks noChangeArrowheads="1"/>
          </p:cNvSpPr>
          <p:nvPr/>
        </p:nvSpPr>
        <p:spPr bwMode="auto">
          <a:xfrm>
            <a:off x="3022024" y="5038959"/>
            <a:ext cx="873583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PGE2</a:t>
            </a:r>
          </a:p>
        </p:txBody>
      </p:sp>
      <p:sp>
        <p:nvSpPr>
          <p:cNvPr id="78" name="ZoneTexte 54"/>
          <p:cNvSpPr txBox="1">
            <a:spLocks noChangeArrowheads="1"/>
          </p:cNvSpPr>
          <p:nvPr/>
        </p:nvSpPr>
        <p:spPr bwMode="auto">
          <a:xfrm>
            <a:off x="797777" y="5005947"/>
            <a:ext cx="1152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TxA2</a:t>
            </a:r>
          </a:p>
        </p:txBody>
      </p:sp>
      <p:cxnSp>
        <p:nvCxnSpPr>
          <p:cNvPr id="5" name="Connecteur droit avec flèche 4"/>
          <p:cNvCxnSpPr/>
          <p:nvPr/>
        </p:nvCxnSpPr>
        <p:spPr bwMode="auto">
          <a:xfrm flipH="1">
            <a:off x="2460428" y="5420230"/>
            <a:ext cx="738934" cy="51646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81" name="Connecteur droit avec flèche 80"/>
          <p:cNvCxnSpPr/>
          <p:nvPr/>
        </p:nvCxnSpPr>
        <p:spPr bwMode="auto">
          <a:xfrm flipH="1">
            <a:off x="3199362" y="5464487"/>
            <a:ext cx="109508" cy="48245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82" name="Connecteur droit avec flèche 81"/>
          <p:cNvCxnSpPr>
            <a:endCxn id="91" idx="0"/>
          </p:cNvCxnSpPr>
          <p:nvPr/>
        </p:nvCxnSpPr>
        <p:spPr bwMode="auto">
          <a:xfrm>
            <a:off x="3537526" y="5493242"/>
            <a:ext cx="145526" cy="53806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84" name="Connecteur droit avec flèche 83"/>
          <p:cNvCxnSpPr/>
          <p:nvPr/>
        </p:nvCxnSpPr>
        <p:spPr bwMode="auto">
          <a:xfrm>
            <a:off x="3676089" y="5364595"/>
            <a:ext cx="766317" cy="5721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11" name="ZoneTexte 10"/>
          <p:cNvSpPr txBox="1"/>
          <p:nvPr/>
        </p:nvSpPr>
        <p:spPr>
          <a:xfrm>
            <a:off x="2072394" y="6031304"/>
            <a:ext cx="572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/>
              <a:t>EP1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2794544" y="6031304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/>
              <a:t>EP2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3347864" y="6031304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/>
              <a:t>EP3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4244042" y="6031304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/>
              <a:t>EP4</a:t>
            </a:r>
          </a:p>
        </p:txBody>
      </p:sp>
      <p:cxnSp>
        <p:nvCxnSpPr>
          <p:cNvPr id="15" name="Connecteur droit 14"/>
          <p:cNvCxnSpPr/>
          <p:nvPr/>
        </p:nvCxnSpPr>
        <p:spPr bwMode="auto">
          <a:xfrm flipH="1">
            <a:off x="4211737" y="5893905"/>
            <a:ext cx="422192" cy="17324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96" name="Connecteur droit 95"/>
          <p:cNvCxnSpPr/>
          <p:nvPr/>
        </p:nvCxnSpPr>
        <p:spPr bwMode="auto">
          <a:xfrm>
            <a:off x="4407752" y="5756247"/>
            <a:ext cx="30162" cy="44865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17" name="ZoneTexte 16"/>
          <p:cNvSpPr txBox="1"/>
          <p:nvPr/>
        </p:nvSpPr>
        <p:spPr>
          <a:xfrm>
            <a:off x="4558266" y="5471212"/>
            <a:ext cx="1417500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800" b="1" dirty="0"/>
              <a:t>Grapiprant</a:t>
            </a:r>
            <a:r>
              <a:rPr lang="fr-FR" dirty="0"/>
              <a:t>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54364" y="5929406"/>
            <a:ext cx="174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Fixation sur récepteurs</a:t>
            </a:r>
          </a:p>
        </p:txBody>
      </p:sp>
    </p:spTree>
    <p:extLst>
      <p:ext uri="{BB962C8B-B14F-4D97-AF65-F5344CB8AC3E}">
        <p14:creationId xmlns:p14="http://schemas.microsoft.com/office/powerpoint/2010/main" val="4216896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7194" y="148359"/>
            <a:ext cx="6365875" cy="1143000"/>
          </a:xfrm>
        </p:spPr>
        <p:txBody>
          <a:bodyPr/>
          <a:lstStyle/>
          <a:p>
            <a:r>
              <a:rPr lang="fr-FR" dirty="0"/>
              <a:t>Grapiprant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7992888" cy="4104456"/>
          </a:xfrm>
        </p:spPr>
        <p:txBody>
          <a:bodyPr/>
          <a:lstStyle/>
          <a:p>
            <a:r>
              <a:rPr lang="fr-FR" dirty="0"/>
              <a:t>Récepteur EP4 </a:t>
            </a:r>
            <a:r>
              <a:rPr lang="fr-FR" sz="2000" b="0" dirty="0"/>
              <a:t>a un rôle important dans </a:t>
            </a:r>
            <a:r>
              <a:rPr lang="fr-FR" sz="2000" b="1" dirty="0"/>
              <a:t>l’inflammation et la douleur</a:t>
            </a:r>
            <a:r>
              <a:rPr lang="fr-FR" sz="2000" b="0" dirty="0"/>
              <a:t> médiées par PGE2 </a:t>
            </a:r>
          </a:p>
          <a:p>
            <a:endParaRPr lang="fr-FR" sz="2000" b="0" dirty="0"/>
          </a:p>
          <a:p>
            <a:r>
              <a:rPr lang="fr-FR" sz="2800" b="0" dirty="0"/>
              <a:t>Effets </a:t>
            </a:r>
            <a:r>
              <a:rPr lang="fr-FR" sz="2800" b="1" dirty="0">
                <a:solidFill>
                  <a:srgbClr val="FF0000"/>
                </a:solidFill>
              </a:rPr>
              <a:t>anti-inflammatoires et analgésiques </a:t>
            </a:r>
            <a:r>
              <a:rPr lang="fr-FR" sz="2800" b="1" dirty="0"/>
              <a:t>mais moins importants que ceux des AINS</a:t>
            </a:r>
          </a:p>
          <a:p>
            <a:pPr marL="0" indent="0">
              <a:buNone/>
            </a:pPr>
            <a:endParaRPr lang="fr-FR" sz="2000" b="1" dirty="0">
              <a:solidFill>
                <a:srgbClr val="FF0000"/>
              </a:solidFill>
            </a:endParaRPr>
          </a:p>
          <a:p>
            <a:endParaRPr lang="fr-FR" sz="2000" b="0" dirty="0"/>
          </a:p>
          <a:p>
            <a:endParaRPr lang="fr-FR" sz="2000" b="0" dirty="0"/>
          </a:p>
          <a:p>
            <a:pPr lvl="1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303108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9613" y="365250"/>
            <a:ext cx="4050419" cy="738101"/>
          </a:xfrm>
        </p:spPr>
        <p:txBody>
          <a:bodyPr/>
          <a:lstStyle/>
          <a:p>
            <a:r>
              <a:rPr lang="fr-FR" dirty="0"/>
              <a:t>Grapiprant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542" y="1894060"/>
            <a:ext cx="5092533" cy="3783343"/>
          </a:xfrm>
        </p:spPr>
        <p:txBody>
          <a:bodyPr>
            <a:normAutofit/>
          </a:bodyPr>
          <a:lstStyle/>
          <a:p>
            <a:r>
              <a:rPr lang="fr-FR" sz="2000" b="1" dirty="0"/>
              <a:t>Etude clinique  </a:t>
            </a:r>
          </a:p>
          <a:p>
            <a:pPr marL="0" indent="0">
              <a:buNone/>
            </a:pPr>
            <a:r>
              <a:rPr lang="fr-FR" sz="1100" b="0" dirty="0"/>
              <a:t>(Rausch-</a:t>
            </a:r>
            <a:r>
              <a:rPr lang="fr-FR" sz="1100" b="0" dirty="0" err="1"/>
              <a:t>Derra</a:t>
            </a:r>
            <a:r>
              <a:rPr lang="fr-FR" sz="1100" b="0" dirty="0"/>
              <a:t> L et al 2016 J </a:t>
            </a:r>
            <a:r>
              <a:rPr lang="fr-FR" sz="1100" b="0" dirty="0" err="1"/>
              <a:t>vet</a:t>
            </a:r>
            <a:r>
              <a:rPr lang="fr-FR" sz="1100" b="0" dirty="0"/>
              <a:t> </a:t>
            </a:r>
            <a:r>
              <a:rPr lang="fr-FR" sz="1100" b="0" dirty="0" err="1"/>
              <a:t>Intern</a:t>
            </a:r>
            <a:r>
              <a:rPr lang="fr-FR" sz="1100" b="0" dirty="0"/>
              <a:t> Med)</a:t>
            </a:r>
          </a:p>
          <a:p>
            <a:endParaRPr lang="fr-FR" sz="1200" b="0" dirty="0"/>
          </a:p>
          <a:p>
            <a:pPr lvl="1"/>
            <a:r>
              <a:rPr lang="fr-FR" sz="1600" b="1" dirty="0"/>
              <a:t>288 chiens </a:t>
            </a:r>
            <a:r>
              <a:rPr lang="fr-FR" sz="1600" b="0" dirty="0"/>
              <a:t>avec arthrose confirmée par radio (âge moyen de 9 ans)</a:t>
            </a:r>
          </a:p>
          <a:p>
            <a:pPr lvl="1"/>
            <a:r>
              <a:rPr lang="fr-FR" sz="1600" b="0" dirty="0"/>
              <a:t>Traitement : 28 j placebo ou 28 j grapiprant 2mg/kg</a:t>
            </a:r>
          </a:p>
          <a:p>
            <a:pPr lvl="1"/>
            <a:r>
              <a:rPr lang="fr-FR" sz="1600" b="0" dirty="0"/>
              <a:t>Évaluation de la douleur par CBPI</a:t>
            </a:r>
          </a:p>
          <a:p>
            <a:pPr lvl="1"/>
            <a:endParaRPr lang="fr-FR" sz="1600" b="0" dirty="0"/>
          </a:p>
          <a:p>
            <a:pPr lvl="1"/>
            <a:r>
              <a:rPr lang="fr-FR" sz="1600" b="1" dirty="0"/>
              <a:t>Efficacité : </a:t>
            </a:r>
          </a:p>
          <a:p>
            <a:pPr marL="457200" lvl="1" indent="0">
              <a:buNone/>
            </a:pPr>
            <a:r>
              <a:rPr lang="fr-FR" sz="1600" dirty="0"/>
              <a:t>48 % des cas grapiprant vs </a:t>
            </a:r>
            <a:r>
              <a:rPr lang="fr-FR" sz="1600" dirty="0">
                <a:highlight>
                  <a:srgbClr val="FFFF00"/>
                </a:highlight>
              </a:rPr>
              <a:t>31 % </a:t>
            </a:r>
            <a:r>
              <a:rPr lang="fr-FR" sz="1600" dirty="0"/>
              <a:t>placebo</a:t>
            </a:r>
          </a:p>
          <a:p>
            <a:pPr marL="457200" lvl="1" indent="0">
              <a:buNone/>
            </a:pPr>
            <a:endParaRPr lang="fr-FR" sz="1600" dirty="0"/>
          </a:p>
          <a:p>
            <a:pPr lvl="1"/>
            <a:r>
              <a:rPr lang="fr-FR" sz="1600" b="1" dirty="0"/>
              <a:t>Effets indésirables : </a:t>
            </a:r>
          </a:p>
          <a:p>
            <a:pPr marL="457200" lvl="1" indent="0">
              <a:buNone/>
            </a:pPr>
            <a:r>
              <a:rPr lang="fr-FR" sz="1600" dirty="0"/>
              <a:t>vomissements </a:t>
            </a:r>
            <a:r>
              <a:rPr lang="fr-FR" sz="1600" b="0" dirty="0"/>
              <a:t>(17% grapiprant vs 6 % placebo)</a:t>
            </a:r>
          </a:p>
          <a:p>
            <a:pPr lvl="1"/>
            <a:endParaRPr lang="fr-FR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533" y="301946"/>
            <a:ext cx="3836148" cy="639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08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9612" y="374453"/>
            <a:ext cx="4050419" cy="738101"/>
          </a:xfrm>
        </p:spPr>
        <p:txBody>
          <a:bodyPr/>
          <a:lstStyle/>
          <a:p>
            <a:r>
              <a:rPr lang="fr-FR" dirty="0"/>
              <a:t>Grapiprant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3033" y="1295637"/>
            <a:ext cx="3998221" cy="2448570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/>
              <a:t>Etudes précliniques </a:t>
            </a:r>
            <a:r>
              <a:rPr lang="fr-FR" sz="2000" b="0" dirty="0"/>
              <a:t>(boiteries induites) </a:t>
            </a:r>
            <a:r>
              <a:rPr lang="fr-FR" sz="2000" i="1" dirty="0"/>
              <a:t>vs</a:t>
            </a:r>
            <a:r>
              <a:rPr lang="fr-FR" sz="2000" dirty="0"/>
              <a:t> AINS  </a:t>
            </a:r>
          </a:p>
          <a:p>
            <a:pPr marL="0" indent="0">
              <a:buNone/>
            </a:pPr>
            <a:endParaRPr lang="fr-FR" sz="2000" b="0" dirty="0"/>
          </a:p>
          <a:p>
            <a:pPr marL="0" indent="0">
              <a:buNone/>
            </a:pPr>
            <a:r>
              <a:rPr lang="fr-FR" sz="1600" b="0" dirty="0" err="1"/>
              <a:t>Firocoxib</a:t>
            </a:r>
            <a:r>
              <a:rPr lang="fr-FR" sz="1600" b="0" dirty="0"/>
              <a:t> 6 à 8 mg/kg (AMM 5 mg/kg)</a:t>
            </a:r>
          </a:p>
          <a:p>
            <a:pPr marL="0" indent="0">
              <a:buNone/>
            </a:pPr>
            <a:r>
              <a:rPr lang="fr-FR" sz="1600" b="0" dirty="0" err="1"/>
              <a:t>Grapiprant</a:t>
            </a:r>
            <a:r>
              <a:rPr lang="fr-FR" sz="1600" b="0" dirty="0"/>
              <a:t> : 1.5 à 3 mg/kg</a:t>
            </a:r>
          </a:p>
          <a:p>
            <a:pPr marL="0" indent="0">
              <a:buNone/>
            </a:pPr>
            <a:r>
              <a:rPr lang="fr-FR" sz="1200" b="0" dirty="0"/>
              <a:t>Garcia de </a:t>
            </a:r>
            <a:r>
              <a:rPr lang="fr-FR" sz="1200" b="0" dirty="0" err="1"/>
              <a:t>Slazar</a:t>
            </a:r>
            <a:r>
              <a:rPr lang="fr-FR" sz="1200" b="0" dirty="0"/>
              <a:t> Alcala et al 2019 BMC </a:t>
            </a:r>
            <a:r>
              <a:rPr lang="fr-FR" sz="1200" b="0" dirty="0" err="1"/>
              <a:t>Vet</a:t>
            </a:r>
            <a:r>
              <a:rPr lang="fr-FR" sz="1200" b="0" dirty="0"/>
              <a:t> </a:t>
            </a:r>
            <a:r>
              <a:rPr lang="fr-FR" sz="1200" b="0" dirty="0" err="1"/>
              <a:t>reseach</a:t>
            </a:r>
            <a:endParaRPr lang="fr-FR" sz="1200" b="0" dirty="0"/>
          </a:p>
          <a:p>
            <a:endParaRPr lang="fr-FR" sz="1200" b="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404" y="334358"/>
            <a:ext cx="4761083" cy="3570088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 bwMode="auto">
          <a:xfrm>
            <a:off x="4382995" y="3107551"/>
            <a:ext cx="432048" cy="287883"/>
          </a:xfrm>
          <a:prstGeom prst="rightArrow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261173" y="3063541"/>
            <a:ext cx="2079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b="1" dirty="0">
                <a:solidFill>
                  <a:schemeClr val="accent2"/>
                </a:solidFill>
              </a:rPr>
              <a:t>Suspension  d’appui</a:t>
            </a:r>
          </a:p>
        </p:txBody>
      </p:sp>
      <p:pic>
        <p:nvPicPr>
          <p:cNvPr id="39938" name="Picture 2" descr="normal.img-00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22" y="4096732"/>
            <a:ext cx="4066009" cy="267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iangle isocèle 8"/>
          <p:cNvSpPr/>
          <p:nvPr/>
        </p:nvSpPr>
        <p:spPr bwMode="auto">
          <a:xfrm rot="10800000">
            <a:off x="3940987" y="4437112"/>
            <a:ext cx="486997" cy="2016224"/>
          </a:xfrm>
          <a:prstGeom prst="triangle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 rot="16200000">
            <a:off x="3037530" y="5214391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400" b="1" dirty="0">
                <a:solidFill>
                  <a:schemeClr val="accent2"/>
                </a:solidFill>
              </a:rPr>
              <a:t>Boiterie</a:t>
            </a:r>
          </a:p>
        </p:txBody>
      </p:sp>
      <p:cxnSp>
        <p:nvCxnSpPr>
          <p:cNvPr id="12" name="Connecteur droit avec flèche 11"/>
          <p:cNvCxnSpPr/>
          <p:nvPr/>
        </p:nvCxnSpPr>
        <p:spPr bwMode="auto">
          <a:xfrm flipH="1">
            <a:off x="6084168" y="5434658"/>
            <a:ext cx="1512168" cy="58663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13" name="ZoneTexte 12"/>
          <p:cNvSpPr txBox="1"/>
          <p:nvPr/>
        </p:nvSpPr>
        <p:spPr>
          <a:xfrm>
            <a:off x="7497420" y="4938405"/>
            <a:ext cx="1467068" cy="40011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 err="1"/>
              <a:t>Carprofène</a:t>
            </a:r>
            <a:endParaRPr lang="fr-FR" sz="2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840252" y="4159815"/>
            <a:ext cx="1640193" cy="461665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400" dirty="0" err="1"/>
              <a:t>Grapiprant</a:t>
            </a:r>
            <a:endParaRPr lang="fr-FR" sz="2400" dirty="0"/>
          </a:p>
        </p:txBody>
      </p:sp>
      <p:cxnSp>
        <p:nvCxnSpPr>
          <p:cNvPr id="18" name="Connecteur droit avec flèche 17"/>
          <p:cNvCxnSpPr>
            <a:stCxn id="16" idx="1"/>
          </p:cNvCxnSpPr>
          <p:nvPr/>
        </p:nvCxnSpPr>
        <p:spPr bwMode="auto">
          <a:xfrm flipH="1">
            <a:off x="6084168" y="4390648"/>
            <a:ext cx="756084" cy="851724"/>
          </a:xfrm>
          <a:prstGeom prst="straightConnector1">
            <a:avLst/>
          </a:prstGeom>
          <a:noFill/>
          <a:ln w="25400" cap="flat" cmpd="sng" algn="ctr">
            <a:solidFill>
              <a:srgbClr val="FF0066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22" name="Rectangle 21"/>
          <p:cNvSpPr/>
          <p:nvPr/>
        </p:nvSpPr>
        <p:spPr>
          <a:xfrm>
            <a:off x="548822" y="5019159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762000">
              <a:lnSpc>
                <a:spcPct val="90000"/>
              </a:lnSpc>
              <a:spcBef>
                <a:spcPct val="30000"/>
              </a:spcBef>
              <a:buSzPct val="100000"/>
              <a:buNone/>
            </a:pPr>
            <a:r>
              <a:rPr lang="fr-FR" sz="1400" kern="0" dirty="0" err="1">
                <a:solidFill>
                  <a:srgbClr val="000000"/>
                </a:solidFill>
                <a:latin typeface="Arial"/>
              </a:rPr>
              <a:t>Carprofène</a:t>
            </a:r>
            <a:r>
              <a:rPr lang="fr-FR" sz="1400" kern="0" dirty="0">
                <a:solidFill>
                  <a:srgbClr val="000000"/>
                </a:solidFill>
                <a:latin typeface="Arial"/>
              </a:rPr>
              <a:t> 4.4 mg/kg </a:t>
            </a:r>
          </a:p>
          <a:p>
            <a:pPr lvl="0" defTabSz="762000">
              <a:lnSpc>
                <a:spcPct val="90000"/>
              </a:lnSpc>
              <a:spcBef>
                <a:spcPct val="30000"/>
              </a:spcBef>
              <a:buSzPct val="100000"/>
              <a:buNone/>
            </a:pPr>
            <a:r>
              <a:rPr lang="fr-FR" sz="1400" kern="0" dirty="0" err="1">
                <a:solidFill>
                  <a:srgbClr val="000000"/>
                </a:solidFill>
                <a:latin typeface="Arial"/>
              </a:rPr>
              <a:t>Grapiprant</a:t>
            </a:r>
            <a:r>
              <a:rPr lang="fr-FR" sz="1400" kern="0" dirty="0">
                <a:solidFill>
                  <a:srgbClr val="000000"/>
                </a:solidFill>
                <a:latin typeface="Arial"/>
              </a:rPr>
              <a:t> : 2 mg/kg</a:t>
            </a:r>
          </a:p>
          <a:p>
            <a:pPr lvl="0" defTabSz="762000">
              <a:lnSpc>
                <a:spcPct val="90000"/>
              </a:lnSpc>
              <a:spcBef>
                <a:spcPct val="30000"/>
              </a:spcBef>
              <a:buSzPct val="100000"/>
              <a:buNone/>
            </a:pPr>
            <a:r>
              <a:rPr lang="fr-FR" sz="900" kern="0" dirty="0" err="1">
                <a:solidFill>
                  <a:srgbClr val="000000"/>
                </a:solidFill>
                <a:latin typeface="Arial"/>
              </a:rPr>
              <a:t>Budsberg</a:t>
            </a:r>
            <a:r>
              <a:rPr lang="fr-FR" sz="900" kern="0" dirty="0">
                <a:solidFill>
                  <a:srgbClr val="000000"/>
                </a:solidFill>
                <a:latin typeface="Arial"/>
              </a:rPr>
              <a:t> et al 2019 AJVR</a:t>
            </a:r>
          </a:p>
        </p:txBody>
      </p:sp>
    </p:spTree>
    <p:extLst>
      <p:ext uri="{BB962C8B-B14F-4D97-AF65-F5344CB8AC3E}">
        <p14:creationId xmlns:p14="http://schemas.microsoft.com/office/powerpoint/2010/main" val="22938229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1791</Words>
  <Application>Microsoft Office PowerPoint</Application>
  <PresentationFormat>Affichage à l'écran (4:3)</PresentationFormat>
  <Paragraphs>293</Paragraphs>
  <Slides>35</Slides>
  <Notes>27</Notes>
  <HiddenSlides>1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4" baseType="lpstr">
      <vt:lpstr>Arial</vt:lpstr>
      <vt:lpstr>BndhnrAdvTTb5929f4c</vt:lpstr>
      <vt:lpstr>Calibri</vt:lpstr>
      <vt:lpstr>Calibri Light</vt:lpstr>
      <vt:lpstr>NexusSerif</vt:lpstr>
      <vt:lpstr>Tahoma</vt:lpstr>
      <vt:lpstr>VsfxnpAdvTT1b53b5fb.I</vt:lpstr>
      <vt:lpstr>WrvhvpAdvTTe45e47d2</vt:lpstr>
      <vt:lpstr>Thème Office</vt:lpstr>
      <vt:lpstr>Analgésiques  autres que les AINS et les opioïdes</vt:lpstr>
      <vt:lpstr>Analgésiques</vt:lpstr>
      <vt:lpstr>Molécules analgésiques  autres que les AINS et les opioïdes </vt:lpstr>
      <vt:lpstr>Gabapentine </vt:lpstr>
      <vt:lpstr>Grapiprant  (parfois classé AINS) = Galliprant®</vt:lpstr>
      <vt:lpstr>Présentation PowerPoint</vt:lpstr>
      <vt:lpstr>Grapiprant </vt:lpstr>
      <vt:lpstr>Grapiprant </vt:lpstr>
      <vt:lpstr>Grapiprant </vt:lpstr>
      <vt:lpstr>Grapiprant</vt:lpstr>
      <vt:lpstr>Grapiprant </vt:lpstr>
      <vt:lpstr>Grapiprant (autres espèces hors AMM)</vt:lpstr>
      <vt:lpstr>Paracétamol (Acetaminophene) para-acétyl-amino-phénol N-acétyl-amino-phenol</vt:lpstr>
      <vt:lpstr>Paracétamol</vt:lpstr>
      <vt:lpstr>Paracétamol</vt:lpstr>
      <vt:lpstr>Paracétamol</vt:lpstr>
      <vt:lpstr>Présentation PowerPoint</vt:lpstr>
      <vt:lpstr>Anticorps monoclonaux anti-NGF</vt:lpstr>
      <vt:lpstr>NGF</vt:lpstr>
      <vt:lpstr>NGF</vt:lpstr>
      <vt:lpstr>NGF</vt:lpstr>
      <vt:lpstr>NGF</vt:lpstr>
      <vt:lpstr>Présentation PowerPoint</vt:lpstr>
      <vt:lpstr>NGF</vt:lpstr>
      <vt:lpstr>Présentation PowerPoint</vt:lpstr>
      <vt:lpstr>Anticorps monoclonaux anti-NGF</vt:lpstr>
      <vt:lpstr>Anticorps monoclonaux anti-NGF</vt:lpstr>
      <vt:lpstr>Présentation PowerPoint</vt:lpstr>
      <vt:lpstr>Présentation PowerPoint</vt:lpstr>
      <vt:lpstr>Présentation PowerPoint</vt:lpstr>
      <vt:lpstr>Anticorps monoclonaux anti-NGF</vt:lpstr>
      <vt:lpstr>Anticorps monoclonaux anti-NGF</vt:lpstr>
      <vt:lpstr>Anticorps monoclonaux anti-NGF</vt:lpstr>
      <vt:lpstr>Anticorps monoclonaux anti-NGF</vt:lpstr>
      <vt:lpstr>Anticorps monoclonaux anti-NGF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2026-02-02T08:25:08Z</dcterms:created>
  <dcterms:modified xsi:type="dcterms:W3CDTF">2026-02-02T08:25:41Z</dcterms:modified>
</cp:coreProperties>
</file>