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886" r:id="rId2"/>
  </p:sldMasterIdLst>
  <p:notesMasterIdLst>
    <p:notesMasterId r:id="rId61"/>
  </p:notesMasterIdLst>
  <p:handoutMasterIdLst>
    <p:handoutMasterId r:id="rId62"/>
  </p:handoutMasterIdLst>
  <p:sldIdLst>
    <p:sldId id="485" r:id="rId3"/>
    <p:sldId id="795" r:id="rId4"/>
    <p:sldId id="791" r:id="rId5"/>
    <p:sldId id="606" r:id="rId6"/>
    <p:sldId id="488" r:id="rId7"/>
    <p:sldId id="624" r:id="rId8"/>
    <p:sldId id="625" r:id="rId9"/>
    <p:sldId id="746" r:id="rId10"/>
    <p:sldId id="714" r:id="rId11"/>
    <p:sldId id="715" r:id="rId12"/>
    <p:sldId id="772" r:id="rId13"/>
    <p:sldId id="716" r:id="rId14"/>
    <p:sldId id="717" r:id="rId15"/>
    <p:sldId id="718" r:id="rId16"/>
    <p:sldId id="719" r:id="rId17"/>
    <p:sldId id="720" r:id="rId18"/>
    <p:sldId id="761" r:id="rId19"/>
    <p:sldId id="721" r:id="rId20"/>
    <p:sldId id="742" r:id="rId21"/>
    <p:sldId id="743" r:id="rId22"/>
    <p:sldId id="744" r:id="rId23"/>
    <p:sldId id="745" r:id="rId24"/>
    <p:sldId id="762" r:id="rId25"/>
    <p:sldId id="764" r:id="rId26"/>
    <p:sldId id="724" r:id="rId27"/>
    <p:sldId id="776" r:id="rId28"/>
    <p:sldId id="765" r:id="rId29"/>
    <p:sldId id="766" r:id="rId30"/>
    <p:sldId id="728" r:id="rId31"/>
    <p:sldId id="768" r:id="rId32"/>
    <p:sldId id="729" r:id="rId33"/>
    <p:sldId id="770" r:id="rId34"/>
    <p:sldId id="730" r:id="rId35"/>
    <p:sldId id="782" r:id="rId36"/>
    <p:sldId id="734" r:id="rId37"/>
    <p:sldId id="731" r:id="rId38"/>
    <p:sldId id="771" r:id="rId39"/>
    <p:sldId id="773" r:id="rId40"/>
    <p:sldId id="738" r:id="rId41"/>
    <p:sldId id="739" r:id="rId42"/>
    <p:sldId id="740" r:id="rId43"/>
    <p:sldId id="741" r:id="rId44"/>
    <p:sldId id="610" r:id="rId45"/>
    <p:sldId id="589" r:id="rId46"/>
    <p:sldId id="569" r:id="rId47"/>
    <p:sldId id="758" r:id="rId48"/>
    <p:sldId id="564" r:id="rId49"/>
    <p:sldId id="631" r:id="rId50"/>
    <p:sldId id="755" r:id="rId51"/>
    <p:sldId id="756" r:id="rId52"/>
    <p:sldId id="757" r:id="rId53"/>
    <p:sldId id="572" r:id="rId54"/>
    <p:sldId id="573" r:id="rId55"/>
    <p:sldId id="792" r:id="rId56"/>
    <p:sldId id="793" r:id="rId57"/>
    <p:sldId id="794" r:id="rId58"/>
    <p:sldId id="575" r:id="rId59"/>
    <p:sldId id="851" r:id="rId60"/>
  </p:sldIdLst>
  <p:sldSz cx="9144000" cy="6858000" type="overhead"/>
  <p:notesSz cx="6248400" cy="9601200"/>
  <p:custDataLst>
    <p:tags r:id="rId6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181"/>
    <a:srgbClr val="FF9966"/>
    <a:srgbClr val="FFCC99"/>
    <a:srgbClr val="0000CC"/>
    <a:srgbClr val="FF0066"/>
    <a:srgbClr val="FF7C80"/>
    <a:srgbClr val="FFFFCC"/>
    <a:srgbClr val="FFCCFF"/>
    <a:srgbClr val="FE9B0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8272" autoAdjust="0"/>
  </p:normalViewPr>
  <p:slideViewPr>
    <p:cSldViewPr showGuides="1">
      <p:cViewPr varScale="1">
        <p:scale>
          <a:sx n="107" d="100"/>
          <a:sy n="107" d="100"/>
        </p:scale>
        <p:origin x="2064" y="72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024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433D-871F-560667D908D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433D-871F-560667D908D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6-433D-871F-560667D90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10712"/>
        <c:axId val="350911096"/>
        <c:axId val="350911480"/>
      </c:bar3DChart>
      <c:catAx>
        <c:axId val="35091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911096"/>
        <c:crosses val="autoZero"/>
        <c:auto val="1"/>
        <c:lblAlgn val="ctr"/>
        <c:lblOffset val="100"/>
        <c:noMultiLvlLbl val="0"/>
      </c:catAx>
      <c:valAx>
        <c:axId val="35091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10712"/>
        <c:crosses val="autoZero"/>
        <c:crossBetween val="between"/>
      </c:valAx>
      <c:serAx>
        <c:axId val="35091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9110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4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3438" y="4575175"/>
            <a:ext cx="45815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62" tIns="42374" rIns="86262" bIns="42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836613"/>
            <a:ext cx="4479925" cy="335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2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6607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7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380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5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150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495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015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60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147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91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32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33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69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2996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865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9283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055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152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0336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871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255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81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4735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37574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274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373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7429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7398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6737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3900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9820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7757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86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206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85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8794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5993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33184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836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3934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04889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553487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40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6536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4650" y="1406525"/>
            <a:ext cx="2960688" cy="221932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76763"/>
            <a:ext cx="4581525" cy="426878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defTabSz="1135063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2616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88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9781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076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078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2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412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208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6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635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9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834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35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3002952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16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062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3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93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23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226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61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4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4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901" r:id="rId15"/>
    <p:sldLayoutId id="2147483902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0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wooflash.com/course/43a27681-419d-42b0-8274-1b5522b9cf7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1324799"/>
            <a:ext cx="8512175" cy="23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39" tIns="82791" rIns="95239" bIns="82791" anchor="ctr" anchorCtr="1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dirty="0">
                <a:latin typeface="+mj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(AINS / NSAID en anglais)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000" b="1" u="sng" dirty="0">
                <a:latin typeface="+mj-lt"/>
              </a:rPr>
              <a:t>propriétés pharmacodynamiques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2843808" y="5095348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dirty="0"/>
              <a:t>Aude FERRAN 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54" y="6021288"/>
            <a:ext cx="1944216" cy="7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6F5370-B7CD-4037-B807-73A516037C39}"/>
              </a:ext>
            </a:extLst>
          </p:cNvPr>
          <p:cNvSpPr txBox="1"/>
          <p:nvPr/>
        </p:nvSpPr>
        <p:spPr>
          <a:xfrm>
            <a:off x="2405830" y="4471875"/>
            <a:ext cx="433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Révisions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Wooflash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C9867B-5845-4F2C-B172-067972E93ADD}"/>
              </a:ext>
            </a:extLst>
          </p:cNvPr>
          <p:cNvSpPr txBox="1"/>
          <p:nvPr/>
        </p:nvSpPr>
        <p:spPr>
          <a:xfrm>
            <a:off x="107504" y="6093296"/>
            <a:ext cx="4795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000" dirty="0">
                <a:solidFill>
                  <a:srgbClr val="0000CC"/>
                </a:solidFill>
                <a:latin typeface="+mn-lt"/>
              </a:rPr>
              <a:t>Questions pendant le cours sur </a:t>
            </a:r>
            <a:r>
              <a:rPr lang="fr-FR" sz="2000" dirty="0" err="1">
                <a:solidFill>
                  <a:srgbClr val="0000CC"/>
                </a:solidFill>
                <a:latin typeface="+mn-lt"/>
              </a:rPr>
              <a:t>Wooclap</a:t>
            </a:r>
            <a:endParaRPr lang="fr-FR" sz="2000" dirty="0">
              <a:solidFill>
                <a:srgbClr val="0000CC"/>
              </a:solidFill>
              <a:latin typeface="+mn-lt"/>
            </a:endParaRPr>
          </a:p>
          <a:p>
            <a:pPr algn="ctr">
              <a:buNone/>
            </a:pPr>
            <a:r>
              <a:rPr lang="fr-FR" sz="2000" dirty="0">
                <a:solidFill>
                  <a:srgbClr val="0000CC"/>
                </a:solidFill>
                <a:latin typeface="+mn-lt"/>
              </a:rPr>
              <a:t>Code: GCHORN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499130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84383" y="3046063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 flipH="1">
            <a:off x="3779912" y="3360505"/>
            <a:ext cx="985" cy="572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3059" y="400386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193337" y="5394757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</p:spTree>
    <p:extLst>
      <p:ext uri="{BB962C8B-B14F-4D97-AF65-F5344CB8AC3E}">
        <p14:creationId xmlns:p14="http://schemas.microsoft.com/office/powerpoint/2010/main" val="3832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010505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367211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2771800" y="4989682"/>
            <a:ext cx="1291979" cy="53778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 flipV="1">
            <a:off x="722885" y="50789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6" name="Connecteur droit 75"/>
          <p:cNvCxnSpPr/>
          <p:nvPr/>
        </p:nvCxnSpPr>
        <p:spPr bwMode="auto">
          <a:xfrm flipV="1">
            <a:off x="3923076" y="5068498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7" name="Connecteur droit 76"/>
          <p:cNvCxnSpPr/>
          <p:nvPr/>
        </p:nvCxnSpPr>
        <p:spPr bwMode="auto">
          <a:xfrm flipV="1">
            <a:off x="5712053" y="58452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22024" y="5038959"/>
            <a:ext cx="845419" cy="32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31825" y="485775"/>
            <a:ext cx="7642225" cy="6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08" tIns="46081" rIns="93808" bIns="46081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Principales propriétés des AINS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22649" y="2762473"/>
            <a:ext cx="4898702" cy="22507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830" tIns="26332" rIns="65830" bIns="26332">
            <a:spAutoFit/>
          </a:bodyPr>
          <a:lstStyle>
            <a:lvl1pPr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5000"/>
              </a:lnSpc>
            </a:pPr>
            <a:endParaRPr lang="fr-FR" altLang="fr-FR" b="1" dirty="0">
              <a:solidFill>
                <a:srgbClr val="C0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    </a:t>
            </a:r>
            <a:r>
              <a:rPr lang="fr-FR" altLang="fr-FR" b="1" dirty="0">
                <a:solidFill>
                  <a:srgbClr val="FF0000"/>
                </a:solidFill>
              </a:rPr>
              <a:t>Anti-inflammatoire</a:t>
            </a:r>
          </a:p>
          <a:p>
            <a:pPr marL="108000" indent="-457200">
              <a:lnSpc>
                <a:spcPct val="85000"/>
              </a:lnSpc>
            </a:pPr>
            <a:endParaRPr lang="fr-FR" altLang="fr-FR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Antipyrétique</a:t>
            </a:r>
            <a:r>
              <a:rPr lang="fr-FR" altLang="fr-FR" dirty="0">
                <a:solidFill>
                  <a:srgbClr val="FF0000"/>
                </a:solidFill>
              </a:rPr>
              <a:t> </a:t>
            </a:r>
          </a:p>
          <a:p>
            <a:pPr marL="108000" indent="-457200">
              <a:lnSpc>
                <a:spcPct val="85000"/>
              </a:lnSpc>
            </a:pPr>
            <a:endParaRPr lang="fr-FR" altLang="fr-FR" b="1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Analgésique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1475656" y="278092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1706349" y="226141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2138541" y="1865375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7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2564904"/>
            <a:ext cx="7562121" cy="2304256"/>
          </a:xfrm>
          <a:solidFill>
            <a:schemeClr val="bg1"/>
          </a:solidFill>
          <a:ln w="127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4013" indent="-354013" defTabSz="947738">
              <a:defRPr/>
            </a:pPr>
            <a:r>
              <a:rPr lang="fr-FR" b="0" dirty="0">
                <a:latin typeface="+mj-lt"/>
              </a:rPr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aiguë </a:t>
            </a:r>
            <a:r>
              <a:rPr lang="fr-FR" b="0" dirty="0">
                <a:latin typeface="+mj-lt"/>
              </a:rPr>
              <a:t>de l’inflammation: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+++</a:t>
            </a:r>
          </a:p>
          <a:p>
            <a:pPr marL="0" indent="0" defTabSz="947738">
              <a:buNone/>
              <a:defRPr/>
            </a:pPr>
            <a:endParaRPr lang="fr-FR" dirty="0">
              <a:solidFill>
                <a:srgbClr val="C00000"/>
              </a:solidFill>
            </a:endParaRPr>
          </a:p>
          <a:p>
            <a:pPr marL="354013" indent="-354013" defTabSz="947738">
              <a:defRPr/>
            </a:pPr>
            <a:r>
              <a:rPr lang="fr-FR" b="0" dirty="0"/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chronique</a:t>
            </a:r>
            <a:r>
              <a:rPr lang="fr-FR" dirty="0">
                <a:latin typeface="+mj-lt"/>
              </a:rPr>
              <a:t>: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±</a:t>
            </a:r>
          </a:p>
          <a:p>
            <a:pPr marL="354013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2348880"/>
            <a:ext cx="8496944" cy="16561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4452" y="19971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90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9934" y="247692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0979" y="2275017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de la perméabilité vasculaire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du débit sanguin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Production de cytokines pro-inflammatoires</a:t>
            </a: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 bwMode="auto">
          <a:xfrm flipV="1">
            <a:off x="2430979" y="2476927"/>
            <a:ext cx="324176" cy="2616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" name="Connecteur droit avec flèche 6"/>
          <p:cNvCxnSpPr>
            <a:stCxn id="4" idx="3"/>
          </p:cNvCxnSpPr>
          <p:nvPr/>
        </p:nvCxnSpPr>
        <p:spPr bwMode="auto">
          <a:xfrm flipV="1">
            <a:off x="2430979" y="2736682"/>
            <a:ext cx="396184" cy="18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stCxn id="4" idx="3"/>
          </p:cNvCxnSpPr>
          <p:nvPr/>
        </p:nvCxnSpPr>
        <p:spPr bwMode="auto">
          <a:xfrm>
            <a:off x="2430979" y="2738537"/>
            <a:ext cx="324176" cy="31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314995" y="2442974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" name="Flèche droite 1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10456" y="3490555"/>
            <a:ext cx="481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l’œdème, rougeur, chaleur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9DAECA-50D1-40D4-8BC9-2D57F0CE6F34}"/>
              </a:ext>
            </a:extLst>
          </p:cNvPr>
          <p:cNvSpPr txBox="1"/>
          <p:nvPr/>
        </p:nvSpPr>
        <p:spPr>
          <a:xfrm>
            <a:off x="1937161" y="205462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90524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535613" cy="11922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analgésiques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9477" y="3926510"/>
            <a:ext cx="8599239" cy="9725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>
            <a:lvl1pPr defTabSz="8810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buNone/>
              <a:defRPr/>
            </a:pPr>
            <a:endParaRPr lang="fr-FR" sz="2400" dirty="0"/>
          </a:p>
          <a:p>
            <a:pPr algn="ctr">
              <a:lnSpc>
                <a:spcPct val="110000"/>
              </a:lnSpc>
              <a:buNone/>
              <a:defRPr/>
            </a:pPr>
            <a:r>
              <a:rPr lang="fr-FR" b="1" dirty="0"/>
              <a:t>AINS préviennent </a:t>
            </a:r>
            <a:r>
              <a:rPr lang="fr-FR" b="1" dirty="0" err="1">
                <a:solidFill>
                  <a:srgbClr val="C00000"/>
                </a:solidFill>
              </a:rPr>
              <a:t>allodynie</a:t>
            </a:r>
            <a:r>
              <a:rPr lang="fr-FR" b="1" dirty="0">
                <a:solidFill>
                  <a:srgbClr val="C00000"/>
                </a:solidFill>
              </a:rPr>
              <a:t> et hyperalgésie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5561" y="5559241"/>
            <a:ext cx="8710935" cy="10190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>
                <a:solidFill>
                  <a:srgbClr val="C00000"/>
                </a:solidFill>
              </a:rPr>
              <a:t>Allodynie</a:t>
            </a:r>
            <a:r>
              <a:rPr lang="fr-FR" altLang="fr-FR" sz="2000" b="1" dirty="0">
                <a:solidFill>
                  <a:srgbClr val="C00000"/>
                </a:solidFill>
              </a:rPr>
              <a:t>: </a:t>
            </a:r>
            <a:r>
              <a:rPr lang="fr-FR" altLang="fr-FR" sz="2000" dirty="0"/>
              <a:t>douleur due à un stimulus normalement indolore</a:t>
            </a:r>
          </a:p>
          <a:p>
            <a:pPr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</a:rPr>
              <a:t>Hyperalgésie: </a:t>
            </a:r>
            <a:r>
              <a:rPr lang="fr-FR" altLang="fr-FR" sz="2000" dirty="0"/>
              <a:t>douleur due à un stimulus douloureux mais amplifiée par un phénomène de sensibilisation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8271" y="521147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71600" y="4221088"/>
            <a:ext cx="7560840" cy="773182"/>
          </a:xfrm>
          <a:prstGeom prst="rect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Étoile à 5 branches 10"/>
          <p:cNvSpPr/>
          <p:nvPr/>
        </p:nvSpPr>
        <p:spPr>
          <a:xfrm>
            <a:off x="422893" y="377240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5085" y="1973654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5728" y="1972071"/>
            <a:ext cx="6835042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>
              <a:lnSpc>
                <a:spcPct val="85000"/>
              </a:lnSpc>
              <a:buNone/>
            </a:pPr>
            <a:r>
              <a:rPr lang="fr-FR" altLang="fr-FR" sz="2000" dirty="0"/>
              <a:t>Favorise </a:t>
            </a:r>
            <a:r>
              <a:rPr lang="fr-FR" altLang="fr-FR" sz="2000" b="1" u="sng" dirty="0"/>
              <a:t>la transmission et </a:t>
            </a:r>
            <a:r>
              <a:rPr lang="fr-FR" altLang="fr-FR" sz="2000" b="1" u="sng" dirty="0">
                <a:solidFill>
                  <a:srgbClr val="FF0000"/>
                </a:solidFill>
              </a:rPr>
              <a:t>amplification </a:t>
            </a:r>
            <a:r>
              <a:rPr lang="fr-FR" altLang="fr-FR" sz="2000" dirty="0"/>
              <a:t>du signal douloureux </a:t>
            </a:r>
          </a:p>
          <a:p>
            <a:pPr marL="1085850" lvl="1" indent="-342900">
              <a:lnSpc>
                <a:spcPct val="85000"/>
              </a:lnSpc>
            </a:pPr>
            <a:r>
              <a:rPr lang="fr-FR" altLang="fr-FR" sz="2000" b="1" u="sng" dirty="0"/>
              <a:t>au site inflammatoire </a:t>
            </a:r>
            <a:r>
              <a:rPr lang="fr-FR" altLang="fr-FR" sz="2000" dirty="0"/>
              <a:t>et </a:t>
            </a:r>
          </a:p>
          <a:p>
            <a:pPr marL="1085850" lvl="1" indent="-342900">
              <a:lnSpc>
                <a:spcPct val="85000"/>
              </a:lnSpc>
            </a:pPr>
            <a:r>
              <a:rPr lang="fr-FR" altLang="fr-FR" sz="2000" b="1" u="sng" dirty="0"/>
              <a:t>dans SNC</a:t>
            </a:r>
          </a:p>
          <a:p>
            <a:pPr marL="457200" indent="-457200">
              <a:lnSpc>
                <a:spcPct val="85000"/>
              </a:lnSpc>
            </a:pPr>
            <a:endParaRPr lang="fr-FR" altLang="fr-FR" sz="36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2096130" y="2296943"/>
            <a:ext cx="41871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 flipV="1">
            <a:off x="1022547" y="1847457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6" name="Flèche droite 15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10456" y="3490555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la douleur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466D87-54FE-463E-A903-145C221F8BC3}"/>
              </a:ext>
            </a:extLst>
          </p:cNvPr>
          <p:cNvSpPr txBox="1"/>
          <p:nvPr/>
        </p:nvSpPr>
        <p:spPr>
          <a:xfrm>
            <a:off x="1764948" y="1515744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273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9" grpId="0"/>
      <p:bldP spid="2" grpId="0" animBg="1"/>
      <p:bldP spid="11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47675"/>
            <a:ext cx="8475663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z="4600"/>
              <a:t>Propriétés anti-pyrétiques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3214" y="2299760"/>
            <a:ext cx="134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2762" y="2276872"/>
            <a:ext cx="6907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>
              <a:buNone/>
              <a:defRPr/>
            </a:pPr>
            <a:r>
              <a:rPr lang="fr-FR" sz="2400" dirty="0">
                <a:solidFill>
                  <a:srgbClr val="000000"/>
                </a:solidFill>
              </a:rPr>
              <a:t>Augmentation de la température de consigne au niveau de l’hypothalamus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2225328" y="2561370"/>
            <a:ext cx="45317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094456" y="2293255"/>
            <a:ext cx="980684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0" name="Flèche droite 9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10456" y="349055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Antipyrétique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AA93A2-D292-454C-BE22-4B56CB1FC401}"/>
              </a:ext>
            </a:extLst>
          </p:cNvPr>
          <p:cNvSpPr txBox="1"/>
          <p:nvPr/>
        </p:nvSpPr>
        <p:spPr>
          <a:xfrm>
            <a:off x="1937161" y="205462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38276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98" y="201570"/>
            <a:ext cx="8630190" cy="7165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plupart des effets des AINS sont dus à la diminution de PGE2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" y="1732891"/>
            <a:ext cx="4988043" cy="3496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41636"/>
            <a:ext cx="3816424" cy="34052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00" y="5306040"/>
            <a:ext cx="5726422" cy="1025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9512" y="1566153"/>
            <a:ext cx="8784976" cy="481517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26522" y="115668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00CC99">
                    <a:lumMod val="75000"/>
                  </a:srgbClr>
                </a:solidFill>
              </a:rPr>
              <a:t>Exemple </a:t>
            </a:r>
          </a:p>
        </p:txBody>
      </p:sp>
    </p:spTree>
    <p:extLst>
      <p:ext uri="{BB962C8B-B14F-4D97-AF65-F5344CB8AC3E}">
        <p14:creationId xmlns:p14="http://schemas.microsoft.com/office/powerpoint/2010/main" val="78128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Classification des AINS</a:t>
            </a:r>
          </a:p>
        </p:txBody>
      </p:sp>
    </p:spTree>
    <p:extLst>
      <p:ext uri="{BB962C8B-B14F-4D97-AF65-F5344CB8AC3E}">
        <p14:creationId xmlns:p14="http://schemas.microsoft.com/office/powerpoint/2010/main" val="10061122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2416" y="1157428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771800" y="1865314"/>
            <a:ext cx="1800200" cy="1563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865314"/>
            <a:ext cx="2304256" cy="6865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547664" y="3429000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6056" y="2551837"/>
            <a:ext cx="360040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AIS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=« Corticoïdes »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=Glucocorticoïdes</a:t>
            </a:r>
          </a:p>
        </p:txBody>
      </p:sp>
      <p:cxnSp>
        <p:nvCxnSpPr>
          <p:cNvPr id="11" name="Connecteur droit avec flèche 10"/>
          <p:cNvCxnSpPr>
            <a:endCxn id="12" idx="0"/>
          </p:cNvCxnSpPr>
          <p:nvPr/>
        </p:nvCxnSpPr>
        <p:spPr bwMode="auto">
          <a:xfrm flipH="1">
            <a:off x="1547664" y="4136886"/>
            <a:ext cx="1033452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23528" y="5210949"/>
            <a:ext cx="2448272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non sélectifs=</a:t>
            </a:r>
          </a:p>
          <a:p>
            <a:pPr algn="ctr">
              <a:buNone/>
            </a:pPr>
            <a:r>
              <a:rPr lang="fr-FR" sz="2400" dirty="0"/>
              <a:t>« Classiques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7180" y="5210949"/>
            <a:ext cx="282964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COX-2 sélectifs=</a:t>
            </a:r>
          </a:p>
          <a:p>
            <a:pPr algn="ctr">
              <a:buNone/>
            </a:pPr>
            <a:r>
              <a:rPr lang="fr-FR" sz="2400" dirty="0" err="1"/>
              <a:t>Coxibs</a:t>
            </a:r>
            <a:r>
              <a:rPr lang="fr-FR" sz="2400" dirty="0"/>
              <a:t> </a:t>
            </a:r>
          </a:p>
        </p:txBody>
      </p:sp>
      <p:cxnSp>
        <p:nvCxnSpPr>
          <p:cNvPr id="14" name="Connecteur droit avec flèche 13"/>
          <p:cNvCxnSpPr>
            <a:stCxn id="9" idx="2"/>
            <a:endCxn id="13" idx="0"/>
          </p:cNvCxnSpPr>
          <p:nvPr/>
        </p:nvCxnSpPr>
        <p:spPr bwMode="auto">
          <a:xfrm>
            <a:off x="2771800" y="4136886"/>
            <a:ext cx="1800200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51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365875" cy="1143000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7874198" cy="3744416"/>
          </a:xfrm>
        </p:spPr>
        <p:txBody>
          <a:bodyPr/>
          <a:lstStyle/>
          <a:p>
            <a:pPr lvl="1"/>
            <a:endParaRPr lang="fr-FR" sz="1100" dirty="0"/>
          </a:p>
          <a:p>
            <a:r>
              <a:rPr lang="fr-FR" b="0" dirty="0"/>
              <a:t>Savoir mettre en place un traitement avec des AINS</a:t>
            </a:r>
          </a:p>
          <a:p>
            <a:pPr marL="0" indent="0">
              <a:buNone/>
            </a:pPr>
            <a:r>
              <a:rPr lang="fr-FR" b="0" dirty="0"/>
              <a:t> </a:t>
            </a:r>
          </a:p>
          <a:p>
            <a:pPr lvl="1"/>
            <a:r>
              <a:rPr lang="fr-FR" sz="1600" b="0" dirty="0"/>
              <a:t>Connaître les indications et les contre-indications</a:t>
            </a:r>
          </a:p>
          <a:p>
            <a:pPr lvl="1"/>
            <a:r>
              <a:rPr lang="fr-FR" sz="1600" b="0" dirty="0"/>
              <a:t>Choisir la voie d’administration</a:t>
            </a:r>
          </a:p>
          <a:p>
            <a:pPr lvl="1"/>
            <a:r>
              <a:rPr lang="fr-FR" sz="1600" b="0" dirty="0"/>
              <a:t>Anticiper les effets indésirables</a:t>
            </a:r>
          </a:p>
          <a:p>
            <a:pPr lvl="1"/>
            <a:r>
              <a:rPr lang="fr-FR" sz="1600" b="0" dirty="0"/>
              <a:t>Éviter les interactions médicamenteuses</a:t>
            </a:r>
          </a:p>
          <a:p>
            <a:pPr lvl="1"/>
            <a:r>
              <a:rPr lang="fr-FR" sz="1600" b="0" dirty="0"/>
              <a:t>Respecter la réglementation (dopage, consommation lait, viande)</a:t>
            </a:r>
          </a:p>
          <a:p>
            <a:pPr lvl="1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4618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994407" y="2181001"/>
            <a:ext cx="298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carboxyliques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-83050" y="3164152"/>
            <a:ext cx="153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dirty="0"/>
              <a:t>Aspirine</a:t>
            </a:r>
          </a:p>
          <a:p>
            <a:pPr algn="ctr">
              <a:buFontTx/>
              <a:buNone/>
            </a:pPr>
            <a:r>
              <a:rPr lang="fr-FR" altLang="fr-FR" sz="1200" dirty="0"/>
              <a:t>Acide salicylique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1978818" y="4422429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</a:t>
            </a:r>
            <a:r>
              <a:rPr lang="fr-FR" altLang="fr-FR" sz="2000" b="1" dirty="0" err="1"/>
              <a:t>énoliques</a:t>
            </a:r>
            <a:endParaRPr lang="fr-FR" altLang="fr-FR" sz="2000" b="1" dirty="0"/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6743282" y="2560509"/>
            <a:ext cx="26654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1" u="sng" dirty="0" err="1">
                <a:solidFill>
                  <a:srgbClr val="C00000"/>
                </a:solidFill>
              </a:rPr>
              <a:t>Coxibs</a:t>
            </a:r>
            <a:endParaRPr lang="fr-FR" altLang="fr-FR" b="1" u="sng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Enflicoxib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Cimicoxib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Mavacoxib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Firocoxib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Robénacoxib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fr-FR" altLang="fr-FR" sz="2000" b="1" dirty="0">
              <a:solidFill>
                <a:srgbClr val="C00000"/>
              </a:solidFill>
            </a:endParaRPr>
          </a:p>
        </p:txBody>
      </p: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3642518" y="4971433"/>
            <a:ext cx="151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Oxicams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 err="1">
                <a:solidFill>
                  <a:srgbClr val="FF0000"/>
                </a:solidFill>
              </a:rPr>
              <a:t>Méloxicam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768821" y="4936779"/>
            <a:ext cx="20611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Pyrazolés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Phénylbutazone</a:t>
            </a:r>
          </a:p>
          <a:p>
            <a:pPr algn="ctr">
              <a:buFontTx/>
              <a:buNone/>
            </a:pPr>
            <a:r>
              <a:rPr lang="fr-FR" altLang="fr-FR" sz="1400" b="1" dirty="0" err="1">
                <a:solidFill>
                  <a:srgbClr val="FF0000"/>
                </a:solidFill>
              </a:rPr>
              <a:t>Suxibuzone</a:t>
            </a:r>
            <a:r>
              <a:rPr lang="fr-FR" altLang="fr-FR" sz="1400" b="1" dirty="0">
                <a:solidFill>
                  <a:srgbClr val="FF0000"/>
                </a:solidFill>
              </a:rPr>
              <a:t> </a:t>
            </a:r>
            <a:r>
              <a:rPr lang="fr-FR" altLang="fr-FR" sz="1050" b="1" dirty="0">
                <a:solidFill>
                  <a:srgbClr val="FF0000"/>
                </a:solidFill>
              </a:rPr>
              <a:t>(prodrogue)</a:t>
            </a:r>
          </a:p>
          <a:p>
            <a:pPr algn="ctr">
              <a:buFontTx/>
              <a:buNone/>
            </a:pPr>
            <a:r>
              <a:rPr lang="fr-FR" altLang="fr-FR" sz="1200" dirty="0" err="1">
                <a:solidFill>
                  <a:srgbClr val="FF0000"/>
                </a:solidFill>
              </a:rPr>
              <a:t>Dipyrone</a:t>
            </a:r>
            <a:r>
              <a:rPr lang="fr-FR" altLang="fr-FR" sz="1200" dirty="0">
                <a:solidFill>
                  <a:srgbClr val="FF0000"/>
                </a:solidFill>
              </a:rPr>
              <a:t> (=</a:t>
            </a:r>
            <a:r>
              <a:rPr lang="fr-FR" altLang="fr-FR" sz="1200" dirty="0" err="1">
                <a:solidFill>
                  <a:srgbClr val="FF0000"/>
                </a:solidFill>
              </a:rPr>
              <a:t>Métamizole</a:t>
            </a:r>
            <a:r>
              <a:rPr lang="fr-FR" altLang="fr-F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2556" y="2962051"/>
            <a:ext cx="219710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propioniques</a:t>
            </a:r>
            <a:endParaRPr lang="fr-FR" sz="1600" b="1" dirty="0"/>
          </a:p>
          <a:p>
            <a:pPr>
              <a:buNone/>
              <a:defRPr/>
            </a:pPr>
            <a:r>
              <a:rPr lang="fr-FR" sz="1050" dirty="0"/>
              <a:t>Ibuprofène (pas en véto)</a:t>
            </a:r>
          </a:p>
          <a:p>
            <a:pPr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Carprofène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Kétoprofène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Védaprofène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99413" y="2994588"/>
            <a:ext cx="22447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fénamiques</a:t>
            </a:r>
            <a:endParaRPr lang="fr-FR" sz="1600" b="1" dirty="0"/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FF0000"/>
                </a:solidFill>
              </a:rPr>
              <a:t>Acide </a:t>
            </a:r>
            <a:r>
              <a:rPr lang="fr-FR" sz="1400" dirty="0" err="1">
                <a:solidFill>
                  <a:srgbClr val="FF0000"/>
                </a:solidFill>
              </a:rPr>
              <a:t>tolfénamique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Flunixine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méglumine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63356" y="3000151"/>
            <a:ext cx="1612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acétiques</a:t>
            </a:r>
          </a:p>
          <a:p>
            <a:pPr>
              <a:buFontTx/>
              <a:buNone/>
              <a:defRPr/>
            </a:pPr>
            <a:r>
              <a:rPr lang="fr-FR" sz="1200" dirty="0"/>
              <a:t>Pas en véto en France</a:t>
            </a:r>
          </a:p>
        </p:txBody>
      </p:sp>
      <p:cxnSp>
        <p:nvCxnSpPr>
          <p:cNvPr id="22542" name="Connecteur droit avec flèche 16"/>
          <p:cNvCxnSpPr>
            <a:cxnSpLocks noChangeShapeType="1"/>
          </p:cNvCxnSpPr>
          <p:nvPr/>
        </p:nvCxnSpPr>
        <p:spPr bwMode="auto">
          <a:xfrm>
            <a:off x="2770981" y="2581051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" name="Connecteur droit avec flèche 2"/>
          <p:cNvCxnSpPr>
            <a:stCxn id="22531" idx="2"/>
            <a:endCxn id="22532" idx="0"/>
          </p:cNvCxnSpPr>
          <p:nvPr/>
        </p:nvCxnSpPr>
        <p:spPr bwMode="auto">
          <a:xfrm flipH="1">
            <a:off x="686344" y="2581051"/>
            <a:ext cx="2802695" cy="583101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312193" y="2581051"/>
            <a:ext cx="1161258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2" name="Connecteur droit avec flèche 21"/>
          <p:cNvCxnSpPr>
            <a:endCxn id="12" idx="0"/>
          </p:cNvCxnSpPr>
          <p:nvPr/>
        </p:nvCxnSpPr>
        <p:spPr bwMode="auto">
          <a:xfrm>
            <a:off x="3597057" y="2604063"/>
            <a:ext cx="924719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3473450" y="2581051"/>
            <a:ext cx="2178074" cy="4191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1" name="Connecteur droit avec flèche 30"/>
          <p:cNvCxnSpPr>
            <a:cxnSpLocks/>
            <a:stCxn id="22533" idx="2"/>
          </p:cNvCxnSpPr>
          <p:nvPr/>
        </p:nvCxnSpPr>
        <p:spPr bwMode="auto">
          <a:xfrm flipH="1">
            <a:off x="2770981" y="4822479"/>
            <a:ext cx="539750" cy="191059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3" name="Connecteur droit avec flèche 32"/>
          <p:cNvCxnSpPr>
            <a:stCxn id="22533" idx="2"/>
            <a:endCxn id="22535" idx="0"/>
          </p:cNvCxnSpPr>
          <p:nvPr/>
        </p:nvCxnSpPr>
        <p:spPr bwMode="auto">
          <a:xfrm>
            <a:off x="3310731" y="4822479"/>
            <a:ext cx="1087437" cy="148954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0" name="Ellipse 19"/>
          <p:cNvSpPr/>
          <p:nvPr/>
        </p:nvSpPr>
        <p:spPr bwMode="auto">
          <a:xfrm>
            <a:off x="7139884" y="2069438"/>
            <a:ext cx="1872208" cy="266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7793" y="116632"/>
            <a:ext cx="7561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dirty="0"/>
              <a:t>Classification des AINS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35496" y="1196752"/>
            <a:ext cx="6660232" cy="489654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12193" y="1422417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b="1" u="sng" dirty="0">
                <a:solidFill>
                  <a:srgbClr val="C00000"/>
                </a:solidFill>
              </a:rPr>
              <a:t>Classiques</a:t>
            </a:r>
          </a:p>
        </p:txBody>
      </p:sp>
      <p:sp>
        <p:nvSpPr>
          <p:cNvPr id="24" name="Étoile à 5 branches 23"/>
          <p:cNvSpPr/>
          <p:nvPr/>
        </p:nvSpPr>
        <p:spPr>
          <a:xfrm>
            <a:off x="7139884" y="180439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5537" y="6312341"/>
            <a:ext cx="84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rgbClr val="002060"/>
                </a:solidFill>
              </a:rPr>
              <a:t>Il faut </a:t>
            </a:r>
            <a:r>
              <a:rPr lang="fr-FR" sz="2000" b="1" u="sng" dirty="0">
                <a:solidFill>
                  <a:srgbClr val="002060"/>
                </a:solidFill>
              </a:rPr>
              <a:t>connaître les noms </a:t>
            </a:r>
            <a:r>
              <a:rPr lang="fr-FR" sz="2000" b="1" dirty="0">
                <a:solidFill>
                  <a:srgbClr val="002060"/>
                </a:solidFill>
              </a:rPr>
              <a:t>des principes actifs mais pas des familles</a:t>
            </a:r>
          </a:p>
        </p:txBody>
      </p:sp>
    </p:spTree>
    <p:extLst>
      <p:ext uri="{BB962C8B-B14F-4D97-AF65-F5344CB8AC3E}">
        <p14:creationId xmlns:p14="http://schemas.microsoft.com/office/powerpoint/2010/main" val="40577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13486"/>
              </p:ext>
            </p:extLst>
          </p:nvPr>
        </p:nvGraphicFramePr>
        <p:xfrm>
          <a:off x="287523" y="488576"/>
          <a:ext cx="8568953" cy="6226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CN/</a:t>
                      </a:r>
                      <a:r>
                        <a:rPr lang="fr-FR" sz="1400" baseline="0" dirty="0"/>
                        <a:t> CT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 Indication</a:t>
                      </a:r>
                      <a:r>
                        <a:rPr lang="fr-FR" sz="1400" baseline="0" dirty="0"/>
                        <a:t> AMM (RCP)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/>
                        <a:t>a. salicylique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+volailles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carprofène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</a:t>
                      </a:r>
                      <a:r>
                        <a:rPr lang="fr-FR" sz="1200" dirty="0" err="1"/>
                        <a:t>chir</a:t>
                      </a:r>
                      <a:endParaRPr lang="fr-FR" sz="1200" dirty="0"/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ketoprofène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r>
                        <a:rPr lang="fr-FR" sz="1600" dirty="0" err="1"/>
                        <a:t>vedaprofène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Ostéo-articulaire/ tissus mous</a:t>
                      </a:r>
                    </a:p>
                    <a:p>
                      <a:r>
                        <a:rPr lang="fr-FR" sz="1200" dirty="0"/>
                        <a:t>Efficacité discutée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sz="1600" dirty="0" err="1"/>
                        <a:t>Flunixine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méglumine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Ostéo-articulaire/colique</a:t>
                      </a:r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268">
                <a:tc>
                  <a:txBody>
                    <a:bodyPr/>
                    <a:lstStyle/>
                    <a:p>
                      <a:r>
                        <a:rPr lang="fr-FR" sz="1600" dirty="0"/>
                        <a:t>acide </a:t>
                      </a:r>
                      <a:r>
                        <a:rPr lang="fr-FR" sz="1600" dirty="0" err="1"/>
                        <a:t>tolfénamique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meloxicam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</a:t>
                      </a:r>
                      <a:r>
                        <a:rPr lang="fr-FR" sz="1200" dirty="0" err="1"/>
                        <a:t>chir</a:t>
                      </a:r>
                      <a:r>
                        <a:rPr lang="fr-FR" sz="1200" dirty="0"/>
                        <a:t>/Colique</a:t>
                      </a:r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Suxibuzone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New 2024!</a:t>
                      </a:r>
                      <a:endParaRPr lang="fr-FR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(exclu conso)</a:t>
                      </a:r>
                      <a:endParaRPr lang="fr-FR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douleur et de l’inflammation d'intensité légère associées aux affections </a:t>
                      </a:r>
                      <a:r>
                        <a:rPr lang="fr-FR" sz="12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musculo-squelettiques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56745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phénylbutazone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(exclu)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CV : fourbure chronique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9777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Métamizole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(=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dipyrone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(=noramidopyrine)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ANTISPASMODIQUE</a:t>
                      </a: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ANTIPYRETIQUE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9110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05763"/>
              </p:ext>
            </p:extLst>
          </p:nvPr>
        </p:nvGraphicFramePr>
        <p:xfrm>
          <a:off x="395536" y="980728"/>
          <a:ext cx="8568953" cy="25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CN/</a:t>
                      </a:r>
                      <a:r>
                        <a:rPr lang="fr-FR" baseline="0" dirty="0"/>
                        <a:t> 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firocoxib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robénacoxib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cimicoxib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enflicoxib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X(CN)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mavacoxib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  <a:r>
                        <a:rPr lang="fr-FR" baseline="0" dirty="0"/>
                        <a:t> (CN)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7481" y="260648"/>
            <a:ext cx="8856983" cy="47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28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 (suite)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536079" y="4311460"/>
            <a:ext cx="7962002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dire que c’est un AINS quand vous voyez le nom du PA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si c’est un COX-2 sélectif ou non 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Connaître les PA particuliers : PBZ,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dipyrone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+ particularités PK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36296" y="39759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35278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COX-1/COX-2</a:t>
            </a:r>
          </a:p>
        </p:txBody>
      </p:sp>
    </p:spTree>
    <p:extLst>
      <p:ext uri="{BB962C8B-B14F-4D97-AF65-F5344CB8AC3E}">
        <p14:creationId xmlns:p14="http://schemas.microsoft.com/office/powerpoint/2010/main" val="28425232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Cyclo-oxygénases : 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712646" cy="532792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fr-FR" altLang="fr-FR" sz="2300" dirty="0"/>
              <a:t>Deux principales formes de cyclo-oxygenases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/>
              <a:t>expression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  <a:r>
              <a:rPr lang="fr-FR" altLang="fr-FR" sz="2000" u="sng" dirty="0">
                <a:solidFill>
                  <a:srgbClr val="C00000"/>
                </a:solidFill>
              </a:rPr>
              <a:t>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B050"/>
                </a:solidFill>
              </a:rPr>
              <a:t>Rôles physiologiques : 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protection 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Estomac : </a:t>
            </a:r>
            <a:r>
              <a:rPr lang="fr-FR" altLang="fr-FR" sz="1600" b="0" dirty="0">
                <a:solidFill>
                  <a:srgbClr val="000000"/>
                </a:solidFill>
              </a:rPr>
              <a:t>barrière muqueuse gastrique (protection contre l’acidité)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Rein : </a:t>
            </a:r>
            <a:r>
              <a:rPr lang="fr-FR" altLang="fr-FR" sz="1600" b="0" dirty="0">
                <a:solidFill>
                  <a:srgbClr val="000000"/>
                </a:solidFill>
              </a:rPr>
              <a:t>vasodilatation de l’artériole afférente du glomérule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Hémostase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 dans l’inflammation ?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</a:t>
            </a:r>
            <a:r>
              <a:rPr lang="fr-FR" altLang="fr-FR" sz="2200" dirty="0"/>
              <a:t>expression</a:t>
            </a:r>
            <a:r>
              <a:rPr lang="fr-FR" altLang="fr-FR" sz="2200" dirty="0">
                <a:solidFill>
                  <a:srgbClr val="C00000"/>
                </a:solidFill>
              </a:rPr>
              <a:t> </a:t>
            </a:r>
            <a:r>
              <a:rPr lang="fr-FR" altLang="fr-FR" sz="2200" u="sng" dirty="0">
                <a:solidFill>
                  <a:srgbClr val="C00000"/>
                </a:solidFill>
              </a:rPr>
              <a:t>majoritairement inductible </a:t>
            </a:r>
            <a:r>
              <a:rPr lang="fr-FR" altLang="fr-FR" sz="1700" b="0" dirty="0"/>
              <a:t>(par des cytokines entre autres)</a:t>
            </a:r>
            <a:endParaRPr lang="fr-FR" altLang="fr-FR" sz="1900" b="0" dirty="0"/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rgbClr val="000000"/>
                </a:solidFill>
              </a:rPr>
              <a:t>Rôles dans </a:t>
            </a:r>
            <a:r>
              <a:rPr lang="fr-FR" altLang="fr-FR" sz="1900" dirty="0">
                <a:solidFill>
                  <a:srgbClr val="FF0000"/>
                </a:solidFill>
              </a:rPr>
              <a:t>douleur</a:t>
            </a:r>
            <a:r>
              <a:rPr lang="fr-FR" altLang="fr-FR" sz="1900" dirty="0">
                <a:solidFill>
                  <a:srgbClr val="000000"/>
                </a:solidFill>
              </a:rPr>
              <a:t>, </a:t>
            </a:r>
            <a:r>
              <a:rPr lang="fr-FR" altLang="fr-FR" sz="1900" dirty="0">
                <a:solidFill>
                  <a:srgbClr val="FF0000"/>
                </a:solidFill>
              </a:rPr>
              <a:t>croissance de tumeurs, </a:t>
            </a:r>
            <a:r>
              <a:rPr lang="fr-FR" altLang="fr-FR" sz="1900" dirty="0">
                <a:solidFill>
                  <a:srgbClr val="000000"/>
                </a:solidFill>
              </a:rPr>
              <a:t>nécrose,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physiologiques : </a:t>
            </a:r>
            <a:r>
              <a:rPr lang="fr-FR" altLang="fr-FR" sz="1900" b="0" dirty="0">
                <a:solidFill>
                  <a:srgbClr val="000000"/>
                </a:solidFill>
              </a:rPr>
              <a:t>induction de l'ovulation et de la parturition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</a:t>
            </a:r>
            <a:r>
              <a:rPr lang="fr-FR" altLang="fr-FR" sz="1900" b="0" u="sng" dirty="0" err="1">
                <a:solidFill>
                  <a:srgbClr val="000000"/>
                </a:solidFill>
              </a:rPr>
              <a:t>physio-pathologiques</a:t>
            </a:r>
            <a:r>
              <a:rPr lang="fr-FR" altLang="fr-FR" sz="1900" b="0" u="sng" dirty="0">
                <a:solidFill>
                  <a:srgbClr val="000000"/>
                </a:solidFill>
              </a:rPr>
              <a:t> : </a:t>
            </a:r>
            <a:r>
              <a:rPr lang="fr-FR" altLang="fr-FR" sz="1900" b="0" dirty="0">
                <a:solidFill>
                  <a:srgbClr val="000000"/>
                </a:solidFill>
              </a:rPr>
              <a:t>maintien de la fonction rénale, </a:t>
            </a:r>
            <a:r>
              <a:rPr lang="fr-FR" altLang="fr-FR" sz="19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900" b="0" dirty="0">
                <a:solidFill>
                  <a:srgbClr val="000000"/>
                </a:solidFill>
              </a:rPr>
              <a:t>,  </a:t>
            </a:r>
            <a:r>
              <a:rPr lang="fr-FR" altLang="fr-FR" sz="1900" dirty="0">
                <a:solidFill>
                  <a:srgbClr val="000000"/>
                </a:solidFill>
              </a:rPr>
              <a:t>cicatrisation, </a:t>
            </a:r>
            <a:r>
              <a:rPr lang="fr-FR" altLang="fr-FR" sz="1900" b="0" dirty="0">
                <a:solidFill>
                  <a:srgbClr val="000000"/>
                </a:solidFill>
              </a:rPr>
              <a:t>… </a:t>
            </a:r>
            <a:endParaRPr lang="fr-FR" altLang="fr-FR" sz="16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toile à 5 branches 6">
            <a:extLst>
              <a:ext uri="{FF2B5EF4-FFF2-40B4-BE49-F238E27FC236}">
                <a16:creationId xmlns:a16="http://schemas.microsoft.com/office/drawing/2014/main" id="{7683F25B-07FD-4C8E-883F-70D74DFB98C2}"/>
              </a:ext>
            </a:extLst>
          </p:cNvPr>
          <p:cNvSpPr/>
          <p:nvPr/>
        </p:nvSpPr>
        <p:spPr>
          <a:xfrm>
            <a:off x="539552" y="546258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/>
              <a:t>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118475" cy="398938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>
                <a:solidFill>
                  <a:srgbClr val="C00000"/>
                </a:solidFill>
              </a:rPr>
              <a:t>sécrétion 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physiologique  </a:t>
            </a:r>
            <a:endParaRPr lang="fr-FR" altLang="fr-FR" sz="160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dans l’inflammation 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sécrétion majoritairement inductible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Rôles dans douleur, nécrose, croissance de tumeurs,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700" b="0" dirty="0">
                <a:solidFill>
                  <a:srgbClr val="000000"/>
                </a:solidFill>
              </a:rPr>
              <a:t>Physiologique : induction de l'ovulation et de la parturition, </a:t>
            </a:r>
            <a:r>
              <a:rPr lang="fr-FR" altLang="fr-FR" sz="17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700" b="0" dirty="0">
                <a:solidFill>
                  <a:srgbClr val="000000"/>
                </a:solidFill>
              </a:rPr>
              <a:t>, fonction rénale, cicatrisation</a:t>
            </a:r>
            <a:endParaRPr lang="fr-FR" altLang="fr-FR" sz="15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6159" y="2204864"/>
            <a:ext cx="77005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COX1 = effets indésirables des AINS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8959" y="4300361"/>
            <a:ext cx="652608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COX2 = effets thérapeutiques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AF6D24-A7F8-45C3-A186-AFF475400FDE}"/>
              </a:ext>
            </a:extLst>
          </p:cNvPr>
          <p:cNvSpPr txBox="1"/>
          <p:nvPr/>
        </p:nvSpPr>
        <p:spPr>
          <a:xfrm>
            <a:off x="1043608" y="5847365"/>
            <a:ext cx="728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Attention: la réalité clinique n’est pas si nette</a:t>
            </a:r>
          </a:p>
        </p:txBody>
      </p:sp>
    </p:spTree>
    <p:extLst>
      <p:ext uri="{BB962C8B-B14F-4D97-AF65-F5344CB8AC3E}">
        <p14:creationId xmlns:p14="http://schemas.microsoft.com/office/powerpoint/2010/main" val="40393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 descr="noir)"/>
          <p:cNvSpPr>
            <a:spLocks noChangeArrowheads="1"/>
          </p:cNvSpPr>
          <p:nvPr/>
        </p:nvSpPr>
        <p:spPr bwMode="auto">
          <a:xfrm>
            <a:off x="395536" y="2110735"/>
            <a:ext cx="6618801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2800" u="sng" dirty="0">
                <a:solidFill>
                  <a:srgbClr val="C00000"/>
                </a:solidFill>
                <a:latin typeface="Arial"/>
              </a:rPr>
              <a:t>Aspirine</a:t>
            </a:r>
            <a:r>
              <a:rPr lang="fr-FR" altLang="fr-FR" sz="2800" dirty="0">
                <a:solidFill>
                  <a:srgbClr val="C00000"/>
                </a:solidFill>
                <a:latin typeface="Arial"/>
              </a:rPr>
              <a:t> 			</a:t>
            </a:r>
            <a:r>
              <a:rPr lang="fr-FR" altLang="fr-FR" sz="2800" dirty="0">
                <a:solidFill>
                  <a:srgbClr val="000000"/>
                </a:solidFill>
                <a:latin typeface="Arial"/>
              </a:rPr>
              <a:t>Cox1 &gt;&gt;&gt;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dirty="0">
                <a:latin typeface="+mn-lt"/>
              </a:rPr>
              <a:t>Fixation</a:t>
            </a:r>
            <a:r>
              <a:rPr lang="fr-FR" altLang="fr-FR" dirty="0">
                <a:solidFill>
                  <a:srgbClr val="FE9B03"/>
                </a:solidFill>
                <a:latin typeface="+mn-lt"/>
              </a:rPr>
              <a:t> </a:t>
            </a:r>
            <a:r>
              <a:rPr lang="fr-FR" altLang="fr-FR" dirty="0">
                <a:solidFill>
                  <a:srgbClr val="FF0000"/>
                </a:solidFill>
                <a:latin typeface="+mn-lt"/>
              </a:rPr>
              <a:t>IRREVERSIBLE </a:t>
            </a:r>
            <a:r>
              <a:rPr lang="fr-FR" altLang="fr-FR" dirty="0">
                <a:latin typeface="+mn-lt"/>
              </a:rPr>
              <a:t>sur COX 1 et COX 2</a:t>
            </a:r>
          </a:p>
        </p:txBody>
      </p:sp>
      <p:sp>
        <p:nvSpPr>
          <p:cNvPr id="51204" name="Rectangle 5" descr="noir)"/>
          <p:cNvSpPr>
            <a:spLocks noChangeArrowheads="1"/>
          </p:cNvSpPr>
          <p:nvPr/>
        </p:nvSpPr>
        <p:spPr bwMode="auto">
          <a:xfrm>
            <a:off x="395536" y="4177891"/>
            <a:ext cx="8064896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1600" u="sng" dirty="0" err="1">
                <a:solidFill>
                  <a:srgbClr val="C00000"/>
                </a:solidFill>
                <a:latin typeface="Arial"/>
              </a:rPr>
              <a:t>Ac</a:t>
            </a:r>
            <a:r>
              <a:rPr lang="fr-FR" altLang="fr-FR" sz="1600" u="sng" dirty="0">
                <a:solidFill>
                  <a:srgbClr val="C00000"/>
                </a:solidFill>
                <a:latin typeface="Arial"/>
              </a:rPr>
              <a:t>. salicylique</a:t>
            </a:r>
            <a:r>
              <a:rPr lang="fr-FR" altLang="fr-FR" sz="1400" dirty="0">
                <a:solidFill>
                  <a:srgbClr val="C00000"/>
                </a:solidFill>
                <a:latin typeface="Arial"/>
              </a:rPr>
              <a:t>		</a:t>
            </a:r>
            <a:r>
              <a:rPr lang="fr-FR" altLang="fr-FR" sz="1600" dirty="0">
                <a:solidFill>
                  <a:srgbClr val="000000"/>
                </a:solidFill>
                <a:latin typeface="Arial"/>
              </a:rPr>
              <a:t>Cox1 =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1400" dirty="0">
              <a:solidFill>
                <a:srgbClr val="C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200" b="0" dirty="0">
                <a:solidFill>
                  <a:srgbClr val="000000"/>
                </a:solidFill>
                <a:latin typeface="Arial"/>
              </a:rPr>
              <a:t>Inhibition sur Cox1 et Cox2 nécessite des concentrations beaucoup plus fortes que l’inhibition de Cox1 par l’aspirine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title"/>
          </p:nvPr>
        </p:nvSpPr>
        <p:spPr bwMode="invGray">
          <a:xfrm>
            <a:off x="987425" y="404813"/>
            <a:ext cx="7297738" cy="16557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200" dirty="0">
                <a:solidFill>
                  <a:srgbClr val="FF0000"/>
                </a:solidFill>
              </a:rPr>
              <a:t>Aspirine</a:t>
            </a:r>
            <a:r>
              <a:rPr lang="fr-FR" altLang="fr-FR" sz="3200" dirty="0"/>
              <a:t> </a:t>
            </a:r>
            <a:r>
              <a:rPr lang="fr-FR" altLang="fr-FR" sz="3200" i="1" dirty="0"/>
              <a:t>vs</a:t>
            </a:r>
            <a:r>
              <a:rPr lang="fr-FR" altLang="fr-FR" sz="3200" dirty="0"/>
              <a:t> </a:t>
            </a:r>
            <a:r>
              <a:rPr lang="fr-FR" altLang="fr-FR" sz="3200" dirty="0" err="1"/>
              <a:t>Ac</a:t>
            </a:r>
            <a:r>
              <a:rPr lang="fr-FR" altLang="fr-FR" sz="3200" dirty="0"/>
              <a:t>. Salicylique</a:t>
            </a:r>
            <a:br>
              <a:rPr lang="fr-FR" altLang="fr-FR" sz="3200" dirty="0"/>
            </a:br>
            <a:endParaRPr lang="fr-FR" altLang="fr-FR" sz="3200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9512" y="2708920"/>
            <a:ext cx="8712968" cy="1151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7852971" y="226271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285163" y="24146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279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090771" y="6288613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63681" y="376002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0330" y="31551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2351" y="152451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08573" y="1484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173285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348880"/>
            <a:ext cx="3263318" cy="2571706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20138" y="3853020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60508" y="5267883"/>
            <a:ext cx="493313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60549" y="176774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273249" y="500810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185517" y="2458255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267538" y="2492528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36321" y="2535298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77754" y="3306688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82313" y="1161126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sz="2000" b="1" dirty="0">
                <a:solidFill>
                  <a:srgbClr val="FF0000"/>
                </a:solidFill>
              </a:rPr>
              <a:t>Sélectif vis-à-vis de COX 2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99800" y="12083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42904" y="6176865"/>
            <a:ext cx="7883596" cy="72466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sz="1600" kern="0" dirty="0">
                <a:solidFill>
                  <a:srgbClr val="FF0000"/>
                </a:solidFill>
                <a:latin typeface="+mj-lt"/>
              </a:rPr>
              <a:t>La sélectivité </a:t>
            </a:r>
            <a:r>
              <a:rPr lang="fr-FR" sz="1600" b="0" kern="0" dirty="0">
                <a:latin typeface="+mj-lt"/>
              </a:rPr>
              <a:t>est l’affinité d’un principe actif pour une cible par rapport à une autre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164218" y="55918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38292201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65300" y="2724150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dirty="0"/>
              <a:t>Sélectivité COX-1 vs COX-2</a:t>
            </a:r>
            <a:endParaRPr lang="en-US" altLang="fr-FR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8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COX-1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 / 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COX-2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    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	Plus ce rapport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est élevé</a:t>
            </a:r>
            <a:r>
              <a:rPr lang="fr-FR" sz="2800" b="0" dirty="0">
                <a:latin typeface="+mj-lt"/>
              </a:rPr>
              <a:t>, plus l’AINS sera qualifié de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sélectif vis-à-vis de COX-2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185863" y="1988840"/>
            <a:ext cx="6985000" cy="790575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6019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7768"/>
            <a:ext cx="6365875" cy="1143000"/>
          </a:xfrm>
        </p:spPr>
        <p:txBody>
          <a:bodyPr/>
          <a:lstStyle/>
          <a:p>
            <a:r>
              <a:rPr lang="fr-FR" dirty="0"/>
              <a:t>Plus en détails…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7874198" cy="5040560"/>
          </a:xfrm>
        </p:spPr>
        <p:txBody>
          <a:bodyPr/>
          <a:lstStyle/>
          <a:p>
            <a:r>
              <a:rPr lang="fr-FR" sz="1800" dirty="0">
                <a:solidFill>
                  <a:srgbClr val="FF0000"/>
                </a:solidFill>
              </a:rPr>
              <a:t>Reconnaître tous les AINS (principes actifs) disponibles en médecine vétérinaire et savoir en citer au moins 5 de mémoire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Citer les propriétés générales des AINS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Connaître la particularité pharmacodynamique des </a:t>
            </a:r>
            <a:r>
              <a:rPr lang="fr-FR" sz="1800" dirty="0" err="1">
                <a:solidFill>
                  <a:srgbClr val="FF0000"/>
                </a:solidFill>
              </a:rPr>
              <a:t>coxibs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180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pharmacodynamiques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Dipyrone</a:t>
            </a:r>
            <a:r>
              <a:rPr lang="fr-FR" sz="1200" b="0" dirty="0"/>
              <a:t>=</a:t>
            </a:r>
            <a:r>
              <a:rPr lang="fr-FR" sz="1200" b="0" dirty="0" err="1"/>
              <a:t>métamizole</a:t>
            </a:r>
            <a:endParaRPr lang="fr-FR" sz="1200" b="0" dirty="0"/>
          </a:p>
          <a:p>
            <a:pPr lvl="1"/>
            <a:endParaRPr lang="fr-FR" sz="1600" b="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pharmacocinétiques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Mavacoxib</a:t>
            </a:r>
            <a:r>
              <a:rPr lang="fr-FR" sz="1200" b="0" dirty="0"/>
              <a:t>, </a:t>
            </a:r>
            <a:r>
              <a:rPr lang="fr-FR" sz="1200" b="0" dirty="0" err="1"/>
              <a:t>enflicoxib</a:t>
            </a:r>
            <a:endParaRPr lang="fr-FR" sz="1200" b="0" dirty="0"/>
          </a:p>
          <a:p>
            <a:pPr lvl="1"/>
            <a:r>
              <a:rPr lang="fr-FR" sz="1200" b="0" dirty="0" err="1"/>
              <a:t>Suxibuzone</a:t>
            </a:r>
            <a:endParaRPr lang="fr-FR" sz="1200" b="0" dirty="0"/>
          </a:p>
          <a:p>
            <a:pPr lvl="1"/>
            <a:r>
              <a:rPr lang="fr-FR" sz="1200" b="0" dirty="0" err="1"/>
              <a:t>Meloxicam</a:t>
            </a:r>
            <a:r>
              <a:rPr lang="fr-FR" sz="1200" b="0" dirty="0"/>
              <a:t> (CN et CT)</a:t>
            </a:r>
          </a:p>
          <a:p>
            <a:pPr lvl="1"/>
            <a:r>
              <a:rPr lang="fr-FR" sz="1200" b="0" dirty="0" err="1"/>
              <a:t>Firocoxib</a:t>
            </a:r>
            <a:r>
              <a:rPr lang="fr-FR" sz="1200" b="0" dirty="0"/>
              <a:t> (CV)</a:t>
            </a:r>
            <a:endParaRPr lang="fr-FR" sz="1600" b="0" dirty="0"/>
          </a:p>
          <a:p>
            <a:pPr marL="457200" lvl="1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261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97992" y="50066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42518" y="3650649"/>
            <a:ext cx="3591675" cy="74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267744" y="3658109"/>
            <a:ext cx="39377" cy="130482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71284" y="1023202"/>
            <a:ext cx="2662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b="1" dirty="0">
                <a:solidFill>
                  <a:srgbClr val="FF0000"/>
                </a:solidFill>
              </a:rPr>
              <a:t>Cox-2 Sélectif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01223"/>
              </p:ext>
            </p:extLst>
          </p:nvPr>
        </p:nvGraphicFramePr>
        <p:xfrm>
          <a:off x="5565303" y="2606024"/>
          <a:ext cx="3000672" cy="103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Équation" r:id="rId4" imgW="1409088" imgH="431613" progId="Equation.3">
                  <p:embed/>
                </p:oleObj>
              </mc:Choice>
              <mc:Fallback>
                <p:oleObj name="Équation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03" y="2606024"/>
                        <a:ext cx="3000672" cy="1032399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3366368" y="3697154"/>
            <a:ext cx="11147" cy="122343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984192" y="50685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8351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769186" y="3316287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3200" dirty="0"/>
              <a:t>Sélectivité COX-1 vs COX-2</a:t>
            </a:r>
            <a:endParaRPr lang="en-US" altLang="fr-FR" sz="33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067" y="2330373"/>
            <a:ext cx="8159750" cy="4541837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355519" indent="-355519" algn="ctr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solidFill>
                  <a:schemeClr val="tx2"/>
                </a:solidFill>
              </a:rPr>
              <a:t>Sélectivité = IC</a:t>
            </a:r>
            <a:r>
              <a:rPr lang="fr-FR" sz="2800" b="0" baseline="-25000" dirty="0">
                <a:solidFill>
                  <a:schemeClr val="tx2"/>
                </a:solidFill>
              </a:rPr>
              <a:t>50 COX-1</a:t>
            </a:r>
            <a:r>
              <a:rPr lang="fr-FR" sz="2800" b="0" dirty="0">
                <a:solidFill>
                  <a:schemeClr val="tx2"/>
                </a:solidFill>
              </a:rPr>
              <a:t> / IC</a:t>
            </a:r>
            <a:r>
              <a:rPr lang="fr-FR" sz="2800" b="0" baseline="-25000" dirty="0">
                <a:solidFill>
                  <a:schemeClr val="tx2"/>
                </a:solidFill>
              </a:rPr>
              <a:t>50 COX-2</a:t>
            </a:r>
            <a:r>
              <a:rPr lang="fr-FR" sz="2000" b="0" dirty="0"/>
              <a:t>   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r>
              <a:rPr lang="fr-FR" b="0" u="sng" dirty="0">
                <a:latin typeface="+mj-lt"/>
              </a:rPr>
              <a:t>Mais il faudrait plutôt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</a:rPr>
              <a:t>IC</a:t>
            </a:r>
            <a:r>
              <a:rPr lang="fr-FR" sz="3300" baseline="-25000" dirty="0">
                <a:solidFill>
                  <a:schemeClr val="tx2"/>
                </a:solidFill>
              </a:rPr>
              <a:t>20</a:t>
            </a:r>
            <a:r>
              <a:rPr lang="fr-FR" sz="3300" b="0" baseline="-25000" dirty="0">
                <a:solidFill>
                  <a:schemeClr val="tx2"/>
                </a:solidFill>
              </a:rPr>
              <a:t> COX-1</a:t>
            </a:r>
            <a:r>
              <a:rPr lang="fr-FR" sz="3300" b="0" dirty="0">
                <a:solidFill>
                  <a:schemeClr val="tx2"/>
                </a:solidFill>
              </a:rPr>
              <a:t> / IC</a:t>
            </a:r>
            <a:r>
              <a:rPr lang="fr-FR" sz="3300" baseline="-25000" dirty="0">
                <a:solidFill>
                  <a:schemeClr val="tx2"/>
                </a:solidFill>
              </a:rPr>
              <a:t>80</a:t>
            </a:r>
            <a:r>
              <a:rPr lang="fr-FR" sz="3300" b="0" baseline="-25000" dirty="0">
                <a:solidFill>
                  <a:schemeClr val="tx2"/>
                </a:solidFill>
              </a:rPr>
              <a:t> COX-2</a:t>
            </a: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1279442" y="4248350"/>
            <a:ext cx="6985000" cy="590834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1278649" y="2292350"/>
            <a:ext cx="6985000" cy="592137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563888" y="4867648"/>
            <a:ext cx="576064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1165806" y="5742368"/>
            <a:ext cx="400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20% sur COX-1 </a:t>
            </a:r>
          </a:p>
          <a:p>
            <a:pPr>
              <a:buNone/>
            </a:pPr>
            <a:r>
              <a:rPr lang="fr-FR" sz="2000" b="1" dirty="0"/>
              <a:t>= Très peu d’effets indésirables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6486939" y="4867648"/>
            <a:ext cx="643880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5263705" y="5742368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80% sur COX-2 </a:t>
            </a:r>
          </a:p>
          <a:p>
            <a:pPr>
              <a:buNone/>
            </a:pPr>
            <a:r>
              <a:rPr lang="fr-FR" sz="2000" b="1" dirty="0"/>
              <a:t>= Effet thérapeutique élevé</a:t>
            </a:r>
          </a:p>
        </p:txBody>
      </p:sp>
    </p:spTree>
    <p:extLst>
      <p:ext uri="{BB962C8B-B14F-4D97-AF65-F5344CB8AC3E}">
        <p14:creationId xmlns:p14="http://schemas.microsoft.com/office/powerpoint/2010/main" val="39264285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37239" y="492058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130538" y="5006631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96928" y="2879507"/>
            <a:ext cx="1561902" cy="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09836" y="2913316"/>
            <a:ext cx="40188" cy="194530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53110"/>
              </p:ext>
            </p:extLst>
          </p:nvPr>
        </p:nvGraphicFramePr>
        <p:xfrm>
          <a:off x="5640388" y="2409825"/>
          <a:ext cx="2838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Équation" r:id="rId4" imgW="1333440" imgH="431640" progId="Equation.3">
                  <p:embed/>
                </p:oleObj>
              </mc:Choice>
              <mc:Fallback>
                <p:oleObj name="Équation" r:id="rId4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409825"/>
                        <a:ext cx="2838450" cy="1031875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008300" y="4365104"/>
            <a:ext cx="0" cy="57606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804326" y="5004800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1033158" y="4406324"/>
            <a:ext cx="2026674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500" y="287338"/>
            <a:ext cx="81946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947738">
              <a:buNone/>
            </a:pPr>
            <a:r>
              <a:rPr lang="fr-FR" altLang="fr-FR" sz="3200" kern="0"/>
              <a:t>Sélectivité COX-1 vs COX-2</a:t>
            </a:r>
            <a:endParaRPr lang="en-US" altLang="fr-FR" sz="3300" kern="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426"/>
              </p:ext>
            </p:extLst>
          </p:nvPr>
        </p:nvGraphicFramePr>
        <p:xfrm>
          <a:off x="986931" y="2571637"/>
          <a:ext cx="7152456" cy="141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45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Mavacoxib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carprofene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5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COX-2</a:t>
                      </a:r>
                      <a:r>
                        <a:rPr lang="fr-FR" sz="1800" b="0" dirty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80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COX-2</a:t>
                      </a:r>
                      <a:endParaRPr lang="fr-FR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096852"/>
            <a:ext cx="7992888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7120643" y="1698249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935091-4DB0-41E4-9168-8CD9780C3975}"/>
              </a:ext>
            </a:extLst>
          </p:cNvPr>
          <p:cNvSpPr txBox="1"/>
          <p:nvPr/>
        </p:nvSpPr>
        <p:spPr>
          <a:xfrm>
            <a:off x="314687" y="4947901"/>
            <a:ext cx="828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/>
              <a:t>Attention aux arguments marketing </a:t>
            </a:r>
          </a:p>
          <a:p>
            <a:pPr algn="ctr">
              <a:buNone/>
            </a:pPr>
            <a:r>
              <a:rPr lang="fr-FR" sz="2000" dirty="0"/>
              <a:t>sur la sélectivité des laboratoires pharmaceutiques! </a:t>
            </a:r>
          </a:p>
        </p:txBody>
      </p:sp>
    </p:spTree>
    <p:extLst>
      <p:ext uri="{BB962C8B-B14F-4D97-AF65-F5344CB8AC3E}">
        <p14:creationId xmlns:p14="http://schemas.microsoft.com/office/powerpoint/2010/main" val="1278892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3356992"/>
            <a:ext cx="2592288" cy="152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Kétoprofène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Védaprofène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600" kern="0" dirty="0" err="1">
                <a:latin typeface="+mj-lt"/>
              </a:rPr>
              <a:t>Flunixine</a:t>
            </a:r>
            <a:r>
              <a:rPr lang="fr-FR" sz="1600" kern="0" dirty="0">
                <a:latin typeface="+mj-lt"/>
              </a:rPr>
              <a:t> </a:t>
            </a:r>
            <a:r>
              <a:rPr lang="fr-FR" sz="1600" kern="0" dirty="0" err="1">
                <a:latin typeface="+mj-lt"/>
              </a:rPr>
              <a:t>meglumine</a:t>
            </a:r>
            <a:endParaRPr lang="fr-FR" sz="16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altLang="fr-FR" sz="1800" dirty="0"/>
              <a:t>Aspirine</a:t>
            </a:r>
          </a:p>
          <a:p>
            <a:pPr marL="474663" lvl="1" indent="0" algn="ctr" defTabSz="947738">
              <a:buFontTx/>
              <a:buNone/>
              <a:defRPr/>
            </a:pPr>
            <a:endParaRPr lang="fr-FR" sz="2000" kern="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3402097"/>
            <a:ext cx="2232248" cy="9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086" rIns="93818" bIns="46086"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4746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Ibuprofène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Phénylbutazone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1800" b="1" dirty="0"/>
              <a:t>a. salicylique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27884" y="3316329"/>
            <a:ext cx="4306887" cy="1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 err="1"/>
              <a:t>Carprofène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>
                <a:solidFill>
                  <a:srgbClr val="FFCC99"/>
                </a:solidFill>
              </a:rPr>
              <a:t>Méloxicam</a:t>
            </a:r>
            <a:endParaRPr lang="fr-FR" altLang="fr-FR" sz="2000" b="1" dirty="0">
              <a:solidFill>
                <a:srgbClr val="FFCC99"/>
              </a:solidFill>
            </a:endParaRPr>
          </a:p>
          <a:p>
            <a:pPr algn="ctr">
              <a:buFontTx/>
              <a:buNone/>
            </a:pPr>
            <a:r>
              <a:rPr lang="fr-FR" altLang="fr-FR" sz="2000" b="1" dirty="0" err="1"/>
              <a:t>Ac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tolfénamique</a:t>
            </a:r>
            <a:endParaRPr lang="fr-FR" altLang="fr-FR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24849" y="3326300"/>
            <a:ext cx="1919151" cy="16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05" tIns="47402" rIns="94805" bIns="47402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/>
              <a:t>Firo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Robéna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Cimi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Mava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Enfli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631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COX-1 sélectifs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28184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COX-2 sélectifs</a:t>
            </a:r>
          </a:p>
        </p:txBody>
      </p:sp>
      <p:sp>
        <p:nvSpPr>
          <p:cNvPr id="10" name="Flèche droite 9"/>
          <p:cNvSpPr/>
          <p:nvPr/>
        </p:nvSpPr>
        <p:spPr bwMode="auto">
          <a:xfrm>
            <a:off x="395536" y="2663019"/>
            <a:ext cx="8064896" cy="507574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CC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00125" y="476672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  <p:sp>
        <p:nvSpPr>
          <p:cNvPr id="2" name="Ellipse 1"/>
          <p:cNvSpPr/>
          <p:nvPr/>
        </p:nvSpPr>
        <p:spPr bwMode="auto">
          <a:xfrm>
            <a:off x="6948264" y="3263792"/>
            <a:ext cx="2123728" cy="171391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69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293" y="2132856"/>
            <a:ext cx="8475414" cy="208552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b="0" dirty="0">
                <a:latin typeface="+mj-lt"/>
              </a:rPr>
              <a:t>Le classement précédent (sélectif Cox-1 vs Cox-2) a été effectué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à partir d’études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vitro.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b="0" dirty="0">
              <a:latin typeface="+mj-lt"/>
            </a:endParaRPr>
          </a:p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dirty="0">
                <a:latin typeface="+mj-lt"/>
              </a:rPr>
              <a:t>L’intérêt thérapeutique </a:t>
            </a:r>
            <a:r>
              <a:rPr lang="fr-FR" b="0" dirty="0">
                <a:latin typeface="+mj-lt"/>
              </a:rPr>
              <a:t>des COX-2 sélectifs est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moins évident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vivo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7750" y="260648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</p:spTree>
    <p:extLst>
      <p:ext uri="{BB962C8B-B14F-4D97-AF65-F5344CB8AC3E}">
        <p14:creationId xmlns:p14="http://schemas.microsoft.com/office/powerpoint/2010/main" val="273769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7750" y="476672"/>
            <a:ext cx="7048500" cy="788988"/>
          </a:xfrm>
        </p:spPr>
        <p:txBody>
          <a:bodyPr/>
          <a:lstStyle/>
          <a:p>
            <a:r>
              <a:rPr lang="fr-FR" altLang="fr-FR" sz="4000" dirty="0"/>
              <a:t>Sélectivité COX-1 vs COX-2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1642" y="1919759"/>
            <a:ext cx="7931150" cy="3729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algn="l">
              <a:defRPr/>
            </a:pPr>
            <a:r>
              <a:rPr lang="fr-FR" b="0" dirty="0">
                <a:latin typeface="+mj-lt"/>
              </a:rPr>
              <a:t>On recherche des </a:t>
            </a:r>
            <a:r>
              <a:rPr lang="fr-FR" dirty="0">
                <a:latin typeface="+mj-lt"/>
              </a:rPr>
              <a:t>AINS plus sélectifs pour COX-2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afin d’optimiser le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rapport bénéfice/risque</a:t>
            </a:r>
          </a:p>
          <a:p>
            <a:pPr>
              <a:defRPr/>
            </a:pPr>
            <a:endParaRPr lang="fr-FR" sz="3300" dirty="0">
              <a:latin typeface="+mj-lt"/>
            </a:endParaRPr>
          </a:p>
          <a:p>
            <a:pPr>
              <a:defRPr/>
            </a:pPr>
            <a:r>
              <a:rPr lang="fr-FR" sz="3200" b="0" dirty="0">
                <a:latin typeface="+mj-lt"/>
              </a:rPr>
              <a:t>Enjeu thérapeutique ET </a:t>
            </a:r>
            <a:r>
              <a:rPr lang="fr-FR" sz="3200" b="0" u="sng" dirty="0">
                <a:latin typeface="+mj-lt"/>
              </a:rPr>
              <a:t>commercial</a:t>
            </a:r>
          </a:p>
        </p:txBody>
      </p:sp>
      <p:sp>
        <p:nvSpPr>
          <p:cNvPr id="39940" name="Flèche droite 1"/>
          <p:cNvSpPr>
            <a:spLocks noChangeArrowheads="1"/>
          </p:cNvSpPr>
          <p:nvPr/>
        </p:nvSpPr>
        <p:spPr bwMode="auto">
          <a:xfrm>
            <a:off x="740852" y="3281040"/>
            <a:ext cx="504825" cy="503238"/>
          </a:xfrm>
          <a:prstGeom prst="rightArrow">
            <a:avLst>
              <a:gd name="adj1" fmla="val 50000"/>
              <a:gd name="adj2" fmla="val 50158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  <p:sp>
        <p:nvSpPr>
          <p:cNvPr id="2" name="ZoneTexte 1"/>
          <p:cNvSpPr txBox="1"/>
          <p:nvPr/>
        </p:nvSpPr>
        <p:spPr>
          <a:xfrm>
            <a:off x="412722" y="4490594"/>
            <a:ext cx="873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/>
              <a:t>	La sélectivité </a:t>
            </a:r>
            <a:r>
              <a:rPr lang="fr-FR" b="1" dirty="0"/>
              <a:t>n’est pas corrélée à l’efficacité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" y="4163389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744997" y="403298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08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3029292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907704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52827" y="4304207"/>
            <a:ext cx="6517184" cy="65606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311432" y="4304206"/>
            <a:ext cx="28320" cy="1315821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05274" y="6292095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89383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117422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092280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0.01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7452321" y="4369814"/>
            <a:ext cx="17690" cy="1219426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21089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59652" y="224148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55020" y="1398652"/>
            <a:ext cx="8988978" cy="64807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fr-FR" sz="1800" kern="0" dirty="0">
                <a:solidFill>
                  <a:srgbClr val="FF8181"/>
                </a:solidFill>
                <a:latin typeface="+mj-lt"/>
              </a:rPr>
              <a:t>La puissance </a:t>
            </a:r>
            <a:r>
              <a:rPr lang="fr-FR" sz="1800" b="0" kern="0" dirty="0">
                <a:latin typeface="+mj-lt"/>
              </a:rPr>
              <a:t>est la concentration nécessaire pour obtenir (inhiber) 50 % des effets.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45998" y="9223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8181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1949871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184797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08833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528386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016666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23235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2832289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2946151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777662" y="5315880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392930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189173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13209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2616516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2659286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23546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2832289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498585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29755" y="112474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42801" y="133952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8062" y="1737322"/>
            <a:ext cx="3445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2D2DB9">
                    <a:lumMod val="75000"/>
                  </a:srgbClr>
                </a:solidFill>
              </a:rPr>
              <a:t>80 % inhibition COX-2 = </a:t>
            </a:r>
            <a:r>
              <a:rPr lang="fr-FR" sz="2400" b="1" u="sng" dirty="0">
                <a:solidFill>
                  <a:srgbClr val="2D2DB9">
                    <a:lumMod val="75000"/>
                  </a:srgbClr>
                </a:solidFill>
              </a:rPr>
              <a:t>même activité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108387" y="5917986"/>
            <a:ext cx="7629927" cy="101281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5519" indent="-355519" defTabSz="948050">
              <a:lnSpc>
                <a:spcPct val="80000"/>
              </a:lnSpc>
              <a:spcBef>
                <a:spcPct val="100000"/>
              </a:spcBef>
              <a:defRPr/>
            </a:pPr>
            <a:r>
              <a:rPr lang="fr-FR" sz="1800" kern="0" dirty="0">
                <a:solidFill>
                  <a:srgbClr val="FF8181"/>
                </a:solidFill>
                <a:latin typeface="+mj-lt"/>
              </a:rPr>
              <a:t>La puissance </a:t>
            </a:r>
            <a:r>
              <a:rPr lang="fr-FR" sz="1800" b="0" kern="0" dirty="0">
                <a:latin typeface="+mj-lt"/>
              </a:rPr>
              <a:t>des effets </a:t>
            </a:r>
            <a:r>
              <a:rPr lang="fr-FR" sz="1800" kern="0" dirty="0">
                <a:solidFill>
                  <a:srgbClr val="C00000"/>
                </a:solidFill>
                <a:latin typeface="+mj-lt"/>
              </a:rPr>
              <a:t>ne préjuge pas de l'intérêt clinique </a:t>
            </a:r>
            <a:r>
              <a:rPr lang="fr-FR" sz="1800" b="0" kern="0" dirty="0">
                <a:latin typeface="+mj-lt"/>
              </a:rPr>
              <a:t>d'un AINS et ne permet pas de classer les AINS entre eux</a:t>
            </a:r>
          </a:p>
        </p:txBody>
      </p:sp>
      <p:sp>
        <p:nvSpPr>
          <p:cNvPr id="35" name="Étoile à 5 branches 34"/>
          <p:cNvSpPr/>
          <p:nvPr/>
        </p:nvSpPr>
        <p:spPr>
          <a:xfrm>
            <a:off x="856729" y="540846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9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600" y="353914"/>
            <a:ext cx="7872413" cy="10588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/>
              <a:t>Puissance des AINS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68776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dirty="0">
                <a:solidFill>
                  <a:srgbClr val="00B050"/>
                </a:solidFill>
                <a:latin typeface="+mj-lt"/>
              </a:rPr>
              <a:t>Remarque : </a:t>
            </a:r>
            <a:r>
              <a:rPr lang="fr-FR" b="0" dirty="0">
                <a:latin typeface="+mj-lt"/>
              </a:rPr>
              <a:t>Un avantage d’un médicament puissant est de permettre de traiter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un animal de grand format avec un petit volume</a:t>
            </a:r>
            <a:r>
              <a:rPr lang="fr-FR" b="0" dirty="0">
                <a:latin typeface="+mj-lt"/>
              </a:rPr>
              <a:t> </a:t>
            </a: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endParaRPr lang="fr-FR" b="0" dirty="0">
              <a:latin typeface="+mj-lt"/>
            </a:endParaRP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b="0" dirty="0" err="1">
                <a:latin typeface="+mj-lt"/>
              </a:rPr>
              <a:t>Firocoxib</a:t>
            </a:r>
            <a:r>
              <a:rPr lang="fr-FR" b="0" dirty="0">
                <a:latin typeface="+mj-lt"/>
              </a:rPr>
              <a:t> chez le cheval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756366" y="4221088"/>
            <a:ext cx="369088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3851756"/>
            <a:ext cx="15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92255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116632"/>
            <a:ext cx="6365875" cy="11430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3226"/>
            <a:ext cx="7024687" cy="5040560"/>
          </a:xfrm>
        </p:spPr>
        <p:txBody>
          <a:bodyPr/>
          <a:lstStyle/>
          <a:p>
            <a:r>
              <a:rPr lang="fr-FR" sz="1800" b="0" dirty="0"/>
              <a:t>Introduction : inflammation (voir ana-</a:t>
            </a:r>
            <a:r>
              <a:rPr lang="fr-FR" sz="1800" b="0" dirty="0" err="1"/>
              <a:t>path</a:t>
            </a:r>
            <a:r>
              <a:rPr lang="fr-FR" sz="1800" b="0" dirty="0"/>
              <a:t>)</a:t>
            </a:r>
            <a:endParaRPr lang="fr-FR" sz="1600" b="0" dirty="0"/>
          </a:p>
          <a:p>
            <a:r>
              <a:rPr lang="fr-FR" sz="1800" b="0" dirty="0"/>
              <a:t>Historique</a:t>
            </a:r>
          </a:p>
          <a:p>
            <a:r>
              <a:rPr lang="fr-FR" sz="1800" b="0" dirty="0"/>
              <a:t>Classification</a:t>
            </a:r>
          </a:p>
          <a:p>
            <a:endParaRPr lang="fr-FR" sz="1800" b="0" dirty="0"/>
          </a:p>
          <a:p>
            <a:r>
              <a:rPr lang="fr-FR" sz="2000" dirty="0"/>
              <a:t>Mécanismes d’action des AINS</a:t>
            </a:r>
            <a:endParaRPr lang="fr-FR" sz="1400" dirty="0"/>
          </a:p>
          <a:p>
            <a:pPr marL="857250" lvl="1" indent="-457200"/>
            <a:r>
              <a:rPr lang="fr-FR" sz="1400" b="0" dirty="0"/>
              <a:t>Inhibition des COX</a:t>
            </a:r>
          </a:p>
          <a:p>
            <a:pPr marL="857250" lvl="1" indent="-457200"/>
            <a:r>
              <a:rPr lang="fr-FR" sz="1400" b="0" dirty="0"/>
              <a:t>Sélectivité COX-1/COX-2</a:t>
            </a:r>
          </a:p>
          <a:p>
            <a:pPr marL="857250" lvl="1" indent="-457200"/>
            <a:r>
              <a:rPr lang="fr-FR" sz="1400" b="0" dirty="0"/>
              <a:t>Puissance des AINS</a:t>
            </a:r>
          </a:p>
          <a:p>
            <a:pPr marL="857250" lvl="1" indent="-457200"/>
            <a:endParaRPr lang="fr-FR" sz="1400" b="0" dirty="0"/>
          </a:p>
          <a:p>
            <a:r>
              <a:rPr lang="fr-FR" sz="2000" b="0" dirty="0"/>
              <a:t>Efficacité clinique</a:t>
            </a:r>
          </a:p>
          <a:p>
            <a:endParaRPr lang="fr-FR" i="1" dirty="0"/>
          </a:p>
          <a:p>
            <a:r>
              <a:rPr lang="fr-FR" sz="2000" dirty="0"/>
              <a:t>Indications des AINS en médecine vétérinaire</a:t>
            </a:r>
          </a:p>
          <a:p>
            <a:pPr marL="0" indent="0">
              <a:buNone/>
            </a:pPr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2973000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476672"/>
            <a:ext cx="6464300" cy="746125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922463"/>
            <a:ext cx="8512175" cy="425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u="sng" dirty="0">
                <a:latin typeface="+mj-lt"/>
              </a:rPr>
              <a:t>Réalisés par les industries pharmaceutiques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Publiés dans les médias non-scientifiques (journaux publicitaires, congrès,...)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Difficulté d'avoir des critères de jugement avec de bonnes performances de mesure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endParaRPr lang="fr-FR" sz="2000" b="0" dirty="0">
              <a:latin typeface="+mj-lt"/>
            </a:endParaRPr>
          </a:p>
          <a:p>
            <a:pPr marL="0" indent="0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		Biais de publication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971600" y="4264330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5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688137" cy="123031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  <a:endParaRPr lang="fr-FR" altLang="fr-FR" u="sng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1988" cy="3944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spcBef>
                <a:spcPct val="60000"/>
              </a:spcBef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Formulation des conclusions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sz="2400" b="0" dirty="0">
                <a:latin typeface="+mj-lt"/>
              </a:rPr>
              <a:t>Le produit X n'est </a:t>
            </a:r>
            <a:r>
              <a:rPr lang="fr-FR" sz="2400" dirty="0">
                <a:latin typeface="+mj-lt"/>
              </a:rPr>
              <a:t>pas différent </a:t>
            </a:r>
            <a:r>
              <a:rPr lang="fr-FR" sz="2400" b="0" dirty="0">
                <a:latin typeface="+mj-lt"/>
              </a:rPr>
              <a:t>du produit de référence Y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b="0" dirty="0">
                <a:latin typeface="+mj-lt"/>
              </a:rPr>
              <a:t>Le produit X n’est </a:t>
            </a:r>
            <a:r>
              <a:rPr lang="fr-FR" dirty="0">
                <a:latin typeface="+mj-lt"/>
              </a:rPr>
              <a:t>pas inférieur </a:t>
            </a:r>
            <a:r>
              <a:rPr lang="fr-FR" b="0" dirty="0">
                <a:latin typeface="+mj-lt"/>
              </a:rPr>
              <a:t>au produit Y</a:t>
            </a:r>
            <a:endParaRPr lang="fr-FR" sz="2400" b="0" dirty="0">
              <a:latin typeface="+mj-lt"/>
            </a:endParaRPr>
          </a:p>
          <a:p>
            <a:pPr marL="457200" lvl="1" indent="0">
              <a:spcBef>
                <a:spcPct val="60000"/>
              </a:spcBef>
              <a:buFontTx/>
              <a:buNone/>
              <a:defRPr/>
            </a:pPr>
            <a:endParaRPr lang="fr-FR" sz="2400" b="0" dirty="0">
              <a:latin typeface="+mj-lt"/>
            </a:endParaRPr>
          </a:p>
          <a:p>
            <a:pPr marL="457200" lvl="1" indent="0" algn="ctr">
              <a:spcBef>
                <a:spcPct val="60000"/>
              </a:spcBef>
              <a:buFontTx/>
              <a:buNone/>
              <a:defRPr/>
            </a:pPr>
            <a:r>
              <a:rPr lang="fr-FR" sz="2800" dirty="0">
                <a:solidFill>
                  <a:schemeClr val="tx2"/>
                </a:solidFill>
                <a:latin typeface="+mj-lt"/>
              </a:rPr>
              <a:t>Ceci n'est pas la preuve de l'équivalence thérapeutique de X </a:t>
            </a:r>
            <a:r>
              <a:rPr lang="fr-FR" sz="3200" dirty="0">
                <a:solidFill>
                  <a:schemeClr val="tx2"/>
                </a:solidFill>
                <a:latin typeface="+mj-lt"/>
              </a:rPr>
              <a:t>et Y</a:t>
            </a:r>
          </a:p>
        </p:txBody>
      </p:sp>
    </p:spTree>
    <p:extLst>
      <p:ext uri="{BB962C8B-B14F-4D97-AF65-F5344CB8AC3E}">
        <p14:creationId xmlns:p14="http://schemas.microsoft.com/office/powerpoint/2010/main" val="261239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22068"/>
            <a:ext cx="7704856" cy="4176464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sz="2000" b="0" dirty="0"/>
              <a:t>Non infériorité du </a:t>
            </a:r>
            <a:r>
              <a:rPr lang="fr-FR" sz="2000" b="0" dirty="0" err="1"/>
              <a:t>robenacoxib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pour chirurgies majeures des tissus mous</a:t>
            </a:r>
          </a:p>
          <a:p>
            <a:pPr marL="0" indent="0">
              <a:buNone/>
            </a:pPr>
            <a:r>
              <a:rPr lang="fr-FR" sz="1600" b="0" dirty="0"/>
              <a:t>BMC </a:t>
            </a:r>
            <a:r>
              <a:rPr lang="fr-FR" sz="1600" b="0" dirty="0" err="1"/>
              <a:t>Vet</a:t>
            </a:r>
            <a:r>
              <a:rPr lang="fr-FR" sz="1600" b="0" dirty="0"/>
              <a:t> </a:t>
            </a:r>
            <a:r>
              <a:rPr lang="fr-FR" sz="1600" b="0" dirty="0" err="1"/>
              <a:t>Research</a:t>
            </a:r>
            <a:r>
              <a:rPr lang="fr-FR" sz="1600" b="0" dirty="0"/>
              <a:t> 2013 9 92 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cimicoxib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chirurgies </a:t>
            </a:r>
          </a:p>
          <a:p>
            <a:pPr marL="0" indent="0">
              <a:buNone/>
            </a:pPr>
            <a:r>
              <a:rPr lang="fr-FR" sz="1600" b="0" dirty="0"/>
              <a:t>J Small </a:t>
            </a:r>
            <a:r>
              <a:rPr lang="fr-FR" sz="1600" b="0" dirty="0" err="1"/>
              <a:t>Anim</a:t>
            </a:r>
            <a:r>
              <a:rPr lang="fr-FR" sz="1600" b="0" dirty="0"/>
              <a:t> </a:t>
            </a:r>
            <a:r>
              <a:rPr lang="fr-FR" sz="1600" b="0" dirty="0" err="1"/>
              <a:t>Pract</a:t>
            </a:r>
            <a:r>
              <a:rPr lang="fr-FR" sz="1600" b="0" dirty="0"/>
              <a:t> 2013 54 (6) 304 </a:t>
            </a:r>
          </a:p>
          <a:p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arthrose 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2015 176 284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ont une efficacité clinique équivalente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2014 175 280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188640"/>
            <a:ext cx="668813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489" tIns="118493" rIns="197489" bIns="118493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kern="0" dirty="0"/>
              <a:t>Essais cliniques</a:t>
            </a:r>
            <a:endParaRPr lang="fr-FR" altLang="fr-FR" u="sng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76627" y="1052736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47737" y="5733256"/>
            <a:ext cx="7448525" cy="83099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Dans tous les essais, les auteurs sont affiliés au laboratoire produisant le produit test.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251520" y="544522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395536" y="2300520"/>
            <a:ext cx="7920037" cy="1143000"/>
          </a:xfrm>
        </p:spPr>
        <p:txBody>
          <a:bodyPr/>
          <a:lstStyle/>
          <a:p>
            <a:r>
              <a:rPr lang="fr-FR" altLang="fr-FR" dirty="0"/>
              <a:t>Indications des AINS en médecine vétérinaire</a:t>
            </a:r>
          </a:p>
        </p:txBody>
      </p:sp>
    </p:spTree>
    <p:extLst>
      <p:ext uri="{BB962C8B-B14F-4D97-AF65-F5344CB8AC3E}">
        <p14:creationId xmlns:p14="http://schemas.microsoft.com/office/powerpoint/2010/main" val="1529925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0037" cy="1143000"/>
          </a:xfrm>
        </p:spPr>
        <p:txBody>
          <a:bodyPr/>
          <a:lstStyle/>
          <a:p>
            <a:r>
              <a:rPr lang="fr-FR" altLang="fr-FR" dirty="0"/>
              <a:t>Indications principales des AINS en médecine vétérinaire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684" y="1844824"/>
            <a:ext cx="7688014" cy="461645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Douleurs</a:t>
            </a:r>
            <a:r>
              <a:rPr lang="fr-FR" dirty="0"/>
              <a:t> et inflammations associées à </a:t>
            </a:r>
          </a:p>
          <a:p>
            <a:pPr lvl="1">
              <a:defRPr/>
            </a:pPr>
            <a:r>
              <a:rPr lang="fr-FR" dirty="0">
                <a:solidFill>
                  <a:srgbClr val="FF0000"/>
                </a:solidFill>
              </a:rPr>
              <a:t>des affections ostéo-articulaires et musculo-squelettiques</a:t>
            </a:r>
          </a:p>
          <a:p>
            <a:pPr lvl="1">
              <a:defRPr/>
            </a:pPr>
            <a:r>
              <a:rPr lang="fr-FR" b="0" dirty="0"/>
              <a:t>des actes chirurgicaux</a:t>
            </a:r>
          </a:p>
          <a:p>
            <a:pPr lvl="1">
              <a:defRPr/>
            </a:pPr>
            <a:r>
              <a:rPr lang="fr-FR" b="0" dirty="0"/>
              <a:t>des processus cancéreux</a:t>
            </a:r>
          </a:p>
          <a:p>
            <a:pPr lvl="1">
              <a:defRPr/>
            </a:pPr>
            <a:r>
              <a:rPr lang="fr-FR" b="0" dirty="0"/>
              <a:t>….</a:t>
            </a:r>
          </a:p>
          <a:p>
            <a:pPr lvl="1">
              <a:defRPr/>
            </a:pPr>
            <a:endParaRPr lang="fr-FR" b="0" dirty="0"/>
          </a:p>
          <a:p>
            <a:pPr>
              <a:defRPr/>
            </a:pPr>
            <a:r>
              <a:rPr lang="fr-FR" dirty="0"/>
              <a:t>Douleurs associées </a:t>
            </a:r>
            <a:r>
              <a:rPr lang="fr-FR" dirty="0">
                <a:solidFill>
                  <a:srgbClr val="C00000"/>
                </a:solidFill>
              </a:rPr>
              <a:t>aux coliques </a:t>
            </a:r>
            <a:r>
              <a:rPr lang="fr-FR" dirty="0"/>
              <a:t>chez le cheval </a:t>
            </a:r>
            <a:r>
              <a:rPr lang="fr-FR" sz="1600" b="0" dirty="0"/>
              <a:t>(attention à la durée d’action)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Traitements symptomatiques de </a:t>
            </a:r>
          </a:p>
          <a:p>
            <a:pPr lvl="1">
              <a:defRPr/>
            </a:pPr>
            <a:r>
              <a:rPr lang="fr-FR" b="0" dirty="0"/>
              <a:t>Bronchopneumonies (bovins)</a:t>
            </a:r>
          </a:p>
          <a:p>
            <a:pPr lvl="1">
              <a:defRPr/>
            </a:pPr>
            <a:r>
              <a:rPr lang="fr-FR" b="0" dirty="0"/>
              <a:t>Mammites aigües</a:t>
            </a:r>
          </a:p>
          <a:p>
            <a:pPr lvl="1">
              <a:defRPr/>
            </a:pPr>
            <a:r>
              <a:rPr lang="fr-FR" b="0" dirty="0"/>
              <a:t>Diarrhées (veau) 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2" name="Étoile à 5 branches 1"/>
          <p:cNvSpPr/>
          <p:nvPr/>
        </p:nvSpPr>
        <p:spPr bwMode="auto">
          <a:xfrm>
            <a:off x="7812360" y="2060848"/>
            <a:ext cx="504056" cy="504056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33512" y="260648"/>
            <a:ext cx="6276975" cy="1343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Indications antipyrétiques des AINS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31677"/>
            <a:ext cx="8194675" cy="4435475"/>
          </a:xfrm>
          <a:solidFill>
            <a:schemeClr val="bg1"/>
          </a:solidFill>
        </p:spPr>
        <p:txBody>
          <a:bodyPr lIns="91430" tIns="45715" rIns="91430" bIns="45715"/>
          <a:lstStyle/>
          <a:p>
            <a:r>
              <a:rPr lang="fr-FR" altLang="fr-FR" sz="2000" b="0" dirty="0">
                <a:solidFill>
                  <a:srgbClr val="C00000"/>
                </a:solidFill>
              </a:rPr>
              <a:t>AINS suppriment certains symptômes de la fièvre</a:t>
            </a:r>
          </a:p>
          <a:p>
            <a:pPr lvl="1"/>
            <a:r>
              <a:rPr lang="fr-FR" altLang="fr-FR" sz="1600" b="0" dirty="0"/>
              <a:t>hyperthermie</a:t>
            </a:r>
          </a:p>
          <a:p>
            <a:pPr lvl="1"/>
            <a:r>
              <a:rPr lang="fr-FR" altLang="fr-FR" sz="1600" b="0" dirty="0"/>
              <a:t>anorexie</a:t>
            </a:r>
          </a:p>
          <a:p>
            <a:pPr lvl="1"/>
            <a:r>
              <a:rPr lang="fr-FR" altLang="fr-FR" sz="1600" b="0" dirty="0"/>
              <a:t>apathie</a:t>
            </a:r>
          </a:p>
          <a:p>
            <a:r>
              <a:rPr lang="fr-FR" altLang="fr-FR" sz="2000" b="0" dirty="0">
                <a:solidFill>
                  <a:srgbClr val="C00000"/>
                </a:solidFill>
              </a:rPr>
              <a:t>Avantages</a:t>
            </a:r>
          </a:p>
          <a:p>
            <a:pPr lvl="1"/>
            <a:r>
              <a:rPr lang="fr-FR" altLang="fr-FR" sz="1600" u="sng" dirty="0"/>
              <a:t>bien-être de l’animal</a:t>
            </a:r>
          </a:p>
          <a:p>
            <a:pPr marL="457200" lvl="1" indent="0">
              <a:buNone/>
            </a:pPr>
            <a:endParaRPr lang="fr-FR" altLang="fr-FR" sz="1600" b="0" dirty="0"/>
          </a:p>
          <a:p>
            <a:r>
              <a:rPr lang="fr-FR" altLang="fr-FR" b="0" dirty="0">
                <a:solidFill>
                  <a:srgbClr val="C00000"/>
                </a:solidFill>
              </a:rPr>
              <a:t>Justifications des AINS</a:t>
            </a:r>
            <a:endParaRPr lang="fr-FR" altLang="fr-FR" sz="1800" b="0" dirty="0">
              <a:solidFill>
                <a:srgbClr val="C00000"/>
              </a:solidFill>
            </a:endParaRPr>
          </a:p>
          <a:p>
            <a:pPr lvl="1"/>
            <a:r>
              <a:rPr lang="fr-FR" altLang="fr-FR" sz="1600" b="0" dirty="0"/>
              <a:t>fièvre dangereuse et prolongée</a:t>
            </a:r>
          </a:p>
          <a:p>
            <a:pPr lvl="1"/>
            <a:r>
              <a:rPr lang="fr-FR" altLang="fr-FR" sz="1600" b="0" dirty="0"/>
              <a:t>animal qui ne peut pas gérer les modifications hémodynamiques et métaboliques dues à la fièvre (cardiaque, diabétique,…)</a:t>
            </a:r>
          </a:p>
          <a:p>
            <a:pPr lvl="1">
              <a:buFontTx/>
              <a:buNone/>
            </a:pPr>
            <a:endParaRPr lang="fr-FR" altLang="fr-FR" sz="2800" b="0" dirty="0"/>
          </a:p>
          <a:p>
            <a:pPr lvl="1"/>
            <a:endParaRPr lang="fr-FR" alt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00881" y="5766355"/>
            <a:ext cx="778398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err="1"/>
              <a:t>Metamizole</a:t>
            </a:r>
            <a:r>
              <a:rPr lang="fr-FR" sz="2400" dirty="0"/>
              <a:t> (dipyrone) a une activité antipyrétique avec peu d’effets indésirables associés</a:t>
            </a:r>
            <a:endParaRPr lang="fr-FR" sz="1800" dirty="0"/>
          </a:p>
        </p:txBody>
      </p:sp>
      <p:sp>
        <p:nvSpPr>
          <p:cNvPr id="6" name="Étoile à 5 branches 5"/>
          <p:cNvSpPr/>
          <p:nvPr/>
        </p:nvSpPr>
        <p:spPr>
          <a:xfrm>
            <a:off x="7900643" y="524412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4163"/>
            <a:ext cx="7339013" cy="1033462"/>
          </a:xfrm>
        </p:spPr>
        <p:txBody>
          <a:bodyPr/>
          <a:lstStyle/>
          <a:p>
            <a:r>
              <a:rPr lang="fr-FR" altLang="fr-FR"/>
              <a:t>Inflammations ostéo-articulaires</a:t>
            </a:r>
            <a:br>
              <a:rPr lang="fr-FR" altLang="fr-FR"/>
            </a:br>
            <a:r>
              <a:rPr lang="fr-FR" altLang="fr-FR"/>
              <a:t>(associées à l’arthrose)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225" y="1728788"/>
            <a:ext cx="1979613" cy="2122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716088"/>
            <a:ext cx="20748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37013" y="3446463"/>
            <a:ext cx="10213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200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23850" y="4076700"/>
            <a:ext cx="80152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dirty="0"/>
              <a:t>Les AINS </a:t>
            </a:r>
            <a:r>
              <a:rPr lang="fr-FR" altLang="fr-FR" sz="2400" b="1" u="sng" dirty="0">
                <a:solidFill>
                  <a:srgbClr val="C00000"/>
                </a:solidFill>
              </a:rPr>
              <a:t>n'agissent pas </a:t>
            </a:r>
            <a:r>
              <a:rPr lang="fr-FR" altLang="fr-FR" sz="2400" b="1" dirty="0">
                <a:solidFill>
                  <a:srgbClr val="C00000"/>
                </a:solidFill>
              </a:rPr>
              <a:t>sur les lésions d'arthrose </a:t>
            </a:r>
            <a:r>
              <a:rPr lang="fr-FR" altLang="fr-FR" sz="2400" dirty="0"/>
              <a:t>mais sur ses symptômes. </a:t>
            </a:r>
          </a:p>
          <a:p>
            <a:pPr>
              <a:buFontTx/>
              <a:buNone/>
            </a:pPr>
            <a:endParaRPr lang="fr-FR" altLang="fr-FR" sz="2400" dirty="0"/>
          </a:p>
          <a:p>
            <a:pPr>
              <a:buFontTx/>
              <a:buNone/>
            </a:pPr>
            <a:r>
              <a:rPr lang="fr-FR" altLang="fr-FR" sz="2400" dirty="0"/>
              <a:t>Ils suppriment l’inflammation et </a:t>
            </a:r>
            <a:r>
              <a:rPr lang="fr-FR" altLang="fr-FR" sz="2400" b="1" dirty="0"/>
              <a:t>peuvent ralentir le cercle vicieux de l’arthrose.</a:t>
            </a:r>
            <a:r>
              <a:rPr lang="fr-FR" altLang="fr-FR" sz="2400" dirty="0"/>
              <a:t> </a:t>
            </a:r>
            <a:endParaRPr lang="fr-FR" altLang="fr-FR" sz="2400" b="1" dirty="0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79512" y="1834356"/>
            <a:ext cx="46799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600" dirty="0"/>
              <a:t>L’arthrose (</a:t>
            </a:r>
            <a:r>
              <a:rPr lang="fr-FR" altLang="fr-FR" sz="1600" dirty="0" err="1"/>
              <a:t>osteoarthritis</a:t>
            </a:r>
            <a:r>
              <a:rPr lang="fr-FR" altLang="fr-FR" sz="1600" dirty="0"/>
              <a:t> en anglais) correspond à une </a:t>
            </a:r>
            <a:r>
              <a:rPr lang="fr-FR" altLang="fr-FR" sz="1600" b="1" dirty="0"/>
              <a:t>dégradation progressive du cartilage</a:t>
            </a:r>
            <a:r>
              <a:rPr lang="fr-FR" altLang="fr-FR" sz="1600" dirty="0"/>
              <a:t> qui  perd sa souplesse et son élasticité. À cela s'ajoute </a:t>
            </a:r>
            <a:r>
              <a:rPr lang="fr-FR" altLang="fr-FR" sz="1600" b="1" dirty="0"/>
              <a:t>une perte de qualité du liquide synovial</a:t>
            </a:r>
            <a:r>
              <a:rPr lang="fr-FR" altLang="fr-FR" sz="1600" dirty="0"/>
              <a:t> qui lubrifie l’articulation. </a:t>
            </a:r>
          </a:p>
          <a:p>
            <a:pPr>
              <a:buFontTx/>
              <a:buNone/>
            </a:pPr>
            <a:r>
              <a:rPr lang="fr-FR" altLang="fr-FR" sz="1600" dirty="0"/>
              <a:t>L’arthrose finit par provoquer une </a:t>
            </a:r>
            <a:r>
              <a:rPr lang="fr-FR" altLang="fr-FR" sz="1600" b="1" dirty="0"/>
              <a:t>inflammation douloureuse</a:t>
            </a:r>
            <a:endParaRPr lang="en-US" altLang="fr-FR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98301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66597" y="6259033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Temps de détection dopage</a:t>
            </a:r>
          </a:p>
        </p:txBody>
      </p:sp>
    </p:spTree>
    <p:extLst>
      <p:ext uri="{BB962C8B-B14F-4D97-AF65-F5344CB8AC3E}">
        <p14:creationId xmlns:p14="http://schemas.microsoft.com/office/powerpoint/2010/main" val="22508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20726"/>
            <a:ext cx="7121525" cy="86995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3808" tIns="46081" rIns="93808" bIns="46081"/>
          <a:lstStyle/>
          <a:p>
            <a:r>
              <a:rPr lang="fr-FR" altLang="fr-FR" sz="4000" dirty="0"/>
              <a:t>Cas des coliques</a:t>
            </a:r>
            <a:br>
              <a:rPr lang="fr-FR" altLang="fr-FR" sz="4000" dirty="0"/>
            </a:br>
            <a:r>
              <a:rPr lang="fr-FR" altLang="fr-FR" sz="2800" dirty="0">
                <a:solidFill>
                  <a:schemeClr val="tx1"/>
                </a:solidFill>
              </a:rPr>
              <a:t>Propriétés analgésiques et/ou antispasmodiques </a:t>
            </a:r>
            <a:br>
              <a:rPr lang="fr-FR" altLang="fr-FR" dirty="0">
                <a:solidFill>
                  <a:schemeClr val="tx1"/>
                </a:solidFill>
              </a:rPr>
            </a:b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536" y="1876423"/>
            <a:ext cx="8620125" cy="46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830" tIns="26332" rIns="65830" bIns="26332">
            <a:spAutoFit/>
          </a:bodyPr>
          <a:lstStyle/>
          <a:p>
            <a:pPr marL="342900" indent="-342900" defTabSz="7874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fr-FR" sz="2400" b="1" u="sng" dirty="0" err="1">
                <a:solidFill>
                  <a:srgbClr val="C00000"/>
                </a:solidFill>
              </a:rPr>
              <a:t>Metamizole</a:t>
            </a:r>
            <a:r>
              <a:rPr lang="fr-FR" sz="2400" b="1" u="sng" dirty="0">
                <a:solidFill>
                  <a:srgbClr val="C00000"/>
                </a:solidFill>
              </a:rPr>
              <a:t> (DCI) </a:t>
            </a:r>
            <a:r>
              <a:rPr lang="fr-FR" sz="2400" u="sng" dirty="0"/>
              <a:t>(=</a:t>
            </a:r>
            <a:r>
              <a:rPr lang="fr-FR" sz="2400" u="sng" dirty="0" err="1"/>
              <a:t>dipyrone</a:t>
            </a:r>
            <a:r>
              <a:rPr lang="fr-FR" sz="2400" u="sng" dirty="0"/>
              <a:t>= noramidopyrine (DCF))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Propriétés </a:t>
            </a:r>
            <a:r>
              <a:rPr lang="fr-FR" sz="2000" b="1" dirty="0" err="1">
                <a:solidFill>
                  <a:srgbClr val="FF0000"/>
                </a:solidFill>
              </a:rPr>
              <a:t>anti-spasmodiques</a:t>
            </a:r>
            <a:endParaRPr lang="fr-FR" sz="2000" b="1" dirty="0">
              <a:solidFill>
                <a:srgbClr val="FF0000"/>
              </a:solidFill>
            </a:endParaRP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/>
              <a:t>Douleurs </a:t>
            </a:r>
            <a:r>
              <a:rPr lang="fr-FR" sz="2000" b="1" u="sng" dirty="0"/>
              <a:t>modérées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	1</a:t>
            </a:r>
            <a:r>
              <a:rPr lang="fr-FR" sz="2000" b="1" baseline="30000" dirty="0">
                <a:solidFill>
                  <a:srgbClr val="FF0000"/>
                </a:solidFill>
              </a:rPr>
              <a:t>ère</a:t>
            </a:r>
            <a:r>
              <a:rPr lang="fr-FR" sz="2000" b="1" dirty="0">
                <a:solidFill>
                  <a:srgbClr val="FF0000"/>
                </a:solidFill>
              </a:rPr>
              <a:t> intention </a:t>
            </a:r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Autres AINS </a:t>
            </a:r>
          </a:p>
          <a:p>
            <a:pPr defTabSz="787400">
              <a:defRPr/>
            </a:pPr>
            <a:r>
              <a:rPr lang="fr-FR" sz="2000" b="1" dirty="0"/>
              <a:t>    </a:t>
            </a:r>
            <a:r>
              <a:rPr lang="fr-FR" sz="1400" b="1" dirty="0"/>
              <a:t>Flunixine </a:t>
            </a:r>
            <a:r>
              <a:rPr lang="fr-FR" sz="1400" b="1" dirty="0" err="1"/>
              <a:t>meglumine</a:t>
            </a:r>
            <a:endParaRPr lang="fr-FR" sz="1400" b="1" dirty="0"/>
          </a:p>
          <a:p>
            <a:pPr marL="342900" indent="-342900" defTabSz="787400">
              <a:defRPr/>
            </a:pPr>
            <a:endParaRPr lang="fr-FR" sz="1400" b="1" dirty="0"/>
          </a:p>
          <a:p>
            <a:pPr marL="342900" indent="-342900" defTabSz="787400">
              <a:defRPr/>
            </a:pPr>
            <a:r>
              <a:rPr lang="fr-FR" sz="1400" b="1" dirty="0" err="1"/>
              <a:t>Meloxicam</a:t>
            </a:r>
            <a:r>
              <a:rPr lang="fr-FR" sz="1400" b="1" dirty="0"/>
              <a:t> </a:t>
            </a:r>
          </a:p>
          <a:p>
            <a:pPr marL="342900" indent="-342900" defTabSz="787400">
              <a:defRPr/>
            </a:pPr>
            <a:endParaRPr lang="fr-FR" sz="1400" dirty="0"/>
          </a:p>
          <a:p>
            <a:pPr marL="342900" indent="-342900" defTabSz="787400">
              <a:defRPr/>
            </a:pPr>
            <a:r>
              <a:rPr lang="fr-FR" sz="1400" b="1" dirty="0" err="1"/>
              <a:t>Kétoprofène</a:t>
            </a:r>
            <a:endParaRPr lang="fr-FR" sz="1400" b="1" dirty="0"/>
          </a:p>
          <a:p>
            <a:pPr lvl="1" defTabSz="787400">
              <a:buClr>
                <a:srgbClr val="C00000"/>
              </a:buClr>
              <a:buFontTx/>
              <a:buNone/>
              <a:defRPr/>
            </a:pPr>
            <a:endParaRPr lang="fr-FR" sz="2000" b="1" dirty="0"/>
          </a:p>
          <a:p>
            <a:pPr defTabSz="787400">
              <a:defRPr/>
            </a:pPr>
            <a:endParaRPr lang="fr-FR" sz="1600" dirty="0"/>
          </a:p>
        </p:txBody>
      </p:sp>
      <p:sp>
        <p:nvSpPr>
          <p:cNvPr id="66564" name="Freeform 4"/>
          <p:cNvSpPr>
            <a:spLocks noChangeAspect="1"/>
          </p:cNvSpPr>
          <p:nvPr/>
        </p:nvSpPr>
        <p:spPr bwMode="invGray">
          <a:xfrm>
            <a:off x="7392988" y="274638"/>
            <a:ext cx="866775" cy="88106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rgbClr val="C00000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Flèche droite 1"/>
          <p:cNvSpPr/>
          <p:nvPr/>
        </p:nvSpPr>
        <p:spPr bwMode="auto">
          <a:xfrm>
            <a:off x="755576" y="2852936"/>
            <a:ext cx="360040" cy="36004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579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 rot="10800000" flipV="1">
            <a:off x="3563888" y="48712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/>
              <a:t>La durée d’action de ces </a:t>
            </a:r>
            <a:r>
              <a:rPr lang="fr-FR" sz="1800" b="1" dirty="0"/>
              <a:t>AINS </a:t>
            </a:r>
            <a:r>
              <a:rPr lang="fr-FR" sz="1800" dirty="0"/>
              <a:t>peut masquer l’évolution clinique de la colique</a:t>
            </a:r>
          </a:p>
        </p:txBody>
      </p:sp>
      <p:sp>
        <p:nvSpPr>
          <p:cNvPr id="9" name="Étoile à 5 branches 8"/>
          <p:cNvSpPr/>
          <p:nvPr/>
        </p:nvSpPr>
        <p:spPr>
          <a:xfrm>
            <a:off x="127285" y="1660184"/>
            <a:ext cx="788530" cy="5846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941" y="332656"/>
            <a:ext cx="7424117" cy="1143000"/>
          </a:xfrm>
        </p:spPr>
        <p:txBody>
          <a:bodyPr/>
          <a:lstStyle/>
          <a:p>
            <a:r>
              <a:rPr lang="fr-FR" altLang="fr-FR" dirty="0"/>
              <a:t>Cas des coliques</a:t>
            </a:r>
            <a:br>
              <a:rPr lang="fr-FR" dirty="0"/>
            </a:br>
            <a:r>
              <a:rPr lang="fr-FR" sz="3200" dirty="0">
                <a:solidFill>
                  <a:schemeClr val="tx1"/>
                </a:solidFill>
              </a:rPr>
              <a:t>Propriétés anti-</a:t>
            </a:r>
            <a:r>
              <a:rPr lang="fr-FR" sz="3200" dirty="0" err="1">
                <a:solidFill>
                  <a:schemeClr val="tx1"/>
                </a:solidFill>
              </a:rPr>
              <a:t>endotoxémiques</a:t>
            </a:r>
            <a:r>
              <a:rPr lang="fr-FR" sz="3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7874198" cy="46164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>
                <a:solidFill>
                  <a:srgbClr val="C00000"/>
                </a:solidFill>
              </a:rPr>
              <a:t>Flunixine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méglumine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réduit les </a:t>
            </a:r>
            <a:r>
              <a:rPr lang="fr-FR" sz="2000" u="sng" dirty="0"/>
              <a:t>symptômes</a:t>
            </a:r>
            <a:r>
              <a:rPr lang="fr-FR" sz="2000" b="0" dirty="0"/>
              <a:t> (fièvre, hypotension, état de choc) </a:t>
            </a:r>
            <a:r>
              <a:rPr lang="fr-FR" sz="2000" dirty="0"/>
              <a:t>associés à l’</a:t>
            </a:r>
            <a:r>
              <a:rPr lang="fr-FR" sz="2000" dirty="0" err="1"/>
              <a:t>endotoxémie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lvl="1"/>
            <a:r>
              <a:rPr lang="fr-FR" dirty="0"/>
              <a:t>Dose = 0.25 mg/kg q8h au lieu de 1.1 mg/kg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400" b="0" dirty="0"/>
              <a:t>Diminution de la douleur associée à l’</a:t>
            </a:r>
            <a:r>
              <a:rPr lang="fr-FR" sz="1400" b="0" dirty="0" err="1"/>
              <a:t>endotoxémie</a:t>
            </a:r>
            <a:endParaRPr lang="fr-FR" sz="1400" b="0" dirty="0"/>
          </a:p>
          <a:p>
            <a:pPr marL="0" indent="0">
              <a:buNone/>
            </a:pPr>
            <a:r>
              <a:rPr lang="fr-FR" sz="1400" b="0" dirty="0"/>
              <a:t>Limite l’activation néfaste du système immunitaire (Inhibition de la phosphorylation de </a:t>
            </a:r>
            <a:r>
              <a:rPr lang="fr-FR" sz="1400" b="0" dirty="0" err="1"/>
              <a:t>NFkB</a:t>
            </a:r>
            <a:r>
              <a:rPr lang="fr-FR" sz="1400" b="0" dirty="0"/>
              <a:t>) </a:t>
            </a:r>
          </a:p>
          <a:p>
            <a:pPr marL="0" indent="0">
              <a:buNone/>
            </a:pPr>
            <a:r>
              <a:rPr lang="fr-FR" sz="1400" b="0" dirty="0"/>
              <a:t>Limite l’hypotension (Inhibition de l’activité des </a:t>
            </a:r>
            <a:r>
              <a:rPr lang="fr-FR" sz="1400" b="0" dirty="0" err="1"/>
              <a:t>metalloproteases</a:t>
            </a:r>
            <a:r>
              <a:rPr lang="fr-FR" sz="1400" b="0" dirty="0"/>
              <a:t>)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2800" dirty="0"/>
              <a:t>Peu d’essais avec d’autres AINS</a:t>
            </a:r>
          </a:p>
        </p:txBody>
      </p:sp>
    </p:spTree>
    <p:extLst>
      <p:ext uri="{BB962C8B-B14F-4D97-AF65-F5344CB8AC3E}">
        <p14:creationId xmlns:p14="http://schemas.microsoft.com/office/powerpoint/2010/main" val="22164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et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mammite expérimentale (LPS)</a:t>
            </a: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hyperthermie, FC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Amélioration comportement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des symptômes locaux</a:t>
            </a:r>
          </a:p>
          <a:p>
            <a:pPr marL="770291" lvl="1" indent="-296266" defTabSz="948050">
              <a:defRPr/>
            </a:pPr>
            <a:endParaRPr lang="fr-FR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Peu d’effet sur :  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Production de lait </a:t>
            </a:r>
            <a:r>
              <a:rPr lang="fr-FR" sz="1600" b="0" dirty="0">
                <a:latin typeface="+mj-lt"/>
              </a:rPr>
              <a:t>(variable selon publication)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Appétit</a:t>
            </a: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Right Arrow 1"/>
          <p:cNvSpPr/>
          <p:nvPr/>
        </p:nvSpPr>
        <p:spPr bwMode="auto">
          <a:xfrm>
            <a:off x="423407" y="6013648"/>
            <a:ext cx="689676" cy="51169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6358" y="5829454"/>
            <a:ext cx="76192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AINS souvent voire toujours recommandés pour les mammites avec </a:t>
            </a:r>
            <a:r>
              <a:rPr lang="fr-FR" sz="2400" b="1" u="sng" dirty="0" err="1"/>
              <a:t>endotoxémie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9995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332656"/>
            <a:ext cx="5257800" cy="550862"/>
          </a:xfrm>
        </p:spPr>
        <p:txBody>
          <a:bodyPr/>
          <a:lstStyle/>
          <a:p>
            <a:pPr defTabSz="947738"/>
            <a:r>
              <a:rPr lang="en-US" altLang="fr-FR" dirty="0"/>
              <a:t>Inflammation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36613" y="5275263"/>
            <a:ext cx="382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fr-FR" sz="2000" b="1"/>
              <a:t>Calor, Rubor, Dolor, Tumor</a:t>
            </a:r>
          </a:p>
        </p:txBody>
      </p:sp>
      <p:pic>
        <p:nvPicPr>
          <p:cNvPr id="15364" name="Picture 5" descr="le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8" y="2160588"/>
            <a:ext cx="4403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259413" y="2538413"/>
            <a:ext cx="3455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Chaleur</a:t>
            </a: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Rougeur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Douleur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Oedème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Perte</a:t>
            </a:r>
            <a:r>
              <a:rPr lang="en-US" altLang="fr-FR" b="1" dirty="0">
                <a:solidFill>
                  <a:srgbClr val="C00000"/>
                </a:solidFill>
              </a:rPr>
              <a:t> de </a:t>
            </a:r>
            <a:r>
              <a:rPr lang="en-US" altLang="fr-FR" b="1" dirty="0" err="1">
                <a:solidFill>
                  <a:srgbClr val="C00000"/>
                </a:solidFill>
              </a:rPr>
              <a:t>fonction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b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dirty="0">
                <a:latin typeface="+mj-lt"/>
              </a:rPr>
              <a:t>Une étude a montré une diminution des réformes et des comptages cellulaires (</a:t>
            </a:r>
            <a:r>
              <a:rPr lang="fr-FR" sz="2000" b="0" dirty="0" err="1">
                <a:latin typeface="+mj-lt"/>
              </a:rPr>
              <a:t>meloxicam</a:t>
            </a:r>
            <a:r>
              <a:rPr lang="fr-FR" sz="2000" b="0" dirty="0">
                <a:latin typeface="+mj-lt"/>
              </a:rPr>
              <a:t>) </a:t>
            </a: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73975" indent="0" defTabSz="948050">
              <a:buNone/>
              <a:defRPr/>
            </a:pPr>
            <a:r>
              <a:rPr lang="fr-FR" sz="2000" b="0" dirty="0">
                <a:latin typeface="+mj-lt"/>
              </a:rPr>
              <a:t>		Penser aux temps d’attente</a:t>
            </a:r>
            <a:endParaRPr lang="fr-FR" sz="1800" b="0" dirty="0">
              <a:latin typeface="+mj-lt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479" y="1773238"/>
            <a:ext cx="8613775" cy="46085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buFontTx/>
              <a:buNone/>
              <a:defRPr/>
            </a:pPr>
            <a:r>
              <a:rPr lang="fr-FR" kern="0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kern="0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kern="0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kern="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kern="0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kern="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kern="0" dirty="0">
                <a:latin typeface="+mj-lt"/>
              </a:rPr>
              <a:t>Une étude a montré une diminution des réformes et des comptages cellulaires avec le </a:t>
            </a:r>
            <a:r>
              <a:rPr lang="fr-FR" sz="2000" b="0" kern="0" dirty="0" err="1">
                <a:latin typeface="+mj-lt"/>
              </a:rPr>
              <a:t>meloxicam</a:t>
            </a:r>
            <a:r>
              <a:rPr lang="fr-FR" sz="2000" b="0" kern="0" dirty="0">
                <a:latin typeface="+mj-lt"/>
              </a:rPr>
              <a:t> </a:t>
            </a: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73975" indent="0" defTabSz="948050">
              <a:buFontTx/>
              <a:buNone/>
              <a:defRPr/>
            </a:pPr>
            <a:r>
              <a:rPr lang="fr-FR" sz="2000" b="0" kern="0" dirty="0">
                <a:latin typeface="+mj-lt"/>
              </a:rPr>
              <a:t>		Penser aux temps d’attente</a:t>
            </a:r>
            <a:endParaRPr lang="fr-FR" sz="1800" b="0" kern="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8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9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254125" y="47667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diarrhées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2" y="206084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5519" indent="-355519" defTabSz="948050">
              <a:defRPr/>
            </a:pPr>
            <a:r>
              <a:rPr lang="fr-FR" sz="2000" b="0" dirty="0"/>
              <a:t>Réduction de la diarrhée</a:t>
            </a:r>
          </a:p>
          <a:p>
            <a:pPr marL="355519" indent="-355519" defTabSz="948050">
              <a:defRPr/>
            </a:pPr>
            <a:r>
              <a:rPr lang="fr-FR" sz="2000" b="0" dirty="0"/>
              <a:t>Amélioration du comportement, de la tétée.</a:t>
            </a:r>
          </a:p>
          <a:p>
            <a:pPr marL="355519" indent="-355519" defTabSz="948050">
              <a:defRPr/>
            </a:pPr>
            <a:r>
              <a:rPr lang="fr-FR" sz="2000" b="0" dirty="0"/>
              <a:t>Augmentation de l’abreuvement et de l’alimentation</a:t>
            </a:r>
          </a:p>
          <a:p>
            <a:pPr marL="355519" indent="-355519" defTabSz="948050">
              <a:defRPr/>
            </a:pPr>
            <a:endParaRPr lang="fr-FR" sz="20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>
                <a:latin typeface="+mj-lt"/>
              </a:rPr>
              <a:t>Porcelets</a:t>
            </a:r>
          </a:p>
          <a:p>
            <a:pPr marL="755569" lvl="1" indent="-355519" defTabSz="948050">
              <a:defRPr/>
            </a:pPr>
            <a:r>
              <a:rPr lang="fr-FR" sz="1600" b="0" dirty="0">
                <a:latin typeface="+mj-lt"/>
              </a:rPr>
              <a:t>réduction du choc </a:t>
            </a:r>
            <a:r>
              <a:rPr lang="fr-FR" sz="1600" b="0" dirty="0" err="1">
                <a:latin typeface="+mj-lt"/>
              </a:rPr>
              <a:t>endotoxémique</a:t>
            </a:r>
            <a:r>
              <a:rPr lang="fr-FR" sz="1600" b="0" dirty="0">
                <a:latin typeface="+mj-lt"/>
              </a:rPr>
              <a:t>  (ex : </a:t>
            </a:r>
            <a:r>
              <a:rPr lang="fr-FR" sz="1600" b="0" dirty="0" err="1">
                <a:latin typeface="+mj-lt"/>
              </a:rPr>
              <a:t>kétoprofene</a:t>
            </a:r>
            <a:r>
              <a:rPr lang="fr-FR" sz="1600" b="0" dirty="0">
                <a:latin typeface="+mj-lt"/>
              </a:rPr>
              <a:t>)</a:t>
            </a:r>
          </a:p>
          <a:p>
            <a:pPr marL="755569" lvl="1" indent="-355519" defTabSz="948050">
              <a:defRPr/>
            </a:pPr>
            <a:endParaRPr lang="fr-FR" sz="16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/>
              <a:t>Veaux</a:t>
            </a:r>
          </a:p>
          <a:p>
            <a:pPr marL="755569" lvl="1" indent="-355519" defTabSz="948050">
              <a:defRPr/>
            </a:pPr>
            <a:r>
              <a:rPr lang="fr-FR" sz="1600" b="0" dirty="0" err="1"/>
              <a:t>méloxicam</a:t>
            </a:r>
            <a:r>
              <a:rPr lang="fr-FR" sz="1600" b="0" dirty="0"/>
              <a:t>, flunixine </a:t>
            </a:r>
            <a:r>
              <a:rPr lang="fr-FR" sz="1600" b="0" dirty="0" err="1"/>
              <a:t>meglumine</a:t>
            </a:r>
            <a:r>
              <a:rPr lang="fr-FR" sz="1600" b="0" dirty="0"/>
              <a:t> (généralement administration de moins de 3 doses pour éviter les ulcères de la caillette)</a:t>
            </a:r>
          </a:p>
          <a:p>
            <a:pPr marL="755569" lvl="1" indent="-355519" defTabSz="948050">
              <a:defRPr/>
            </a:pPr>
            <a:endParaRPr lang="fr-FR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0768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20688"/>
            <a:ext cx="7600950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4000" dirty="0"/>
              <a:t>Traitements symptomatiques des maladies respiratoires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35741" y="2786501"/>
            <a:ext cx="5690644" cy="17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67" tIns="26985" rIns="66667" bIns="26985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70241" indent="-296266" defTabSz="948050">
              <a:defRPr/>
            </a:pPr>
            <a:r>
              <a:rPr lang="fr-FR" altLang="fr-FR" sz="2000" b="1" dirty="0"/>
              <a:t> </a:t>
            </a:r>
            <a:r>
              <a:rPr lang="fr-FR" sz="2000" kern="0" dirty="0"/>
              <a:t>Effets positifs des AINS</a:t>
            </a:r>
          </a:p>
          <a:p>
            <a:pPr lvl="2">
              <a:lnSpc>
                <a:spcPct val="89000"/>
              </a:lnSpc>
            </a:pPr>
            <a:r>
              <a:rPr lang="fr-FR" altLang="fr-FR" sz="2000" b="1" dirty="0">
                <a:solidFill>
                  <a:srgbClr val="FF0000"/>
                </a:solidFill>
              </a:rPr>
              <a:t>Diminution hyperthermie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(diminution toux)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(diminution tachypnée)</a:t>
            </a:r>
          </a:p>
          <a:p>
            <a:pPr lvl="1">
              <a:lnSpc>
                <a:spcPct val="89000"/>
              </a:lnSpc>
              <a:buNone/>
            </a:pPr>
            <a:endParaRPr lang="fr-FR" altLang="fr-FR" sz="2000" b="1" dirty="0"/>
          </a:p>
          <a:p>
            <a:pPr lvl="1">
              <a:lnSpc>
                <a:spcPct val="89000"/>
              </a:lnSpc>
            </a:pPr>
            <a:r>
              <a:rPr lang="fr-FR" altLang="fr-FR" sz="1800" dirty="0"/>
              <a:t> (Meilleur score anatomopathologique (Poumon))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invGray">
          <a:xfrm>
            <a:off x="7043738" y="2133600"/>
            <a:ext cx="884237" cy="639763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poumons lek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319213"/>
            <a:ext cx="56435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4544" y="125512"/>
            <a:ext cx="7321550" cy="711200"/>
          </a:xfrm>
        </p:spPr>
        <p:txBody>
          <a:bodyPr/>
          <a:lstStyle/>
          <a:p>
            <a:r>
              <a:rPr lang="fr-FR" altLang="fr-FR" sz="2800" dirty="0"/>
              <a:t>Traitements symptomatiques des maladies respiratoires</a:t>
            </a:r>
            <a:endParaRPr lang="fr-FR" altLang="fr-FR" sz="25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blackWhite">
          <a:xfrm>
            <a:off x="1077913" y="6232525"/>
            <a:ext cx="4116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/>
              <a:t>Wallmacq et al Rev med vet 2007 8-9 pp 418-424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blackWhite">
          <a:xfrm>
            <a:off x="263525" y="5087938"/>
            <a:ext cx="8383588" cy="115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None/>
              <a:defRPr/>
            </a:pPr>
            <a:r>
              <a:rPr lang="fr-FR" sz="1800" dirty="0"/>
              <a:t>L’injection de </a:t>
            </a:r>
            <a:r>
              <a:rPr lang="fr-FR" sz="1800" dirty="0" err="1"/>
              <a:t>carprofène</a:t>
            </a:r>
            <a:r>
              <a:rPr lang="fr-FR" sz="1800" dirty="0"/>
              <a:t> (1,4 mg/kg IV) </a:t>
            </a:r>
            <a:r>
              <a:rPr lang="fr-FR" sz="1800" b="1" dirty="0">
                <a:solidFill>
                  <a:srgbClr val="FF8181"/>
                </a:solidFill>
              </a:rPr>
              <a:t>immédiatement</a:t>
            </a:r>
            <a:r>
              <a:rPr lang="fr-FR" sz="1800" dirty="0"/>
              <a:t> après l’apparition des premiers signes cliniques de BPM permet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d’améliorer l’état clinique</a:t>
            </a:r>
            <a:r>
              <a:rPr lang="fr-FR" sz="1800" dirty="0"/>
              <a:t> des veaux 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de réduire </a:t>
            </a:r>
            <a:r>
              <a:rPr lang="fr-FR" sz="1800" dirty="0"/>
              <a:t>l’étendue des </a:t>
            </a:r>
            <a:r>
              <a:rPr lang="fr-FR" sz="1800" dirty="0">
                <a:solidFill>
                  <a:srgbClr val="C00000"/>
                </a:solidFill>
              </a:rPr>
              <a:t>lésions pulmonaires. 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644650" y="1458913"/>
            <a:ext cx="1377950" cy="2063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681413" y="1490663"/>
            <a:ext cx="881062" cy="1309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9" name="ZoneTexte 8"/>
          <p:cNvSpPr txBox="1"/>
          <p:nvPr/>
        </p:nvSpPr>
        <p:spPr>
          <a:xfrm>
            <a:off x="7048635" y="83671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63525" y="1208088"/>
            <a:ext cx="8124899" cy="53943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en cancérologie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981200"/>
            <a:ext cx="7658174" cy="461645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(1) Pour soulager la douleur et améliorer la qualité de vie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1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548680"/>
            <a:ext cx="8208912" cy="5688632"/>
          </a:xfrm>
        </p:spPr>
        <p:txBody>
          <a:bodyPr/>
          <a:lstStyle/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dirty="0" err="1"/>
              <a:t>Carcinome</a:t>
            </a:r>
            <a:r>
              <a:rPr lang="en-US" dirty="0"/>
              <a:t> </a:t>
            </a:r>
            <a:r>
              <a:rPr lang="en-US" dirty="0" err="1"/>
              <a:t>mammaire</a:t>
            </a:r>
            <a:r>
              <a:rPr lang="en-US" dirty="0"/>
              <a:t> de haut grade après </a:t>
            </a:r>
            <a:r>
              <a:rPr lang="en-US" dirty="0" err="1"/>
              <a:t>chirurgie</a:t>
            </a:r>
            <a:r>
              <a:rPr lang="en-US" dirty="0"/>
              <a:t> : </a:t>
            </a:r>
          </a:p>
          <a:p>
            <a:pPr marL="457200" lvl="1" indent="0">
              <a:buNone/>
            </a:pPr>
            <a:r>
              <a:rPr lang="en-US" dirty="0" err="1"/>
              <a:t>survie</a:t>
            </a:r>
            <a:r>
              <a:rPr lang="en-US" dirty="0"/>
              <a:t> </a:t>
            </a:r>
            <a:r>
              <a:rPr lang="en-US" dirty="0" err="1"/>
              <a:t>significativement</a:t>
            </a:r>
            <a:r>
              <a:rPr lang="en-US" dirty="0"/>
              <a:t> plus </a:t>
            </a:r>
            <a:r>
              <a:rPr lang="en-US" dirty="0" err="1"/>
              <a:t>élevée</a:t>
            </a:r>
            <a:r>
              <a:rPr lang="en-US" dirty="0"/>
              <a:t> avec </a:t>
            </a:r>
            <a:r>
              <a:rPr lang="en-US" dirty="0" err="1"/>
              <a:t>firocoxib</a:t>
            </a:r>
            <a:r>
              <a:rPr lang="en-US" dirty="0"/>
              <a:t> (n= 7) </a:t>
            </a:r>
            <a:r>
              <a:rPr lang="en-US" b="0" dirty="0" err="1"/>
              <a:t>comparée</a:t>
            </a:r>
            <a:r>
              <a:rPr lang="en-US" b="0" dirty="0"/>
              <a:t> à </a:t>
            </a:r>
            <a:r>
              <a:rPr lang="en-US" b="0" dirty="0" err="1"/>
              <a:t>contrôle</a:t>
            </a:r>
            <a:r>
              <a:rPr lang="en-US" b="0" dirty="0"/>
              <a:t> (n=13)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mitoxantrone</a:t>
            </a:r>
            <a:r>
              <a:rPr lang="en-US" b="0" dirty="0"/>
              <a:t> (n=8) </a:t>
            </a:r>
            <a:r>
              <a:rPr lang="en-US" sz="14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83856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207"/>
            <a:ext cx="9144000" cy="4492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6296" y="59390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55776" y="57543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</p:spTree>
    <p:extLst>
      <p:ext uri="{BB962C8B-B14F-4D97-AF65-F5344CB8AC3E}">
        <p14:creationId xmlns:p14="http://schemas.microsoft.com/office/powerpoint/2010/main" val="3863089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05271"/>
            <a:ext cx="8712968" cy="568863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haut grade: </a:t>
            </a:r>
            <a:r>
              <a:rPr lang="en-US" sz="1600" b="0" dirty="0" err="1"/>
              <a:t>survie</a:t>
            </a:r>
            <a:r>
              <a:rPr lang="en-US" sz="1600" b="0" dirty="0"/>
              <a:t> </a:t>
            </a:r>
            <a:r>
              <a:rPr lang="en-US" sz="1600" b="0" dirty="0" err="1"/>
              <a:t>significativement</a:t>
            </a:r>
            <a:r>
              <a:rPr lang="en-US" sz="1600" b="0" dirty="0"/>
              <a:t> plus </a:t>
            </a:r>
            <a:r>
              <a:rPr lang="en-US" sz="1600" b="0" dirty="0" err="1"/>
              <a:t>élevée</a:t>
            </a:r>
            <a:r>
              <a:rPr lang="en-US" sz="1600" b="0" dirty="0"/>
              <a:t> avec </a:t>
            </a:r>
            <a:r>
              <a:rPr lang="en-US" sz="1600" b="0" dirty="0" err="1"/>
              <a:t>firocoxib</a:t>
            </a:r>
            <a:r>
              <a:rPr lang="en-US" sz="1600" b="0" dirty="0"/>
              <a:t> </a:t>
            </a:r>
            <a:r>
              <a:rPr lang="en-US" sz="1600" b="0" dirty="0" err="1"/>
              <a:t>comparée</a:t>
            </a:r>
            <a:r>
              <a:rPr lang="en-US" sz="1600" b="0" dirty="0"/>
              <a:t> à </a:t>
            </a:r>
            <a:r>
              <a:rPr lang="en-US" sz="1600" b="0" dirty="0" err="1"/>
              <a:t>contrôle</a:t>
            </a:r>
            <a:r>
              <a:rPr lang="en-US" sz="1600" b="0" dirty="0"/>
              <a:t> </a:t>
            </a:r>
            <a:r>
              <a:rPr lang="en-US" sz="1600" b="0" dirty="0" err="1"/>
              <a:t>ou</a:t>
            </a:r>
            <a:r>
              <a:rPr lang="en-US" sz="1600" b="0" dirty="0"/>
              <a:t> </a:t>
            </a:r>
            <a:r>
              <a:rPr lang="en-US" sz="1600" b="0" dirty="0" err="1"/>
              <a:t>mitoxantrone</a:t>
            </a:r>
            <a:r>
              <a:rPr lang="en-US" sz="1600" b="0" dirty="0"/>
              <a:t> </a:t>
            </a:r>
            <a:r>
              <a:rPr lang="en-US" sz="12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</a:t>
            </a:r>
            <a:r>
              <a:rPr lang="en-US" sz="1600" b="0" dirty="0" err="1"/>
              <a:t>inflammatoire</a:t>
            </a:r>
            <a:r>
              <a:rPr lang="en-US" sz="1600" b="0" dirty="0"/>
              <a:t> : 12/18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piroxicam</a:t>
            </a:r>
            <a:r>
              <a:rPr lang="en-US" sz="1600" b="0" dirty="0"/>
              <a:t> </a:t>
            </a:r>
            <a:r>
              <a:rPr lang="en-US" sz="1200" b="0" dirty="0"/>
              <a:t>(de, Toledo-</a:t>
            </a:r>
            <a:r>
              <a:rPr lang="en-US" sz="1200" b="0" dirty="0" err="1"/>
              <a:t>Piza</a:t>
            </a:r>
            <a:r>
              <a:rPr lang="en-US" sz="1200" b="0" dirty="0"/>
              <a:t> et al., 2009). </a:t>
            </a:r>
          </a:p>
          <a:p>
            <a:pPr lvl="1"/>
            <a:endParaRPr lang="en-US" sz="16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invasif</a:t>
            </a:r>
            <a:r>
              <a:rPr lang="en-US" sz="1600" b="0" dirty="0"/>
              <a:t> de la </a:t>
            </a:r>
            <a:r>
              <a:rPr lang="en-US" sz="1600" b="0" dirty="0" err="1"/>
              <a:t>vessie</a:t>
            </a:r>
            <a:r>
              <a:rPr lang="en-US" sz="1600" b="0" dirty="0"/>
              <a:t> à cellules </a:t>
            </a:r>
            <a:r>
              <a:rPr lang="en-US" sz="1600" b="0" dirty="0" err="1"/>
              <a:t>transitionelles</a:t>
            </a:r>
            <a:r>
              <a:rPr lang="en-US" sz="1600" b="0" dirty="0"/>
              <a:t> : 17/24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stabilisés</a:t>
            </a:r>
            <a:r>
              <a:rPr lang="en-US" sz="1600" b="0" dirty="0"/>
              <a:t> et 4/24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deracoxib</a:t>
            </a:r>
            <a:r>
              <a:rPr lang="en-US" sz="1600" b="0" dirty="0"/>
              <a:t> </a:t>
            </a:r>
            <a:r>
              <a:rPr lang="en-US" sz="1200" b="0" dirty="0"/>
              <a:t>(McMillan, </a:t>
            </a:r>
            <a:r>
              <a:rPr lang="en-US" sz="1200" b="0" dirty="0" err="1"/>
              <a:t>Boria</a:t>
            </a:r>
            <a:r>
              <a:rPr lang="en-US" sz="1200" b="0" dirty="0"/>
              <a:t> et al., 2011).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Mode </a:t>
            </a:r>
            <a:r>
              <a:rPr lang="en-US" dirty="0" err="1"/>
              <a:t>d’action</a:t>
            </a:r>
            <a:r>
              <a:rPr lang="en-US" dirty="0"/>
              <a:t>?</a:t>
            </a:r>
          </a:p>
          <a:p>
            <a:pPr lvl="1"/>
            <a:r>
              <a:rPr lang="en-US" sz="1600" b="0" dirty="0"/>
              <a:t>Inhibition PGE2</a:t>
            </a:r>
          </a:p>
          <a:p>
            <a:pPr lvl="1"/>
            <a:r>
              <a:rPr lang="en-US" sz="1600" b="0" dirty="0"/>
              <a:t>Activation de NAG-1 et ERG -1 qui </a:t>
            </a:r>
            <a:r>
              <a:rPr lang="en-US" sz="1600" b="0" dirty="0" err="1"/>
              <a:t>sont</a:t>
            </a:r>
            <a:r>
              <a:rPr lang="en-US" sz="1600" b="0" dirty="0"/>
              <a:t> des </a:t>
            </a:r>
            <a:r>
              <a:rPr lang="en-US" sz="1600" dirty="0" err="1"/>
              <a:t>gènes</a:t>
            </a:r>
            <a:r>
              <a:rPr lang="en-US" sz="1600" dirty="0"/>
              <a:t> </a:t>
            </a:r>
            <a:r>
              <a:rPr lang="en-US" sz="1600" dirty="0" err="1"/>
              <a:t>suppresseurs</a:t>
            </a:r>
            <a:r>
              <a:rPr lang="en-US" sz="1600" dirty="0"/>
              <a:t> de </a:t>
            </a:r>
            <a:r>
              <a:rPr lang="en-US" sz="1600" dirty="0" err="1"/>
              <a:t>tumeurs</a:t>
            </a:r>
            <a:endParaRPr lang="fr-FR" sz="160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21177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</p:spTree>
    <p:extLst>
      <p:ext uri="{BB962C8B-B14F-4D97-AF65-F5344CB8AC3E}">
        <p14:creationId xmlns:p14="http://schemas.microsoft.com/office/powerpoint/2010/main" val="652386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 sz="3500" dirty="0"/>
              <a:t>Autres actions des AINS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536" y="1772816"/>
            <a:ext cx="7367587" cy="300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b="1" dirty="0">
                <a:solidFill>
                  <a:srgbClr val="C00000"/>
                </a:solidFill>
              </a:rPr>
              <a:t>Sur le sang :</a:t>
            </a:r>
          </a:p>
          <a:p>
            <a:endParaRPr lang="fr-FR" altLang="fr-FR" b="1" dirty="0">
              <a:solidFill>
                <a:srgbClr val="C00000"/>
              </a:solidFill>
            </a:endParaRPr>
          </a:p>
          <a:p>
            <a:pPr lvl="1"/>
            <a:r>
              <a:rPr lang="fr-FR" altLang="fr-FR" sz="2000" b="1" dirty="0">
                <a:solidFill>
                  <a:srgbClr val="C00000"/>
                </a:solidFill>
              </a:rPr>
              <a:t>Inhibition de l’agrégation plaquettaire </a:t>
            </a:r>
            <a:r>
              <a:rPr lang="fr-FR" altLang="fr-FR" sz="2000" b="1" dirty="0"/>
              <a:t>(aspirine+++) </a:t>
            </a:r>
            <a:endParaRPr lang="fr-FR" alt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sz="2400" u="sng" dirty="0"/>
              <a:t>Indication lors de </a:t>
            </a:r>
            <a:r>
              <a:rPr lang="fr-FR" sz="2400" u="sng" dirty="0" err="1"/>
              <a:t>thrombo</a:t>
            </a:r>
            <a:r>
              <a:rPr lang="fr-FR" sz="2400" u="sng" dirty="0"/>
              <a:t>-embolie </a:t>
            </a:r>
            <a:r>
              <a:rPr lang="fr-FR" sz="2400" dirty="0"/>
              <a:t>à faibles doses</a:t>
            </a:r>
          </a:p>
          <a:p>
            <a:r>
              <a:rPr lang="fr-FR" sz="2000" dirty="0"/>
              <a:t>Chien : 0.5-1mg/kg/j</a:t>
            </a:r>
          </a:p>
          <a:p>
            <a:r>
              <a:rPr lang="fr-FR" sz="2000" dirty="0"/>
              <a:t>Chat : 5 mg in toto </a:t>
            </a:r>
            <a:r>
              <a:rPr lang="fr-FR" sz="2000" dirty="0">
                <a:solidFill>
                  <a:srgbClr val="FF0000"/>
                </a:solidFill>
              </a:rPr>
              <a:t>tous les 3 j</a:t>
            </a:r>
          </a:p>
          <a:p>
            <a:pPr lvl="1"/>
            <a:endParaRPr lang="fr-FR" altLang="fr-FR" sz="1200" b="1" dirty="0"/>
          </a:p>
          <a:p>
            <a:pPr lvl="1"/>
            <a:endParaRPr lang="fr-FR" altLang="fr-FR" sz="1200" b="1" dirty="0"/>
          </a:p>
        </p:txBody>
      </p:sp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88A03214-3773-4A7E-A004-A77C8A1FFB4F}"/>
              </a:ext>
            </a:extLst>
          </p:cNvPr>
          <p:cNvSpPr/>
          <p:nvPr/>
        </p:nvSpPr>
        <p:spPr bwMode="auto">
          <a:xfrm>
            <a:off x="6876256" y="2132856"/>
            <a:ext cx="792089" cy="720080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C3F49-F4ED-4237-A1EF-5FC1740B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28FB7-4D5B-4CE3-B277-2157F430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/>
              <a:t>Inflammation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755577" y="2397948"/>
            <a:ext cx="79598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Cause: </a:t>
            </a:r>
            <a:r>
              <a:rPr lang="en-US" altLang="fr-FR" b="1" dirty="0" err="1"/>
              <a:t>Toute</a:t>
            </a:r>
            <a:r>
              <a:rPr lang="en-US" altLang="fr-FR" b="1" dirty="0"/>
              <a:t> destruction </a:t>
            </a:r>
            <a:r>
              <a:rPr lang="en-US" altLang="fr-FR" b="1" dirty="0" err="1"/>
              <a:t>tissulaire</a:t>
            </a:r>
            <a:endParaRPr lang="en-US" altLang="fr-FR" b="1" dirty="0"/>
          </a:p>
          <a:p>
            <a:pPr marL="457200" indent="-457200"/>
            <a:r>
              <a:rPr lang="en-US" altLang="fr-FR" sz="2000" dirty="0" err="1"/>
              <a:t>Traumatisme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Infection</a:t>
            </a:r>
          </a:p>
          <a:p>
            <a:pPr marL="457200" indent="-457200"/>
            <a:r>
              <a:rPr lang="en-US" altLang="fr-FR" sz="2000" dirty="0" err="1"/>
              <a:t>Arthrose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auto-</a:t>
            </a:r>
            <a:r>
              <a:rPr lang="en-US" altLang="fr-FR" sz="2000" dirty="0" err="1"/>
              <a:t>immun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cancéreux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...</a:t>
            </a:r>
          </a:p>
          <a:p>
            <a:pPr marL="457200" indent="-457200"/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34157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24744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01622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988840"/>
            <a:ext cx="2250250" cy="19250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80012" y="3913892"/>
            <a:ext cx="428447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dirty="0"/>
              <a:t>AIS</a:t>
            </a:r>
          </a:p>
          <a:p>
            <a:pPr algn="ctr">
              <a:buNone/>
            </a:pPr>
            <a:r>
              <a:rPr lang="fr-FR" sz="3600" dirty="0"/>
              <a:t>=Glucocorticoïdes</a:t>
            </a:r>
          </a:p>
          <a:p>
            <a:pPr algn="ctr">
              <a:buNone/>
            </a:pPr>
            <a:r>
              <a:rPr lang="fr-FR" sz="3600" dirty="0"/>
              <a:t>=« Corticoïdes »</a:t>
            </a:r>
          </a:p>
        </p:txBody>
      </p:sp>
    </p:spTree>
    <p:extLst>
      <p:ext uri="{BB962C8B-B14F-4D97-AF65-F5344CB8AC3E}">
        <p14:creationId xmlns:p14="http://schemas.microsoft.com/office/powerpoint/2010/main" val="1953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invGray">
          <a:xfrm>
            <a:off x="1978025" y="440564"/>
            <a:ext cx="5187950" cy="842962"/>
          </a:xfrm>
          <a:prstGeom prst="rect">
            <a:avLst/>
          </a:prstGeom>
          <a:noFill/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Historique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4838" y="1700808"/>
            <a:ext cx="8090705" cy="48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marL="190500" indent="-190500"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de la poudre </a:t>
            </a:r>
            <a:r>
              <a:rPr lang="fr-FR" altLang="fr-FR" sz="2000" b="1" dirty="0">
                <a:cs typeface="Arial" charset="0"/>
              </a:rPr>
              <a:t>d'écorce de saule </a:t>
            </a:r>
            <a:r>
              <a:rPr lang="fr-FR" altLang="fr-FR" sz="1600" dirty="0">
                <a:cs typeface="Arial" charset="0"/>
              </a:rPr>
              <a:t>(</a:t>
            </a:r>
            <a:r>
              <a:rPr lang="fr-FR" altLang="fr-FR" sz="1600" dirty="0" err="1">
                <a:cs typeface="Arial" charset="0"/>
              </a:rPr>
              <a:t>salix</a:t>
            </a:r>
            <a:r>
              <a:rPr lang="fr-FR" altLang="fr-FR" sz="1600" dirty="0">
                <a:cs typeface="Arial" charset="0"/>
              </a:rPr>
              <a:t> en latin) (avant JC)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Extraction de la </a:t>
            </a:r>
            <a:r>
              <a:rPr lang="fr-FR" altLang="fr-FR" sz="2000" dirty="0" err="1">
                <a:cs typeface="Arial" charset="0"/>
              </a:rPr>
              <a:t>saliciline</a:t>
            </a:r>
            <a:r>
              <a:rPr lang="fr-FR" altLang="fr-FR" sz="2000" dirty="0">
                <a:cs typeface="Arial" charset="0"/>
              </a:rPr>
              <a:t> </a:t>
            </a:r>
            <a:r>
              <a:rPr lang="fr-FR" altLang="fr-FR" sz="1600" dirty="0">
                <a:cs typeface="Arial" charset="0"/>
              </a:rPr>
              <a:t>(ester d’acide salicylique)(Leroux,1827)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Acétylation = </a:t>
            </a:r>
            <a:r>
              <a:rPr lang="fr-FR" altLang="fr-FR" sz="2000" b="1" dirty="0">
                <a:cs typeface="Arial" charset="0"/>
              </a:rPr>
              <a:t>acétylsalicylique ou aspirine </a:t>
            </a:r>
            <a:r>
              <a:rPr lang="fr-FR" altLang="fr-FR" sz="1600" dirty="0">
                <a:cs typeface="Arial" charset="0"/>
              </a:rPr>
              <a:t>(Hoffman1899)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du </a:t>
            </a:r>
            <a:r>
              <a:rPr lang="fr-FR" altLang="fr-FR" sz="2000" b="1" dirty="0">
                <a:cs typeface="Arial" charset="0"/>
              </a:rPr>
              <a:t>mécanisme d’action</a:t>
            </a:r>
            <a:r>
              <a:rPr lang="fr-FR" altLang="fr-FR" sz="2000" dirty="0">
                <a:cs typeface="Arial" charset="0"/>
              </a:rPr>
              <a:t> anti-prostaglandine de l'aspirine </a:t>
            </a:r>
            <a:r>
              <a:rPr lang="fr-FR" altLang="fr-FR" sz="1600" dirty="0">
                <a:cs typeface="Arial" charset="0"/>
              </a:rPr>
              <a:t>(Vane, 1971, Prix Nobel)</a:t>
            </a: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en médecine vétérinaire </a:t>
            </a:r>
            <a:r>
              <a:rPr lang="fr-FR" altLang="fr-FR" sz="1600" dirty="0">
                <a:cs typeface="Arial" charset="0"/>
              </a:rPr>
              <a:t>(1980)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des COX-2 sélectifs </a:t>
            </a:r>
            <a:r>
              <a:rPr lang="fr-FR" altLang="fr-FR" sz="1600" dirty="0">
                <a:cs typeface="Arial" charset="0"/>
              </a:rPr>
              <a:t>(1986) 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Arrivée massive en médecine vétérinaire des COX-2 sélectifs entre 2008 et 2012</a:t>
            </a:r>
          </a:p>
          <a:p>
            <a:pPr>
              <a:spcBef>
                <a:spcPct val="60000"/>
              </a:spcBef>
            </a:pPr>
            <a:endParaRPr lang="fr-FR" altLang="fr-F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5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573963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4100" dirty="0"/>
              <a:t>Mécanisme d'action des AINS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7776864" cy="2448272"/>
          </a:xfr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4805" tIns="47402" rIns="94805" bIns="47402"/>
          <a:lstStyle/>
          <a:p>
            <a:pPr>
              <a:defRPr/>
            </a:pPr>
            <a:r>
              <a:rPr lang="fr-FR" sz="2800" b="0" dirty="0">
                <a:latin typeface="+mj-lt"/>
              </a:rPr>
              <a:t>Les AINS interfèrent avec </a:t>
            </a:r>
            <a:r>
              <a:rPr lang="fr-FR" sz="2800" dirty="0">
                <a:latin typeface="+mj-lt"/>
              </a:rPr>
              <a:t>la synthèse des médiateurs de l’inflammation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Les AINS inhibent les </a:t>
            </a:r>
            <a:r>
              <a:rPr lang="fr-FR" u="sng" dirty="0">
                <a:solidFill>
                  <a:srgbClr val="FF0000"/>
                </a:solidFill>
              </a:rPr>
              <a:t>cyclo-oxygénases 1 et 2</a:t>
            </a:r>
          </a:p>
          <a:p>
            <a:r>
              <a:rPr lang="fr-FR" u="sng" dirty="0">
                <a:solidFill>
                  <a:srgbClr val="FF0000"/>
                </a:solidFill>
              </a:rPr>
              <a:t>(COX-1 et COX-2)</a:t>
            </a:r>
          </a:p>
          <a:p>
            <a:pPr>
              <a:defRPr/>
            </a:pPr>
            <a:endParaRPr lang="fr-FR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331379" y="382504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8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b53c9f2-9454-4bf1-bb7f-2f8addbc5914"/>
  <p:tag name="WASPOLLED" val="AABA20AD570F493E876090BA598D6564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2478</Words>
  <Application>Microsoft Office PowerPoint</Application>
  <PresentationFormat>Transparent</PresentationFormat>
  <Paragraphs>627</Paragraphs>
  <Slides>58</Slides>
  <Notes>54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Arial Unicode MS</vt:lpstr>
      <vt:lpstr>Calibri</vt:lpstr>
      <vt:lpstr>Rockwell Extra Bold</vt:lpstr>
      <vt:lpstr>Disquette 3½ (A:)</vt:lpstr>
      <vt:lpstr>1_Disquette 3½ (A:)</vt:lpstr>
      <vt:lpstr>Équation</vt:lpstr>
      <vt:lpstr>Présentation PowerPoint</vt:lpstr>
      <vt:lpstr>Objectifs</vt:lpstr>
      <vt:lpstr>Plus en détails…</vt:lpstr>
      <vt:lpstr>Plan</vt:lpstr>
      <vt:lpstr>Inflammation</vt:lpstr>
      <vt:lpstr>Inflammation</vt:lpstr>
      <vt:lpstr>Présentation PowerPoint</vt:lpstr>
      <vt:lpstr>Présentation PowerPoint</vt:lpstr>
      <vt:lpstr>Mécanisme d'action des AINS</vt:lpstr>
      <vt:lpstr>Présentation PowerPoint</vt:lpstr>
      <vt:lpstr>Présentation PowerPoint</vt:lpstr>
      <vt:lpstr>Présentation PowerPoint</vt:lpstr>
      <vt:lpstr>Propriétés anti-inflammatoires</vt:lpstr>
      <vt:lpstr>Propriétés anti-inflammatoires</vt:lpstr>
      <vt:lpstr>Propriétés analgésiques</vt:lpstr>
      <vt:lpstr>Propriétés anti-pyrétiques</vt:lpstr>
      <vt:lpstr>Présentation PowerPoint</vt:lpstr>
      <vt:lpstr>Classification des AINS</vt:lpstr>
      <vt:lpstr>Présentation PowerPoint</vt:lpstr>
      <vt:lpstr>Classification des AINS</vt:lpstr>
      <vt:lpstr>Présentation PowerPoint</vt:lpstr>
      <vt:lpstr>Liste des AINS disponibles en France (suite)</vt:lpstr>
      <vt:lpstr>Sélectivité COX-1/COX-2</vt:lpstr>
      <vt:lpstr>Cyclo-oxygénases : COX</vt:lpstr>
      <vt:lpstr>COX</vt:lpstr>
      <vt:lpstr>Aspirine vs Ac. Salicylique </vt:lpstr>
      <vt:lpstr>Inhibition COX-1 vs COX-2</vt:lpstr>
      <vt:lpstr>Sélectivité COX-1 vs COX-2</vt:lpstr>
      <vt:lpstr>Sélectivité COX-1 vs COX-2</vt:lpstr>
      <vt:lpstr>Sélectivité COX-1 vs COX-2</vt:lpstr>
      <vt:lpstr>Sélectivité COX-1 vs COX-2</vt:lpstr>
      <vt:lpstr>Sélectivité COX-1 vs COX-2</vt:lpstr>
      <vt:lpstr>Présentation PowerPoint</vt:lpstr>
      <vt:lpstr>Présentation PowerPoint</vt:lpstr>
      <vt:lpstr>Présentation PowerPoint</vt:lpstr>
      <vt:lpstr>Sélectivité COX-1 vs COX-2</vt:lpstr>
      <vt:lpstr>Puissance des AINS</vt:lpstr>
      <vt:lpstr>Puissance des AINS</vt:lpstr>
      <vt:lpstr>Puissance des AINS</vt:lpstr>
      <vt:lpstr>Essais cliniques</vt:lpstr>
      <vt:lpstr>Essais cliniques</vt:lpstr>
      <vt:lpstr>Présentation PowerPoint</vt:lpstr>
      <vt:lpstr>Indications des AINS en médecine vétérinaire</vt:lpstr>
      <vt:lpstr>Indications principales des AINS en médecine vétérinaire</vt:lpstr>
      <vt:lpstr>Indications antipyrétiques des AINS</vt:lpstr>
      <vt:lpstr>Inflammations ostéo-articulaires (associées à l’arthrose)</vt:lpstr>
      <vt:lpstr>Cas des coliques Propriétés analgésiques et/ou antispasmodiques  </vt:lpstr>
      <vt:lpstr>Cas des coliques Propriétés anti-endotoxémiques ?</vt:lpstr>
      <vt:lpstr>Traitements symptomatiques des mammites</vt:lpstr>
      <vt:lpstr>Traitements symptomatiques des mammites</vt:lpstr>
      <vt:lpstr>Traitements symptomatiques des diarrhées</vt:lpstr>
      <vt:lpstr>Traitements symptomatiques des maladies respiratoires</vt:lpstr>
      <vt:lpstr>Traitements symptomatiques des maladies respiratoires</vt:lpstr>
      <vt:lpstr>Utilisation en cancérologie</vt:lpstr>
      <vt:lpstr>Présentation PowerPoint</vt:lpstr>
      <vt:lpstr>Présentation PowerPoint</vt:lpstr>
      <vt:lpstr>Autres actions des AINS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2026-01-23T07:31:08Z</dcterms:created>
  <dcterms:modified xsi:type="dcterms:W3CDTF">2026-01-23T07:31:36Z</dcterms:modified>
</cp:coreProperties>
</file>