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805" r:id="rId2"/>
  </p:sldMasterIdLst>
  <p:notesMasterIdLst>
    <p:notesMasterId r:id="rId32"/>
  </p:notesMasterIdLst>
  <p:handoutMasterIdLst>
    <p:handoutMasterId r:id="rId33"/>
  </p:handoutMasterIdLst>
  <p:sldIdLst>
    <p:sldId id="310" r:id="rId3"/>
    <p:sldId id="296" r:id="rId4"/>
    <p:sldId id="260" r:id="rId5"/>
    <p:sldId id="301" r:id="rId6"/>
    <p:sldId id="300" r:id="rId7"/>
    <p:sldId id="302" r:id="rId8"/>
    <p:sldId id="293" r:id="rId9"/>
    <p:sldId id="303" r:id="rId10"/>
    <p:sldId id="269" r:id="rId11"/>
    <p:sldId id="306" r:id="rId12"/>
    <p:sldId id="309" r:id="rId13"/>
    <p:sldId id="273" r:id="rId14"/>
    <p:sldId id="274" r:id="rId15"/>
    <p:sldId id="311" r:id="rId16"/>
    <p:sldId id="304" r:id="rId17"/>
    <p:sldId id="307" r:id="rId18"/>
    <p:sldId id="305" r:id="rId19"/>
    <p:sldId id="312" r:id="rId20"/>
    <p:sldId id="295" r:id="rId21"/>
    <p:sldId id="339" r:id="rId22"/>
    <p:sldId id="340" r:id="rId23"/>
    <p:sldId id="341" r:id="rId24"/>
    <p:sldId id="282" r:id="rId25"/>
    <p:sldId id="314" r:id="rId26"/>
    <p:sldId id="297" r:id="rId27"/>
    <p:sldId id="264" r:id="rId28"/>
    <p:sldId id="313" r:id="rId29"/>
    <p:sldId id="257" r:id="rId30"/>
    <p:sldId id="298" r:id="rId31"/>
  </p:sldIdLst>
  <p:sldSz cx="10287000" cy="6858000" type="35mm"/>
  <p:notesSz cx="666908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3366FF"/>
    <a:srgbClr val="A50021"/>
    <a:srgbClr val="009900"/>
    <a:srgbClr val="33CC33"/>
    <a:srgbClr val="FF0000"/>
    <a:srgbClr val="3333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97" autoAdjust="0"/>
    <p:restoredTop sz="94660"/>
  </p:normalViewPr>
  <p:slideViewPr>
    <p:cSldViewPr>
      <p:cViewPr varScale="1">
        <p:scale>
          <a:sx n="98" d="100"/>
          <a:sy n="98" d="100"/>
        </p:scale>
        <p:origin x="1028" y="64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4B77581-6794-4552-897A-6D9F81862E5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384379C3-5360-49BA-AD03-0DA317B3343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6872626C-E46E-45C3-AC1C-2BBD1E1A96C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3B7BA2ED-0586-46C3-9879-725808D7F19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90838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B4D73B9-6BCB-418D-BB29-18B2FE4CE600}" type="slidenum">
              <a:rPr lang="fr-BE" altLang="fr-FR"/>
              <a:pPr>
                <a:defRPr/>
              </a:pPr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8AAE66A-0688-4C7A-A167-9A4BDF2250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965D7E8-A6E9-46D2-98DE-39D7F8BB3D4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E304FE4E-486A-41F6-875C-8D833C30C39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42925" y="744538"/>
            <a:ext cx="55848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BA9349DC-E75F-4B72-B4F5-5AC4C47E78A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330D2587-1983-4816-AFD9-74AD4678BAC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FD17ABBD-96B3-47DC-9A08-0852DCC25A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90838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7584CD5-C692-4D7A-A01E-FEACE85B0BE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2A93DDE2-E99B-4A35-B3DE-36FE05B6F9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FE8621F-409E-4F0C-9E72-583FC77936BA}" type="slidenum">
              <a:rPr lang="fr-FR" altLang="fr-FR" smtClean="0"/>
              <a:pPr>
                <a:spcBef>
                  <a:spcPct val="0"/>
                </a:spcBef>
              </a:pPr>
              <a:t>2</a:t>
            </a:fld>
            <a:endParaRPr lang="fr-FR" altLang="fr-FR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BA5716F3-1BA4-4838-8870-28B0C19F0A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6F129E7-B060-421B-A775-D34EDB9FA8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5BA6907F-F9C6-4793-92D6-09A77A83C5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F587571-F000-492B-9B46-AA35F432FD94}" type="slidenum">
              <a:rPr lang="fr-FR" altLang="fr-FR" smtClean="0"/>
              <a:pPr>
                <a:spcBef>
                  <a:spcPct val="0"/>
                </a:spcBef>
              </a:pPr>
              <a:t>11</a:t>
            </a:fld>
            <a:endParaRPr lang="fr-FR" altLang="fr-FR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318ED2ED-3AB8-4600-BA11-9BB0FFA81B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4513" y="744538"/>
            <a:ext cx="5581650" cy="3722687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996817D0-EDA4-4C7B-BFD9-B6DC9CC879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57ED14CD-2A1C-48D9-BFDE-79D442849D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69C39B1-9685-4B00-BF33-4A87E6DBAA16}" type="slidenum">
              <a:rPr lang="fr-FR" altLang="fr-FR" smtClean="0"/>
              <a:pPr>
                <a:spcBef>
                  <a:spcPct val="0"/>
                </a:spcBef>
              </a:pPr>
              <a:t>12</a:t>
            </a:fld>
            <a:endParaRPr lang="fr-FR" altLang="fr-FR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B5055E4B-8E28-4E7B-973C-31AFC22535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12900" y="1452563"/>
            <a:ext cx="3443288" cy="2295525"/>
          </a:xfrm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D27244C7-59B7-4188-9BDF-A386D63A3D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7413" y="4730750"/>
            <a:ext cx="4894262" cy="4414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135063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9ECCDF3F-33A8-461B-B6E1-FE084FE085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CCFB0CC-4902-4523-B9CE-2DF44E75FF6D}" type="slidenum">
              <a:rPr lang="fr-FR" altLang="fr-FR" smtClean="0"/>
              <a:pPr>
                <a:spcBef>
                  <a:spcPct val="0"/>
                </a:spcBef>
              </a:pPr>
              <a:t>13</a:t>
            </a:fld>
            <a:endParaRPr lang="fr-FR" altLang="fr-FR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CDA452AF-2495-4E80-A0DF-65BFBABCD0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12900" y="1452563"/>
            <a:ext cx="3443288" cy="2295525"/>
          </a:xfrm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75D058BA-E3CD-4A61-83AB-138DC212BE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7413" y="4730750"/>
            <a:ext cx="4894262" cy="4414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135063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6EADE7EA-732C-4C30-84F1-EB651412E9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B1F6C9C-B2C0-4AFF-918F-F51280DF72DB}" type="slidenum">
              <a:rPr lang="fr-FR" altLang="fr-FR" smtClean="0"/>
              <a:pPr>
                <a:spcBef>
                  <a:spcPct val="0"/>
                </a:spcBef>
              </a:pPr>
              <a:t>14</a:t>
            </a:fld>
            <a:endParaRPr lang="fr-FR" altLang="fr-FR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F3C9AE3B-A1AD-4D57-BFC8-B1B5ADA6EF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2925" y="744538"/>
            <a:ext cx="5586413" cy="3724275"/>
          </a:xfrm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46DADDB2-F87D-4BB8-81EE-59FDB37F76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2D1A2194-EA68-409D-B2D0-0B599844A5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58EB07B-06D7-43BC-A169-42C8580B2EE0}" type="slidenum">
              <a:rPr lang="fr-FR" altLang="fr-FR" smtClean="0"/>
              <a:pPr>
                <a:spcBef>
                  <a:spcPct val="0"/>
                </a:spcBef>
              </a:pPr>
              <a:t>15</a:t>
            </a:fld>
            <a:endParaRPr lang="fr-FR" altLang="fr-FR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4FD66EFB-FF3D-455E-9083-9654EF5559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2925" y="744538"/>
            <a:ext cx="5586413" cy="3724275"/>
          </a:xfrm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FBC0C277-5FE3-4420-A2C4-F6F393343A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C3CA10DF-3308-47DB-AF4C-60C33FD20F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FCEBDA5-EA45-481B-9F2F-919CB1726154}" type="slidenum">
              <a:rPr lang="fr-FR" altLang="fr-FR" smtClean="0"/>
              <a:pPr>
                <a:spcBef>
                  <a:spcPct val="0"/>
                </a:spcBef>
              </a:pPr>
              <a:t>17</a:t>
            </a:fld>
            <a:endParaRPr lang="fr-FR" altLang="fr-FR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279B2D6C-0CEC-43B9-9A0F-6508734A6E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166E6BF9-3C80-4DEF-9ED3-C39B567307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60119A68-702D-411C-8F09-73B562F7D5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6445C0E-7B8C-452C-BF76-2995F3A9BB08}" type="slidenum">
              <a:rPr lang="fr-FR" altLang="fr-FR" smtClean="0"/>
              <a:pPr>
                <a:spcBef>
                  <a:spcPct val="0"/>
                </a:spcBef>
              </a:pPr>
              <a:t>18</a:t>
            </a:fld>
            <a:endParaRPr lang="fr-FR" altLang="fr-FR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3E368DC7-D439-4BDE-8CE3-95BB5570BA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B147DDC6-9292-4A42-B5CE-472A42122B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65EC2892-38E9-42DB-8C2A-5CB4FA79C8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969292-B0F0-443E-A568-6251B3C3EFC0}" type="slidenum">
              <a:rPr lang="fr-FR" altLang="fr-FR" smtClean="0"/>
              <a:pPr>
                <a:spcBef>
                  <a:spcPct val="0"/>
                </a:spcBef>
              </a:pPr>
              <a:t>19</a:t>
            </a:fld>
            <a:endParaRPr lang="fr-FR" altLang="fr-FR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978E99F9-2D9E-4BDC-9A39-C9950CB599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889D0B26-659C-4E53-9137-85A2B385A6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41091813-A2EF-4806-A0CA-B8AAAFAC1D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5D95549-D612-422D-8482-AF4B5EFEA924}" type="slidenum">
              <a:rPr lang="fr-FR" altLang="fr-FR" smtClean="0"/>
              <a:pPr>
                <a:spcBef>
                  <a:spcPct val="0"/>
                </a:spcBef>
              </a:pPr>
              <a:t>20</a:t>
            </a:fld>
            <a:endParaRPr lang="fr-FR" altLang="fr-FR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5BE742F3-28EB-4DC7-9A04-933F6AD117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5F24EDFC-0CC9-4145-8F3F-1B2D54920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B8A9FD59-939C-4615-9DB2-894F509BF6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7ABD42B-6096-4510-97A5-75C9117D6413}" type="slidenum">
              <a:rPr lang="fr-FR" altLang="fr-FR" smtClean="0"/>
              <a:pPr>
                <a:spcBef>
                  <a:spcPct val="0"/>
                </a:spcBef>
              </a:pPr>
              <a:t>21</a:t>
            </a:fld>
            <a:endParaRPr lang="fr-FR" altLang="fr-FR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49A7502C-4750-47F3-9109-DAFD6C5C0C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015EA9D9-941A-4C79-B95E-33E9728AB9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50CC5E43-6061-45B5-859E-91C6308179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60CD7B3-BE42-42A9-AF6B-EFCCB0088208}" type="slidenum">
              <a:rPr lang="fr-FR" altLang="fr-FR" smtClean="0"/>
              <a:pPr>
                <a:spcBef>
                  <a:spcPct val="0"/>
                </a:spcBef>
              </a:pPr>
              <a:t>3</a:t>
            </a:fld>
            <a:endParaRPr lang="fr-FR" altLang="fr-FR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7E0141E7-2E8E-44CC-8E46-AF6CA46108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6CE022DC-B234-4A79-ADFB-EE902BAFA2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F55601E4-5771-468B-B6A6-7CFB355B3D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19C819-534F-4570-9DE0-B160294A8BBF}" type="slidenum">
              <a:rPr lang="fr-FR" altLang="fr-FR" smtClean="0"/>
              <a:pPr>
                <a:spcBef>
                  <a:spcPct val="0"/>
                </a:spcBef>
              </a:pPr>
              <a:t>22</a:t>
            </a:fld>
            <a:endParaRPr lang="fr-FR" altLang="fr-FR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A59EB629-CF7A-4082-B843-8A9B44B477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DE193116-E957-4FC2-828C-B91EAE06F4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911F8A84-9713-4694-A9AD-BAEC8E9BD7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0ED5E1E-2B10-4B16-A858-6A1D73D26D39}" type="slidenum">
              <a:rPr lang="fr-FR" altLang="fr-FR" smtClean="0"/>
              <a:pPr>
                <a:spcBef>
                  <a:spcPct val="0"/>
                </a:spcBef>
              </a:pPr>
              <a:t>23</a:t>
            </a:fld>
            <a:endParaRPr lang="fr-FR" altLang="fr-FR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B44D7C13-F44A-40C6-91A4-042589771F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25C6E52C-A400-423B-AF35-87230D0107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8B94E137-267D-4C13-A72B-4156EF1F62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A3AAB66-BB5F-4145-9B1C-30717AE4D4AF}" type="slidenum">
              <a:rPr lang="fr-FR" altLang="fr-FR" smtClean="0"/>
              <a:pPr>
                <a:spcBef>
                  <a:spcPct val="0"/>
                </a:spcBef>
              </a:pPr>
              <a:t>24</a:t>
            </a:fld>
            <a:endParaRPr lang="fr-FR" altLang="fr-FR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8297AE93-2087-46B3-934F-6D846B00FF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03804858-97D7-471F-BCAF-74B0911293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83BF5587-7656-487E-95BD-BC53709C56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868763E-28E3-437F-A76F-46D1404EA145}" type="slidenum">
              <a:rPr lang="fr-FR" altLang="fr-FR" smtClean="0"/>
              <a:pPr>
                <a:spcBef>
                  <a:spcPct val="0"/>
                </a:spcBef>
              </a:pPr>
              <a:t>25</a:t>
            </a:fld>
            <a:endParaRPr lang="fr-FR" altLang="fr-FR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4AE66973-ACE8-48B6-BD90-7F733522E1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DA2906F1-8CFB-4ED1-ABD1-1CDA5EF09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4015F406-6A63-4E12-AAB8-872E88276A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6EFC8BA-B7B3-47D6-8A6B-DDD3C45558B7}" type="slidenum">
              <a:rPr lang="fr-FR" altLang="fr-FR" smtClean="0"/>
              <a:pPr>
                <a:spcBef>
                  <a:spcPct val="0"/>
                </a:spcBef>
              </a:pPr>
              <a:t>26</a:t>
            </a:fld>
            <a:endParaRPr lang="fr-FR" altLang="fr-FR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99B0A577-2352-42C5-A55C-27514A92E1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BF48F3E9-7781-474B-A11D-0AF0004B4A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FFE63FD5-5F42-4EA0-81AA-35457E29D6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328468D-F4F9-4618-B03B-D6CE6D63453E}" type="slidenum">
              <a:rPr lang="fr-FR" altLang="fr-FR" smtClean="0"/>
              <a:pPr>
                <a:spcBef>
                  <a:spcPct val="0"/>
                </a:spcBef>
              </a:pPr>
              <a:t>27</a:t>
            </a:fld>
            <a:endParaRPr lang="fr-FR" altLang="fr-FR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C5A6877B-57F7-4681-88E7-F8569E254F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F24C4B32-5F82-4980-84A9-8624F5A4F2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A10DB69D-6D4D-4971-9D35-25346E307F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736F2CD-7CC6-48F5-99AA-DC8E97486051}" type="slidenum">
              <a:rPr lang="fr-FR" altLang="fr-FR" smtClean="0"/>
              <a:pPr>
                <a:spcBef>
                  <a:spcPct val="0"/>
                </a:spcBef>
              </a:pPr>
              <a:t>28</a:t>
            </a:fld>
            <a:endParaRPr lang="fr-FR" altLang="fr-FR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1D2042F9-48F3-4998-89F4-A9CA333D79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DCF0976D-BA2D-4F3A-B8BC-395CE17A81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D7F84769-0CBB-480B-99F3-C9600B3711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A252998-0FED-43FB-9AB1-B14D23C37EEA}" type="slidenum">
              <a:rPr lang="fr-FR" altLang="fr-FR" smtClean="0"/>
              <a:pPr>
                <a:spcBef>
                  <a:spcPct val="0"/>
                </a:spcBef>
              </a:pPr>
              <a:t>29</a:t>
            </a:fld>
            <a:endParaRPr lang="fr-FR" altLang="fr-FR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D5F3A803-08F4-47F7-B8EB-9A7B0089B2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CC1076FF-87E4-40E8-99CD-02BE6D5AA3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50A2B26F-8AF3-482B-AD1F-D6F9E3C087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CAEF9C7-81A4-45BB-AD2A-142D559ABAD3}" type="slidenum">
              <a:rPr lang="fr-FR" altLang="fr-FR" smtClean="0"/>
              <a:pPr>
                <a:spcBef>
                  <a:spcPct val="0"/>
                </a:spcBef>
              </a:pPr>
              <a:t>4</a:t>
            </a:fld>
            <a:endParaRPr lang="fr-FR" altLang="fr-FR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C6192E83-2A54-4211-9A40-53C1007169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7DCFA2C8-9C3A-4AA2-9DDF-7E07BC6AEC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459750DF-5B4A-434A-A771-3853663F77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FCDC755-44B7-4FD3-A00F-028EFE2A5B8D}" type="slidenum">
              <a:rPr lang="fr-FR" altLang="fr-FR" smtClean="0"/>
              <a:pPr>
                <a:spcBef>
                  <a:spcPct val="0"/>
                </a:spcBef>
              </a:pPr>
              <a:t>5</a:t>
            </a:fld>
            <a:endParaRPr lang="fr-FR" altLang="fr-FR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AC2E8DB5-DC1D-48FF-B746-C0CF60478F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6C7CF019-A4CD-45CA-9A4B-66FCAD3949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B5956D75-D6AD-4539-B8BD-D100EB9D6F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5851A38-8723-40B6-A7EA-CB953068436C}" type="slidenum">
              <a:rPr lang="fr-FR" altLang="fr-FR" smtClean="0"/>
              <a:pPr>
                <a:spcBef>
                  <a:spcPct val="0"/>
                </a:spcBef>
              </a:pPr>
              <a:t>6</a:t>
            </a:fld>
            <a:endParaRPr lang="fr-FR" altLang="fr-FR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D526EC93-D6AE-4E69-8750-43BF6FF2C8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7D2E7915-7CA9-47CA-A0F2-4EBF17C7EC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539EF019-6BEB-497A-B0AC-7BAD096FE6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6E50754-AC8C-416D-A0F9-2307E885FEDD}" type="slidenum">
              <a:rPr lang="fr-FR" altLang="fr-FR" smtClean="0"/>
              <a:pPr>
                <a:spcBef>
                  <a:spcPct val="0"/>
                </a:spcBef>
              </a:pPr>
              <a:t>7</a:t>
            </a:fld>
            <a:endParaRPr lang="fr-FR" altLang="fr-FR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D420AE92-9A0D-4BF0-A590-248BE21F6F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A7193693-93F3-4D0D-A320-3BB63F6810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06209C78-A8ED-4A0C-A823-FBEB0FAB89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9C1804B-EB6C-47DF-9BA6-58406BD6BF2F}" type="slidenum">
              <a:rPr lang="fr-FR" altLang="fr-FR" smtClean="0"/>
              <a:pPr>
                <a:spcBef>
                  <a:spcPct val="0"/>
                </a:spcBef>
              </a:pPr>
              <a:t>8</a:t>
            </a:fld>
            <a:endParaRPr lang="fr-FR" altLang="fr-FR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F2341B83-AF7C-40AD-B5F3-11FF08B2CA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9CBBE03C-9C0C-428E-A759-B8ADE19B24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E08402F9-C759-40FD-A296-AC3F501CC3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D403A25-1F0E-47E9-B4D7-24D4771F6127}" type="slidenum">
              <a:rPr lang="fr-FR" altLang="fr-FR" smtClean="0"/>
              <a:pPr>
                <a:spcBef>
                  <a:spcPct val="0"/>
                </a:spcBef>
              </a:pPr>
              <a:t>9</a:t>
            </a:fld>
            <a:endParaRPr lang="fr-FR" altLang="fr-FR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08479B8B-9778-4008-BEA9-B4D95B678E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E7F01119-9CA5-4C6D-8063-E582AD2CAB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B7A46F67-38B7-4096-BB25-FA76EFD057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6A7D5F6-03F1-4B61-B577-A24ED18C46C2}" type="slidenum">
              <a:rPr lang="fr-FR" altLang="fr-FR" smtClean="0"/>
              <a:pPr>
                <a:spcBef>
                  <a:spcPct val="0"/>
                </a:spcBef>
              </a:pPr>
              <a:t>10</a:t>
            </a:fld>
            <a:endParaRPr lang="fr-FR" altLang="fr-FR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B859EC5A-A7C9-420B-9CEE-0085D88534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0E61376C-82FE-462B-87F1-B7213B00A3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685AD0F0-2028-49EE-8C08-BFF72607A0A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287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6DDE795D-DFD2-4BE2-BFFA-D888A8717F3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CC24315D-6C90-4F8D-B7C1-691D9634B20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86C8C3C9-4DFA-484E-BF6A-149F1F1E07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46CDD17A-99A2-45DE-810B-06AA5441FA3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4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145E1E6F-2BAC-4900-A98C-76A707B0BBA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4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3AE8EC62-583F-45E8-8253-EFA59A9A2E8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E996AE49-6886-492C-86A8-DD2DEB7861A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2348AA0E-AE2A-42AF-A29D-1A45C1D6E0C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1625A7B4-B171-4B5A-85FF-FA277B824F0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C7996CDB-4A4E-4813-A599-C31522EA902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28327779-4CFD-4DDC-B2E6-50EF1F00737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4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111E04F7-9307-4365-AE4B-45EE655C488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4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1219B2D6-BCC3-408E-8402-58123FF22F2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471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343275" y="1828800"/>
            <a:ext cx="6772275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/>
              <a:t>Cliquez pour modifier le style du titre</a:t>
            </a:r>
          </a:p>
        </p:txBody>
      </p:sp>
      <p:sp>
        <p:nvSpPr>
          <p:cNvPr id="471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343275" y="4267200"/>
            <a:ext cx="6772275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0251A7D6-93C6-4729-9247-5555F536CE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6248400"/>
            <a:ext cx="24003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62C9109E-A350-4A94-AFCD-27EE372FF3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54C25808-7C04-4F45-94C5-A0E588A8BF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29527-1476-4047-8091-C750D44381C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02275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3007FBD-1F64-405D-B2DC-58A68338088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77CEAFF-E05F-476F-ACB0-B57D87208E7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17A6A-DC59-4ECD-A8AB-0ED3035A82E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9922AD9B-CA9A-4ED7-A738-38082A9BA39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000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58075" y="457200"/>
            <a:ext cx="2314575" cy="54102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457200"/>
            <a:ext cx="6791325" cy="54102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8529AAA-07C5-47EC-9D8C-4EE8249A5B1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90D7041-7B40-4CBE-B4D7-F4F1EDC7D19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76158-7A70-42AF-8F52-49FD31900FB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D48961E1-0E8F-4B15-94AF-EA4B292C471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0012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514350" y="457200"/>
            <a:ext cx="9258300" cy="5410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B3BD24-55F0-45A8-9A42-98D41755FDF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7CF052-2C5D-4513-9D64-4B6053B7267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EF4C3-C04B-4813-8FA4-798CEC0CBD2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28F0B986-F249-4AF9-BC4A-BACA3B3E4CB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717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.png">
            <a:extLst>
              <a:ext uri="{FF2B5EF4-FFF2-40B4-BE49-F238E27FC236}">
                <a16:creationId xmlns:a16="http://schemas.microsoft.com/office/drawing/2014/main" id="{285BF880-ECDE-4700-BEF7-62657CB11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logo-T.png">
            <a:extLst>
              <a:ext uri="{FF2B5EF4-FFF2-40B4-BE49-F238E27FC236}">
                <a16:creationId xmlns:a16="http://schemas.microsoft.com/office/drawing/2014/main" id="{E8DE4075-453D-4C81-93D1-E689EA7AF1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4629150"/>
            <a:ext cx="2471737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3F085775-614B-4972-AE50-67C7D9D289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322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logo-T.png">
            <a:extLst>
              <a:ext uri="{FF2B5EF4-FFF2-40B4-BE49-F238E27FC236}">
                <a16:creationId xmlns:a16="http://schemas.microsoft.com/office/drawing/2014/main" id="{C5264DB5-1C64-422F-8535-988BE3450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50813"/>
            <a:ext cx="21272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.png">
            <a:extLst>
              <a:ext uri="{FF2B5EF4-FFF2-40B4-BE49-F238E27FC236}">
                <a16:creationId xmlns:a16="http://schemas.microsoft.com/office/drawing/2014/main" id="{6DB55FE0-6845-48EC-B723-040EFB9302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Bandeau-logos-PPT.png">
            <a:extLst>
              <a:ext uri="{FF2B5EF4-FFF2-40B4-BE49-F238E27FC236}">
                <a16:creationId xmlns:a16="http://schemas.microsoft.com/office/drawing/2014/main" id="{D4E54253-11F2-4B15-8018-07067C156F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4686300"/>
            <a:ext cx="46069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CE84F365-9747-49C5-8051-2AE7CCB6D3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342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_transparent.png">
            <a:extLst>
              <a:ext uri="{FF2B5EF4-FFF2-40B4-BE49-F238E27FC236}">
                <a16:creationId xmlns:a16="http://schemas.microsoft.com/office/drawing/2014/main" id="{4A80C76D-5235-4E54-9C2A-53500B19C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2474913"/>
            <a:ext cx="23368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logo-T.png">
            <a:extLst>
              <a:ext uri="{FF2B5EF4-FFF2-40B4-BE49-F238E27FC236}">
                <a16:creationId xmlns:a16="http://schemas.microsoft.com/office/drawing/2014/main" id="{DBB43472-931C-4839-959D-80BE1EF046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4678363"/>
            <a:ext cx="252888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0D89CA99-DA66-4FE1-A846-4744BCEA04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361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bg>
      <p:bgPr>
        <a:solidFill>
          <a:srgbClr val="F8AA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062AFB3F-A17E-4D12-AEBA-2F46F0841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408B888D-932D-432A-9C62-60BC6AA29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E25662AE-941F-4C5E-A6F3-C3A54155B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5473700"/>
            <a:ext cx="15636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07756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-tête de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2A58C3F3-E420-4264-8FCF-854F8FCE5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A36607EA-CE38-4549-85CF-DCCA378FE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0"/>
            <a:ext cx="36766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42CFBA97-3B0C-4BA6-87D5-2218D6B178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5434013"/>
            <a:ext cx="15652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01010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-têt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BFB6E613-1D1D-44EB-BFB0-290B30295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-146050"/>
            <a:ext cx="2573338" cy="700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F1B901D8-20B6-471B-9DC1-B785FA223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F306D653-20CD-417D-9031-BFABFB9F3A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491163"/>
            <a:ext cx="15652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79455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-tête de section">
    <p:bg>
      <p:bgPr>
        <a:solidFill>
          <a:srgbClr val="40B1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DB262318-40C4-4D7B-91AE-BC06317A6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21DCD4B8-65C4-4BCF-8B6B-981C9FBDE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09EE9A67-6808-4E87-8FB3-DE1BC0D119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539115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29761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CDFCFE8-63DC-4857-874E-6FD74B2DF16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5F8EC41-0828-41F1-B6C8-E4A04D5CAD1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9BCCF-49E8-4BEA-852A-8EEDE08C739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C7851E7D-6F9F-4263-B481-D631497A30D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4778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-tête de section">
    <p:bg>
      <p:bgPr>
        <a:solidFill>
          <a:srgbClr val="6A7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9C313135-F930-4C76-B61A-C90B3DF64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2519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E0504BEF-6DCC-4A65-A1E3-58584406F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0"/>
            <a:ext cx="36957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91DB0D6D-410F-4D78-963C-A3C42CD98A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5272088"/>
            <a:ext cx="15636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54255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-tête de sec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F1470E07-9CFC-432E-BD1E-C90CBD391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09315BEC-CA5D-43A1-A82B-0E6E6627C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BE5259F4-CAE0-45A9-B64B-6F51C27BC6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5373688"/>
            <a:ext cx="156527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55587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jaune.png">
            <a:extLst>
              <a:ext uri="{FF2B5EF4-FFF2-40B4-BE49-F238E27FC236}">
                <a16:creationId xmlns:a16="http://schemas.microsoft.com/office/drawing/2014/main" id="{F60F2D72-E95A-4A0F-BCCF-4D6DB5688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jaune-transparent.png">
            <a:extLst>
              <a:ext uri="{FF2B5EF4-FFF2-40B4-BE49-F238E27FC236}">
                <a16:creationId xmlns:a16="http://schemas.microsoft.com/office/drawing/2014/main" id="{4F0C9974-80D7-43EA-B58D-E24CE890E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199A8392-1128-4552-B58C-3F093FCA29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5608638"/>
            <a:ext cx="15636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37812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rouge.png">
            <a:extLst>
              <a:ext uri="{FF2B5EF4-FFF2-40B4-BE49-F238E27FC236}">
                <a16:creationId xmlns:a16="http://schemas.microsoft.com/office/drawing/2014/main" id="{F12BC24A-CAA7-46D7-A8AB-D93E88D06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rouge-transparent.png">
            <a:extLst>
              <a:ext uri="{FF2B5EF4-FFF2-40B4-BE49-F238E27FC236}">
                <a16:creationId xmlns:a16="http://schemas.microsoft.com/office/drawing/2014/main" id="{FC0739E9-CE17-4C5D-BE26-F7A137103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0"/>
            <a:ext cx="3662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635E7142-B0F8-4E17-956F-9D30D149CC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5467350"/>
            <a:ext cx="156527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239925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ordeaux.png">
            <a:extLst>
              <a:ext uri="{FF2B5EF4-FFF2-40B4-BE49-F238E27FC236}">
                <a16:creationId xmlns:a16="http://schemas.microsoft.com/office/drawing/2014/main" id="{A6D0BEC5-9D60-49DB-9EED-06F2AADFC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ordeaux-transparent.png">
            <a:extLst>
              <a:ext uri="{FF2B5EF4-FFF2-40B4-BE49-F238E27FC236}">
                <a16:creationId xmlns:a16="http://schemas.microsoft.com/office/drawing/2014/main" id="{36D76487-3CDD-4C64-A9F0-CD9B68C9F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5B8B80A6-533C-424B-ACDD-F44D9D0AA1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5507038"/>
            <a:ext cx="156368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735488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turquoise.png">
            <a:extLst>
              <a:ext uri="{FF2B5EF4-FFF2-40B4-BE49-F238E27FC236}">
                <a16:creationId xmlns:a16="http://schemas.microsoft.com/office/drawing/2014/main" id="{E315CC4D-87D7-4E90-9F62-5DF89EDE5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turquoise-transparent.png">
            <a:extLst>
              <a:ext uri="{FF2B5EF4-FFF2-40B4-BE49-F238E27FC236}">
                <a16:creationId xmlns:a16="http://schemas.microsoft.com/office/drawing/2014/main" id="{846D8F20-DD78-4CE6-BA7F-9617C7CC6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ACB7B705-25E7-4F10-BE3F-A1E092BB82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560070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161874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gris-bleu.png">
            <a:extLst>
              <a:ext uri="{FF2B5EF4-FFF2-40B4-BE49-F238E27FC236}">
                <a16:creationId xmlns:a16="http://schemas.microsoft.com/office/drawing/2014/main" id="{3FDD7319-6E2E-4A64-B8BC-29946F0D0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gris.png">
            <a:extLst>
              <a:ext uri="{FF2B5EF4-FFF2-40B4-BE49-F238E27FC236}">
                <a16:creationId xmlns:a16="http://schemas.microsoft.com/office/drawing/2014/main" id="{9EBAE9D4-A19E-42CD-8F34-7B0E878DD1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B4727791-E2B7-41E7-9812-7D7044D163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5307013"/>
            <a:ext cx="15636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649055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eu.png">
            <a:extLst>
              <a:ext uri="{FF2B5EF4-FFF2-40B4-BE49-F238E27FC236}">
                <a16:creationId xmlns:a16="http://schemas.microsoft.com/office/drawing/2014/main" id="{4917AFB5-9ED6-438F-920F-6291D13C7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eu-transparent.png">
            <a:extLst>
              <a:ext uri="{FF2B5EF4-FFF2-40B4-BE49-F238E27FC236}">
                <a16:creationId xmlns:a16="http://schemas.microsoft.com/office/drawing/2014/main" id="{EC6A21A2-E5A2-4C13-A83A-9F28FB598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3460E58D-51AD-4D30-A2A5-320511C412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557530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324098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6" descr="ENVT_ppt_T_gris.png">
            <a:extLst>
              <a:ext uri="{FF2B5EF4-FFF2-40B4-BE49-F238E27FC236}">
                <a16:creationId xmlns:a16="http://schemas.microsoft.com/office/drawing/2014/main" id="{4BEE78E5-7821-4FFC-8949-53BA2FE5D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-61913"/>
            <a:ext cx="36957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à coins arrondis 7">
            <a:extLst>
              <a:ext uri="{FF2B5EF4-FFF2-40B4-BE49-F238E27FC236}">
                <a16:creationId xmlns:a16="http://schemas.microsoft.com/office/drawing/2014/main" id="{056B8DC5-3903-4FB2-8A32-659CDDE35FBC}"/>
              </a:ext>
            </a:extLst>
          </p:cNvPr>
          <p:cNvSpPr/>
          <p:nvPr/>
        </p:nvSpPr>
        <p:spPr>
          <a:xfrm>
            <a:off x="-246063" y="449263"/>
            <a:ext cx="3011488" cy="593725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FFBBEA38-C909-4D28-8E7F-0467F75F7F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6888" y="496888"/>
            <a:ext cx="1779587" cy="4429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278">
                <a:solidFill>
                  <a:schemeClr val="bg1"/>
                </a:solidFill>
                <a:latin typeface="Arial" panose="020B0604020202020204" pitchFamily="34" charset="0"/>
              </a:rPr>
              <a:t>SOMMAIRE</a:t>
            </a:r>
          </a:p>
        </p:txBody>
      </p:sp>
      <p:pic>
        <p:nvPicPr>
          <p:cNvPr id="35" name="Image 9" descr="ENVT_ppt_logo-T.png">
            <a:extLst>
              <a:ext uri="{FF2B5EF4-FFF2-40B4-BE49-F238E27FC236}">
                <a16:creationId xmlns:a16="http://schemas.microsoft.com/office/drawing/2014/main" id="{01A84DE5-F322-4DEB-A3A7-577760440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5524500"/>
            <a:ext cx="156527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9"/>
            <a:ext cx="9258300" cy="939824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05486" y="1950510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>
          <a:xfrm>
            <a:off x="1105497" y="239924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678657" y="2006335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7" name="Espace réservé du contenu 3"/>
          <p:cNvSpPr>
            <a:spLocks noGrp="1"/>
          </p:cNvSpPr>
          <p:nvPr>
            <p:ph sz="half" idx="15"/>
          </p:nvPr>
        </p:nvSpPr>
        <p:spPr>
          <a:xfrm>
            <a:off x="1105499" y="3187582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16"/>
          </p:nvPr>
        </p:nvSpPr>
        <p:spPr>
          <a:xfrm>
            <a:off x="1105509" y="3639098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1105485" y="4850778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8"/>
          </p:nvPr>
        </p:nvSpPr>
        <p:spPr>
          <a:xfrm>
            <a:off x="1105475" y="4402045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contenu 3"/>
          <p:cNvSpPr>
            <a:spLocks noGrp="1"/>
          </p:cNvSpPr>
          <p:nvPr>
            <p:ph sz="half" idx="19"/>
          </p:nvPr>
        </p:nvSpPr>
        <p:spPr>
          <a:xfrm>
            <a:off x="6043046" y="1950510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Espace réservé du contenu 3"/>
          <p:cNvSpPr>
            <a:spLocks noGrp="1"/>
          </p:cNvSpPr>
          <p:nvPr>
            <p:ph sz="half" idx="20"/>
          </p:nvPr>
        </p:nvSpPr>
        <p:spPr>
          <a:xfrm>
            <a:off x="6043046" y="3190366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contenu 3"/>
          <p:cNvSpPr>
            <a:spLocks noGrp="1"/>
          </p:cNvSpPr>
          <p:nvPr>
            <p:ph sz="half" idx="21"/>
          </p:nvPr>
        </p:nvSpPr>
        <p:spPr>
          <a:xfrm>
            <a:off x="6043046" y="4399042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13"/>
          <p:cNvSpPr>
            <a:spLocks noGrp="1"/>
          </p:cNvSpPr>
          <p:nvPr>
            <p:ph type="body" sz="quarter" idx="22"/>
          </p:nvPr>
        </p:nvSpPr>
        <p:spPr>
          <a:xfrm>
            <a:off x="6043045" y="239924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Espace réservé du texte 13"/>
          <p:cNvSpPr>
            <a:spLocks noGrp="1"/>
          </p:cNvSpPr>
          <p:nvPr>
            <p:ph type="body" sz="quarter" idx="23"/>
          </p:nvPr>
        </p:nvSpPr>
        <p:spPr>
          <a:xfrm>
            <a:off x="6043045" y="3633896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24"/>
          </p:nvPr>
        </p:nvSpPr>
        <p:spPr>
          <a:xfrm>
            <a:off x="6043056" y="484777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7" name="Espace réservé du texte 15"/>
          <p:cNvSpPr>
            <a:spLocks noGrp="1"/>
          </p:cNvSpPr>
          <p:nvPr>
            <p:ph type="body" sz="quarter" idx="25"/>
          </p:nvPr>
        </p:nvSpPr>
        <p:spPr>
          <a:xfrm>
            <a:off x="678657" y="324099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5"/>
          <p:cNvSpPr>
            <a:spLocks noGrp="1"/>
          </p:cNvSpPr>
          <p:nvPr>
            <p:ph type="body" sz="quarter" idx="26"/>
          </p:nvPr>
        </p:nvSpPr>
        <p:spPr>
          <a:xfrm>
            <a:off x="678657" y="445787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Espace réservé du texte 15"/>
          <p:cNvSpPr>
            <a:spLocks noGrp="1"/>
          </p:cNvSpPr>
          <p:nvPr>
            <p:ph type="body" sz="quarter" idx="27"/>
          </p:nvPr>
        </p:nvSpPr>
        <p:spPr>
          <a:xfrm>
            <a:off x="5605775" y="2006335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Espace réservé du texte 15"/>
          <p:cNvSpPr>
            <a:spLocks noGrp="1"/>
          </p:cNvSpPr>
          <p:nvPr>
            <p:ph type="body" sz="quarter" idx="28"/>
          </p:nvPr>
        </p:nvSpPr>
        <p:spPr>
          <a:xfrm>
            <a:off x="5605775" y="324099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15"/>
          <p:cNvSpPr>
            <a:spLocks noGrp="1"/>
          </p:cNvSpPr>
          <p:nvPr>
            <p:ph type="body" sz="quarter" idx="29"/>
          </p:nvPr>
        </p:nvSpPr>
        <p:spPr>
          <a:xfrm>
            <a:off x="5605775" y="4454867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6" name="Espace réservé du numéro de diapositive 8">
            <a:extLst>
              <a:ext uri="{FF2B5EF4-FFF2-40B4-BE49-F238E27FC236}">
                <a16:creationId xmlns:a16="http://schemas.microsoft.com/office/drawing/2014/main" id="{1042DBD0-90B3-4739-A436-64A8AE3DC9E6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995C251-2C31-4589-851B-93E6B81939A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52332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 descr="ENVT_ppt_T_gris.png">
            <a:extLst>
              <a:ext uri="{FF2B5EF4-FFF2-40B4-BE49-F238E27FC236}">
                <a16:creationId xmlns:a16="http://schemas.microsoft.com/office/drawing/2014/main" id="{E79ABB27-86E9-46D4-B8EC-4B2ADE761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à coins arrondis 7">
            <a:extLst>
              <a:ext uri="{FF2B5EF4-FFF2-40B4-BE49-F238E27FC236}">
                <a16:creationId xmlns:a16="http://schemas.microsoft.com/office/drawing/2014/main" id="{5279CF3C-D634-41DB-9E4A-998692EAC13D}"/>
              </a:ext>
            </a:extLst>
          </p:cNvPr>
          <p:cNvSpPr/>
          <p:nvPr userDrawn="1"/>
        </p:nvSpPr>
        <p:spPr>
          <a:xfrm>
            <a:off x="-411163" y="433388"/>
            <a:ext cx="5133976" cy="644525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age 8" descr="ENVT_ppt_logo-T.png">
            <a:extLst>
              <a:ext uri="{FF2B5EF4-FFF2-40B4-BE49-F238E27FC236}">
                <a16:creationId xmlns:a16="http://schemas.microsoft.com/office/drawing/2014/main" id="{BCE3BCD3-A666-492C-B93C-8E0963F01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500688"/>
            <a:ext cx="156368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00471"/>
            <a:ext cx="9258300" cy="1143000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0FA3DC90-B6A8-4FEB-9C17-524F80CA26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C609AA5-9329-485C-91CF-4E33211B461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06693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075E46E-78BE-4D8D-9E8C-A600EA2B120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9F868E4-855F-42A0-BE05-763A40BF53A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FDCA8-7405-4FD0-BA56-FF95B76269F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980374E3-BAE6-4DFF-B9ED-B37E1028AAC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3589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6">
            <a:extLst>
              <a:ext uri="{FF2B5EF4-FFF2-40B4-BE49-F238E27FC236}">
                <a16:creationId xmlns:a16="http://schemas.microsoft.com/office/drawing/2014/main" id="{036E0C70-3074-4058-91AC-88E127BB886D}"/>
              </a:ext>
            </a:extLst>
          </p:cNvPr>
          <p:cNvSpPr/>
          <p:nvPr userDrawn="1"/>
        </p:nvSpPr>
        <p:spPr>
          <a:xfrm>
            <a:off x="-461963" y="412750"/>
            <a:ext cx="3894138" cy="681038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EE3F284-3C9E-471A-9365-EF2B3E55B63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4350" y="514350"/>
            <a:ext cx="1890713" cy="4429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278">
                <a:solidFill>
                  <a:srgbClr val="FFFFFF"/>
                </a:solidFill>
                <a:latin typeface="Arial" panose="020B0604020202020204" pitchFamily="34" charset="0"/>
              </a:rPr>
              <a:t>TITRE 24 PT</a:t>
            </a:r>
          </a:p>
        </p:txBody>
      </p:sp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6EBF4DC9-3B75-4BCB-826E-19BC7C0F0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989638"/>
            <a:ext cx="13398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13699"/>
            <a:ext cx="9258300" cy="680244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1600201"/>
            <a:ext cx="9258300" cy="4156904"/>
          </a:xfrm>
        </p:spPr>
        <p:txBody>
          <a:bodyPr>
            <a:normAutofit/>
          </a:bodyPr>
          <a:lstStyle>
            <a:lvl1pPr>
              <a:defRPr sz="1709"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4ACE8AD2-C006-4D5B-9710-1A0B71FA63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9E0B2D2-ED0B-44E9-8FEC-D76C3597175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783276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ENVT_ppt_T_gris.png">
            <a:extLst>
              <a:ext uri="{FF2B5EF4-FFF2-40B4-BE49-F238E27FC236}">
                <a16:creationId xmlns:a16="http://schemas.microsoft.com/office/drawing/2014/main" id="{B7C7913C-DF0F-4446-9996-550692262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0"/>
            <a:ext cx="3662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8849F49E-1142-4927-8FA1-6A684118F3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2A02655-80CF-4131-BEDD-FAF7EF95EB6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25608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324" y="4800602"/>
            <a:ext cx="6172200" cy="566739"/>
          </a:xfrm>
        </p:spPr>
        <p:txBody>
          <a:bodyPr anchor="b"/>
          <a:lstStyle>
            <a:lvl1pPr algn="l">
              <a:defRPr sz="1899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38"/>
            </a:lvl1pPr>
            <a:lvl2pPr marL="434009" indent="0">
              <a:buNone/>
              <a:defRPr sz="2658"/>
            </a:lvl2pPr>
            <a:lvl3pPr marL="868017" indent="0">
              <a:buNone/>
              <a:defRPr sz="2278"/>
            </a:lvl3pPr>
            <a:lvl4pPr marL="1302026" indent="0">
              <a:buNone/>
              <a:defRPr sz="1899"/>
            </a:lvl4pPr>
            <a:lvl5pPr marL="1736034" indent="0">
              <a:buNone/>
              <a:defRPr sz="1899"/>
            </a:lvl5pPr>
            <a:lvl6pPr marL="2170043" indent="0">
              <a:buNone/>
              <a:defRPr sz="1899"/>
            </a:lvl6pPr>
            <a:lvl7pPr marL="2604051" indent="0">
              <a:buNone/>
              <a:defRPr sz="1899"/>
            </a:lvl7pPr>
            <a:lvl8pPr marL="3038060" indent="0">
              <a:buNone/>
              <a:defRPr sz="1899"/>
            </a:lvl8pPr>
            <a:lvl9pPr marL="3472068" indent="0">
              <a:buNone/>
              <a:defRPr sz="1899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324" y="5367340"/>
            <a:ext cx="6172200" cy="804863"/>
          </a:xfrm>
        </p:spPr>
        <p:txBody>
          <a:bodyPr/>
          <a:lstStyle>
            <a:lvl1pPr marL="0" indent="0">
              <a:buNone/>
              <a:defRPr sz="1329"/>
            </a:lvl1pPr>
            <a:lvl2pPr marL="434009" indent="0">
              <a:buNone/>
              <a:defRPr sz="1139"/>
            </a:lvl2pPr>
            <a:lvl3pPr marL="868017" indent="0">
              <a:buNone/>
              <a:defRPr sz="949"/>
            </a:lvl3pPr>
            <a:lvl4pPr marL="1302026" indent="0">
              <a:buNone/>
              <a:defRPr sz="855"/>
            </a:lvl4pPr>
            <a:lvl5pPr marL="1736034" indent="0">
              <a:buNone/>
              <a:defRPr sz="855"/>
            </a:lvl5pPr>
            <a:lvl6pPr marL="2170043" indent="0">
              <a:buNone/>
              <a:defRPr sz="855"/>
            </a:lvl6pPr>
            <a:lvl7pPr marL="2604051" indent="0">
              <a:buNone/>
              <a:defRPr sz="855"/>
            </a:lvl7pPr>
            <a:lvl8pPr marL="3038060" indent="0">
              <a:buNone/>
              <a:defRPr sz="855"/>
            </a:lvl8pPr>
            <a:lvl9pPr marL="3472068" indent="0">
              <a:buNone/>
              <a:defRPr sz="85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C86F108B-2086-4683-883E-1DD8A449F6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F02AA27-5E2F-4881-BD28-565B2A386D2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081422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25CE06-F1A3-40E0-9DBB-257D767FF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EEB4B-3548-4AB7-921D-1204F5D3297E}" type="datetimeFigureOut">
              <a:rPr lang="fr-FR"/>
              <a:pPr>
                <a:defRPr/>
              </a:pPr>
              <a:t>28/01/2026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EC0BBB-9333-48B4-88BC-BCE595F1F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DA314-DDA0-4D0F-872A-7A8C59D2D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7FFED-693E-42F3-B30E-3B1B8577DAB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3386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1981200"/>
            <a:ext cx="45529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5529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7688E35-2E18-47CE-A481-39F63E0D3E9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951AB32-45A6-4F78-9E5D-F2D5DEBA25A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87633-0133-4521-8D32-A36C3EAB24F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880761F0-403A-4165-A1BA-94CB3D8D9B0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262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312A0C8-6CA8-4417-B135-9B1B096BFA4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11BC6EB-0A8B-465C-A17D-904F04E19FD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17195-8A55-4705-A6CE-4DAB8262102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91E01AD2-6CD9-4FA9-BBFB-7ADD93464E8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960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B14536-5D7D-499F-99E1-4EA4C30B230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6806F6-3D54-4D3F-A32B-58F899EAC62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EB56C-176F-46EB-9092-2DFD28DA845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18EFB3BF-E42E-4F0F-B9EF-736813E5E09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35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3AC9584-2A70-46F8-99DA-E0B8022B4A0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62422C5-5A07-43D1-A0E0-31885317EC8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B2C88-2048-4021-BF3F-2DFC77B84F6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A8AD4CF5-E0BC-4D61-B505-5AE9DE8B7DD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417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E69387B-A773-4308-9180-6BA23761358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A7E2280-5021-4551-B8E1-E86FAF6A825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A5767-C94A-41A4-A932-AA7CDB60064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E4E0B97C-D540-46FC-AD52-794502D86CE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290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B506818-A302-44E5-B9ED-3DD44155C2E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EC8A21F-33D9-4D5A-93C2-37F494F4975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3E763-310D-49EC-A927-2E0ECB7A4E1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1AC65F97-3123-4678-B4BE-ED485BA03EA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19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3069CA45-6E2C-451B-8695-59D2C28F890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BF4EEA09-6AE4-4B4B-86A9-E3CA3E70F6D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4003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CD1A27FB-AABA-4370-A716-F773DD401E4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AFB085F7-E977-4884-B14C-AABDCCBC999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287000" cy="546100"/>
            <a:chOff x="0" y="0"/>
            <a:chExt cx="5760" cy="344"/>
          </a:xfrm>
        </p:grpSpPr>
        <p:sp>
          <p:nvSpPr>
            <p:cNvPr id="1032" name="Rectangle 5">
              <a:extLst>
                <a:ext uri="{FF2B5EF4-FFF2-40B4-BE49-F238E27FC236}">
                  <a16:creationId xmlns:a16="http://schemas.microsoft.com/office/drawing/2014/main" id="{914751A5-6314-43ED-A954-83677E990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3" name="Rectangle 6">
              <a:extLst>
                <a:ext uri="{FF2B5EF4-FFF2-40B4-BE49-F238E27FC236}">
                  <a16:creationId xmlns:a16="http://schemas.microsoft.com/office/drawing/2014/main" id="{6A408304-2DAB-44E6-9855-760BF91D3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4" name="Rectangle 7">
              <a:extLst>
                <a:ext uri="{FF2B5EF4-FFF2-40B4-BE49-F238E27FC236}">
                  <a16:creationId xmlns:a16="http://schemas.microsoft.com/office/drawing/2014/main" id="{AB4E4219-4544-494B-AD5F-B52FDB954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>
              <a:extLst>
                <a:ext uri="{FF2B5EF4-FFF2-40B4-BE49-F238E27FC236}">
                  <a16:creationId xmlns:a16="http://schemas.microsoft.com/office/drawing/2014/main" id="{E5CDCDEF-8EFC-461A-9930-F94C170E2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>
              <a:extLst>
                <a:ext uri="{FF2B5EF4-FFF2-40B4-BE49-F238E27FC236}">
                  <a16:creationId xmlns:a16="http://schemas.microsoft.com/office/drawing/2014/main" id="{6F1E92AD-966F-46F1-85DC-16124C5B6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>
              <a:extLst>
                <a:ext uri="{FF2B5EF4-FFF2-40B4-BE49-F238E27FC236}">
                  <a16:creationId xmlns:a16="http://schemas.microsoft.com/office/drawing/2014/main" id="{9DD0436F-E858-4E24-B0F3-729E13E7F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4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>
              <a:extLst>
                <a:ext uri="{FF2B5EF4-FFF2-40B4-BE49-F238E27FC236}">
                  <a16:creationId xmlns:a16="http://schemas.microsoft.com/office/drawing/2014/main" id="{ADDCC55B-E696-4D99-AB10-686B27453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92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9" name="Rectangle 12">
              <a:extLst>
                <a:ext uri="{FF2B5EF4-FFF2-40B4-BE49-F238E27FC236}">
                  <a16:creationId xmlns:a16="http://schemas.microsoft.com/office/drawing/2014/main" id="{836777F8-6EAC-4277-A3C1-0C7E393D4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>
              <a:extLst>
                <a:ext uri="{FF2B5EF4-FFF2-40B4-BE49-F238E27FC236}">
                  <a16:creationId xmlns:a16="http://schemas.microsoft.com/office/drawing/2014/main" id="{F6E4CD99-65F7-4038-90C7-022EAB134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4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>
            <a:extLst>
              <a:ext uri="{FF2B5EF4-FFF2-40B4-BE49-F238E27FC236}">
                <a16:creationId xmlns:a16="http://schemas.microsoft.com/office/drawing/2014/main" id="{FF195F1E-89AC-43E0-8898-6B32337F8B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457200"/>
            <a:ext cx="92583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30" name="Rectangle 15">
            <a:extLst>
              <a:ext uri="{FF2B5EF4-FFF2-40B4-BE49-F238E27FC236}">
                <a16:creationId xmlns:a16="http://schemas.microsoft.com/office/drawing/2014/main" id="{3A1F970F-2CE7-477D-8E85-EDB68D162D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981200"/>
            <a:ext cx="92583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6096" name="Rectangle 16">
            <a:extLst>
              <a:ext uri="{FF2B5EF4-FFF2-40B4-BE49-F238E27FC236}">
                <a16:creationId xmlns:a16="http://schemas.microsoft.com/office/drawing/2014/main" id="{9946A6B9-C9D7-49A6-B717-313EF403781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4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  <p:sldLayoutId id="214748445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>
            <a:extLst>
              <a:ext uri="{FF2B5EF4-FFF2-40B4-BE49-F238E27FC236}">
                <a16:creationId xmlns:a16="http://schemas.microsoft.com/office/drawing/2014/main" id="{B4BEA1EB-3010-4644-8AA6-E25A821AA7E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2051" name="Espace réservé du texte 2">
            <a:extLst>
              <a:ext uri="{FF2B5EF4-FFF2-40B4-BE49-F238E27FC236}">
                <a16:creationId xmlns:a16="http://schemas.microsoft.com/office/drawing/2014/main" id="{237DD997-57DB-4323-AE0B-6500990018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50B329-3B03-4BBE-9BF7-4E401A30BF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4350" y="6356350"/>
            <a:ext cx="24003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154708-D757-4F97-BBF6-61C5ADE266C9}" type="datetimeFigureOut">
              <a:rPr lang="fr-FR"/>
              <a:pPr>
                <a:defRPr/>
              </a:pPr>
              <a:t>28/01/2026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7E0893-551D-4B30-A95A-194041968C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14725" y="6356350"/>
            <a:ext cx="325755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E340B1-4628-41D5-BC6F-51FB1B30E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72350" y="6356350"/>
            <a:ext cx="24003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2A159CF-F61F-4089-A40F-1831837EAA5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56" r:id="rId2"/>
    <p:sldLayoutId id="2147484457" r:id="rId3"/>
    <p:sldLayoutId id="2147484458" r:id="rId4"/>
    <p:sldLayoutId id="2147484459" r:id="rId5"/>
    <p:sldLayoutId id="2147484460" r:id="rId6"/>
    <p:sldLayoutId id="2147484461" r:id="rId7"/>
    <p:sldLayoutId id="2147484462" r:id="rId8"/>
    <p:sldLayoutId id="2147484463" r:id="rId9"/>
    <p:sldLayoutId id="2147484464" r:id="rId10"/>
    <p:sldLayoutId id="2147484465" r:id="rId11"/>
    <p:sldLayoutId id="2147484466" r:id="rId12"/>
    <p:sldLayoutId id="2147484467" r:id="rId13"/>
    <p:sldLayoutId id="2147484468" r:id="rId14"/>
    <p:sldLayoutId id="2147484469" r:id="rId15"/>
    <p:sldLayoutId id="2147484470" r:id="rId16"/>
    <p:sldLayoutId id="2147484471" r:id="rId17"/>
    <p:sldLayoutId id="2147484472" r:id="rId18"/>
    <p:sldLayoutId id="2147484473" r:id="rId19"/>
    <p:sldLayoutId id="2147484474" r:id="rId20"/>
    <p:sldLayoutId id="2147484453" r:id="rId21"/>
  </p:sldLayoutIdLst>
  <p:txStyles>
    <p:titleStyle>
      <a:lvl1pPr algn="ctr" defTabSz="433388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2pPr>
      <a:lvl3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3pPr>
      <a:lvl4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4pPr>
      <a:lvl5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5pPr>
      <a:lvl6pPr marL="434009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6pPr>
      <a:lvl7pPr marL="868017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7pPr>
      <a:lvl8pPr marL="1302026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8pPr>
      <a:lvl9pPr marL="1736034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5438" indent="-325438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3263" indent="-269875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4263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650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952625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87047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6pPr>
      <a:lvl7pPr marL="2821055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7pPr>
      <a:lvl8pPr marL="3255064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8pPr>
      <a:lvl9pPr marL="3689073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1pPr>
      <a:lvl2pPr marL="434009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2pPr>
      <a:lvl3pPr marL="868017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3pPr>
      <a:lvl4pPr marL="1302026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4pPr>
      <a:lvl5pPr marL="1736034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5pPr>
      <a:lvl6pPr marL="2170043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6pPr>
      <a:lvl7pPr marL="2604051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7pPr>
      <a:lvl8pPr marL="3038060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8pPr>
      <a:lvl9pPr marL="3472068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2.e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7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>
            <a:extLst>
              <a:ext uri="{FF2B5EF4-FFF2-40B4-BE49-F238E27FC236}">
                <a16:creationId xmlns:a16="http://schemas.microsoft.com/office/drawing/2014/main" id="{A85FE1A2-603A-45A1-ABD7-1AB773522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600" y="1125538"/>
            <a:ext cx="7232650" cy="950912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fr-FR" altLang="fr-FR" sz="4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Pharmacologie générale</a:t>
            </a:r>
            <a:br>
              <a:rPr lang="fr-FR" altLang="fr-F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26627" name="Text Box 14">
            <a:extLst>
              <a:ext uri="{FF2B5EF4-FFF2-40B4-BE49-F238E27FC236}">
                <a16:creationId xmlns:a16="http://schemas.microsoft.com/office/drawing/2014/main" id="{AFAEE17A-8AA7-4DA4-A11A-C81C8A1F3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663" y="5516563"/>
            <a:ext cx="2191626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600" b="1" i="1" dirty="0">
                <a:latin typeface="Arial" panose="020B0604020202020204" pitchFamily="34" charset="0"/>
              </a:rPr>
              <a:t>Janvier 2026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600" b="1" i="1" dirty="0">
              <a:latin typeface="Arial" panose="020B0604020202020204" pitchFamily="34" charset="0"/>
            </a:endParaRPr>
          </a:p>
        </p:txBody>
      </p:sp>
      <p:sp>
        <p:nvSpPr>
          <p:cNvPr id="2" name="Sous-titre 1">
            <a:extLst>
              <a:ext uri="{FF2B5EF4-FFF2-40B4-BE49-F238E27FC236}">
                <a16:creationId xmlns:a16="http://schemas.microsoft.com/office/drawing/2014/main" id="{7E19572E-F71C-4AE4-BD51-5AD2CEB9D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1613" y="2781300"/>
            <a:ext cx="4441825" cy="584200"/>
          </a:xfrm>
        </p:spPr>
        <p:txBody>
          <a:bodyPr/>
          <a:lstStyle/>
          <a:p>
            <a:pPr defTabSz="434009">
              <a:defRPr/>
            </a:pPr>
            <a:r>
              <a:rPr lang="fr-FR" altLang="fr-FR" sz="2400" b="1" i="1" dirty="0">
                <a:solidFill>
                  <a:schemeClr val="tx2"/>
                </a:solidFill>
              </a:rPr>
              <a:t>Alain Bousquet-Mélou</a:t>
            </a:r>
            <a:endParaRPr lang="fr-FR" altLang="fr-FR" sz="105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8FAE118F-BE1C-434D-BB6B-1D85F2C7A4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0525" y="404813"/>
            <a:ext cx="9721850" cy="439737"/>
          </a:xfrm>
        </p:spPr>
        <p:txBody>
          <a:bodyPr/>
          <a:lstStyle/>
          <a:p>
            <a:pPr eaLnBrk="1" hangingPunct="1"/>
            <a:r>
              <a:rPr lang="fr-FR" altLang="fr-FR" sz="3600" dirty="0"/>
              <a:t>Relation Dose-Réponse dans une population </a:t>
            </a:r>
            <a:endParaRPr lang="fr-FR" altLang="fr-FR" sz="3600" b="1" dirty="0"/>
          </a:p>
        </p:txBody>
      </p:sp>
      <p:grpSp>
        <p:nvGrpSpPr>
          <p:cNvPr id="44035" name="Group 3">
            <a:extLst>
              <a:ext uri="{FF2B5EF4-FFF2-40B4-BE49-F238E27FC236}">
                <a16:creationId xmlns:a16="http://schemas.microsoft.com/office/drawing/2014/main" id="{E7DDAAF9-7B47-4FB3-AB80-30FF4115F191}"/>
              </a:ext>
            </a:extLst>
          </p:cNvPr>
          <p:cNvGrpSpPr>
            <a:grpSpLocks/>
          </p:cNvGrpSpPr>
          <p:nvPr/>
        </p:nvGrpSpPr>
        <p:grpSpPr bwMode="auto">
          <a:xfrm>
            <a:off x="303213" y="1143000"/>
            <a:ext cx="9693275" cy="5124450"/>
            <a:chOff x="124" y="672"/>
            <a:chExt cx="5654" cy="3456"/>
          </a:xfrm>
        </p:grpSpPr>
        <p:pic>
          <p:nvPicPr>
            <p:cNvPr id="44036" name="Picture 4" descr="ideal%20bell%20curve">
              <a:extLst>
                <a:ext uri="{FF2B5EF4-FFF2-40B4-BE49-F238E27FC236}">
                  <a16:creationId xmlns:a16="http://schemas.microsoft.com/office/drawing/2014/main" id="{1205B03B-DFC1-4DC3-9F59-4B53BF27F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23" b="6099"/>
            <a:stretch>
              <a:fillRect/>
            </a:stretch>
          </p:blipFill>
          <p:spPr bwMode="auto">
            <a:xfrm>
              <a:off x="704" y="672"/>
              <a:ext cx="5035" cy="29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37" name="Text Box 5" descr="Newsprint">
              <a:extLst>
                <a:ext uri="{FF2B5EF4-FFF2-40B4-BE49-F238E27FC236}">
                  <a16:creationId xmlns:a16="http://schemas.microsoft.com/office/drawing/2014/main" id="{236D842C-3707-4C63-9ED6-5750ED98D9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" y="3748"/>
              <a:ext cx="643" cy="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4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22263" indent="-322263" defTabSz="8588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588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588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588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588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588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588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588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588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000066"/>
                  </a:solidFill>
                </a:rPr>
                <a:t>Faible</a:t>
              </a:r>
              <a:endParaRPr lang="fr-FR" altLang="fr-FR" sz="2400" b="1">
                <a:solidFill>
                  <a:schemeClr val="tx2"/>
                </a:solidFill>
              </a:endParaRPr>
            </a:p>
          </p:txBody>
        </p:sp>
        <p:sp>
          <p:nvSpPr>
            <p:cNvPr id="44038" name="Text Box 6" descr="Newsprint">
              <a:extLst>
                <a:ext uri="{FF2B5EF4-FFF2-40B4-BE49-F238E27FC236}">
                  <a16:creationId xmlns:a16="http://schemas.microsoft.com/office/drawing/2014/main" id="{3503D963-E98E-4452-B683-5568FD5E73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6" y="3748"/>
              <a:ext cx="572" cy="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4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22263" indent="-322263" defTabSz="8588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588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588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588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588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588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588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588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588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000066"/>
                  </a:solidFill>
                </a:rPr>
                <a:t>Forte</a:t>
              </a:r>
            </a:p>
          </p:txBody>
        </p:sp>
        <p:sp>
          <p:nvSpPr>
            <p:cNvPr id="44039" name="Text Box 7" descr="Newsprint">
              <a:extLst>
                <a:ext uri="{FF2B5EF4-FFF2-40B4-BE49-F238E27FC236}">
                  <a16:creationId xmlns:a16="http://schemas.microsoft.com/office/drawing/2014/main" id="{BF12C4B7-9267-4B45-A68C-A4D3EF371E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" y="705"/>
              <a:ext cx="5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4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22263" indent="-322263" defTabSz="8588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588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588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588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588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588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588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588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588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fr-FR" altLang="fr-FR" sz="2200" b="1">
                  <a:solidFill>
                    <a:srgbClr val="000066"/>
                  </a:solidFill>
                </a:rPr>
                <a:t>Elevé</a:t>
              </a:r>
              <a:endParaRPr lang="fr-FR" altLang="fr-FR" sz="2200" b="1">
                <a:solidFill>
                  <a:srgbClr val="FFFF00"/>
                </a:solidFill>
              </a:endParaRPr>
            </a:p>
          </p:txBody>
        </p:sp>
        <p:sp>
          <p:nvSpPr>
            <p:cNvPr id="44040" name="Text Box 8" descr="Newsprint">
              <a:extLst>
                <a:ext uri="{FF2B5EF4-FFF2-40B4-BE49-F238E27FC236}">
                  <a16:creationId xmlns:a16="http://schemas.microsoft.com/office/drawing/2014/main" id="{D68BDF9E-25D5-4DD7-AF44-6EEBD78886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" y="3345"/>
              <a:ext cx="60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4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22263" indent="-322263" defTabSz="8588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588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588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588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588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588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588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588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588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fr-FR" altLang="fr-FR" sz="2200" b="1">
                  <a:solidFill>
                    <a:srgbClr val="000066"/>
                  </a:solidFill>
                </a:rPr>
                <a:t>Faible</a:t>
              </a:r>
              <a:endParaRPr lang="fr-FR" altLang="fr-FR" sz="2200" b="1">
                <a:solidFill>
                  <a:srgbClr val="FFFF00"/>
                </a:solidFill>
              </a:endParaRPr>
            </a:p>
          </p:txBody>
        </p:sp>
        <p:sp>
          <p:nvSpPr>
            <p:cNvPr id="44041" name="Line 9">
              <a:extLst>
                <a:ext uri="{FF2B5EF4-FFF2-40B4-BE49-F238E27FC236}">
                  <a16:creationId xmlns:a16="http://schemas.microsoft.com/office/drawing/2014/main" id="{2E8D18D6-A544-4099-9D9A-EB67798547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66" y="714"/>
              <a:ext cx="0" cy="288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042" name="Line 10">
              <a:extLst>
                <a:ext uri="{FF2B5EF4-FFF2-40B4-BE49-F238E27FC236}">
                  <a16:creationId xmlns:a16="http://schemas.microsoft.com/office/drawing/2014/main" id="{CFAF62A2-44D6-4FB6-A266-D114A533E9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4" y="689"/>
              <a:ext cx="0" cy="288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043" name="AutoShape 11">
              <a:extLst>
                <a:ext uri="{FF2B5EF4-FFF2-40B4-BE49-F238E27FC236}">
                  <a16:creationId xmlns:a16="http://schemas.microsoft.com/office/drawing/2014/main" id="{3CA276C9-89BE-451E-8505-E29D1E7A3A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-770" y="1965"/>
              <a:ext cx="2352" cy="34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0 w 21600"/>
                <a:gd name="T13" fmla="*/ 5384 h 21600"/>
                <a:gd name="T14" fmla="*/ 18900 w 21600"/>
                <a:gd name="T15" fmla="*/ 1621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006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 b="1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 b="1"/>
            </a:p>
          </p:txBody>
        </p:sp>
        <p:sp>
          <p:nvSpPr>
            <p:cNvPr id="44044" name="Rectangle 12">
              <a:extLst>
                <a:ext uri="{FF2B5EF4-FFF2-40B4-BE49-F238E27FC236}">
                  <a16:creationId xmlns:a16="http://schemas.microsoft.com/office/drawing/2014/main" id="{46C7D588-9E01-4D39-B08B-560C102315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-405" y="1935"/>
              <a:ext cx="162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>
                  <a:solidFill>
                    <a:schemeClr val="bg1"/>
                  </a:solidFill>
                </a:rPr>
                <a:t>Nombre de sujets</a:t>
              </a:r>
              <a:endParaRPr lang="fr-FR" altLang="fr-FR" sz="1800" b="1">
                <a:solidFill>
                  <a:schemeClr val="bg1"/>
                </a:solidFill>
              </a:endParaRPr>
            </a:p>
          </p:txBody>
        </p:sp>
        <p:sp>
          <p:nvSpPr>
            <p:cNvPr id="44045" name="AutoShape 13">
              <a:extLst>
                <a:ext uri="{FF2B5EF4-FFF2-40B4-BE49-F238E27FC236}">
                  <a16:creationId xmlns:a16="http://schemas.microsoft.com/office/drawing/2014/main" id="{2308CA0D-92BE-4CAF-96F2-9F9E977B0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0" y="3648"/>
              <a:ext cx="3499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7 w 21600"/>
                <a:gd name="T13" fmla="*/ 5400 h 21600"/>
                <a:gd name="T14" fmla="*/ 18902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 b="1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 b="1"/>
            </a:p>
          </p:txBody>
        </p:sp>
        <p:sp>
          <p:nvSpPr>
            <p:cNvPr id="44046" name="Text Box 14">
              <a:extLst>
                <a:ext uri="{FF2B5EF4-FFF2-40B4-BE49-F238E27FC236}">
                  <a16:creationId xmlns:a16="http://schemas.microsoft.com/office/drawing/2014/main" id="{38CC36F7-650E-41C3-913E-CF80B44B44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3745"/>
              <a:ext cx="2377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22263" indent="-322263" defTabSz="8588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588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588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588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588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588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588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588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588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fr-FR" altLang="fr-FR" sz="2000" b="1">
                  <a:solidFill>
                    <a:srgbClr val="000066"/>
                  </a:solidFill>
                </a:rPr>
                <a:t>Réponse à la MÊME DOSE</a:t>
              </a:r>
              <a:endParaRPr lang="fr-FR" altLang="fr-FR" sz="2400" b="1">
                <a:solidFill>
                  <a:srgbClr val="000066"/>
                </a:solidFill>
              </a:endParaRPr>
            </a:p>
          </p:txBody>
        </p:sp>
        <p:grpSp>
          <p:nvGrpSpPr>
            <p:cNvPr id="44047" name="Group 15">
              <a:extLst>
                <a:ext uri="{FF2B5EF4-FFF2-40B4-BE49-F238E27FC236}">
                  <a16:creationId xmlns:a16="http://schemas.microsoft.com/office/drawing/2014/main" id="{2171D57F-42C1-48E7-AC4E-7326F1E1B8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5" y="906"/>
              <a:ext cx="1423" cy="2455"/>
              <a:chOff x="4898" y="957"/>
              <a:chExt cx="1601" cy="2455"/>
            </a:xfrm>
          </p:grpSpPr>
          <p:grpSp>
            <p:nvGrpSpPr>
              <p:cNvPr id="44058" name="Group 16">
                <a:extLst>
                  <a:ext uri="{FF2B5EF4-FFF2-40B4-BE49-F238E27FC236}">
                    <a16:creationId xmlns:a16="http://schemas.microsoft.com/office/drawing/2014/main" id="{6C4D9DAD-053F-4D05-8365-83B2E8360A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98" y="1482"/>
                <a:ext cx="1601" cy="1930"/>
                <a:chOff x="4898" y="762"/>
                <a:chExt cx="1601" cy="1930"/>
              </a:xfrm>
            </p:grpSpPr>
            <p:sp>
              <p:nvSpPr>
                <p:cNvPr id="44062" name="Text Box 17" descr="Newsprint">
                  <a:extLst>
                    <a:ext uri="{FF2B5EF4-FFF2-40B4-BE49-F238E27FC236}">
                      <a16:creationId xmlns:a16="http://schemas.microsoft.com/office/drawing/2014/main" id="{020A7DEB-F046-42E9-8782-8F740ECB6C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98" y="762"/>
                  <a:ext cx="1601" cy="19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:a14="http://schemas.microsoft.com/office/drawing/2010/main" w="127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322263" indent="-322263" defTabSz="858838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858838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858838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858838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858838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8588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8588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8588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8588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2000" b="1">
                      <a:solidFill>
                        <a:schemeClr val="accent2"/>
                      </a:solidFill>
                    </a:rPr>
                    <a:t>Individus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2000" b="1">
                      <a:solidFill>
                        <a:schemeClr val="accent2"/>
                      </a:solidFill>
                    </a:rPr>
                    <a:t>Hyper-répondeurs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2000" b="1">
                      <a:solidFill>
                        <a:schemeClr val="accent2"/>
                      </a:solidFill>
                    </a:rPr>
                    <a:t>(sensibles)</a:t>
                  </a:r>
                </a:p>
                <a:p>
                  <a:pPr algn="ctr">
                    <a:buClrTx/>
                    <a:buSzTx/>
                    <a:buFontTx/>
                    <a:buNone/>
                  </a:pPr>
                  <a:endParaRPr lang="fr-FR" altLang="fr-FR" sz="2000" b="1">
                    <a:solidFill>
                      <a:schemeClr val="accent2"/>
                    </a:solidFill>
                  </a:endParaRPr>
                </a:p>
                <a:p>
                  <a:pPr algn="ctr">
                    <a:buClrTx/>
                    <a:buSzTx/>
                    <a:buFontTx/>
                    <a:buNone/>
                  </a:pPr>
                  <a:endParaRPr lang="fr-FR" altLang="fr-FR" sz="2000" b="1">
                    <a:solidFill>
                      <a:schemeClr val="accent2"/>
                    </a:solidFill>
                  </a:endParaRPr>
                </a:p>
                <a:p>
                  <a:pPr algn="ctr">
                    <a:buClrTx/>
                    <a:buSzTx/>
                    <a:buFontTx/>
                    <a:buNone/>
                  </a:pPr>
                  <a:endParaRPr lang="fr-FR" altLang="fr-FR" sz="2000" b="1">
                    <a:solidFill>
                      <a:schemeClr val="accent2"/>
                    </a:solidFill>
                  </a:endParaRPr>
                </a:p>
                <a:p>
                  <a:pPr algn="r">
                    <a:buClrTx/>
                    <a:buSzTx/>
                    <a:buFontTx/>
                    <a:buNone/>
                  </a:pPr>
                  <a:r>
                    <a:rPr lang="fr-FR" altLang="fr-FR" sz="2000" b="1">
                      <a:solidFill>
                        <a:schemeClr val="accent2"/>
                      </a:solidFill>
                    </a:rPr>
                    <a:t>Effet</a:t>
                  </a:r>
                </a:p>
                <a:p>
                  <a:pPr algn="r">
                    <a:buClrTx/>
                    <a:buSzTx/>
                    <a:buFontTx/>
                    <a:buNone/>
                  </a:pPr>
                  <a:r>
                    <a:rPr lang="fr-FR" altLang="fr-FR" sz="2000" b="1">
                      <a:solidFill>
                        <a:schemeClr val="accent2"/>
                      </a:solidFill>
                    </a:rPr>
                    <a:t>Maximal</a:t>
                  </a:r>
                  <a:endParaRPr lang="fr-FR" altLang="fr-FR" sz="2400" b="1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44063" name="AutoShape 18">
                  <a:extLst>
                    <a:ext uri="{FF2B5EF4-FFF2-40B4-BE49-F238E27FC236}">
                      <a16:creationId xmlns:a16="http://schemas.microsoft.com/office/drawing/2014/main" id="{989A589E-18CE-4C69-AEBE-D8BEA90FEC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88" y="1488"/>
                  <a:ext cx="96" cy="288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rgbClr val="FF33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1800"/>
                </a:p>
              </p:txBody>
            </p:sp>
          </p:grpSp>
          <p:grpSp>
            <p:nvGrpSpPr>
              <p:cNvPr id="44059" name="Group 19">
                <a:extLst>
                  <a:ext uri="{FF2B5EF4-FFF2-40B4-BE49-F238E27FC236}">
                    <a16:creationId xmlns:a16="http://schemas.microsoft.com/office/drawing/2014/main" id="{B2A85A95-DD91-4801-A463-F2693BE649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44" y="957"/>
                <a:ext cx="620" cy="579"/>
                <a:chOff x="5544" y="957"/>
                <a:chExt cx="620" cy="579"/>
              </a:xfrm>
            </p:grpSpPr>
            <p:pic>
              <p:nvPicPr>
                <p:cNvPr id="44060" name="Picture 20">
                  <a:extLst>
                    <a:ext uri="{FF2B5EF4-FFF2-40B4-BE49-F238E27FC236}">
                      <a16:creationId xmlns:a16="http://schemas.microsoft.com/office/drawing/2014/main" id="{970656FA-0AD0-41BF-ACC9-8146137F92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625"/>
                <a:stretch>
                  <a:fillRect/>
                </a:stretch>
              </p:blipFill>
              <p:spPr bwMode="auto">
                <a:xfrm>
                  <a:off x="5544" y="960"/>
                  <a:ext cx="247" cy="5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061" name="Picture 21">
                  <a:extLst>
                    <a:ext uri="{FF2B5EF4-FFF2-40B4-BE49-F238E27FC236}">
                      <a16:creationId xmlns:a16="http://schemas.microsoft.com/office/drawing/2014/main" id="{DB508067-2423-4D7B-8450-03C609258B0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0938"/>
                <a:stretch>
                  <a:fillRect/>
                </a:stretch>
              </p:blipFill>
              <p:spPr bwMode="auto">
                <a:xfrm>
                  <a:off x="5886" y="957"/>
                  <a:ext cx="278" cy="5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44048" name="Group 22">
              <a:extLst>
                <a:ext uri="{FF2B5EF4-FFF2-40B4-BE49-F238E27FC236}">
                  <a16:creationId xmlns:a16="http://schemas.microsoft.com/office/drawing/2014/main" id="{B9E257B6-88A5-4C47-830C-0E77E9259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9" y="1431"/>
              <a:ext cx="1546" cy="1930"/>
              <a:chOff x="719" y="1623"/>
              <a:chExt cx="1740" cy="1930"/>
            </a:xfrm>
          </p:grpSpPr>
          <p:sp>
            <p:nvSpPr>
              <p:cNvPr id="44056" name="Text Box 23" descr="Newsprint">
                <a:extLst>
                  <a:ext uri="{FF2B5EF4-FFF2-40B4-BE49-F238E27FC236}">
                    <a16:creationId xmlns:a16="http://schemas.microsoft.com/office/drawing/2014/main" id="{14B38DA9-4431-4B24-8B26-61C75BA99B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9" y="1623"/>
                <a:ext cx="1740" cy="19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22263" indent="-322263" defTabSz="858838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858838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858838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858838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858838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8588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8588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8588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8588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000" b="1">
                    <a:solidFill>
                      <a:schemeClr val="accent2"/>
                    </a:solidFill>
                  </a:rPr>
                  <a:t>Individus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000" b="1">
                    <a:solidFill>
                      <a:schemeClr val="accent2"/>
                    </a:solidFill>
                  </a:rPr>
                  <a:t>Hypo-répondeurs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000" b="1">
                    <a:solidFill>
                      <a:schemeClr val="accent2"/>
                    </a:solidFill>
                  </a:rPr>
                  <a:t>(résistants)</a:t>
                </a:r>
              </a:p>
              <a:p>
                <a:pPr algn="ctr">
                  <a:buClrTx/>
                  <a:buSzTx/>
                  <a:buFontTx/>
                  <a:buNone/>
                </a:pPr>
                <a:endParaRPr lang="fr-FR" altLang="fr-FR" sz="2000" b="1">
                  <a:solidFill>
                    <a:schemeClr val="accent2"/>
                  </a:solidFill>
                </a:endParaRPr>
              </a:p>
              <a:p>
                <a:pPr algn="ctr">
                  <a:buClrTx/>
                  <a:buSzTx/>
                  <a:buFontTx/>
                  <a:buNone/>
                </a:pPr>
                <a:endParaRPr lang="fr-FR" altLang="fr-FR" sz="2000" b="1">
                  <a:solidFill>
                    <a:schemeClr val="accent2"/>
                  </a:solidFill>
                </a:endParaRPr>
              </a:p>
              <a:p>
                <a:pPr algn="ctr">
                  <a:buClrTx/>
                  <a:buSzTx/>
                  <a:buFontTx/>
                  <a:buNone/>
                </a:pPr>
                <a:endParaRPr lang="fr-FR" altLang="fr-FR" sz="2000" b="1">
                  <a:solidFill>
                    <a:schemeClr val="accent2"/>
                  </a:solidFill>
                </a:endParaRPr>
              </a:p>
              <a:p>
                <a:pPr>
                  <a:buClrTx/>
                  <a:buSzTx/>
                  <a:buFontTx/>
                  <a:buNone/>
                </a:pPr>
                <a:r>
                  <a:rPr lang="fr-FR" altLang="fr-FR" sz="2000" b="1">
                    <a:solidFill>
                      <a:schemeClr val="accent2"/>
                    </a:solidFill>
                  </a:rPr>
                  <a:t>Effet</a:t>
                </a:r>
              </a:p>
              <a:p>
                <a:pPr>
                  <a:buClrTx/>
                  <a:buSzTx/>
                  <a:buFontTx/>
                  <a:buNone/>
                </a:pPr>
                <a:r>
                  <a:rPr lang="fr-FR" altLang="fr-FR" sz="2000" b="1">
                    <a:solidFill>
                      <a:schemeClr val="accent2"/>
                    </a:solidFill>
                  </a:rPr>
                  <a:t>Minimal</a:t>
                </a:r>
                <a:endParaRPr lang="fr-FR" altLang="fr-FR" sz="2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4057" name="AutoShape 24">
                <a:extLst>
                  <a:ext uri="{FF2B5EF4-FFF2-40B4-BE49-F238E27FC236}">
                    <a16:creationId xmlns:a16="http://schemas.microsoft.com/office/drawing/2014/main" id="{7947B7D3-ECBD-4E94-99BD-789168743C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4" y="2352"/>
                <a:ext cx="96" cy="288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accent2"/>
              </a:solidFill>
              <a:ln w="12700" algn="ctr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</p:grpSp>
        <p:grpSp>
          <p:nvGrpSpPr>
            <p:cNvPr id="44049" name="Group 25">
              <a:extLst>
                <a:ext uri="{FF2B5EF4-FFF2-40B4-BE49-F238E27FC236}">
                  <a16:creationId xmlns:a16="http://schemas.microsoft.com/office/drawing/2014/main" id="{26CEE93C-4EBD-4AF4-9591-5096005366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864"/>
              <a:ext cx="545" cy="581"/>
              <a:chOff x="1308" y="966"/>
              <a:chExt cx="614" cy="581"/>
            </a:xfrm>
          </p:grpSpPr>
          <p:pic>
            <p:nvPicPr>
              <p:cNvPr id="44054" name="Picture 26">
                <a:extLst>
                  <a:ext uri="{FF2B5EF4-FFF2-40B4-BE49-F238E27FC236}">
                    <a16:creationId xmlns:a16="http://schemas.microsoft.com/office/drawing/2014/main" id="{30778FB5-6174-4D36-8667-2402139199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188"/>
              <a:stretch>
                <a:fillRect/>
              </a:stretch>
            </p:blipFill>
            <p:spPr bwMode="invGray">
              <a:xfrm>
                <a:off x="1308" y="966"/>
                <a:ext cx="237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55" name="Picture 27">
                <a:extLst>
                  <a:ext uri="{FF2B5EF4-FFF2-40B4-BE49-F238E27FC236}">
                    <a16:creationId xmlns:a16="http://schemas.microsoft.com/office/drawing/2014/main" id="{9F51AFB3-2ABE-4C25-AD3E-F1095D0A8B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9375"/>
              <a:stretch>
                <a:fillRect/>
              </a:stretch>
            </p:blipFill>
            <p:spPr bwMode="invGray">
              <a:xfrm>
                <a:off x="1632" y="978"/>
                <a:ext cx="290" cy="5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4050" name="Group 28">
              <a:extLst>
                <a:ext uri="{FF2B5EF4-FFF2-40B4-BE49-F238E27FC236}">
                  <a16:creationId xmlns:a16="http://schemas.microsoft.com/office/drawing/2014/main" id="{A5161972-2766-4D37-A4A9-BA0576AA50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8" y="810"/>
              <a:ext cx="1920" cy="2084"/>
              <a:chOff x="2664" y="804"/>
              <a:chExt cx="2160" cy="2084"/>
            </a:xfrm>
          </p:grpSpPr>
          <p:sp>
            <p:nvSpPr>
              <p:cNvPr id="44051" name="Text Box 29" descr="Newsprint">
                <a:extLst>
                  <a:ext uri="{FF2B5EF4-FFF2-40B4-BE49-F238E27FC236}">
                    <a16:creationId xmlns:a16="http://schemas.microsoft.com/office/drawing/2014/main" id="{CA267B0E-0EDF-4C3A-AFD5-42CEB1CF9952}"/>
                  </a:ext>
                </a:extLst>
              </p:cNvPr>
              <p:cNvSpPr txBox="1">
                <a:spLocks noChangeArrowheads="1"/>
              </p:cNvSpPr>
              <p:nvPr/>
            </p:nvSpPr>
            <p:spPr bwMode="ltGray">
              <a:xfrm>
                <a:off x="2664" y="1680"/>
                <a:ext cx="2160" cy="12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22263" indent="-322263" defTabSz="858838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858838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858838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858838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858838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8588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8588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8588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8588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buClrTx/>
                  <a:buSzTx/>
                  <a:buFontTx/>
                  <a:buNone/>
                </a:pPr>
                <a:r>
                  <a:rPr lang="fr-FR" altLang="fr-FR" sz="2400" b="1">
                    <a:solidFill>
                      <a:schemeClr val="bg1"/>
                    </a:solidFill>
                  </a:rPr>
                  <a:t>Majorité des</a:t>
                </a:r>
              </a:p>
              <a:p>
                <a:pPr algn="ctr">
                  <a:buClrTx/>
                  <a:buSzTx/>
                  <a:buFontTx/>
                  <a:buNone/>
                </a:pPr>
                <a:r>
                  <a:rPr lang="fr-FR" altLang="fr-FR" sz="2400" b="1">
                    <a:solidFill>
                      <a:schemeClr val="bg1"/>
                    </a:solidFill>
                  </a:rPr>
                  <a:t>Individus</a:t>
                </a:r>
              </a:p>
              <a:p>
                <a:pPr algn="ctr">
                  <a:buClrTx/>
                  <a:buSzTx/>
                  <a:buFontTx/>
                  <a:buNone/>
                </a:pPr>
                <a:endParaRPr lang="fr-FR" altLang="fr-FR" sz="2400" b="1"/>
              </a:p>
              <a:p>
                <a:pPr algn="ctr">
                  <a:buClrTx/>
                  <a:buSzTx/>
                  <a:buFontTx/>
                  <a:buNone/>
                </a:pPr>
                <a:r>
                  <a:rPr lang="fr-FR" altLang="fr-FR" sz="2400" b="1">
                    <a:solidFill>
                      <a:schemeClr val="bg1"/>
                    </a:solidFill>
                  </a:rPr>
                  <a:t>Effet Moyen</a:t>
                </a:r>
                <a:endParaRPr lang="fr-FR" altLang="fr-FR" sz="2800" b="1">
                  <a:solidFill>
                    <a:schemeClr val="bg1"/>
                  </a:solidFill>
                </a:endParaRPr>
              </a:p>
            </p:txBody>
          </p:sp>
          <p:pic>
            <p:nvPicPr>
              <p:cNvPr id="44052" name="Picture 30" descr="12_toiletsq_men">
                <a:extLst>
                  <a:ext uri="{FF2B5EF4-FFF2-40B4-BE49-F238E27FC236}">
                    <a16:creationId xmlns:a16="http://schemas.microsoft.com/office/drawing/2014/main" id="{08CD88F5-4820-49DB-AC37-0A6B37292A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ltGray">
              <a:xfrm>
                <a:off x="2898" y="804"/>
                <a:ext cx="210" cy="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53" name="Picture 31" descr="13_toiletsq_women">
                <a:extLst>
                  <a:ext uri="{FF2B5EF4-FFF2-40B4-BE49-F238E27FC236}">
                    <a16:creationId xmlns:a16="http://schemas.microsoft.com/office/drawing/2014/main" id="{EFD7FBFB-99A3-406B-8B98-1E88C93DC5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ltGray">
              <a:xfrm rot="10777156" flipV="1">
                <a:off x="4283" y="806"/>
                <a:ext cx="258" cy="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>
            <a:extLst>
              <a:ext uri="{FF2B5EF4-FFF2-40B4-BE49-F238E27FC236}">
                <a16:creationId xmlns:a16="http://schemas.microsoft.com/office/drawing/2014/main" id="{1B07E805-3983-4481-AECF-0F2FCBFCCA62}"/>
              </a:ext>
            </a:extLst>
          </p:cNvPr>
          <p:cNvGrpSpPr>
            <a:grpSpLocks/>
          </p:cNvGrpSpPr>
          <p:nvPr/>
        </p:nvGrpSpPr>
        <p:grpSpPr bwMode="auto">
          <a:xfrm>
            <a:off x="5719763" y="6092825"/>
            <a:ext cx="3806825" cy="576263"/>
            <a:chOff x="3923" y="2659"/>
            <a:chExt cx="1588" cy="363"/>
          </a:xfrm>
        </p:grpSpPr>
        <p:sp>
          <p:nvSpPr>
            <p:cNvPr id="46113" name="AutoShape 3">
              <a:extLst>
                <a:ext uri="{FF2B5EF4-FFF2-40B4-BE49-F238E27FC236}">
                  <a16:creationId xmlns:a16="http://schemas.microsoft.com/office/drawing/2014/main" id="{F37CC997-E139-4C6F-821C-66B3E0593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2659"/>
              <a:ext cx="1588" cy="363"/>
            </a:xfrm>
            <a:prstGeom prst="octagon">
              <a:avLst>
                <a:gd name="adj" fmla="val 2928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14" name="Text Box 4">
              <a:extLst>
                <a:ext uri="{FF2B5EF4-FFF2-40B4-BE49-F238E27FC236}">
                  <a16:creationId xmlns:a16="http://schemas.microsoft.com/office/drawing/2014/main" id="{B81F7738-350E-4B64-A255-6EF8F96779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8" y="2685"/>
              <a:ext cx="121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 b="1">
                  <a:solidFill>
                    <a:srgbClr val="333399"/>
                  </a:solidFill>
                  <a:latin typeface="Tahoma" panose="020B0604030504040204" pitchFamily="34" charset="0"/>
                </a:rPr>
                <a:t>PHARMACODYNAMIE</a:t>
              </a:r>
            </a:p>
          </p:txBody>
        </p:sp>
      </p:grpSp>
      <p:sp>
        <p:nvSpPr>
          <p:cNvPr id="46083" name="Text Box 6">
            <a:extLst>
              <a:ext uri="{FF2B5EF4-FFF2-40B4-BE49-F238E27FC236}">
                <a16:creationId xmlns:a16="http://schemas.microsoft.com/office/drawing/2014/main" id="{607AA5BA-5FB7-44C9-90A7-DDE583B7E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9838" y="1784350"/>
            <a:ext cx="1824037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009900"/>
                </a:solidFill>
                <a:latin typeface="Tahoma" panose="020B0604030504040204" pitchFamily="34" charset="0"/>
              </a:rPr>
              <a:t>Réponse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009900"/>
                </a:solidFill>
                <a:latin typeface="Tahoma" panose="020B0604030504040204" pitchFamily="34" charset="0"/>
              </a:rPr>
              <a:t>thérapeutique</a:t>
            </a:r>
          </a:p>
        </p:txBody>
      </p:sp>
      <p:sp>
        <p:nvSpPr>
          <p:cNvPr id="46084" name="Line 7">
            <a:extLst>
              <a:ext uri="{FF2B5EF4-FFF2-40B4-BE49-F238E27FC236}">
                <a16:creationId xmlns:a16="http://schemas.microsoft.com/office/drawing/2014/main" id="{F2DFCC99-8BCB-4415-90B8-1AF1FF6C9AB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4938" y="1341438"/>
            <a:ext cx="0" cy="52562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46085" name="Group 8">
            <a:extLst>
              <a:ext uri="{FF2B5EF4-FFF2-40B4-BE49-F238E27FC236}">
                <a16:creationId xmlns:a16="http://schemas.microsoft.com/office/drawing/2014/main" id="{09C8FEFA-518B-424C-B46F-771847C192D0}"/>
              </a:ext>
            </a:extLst>
          </p:cNvPr>
          <p:cNvGrpSpPr>
            <a:grpSpLocks/>
          </p:cNvGrpSpPr>
          <p:nvPr/>
        </p:nvGrpSpPr>
        <p:grpSpPr bwMode="auto">
          <a:xfrm>
            <a:off x="750888" y="6092825"/>
            <a:ext cx="3963987" cy="576263"/>
            <a:chOff x="3923" y="2659"/>
            <a:chExt cx="1588" cy="363"/>
          </a:xfrm>
        </p:grpSpPr>
        <p:sp>
          <p:nvSpPr>
            <p:cNvPr id="46111" name="AutoShape 9">
              <a:extLst>
                <a:ext uri="{FF2B5EF4-FFF2-40B4-BE49-F238E27FC236}">
                  <a16:creationId xmlns:a16="http://schemas.microsoft.com/office/drawing/2014/main" id="{83C2B06A-C9A3-4B95-B9D5-83E56076F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2659"/>
              <a:ext cx="1588" cy="363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12" name="Text Box 10">
              <a:extLst>
                <a:ext uri="{FF2B5EF4-FFF2-40B4-BE49-F238E27FC236}">
                  <a16:creationId xmlns:a16="http://schemas.microsoft.com/office/drawing/2014/main" id="{8331357B-3EBD-46B6-93CF-B46CE89CED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8" y="2685"/>
              <a:ext cx="125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 b="1">
                  <a:solidFill>
                    <a:srgbClr val="333399"/>
                  </a:solidFill>
                  <a:latin typeface="Tahoma" panose="020B0604030504040204" pitchFamily="34" charset="0"/>
                </a:rPr>
                <a:t>PHARMACOCINETIQUE</a:t>
              </a:r>
            </a:p>
          </p:txBody>
        </p:sp>
      </p:grpSp>
      <p:sp>
        <p:nvSpPr>
          <p:cNvPr id="46086" name="Text Box 11">
            <a:extLst>
              <a:ext uri="{FF2B5EF4-FFF2-40B4-BE49-F238E27FC236}">
                <a16:creationId xmlns:a16="http://schemas.microsoft.com/office/drawing/2014/main" id="{FCF67F08-2BA9-42E1-B696-91BFF344E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563" y="46831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 b="1"/>
          </a:p>
        </p:txBody>
      </p:sp>
      <p:grpSp>
        <p:nvGrpSpPr>
          <p:cNvPr id="184333" name="Group 13">
            <a:extLst>
              <a:ext uri="{FF2B5EF4-FFF2-40B4-BE49-F238E27FC236}">
                <a16:creationId xmlns:a16="http://schemas.microsoft.com/office/drawing/2014/main" id="{ADFB34FE-41B1-4C08-AC11-53312307F36B}"/>
              </a:ext>
            </a:extLst>
          </p:cNvPr>
          <p:cNvGrpSpPr>
            <a:grpSpLocks/>
          </p:cNvGrpSpPr>
          <p:nvPr/>
        </p:nvGrpSpPr>
        <p:grpSpPr bwMode="auto">
          <a:xfrm>
            <a:off x="536575" y="2647950"/>
            <a:ext cx="1700213" cy="576263"/>
            <a:chOff x="249" y="2659"/>
            <a:chExt cx="1588" cy="363"/>
          </a:xfrm>
        </p:grpSpPr>
        <p:sp>
          <p:nvSpPr>
            <p:cNvPr id="46109" name="AutoShape 14">
              <a:extLst>
                <a:ext uri="{FF2B5EF4-FFF2-40B4-BE49-F238E27FC236}">
                  <a16:creationId xmlns:a16="http://schemas.microsoft.com/office/drawing/2014/main" id="{658F1AD0-8789-4BAA-8930-FF9F6B05E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659"/>
              <a:ext cx="1588" cy="363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10" name="Text Box 15">
              <a:extLst>
                <a:ext uri="{FF2B5EF4-FFF2-40B4-BE49-F238E27FC236}">
                  <a16:creationId xmlns:a16="http://schemas.microsoft.com/office/drawing/2014/main" id="{611F0E3A-DAF3-4334-8293-D0A8839AB5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2716"/>
              <a:ext cx="14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>
                  <a:latin typeface="Tahoma" panose="020B0604030504040204" pitchFamily="34" charset="0"/>
                </a:rPr>
                <a:t>ABSORPTION</a:t>
              </a:r>
            </a:p>
          </p:txBody>
        </p:sp>
      </p:grpSp>
      <p:sp>
        <p:nvSpPr>
          <p:cNvPr id="46088" name="Line 16">
            <a:extLst>
              <a:ext uri="{FF2B5EF4-FFF2-40B4-BE49-F238E27FC236}">
                <a16:creationId xmlns:a16="http://schemas.microsoft.com/office/drawing/2014/main" id="{7A7229FF-AC2B-4B29-A1D1-954BD528C4FB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337594" y="3117057"/>
            <a:ext cx="1081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84337" name="Group 17">
            <a:extLst>
              <a:ext uri="{FF2B5EF4-FFF2-40B4-BE49-F238E27FC236}">
                <a16:creationId xmlns:a16="http://schemas.microsoft.com/office/drawing/2014/main" id="{51BD36EF-F16D-4EB6-BB52-7FFD2600D610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4611688"/>
            <a:ext cx="1943100" cy="576262"/>
            <a:chOff x="249" y="2659"/>
            <a:chExt cx="1588" cy="363"/>
          </a:xfrm>
        </p:grpSpPr>
        <p:sp>
          <p:nvSpPr>
            <p:cNvPr id="46107" name="AutoShape 18">
              <a:extLst>
                <a:ext uri="{FF2B5EF4-FFF2-40B4-BE49-F238E27FC236}">
                  <a16:creationId xmlns:a16="http://schemas.microsoft.com/office/drawing/2014/main" id="{62C6EF88-CCA3-4608-BD1D-C4EE45E25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659"/>
              <a:ext cx="1588" cy="363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08" name="Text Box 19">
              <a:extLst>
                <a:ext uri="{FF2B5EF4-FFF2-40B4-BE49-F238E27FC236}">
                  <a16:creationId xmlns:a16="http://schemas.microsoft.com/office/drawing/2014/main" id="{A1DC8E01-B1BC-4FAE-8FC2-8C3E10F6C4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2716"/>
              <a:ext cx="133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>
                  <a:latin typeface="Tahoma" panose="020B0604030504040204" pitchFamily="34" charset="0"/>
                </a:rPr>
                <a:t>ELIMINATION</a:t>
              </a:r>
            </a:p>
          </p:txBody>
        </p:sp>
      </p:grpSp>
      <p:sp>
        <p:nvSpPr>
          <p:cNvPr id="46090" name="Line 20">
            <a:extLst>
              <a:ext uri="{FF2B5EF4-FFF2-40B4-BE49-F238E27FC236}">
                <a16:creationId xmlns:a16="http://schemas.microsoft.com/office/drawing/2014/main" id="{66240F8B-39DA-436D-90F3-929348C01F2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336006" y="4917282"/>
            <a:ext cx="1081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84341" name="Group 21">
            <a:extLst>
              <a:ext uri="{FF2B5EF4-FFF2-40B4-BE49-F238E27FC236}">
                <a16:creationId xmlns:a16="http://schemas.microsoft.com/office/drawing/2014/main" id="{C8A90360-8C29-410E-A9E0-F401B616861B}"/>
              </a:ext>
            </a:extLst>
          </p:cNvPr>
          <p:cNvGrpSpPr>
            <a:grpSpLocks/>
          </p:cNvGrpSpPr>
          <p:nvPr/>
        </p:nvGrpSpPr>
        <p:grpSpPr bwMode="auto">
          <a:xfrm>
            <a:off x="3119438" y="4652963"/>
            <a:ext cx="2105025" cy="576262"/>
            <a:chOff x="249" y="2659"/>
            <a:chExt cx="1688" cy="363"/>
          </a:xfrm>
        </p:grpSpPr>
        <p:sp>
          <p:nvSpPr>
            <p:cNvPr id="46105" name="AutoShape 22">
              <a:extLst>
                <a:ext uri="{FF2B5EF4-FFF2-40B4-BE49-F238E27FC236}">
                  <a16:creationId xmlns:a16="http://schemas.microsoft.com/office/drawing/2014/main" id="{E91B771A-F415-4D31-B309-23D27761C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659"/>
              <a:ext cx="1588" cy="363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06" name="Text Box 23">
              <a:extLst>
                <a:ext uri="{FF2B5EF4-FFF2-40B4-BE49-F238E27FC236}">
                  <a16:creationId xmlns:a16="http://schemas.microsoft.com/office/drawing/2014/main" id="{C80C22EB-D838-41EC-A2CA-8E170ABBFC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2716"/>
              <a:ext cx="16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>
                  <a:latin typeface="Tahoma" panose="020B0604030504040204" pitchFamily="34" charset="0"/>
                </a:rPr>
                <a:t>DISTRIBUTION</a:t>
              </a:r>
            </a:p>
          </p:txBody>
        </p:sp>
      </p:grpSp>
      <p:sp>
        <p:nvSpPr>
          <p:cNvPr id="46092" name="Text Box 24">
            <a:extLst>
              <a:ext uri="{FF2B5EF4-FFF2-40B4-BE49-F238E27FC236}">
                <a16:creationId xmlns:a16="http://schemas.microsoft.com/office/drawing/2014/main" id="{411F2429-DD03-4F74-A632-94CC23AF6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763" y="3729038"/>
            <a:ext cx="1935162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333399"/>
                </a:solidFill>
                <a:latin typeface="Tahoma" panose="020B0604030504040204" pitchFamily="34" charset="0"/>
              </a:rPr>
              <a:t>Concentrations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333399"/>
                </a:solidFill>
                <a:latin typeface="Tahoma" panose="020B0604030504040204" pitchFamily="34" charset="0"/>
              </a:rPr>
              <a:t>Plasma</a:t>
            </a:r>
          </a:p>
        </p:txBody>
      </p:sp>
      <p:sp>
        <p:nvSpPr>
          <p:cNvPr id="46093" name="Line 26">
            <a:extLst>
              <a:ext uri="{FF2B5EF4-FFF2-40B4-BE49-F238E27FC236}">
                <a16:creationId xmlns:a16="http://schemas.microsoft.com/office/drawing/2014/main" id="{F56A04D9-84F0-4EB1-80B0-302F9C150AD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2071688"/>
            <a:ext cx="15128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84348" name="Group 28">
            <a:extLst>
              <a:ext uri="{FF2B5EF4-FFF2-40B4-BE49-F238E27FC236}">
                <a16:creationId xmlns:a16="http://schemas.microsoft.com/office/drawing/2014/main" id="{C25FECD1-A0EC-403B-80C2-8FFC3C0CEEC4}"/>
              </a:ext>
            </a:extLst>
          </p:cNvPr>
          <p:cNvGrpSpPr>
            <a:grpSpLocks/>
          </p:cNvGrpSpPr>
          <p:nvPr/>
        </p:nvGrpSpPr>
        <p:grpSpPr bwMode="auto">
          <a:xfrm>
            <a:off x="4783138" y="4016375"/>
            <a:ext cx="844550" cy="288925"/>
            <a:chOff x="3013" y="2530"/>
            <a:chExt cx="532" cy="182"/>
          </a:xfrm>
        </p:grpSpPr>
        <p:sp>
          <p:nvSpPr>
            <p:cNvPr id="46103" name="Line 29">
              <a:extLst>
                <a:ext uri="{FF2B5EF4-FFF2-40B4-BE49-F238E27FC236}">
                  <a16:creationId xmlns:a16="http://schemas.microsoft.com/office/drawing/2014/main" id="{868C2241-F259-4051-BEB1-F5C7DED779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3" y="2530"/>
              <a:ext cx="5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104" name="Line 30">
              <a:extLst>
                <a:ext uri="{FF2B5EF4-FFF2-40B4-BE49-F238E27FC236}">
                  <a16:creationId xmlns:a16="http://schemas.microsoft.com/office/drawing/2014/main" id="{C602C4CE-E2E5-48D5-BC42-C57520A22A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13" y="2712"/>
              <a:ext cx="5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84351" name="Group 31">
            <a:extLst>
              <a:ext uri="{FF2B5EF4-FFF2-40B4-BE49-F238E27FC236}">
                <a16:creationId xmlns:a16="http://schemas.microsoft.com/office/drawing/2014/main" id="{825EF6EA-0912-4319-ABC6-54B92BD81504}"/>
              </a:ext>
            </a:extLst>
          </p:cNvPr>
          <p:cNvGrpSpPr>
            <a:grpSpLocks/>
          </p:cNvGrpSpPr>
          <p:nvPr/>
        </p:nvGrpSpPr>
        <p:grpSpPr bwMode="auto">
          <a:xfrm>
            <a:off x="6137275" y="2574925"/>
            <a:ext cx="2185988" cy="1804988"/>
            <a:chOff x="3866" y="1622"/>
            <a:chExt cx="1377" cy="1137"/>
          </a:xfrm>
        </p:grpSpPr>
        <p:sp>
          <p:nvSpPr>
            <p:cNvPr id="46101" name="Text Box 32">
              <a:extLst>
                <a:ext uri="{FF2B5EF4-FFF2-40B4-BE49-F238E27FC236}">
                  <a16:creationId xmlns:a16="http://schemas.microsoft.com/office/drawing/2014/main" id="{E8D66DB4-82D4-4ADB-A0B7-D390694BD9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6" y="2349"/>
              <a:ext cx="1377" cy="4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>
                  <a:solidFill>
                    <a:srgbClr val="333399"/>
                  </a:solidFill>
                  <a:latin typeface="Tahoma" panose="020B0604030504040204" pitchFamily="34" charset="0"/>
                </a:rPr>
                <a:t>Concentrations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>
                  <a:solidFill>
                    <a:srgbClr val="333399"/>
                  </a:solidFill>
                  <a:latin typeface="Tahoma" panose="020B0604030504040204" pitchFamily="34" charset="0"/>
                </a:rPr>
                <a:t>Biophase</a:t>
              </a:r>
            </a:p>
          </p:txBody>
        </p:sp>
        <p:sp>
          <p:nvSpPr>
            <p:cNvPr id="46102" name="Line 33">
              <a:extLst>
                <a:ext uri="{FF2B5EF4-FFF2-40B4-BE49-F238E27FC236}">
                  <a16:creationId xmlns:a16="http://schemas.microsoft.com/office/drawing/2014/main" id="{C61E8E7E-D067-47C4-8ECF-9FAAB8B6697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214" y="1963"/>
              <a:ext cx="6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84357" name="Text Box 37">
            <a:extLst>
              <a:ext uri="{FF2B5EF4-FFF2-40B4-BE49-F238E27FC236}">
                <a16:creationId xmlns:a16="http://schemas.microsoft.com/office/drawing/2014/main" id="{242CFE8E-C35B-4480-802C-56F1873AA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2738" y="2889250"/>
            <a:ext cx="10953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900">
                <a:solidFill>
                  <a:srgbClr val="00FF00"/>
                </a:solidFill>
              </a:rPr>
              <a:t>?</a:t>
            </a:r>
          </a:p>
        </p:txBody>
      </p:sp>
      <p:sp>
        <p:nvSpPr>
          <p:cNvPr id="184358" name="AutoShape 38">
            <a:extLst>
              <a:ext uri="{FF2B5EF4-FFF2-40B4-BE49-F238E27FC236}">
                <a16:creationId xmlns:a16="http://schemas.microsoft.com/office/drawing/2014/main" id="{0F3ACBE2-A95C-4D71-8AE3-D94BD9174EDF}"/>
              </a:ext>
            </a:extLst>
          </p:cNvPr>
          <p:cNvSpPr>
            <a:spLocks noChangeArrowheads="1"/>
          </p:cNvSpPr>
          <p:nvPr/>
        </p:nvSpPr>
        <p:spPr bwMode="auto">
          <a:xfrm rot="-1737670">
            <a:off x="3741738" y="2855913"/>
            <a:ext cx="2633662" cy="515937"/>
          </a:xfrm>
          <a:prstGeom prst="rightArrow">
            <a:avLst>
              <a:gd name="adj1" fmla="val 50000"/>
              <a:gd name="adj2" fmla="val 127615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098" name="Rectangle 40">
            <a:extLst>
              <a:ext uri="{FF2B5EF4-FFF2-40B4-BE49-F238E27FC236}">
                <a16:creationId xmlns:a16="http://schemas.microsoft.com/office/drawing/2014/main" id="{B507AD7C-CA9B-49C8-8F5B-E2529FBCD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3" y="188913"/>
            <a:ext cx="9802812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600">
                <a:latin typeface="Tahoma" panose="020B0604030504040204" pitchFamily="34" charset="0"/>
              </a:rPr>
              <a:t>Relation dose – exposition - effet</a:t>
            </a:r>
          </a:p>
        </p:txBody>
      </p:sp>
      <p:sp>
        <p:nvSpPr>
          <p:cNvPr id="46099" name="Text Box 25">
            <a:extLst>
              <a:ext uri="{FF2B5EF4-FFF2-40B4-BE49-F238E27FC236}">
                <a16:creationId xmlns:a16="http://schemas.microsoft.com/office/drawing/2014/main" id="{A8A94204-22E2-420F-A3AB-F66C90970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1784350"/>
            <a:ext cx="205105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009900"/>
                </a:solidFill>
                <a:latin typeface="Tahoma" panose="020B0604030504040204" pitchFamily="34" charset="0"/>
              </a:rPr>
              <a:t>Dose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009900"/>
                </a:solidFill>
                <a:latin typeface="Tahoma" panose="020B0604030504040204" pitchFamily="34" charset="0"/>
              </a:rPr>
              <a:t>de principe actif</a:t>
            </a:r>
          </a:p>
        </p:txBody>
      </p:sp>
      <p:pic>
        <p:nvPicPr>
          <p:cNvPr id="46100" name="Image 1">
            <a:extLst>
              <a:ext uri="{FF2B5EF4-FFF2-40B4-BE49-F238E27FC236}">
                <a16:creationId xmlns:a16="http://schemas.microsoft.com/office/drawing/2014/main" id="{5AEABF64-974F-46AD-8F6D-3ED5862F8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888" y="1779588"/>
            <a:ext cx="116363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7" grpId="0"/>
      <p:bldP spid="184357" grpId="1"/>
      <p:bldP spid="1843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3C39EA47-9928-4E3C-A366-94BFB101ED5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01825" y="120650"/>
            <a:ext cx="6311900" cy="665163"/>
          </a:xfrm>
          <a:solidFill>
            <a:schemeClr val="accent1"/>
          </a:solidFill>
          <a:ln w="25400" cap="flat">
            <a:solidFill>
              <a:schemeClr val="hlink"/>
            </a:solidFill>
            <a:miter lim="800000"/>
            <a:headEnd/>
            <a:tailEnd/>
          </a:ln>
        </p:spPr>
        <p:txBody>
          <a:bodyPr lIns="76200" tIns="76200" rIns="76200" bIns="76200" anchorCtr="1">
            <a:spAutoFit/>
          </a:bodyPr>
          <a:lstStyle/>
          <a:p>
            <a:pPr defTabSz="762000" eaLnBrk="1" hangingPunct="1"/>
            <a:r>
              <a:rPr lang="fi-FI" altLang="fr-FR" sz="3200" b="1"/>
              <a:t>Relations dose-exposition-effet</a:t>
            </a:r>
          </a:p>
        </p:txBody>
      </p:sp>
      <p:grpSp>
        <p:nvGrpSpPr>
          <p:cNvPr id="48131" name="Group 3">
            <a:extLst>
              <a:ext uri="{FF2B5EF4-FFF2-40B4-BE49-F238E27FC236}">
                <a16:creationId xmlns:a16="http://schemas.microsoft.com/office/drawing/2014/main" id="{0DAA5FD2-E899-4418-8DC4-3728DA8F8CCE}"/>
              </a:ext>
            </a:extLst>
          </p:cNvPr>
          <p:cNvGrpSpPr>
            <a:grpSpLocks/>
          </p:cNvGrpSpPr>
          <p:nvPr/>
        </p:nvGrpSpPr>
        <p:grpSpPr bwMode="auto">
          <a:xfrm>
            <a:off x="366713" y="960438"/>
            <a:ext cx="9910762" cy="871537"/>
            <a:chOff x="231" y="605"/>
            <a:chExt cx="6243" cy="549"/>
          </a:xfrm>
        </p:grpSpPr>
        <p:sp>
          <p:nvSpPr>
            <p:cNvPr id="48156" name="Oval 4">
              <a:extLst>
                <a:ext uri="{FF2B5EF4-FFF2-40B4-BE49-F238E27FC236}">
                  <a16:creationId xmlns:a16="http://schemas.microsoft.com/office/drawing/2014/main" id="{8A3A65E8-D5A5-43AC-8AED-5E8D221C6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" y="605"/>
              <a:ext cx="855" cy="407"/>
            </a:xfrm>
            <a:prstGeom prst="ellipse">
              <a:avLst/>
            </a:prstGeom>
            <a:solidFill>
              <a:srgbClr val="00AE00"/>
            </a:solidFill>
            <a:ln w="28575">
              <a:solidFill>
                <a:srgbClr val="00A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8157" name="Rectangle 5">
              <a:extLst>
                <a:ext uri="{FF2B5EF4-FFF2-40B4-BE49-F238E27FC236}">
                  <a16:creationId xmlns:a16="http://schemas.microsoft.com/office/drawing/2014/main" id="{F3260DC3-EDFE-42D0-95EC-57132C0E4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" y="670"/>
              <a:ext cx="506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i-FI" altLang="fr-FR" sz="2000" b="1"/>
                <a:t>Dose</a:t>
              </a:r>
            </a:p>
          </p:txBody>
        </p:sp>
        <p:sp>
          <p:nvSpPr>
            <p:cNvPr id="48158" name="Rectangle 6">
              <a:extLst>
                <a:ext uri="{FF2B5EF4-FFF2-40B4-BE49-F238E27FC236}">
                  <a16:creationId xmlns:a16="http://schemas.microsoft.com/office/drawing/2014/main" id="{C6B16A1B-9494-42AF-B321-434377BD4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9" y="670"/>
              <a:ext cx="92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i-FI" altLang="fr-FR" sz="2400" b="1"/>
                <a:t>Réponse</a:t>
              </a:r>
            </a:p>
          </p:txBody>
        </p:sp>
        <p:sp>
          <p:nvSpPr>
            <p:cNvPr id="48159" name="Rectangle 7">
              <a:extLst>
                <a:ext uri="{FF2B5EF4-FFF2-40B4-BE49-F238E27FC236}">
                  <a16:creationId xmlns:a16="http://schemas.microsoft.com/office/drawing/2014/main" id="{A0B57CCC-755C-46AB-8C61-D5E5C2D27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2" y="821"/>
              <a:ext cx="1574" cy="33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i-FI" altLang="fr-FR" sz="2800" b="1"/>
                <a:t>Boite noire</a:t>
              </a:r>
            </a:p>
          </p:txBody>
        </p:sp>
        <p:sp>
          <p:nvSpPr>
            <p:cNvPr id="48160" name="Line 8">
              <a:extLst>
                <a:ext uri="{FF2B5EF4-FFF2-40B4-BE49-F238E27FC236}">
                  <a16:creationId xmlns:a16="http://schemas.microsoft.com/office/drawing/2014/main" id="{D5F75A43-9391-4058-8133-22B09EE0CE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29" y="708"/>
              <a:ext cx="32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161" name="Line 9">
              <a:extLst>
                <a:ext uri="{FF2B5EF4-FFF2-40B4-BE49-F238E27FC236}">
                  <a16:creationId xmlns:a16="http://schemas.microsoft.com/office/drawing/2014/main" id="{819FC2E9-C227-408D-9974-96B603F626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3" y="712"/>
              <a:ext cx="0" cy="2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162" name="Line 10">
              <a:extLst>
                <a:ext uri="{FF2B5EF4-FFF2-40B4-BE49-F238E27FC236}">
                  <a16:creationId xmlns:a16="http://schemas.microsoft.com/office/drawing/2014/main" id="{3795BD66-ED61-4904-AD55-4B9AE383DF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9" y="712"/>
              <a:ext cx="0" cy="2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163" name="Line 11">
              <a:extLst>
                <a:ext uri="{FF2B5EF4-FFF2-40B4-BE49-F238E27FC236}">
                  <a16:creationId xmlns:a16="http://schemas.microsoft.com/office/drawing/2014/main" id="{12968A34-06AC-4CDD-A8EC-C7A8D43097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7" y="1035"/>
              <a:ext cx="12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164" name="Line 12">
              <a:extLst>
                <a:ext uri="{FF2B5EF4-FFF2-40B4-BE49-F238E27FC236}">
                  <a16:creationId xmlns:a16="http://schemas.microsoft.com/office/drawing/2014/main" id="{D290F5BD-0AA8-4858-BF10-5912B52DC4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5" y="1035"/>
              <a:ext cx="1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6333" name="Group 13">
            <a:extLst>
              <a:ext uri="{FF2B5EF4-FFF2-40B4-BE49-F238E27FC236}">
                <a16:creationId xmlns:a16="http://schemas.microsoft.com/office/drawing/2014/main" id="{82921D19-EE30-4E11-AED1-B2E071FAE581}"/>
              </a:ext>
            </a:extLst>
          </p:cNvPr>
          <p:cNvGrpSpPr>
            <a:grpSpLocks/>
          </p:cNvGrpSpPr>
          <p:nvPr/>
        </p:nvGrpSpPr>
        <p:grpSpPr bwMode="auto">
          <a:xfrm>
            <a:off x="644525" y="1893888"/>
            <a:ext cx="9632950" cy="2671762"/>
            <a:chOff x="406" y="1193"/>
            <a:chExt cx="6068" cy="1683"/>
          </a:xfrm>
        </p:grpSpPr>
        <p:sp>
          <p:nvSpPr>
            <p:cNvPr id="48139" name="Oval 14">
              <a:extLst>
                <a:ext uri="{FF2B5EF4-FFF2-40B4-BE49-F238E27FC236}">
                  <a16:creationId xmlns:a16="http://schemas.microsoft.com/office/drawing/2014/main" id="{EFC2811D-0573-4E6A-9639-36BB3145C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4" y="2378"/>
              <a:ext cx="1413" cy="498"/>
            </a:xfrm>
            <a:prstGeom prst="ellipse">
              <a:avLst/>
            </a:prstGeom>
            <a:solidFill>
              <a:srgbClr val="00AE00"/>
            </a:solidFill>
            <a:ln w="28575">
              <a:solidFill>
                <a:srgbClr val="00A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8140" name="Rectangle 15">
              <a:extLst>
                <a:ext uri="{FF2B5EF4-FFF2-40B4-BE49-F238E27FC236}">
                  <a16:creationId xmlns:a16="http://schemas.microsoft.com/office/drawing/2014/main" id="{999175D7-EF02-4C3E-8194-6B0D8A714C21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2530" y="2392"/>
              <a:ext cx="1172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i-FI" altLang="fr-FR" sz="2000" b="1"/>
                <a:t>Profil de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i-FI" altLang="fr-FR" sz="2000" b="1"/>
                <a:t>concentration</a:t>
              </a:r>
            </a:p>
          </p:txBody>
        </p:sp>
        <p:grpSp>
          <p:nvGrpSpPr>
            <p:cNvPr id="48141" name="Group 16">
              <a:extLst>
                <a:ext uri="{FF2B5EF4-FFF2-40B4-BE49-F238E27FC236}">
                  <a16:creationId xmlns:a16="http://schemas.microsoft.com/office/drawing/2014/main" id="{0C7114ED-45D6-4FC1-84CB-5D28720A8D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" y="1532"/>
              <a:ext cx="6068" cy="844"/>
              <a:chOff x="406" y="1532"/>
              <a:chExt cx="6068" cy="844"/>
            </a:xfrm>
          </p:grpSpPr>
          <p:sp>
            <p:nvSpPr>
              <p:cNvPr id="48144" name="Rectangle 17">
                <a:extLst>
                  <a:ext uri="{FF2B5EF4-FFF2-40B4-BE49-F238E27FC236}">
                    <a16:creationId xmlns:a16="http://schemas.microsoft.com/office/drawing/2014/main" id="{934BEA94-E726-46B7-9614-2E31962F0527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406" y="2012"/>
                <a:ext cx="506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i-FI" altLang="fr-FR" sz="2000" b="1"/>
                  <a:t>Dose</a:t>
                </a:r>
              </a:p>
            </p:txBody>
          </p:sp>
          <p:sp>
            <p:nvSpPr>
              <p:cNvPr id="48145" name="Rectangle 18">
                <a:extLst>
                  <a:ext uri="{FF2B5EF4-FFF2-40B4-BE49-F238E27FC236}">
                    <a16:creationId xmlns:a16="http://schemas.microsoft.com/office/drawing/2014/main" id="{11FED07B-DC9F-488A-9A2E-0099A6F348B9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5549" y="1867"/>
                <a:ext cx="925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i-FI" altLang="fr-FR" sz="2400" b="1"/>
                  <a:t>Réponse</a:t>
                </a:r>
              </a:p>
            </p:txBody>
          </p:sp>
          <p:sp>
            <p:nvSpPr>
              <p:cNvPr id="48146" name="Rectangle 19">
                <a:extLst>
                  <a:ext uri="{FF2B5EF4-FFF2-40B4-BE49-F238E27FC236}">
                    <a16:creationId xmlns:a16="http://schemas.microsoft.com/office/drawing/2014/main" id="{3934F056-4600-43E1-9062-D70A31A13816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924" y="1532"/>
                <a:ext cx="1885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i-FI" altLang="fr-FR" sz="2400" b="1"/>
                  <a:t>Pharmacocinétique</a:t>
                </a:r>
              </a:p>
            </p:txBody>
          </p:sp>
          <p:sp>
            <p:nvSpPr>
              <p:cNvPr id="48147" name="Rectangle 20">
                <a:extLst>
                  <a:ext uri="{FF2B5EF4-FFF2-40B4-BE49-F238E27FC236}">
                    <a16:creationId xmlns:a16="http://schemas.microsoft.com/office/drawing/2014/main" id="{EA7FB267-3FDB-42DD-9ECC-89F3800F86FF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3490" y="1532"/>
                <a:ext cx="1822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i-FI" altLang="fr-FR" sz="2400" b="1"/>
                  <a:t>Pharmacodynamie</a:t>
                </a:r>
              </a:p>
            </p:txBody>
          </p:sp>
          <p:sp>
            <p:nvSpPr>
              <p:cNvPr id="48148" name="Rectangle 21" descr="20%">
                <a:extLst>
                  <a:ext uri="{FF2B5EF4-FFF2-40B4-BE49-F238E27FC236}">
                    <a16:creationId xmlns:a16="http://schemas.microsoft.com/office/drawing/2014/main" id="{13D95029-40D1-4A05-A5A7-5A3C0E73049A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1481" y="1983"/>
                <a:ext cx="906" cy="390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48149" name="Line 22">
                <a:extLst>
                  <a:ext uri="{FF2B5EF4-FFF2-40B4-BE49-F238E27FC236}">
                    <a16:creationId xmlns:a16="http://schemas.microsoft.com/office/drawing/2014/main" id="{154C007C-ECD7-47C9-A0B0-6259AA940BC2}"/>
                  </a:ext>
                </a:extLst>
              </p:cNvPr>
              <p:cNvSpPr>
                <a:spLocks noChangeShapeType="1"/>
              </p:cNvSpPr>
              <p:nvPr/>
            </p:nvSpPr>
            <p:spPr bwMode="invGray">
              <a:xfrm flipH="1">
                <a:off x="1045" y="2224"/>
                <a:ext cx="44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150" name="Line 23">
                <a:extLst>
                  <a:ext uri="{FF2B5EF4-FFF2-40B4-BE49-F238E27FC236}">
                    <a16:creationId xmlns:a16="http://schemas.microsoft.com/office/drawing/2014/main" id="{89BD71C4-00EE-470C-8625-5BF6F59C0CA2}"/>
                  </a:ext>
                </a:extLst>
              </p:cNvPr>
              <p:cNvSpPr>
                <a:spLocks noChangeShapeType="1"/>
              </p:cNvSpPr>
              <p:nvPr/>
            </p:nvSpPr>
            <p:spPr bwMode="invGray">
              <a:xfrm>
                <a:off x="4914" y="2246"/>
                <a:ext cx="55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151" name="Line 24">
                <a:extLst>
                  <a:ext uri="{FF2B5EF4-FFF2-40B4-BE49-F238E27FC236}">
                    <a16:creationId xmlns:a16="http://schemas.microsoft.com/office/drawing/2014/main" id="{66A56C4A-E60E-4C62-87C1-99B5B0B50BB4}"/>
                  </a:ext>
                </a:extLst>
              </p:cNvPr>
              <p:cNvSpPr>
                <a:spLocks noChangeShapeType="1"/>
              </p:cNvSpPr>
              <p:nvPr/>
            </p:nvSpPr>
            <p:spPr bwMode="invGray">
              <a:xfrm>
                <a:off x="2437" y="2247"/>
                <a:ext cx="151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152" name="Freeform 25">
                <a:extLst>
                  <a:ext uri="{FF2B5EF4-FFF2-40B4-BE49-F238E27FC236}">
                    <a16:creationId xmlns:a16="http://schemas.microsoft.com/office/drawing/2014/main" id="{BE24D25D-E219-40AE-B06A-B585037A26D6}"/>
                  </a:ext>
                </a:extLst>
              </p:cNvPr>
              <p:cNvSpPr>
                <a:spLocks/>
              </p:cNvSpPr>
              <p:nvPr/>
            </p:nvSpPr>
            <p:spPr bwMode="invGray">
              <a:xfrm>
                <a:off x="1346" y="1897"/>
                <a:ext cx="1591" cy="282"/>
              </a:xfrm>
              <a:custGeom>
                <a:avLst/>
                <a:gdLst>
                  <a:gd name="T0" fmla="*/ 0 w 1755"/>
                  <a:gd name="T1" fmla="*/ 5 h 340"/>
                  <a:gd name="T2" fmla="*/ 0 w 1755"/>
                  <a:gd name="T3" fmla="*/ 0 h 340"/>
                  <a:gd name="T4" fmla="*/ 184 w 1755"/>
                  <a:gd name="T5" fmla="*/ 0 h 340"/>
                  <a:gd name="T6" fmla="*/ 184 w 1755"/>
                  <a:gd name="T7" fmla="*/ 4 h 3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55" h="340">
                    <a:moveTo>
                      <a:pt x="0" y="339"/>
                    </a:moveTo>
                    <a:lnTo>
                      <a:pt x="0" y="0"/>
                    </a:lnTo>
                    <a:lnTo>
                      <a:pt x="1754" y="0"/>
                    </a:lnTo>
                    <a:lnTo>
                      <a:pt x="1754" y="291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153" name="Freeform 26">
                <a:extLst>
                  <a:ext uri="{FF2B5EF4-FFF2-40B4-BE49-F238E27FC236}">
                    <a16:creationId xmlns:a16="http://schemas.microsoft.com/office/drawing/2014/main" id="{836100B7-91B1-4AE5-BD68-F7B2DA31C2E1}"/>
                  </a:ext>
                </a:extLst>
              </p:cNvPr>
              <p:cNvSpPr>
                <a:spLocks/>
              </p:cNvSpPr>
              <p:nvPr/>
            </p:nvSpPr>
            <p:spPr bwMode="invGray">
              <a:xfrm>
                <a:off x="3133" y="1897"/>
                <a:ext cx="1903" cy="282"/>
              </a:xfrm>
              <a:custGeom>
                <a:avLst/>
                <a:gdLst>
                  <a:gd name="T0" fmla="*/ 0 w 2098"/>
                  <a:gd name="T1" fmla="*/ 5 h 340"/>
                  <a:gd name="T2" fmla="*/ 0 w 2098"/>
                  <a:gd name="T3" fmla="*/ 0 h 340"/>
                  <a:gd name="T4" fmla="*/ 222 w 2098"/>
                  <a:gd name="T5" fmla="*/ 0 h 340"/>
                  <a:gd name="T6" fmla="*/ 222 w 2098"/>
                  <a:gd name="T7" fmla="*/ 4 h 3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98" h="340">
                    <a:moveTo>
                      <a:pt x="0" y="339"/>
                    </a:moveTo>
                    <a:lnTo>
                      <a:pt x="0" y="0"/>
                    </a:lnTo>
                    <a:lnTo>
                      <a:pt x="2097" y="0"/>
                    </a:lnTo>
                    <a:lnTo>
                      <a:pt x="2097" y="291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154" name="Freeform 27" descr="20%">
                <a:extLst>
                  <a:ext uri="{FF2B5EF4-FFF2-40B4-BE49-F238E27FC236}">
                    <a16:creationId xmlns:a16="http://schemas.microsoft.com/office/drawing/2014/main" id="{DB516BD5-FC94-4C58-8B7F-1E8750D9D876}"/>
                  </a:ext>
                </a:extLst>
              </p:cNvPr>
              <p:cNvSpPr>
                <a:spLocks/>
              </p:cNvSpPr>
              <p:nvPr/>
            </p:nvSpPr>
            <p:spPr bwMode="invGray">
              <a:xfrm>
                <a:off x="3971" y="1979"/>
                <a:ext cx="476" cy="397"/>
              </a:xfrm>
              <a:custGeom>
                <a:avLst/>
                <a:gdLst>
                  <a:gd name="T0" fmla="*/ 0 w 476"/>
                  <a:gd name="T1" fmla="*/ 397 h 397"/>
                  <a:gd name="T2" fmla="*/ 0 w 476"/>
                  <a:gd name="T3" fmla="*/ 0 h 397"/>
                  <a:gd name="T4" fmla="*/ 353 w 476"/>
                  <a:gd name="T5" fmla="*/ 0 h 397"/>
                  <a:gd name="T6" fmla="*/ 300 w 476"/>
                  <a:gd name="T7" fmla="*/ 97 h 397"/>
                  <a:gd name="T8" fmla="*/ 414 w 476"/>
                  <a:gd name="T9" fmla="*/ 132 h 397"/>
                  <a:gd name="T10" fmla="*/ 335 w 476"/>
                  <a:gd name="T11" fmla="*/ 221 h 397"/>
                  <a:gd name="T12" fmla="*/ 476 w 476"/>
                  <a:gd name="T13" fmla="*/ 397 h 397"/>
                  <a:gd name="T14" fmla="*/ 0 w 476"/>
                  <a:gd name="T15" fmla="*/ 397 h 3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76" h="397">
                    <a:moveTo>
                      <a:pt x="0" y="397"/>
                    </a:moveTo>
                    <a:lnTo>
                      <a:pt x="0" y="0"/>
                    </a:lnTo>
                    <a:lnTo>
                      <a:pt x="353" y="0"/>
                    </a:lnTo>
                    <a:lnTo>
                      <a:pt x="300" y="97"/>
                    </a:lnTo>
                    <a:lnTo>
                      <a:pt x="414" y="132"/>
                    </a:lnTo>
                    <a:lnTo>
                      <a:pt x="335" y="221"/>
                    </a:lnTo>
                    <a:lnTo>
                      <a:pt x="476" y="397"/>
                    </a:lnTo>
                    <a:lnTo>
                      <a:pt x="0" y="39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155" name="Freeform 28" descr="20%">
                <a:extLst>
                  <a:ext uri="{FF2B5EF4-FFF2-40B4-BE49-F238E27FC236}">
                    <a16:creationId xmlns:a16="http://schemas.microsoft.com/office/drawing/2014/main" id="{D0F87E79-6257-4A82-857C-AAFB0FFFED6F}"/>
                  </a:ext>
                </a:extLst>
              </p:cNvPr>
              <p:cNvSpPr>
                <a:spLocks/>
              </p:cNvSpPr>
              <p:nvPr/>
            </p:nvSpPr>
            <p:spPr bwMode="invGray">
              <a:xfrm>
                <a:off x="4370" y="1979"/>
                <a:ext cx="600" cy="397"/>
              </a:xfrm>
              <a:custGeom>
                <a:avLst/>
                <a:gdLst>
                  <a:gd name="T0" fmla="*/ 591 w 600"/>
                  <a:gd name="T1" fmla="*/ 0 h 397"/>
                  <a:gd name="T2" fmla="*/ 44 w 600"/>
                  <a:gd name="T3" fmla="*/ 0 h 397"/>
                  <a:gd name="T4" fmla="*/ 0 w 600"/>
                  <a:gd name="T5" fmla="*/ 97 h 397"/>
                  <a:gd name="T6" fmla="*/ 114 w 600"/>
                  <a:gd name="T7" fmla="*/ 115 h 397"/>
                  <a:gd name="T8" fmla="*/ 35 w 600"/>
                  <a:gd name="T9" fmla="*/ 221 h 397"/>
                  <a:gd name="T10" fmla="*/ 194 w 600"/>
                  <a:gd name="T11" fmla="*/ 397 h 397"/>
                  <a:gd name="T12" fmla="*/ 600 w 600"/>
                  <a:gd name="T13" fmla="*/ 397 h 397"/>
                  <a:gd name="T14" fmla="*/ 591 w 600"/>
                  <a:gd name="T15" fmla="*/ 0 h 3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00" h="397">
                    <a:moveTo>
                      <a:pt x="591" y="0"/>
                    </a:moveTo>
                    <a:lnTo>
                      <a:pt x="44" y="0"/>
                    </a:lnTo>
                    <a:lnTo>
                      <a:pt x="0" y="97"/>
                    </a:lnTo>
                    <a:lnTo>
                      <a:pt x="114" y="115"/>
                    </a:lnTo>
                    <a:lnTo>
                      <a:pt x="35" y="221"/>
                    </a:lnTo>
                    <a:lnTo>
                      <a:pt x="194" y="397"/>
                    </a:lnTo>
                    <a:lnTo>
                      <a:pt x="600" y="397"/>
                    </a:lnTo>
                    <a:lnTo>
                      <a:pt x="591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48142" name="Line 29">
              <a:extLst>
                <a:ext uri="{FF2B5EF4-FFF2-40B4-BE49-F238E27FC236}">
                  <a16:creationId xmlns:a16="http://schemas.microsoft.com/office/drawing/2014/main" id="{835AC946-C1C5-4BFE-BC1B-D2B68F6236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70" y="1193"/>
              <a:ext cx="166" cy="302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143" name="Line 30">
              <a:extLst>
                <a:ext uri="{FF2B5EF4-FFF2-40B4-BE49-F238E27FC236}">
                  <a16:creationId xmlns:a16="http://schemas.microsoft.com/office/drawing/2014/main" id="{324F7109-6D50-4AC7-BD42-DFD329F98A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7" y="1193"/>
              <a:ext cx="171" cy="31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6364" name="Group 44">
            <a:extLst>
              <a:ext uri="{FF2B5EF4-FFF2-40B4-BE49-F238E27FC236}">
                <a16:creationId xmlns:a16="http://schemas.microsoft.com/office/drawing/2014/main" id="{A46E4E7B-043D-4F4A-9FAC-9D410AB96B4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49538" y="3844925"/>
            <a:ext cx="920750" cy="892175"/>
            <a:chOff x="3987" y="1846"/>
            <a:chExt cx="386" cy="374"/>
          </a:xfrm>
        </p:grpSpPr>
        <p:sp>
          <p:nvSpPr>
            <p:cNvPr id="48136" name="Line 45">
              <a:extLst>
                <a:ext uri="{FF2B5EF4-FFF2-40B4-BE49-F238E27FC236}">
                  <a16:creationId xmlns:a16="http://schemas.microsoft.com/office/drawing/2014/main" id="{91CF2208-20E4-4810-9A90-CDE20A513AA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990" y="1846"/>
              <a:ext cx="0" cy="37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137" name="Line 46">
              <a:extLst>
                <a:ext uri="{FF2B5EF4-FFF2-40B4-BE49-F238E27FC236}">
                  <a16:creationId xmlns:a16="http://schemas.microsoft.com/office/drawing/2014/main" id="{E9C9F24B-747A-4780-A425-C6D98381536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987" y="2220"/>
              <a:ext cx="38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138" name="Freeform 47">
              <a:extLst>
                <a:ext uri="{FF2B5EF4-FFF2-40B4-BE49-F238E27FC236}">
                  <a16:creationId xmlns:a16="http://schemas.microsoft.com/office/drawing/2014/main" id="{2C618514-DBCC-428A-B526-5FC88BC551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06" y="1958"/>
              <a:ext cx="316" cy="240"/>
            </a:xfrm>
            <a:custGeom>
              <a:avLst/>
              <a:gdLst>
                <a:gd name="T0" fmla="*/ 0 w 316"/>
                <a:gd name="T1" fmla="*/ 240 h 240"/>
                <a:gd name="T2" fmla="*/ 66 w 316"/>
                <a:gd name="T3" fmla="*/ 18 h 240"/>
                <a:gd name="T4" fmla="*/ 150 w 316"/>
                <a:gd name="T5" fmla="*/ 130 h 240"/>
                <a:gd name="T6" fmla="*/ 211 w 316"/>
                <a:gd name="T7" fmla="*/ 203 h 240"/>
                <a:gd name="T8" fmla="*/ 316 w 316"/>
                <a:gd name="T9" fmla="*/ 22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6" h="240">
                  <a:moveTo>
                    <a:pt x="0" y="240"/>
                  </a:moveTo>
                  <a:cubicBezTo>
                    <a:pt x="11" y="203"/>
                    <a:pt x="41" y="36"/>
                    <a:pt x="66" y="18"/>
                  </a:cubicBezTo>
                  <a:cubicBezTo>
                    <a:pt x="91" y="0"/>
                    <a:pt x="126" y="99"/>
                    <a:pt x="150" y="130"/>
                  </a:cubicBezTo>
                  <a:cubicBezTo>
                    <a:pt x="174" y="161"/>
                    <a:pt x="183" y="187"/>
                    <a:pt x="211" y="203"/>
                  </a:cubicBezTo>
                  <a:cubicBezTo>
                    <a:pt x="239" y="219"/>
                    <a:pt x="294" y="221"/>
                    <a:pt x="316" y="226"/>
                  </a:cubicBezTo>
                </a:path>
              </a:pathLst>
            </a:custGeom>
            <a:noFill/>
            <a:ln w="381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fr-FR"/>
            </a:p>
          </p:txBody>
        </p:sp>
      </p:grpSp>
      <p:pic>
        <p:nvPicPr>
          <p:cNvPr id="48134" name="Image 1">
            <a:extLst>
              <a:ext uri="{FF2B5EF4-FFF2-40B4-BE49-F238E27FC236}">
                <a16:creationId xmlns:a16="http://schemas.microsoft.com/office/drawing/2014/main" id="{70B6AFC9-5891-4CAC-8386-6A3FD01E2F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413" y="1643063"/>
            <a:ext cx="116363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age 1">
            <a:extLst>
              <a:ext uri="{FF2B5EF4-FFF2-40B4-BE49-F238E27FC236}">
                <a16:creationId xmlns:a16="http://schemas.microsoft.com/office/drawing/2014/main" id="{20B0AA5A-CBCC-409D-BE1B-EFCCE4CBC9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88" y="3775075"/>
            <a:ext cx="11620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Oval 2">
            <a:extLst>
              <a:ext uri="{FF2B5EF4-FFF2-40B4-BE49-F238E27FC236}">
                <a16:creationId xmlns:a16="http://schemas.microsoft.com/office/drawing/2014/main" id="{8B0570FD-CAEC-42F0-880F-958455E46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975" y="3775075"/>
            <a:ext cx="2243138" cy="790575"/>
          </a:xfrm>
          <a:prstGeom prst="ellipse">
            <a:avLst/>
          </a:prstGeom>
          <a:solidFill>
            <a:srgbClr val="00AE00"/>
          </a:solidFill>
          <a:ln w="28575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0179" name="Oval 3">
            <a:extLst>
              <a:ext uri="{FF2B5EF4-FFF2-40B4-BE49-F238E27FC236}">
                <a16:creationId xmlns:a16="http://schemas.microsoft.com/office/drawing/2014/main" id="{EA4B40F8-3F1E-42E2-9D09-F81EA5C94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3" y="960438"/>
            <a:ext cx="1357312" cy="646112"/>
          </a:xfrm>
          <a:prstGeom prst="ellipse">
            <a:avLst/>
          </a:prstGeom>
          <a:solidFill>
            <a:srgbClr val="00AE00"/>
          </a:solidFill>
          <a:ln w="28575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84413B92-EEEA-420D-8D14-CBF248BA114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03413" y="171450"/>
            <a:ext cx="6311900" cy="665163"/>
          </a:xfrm>
          <a:solidFill>
            <a:schemeClr val="accent1"/>
          </a:solidFill>
          <a:ln w="25400" cap="flat">
            <a:solidFill>
              <a:schemeClr val="hlink"/>
            </a:solidFill>
            <a:miter lim="800000"/>
            <a:headEnd/>
            <a:tailEnd/>
          </a:ln>
        </p:spPr>
        <p:txBody>
          <a:bodyPr lIns="76200" tIns="76200" rIns="76200" bIns="76200" anchorCtr="1">
            <a:spAutoFit/>
          </a:bodyPr>
          <a:lstStyle/>
          <a:p>
            <a:pPr defTabSz="762000" eaLnBrk="1" hangingPunct="1"/>
            <a:r>
              <a:rPr lang="fi-FI" altLang="fr-FR" sz="3200" b="1"/>
              <a:t>Relations dose-exposition-effet</a:t>
            </a:r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F88DBF28-D46A-4730-B07E-BF439B54E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" y="1063625"/>
            <a:ext cx="8032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fr-FR" sz="2000" b="1"/>
              <a:t>Dose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513EC337-7CE7-4EBB-81BE-99A4659DA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9038" y="1063625"/>
            <a:ext cx="14684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fr-FR" sz="2400" b="1"/>
              <a:t>Réponse</a:t>
            </a:r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1EE79A87-C15E-45BB-A134-6C81D486C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0925" y="1303338"/>
            <a:ext cx="2498725" cy="5286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r-FR" sz="2800" b="1"/>
              <a:t>Boite noire</a:t>
            </a:r>
          </a:p>
        </p:txBody>
      </p:sp>
      <p:sp>
        <p:nvSpPr>
          <p:cNvPr id="50184" name="Line 8">
            <a:extLst>
              <a:ext uri="{FF2B5EF4-FFF2-40B4-BE49-F238E27FC236}">
                <a16:creationId xmlns:a16="http://schemas.microsoft.com/office/drawing/2014/main" id="{F3322ABD-DD03-4E54-92FB-922D41F2C2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68538" y="1123950"/>
            <a:ext cx="5118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0185" name="Line 9">
            <a:extLst>
              <a:ext uri="{FF2B5EF4-FFF2-40B4-BE49-F238E27FC236}">
                <a16:creationId xmlns:a16="http://schemas.microsoft.com/office/drawing/2014/main" id="{26E15C72-4588-4E4D-AFB1-0EEF5D54E4A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4888" y="1130300"/>
            <a:ext cx="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0186" name="Line 10">
            <a:extLst>
              <a:ext uri="{FF2B5EF4-FFF2-40B4-BE49-F238E27FC236}">
                <a16:creationId xmlns:a16="http://schemas.microsoft.com/office/drawing/2014/main" id="{EFE4BC8E-4F2D-45B5-8BF3-8D69A40BA1BD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0288" y="1130300"/>
            <a:ext cx="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0187" name="Line 11">
            <a:extLst>
              <a:ext uri="{FF2B5EF4-FFF2-40B4-BE49-F238E27FC236}">
                <a16:creationId xmlns:a16="http://schemas.microsoft.com/office/drawing/2014/main" id="{C203F135-AC7B-4607-AD68-8521A68753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19238" y="1643063"/>
            <a:ext cx="1993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0188" name="Line 12">
            <a:extLst>
              <a:ext uri="{FF2B5EF4-FFF2-40B4-BE49-F238E27FC236}">
                <a16:creationId xmlns:a16="http://schemas.microsoft.com/office/drawing/2014/main" id="{3E4FB96C-F395-4A27-B087-628C04AAC66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3938" y="1643063"/>
            <a:ext cx="1968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0189" name="Rectangle 13">
            <a:extLst>
              <a:ext uri="{FF2B5EF4-FFF2-40B4-BE49-F238E27FC236}">
                <a16:creationId xmlns:a16="http://schemas.microsoft.com/office/drawing/2014/main" id="{B696A7CF-44A8-4C97-AAA8-B8C43972C419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644525" y="3194050"/>
            <a:ext cx="8032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fr-FR" sz="2000" b="1"/>
              <a:t>Dose</a:t>
            </a:r>
          </a:p>
        </p:txBody>
      </p:sp>
      <p:sp>
        <p:nvSpPr>
          <p:cNvPr id="50190" name="Rectangle 14">
            <a:extLst>
              <a:ext uri="{FF2B5EF4-FFF2-40B4-BE49-F238E27FC236}">
                <a16:creationId xmlns:a16="http://schemas.microsoft.com/office/drawing/2014/main" id="{2AAC5E13-C5A6-4F0C-A8F7-6CD100CA6B98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8809038" y="2963863"/>
            <a:ext cx="14684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fr-FR" sz="2400" b="1"/>
              <a:t>Réponse</a:t>
            </a:r>
          </a:p>
        </p:txBody>
      </p:sp>
      <p:sp>
        <p:nvSpPr>
          <p:cNvPr id="50191" name="Rectangle 15">
            <a:extLst>
              <a:ext uri="{FF2B5EF4-FFF2-40B4-BE49-F238E27FC236}">
                <a16:creationId xmlns:a16="http://schemas.microsoft.com/office/drawing/2014/main" id="{619DDA9D-D4DD-4551-827D-964CAA1EBDD3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1466850" y="2432050"/>
            <a:ext cx="29924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fr-FR" sz="2400" b="1"/>
              <a:t>Pharmacocinétique</a:t>
            </a:r>
          </a:p>
        </p:txBody>
      </p:sp>
      <p:sp>
        <p:nvSpPr>
          <p:cNvPr id="50192" name="Rectangle 16">
            <a:extLst>
              <a:ext uri="{FF2B5EF4-FFF2-40B4-BE49-F238E27FC236}">
                <a16:creationId xmlns:a16="http://schemas.microsoft.com/office/drawing/2014/main" id="{34F7821C-B9D9-4758-99CD-28ADA35A5C8B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5540375" y="2432050"/>
            <a:ext cx="2892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fr-FR" sz="2400" b="1"/>
              <a:t>Pharmacodynamie</a:t>
            </a:r>
          </a:p>
        </p:txBody>
      </p:sp>
      <p:sp>
        <p:nvSpPr>
          <p:cNvPr id="50193" name="Rectangle 17">
            <a:extLst>
              <a:ext uri="{FF2B5EF4-FFF2-40B4-BE49-F238E27FC236}">
                <a16:creationId xmlns:a16="http://schemas.microsoft.com/office/drawing/2014/main" id="{E59F2909-CF6E-4E15-BF68-2ACCA9EA64DC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4016375" y="3797300"/>
            <a:ext cx="186055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r-FR" sz="2000" b="1"/>
              <a:t>Profil 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r-FR" sz="2000" b="1"/>
              <a:t>concentration</a:t>
            </a:r>
          </a:p>
        </p:txBody>
      </p:sp>
      <p:sp>
        <p:nvSpPr>
          <p:cNvPr id="50194" name="Rectangle 18" descr="20%">
            <a:extLst>
              <a:ext uri="{FF2B5EF4-FFF2-40B4-BE49-F238E27FC236}">
                <a16:creationId xmlns:a16="http://schemas.microsoft.com/office/drawing/2014/main" id="{9C707A75-96E0-4A62-8D04-7F621ABD0E95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2351088" y="3148013"/>
            <a:ext cx="1438275" cy="6191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0195" name="Line 19">
            <a:extLst>
              <a:ext uri="{FF2B5EF4-FFF2-40B4-BE49-F238E27FC236}">
                <a16:creationId xmlns:a16="http://schemas.microsoft.com/office/drawing/2014/main" id="{7CE35C9D-8672-4743-985A-22FCC220A878}"/>
              </a:ext>
            </a:extLst>
          </p:cNvPr>
          <p:cNvSpPr>
            <a:spLocks noChangeShapeType="1"/>
          </p:cNvSpPr>
          <p:nvPr/>
        </p:nvSpPr>
        <p:spPr bwMode="invGray">
          <a:xfrm flipH="1">
            <a:off x="1658938" y="3530600"/>
            <a:ext cx="7032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0196" name="Line 20">
            <a:extLst>
              <a:ext uri="{FF2B5EF4-FFF2-40B4-BE49-F238E27FC236}">
                <a16:creationId xmlns:a16="http://schemas.microsoft.com/office/drawing/2014/main" id="{7DFC870B-9D2C-462F-A7F3-130C58B5E0D1}"/>
              </a:ext>
            </a:extLst>
          </p:cNvPr>
          <p:cNvSpPr>
            <a:spLocks noChangeShapeType="1"/>
          </p:cNvSpPr>
          <p:nvPr/>
        </p:nvSpPr>
        <p:spPr bwMode="invGray">
          <a:xfrm>
            <a:off x="7800975" y="3565525"/>
            <a:ext cx="885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0197" name="Line 21">
            <a:extLst>
              <a:ext uri="{FF2B5EF4-FFF2-40B4-BE49-F238E27FC236}">
                <a16:creationId xmlns:a16="http://schemas.microsoft.com/office/drawing/2014/main" id="{CD75989F-D725-4F48-9D16-109341290AB6}"/>
              </a:ext>
            </a:extLst>
          </p:cNvPr>
          <p:cNvSpPr>
            <a:spLocks noChangeShapeType="1"/>
          </p:cNvSpPr>
          <p:nvPr/>
        </p:nvSpPr>
        <p:spPr bwMode="invGray">
          <a:xfrm>
            <a:off x="3868738" y="3567113"/>
            <a:ext cx="24114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0198" name="Freeform 22">
            <a:extLst>
              <a:ext uri="{FF2B5EF4-FFF2-40B4-BE49-F238E27FC236}">
                <a16:creationId xmlns:a16="http://schemas.microsoft.com/office/drawing/2014/main" id="{F63A322D-F854-49D5-8366-77815886634B}"/>
              </a:ext>
            </a:extLst>
          </p:cNvPr>
          <p:cNvSpPr>
            <a:spLocks/>
          </p:cNvSpPr>
          <p:nvPr/>
        </p:nvSpPr>
        <p:spPr bwMode="invGray">
          <a:xfrm>
            <a:off x="2136775" y="3011488"/>
            <a:ext cx="2525713" cy="447675"/>
          </a:xfrm>
          <a:custGeom>
            <a:avLst/>
            <a:gdLst>
              <a:gd name="T0" fmla="*/ 0 w 1755"/>
              <a:gd name="T1" fmla="*/ 2147483646 h 340"/>
              <a:gd name="T2" fmla="*/ 0 w 1755"/>
              <a:gd name="T3" fmla="*/ 0 h 340"/>
              <a:gd name="T4" fmla="*/ 2147483646 w 1755"/>
              <a:gd name="T5" fmla="*/ 0 h 340"/>
              <a:gd name="T6" fmla="*/ 2147483646 w 1755"/>
              <a:gd name="T7" fmla="*/ 2147483646 h 3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55" h="340">
                <a:moveTo>
                  <a:pt x="0" y="339"/>
                </a:moveTo>
                <a:lnTo>
                  <a:pt x="0" y="0"/>
                </a:lnTo>
                <a:lnTo>
                  <a:pt x="1754" y="0"/>
                </a:lnTo>
                <a:lnTo>
                  <a:pt x="1754" y="291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0199" name="Freeform 23">
            <a:extLst>
              <a:ext uri="{FF2B5EF4-FFF2-40B4-BE49-F238E27FC236}">
                <a16:creationId xmlns:a16="http://schemas.microsoft.com/office/drawing/2014/main" id="{9B08380B-B2B2-4987-BD2B-4A33E69642A2}"/>
              </a:ext>
            </a:extLst>
          </p:cNvPr>
          <p:cNvSpPr>
            <a:spLocks/>
          </p:cNvSpPr>
          <p:nvPr/>
        </p:nvSpPr>
        <p:spPr bwMode="invGray">
          <a:xfrm>
            <a:off x="4973638" y="3011488"/>
            <a:ext cx="3021012" cy="447675"/>
          </a:xfrm>
          <a:custGeom>
            <a:avLst/>
            <a:gdLst>
              <a:gd name="T0" fmla="*/ 0 w 2098"/>
              <a:gd name="T1" fmla="*/ 2147483646 h 340"/>
              <a:gd name="T2" fmla="*/ 0 w 2098"/>
              <a:gd name="T3" fmla="*/ 0 h 340"/>
              <a:gd name="T4" fmla="*/ 2147483646 w 2098"/>
              <a:gd name="T5" fmla="*/ 0 h 340"/>
              <a:gd name="T6" fmla="*/ 2147483646 w 2098"/>
              <a:gd name="T7" fmla="*/ 2147483646 h 3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98" h="340">
                <a:moveTo>
                  <a:pt x="0" y="339"/>
                </a:moveTo>
                <a:lnTo>
                  <a:pt x="0" y="0"/>
                </a:lnTo>
                <a:lnTo>
                  <a:pt x="2097" y="0"/>
                </a:lnTo>
                <a:lnTo>
                  <a:pt x="2097" y="291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0200" name="Freeform 24" descr="20%">
            <a:extLst>
              <a:ext uri="{FF2B5EF4-FFF2-40B4-BE49-F238E27FC236}">
                <a16:creationId xmlns:a16="http://schemas.microsoft.com/office/drawing/2014/main" id="{04D1319E-5F26-4516-A133-6D5CF756ADEF}"/>
              </a:ext>
            </a:extLst>
          </p:cNvPr>
          <p:cNvSpPr>
            <a:spLocks/>
          </p:cNvSpPr>
          <p:nvPr/>
        </p:nvSpPr>
        <p:spPr bwMode="invGray">
          <a:xfrm>
            <a:off x="6303963" y="3141663"/>
            <a:ext cx="755650" cy="630237"/>
          </a:xfrm>
          <a:custGeom>
            <a:avLst/>
            <a:gdLst>
              <a:gd name="T0" fmla="*/ 0 w 476"/>
              <a:gd name="T1" fmla="*/ 2147483646 h 397"/>
              <a:gd name="T2" fmla="*/ 0 w 476"/>
              <a:gd name="T3" fmla="*/ 0 h 397"/>
              <a:gd name="T4" fmla="*/ 2147483646 w 476"/>
              <a:gd name="T5" fmla="*/ 0 h 397"/>
              <a:gd name="T6" fmla="*/ 2147483646 w 476"/>
              <a:gd name="T7" fmla="*/ 2147483646 h 397"/>
              <a:gd name="T8" fmla="*/ 2147483646 w 476"/>
              <a:gd name="T9" fmla="*/ 2147483646 h 397"/>
              <a:gd name="T10" fmla="*/ 2147483646 w 476"/>
              <a:gd name="T11" fmla="*/ 2147483646 h 397"/>
              <a:gd name="T12" fmla="*/ 2147483646 w 476"/>
              <a:gd name="T13" fmla="*/ 2147483646 h 397"/>
              <a:gd name="T14" fmla="*/ 0 w 476"/>
              <a:gd name="T15" fmla="*/ 2147483646 h 3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76" h="397">
                <a:moveTo>
                  <a:pt x="0" y="397"/>
                </a:moveTo>
                <a:lnTo>
                  <a:pt x="0" y="0"/>
                </a:lnTo>
                <a:lnTo>
                  <a:pt x="353" y="0"/>
                </a:lnTo>
                <a:lnTo>
                  <a:pt x="300" y="97"/>
                </a:lnTo>
                <a:lnTo>
                  <a:pt x="414" y="132"/>
                </a:lnTo>
                <a:lnTo>
                  <a:pt x="335" y="221"/>
                </a:lnTo>
                <a:lnTo>
                  <a:pt x="476" y="397"/>
                </a:lnTo>
                <a:lnTo>
                  <a:pt x="0" y="397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0201" name="Freeform 25" descr="20%">
            <a:extLst>
              <a:ext uri="{FF2B5EF4-FFF2-40B4-BE49-F238E27FC236}">
                <a16:creationId xmlns:a16="http://schemas.microsoft.com/office/drawing/2014/main" id="{12E1888F-C982-463C-B291-99A4E66EE53E}"/>
              </a:ext>
            </a:extLst>
          </p:cNvPr>
          <p:cNvSpPr>
            <a:spLocks/>
          </p:cNvSpPr>
          <p:nvPr/>
        </p:nvSpPr>
        <p:spPr bwMode="invGray">
          <a:xfrm>
            <a:off x="6937375" y="3141663"/>
            <a:ext cx="952500" cy="630237"/>
          </a:xfrm>
          <a:custGeom>
            <a:avLst/>
            <a:gdLst>
              <a:gd name="T0" fmla="*/ 2147483646 w 600"/>
              <a:gd name="T1" fmla="*/ 0 h 397"/>
              <a:gd name="T2" fmla="*/ 2147483646 w 600"/>
              <a:gd name="T3" fmla="*/ 0 h 397"/>
              <a:gd name="T4" fmla="*/ 0 w 600"/>
              <a:gd name="T5" fmla="*/ 2147483646 h 397"/>
              <a:gd name="T6" fmla="*/ 2147483646 w 600"/>
              <a:gd name="T7" fmla="*/ 2147483646 h 397"/>
              <a:gd name="T8" fmla="*/ 2147483646 w 600"/>
              <a:gd name="T9" fmla="*/ 2147483646 h 397"/>
              <a:gd name="T10" fmla="*/ 2147483646 w 600"/>
              <a:gd name="T11" fmla="*/ 2147483646 h 397"/>
              <a:gd name="T12" fmla="*/ 2147483646 w 600"/>
              <a:gd name="T13" fmla="*/ 2147483646 h 397"/>
              <a:gd name="T14" fmla="*/ 2147483646 w 600"/>
              <a:gd name="T15" fmla="*/ 0 h 3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00" h="397">
                <a:moveTo>
                  <a:pt x="591" y="0"/>
                </a:moveTo>
                <a:lnTo>
                  <a:pt x="44" y="0"/>
                </a:lnTo>
                <a:lnTo>
                  <a:pt x="0" y="97"/>
                </a:lnTo>
                <a:lnTo>
                  <a:pt x="114" y="115"/>
                </a:lnTo>
                <a:lnTo>
                  <a:pt x="35" y="221"/>
                </a:lnTo>
                <a:lnTo>
                  <a:pt x="194" y="397"/>
                </a:lnTo>
                <a:lnTo>
                  <a:pt x="600" y="397"/>
                </a:lnTo>
                <a:lnTo>
                  <a:pt x="591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0202" name="Line 26">
            <a:extLst>
              <a:ext uri="{FF2B5EF4-FFF2-40B4-BE49-F238E27FC236}">
                <a16:creationId xmlns:a16="http://schemas.microsoft.com/office/drawing/2014/main" id="{7CBD3BA8-AD4C-4806-95A8-B5CFF00514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38625" y="1893888"/>
            <a:ext cx="263525" cy="4794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0203" name="Line 27">
            <a:extLst>
              <a:ext uri="{FF2B5EF4-FFF2-40B4-BE49-F238E27FC236}">
                <a16:creationId xmlns:a16="http://schemas.microsoft.com/office/drawing/2014/main" id="{CBAEEBAD-BF27-49F0-9C85-BB2675E7801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29238" y="1893888"/>
            <a:ext cx="271462" cy="5032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8396" name="Text Box 28">
            <a:extLst>
              <a:ext uri="{FF2B5EF4-FFF2-40B4-BE49-F238E27FC236}">
                <a16:creationId xmlns:a16="http://schemas.microsoft.com/office/drawing/2014/main" id="{53266DBC-A335-41C4-9B64-6E8A344FD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5008563"/>
            <a:ext cx="9375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FF0000"/>
                </a:solidFill>
              </a:rPr>
              <a:t>Variabilité pharmacocinétique</a:t>
            </a:r>
            <a:r>
              <a:rPr lang="fr-FR" altLang="fr-FR" sz="2400" b="1"/>
              <a:t> / </a:t>
            </a:r>
            <a:r>
              <a:rPr lang="fr-FR" altLang="fr-FR" sz="2400" b="1">
                <a:solidFill>
                  <a:srgbClr val="009900"/>
                </a:solidFill>
              </a:rPr>
              <a:t>Variabilité pharmacodynamique</a:t>
            </a:r>
          </a:p>
        </p:txBody>
      </p:sp>
      <p:sp>
        <p:nvSpPr>
          <p:cNvPr id="50205" name="Freeform 29">
            <a:extLst>
              <a:ext uri="{FF2B5EF4-FFF2-40B4-BE49-F238E27FC236}">
                <a16:creationId xmlns:a16="http://schemas.microsoft.com/office/drawing/2014/main" id="{1766D54E-244A-428C-99BD-74FC7792D292}"/>
              </a:ext>
            </a:extLst>
          </p:cNvPr>
          <p:cNvSpPr>
            <a:spLocks/>
          </p:cNvSpPr>
          <p:nvPr/>
        </p:nvSpPr>
        <p:spPr bwMode="invGray">
          <a:xfrm flipV="1">
            <a:off x="2933700" y="3757613"/>
            <a:ext cx="4268788" cy="1076325"/>
          </a:xfrm>
          <a:custGeom>
            <a:avLst/>
            <a:gdLst>
              <a:gd name="T0" fmla="*/ 0 w 2098"/>
              <a:gd name="T1" fmla="*/ 2147483646 h 340"/>
              <a:gd name="T2" fmla="*/ 0 w 2098"/>
              <a:gd name="T3" fmla="*/ 0 h 340"/>
              <a:gd name="T4" fmla="*/ 2147483646 w 2098"/>
              <a:gd name="T5" fmla="*/ 0 h 340"/>
              <a:gd name="T6" fmla="*/ 2147483646 w 2098"/>
              <a:gd name="T7" fmla="*/ 2147483646 h 3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98" h="340">
                <a:moveTo>
                  <a:pt x="0" y="339"/>
                </a:moveTo>
                <a:lnTo>
                  <a:pt x="0" y="0"/>
                </a:lnTo>
                <a:lnTo>
                  <a:pt x="2097" y="0"/>
                </a:lnTo>
                <a:lnTo>
                  <a:pt x="2097" y="291"/>
                </a:lnTo>
              </a:path>
            </a:pathLst>
          </a:custGeom>
          <a:noFill/>
          <a:ln w="28575" cap="rnd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58423" name="Group 55">
            <a:extLst>
              <a:ext uri="{FF2B5EF4-FFF2-40B4-BE49-F238E27FC236}">
                <a16:creationId xmlns:a16="http://schemas.microsoft.com/office/drawing/2014/main" id="{DD5A9DEB-6560-4855-B752-EE2A46A94DB1}"/>
              </a:ext>
            </a:extLst>
          </p:cNvPr>
          <p:cNvGrpSpPr>
            <a:grpSpLocks/>
          </p:cNvGrpSpPr>
          <p:nvPr/>
        </p:nvGrpSpPr>
        <p:grpSpPr bwMode="auto">
          <a:xfrm>
            <a:off x="247650" y="5445125"/>
            <a:ext cx="9791700" cy="1119188"/>
            <a:chOff x="156" y="3430"/>
            <a:chExt cx="6168" cy="705"/>
          </a:xfrm>
        </p:grpSpPr>
        <p:sp>
          <p:nvSpPr>
            <p:cNvPr id="50207" name="Rectangle 52">
              <a:extLst>
                <a:ext uri="{FF2B5EF4-FFF2-40B4-BE49-F238E27FC236}">
                  <a16:creationId xmlns:a16="http://schemas.microsoft.com/office/drawing/2014/main" id="{FCABF939-D51F-41B1-9A50-9E0F68A09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" y="3793"/>
              <a:ext cx="6168" cy="34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6200" tIns="76200" rIns="76200" bIns="76200" anchor="ctr" anchorCtr="1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i-FI" altLang="fr-FR" sz="2400" b="1"/>
                <a:t>A mesurer et à prendre en compte : adaptations de posologies</a:t>
              </a:r>
            </a:p>
          </p:txBody>
        </p:sp>
        <p:sp>
          <p:nvSpPr>
            <p:cNvPr id="50208" name="Line 53">
              <a:extLst>
                <a:ext uri="{FF2B5EF4-FFF2-40B4-BE49-F238E27FC236}">
                  <a16:creationId xmlns:a16="http://schemas.microsoft.com/office/drawing/2014/main" id="{3DB77290-BA04-4D15-BD28-A73C28928A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5" y="3430"/>
              <a:ext cx="0" cy="27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209" name="Line 54">
              <a:extLst>
                <a:ext uri="{FF2B5EF4-FFF2-40B4-BE49-F238E27FC236}">
                  <a16:creationId xmlns:a16="http://schemas.microsoft.com/office/drawing/2014/main" id="{612E6593-FFCE-428B-820C-73B47771E3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1" y="3436"/>
              <a:ext cx="0" cy="274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3">
            <a:extLst>
              <a:ext uri="{FF2B5EF4-FFF2-40B4-BE49-F238E27FC236}">
                <a16:creationId xmlns:a16="http://schemas.microsoft.com/office/drawing/2014/main" id="{01B45B57-1B18-4678-9BFC-574AA96F1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2133600"/>
            <a:ext cx="960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fr-FR" altLang="fr-FR" sz="3600">
              <a:latin typeface="Times New Roman" panose="02020603050405020304" pitchFamily="18" charset="0"/>
            </a:endParaRPr>
          </a:p>
        </p:txBody>
      </p:sp>
      <p:sp>
        <p:nvSpPr>
          <p:cNvPr id="52227" name="Text Box 5">
            <a:extLst>
              <a:ext uri="{FF2B5EF4-FFF2-40B4-BE49-F238E27FC236}">
                <a16:creationId xmlns:a16="http://schemas.microsoft.com/office/drawing/2014/main" id="{47FE9D7E-2266-41A0-92F5-95D14CFCA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2667000"/>
            <a:ext cx="548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fr-FR" altLang="fr-FR" sz="4400">
              <a:latin typeface="Times New Roman" panose="02020603050405020304" pitchFamily="18" charset="0"/>
            </a:endParaRPr>
          </a:p>
        </p:txBody>
      </p:sp>
      <p:sp>
        <p:nvSpPr>
          <p:cNvPr id="52228" name="Text Box 6">
            <a:extLst>
              <a:ext uri="{FF2B5EF4-FFF2-40B4-BE49-F238E27FC236}">
                <a16:creationId xmlns:a16="http://schemas.microsoft.com/office/drawing/2014/main" id="{CAEAC282-EF21-4ADC-9EAE-E198F1252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362200"/>
            <a:ext cx="7800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fr-FR" altLang="fr-FR">
              <a:latin typeface="Times New Roman" panose="02020603050405020304" pitchFamily="18" charset="0"/>
            </a:endParaRPr>
          </a:p>
        </p:txBody>
      </p:sp>
      <p:pic>
        <p:nvPicPr>
          <p:cNvPr id="52229" name="Picture 7">
            <a:extLst>
              <a:ext uri="{FF2B5EF4-FFF2-40B4-BE49-F238E27FC236}">
                <a16:creationId xmlns:a16="http://schemas.microsoft.com/office/drawing/2014/main" id="{19A4332B-3B92-42B2-BB7E-009971E64E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" r="2222" b="3499"/>
          <a:stretch>
            <a:fillRect/>
          </a:stretch>
        </p:blipFill>
        <p:spPr>
          <a:xfrm>
            <a:off x="2047875" y="2492375"/>
            <a:ext cx="6629400" cy="3903663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2230" name="Rectangle 8">
            <a:extLst>
              <a:ext uri="{FF2B5EF4-FFF2-40B4-BE49-F238E27FC236}">
                <a16:creationId xmlns:a16="http://schemas.microsoft.com/office/drawing/2014/main" id="{45F7D73F-1600-487B-9D91-8C8526E3E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5" y="476250"/>
            <a:ext cx="6311900" cy="6651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200" tIns="76200" rIns="76200" bIns="76200" anchor="ctr" anchorCtr="1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r-FR" b="1"/>
              <a:t>variabilité pharmacodynamique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8AA63F-29AF-440B-B12F-A20AA6C8789E}"/>
              </a:ext>
            </a:extLst>
          </p:cNvPr>
          <p:cNvSpPr/>
          <p:nvPr/>
        </p:nvSpPr>
        <p:spPr>
          <a:xfrm>
            <a:off x="4492625" y="3930650"/>
            <a:ext cx="1155700" cy="13668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2A8219-970A-49A9-A645-1E615B48AEEE}"/>
              </a:ext>
            </a:extLst>
          </p:cNvPr>
          <p:cNvSpPr/>
          <p:nvPr/>
        </p:nvSpPr>
        <p:spPr>
          <a:xfrm>
            <a:off x="5033963" y="5013325"/>
            <a:ext cx="3254375" cy="611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3FEE40-4A0A-41A1-A011-506D89BDB79E}"/>
              </a:ext>
            </a:extLst>
          </p:cNvPr>
          <p:cNvSpPr/>
          <p:nvPr/>
        </p:nvSpPr>
        <p:spPr>
          <a:xfrm>
            <a:off x="4129088" y="4581525"/>
            <a:ext cx="328612" cy="1019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A7E49A-03CD-4FA4-914A-2DF8BF32BDD7}"/>
              </a:ext>
            </a:extLst>
          </p:cNvPr>
          <p:cNvSpPr/>
          <p:nvPr/>
        </p:nvSpPr>
        <p:spPr>
          <a:xfrm>
            <a:off x="3917950" y="5335588"/>
            <a:ext cx="1081088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2235" name="Rectangle 3">
            <a:extLst>
              <a:ext uri="{FF2B5EF4-FFF2-40B4-BE49-F238E27FC236}">
                <a16:creationId xmlns:a16="http://schemas.microsoft.com/office/drawing/2014/main" id="{B4BB9C49-8474-4E2A-AFDE-6AF311F56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1341438"/>
            <a:ext cx="9694863" cy="10207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>
                <a:solidFill>
                  <a:srgbClr val="FF0000"/>
                </a:solidFill>
              </a:rPr>
              <a:t>Concentrations plasmatiques en digoxine avec et sans effets toxiques chez l’Homme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E5AB4-F9E8-4645-81DA-2E8D6337437A}"/>
              </a:ext>
            </a:extLst>
          </p:cNvPr>
          <p:cNvSpPr/>
          <p:nvPr/>
        </p:nvSpPr>
        <p:spPr>
          <a:xfrm>
            <a:off x="5226050" y="3254375"/>
            <a:ext cx="3254375" cy="587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2237" name="ZoneTexte 2">
            <a:extLst>
              <a:ext uri="{FF2B5EF4-FFF2-40B4-BE49-F238E27FC236}">
                <a16:creationId xmlns:a16="http://schemas.microsoft.com/office/drawing/2014/main" id="{A03B0E0E-49EA-435E-A3E8-9DAA1F010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5663" y="3016250"/>
            <a:ext cx="1152525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/>
              <a:t>Effet désiré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3">
            <a:extLst>
              <a:ext uri="{FF2B5EF4-FFF2-40B4-BE49-F238E27FC236}">
                <a16:creationId xmlns:a16="http://schemas.microsoft.com/office/drawing/2014/main" id="{8484799F-583B-41AB-84C0-8FA5A1FAB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2133600"/>
            <a:ext cx="960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fr-FR" altLang="fr-FR" sz="3600">
              <a:latin typeface="Times New Roman" panose="02020603050405020304" pitchFamily="18" charset="0"/>
            </a:endParaRPr>
          </a:p>
        </p:txBody>
      </p:sp>
      <p:sp>
        <p:nvSpPr>
          <p:cNvPr id="54275" name="Text Box 5">
            <a:extLst>
              <a:ext uri="{FF2B5EF4-FFF2-40B4-BE49-F238E27FC236}">
                <a16:creationId xmlns:a16="http://schemas.microsoft.com/office/drawing/2014/main" id="{71E87EDC-2E9C-4E98-808A-75EB4CBFB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2667000"/>
            <a:ext cx="548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fr-FR" altLang="fr-FR" sz="4400">
              <a:latin typeface="Times New Roman" panose="02020603050405020304" pitchFamily="18" charset="0"/>
            </a:endParaRPr>
          </a:p>
        </p:txBody>
      </p:sp>
      <p:sp>
        <p:nvSpPr>
          <p:cNvPr id="54276" name="Text Box 6">
            <a:extLst>
              <a:ext uri="{FF2B5EF4-FFF2-40B4-BE49-F238E27FC236}">
                <a16:creationId xmlns:a16="http://schemas.microsoft.com/office/drawing/2014/main" id="{5A78E09A-5586-4CCA-8010-CBBF4D0A5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362200"/>
            <a:ext cx="7800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fr-FR" altLang="fr-FR">
              <a:latin typeface="Times New Roman" panose="02020603050405020304" pitchFamily="18" charset="0"/>
            </a:endParaRPr>
          </a:p>
        </p:txBody>
      </p:sp>
      <p:pic>
        <p:nvPicPr>
          <p:cNvPr id="54277" name="Picture 7">
            <a:extLst>
              <a:ext uri="{FF2B5EF4-FFF2-40B4-BE49-F238E27FC236}">
                <a16:creationId xmlns:a16="http://schemas.microsoft.com/office/drawing/2014/main" id="{4B54CC1E-DC68-4237-9F8D-1B070C4CFE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" r="2222" b="3499"/>
          <a:stretch>
            <a:fillRect/>
          </a:stretch>
        </p:blipFill>
        <p:spPr>
          <a:xfrm>
            <a:off x="1974850" y="2478088"/>
            <a:ext cx="6629400" cy="3903662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4278" name="Rectangle 8">
            <a:extLst>
              <a:ext uri="{FF2B5EF4-FFF2-40B4-BE49-F238E27FC236}">
                <a16:creationId xmlns:a16="http://schemas.microsoft.com/office/drawing/2014/main" id="{57F99AB8-F7AB-4341-BBF6-E9E6F48C8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5" y="476250"/>
            <a:ext cx="6311900" cy="6651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200" tIns="76200" rIns="76200" bIns="76200" anchor="ctr" anchorCtr="1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r-FR" b="1"/>
              <a:t>variabilité pharmacodynamique</a:t>
            </a:r>
          </a:p>
        </p:txBody>
      </p:sp>
      <p:sp>
        <p:nvSpPr>
          <p:cNvPr id="54279" name="Rectangle 3">
            <a:extLst>
              <a:ext uri="{FF2B5EF4-FFF2-40B4-BE49-F238E27FC236}">
                <a16:creationId xmlns:a16="http://schemas.microsoft.com/office/drawing/2014/main" id="{DE732483-DFD7-42A1-939F-96EC732B2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1341438"/>
            <a:ext cx="9694863" cy="10207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>
                <a:solidFill>
                  <a:srgbClr val="FF0000"/>
                </a:solidFill>
              </a:rPr>
              <a:t>Concentrations plasmatiques en digoxine avec et sans effets toxiques chez l’Homme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>
            <a:extLst>
              <a:ext uri="{FF2B5EF4-FFF2-40B4-BE49-F238E27FC236}">
                <a16:creationId xmlns:a16="http://schemas.microsoft.com/office/drawing/2014/main" id="{8495B283-142D-4842-A489-6808E9B28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2306638"/>
            <a:ext cx="4843462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3" name="Rectangle 3">
            <a:extLst>
              <a:ext uri="{FF2B5EF4-FFF2-40B4-BE49-F238E27FC236}">
                <a16:creationId xmlns:a16="http://schemas.microsoft.com/office/drawing/2014/main" id="{221C403F-AE4A-4205-B30A-A5D0361C8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1374775"/>
            <a:ext cx="9648825" cy="5572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>
                <a:solidFill>
                  <a:srgbClr val="FF0000"/>
                </a:solidFill>
              </a:rPr>
              <a:t>Concentrations plasmatiques en phénytoïne chez l’Homme</a:t>
            </a:r>
          </a:p>
        </p:txBody>
      </p:sp>
      <p:sp>
        <p:nvSpPr>
          <p:cNvPr id="56324" name="Rectangle 22">
            <a:extLst>
              <a:ext uri="{FF2B5EF4-FFF2-40B4-BE49-F238E27FC236}">
                <a16:creationId xmlns:a16="http://schemas.microsoft.com/office/drawing/2014/main" id="{D3D5ED6F-BD0D-4AEC-940E-B9210F48C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688" y="476250"/>
            <a:ext cx="7993062" cy="6651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200" tIns="76200" rIns="76200" bIns="76200" anchor="ctr" anchorCtr="1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r-FR" b="1"/>
              <a:t>variabilité pharmacocinétique</a:t>
            </a:r>
          </a:p>
        </p:txBody>
      </p:sp>
      <p:sp>
        <p:nvSpPr>
          <p:cNvPr id="56325" name="Text Box 21">
            <a:extLst>
              <a:ext uri="{FF2B5EF4-FFF2-40B4-BE49-F238E27FC236}">
                <a16:creationId xmlns:a16="http://schemas.microsoft.com/office/drawing/2014/main" id="{BF81685D-5A12-4B1A-80B8-C0AA3768E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113" y="2852738"/>
            <a:ext cx="4237037" cy="646112"/>
          </a:xfrm>
          <a:prstGeom prst="rect">
            <a:avLst/>
          </a:prstGeom>
          <a:noFill/>
          <a:ln w="9525" algn="ctr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333399"/>
                </a:solidFill>
              </a:rPr>
              <a:t>Concentrations moyennes après une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333399"/>
                </a:solidFill>
              </a:rPr>
              <a:t>dose identique de 300 mg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050" name="Group 2">
            <a:extLst>
              <a:ext uri="{FF2B5EF4-FFF2-40B4-BE49-F238E27FC236}">
                <a16:creationId xmlns:a16="http://schemas.microsoft.com/office/drawing/2014/main" id="{045529FC-05A4-4DE5-8647-523FF75FB2F9}"/>
              </a:ext>
            </a:extLst>
          </p:cNvPr>
          <p:cNvGraphicFramePr>
            <a:graphicFrameLocks noGrp="1"/>
          </p:cNvGraphicFramePr>
          <p:nvPr/>
        </p:nvGraphicFramePr>
        <p:xfrm>
          <a:off x="365125" y="4076700"/>
          <a:ext cx="9396413" cy="2513013"/>
        </p:xfrm>
        <a:graphic>
          <a:graphicData uri="http://schemas.openxmlformats.org/drawingml/2006/table">
            <a:tbl>
              <a:tblPr/>
              <a:tblGrid>
                <a:gridCol w="6075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0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7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Pentobarbital, 25 mg/kg, IV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Chèvre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Chien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Réflexe</a:t>
                      </a: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           </a:t>
                      </a: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Temps (min)</a:t>
                      </a:r>
                      <a:endParaRPr kumimoji="0" lang="fr-FR" sz="9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Palpébral</a:t>
                      </a: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         </a:t>
                      </a: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Concentration (mg/L)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50</a:t>
                      </a:r>
                      <a:endParaRPr kumimoji="0" lang="fr-FR" sz="9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35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120</a:t>
                      </a:r>
                      <a:endParaRPr kumimoji="0" lang="fr-FR" sz="9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35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6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Réveil</a:t>
                      </a: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             </a:t>
                      </a: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Temps (min)</a:t>
                      </a:r>
                      <a:endParaRPr kumimoji="0" lang="fr-FR" sz="9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                      </a:t>
                      </a: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Concentration (mg/L)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110</a:t>
                      </a:r>
                      <a:endParaRPr kumimoji="0" lang="fr-FR" sz="9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750</a:t>
                      </a:r>
                      <a:endParaRPr kumimoji="0" lang="fr-FR" sz="9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7364" name="Picture 20">
            <a:extLst>
              <a:ext uri="{FF2B5EF4-FFF2-40B4-BE49-F238E27FC236}">
                <a16:creationId xmlns:a16="http://schemas.microsoft.com/office/drawing/2014/main" id="{FBC8486B-900F-49BD-82B9-3D67C5847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1196975"/>
            <a:ext cx="4049713" cy="25622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65" name="Text Box 21">
            <a:extLst>
              <a:ext uri="{FF2B5EF4-FFF2-40B4-BE49-F238E27FC236}">
                <a16:creationId xmlns:a16="http://schemas.microsoft.com/office/drawing/2014/main" id="{3E8B2DA1-319C-4E55-A3B6-9BAC72A92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989138"/>
            <a:ext cx="4283075" cy="650875"/>
          </a:xfrm>
          <a:prstGeom prst="rect">
            <a:avLst/>
          </a:prstGeom>
          <a:noFill/>
          <a:ln w="9525" algn="ctr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333399"/>
                </a:solidFill>
              </a:rPr>
              <a:t>Différences interspécifiques d’origine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333399"/>
                </a:solidFill>
              </a:rPr>
              <a:t>pharmacocinétique</a:t>
            </a:r>
          </a:p>
        </p:txBody>
      </p:sp>
      <p:sp>
        <p:nvSpPr>
          <p:cNvPr id="57366" name="Rectangle 22">
            <a:extLst>
              <a:ext uri="{FF2B5EF4-FFF2-40B4-BE49-F238E27FC236}">
                <a16:creationId xmlns:a16="http://schemas.microsoft.com/office/drawing/2014/main" id="{43E74CA0-FF5C-48B6-A6E6-A69C3BC88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5" y="476250"/>
            <a:ext cx="6311900" cy="6651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200" tIns="76200" rIns="76200" bIns="76200" anchor="ctr" anchorCtr="1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r-FR" b="1"/>
              <a:t>variabilité pharmacocinétique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9A71A51D-09EB-4E88-BF28-521E07749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9675" y="2387600"/>
            <a:ext cx="7993063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 b="1">
                <a:solidFill>
                  <a:schemeClr val="bg1"/>
                </a:solidFill>
              </a:rPr>
              <a:t>La notion de fenêtre thérapeutique</a:t>
            </a:r>
            <a:endParaRPr lang="fr-FR" altLang="fr-FR" sz="21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2">
            <a:extLst>
              <a:ext uri="{FF2B5EF4-FFF2-40B4-BE49-F238E27FC236}">
                <a16:creationId xmlns:a16="http://schemas.microsoft.com/office/drawing/2014/main" id="{BF44AF5C-F31D-4FE2-B4AE-1D1BF4BCF7DC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1879600" y="838200"/>
          <a:ext cx="6565900" cy="527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1" name="Graphique" r:id="rId4" imgW="8772525" imgH="7124700" progId="Excel.Chart.8">
                  <p:embed/>
                </p:oleObj>
              </mc:Choice>
              <mc:Fallback>
                <p:oleObj name="Graphique" r:id="rId4" imgW="8772525" imgH="7124700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600" y="838200"/>
                        <a:ext cx="6565900" cy="527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3" name="Text Box 3">
            <a:extLst>
              <a:ext uri="{FF2B5EF4-FFF2-40B4-BE49-F238E27FC236}">
                <a16:creationId xmlns:a16="http://schemas.microsoft.com/office/drawing/2014/main" id="{E3BFEB45-2FF7-4EF6-90E3-F013A441D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476250"/>
            <a:ext cx="258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</a:rPr>
              <a:t>PHARMACODYNAMIE</a:t>
            </a:r>
          </a:p>
        </p:txBody>
      </p:sp>
      <p:sp>
        <p:nvSpPr>
          <p:cNvPr id="61444" name="Text Box 5">
            <a:extLst>
              <a:ext uri="{FF2B5EF4-FFF2-40B4-BE49-F238E27FC236}">
                <a16:creationId xmlns:a16="http://schemas.microsoft.com/office/drawing/2014/main" id="{62BBA9D2-3A1E-4187-9D33-DBAC80F89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2138" y="6211888"/>
            <a:ext cx="17494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tx2"/>
                </a:solidFill>
              </a:rPr>
              <a:t>Exposition</a:t>
            </a:r>
          </a:p>
        </p:txBody>
      </p:sp>
      <p:sp>
        <p:nvSpPr>
          <p:cNvPr id="61445" name="Text Box 6">
            <a:extLst>
              <a:ext uri="{FF2B5EF4-FFF2-40B4-BE49-F238E27FC236}">
                <a16:creationId xmlns:a16="http://schemas.microsoft.com/office/drawing/2014/main" id="{6A877178-3ABD-4E74-9C48-6ED3FDE25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7950" y="6211888"/>
            <a:ext cx="10414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tx2"/>
                </a:solidFill>
              </a:rPr>
              <a:t>Effets</a:t>
            </a:r>
          </a:p>
        </p:txBody>
      </p:sp>
      <p:sp>
        <p:nvSpPr>
          <p:cNvPr id="61446" name="AutoShape 7">
            <a:extLst>
              <a:ext uri="{FF2B5EF4-FFF2-40B4-BE49-F238E27FC236}">
                <a16:creationId xmlns:a16="http://schemas.microsoft.com/office/drawing/2014/main" id="{98556EB9-F0E7-42BF-9B8D-603EF1174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8900" y="6308725"/>
            <a:ext cx="2376488" cy="144463"/>
          </a:xfrm>
          <a:prstGeom prst="rightArrow">
            <a:avLst>
              <a:gd name="adj1" fmla="val 50000"/>
              <a:gd name="adj2" fmla="val 4112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61447" name="AutoShape 8">
            <a:extLst>
              <a:ext uri="{FF2B5EF4-FFF2-40B4-BE49-F238E27FC236}">
                <a16:creationId xmlns:a16="http://schemas.microsoft.com/office/drawing/2014/main" id="{8A2E7049-F109-40A4-9C23-D6F2A0E20BD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38900" y="6524625"/>
            <a:ext cx="2376488" cy="144463"/>
          </a:xfrm>
          <a:prstGeom prst="rightArrow">
            <a:avLst>
              <a:gd name="adj1" fmla="val 50000"/>
              <a:gd name="adj2" fmla="val 4112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372DD4D0-74C1-4A2B-AD64-5CE841521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50" y="333375"/>
            <a:ext cx="5819775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4000"/>
              <a:t>La pharmacologie</a:t>
            </a:r>
          </a:p>
        </p:txBody>
      </p:sp>
      <p:sp>
        <p:nvSpPr>
          <p:cNvPr id="27651" name="Rectangle 9">
            <a:extLst>
              <a:ext uri="{FF2B5EF4-FFF2-40B4-BE49-F238E27FC236}">
                <a16:creationId xmlns:a16="http://schemas.microsoft.com/office/drawing/2014/main" id="{F1698D92-308F-4F29-A09F-D944ADC58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3" y="1738313"/>
            <a:ext cx="10112375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Pharmacologie </a:t>
            </a:r>
            <a:r>
              <a:rPr lang="fr-FR" altLang="fr-FR" sz="1800" i="1"/>
              <a:t>(pharmacology)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i="1"/>
              <a:t>Vient du mot grec “ Pharmakon ” qui veut dire remède mais aussi poison.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 i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Discipline ayant pour objet l’étude des interactions entre les médicaments et les organismes vivants.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Cette définition couvre un champ extrêmement large puisqu’elle comprend, en dehors de la </a:t>
            </a:r>
            <a:r>
              <a:rPr lang="fr-FR" altLang="fr-FR" sz="1800" b="1">
                <a:solidFill>
                  <a:srgbClr val="FF0000"/>
                </a:solidFill>
              </a:rPr>
              <a:t>pharmacocinétique</a:t>
            </a:r>
            <a:r>
              <a:rPr lang="fr-FR" altLang="fr-FR" sz="1800"/>
              <a:t>, de la </a:t>
            </a:r>
            <a:r>
              <a:rPr lang="fr-FR" altLang="fr-FR" sz="1800" b="1">
                <a:solidFill>
                  <a:srgbClr val="009900"/>
                </a:solidFill>
              </a:rPr>
              <a:t>pharmacodynamie</a:t>
            </a:r>
            <a:r>
              <a:rPr lang="fr-FR" altLang="fr-FR" sz="1800"/>
              <a:t>, de la </a:t>
            </a:r>
            <a:r>
              <a:rPr lang="fr-FR" altLang="fr-FR" sz="1800" b="1"/>
              <a:t>pharmacovigilance</a:t>
            </a:r>
            <a:r>
              <a:rPr lang="fr-FR" altLang="fr-FR" sz="1800"/>
              <a:t> et de la </a:t>
            </a:r>
            <a:r>
              <a:rPr lang="fr-FR" altLang="fr-FR" sz="1800" b="1"/>
              <a:t>pharmacodépendance</a:t>
            </a:r>
            <a:r>
              <a:rPr lang="fr-FR" altLang="fr-FR" sz="1800"/>
              <a:t>, l’étude du médicament chez l’animal (pharmacologie expérimentale), ou chez l’homme (pharmacologie clinique). La </a:t>
            </a:r>
            <a:r>
              <a:rPr lang="fr-FR" altLang="fr-FR" sz="1800" b="1"/>
              <a:t>pharmacologie moléculaire</a:t>
            </a:r>
            <a:r>
              <a:rPr lang="fr-FR" altLang="fr-FR" sz="1800"/>
              <a:t> étudie les propriétés physico-chimique des médicaments et leur relation avec leur activité biologique. L’étude de l’utilisation des médicaments, de leur contexte et de ses conséquences pour la société est l’objet de la </a:t>
            </a:r>
            <a:r>
              <a:rPr lang="fr-FR" altLang="fr-FR" sz="1800" b="1"/>
              <a:t>pharmacoépidémiologie</a:t>
            </a:r>
            <a:r>
              <a:rPr lang="fr-FR" altLang="fr-FR" sz="1800"/>
              <a:t>, de la </a:t>
            </a:r>
            <a:r>
              <a:rPr lang="fr-FR" altLang="fr-FR" sz="1800" b="1"/>
              <a:t>pharmacoéconomie</a:t>
            </a:r>
            <a:r>
              <a:rPr lang="fr-FR" altLang="fr-FR" sz="1800"/>
              <a:t> et de la </a:t>
            </a:r>
            <a:r>
              <a:rPr lang="fr-FR" altLang="fr-FR" sz="1800" b="1"/>
              <a:t>pharmacologie sociale</a:t>
            </a:r>
            <a:r>
              <a:rPr lang="fr-FR" altLang="fr-FR" sz="1800"/>
              <a:t> (voir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ces termes).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2">
            <a:extLst>
              <a:ext uri="{FF2B5EF4-FFF2-40B4-BE49-F238E27FC236}">
                <a16:creationId xmlns:a16="http://schemas.microsoft.com/office/drawing/2014/main" id="{8CFCF1ED-3548-4F69-A4B6-0068C7CB608A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1878013" y="836613"/>
          <a:ext cx="6505575" cy="529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4" name="Graphique" r:id="rId4" imgW="8772525" imgH="7124700" progId="Excel.Chart.8">
                  <p:embed/>
                </p:oleObj>
              </mc:Choice>
              <mc:Fallback>
                <p:oleObj name="Graphique" r:id="rId4" imgW="8772525" imgH="7124700" progId="Excel.Chart.8">
                  <p:embed/>
                  <p:pic>
                    <p:nvPicPr>
                      <p:cNvPr id="55298" name="Object 2">
                        <a:extLst>
                          <a:ext uri="{FF2B5EF4-FFF2-40B4-BE49-F238E27FC236}">
                            <a16:creationId xmlns:a16="http://schemas.microsoft.com/office/drawing/2014/main" id="{8CFCF1ED-3548-4F69-A4B6-0068C7CB608A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8013" y="836613"/>
                        <a:ext cx="6505575" cy="5294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9" name="Text Box 3">
            <a:extLst>
              <a:ext uri="{FF2B5EF4-FFF2-40B4-BE49-F238E27FC236}">
                <a16:creationId xmlns:a16="http://schemas.microsoft.com/office/drawing/2014/main" id="{2ADD2DFC-A9E5-4497-A75B-9DDC3A456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2688" y="3211513"/>
            <a:ext cx="9429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bg2"/>
                </a:solidFill>
              </a:rPr>
              <a:t>Seuil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bg2"/>
                </a:solidFill>
              </a:rPr>
              <a:t>Minimal</a:t>
            </a:r>
          </a:p>
        </p:txBody>
      </p:sp>
      <p:sp>
        <p:nvSpPr>
          <p:cNvPr id="55300" name="Text Box 4">
            <a:extLst>
              <a:ext uri="{FF2B5EF4-FFF2-40B4-BE49-F238E27FC236}">
                <a16:creationId xmlns:a16="http://schemas.microsoft.com/office/drawing/2014/main" id="{23A6F8BB-FD76-4285-ACAA-AF79B6641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476250"/>
            <a:ext cx="258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</a:rPr>
              <a:t>PHARMACODYNAMIE</a:t>
            </a:r>
          </a:p>
        </p:txBody>
      </p:sp>
      <p:sp>
        <p:nvSpPr>
          <p:cNvPr id="55301" name="Text Box 6">
            <a:extLst>
              <a:ext uri="{FF2B5EF4-FFF2-40B4-BE49-F238E27FC236}">
                <a16:creationId xmlns:a16="http://schemas.microsoft.com/office/drawing/2014/main" id="{452BCFA2-6EB1-46E0-A57C-00A44F5F9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2138" y="6211888"/>
            <a:ext cx="17494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tx2"/>
                </a:solidFill>
              </a:rPr>
              <a:t>Exposition</a:t>
            </a:r>
          </a:p>
        </p:txBody>
      </p:sp>
      <p:sp>
        <p:nvSpPr>
          <p:cNvPr id="55302" name="Text Box 7">
            <a:extLst>
              <a:ext uri="{FF2B5EF4-FFF2-40B4-BE49-F238E27FC236}">
                <a16:creationId xmlns:a16="http://schemas.microsoft.com/office/drawing/2014/main" id="{AA510986-6191-421E-9F76-596AE20E2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7950" y="6211888"/>
            <a:ext cx="10414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tx2"/>
                </a:solidFill>
              </a:rPr>
              <a:t>Effets</a:t>
            </a:r>
          </a:p>
        </p:txBody>
      </p:sp>
      <p:sp>
        <p:nvSpPr>
          <p:cNvPr id="55303" name="AutoShape 8">
            <a:extLst>
              <a:ext uri="{FF2B5EF4-FFF2-40B4-BE49-F238E27FC236}">
                <a16:creationId xmlns:a16="http://schemas.microsoft.com/office/drawing/2014/main" id="{6DA65D40-9AAE-4008-B468-C332A3A3E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8900" y="6308725"/>
            <a:ext cx="2376488" cy="144463"/>
          </a:xfrm>
          <a:prstGeom prst="rightArrow">
            <a:avLst>
              <a:gd name="adj1" fmla="val 50000"/>
              <a:gd name="adj2" fmla="val 4112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5304" name="AutoShape 9">
            <a:extLst>
              <a:ext uri="{FF2B5EF4-FFF2-40B4-BE49-F238E27FC236}">
                <a16:creationId xmlns:a16="http://schemas.microsoft.com/office/drawing/2014/main" id="{F85AF9A0-3880-4A08-A5F7-F4A043AA7AD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38900" y="6524625"/>
            <a:ext cx="2376488" cy="144463"/>
          </a:xfrm>
          <a:prstGeom prst="rightArrow">
            <a:avLst>
              <a:gd name="adj1" fmla="val 50000"/>
              <a:gd name="adj2" fmla="val 4112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5305" name="Text Box 3">
            <a:extLst>
              <a:ext uri="{FF2B5EF4-FFF2-40B4-BE49-F238E27FC236}">
                <a16:creationId xmlns:a16="http://schemas.microsoft.com/office/drawing/2014/main" id="{AF76966C-40A0-4762-B23C-9403F472C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7975" y="4116388"/>
            <a:ext cx="4075113" cy="584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rgbClr val="0070C0"/>
                </a:solidFill>
              </a:rPr>
              <a:t>Associé à une probabilité maximale d’observer l’effet thérapeutique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ct 2">
            <a:extLst>
              <a:ext uri="{FF2B5EF4-FFF2-40B4-BE49-F238E27FC236}">
                <a16:creationId xmlns:a16="http://schemas.microsoft.com/office/drawing/2014/main" id="{C03BABD4-29D9-4D65-9A0C-B5C44D8B343B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1878013" y="836613"/>
          <a:ext cx="6505575" cy="529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88" name="Graphique" r:id="rId4" imgW="8772525" imgH="7124700" progId="Excel.Chart.8">
                  <p:embed/>
                </p:oleObj>
              </mc:Choice>
              <mc:Fallback>
                <p:oleObj name="Graphique" r:id="rId4" imgW="8772525" imgH="7124700" progId="Excel.Chart.8">
                  <p:embed/>
                  <p:pic>
                    <p:nvPicPr>
                      <p:cNvPr id="57346" name="Object 2">
                        <a:extLst>
                          <a:ext uri="{FF2B5EF4-FFF2-40B4-BE49-F238E27FC236}">
                            <a16:creationId xmlns:a16="http://schemas.microsoft.com/office/drawing/2014/main" id="{C03BABD4-29D9-4D65-9A0C-B5C44D8B343B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8013" y="836613"/>
                        <a:ext cx="6505575" cy="5294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7" name="Text Box 3">
            <a:extLst>
              <a:ext uri="{FF2B5EF4-FFF2-40B4-BE49-F238E27FC236}">
                <a16:creationId xmlns:a16="http://schemas.microsoft.com/office/drawing/2014/main" id="{E6641EE7-514E-4486-8A98-245E9163D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2688" y="3211513"/>
            <a:ext cx="9429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bg2"/>
                </a:solidFill>
              </a:rPr>
              <a:t>Seuil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bg2"/>
                </a:solidFill>
              </a:rPr>
              <a:t>Minimal</a:t>
            </a:r>
          </a:p>
        </p:txBody>
      </p:sp>
      <p:sp>
        <p:nvSpPr>
          <p:cNvPr id="57348" name="Text Box 4">
            <a:extLst>
              <a:ext uri="{FF2B5EF4-FFF2-40B4-BE49-F238E27FC236}">
                <a16:creationId xmlns:a16="http://schemas.microsoft.com/office/drawing/2014/main" id="{E746E177-4685-4A00-8096-AD01BC7EF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3638" y="1700213"/>
            <a:ext cx="9874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bg2"/>
                </a:solidFill>
              </a:rPr>
              <a:t>Seuil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bg2"/>
                </a:solidFill>
              </a:rPr>
              <a:t>Maximal</a:t>
            </a:r>
          </a:p>
        </p:txBody>
      </p:sp>
      <p:sp>
        <p:nvSpPr>
          <p:cNvPr id="57349" name="Text Box 5">
            <a:extLst>
              <a:ext uri="{FF2B5EF4-FFF2-40B4-BE49-F238E27FC236}">
                <a16:creationId xmlns:a16="http://schemas.microsoft.com/office/drawing/2014/main" id="{A1A487FD-5CB5-4752-8AAE-059FB2E5D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476250"/>
            <a:ext cx="258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</a:rPr>
              <a:t>PHARMACODYNAMIE</a:t>
            </a:r>
          </a:p>
        </p:txBody>
      </p:sp>
      <p:sp>
        <p:nvSpPr>
          <p:cNvPr id="57350" name="Text Box 10">
            <a:extLst>
              <a:ext uri="{FF2B5EF4-FFF2-40B4-BE49-F238E27FC236}">
                <a16:creationId xmlns:a16="http://schemas.microsoft.com/office/drawing/2014/main" id="{E24E5D31-C7FE-41FE-B152-3A1B593EA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2138" y="6211888"/>
            <a:ext cx="17494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tx2"/>
                </a:solidFill>
              </a:rPr>
              <a:t>Exposition</a:t>
            </a:r>
          </a:p>
        </p:txBody>
      </p:sp>
      <p:sp>
        <p:nvSpPr>
          <p:cNvPr id="57351" name="Text Box 11">
            <a:extLst>
              <a:ext uri="{FF2B5EF4-FFF2-40B4-BE49-F238E27FC236}">
                <a16:creationId xmlns:a16="http://schemas.microsoft.com/office/drawing/2014/main" id="{3F99FB09-B266-46A6-8890-69DCAB0A0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7950" y="6211888"/>
            <a:ext cx="10414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tx2"/>
                </a:solidFill>
              </a:rPr>
              <a:t>Effets</a:t>
            </a:r>
          </a:p>
        </p:txBody>
      </p:sp>
      <p:sp>
        <p:nvSpPr>
          <p:cNvPr id="57352" name="AutoShape 12">
            <a:extLst>
              <a:ext uri="{FF2B5EF4-FFF2-40B4-BE49-F238E27FC236}">
                <a16:creationId xmlns:a16="http://schemas.microsoft.com/office/drawing/2014/main" id="{209F4112-9649-479B-B107-AB5C55F1E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8900" y="6308725"/>
            <a:ext cx="2376488" cy="144463"/>
          </a:xfrm>
          <a:prstGeom prst="rightArrow">
            <a:avLst>
              <a:gd name="adj1" fmla="val 50000"/>
              <a:gd name="adj2" fmla="val 4112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7353" name="AutoShape 13">
            <a:extLst>
              <a:ext uri="{FF2B5EF4-FFF2-40B4-BE49-F238E27FC236}">
                <a16:creationId xmlns:a16="http://schemas.microsoft.com/office/drawing/2014/main" id="{066A8531-C895-4FBB-8274-8E9406FD7F1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38900" y="6524625"/>
            <a:ext cx="2376488" cy="144463"/>
          </a:xfrm>
          <a:prstGeom prst="rightArrow">
            <a:avLst>
              <a:gd name="adj1" fmla="val 50000"/>
              <a:gd name="adj2" fmla="val 4112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7354" name="Text Box 3">
            <a:extLst>
              <a:ext uri="{FF2B5EF4-FFF2-40B4-BE49-F238E27FC236}">
                <a16:creationId xmlns:a16="http://schemas.microsoft.com/office/drawing/2014/main" id="{F9299879-3A21-474C-AFEB-6C89A6BAC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7975" y="4116388"/>
            <a:ext cx="4075113" cy="584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rgbClr val="0070C0"/>
                </a:solidFill>
              </a:rPr>
              <a:t>Associé à une probabilité maximale d’observer l’effet thérapeutique</a:t>
            </a:r>
          </a:p>
        </p:txBody>
      </p:sp>
      <p:sp>
        <p:nvSpPr>
          <p:cNvPr id="57355" name="Text Box 3">
            <a:extLst>
              <a:ext uri="{FF2B5EF4-FFF2-40B4-BE49-F238E27FC236}">
                <a16:creationId xmlns:a16="http://schemas.microsoft.com/office/drawing/2014/main" id="{3F5AB0DB-D4EA-4D2E-8E7C-0DA2659CE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7975" y="981075"/>
            <a:ext cx="4075113" cy="584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rgbClr val="0070C0"/>
                </a:solidFill>
              </a:rPr>
              <a:t>Associé à une probabilité minimale d’observer un effet indésirable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2">
            <a:extLst>
              <a:ext uri="{FF2B5EF4-FFF2-40B4-BE49-F238E27FC236}">
                <a16:creationId xmlns:a16="http://schemas.microsoft.com/office/drawing/2014/main" id="{FD0C8B8B-50A7-45F5-9B82-6480378DAF3B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1878013" y="836613"/>
          <a:ext cx="6505575" cy="529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2" name="Graphique" r:id="rId4" imgW="8772525" imgH="7124700" progId="Excel.Chart.8">
                  <p:embed/>
                </p:oleObj>
              </mc:Choice>
              <mc:Fallback>
                <p:oleObj name="Graphique" r:id="rId4" imgW="8772525" imgH="7124700" progId="Excel.Chart.8">
                  <p:embed/>
                  <p:pic>
                    <p:nvPicPr>
                      <p:cNvPr id="59394" name="Object 2">
                        <a:extLst>
                          <a:ext uri="{FF2B5EF4-FFF2-40B4-BE49-F238E27FC236}">
                            <a16:creationId xmlns:a16="http://schemas.microsoft.com/office/drawing/2014/main" id="{FD0C8B8B-50A7-45F5-9B82-6480378DAF3B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8013" y="836613"/>
                        <a:ext cx="6505575" cy="5294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5" name="Text Box 4">
            <a:extLst>
              <a:ext uri="{FF2B5EF4-FFF2-40B4-BE49-F238E27FC236}">
                <a16:creationId xmlns:a16="http://schemas.microsoft.com/office/drawing/2014/main" id="{AFF0A1DC-EC94-4DE3-AAF5-936F9ECDF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963" y="2420938"/>
            <a:ext cx="19335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bg2"/>
                </a:solidFill>
              </a:rPr>
              <a:t>FENETRE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bg2"/>
                </a:solidFill>
              </a:rPr>
              <a:t>THERAPEUTIQUE</a:t>
            </a:r>
          </a:p>
        </p:txBody>
      </p:sp>
      <p:sp>
        <p:nvSpPr>
          <p:cNvPr id="59396" name="Text Box 5">
            <a:extLst>
              <a:ext uri="{FF2B5EF4-FFF2-40B4-BE49-F238E27FC236}">
                <a16:creationId xmlns:a16="http://schemas.microsoft.com/office/drawing/2014/main" id="{335ED21D-0A4C-40AC-BA38-542BC4DDD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476250"/>
            <a:ext cx="258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</a:rPr>
              <a:t>PHARMACODYNAMIE</a:t>
            </a:r>
          </a:p>
        </p:txBody>
      </p:sp>
      <p:sp>
        <p:nvSpPr>
          <p:cNvPr id="59397" name="Text Box 7">
            <a:extLst>
              <a:ext uri="{FF2B5EF4-FFF2-40B4-BE49-F238E27FC236}">
                <a16:creationId xmlns:a16="http://schemas.microsoft.com/office/drawing/2014/main" id="{3EC428CF-67CE-471E-8E26-76935A4CC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2138" y="6211888"/>
            <a:ext cx="17494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tx2"/>
                </a:solidFill>
              </a:rPr>
              <a:t>Exposition</a:t>
            </a:r>
          </a:p>
        </p:txBody>
      </p:sp>
      <p:sp>
        <p:nvSpPr>
          <p:cNvPr id="59398" name="Text Box 8">
            <a:extLst>
              <a:ext uri="{FF2B5EF4-FFF2-40B4-BE49-F238E27FC236}">
                <a16:creationId xmlns:a16="http://schemas.microsoft.com/office/drawing/2014/main" id="{D9777C1B-5522-426B-8249-B6B253F1C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7950" y="6211888"/>
            <a:ext cx="10414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tx2"/>
                </a:solidFill>
              </a:rPr>
              <a:t>Effets</a:t>
            </a:r>
          </a:p>
        </p:txBody>
      </p:sp>
      <p:sp>
        <p:nvSpPr>
          <p:cNvPr id="59399" name="AutoShape 9">
            <a:extLst>
              <a:ext uri="{FF2B5EF4-FFF2-40B4-BE49-F238E27FC236}">
                <a16:creationId xmlns:a16="http://schemas.microsoft.com/office/drawing/2014/main" id="{289A0160-A553-4087-9224-CE403B35E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8900" y="6308725"/>
            <a:ext cx="2376488" cy="144463"/>
          </a:xfrm>
          <a:prstGeom prst="rightArrow">
            <a:avLst>
              <a:gd name="adj1" fmla="val 50000"/>
              <a:gd name="adj2" fmla="val 4112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9400" name="AutoShape 10">
            <a:extLst>
              <a:ext uri="{FF2B5EF4-FFF2-40B4-BE49-F238E27FC236}">
                <a16:creationId xmlns:a16="http://schemas.microsoft.com/office/drawing/2014/main" id="{BB185B77-05B2-4CA1-B6F6-24E8115E357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38900" y="6524625"/>
            <a:ext cx="2376488" cy="144463"/>
          </a:xfrm>
          <a:prstGeom prst="rightArrow">
            <a:avLst>
              <a:gd name="adj1" fmla="val 50000"/>
              <a:gd name="adj2" fmla="val 4112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cxnSp>
        <p:nvCxnSpPr>
          <p:cNvPr id="59401" name="AutoShape 14">
            <a:extLst>
              <a:ext uri="{FF2B5EF4-FFF2-40B4-BE49-F238E27FC236}">
                <a16:creationId xmlns:a16="http://schemas.microsoft.com/office/drawing/2014/main" id="{4F67F3FA-2AE8-451F-8D0C-C0B4C73CA2E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88413" y="1916113"/>
            <a:ext cx="576262" cy="433387"/>
          </a:xfrm>
          <a:prstGeom prst="bentConnector3">
            <a:avLst>
              <a:gd name="adj1" fmla="val 104958"/>
            </a:avLst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402" name="AutoShape 15">
            <a:extLst>
              <a:ext uri="{FF2B5EF4-FFF2-40B4-BE49-F238E27FC236}">
                <a16:creationId xmlns:a16="http://schemas.microsoft.com/office/drawing/2014/main" id="{A050CEC3-5014-4A84-A014-23F5A497BBB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888413" y="3141663"/>
            <a:ext cx="576262" cy="431800"/>
          </a:xfrm>
          <a:prstGeom prst="bentConnector3">
            <a:avLst>
              <a:gd name="adj1" fmla="val 104407"/>
            </a:avLst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6272" name="Text Box 16">
            <a:extLst>
              <a:ext uri="{FF2B5EF4-FFF2-40B4-BE49-F238E27FC236}">
                <a16:creationId xmlns:a16="http://schemas.microsoft.com/office/drawing/2014/main" id="{4868F9CB-C77A-4F0D-B3E5-4C9727314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8" y="6211888"/>
            <a:ext cx="16478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tx2"/>
                </a:solidFill>
              </a:rPr>
              <a:t>Posologie</a:t>
            </a:r>
          </a:p>
        </p:txBody>
      </p:sp>
      <p:sp>
        <p:nvSpPr>
          <p:cNvPr id="96273" name="AutoShape 17">
            <a:extLst>
              <a:ext uri="{FF2B5EF4-FFF2-40B4-BE49-F238E27FC236}">
                <a16:creationId xmlns:a16="http://schemas.microsoft.com/office/drawing/2014/main" id="{4C356D09-2ECB-43FB-B424-6948EFA45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413" y="6308725"/>
            <a:ext cx="2376487" cy="144463"/>
          </a:xfrm>
          <a:prstGeom prst="rightArrow">
            <a:avLst>
              <a:gd name="adj1" fmla="val 50000"/>
              <a:gd name="adj2" fmla="val 4112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96274" name="AutoShape 18">
            <a:extLst>
              <a:ext uri="{FF2B5EF4-FFF2-40B4-BE49-F238E27FC236}">
                <a16:creationId xmlns:a16="http://schemas.microsoft.com/office/drawing/2014/main" id="{8A4B288A-F6B1-4766-9493-113E5C3B465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03413" y="6524625"/>
            <a:ext cx="2376487" cy="144463"/>
          </a:xfrm>
          <a:prstGeom prst="rightArrow">
            <a:avLst>
              <a:gd name="adj1" fmla="val 50000"/>
              <a:gd name="adj2" fmla="val 4112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96275" name="Text Box 19">
            <a:extLst>
              <a:ext uri="{FF2B5EF4-FFF2-40B4-BE49-F238E27FC236}">
                <a16:creationId xmlns:a16="http://schemas.microsoft.com/office/drawing/2014/main" id="{C2131617-B2E1-4402-AABB-9C36F727F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3" y="476250"/>
            <a:ext cx="277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</a:rPr>
              <a:t>PHARMACOCINETIQUE</a:t>
            </a:r>
          </a:p>
        </p:txBody>
      </p:sp>
      <p:sp>
        <p:nvSpPr>
          <p:cNvPr id="59407" name="Text Box 3">
            <a:extLst>
              <a:ext uri="{FF2B5EF4-FFF2-40B4-BE49-F238E27FC236}">
                <a16:creationId xmlns:a16="http://schemas.microsoft.com/office/drawing/2014/main" id="{F57C3AA6-544A-4C1E-9035-7D3AD23D3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7975" y="981075"/>
            <a:ext cx="4075113" cy="584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rgbClr val="0070C0"/>
                </a:solidFill>
              </a:rPr>
              <a:t>Associé à une probabilité minimale d’observer un effet indésirable </a:t>
            </a:r>
          </a:p>
        </p:txBody>
      </p:sp>
      <p:sp>
        <p:nvSpPr>
          <p:cNvPr id="59408" name="Text Box 3">
            <a:extLst>
              <a:ext uri="{FF2B5EF4-FFF2-40B4-BE49-F238E27FC236}">
                <a16:creationId xmlns:a16="http://schemas.microsoft.com/office/drawing/2014/main" id="{ABB95DDC-4FE7-4827-9699-52C17B12D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7975" y="4116388"/>
            <a:ext cx="4075113" cy="584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rgbClr val="0070C0"/>
                </a:solidFill>
              </a:rPr>
              <a:t>Associé à une probabilité maximale d’observer l’effet thérapeutique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2" grpId="0" animBg="1"/>
      <p:bldP spid="96273" grpId="0" animBg="1"/>
      <p:bldP spid="96274" grpId="0" animBg="1"/>
      <p:bldP spid="9627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2">
            <a:extLst>
              <a:ext uri="{FF2B5EF4-FFF2-40B4-BE49-F238E27FC236}">
                <a16:creationId xmlns:a16="http://schemas.microsoft.com/office/drawing/2014/main" id="{8F4107C8-00AC-4486-8970-58C2D7B68886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1878013" y="836613"/>
          <a:ext cx="6505575" cy="529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1" name="Graphique" r:id="rId4" imgW="8772525" imgH="7124700" progId="Excel.Chart.8">
                  <p:embed/>
                </p:oleObj>
              </mc:Choice>
              <mc:Fallback>
                <p:oleObj name="Graphique" r:id="rId4" imgW="8772525" imgH="7124700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8013" y="836613"/>
                        <a:ext cx="6505575" cy="5294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5" name="Text Box 5">
            <a:extLst>
              <a:ext uri="{FF2B5EF4-FFF2-40B4-BE49-F238E27FC236}">
                <a16:creationId xmlns:a16="http://schemas.microsoft.com/office/drawing/2014/main" id="{2F5DD408-0C7C-45C5-8B26-C75F51EF4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476250"/>
            <a:ext cx="258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</a:rPr>
              <a:t>PHARMACODYNAMIE</a:t>
            </a:r>
          </a:p>
        </p:txBody>
      </p:sp>
      <p:sp>
        <p:nvSpPr>
          <p:cNvPr id="69636" name="Text Box 6">
            <a:extLst>
              <a:ext uri="{FF2B5EF4-FFF2-40B4-BE49-F238E27FC236}">
                <a16:creationId xmlns:a16="http://schemas.microsoft.com/office/drawing/2014/main" id="{0CD63DB4-05CE-44D2-8C2A-AB95880E4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3" y="476250"/>
            <a:ext cx="277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</a:rPr>
              <a:t>PHARMACOCINETIQUE</a:t>
            </a:r>
          </a:p>
        </p:txBody>
      </p:sp>
      <p:sp>
        <p:nvSpPr>
          <p:cNvPr id="69637" name="Text Box 9">
            <a:extLst>
              <a:ext uri="{FF2B5EF4-FFF2-40B4-BE49-F238E27FC236}">
                <a16:creationId xmlns:a16="http://schemas.microsoft.com/office/drawing/2014/main" id="{5A58CE73-2098-4AA0-AB95-6119960D2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8" y="6211888"/>
            <a:ext cx="16478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tx2"/>
                </a:solidFill>
              </a:rPr>
              <a:t>Posologie</a:t>
            </a:r>
          </a:p>
        </p:txBody>
      </p:sp>
      <p:sp>
        <p:nvSpPr>
          <p:cNvPr id="69638" name="Text Box 10">
            <a:extLst>
              <a:ext uri="{FF2B5EF4-FFF2-40B4-BE49-F238E27FC236}">
                <a16:creationId xmlns:a16="http://schemas.microsoft.com/office/drawing/2014/main" id="{4258E8BB-1ADC-4BA7-952B-B7D423379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2138" y="6211888"/>
            <a:ext cx="17494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tx2"/>
                </a:solidFill>
              </a:rPr>
              <a:t>Exposition</a:t>
            </a:r>
          </a:p>
        </p:txBody>
      </p:sp>
      <p:sp>
        <p:nvSpPr>
          <p:cNvPr id="69639" name="Text Box 11">
            <a:extLst>
              <a:ext uri="{FF2B5EF4-FFF2-40B4-BE49-F238E27FC236}">
                <a16:creationId xmlns:a16="http://schemas.microsoft.com/office/drawing/2014/main" id="{AA90D666-4FE3-443A-998A-1012E687C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7950" y="6211888"/>
            <a:ext cx="10414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tx2"/>
                </a:solidFill>
              </a:rPr>
              <a:t>Effets</a:t>
            </a:r>
          </a:p>
        </p:txBody>
      </p:sp>
      <p:sp>
        <p:nvSpPr>
          <p:cNvPr id="69640" name="AutoShape 12">
            <a:extLst>
              <a:ext uri="{FF2B5EF4-FFF2-40B4-BE49-F238E27FC236}">
                <a16:creationId xmlns:a16="http://schemas.microsoft.com/office/drawing/2014/main" id="{4B217585-3A53-4D66-9094-B7974CD72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8900" y="6308725"/>
            <a:ext cx="2376488" cy="144463"/>
          </a:xfrm>
          <a:prstGeom prst="rightArrow">
            <a:avLst>
              <a:gd name="adj1" fmla="val 50000"/>
              <a:gd name="adj2" fmla="val 4112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69641" name="AutoShape 13">
            <a:extLst>
              <a:ext uri="{FF2B5EF4-FFF2-40B4-BE49-F238E27FC236}">
                <a16:creationId xmlns:a16="http://schemas.microsoft.com/office/drawing/2014/main" id="{18DC9393-C443-4D48-A8B5-7A8D7D8251E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38900" y="6524625"/>
            <a:ext cx="2376488" cy="144463"/>
          </a:xfrm>
          <a:prstGeom prst="rightArrow">
            <a:avLst>
              <a:gd name="adj1" fmla="val 50000"/>
              <a:gd name="adj2" fmla="val 4112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69642" name="AutoShape 14">
            <a:extLst>
              <a:ext uri="{FF2B5EF4-FFF2-40B4-BE49-F238E27FC236}">
                <a16:creationId xmlns:a16="http://schemas.microsoft.com/office/drawing/2014/main" id="{B7D1C017-E7DE-471D-818B-EEAD743F9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413" y="6308725"/>
            <a:ext cx="2376487" cy="144463"/>
          </a:xfrm>
          <a:prstGeom prst="rightArrow">
            <a:avLst>
              <a:gd name="adj1" fmla="val 50000"/>
              <a:gd name="adj2" fmla="val 4112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69643" name="AutoShape 15">
            <a:extLst>
              <a:ext uri="{FF2B5EF4-FFF2-40B4-BE49-F238E27FC236}">
                <a16:creationId xmlns:a16="http://schemas.microsoft.com/office/drawing/2014/main" id="{9588C03C-E764-4726-BDD0-C34D674C19D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03413" y="6524625"/>
            <a:ext cx="2376487" cy="144463"/>
          </a:xfrm>
          <a:prstGeom prst="rightArrow">
            <a:avLst>
              <a:gd name="adj1" fmla="val 50000"/>
              <a:gd name="adj2" fmla="val 4112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cxnSp>
        <p:nvCxnSpPr>
          <p:cNvPr id="69644" name="AutoShape 17">
            <a:extLst>
              <a:ext uri="{FF2B5EF4-FFF2-40B4-BE49-F238E27FC236}">
                <a16:creationId xmlns:a16="http://schemas.microsoft.com/office/drawing/2014/main" id="{6A4C4A66-C8BB-46A0-9204-A06C562D2DB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88413" y="1916113"/>
            <a:ext cx="576262" cy="433387"/>
          </a:xfrm>
          <a:prstGeom prst="bentConnector3">
            <a:avLst>
              <a:gd name="adj1" fmla="val 104958"/>
            </a:avLst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45" name="AutoShape 18">
            <a:extLst>
              <a:ext uri="{FF2B5EF4-FFF2-40B4-BE49-F238E27FC236}">
                <a16:creationId xmlns:a16="http://schemas.microsoft.com/office/drawing/2014/main" id="{91CDCED0-B506-42A7-A555-37628F5ECE9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888413" y="3141663"/>
            <a:ext cx="576262" cy="431800"/>
          </a:xfrm>
          <a:prstGeom prst="bentConnector3">
            <a:avLst>
              <a:gd name="adj1" fmla="val 104407"/>
            </a:avLst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646" name="Text Box 4">
            <a:extLst>
              <a:ext uri="{FF2B5EF4-FFF2-40B4-BE49-F238E27FC236}">
                <a16:creationId xmlns:a16="http://schemas.microsoft.com/office/drawing/2014/main" id="{BC793C1D-7BC6-47AF-8DA6-A481C8C5C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963" y="2420938"/>
            <a:ext cx="19335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bg2"/>
                </a:solidFill>
              </a:rPr>
              <a:t>FENETRE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bg2"/>
                </a:solidFill>
              </a:rPr>
              <a:t>THERAPEUTIQUE</a:t>
            </a:r>
          </a:p>
        </p:txBody>
      </p:sp>
      <p:sp>
        <p:nvSpPr>
          <p:cNvPr id="69647" name="Text Box 7">
            <a:extLst>
              <a:ext uri="{FF2B5EF4-FFF2-40B4-BE49-F238E27FC236}">
                <a16:creationId xmlns:a16="http://schemas.microsoft.com/office/drawing/2014/main" id="{03E6147E-F491-4C38-9161-735652743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3500438"/>
            <a:ext cx="160655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1800" b="1">
                <a:solidFill>
                  <a:srgbClr val="FF0000"/>
                </a:solidFill>
              </a:rPr>
              <a:t>Posologie 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1400" b="1">
                <a:solidFill>
                  <a:srgbClr val="FF0000"/>
                </a:solidFill>
              </a:rPr>
              <a:t>Dose identique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1400" b="1">
                <a:solidFill>
                  <a:srgbClr val="FF0000"/>
                </a:solidFill>
              </a:rPr>
              <a:t>Une fois par jour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1400" b="1">
                <a:solidFill>
                  <a:srgbClr val="FF0000"/>
                </a:solidFill>
              </a:rPr>
              <a:t>I.V.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Object 2">
            <a:extLst>
              <a:ext uri="{FF2B5EF4-FFF2-40B4-BE49-F238E27FC236}">
                <a16:creationId xmlns:a16="http://schemas.microsoft.com/office/drawing/2014/main" id="{FF8F44B5-6CEE-4750-8EAC-64BB19E84F73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1878013" y="836613"/>
          <a:ext cx="6505575" cy="529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7" name="Graphique" r:id="rId4" imgW="8772525" imgH="7124700" progId="Excel.Chart.8">
                  <p:embed/>
                </p:oleObj>
              </mc:Choice>
              <mc:Fallback>
                <p:oleObj name="Graphique" r:id="rId4" imgW="8772525" imgH="7124700" progId="Excel.Char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8013" y="836613"/>
                        <a:ext cx="6505575" cy="5294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3" name="Text Box 5">
            <a:extLst>
              <a:ext uri="{FF2B5EF4-FFF2-40B4-BE49-F238E27FC236}">
                <a16:creationId xmlns:a16="http://schemas.microsoft.com/office/drawing/2014/main" id="{649D5FB8-D40C-43CF-A44C-8DB86C17E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476250"/>
            <a:ext cx="258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</a:rPr>
              <a:t>PHARMACODYNAMIE</a:t>
            </a:r>
          </a:p>
        </p:txBody>
      </p:sp>
      <p:sp>
        <p:nvSpPr>
          <p:cNvPr id="71684" name="Text Box 6">
            <a:extLst>
              <a:ext uri="{FF2B5EF4-FFF2-40B4-BE49-F238E27FC236}">
                <a16:creationId xmlns:a16="http://schemas.microsoft.com/office/drawing/2014/main" id="{39F6A67B-8295-4DF6-B8D4-00B418C91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3" y="476250"/>
            <a:ext cx="277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</a:rPr>
              <a:t>PHARMACOCINETIQUE</a:t>
            </a:r>
          </a:p>
        </p:txBody>
      </p:sp>
      <p:sp>
        <p:nvSpPr>
          <p:cNvPr id="71685" name="Text Box 9">
            <a:extLst>
              <a:ext uri="{FF2B5EF4-FFF2-40B4-BE49-F238E27FC236}">
                <a16:creationId xmlns:a16="http://schemas.microsoft.com/office/drawing/2014/main" id="{70717D0D-335A-4119-B08C-1411F04A3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8" y="6211888"/>
            <a:ext cx="16478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tx2"/>
                </a:solidFill>
              </a:rPr>
              <a:t>Posologie</a:t>
            </a:r>
          </a:p>
        </p:txBody>
      </p:sp>
      <p:sp>
        <p:nvSpPr>
          <p:cNvPr id="71686" name="Text Box 10">
            <a:extLst>
              <a:ext uri="{FF2B5EF4-FFF2-40B4-BE49-F238E27FC236}">
                <a16:creationId xmlns:a16="http://schemas.microsoft.com/office/drawing/2014/main" id="{34DC7939-EBA3-4E0D-94F2-E88B84471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2138" y="6211888"/>
            <a:ext cx="17494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tx2"/>
                </a:solidFill>
              </a:rPr>
              <a:t>Exposition</a:t>
            </a:r>
          </a:p>
        </p:txBody>
      </p:sp>
      <p:sp>
        <p:nvSpPr>
          <p:cNvPr id="71687" name="Text Box 11">
            <a:extLst>
              <a:ext uri="{FF2B5EF4-FFF2-40B4-BE49-F238E27FC236}">
                <a16:creationId xmlns:a16="http://schemas.microsoft.com/office/drawing/2014/main" id="{A3CD0B10-A032-4F21-AFC7-12B238580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7950" y="6211888"/>
            <a:ext cx="10414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tx2"/>
                </a:solidFill>
              </a:rPr>
              <a:t>Effets</a:t>
            </a:r>
          </a:p>
        </p:txBody>
      </p:sp>
      <p:sp>
        <p:nvSpPr>
          <p:cNvPr id="71688" name="AutoShape 12">
            <a:extLst>
              <a:ext uri="{FF2B5EF4-FFF2-40B4-BE49-F238E27FC236}">
                <a16:creationId xmlns:a16="http://schemas.microsoft.com/office/drawing/2014/main" id="{22F4195F-34FE-4029-87DB-167A8130E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8900" y="6308725"/>
            <a:ext cx="2376488" cy="144463"/>
          </a:xfrm>
          <a:prstGeom prst="rightArrow">
            <a:avLst>
              <a:gd name="adj1" fmla="val 50000"/>
              <a:gd name="adj2" fmla="val 4112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1689" name="AutoShape 13">
            <a:extLst>
              <a:ext uri="{FF2B5EF4-FFF2-40B4-BE49-F238E27FC236}">
                <a16:creationId xmlns:a16="http://schemas.microsoft.com/office/drawing/2014/main" id="{9EC48219-37EB-4799-B501-23EA9195DC4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38900" y="6524625"/>
            <a:ext cx="2376488" cy="144463"/>
          </a:xfrm>
          <a:prstGeom prst="rightArrow">
            <a:avLst>
              <a:gd name="adj1" fmla="val 50000"/>
              <a:gd name="adj2" fmla="val 4112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1690" name="AutoShape 14">
            <a:extLst>
              <a:ext uri="{FF2B5EF4-FFF2-40B4-BE49-F238E27FC236}">
                <a16:creationId xmlns:a16="http://schemas.microsoft.com/office/drawing/2014/main" id="{A6FA8195-26AB-45D9-BBFE-23F48836B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413" y="6308725"/>
            <a:ext cx="2376487" cy="144463"/>
          </a:xfrm>
          <a:prstGeom prst="rightArrow">
            <a:avLst>
              <a:gd name="adj1" fmla="val 50000"/>
              <a:gd name="adj2" fmla="val 4112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1691" name="AutoShape 15">
            <a:extLst>
              <a:ext uri="{FF2B5EF4-FFF2-40B4-BE49-F238E27FC236}">
                <a16:creationId xmlns:a16="http://schemas.microsoft.com/office/drawing/2014/main" id="{AEC22F48-F2D8-4998-94F6-06059AAF910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03413" y="6524625"/>
            <a:ext cx="2376487" cy="144463"/>
          </a:xfrm>
          <a:prstGeom prst="rightArrow">
            <a:avLst>
              <a:gd name="adj1" fmla="val 50000"/>
              <a:gd name="adj2" fmla="val 4112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4CDCF32-12DA-4BA6-967C-CBF63CAEBBB4}"/>
              </a:ext>
            </a:extLst>
          </p:cNvPr>
          <p:cNvSpPr txBox="1"/>
          <p:nvPr/>
        </p:nvSpPr>
        <p:spPr>
          <a:xfrm>
            <a:off x="6727825" y="2105025"/>
            <a:ext cx="3503613" cy="132397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/>
              <a:t>Doses multiples :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GB" sz="1600" u="sng" dirty="0"/>
              <a:t>Accumulation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GB" sz="1600" u="sng" dirty="0"/>
              <a:t>Plateau</a:t>
            </a:r>
            <a:r>
              <a:rPr lang="en-GB" sz="1600" dirty="0"/>
              <a:t> </a:t>
            </a:r>
            <a:r>
              <a:rPr lang="en-GB" sz="1600" dirty="0" err="1"/>
              <a:t>dû</a:t>
            </a:r>
            <a:r>
              <a:rPr lang="en-GB" sz="1600" dirty="0"/>
              <a:t> à un </a:t>
            </a:r>
            <a:r>
              <a:rPr lang="en-GB" sz="1600" u="sng" dirty="0" err="1"/>
              <a:t>équilibre</a:t>
            </a:r>
            <a:endParaRPr lang="en-GB" sz="1600" u="sng" dirty="0"/>
          </a:p>
          <a:p>
            <a:pPr marL="342900" indent="-342900">
              <a:buFontTx/>
              <a:buAutoNum type="arabicPeriod"/>
              <a:defRPr/>
            </a:pPr>
            <a:r>
              <a:rPr lang="en-GB" sz="1600" u="sng" dirty="0"/>
              <a:t>Fluctuations</a:t>
            </a:r>
            <a:r>
              <a:rPr lang="en-GB" sz="1600" dirty="0"/>
              <a:t> entre les deux administrations</a:t>
            </a:r>
          </a:p>
        </p:txBody>
      </p:sp>
      <p:sp>
        <p:nvSpPr>
          <p:cNvPr id="71693" name="Text Box 7">
            <a:extLst>
              <a:ext uri="{FF2B5EF4-FFF2-40B4-BE49-F238E27FC236}">
                <a16:creationId xmlns:a16="http://schemas.microsoft.com/office/drawing/2014/main" id="{6A170C6A-6458-442B-8C6F-FE84C5913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3500438"/>
            <a:ext cx="160655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1800" b="1">
                <a:solidFill>
                  <a:srgbClr val="FF0000"/>
                </a:solidFill>
              </a:rPr>
              <a:t>Posologie 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1400" b="1">
                <a:solidFill>
                  <a:srgbClr val="FF0000"/>
                </a:solidFill>
              </a:rPr>
              <a:t>Dose identique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1400" b="1">
                <a:solidFill>
                  <a:srgbClr val="FF0000"/>
                </a:solidFill>
              </a:rPr>
              <a:t>Une fois par jour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1400" b="1">
                <a:solidFill>
                  <a:srgbClr val="FF0000"/>
                </a:solidFill>
              </a:rPr>
              <a:t>I.V.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0" name="Object 2">
            <a:extLst>
              <a:ext uri="{FF2B5EF4-FFF2-40B4-BE49-F238E27FC236}">
                <a16:creationId xmlns:a16="http://schemas.microsoft.com/office/drawing/2014/main" id="{090A80D1-3801-45F7-8DF0-A9F0383ED271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1878013" y="836613"/>
          <a:ext cx="6505575" cy="529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1" name="Graphique" r:id="rId4" imgW="8772525" imgH="7124700" progId="Excel.Chart.8">
                  <p:embed/>
                </p:oleObj>
              </mc:Choice>
              <mc:Fallback>
                <p:oleObj name="Graphique" r:id="rId4" imgW="8772525" imgH="7124700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8013" y="836613"/>
                        <a:ext cx="6505575" cy="5294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1" name="Text Box 17">
            <a:extLst>
              <a:ext uri="{FF2B5EF4-FFF2-40B4-BE49-F238E27FC236}">
                <a16:creationId xmlns:a16="http://schemas.microsoft.com/office/drawing/2014/main" id="{D66A9C98-AD97-4579-ADB8-D98A439F3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1113" y="414338"/>
            <a:ext cx="55070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PARAMETRES D’EXPOSITION AU MEDICAMENT</a:t>
            </a:r>
          </a:p>
        </p:txBody>
      </p:sp>
      <p:grpSp>
        <p:nvGrpSpPr>
          <p:cNvPr id="111636" name="Group 20">
            <a:extLst>
              <a:ext uri="{FF2B5EF4-FFF2-40B4-BE49-F238E27FC236}">
                <a16:creationId xmlns:a16="http://schemas.microsoft.com/office/drawing/2014/main" id="{FAE6A68C-EE46-4FE6-903F-37B72D4AB921}"/>
              </a:ext>
            </a:extLst>
          </p:cNvPr>
          <p:cNvGrpSpPr>
            <a:grpSpLocks/>
          </p:cNvGrpSpPr>
          <p:nvPr/>
        </p:nvGrpSpPr>
        <p:grpSpPr bwMode="auto">
          <a:xfrm>
            <a:off x="2767013" y="2781300"/>
            <a:ext cx="7350125" cy="641350"/>
            <a:chOff x="1743" y="1752"/>
            <a:chExt cx="4630" cy="404"/>
          </a:xfrm>
        </p:grpSpPr>
        <p:sp>
          <p:nvSpPr>
            <p:cNvPr id="73736" name="Line 18">
              <a:extLst>
                <a:ext uri="{FF2B5EF4-FFF2-40B4-BE49-F238E27FC236}">
                  <a16:creationId xmlns:a16="http://schemas.microsoft.com/office/drawing/2014/main" id="{87BE1C00-BE77-4D3F-ACC0-ED5D42AD3E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3" y="1933"/>
              <a:ext cx="3402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737" name="Text Box 19">
              <a:extLst>
                <a:ext uri="{FF2B5EF4-FFF2-40B4-BE49-F238E27FC236}">
                  <a16:creationId xmlns:a16="http://schemas.microsoft.com/office/drawing/2014/main" id="{886EE80F-2FA4-4CC9-9EC9-7A825CA4C4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1" y="1752"/>
              <a:ext cx="109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>
                  <a:solidFill>
                    <a:srgbClr val="009900"/>
                  </a:solidFill>
                </a:rPr>
                <a:t>Concentration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>
                  <a:solidFill>
                    <a:srgbClr val="009900"/>
                  </a:solidFill>
                </a:rPr>
                <a:t>moyenne</a:t>
              </a:r>
            </a:p>
          </p:txBody>
        </p:sp>
      </p:grpSp>
      <p:grpSp>
        <p:nvGrpSpPr>
          <p:cNvPr id="111644" name="Group 28">
            <a:extLst>
              <a:ext uri="{FF2B5EF4-FFF2-40B4-BE49-F238E27FC236}">
                <a16:creationId xmlns:a16="http://schemas.microsoft.com/office/drawing/2014/main" id="{1B87081D-C126-4703-9D5A-E2157C39B7D7}"/>
              </a:ext>
            </a:extLst>
          </p:cNvPr>
          <p:cNvGrpSpPr>
            <a:grpSpLocks/>
          </p:cNvGrpSpPr>
          <p:nvPr/>
        </p:nvGrpSpPr>
        <p:grpSpPr bwMode="auto">
          <a:xfrm>
            <a:off x="3919538" y="2060575"/>
            <a:ext cx="5472112" cy="4543425"/>
            <a:chOff x="2469" y="1298"/>
            <a:chExt cx="3447" cy="2862"/>
          </a:xfrm>
        </p:grpSpPr>
        <p:sp>
          <p:nvSpPr>
            <p:cNvPr id="73734" name="Freeform 25">
              <a:extLst>
                <a:ext uri="{FF2B5EF4-FFF2-40B4-BE49-F238E27FC236}">
                  <a16:creationId xmlns:a16="http://schemas.microsoft.com/office/drawing/2014/main" id="{0D0C316F-BF30-48D2-9F99-60F506382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1298"/>
              <a:ext cx="227" cy="1996"/>
            </a:xfrm>
            <a:custGeom>
              <a:avLst/>
              <a:gdLst>
                <a:gd name="T0" fmla="*/ 0 w 227"/>
                <a:gd name="T1" fmla="*/ 1996 h 1996"/>
                <a:gd name="T2" fmla="*/ 0 w 227"/>
                <a:gd name="T3" fmla="*/ 0 h 1996"/>
                <a:gd name="T4" fmla="*/ 227 w 227"/>
                <a:gd name="T5" fmla="*/ 953 h 1996"/>
                <a:gd name="T6" fmla="*/ 227 w 227"/>
                <a:gd name="T7" fmla="*/ 1996 h 1996"/>
                <a:gd name="T8" fmla="*/ 0 w 227"/>
                <a:gd name="T9" fmla="*/ 1996 h 19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7" h="1996">
                  <a:moveTo>
                    <a:pt x="0" y="1996"/>
                  </a:moveTo>
                  <a:lnTo>
                    <a:pt x="0" y="0"/>
                  </a:lnTo>
                  <a:lnTo>
                    <a:pt x="227" y="953"/>
                  </a:lnTo>
                  <a:lnTo>
                    <a:pt x="227" y="1996"/>
                  </a:lnTo>
                  <a:lnTo>
                    <a:pt x="0" y="19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735" name="Text Box 26">
              <a:extLst>
                <a:ext uri="{FF2B5EF4-FFF2-40B4-BE49-F238E27FC236}">
                  <a16:creationId xmlns:a16="http://schemas.microsoft.com/office/drawing/2014/main" id="{2C341F65-E61F-4DF0-A6B1-C9ED613CE7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9" y="3929"/>
              <a:ext cx="344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>
                  <a:solidFill>
                    <a:srgbClr val="3366FF"/>
                  </a:solidFill>
                </a:rPr>
                <a:t>Aire sous la courbe des concentrations = AUC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599CCFB8-839A-45D2-A29E-E050FE33CA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438" y="1947863"/>
            <a:ext cx="1905000" cy="5334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/>
              <a:t>Notions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72B68FFA-69DD-4B6B-A058-32236FA76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8" y="2941638"/>
            <a:ext cx="1976437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1 - </a:t>
            </a:r>
            <a:r>
              <a:rPr lang="fr-FR" altLang="fr-FR" sz="2400" b="1">
                <a:solidFill>
                  <a:srgbClr val="009900"/>
                </a:solidFill>
              </a:rPr>
              <a:t>Efficacité</a:t>
            </a:r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id="{1C876365-00B0-4FE4-9D54-A0FE86632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895600"/>
            <a:ext cx="6096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buClrTx/>
              <a:buSzTx/>
              <a:buFontTx/>
              <a:buNone/>
            </a:pPr>
            <a:r>
              <a:rPr lang="fr-FR" altLang="fr-FR" sz="2400" b="1"/>
              <a:t>1 - Intensité de l ’effet :  effet maximum</a:t>
            </a:r>
          </a:p>
          <a:p>
            <a:pPr>
              <a:lnSpc>
                <a:spcPct val="110000"/>
              </a:lnSpc>
              <a:buClrTx/>
              <a:buSzTx/>
              <a:buFontTx/>
              <a:buNone/>
            </a:pPr>
            <a:endParaRPr lang="fr-FR" altLang="fr-FR" sz="2400" b="1"/>
          </a:p>
        </p:txBody>
      </p:sp>
      <p:sp>
        <p:nvSpPr>
          <p:cNvPr id="75781" name="Rectangle 6">
            <a:extLst>
              <a:ext uri="{FF2B5EF4-FFF2-40B4-BE49-F238E27FC236}">
                <a16:creationId xmlns:a16="http://schemas.microsoft.com/office/drawing/2014/main" id="{64E72FB1-8DAB-4C72-AF64-6BF1CD652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905000"/>
            <a:ext cx="260826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>
                <a:latin typeface="Times New Roman" panose="02020603050405020304" pitchFamily="18" charset="0"/>
              </a:rPr>
              <a:t>Paramètres PD</a:t>
            </a:r>
          </a:p>
        </p:txBody>
      </p:sp>
      <p:sp>
        <p:nvSpPr>
          <p:cNvPr id="75782" name="Rectangle 7">
            <a:extLst>
              <a:ext uri="{FF2B5EF4-FFF2-40B4-BE49-F238E27FC236}">
                <a16:creationId xmlns:a16="http://schemas.microsoft.com/office/drawing/2014/main" id="{DBD13B62-B495-4FD9-B8BD-B5AD07855B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0525" y="44450"/>
            <a:ext cx="8128000" cy="1117600"/>
          </a:xfrm>
          <a:noFill/>
          <a:extLst>
            <a:ext uri="{91240B29-F687-4F45-9708-019B960494DF}">
              <a14:hiddenLine xmlns:a14="http://schemas.microsoft.com/office/drawing/2010/main" w="254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fr-FR" altLang="fr-FR" sz="3600"/>
              <a:t>Paramètres pharmacodynamiques</a:t>
            </a:r>
            <a:endParaRPr lang="fr-FR" altLang="fr-FR" sz="3200"/>
          </a:p>
        </p:txBody>
      </p:sp>
      <p:sp>
        <p:nvSpPr>
          <p:cNvPr id="75783" name="Rectangle 8">
            <a:extLst>
              <a:ext uri="{FF2B5EF4-FFF2-40B4-BE49-F238E27FC236}">
                <a16:creationId xmlns:a16="http://schemas.microsoft.com/office/drawing/2014/main" id="{5D07B9C9-435B-45E4-8B39-3B40C8358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8" y="3733800"/>
            <a:ext cx="2328862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2 - </a:t>
            </a:r>
            <a:r>
              <a:rPr lang="fr-FR" altLang="fr-FR" sz="2400" b="1">
                <a:solidFill>
                  <a:srgbClr val="009900"/>
                </a:solidFill>
              </a:rPr>
              <a:t>Puissance</a:t>
            </a:r>
          </a:p>
        </p:txBody>
      </p:sp>
      <p:sp>
        <p:nvSpPr>
          <p:cNvPr id="75784" name="Rectangle 9">
            <a:extLst>
              <a:ext uri="{FF2B5EF4-FFF2-40B4-BE49-F238E27FC236}">
                <a16:creationId xmlns:a16="http://schemas.microsoft.com/office/drawing/2014/main" id="{402147D0-4222-4497-8296-0D1BFEEC8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8" y="5303838"/>
            <a:ext cx="3382962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3 - </a:t>
            </a:r>
            <a:r>
              <a:rPr lang="fr-FR" altLang="fr-FR" sz="2400" b="1">
                <a:solidFill>
                  <a:srgbClr val="009900"/>
                </a:solidFill>
              </a:rPr>
              <a:t>Sélectivité/sécurité</a:t>
            </a:r>
          </a:p>
        </p:txBody>
      </p:sp>
      <p:sp>
        <p:nvSpPr>
          <p:cNvPr id="75785" name="Rectangle 11">
            <a:extLst>
              <a:ext uri="{FF2B5EF4-FFF2-40B4-BE49-F238E27FC236}">
                <a16:creationId xmlns:a16="http://schemas.microsoft.com/office/drawing/2014/main" id="{B10F6EDC-F76C-448E-92AC-8CB61319D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733800"/>
            <a:ext cx="59785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buClrTx/>
              <a:buSzTx/>
              <a:buFontTx/>
              <a:buNone/>
            </a:pPr>
            <a:r>
              <a:rPr lang="fr-FR" altLang="fr-FR" sz="2400" b="1"/>
              <a:t>2 - Concentration capable de produire un effet donné : 50% de l’effet maximum</a:t>
            </a:r>
          </a:p>
        </p:txBody>
      </p:sp>
      <p:sp>
        <p:nvSpPr>
          <p:cNvPr id="75786" name="Rectangle 12">
            <a:extLst>
              <a:ext uri="{FF2B5EF4-FFF2-40B4-BE49-F238E27FC236}">
                <a16:creationId xmlns:a16="http://schemas.microsoft.com/office/drawing/2014/main" id="{A186BDC9-7173-4A4F-B7E5-F78D466F6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300663"/>
            <a:ext cx="6324600" cy="11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buClrTx/>
              <a:buSzTx/>
              <a:buFontTx/>
              <a:buNone/>
            </a:pPr>
            <a:r>
              <a:rPr lang="fr-FR" altLang="fr-FR" sz="2400" b="1"/>
              <a:t>3 - Index thérapeutique : rapports entre des conc. thérapeutiques ou toxiques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26">
            <a:extLst>
              <a:ext uri="{FF2B5EF4-FFF2-40B4-BE49-F238E27FC236}">
                <a16:creationId xmlns:a16="http://schemas.microsoft.com/office/drawing/2014/main" id="{E472F27C-8929-470C-9B31-24FE6D3958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1913" y="1871663"/>
            <a:ext cx="1905000" cy="5334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 sz="2800"/>
              <a:t>Etapes</a:t>
            </a:r>
          </a:p>
        </p:txBody>
      </p:sp>
      <p:sp>
        <p:nvSpPr>
          <p:cNvPr id="77827" name="Rectangle 1027">
            <a:extLst>
              <a:ext uri="{FF2B5EF4-FFF2-40B4-BE49-F238E27FC236}">
                <a16:creationId xmlns:a16="http://schemas.microsoft.com/office/drawing/2014/main" id="{EF702013-51A2-4F80-BC20-930F4A743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89225"/>
            <a:ext cx="191135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1 - Absorption</a:t>
            </a:r>
          </a:p>
        </p:txBody>
      </p:sp>
      <p:sp>
        <p:nvSpPr>
          <p:cNvPr id="77828" name="Rectangle 1028">
            <a:extLst>
              <a:ext uri="{FF2B5EF4-FFF2-40B4-BE49-F238E27FC236}">
                <a16:creationId xmlns:a16="http://schemas.microsoft.com/office/drawing/2014/main" id="{A41FDCFF-9145-4380-BA94-A4E122C44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838" y="2667000"/>
            <a:ext cx="3886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buClrTx/>
              <a:buSzTx/>
              <a:buFontTx/>
              <a:buNone/>
            </a:pPr>
            <a:r>
              <a:rPr lang="fr-FR" altLang="fr-FR" sz="2000" b="1"/>
              <a:t>1 - </a:t>
            </a:r>
            <a:r>
              <a:rPr lang="fr-FR" altLang="fr-FR" sz="2400" b="1">
                <a:solidFill>
                  <a:srgbClr val="FF0000"/>
                </a:solidFill>
              </a:rPr>
              <a:t>Biodisponibilité</a:t>
            </a:r>
            <a:endParaRPr lang="fr-FR" altLang="fr-FR" sz="2000" b="1">
              <a:solidFill>
                <a:srgbClr val="FF0000"/>
              </a:solidFill>
            </a:endParaRPr>
          </a:p>
        </p:txBody>
      </p:sp>
      <p:sp>
        <p:nvSpPr>
          <p:cNvPr id="77829" name="Rectangle 1029">
            <a:extLst>
              <a:ext uri="{FF2B5EF4-FFF2-40B4-BE49-F238E27FC236}">
                <a16:creationId xmlns:a16="http://schemas.microsoft.com/office/drawing/2014/main" id="{8233BFC0-C0DB-4CEB-B3E0-869AA27C4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828800"/>
            <a:ext cx="232568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>
                <a:latin typeface="Times New Roman" panose="02020603050405020304" pitchFamily="18" charset="0"/>
              </a:rPr>
              <a:t>Paramètres PK</a:t>
            </a:r>
          </a:p>
        </p:txBody>
      </p:sp>
      <p:sp>
        <p:nvSpPr>
          <p:cNvPr id="77830" name="Rectangle 1030">
            <a:extLst>
              <a:ext uri="{FF2B5EF4-FFF2-40B4-BE49-F238E27FC236}">
                <a16:creationId xmlns:a16="http://schemas.microsoft.com/office/drawing/2014/main" id="{D22C9777-AF0D-4EFF-8A36-285B4FB7E0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0050" y="44450"/>
            <a:ext cx="8128000" cy="1117600"/>
          </a:xfrm>
          <a:noFill/>
          <a:extLst>
            <a:ext uri="{91240B29-F687-4F45-9708-019B960494DF}">
              <a14:hiddenLine xmlns:a14="http://schemas.microsoft.com/office/drawing/2010/main" w="254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fr-FR" altLang="fr-FR" sz="4000"/>
              <a:t>Paramètres pharmacocinétiques</a:t>
            </a:r>
            <a:endParaRPr lang="fr-FR" altLang="fr-FR" sz="3600"/>
          </a:p>
        </p:txBody>
      </p:sp>
      <p:sp>
        <p:nvSpPr>
          <p:cNvPr id="77831" name="Rectangle 1031">
            <a:extLst>
              <a:ext uri="{FF2B5EF4-FFF2-40B4-BE49-F238E27FC236}">
                <a16:creationId xmlns:a16="http://schemas.microsoft.com/office/drawing/2014/main" id="{4BD1D128-240E-40DD-A4EC-F83392856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581400"/>
            <a:ext cx="2328863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2 - Distribution</a:t>
            </a:r>
          </a:p>
        </p:txBody>
      </p:sp>
      <p:sp>
        <p:nvSpPr>
          <p:cNvPr id="77832" name="Rectangle 1032">
            <a:extLst>
              <a:ext uri="{FF2B5EF4-FFF2-40B4-BE49-F238E27FC236}">
                <a16:creationId xmlns:a16="http://schemas.microsoft.com/office/drawing/2014/main" id="{6D6C874D-EA3D-487B-8C95-FEB1664A1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800600"/>
            <a:ext cx="2103438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3 - Métabolisme</a:t>
            </a:r>
          </a:p>
        </p:txBody>
      </p:sp>
      <p:sp>
        <p:nvSpPr>
          <p:cNvPr id="77833" name="Rectangle 1033">
            <a:extLst>
              <a:ext uri="{FF2B5EF4-FFF2-40B4-BE49-F238E27FC236}">
                <a16:creationId xmlns:a16="http://schemas.microsoft.com/office/drawing/2014/main" id="{98554A86-EB3F-4EB9-A869-56948B25E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638800"/>
            <a:ext cx="3170238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4 - Excrétion/Elimination</a:t>
            </a:r>
          </a:p>
        </p:txBody>
      </p:sp>
      <p:sp>
        <p:nvSpPr>
          <p:cNvPr id="77834" name="Rectangle 1034">
            <a:extLst>
              <a:ext uri="{FF2B5EF4-FFF2-40B4-BE49-F238E27FC236}">
                <a16:creationId xmlns:a16="http://schemas.microsoft.com/office/drawing/2014/main" id="{B687FC49-9EDC-49D8-A371-02C5C373D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838" y="3581400"/>
            <a:ext cx="6400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buClrTx/>
              <a:buSzTx/>
              <a:buFontTx/>
              <a:buNone/>
            </a:pPr>
            <a:r>
              <a:rPr lang="fr-FR" altLang="fr-FR" sz="2000" b="1"/>
              <a:t>2 - Volume de distribution,</a:t>
            </a:r>
          </a:p>
          <a:p>
            <a:pPr>
              <a:lnSpc>
                <a:spcPct val="110000"/>
              </a:lnSpc>
              <a:buClrTx/>
              <a:buSzTx/>
              <a:buFontTx/>
              <a:buNone/>
            </a:pPr>
            <a:r>
              <a:rPr lang="fr-FR" altLang="fr-FR" sz="2000" b="1">
                <a:solidFill>
                  <a:srgbClr val="00B0F0"/>
                </a:solidFill>
              </a:rPr>
              <a:t>% de liaison aux protéines plasmatiques</a:t>
            </a:r>
          </a:p>
        </p:txBody>
      </p:sp>
      <p:sp>
        <p:nvSpPr>
          <p:cNvPr id="77835" name="Rectangle 1035">
            <a:extLst>
              <a:ext uri="{FF2B5EF4-FFF2-40B4-BE49-F238E27FC236}">
                <a16:creationId xmlns:a16="http://schemas.microsoft.com/office/drawing/2014/main" id="{8B1F8D92-A947-4637-9764-A18458CE3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838" y="4800600"/>
            <a:ext cx="2438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buClrTx/>
              <a:buSzTx/>
              <a:buFontTx/>
              <a:buNone/>
            </a:pPr>
            <a:r>
              <a:rPr lang="fr-FR" altLang="fr-FR" sz="2000" b="1"/>
              <a:t>3,4 - </a:t>
            </a:r>
            <a:r>
              <a:rPr lang="fr-FR" altLang="fr-FR" sz="2400" b="1">
                <a:solidFill>
                  <a:srgbClr val="FF0000"/>
                </a:solidFill>
              </a:rPr>
              <a:t>Clairance</a:t>
            </a:r>
            <a:endParaRPr lang="fr-FR" altLang="fr-FR" sz="2000" b="1"/>
          </a:p>
        </p:txBody>
      </p:sp>
      <p:sp>
        <p:nvSpPr>
          <p:cNvPr id="77836" name="Rectangle 1036">
            <a:extLst>
              <a:ext uri="{FF2B5EF4-FFF2-40B4-BE49-F238E27FC236}">
                <a16:creationId xmlns:a16="http://schemas.microsoft.com/office/drawing/2014/main" id="{E9757878-8267-4B67-AAB4-1E38ACD72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838" y="5699125"/>
            <a:ext cx="37449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buClrTx/>
              <a:buSzTx/>
              <a:buFontTx/>
              <a:buNone/>
            </a:pPr>
            <a:r>
              <a:rPr lang="fr-FR" altLang="fr-FR" sz="2000" b="1"/>
              <a:t>4 – </a:t>
            </a:r>
            <a:r>
              <a:rPr lang="fr-FR" altLang="fr-FR" sz="2000" b="1">
                <a:solidFill>
                  <a:srgbClr val="00B0F0"/>
                </a:solidFill>
              </a:rPr>
              <a:t>Temps de demi-vie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99DA0FB4-0A9F-4E7D-9957-31A13BD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8" y="549275"/>
            <a:ext cx="10009187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4000"/>
              <a:t>La relation qui lie</a:t>
            </a:r>
            <a:br>
              <a:rPr lang="fr-BE" altLang="fr-FR" sz="4000"/>
            </a:br>
            <a:r>
              <a:rPr lang="fr-BE" altLang="fr-FR" sz="4000"/>
              <a:t>pharmacocinétique et pharmacodynamie</a:t>
            </a:r>
          </a:p>
        </p:txBody>
      </p:sp>
      <p:grpSp>
        <p:nvGrpSpPr>
          <p:cNvPr id="5130" name="Group 10">
            <a:extLst>
              <a:ext uri="{FF2B5EF4-FFF2-40B4-BE49-F238E27FC236}">
                <a16:creationId xmlns:a16="http://schemas.microsoft.com/office/drawing/2014/main" id="{5E9FD924-F322-452C-92B5-56C39718DF72}"/>
              </a:ext>
            </a:extLst>
          </p:cNvPr>
          <p:cNvGrpSpPr>
            <a:grpSpLocks/>
          </p:cNvGrpSpPr>
          <p:nvPr/>
        </p:nvGrpSpPr>
        <p:grpSpPr bwMode="auto">
          <a:xfrm>
            <a:off x="293688" y="2362200"/>
            <a:ext cx="9234487" cy="1009650"/>
            <a:chOff x="240" y="2650"/>
            <a:chExt cx="5602" cy="636"/>
          </a:xfrm>
        </p:grpSpPr>
        <p:sp>
          <p:nvSpPr>
            <p:cNvPr id="79883" name="Rectangle 4">
              <a:extLst>
                <a:ext uri="{FF2B5EF4-FFF2-40B4-BE49-F238E27FC236}">
                  <a16:creationId xmlns:a16="http://schemas.microsoft.com/office/drawing/2014/main" id="{36150DA5-1455-471F-93FE-7B16B3526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4" y="2650"/>
              <a:ext cx="2463" cy="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30000"/>
                </a:spcBef>
                <a:buClrTx/>
                <a:buSzTx/>
                <a:buFontTx/>
                <a:buNone/>
              </a:pPr>
              <a:r>
                <a:rPr lang="fr-BE" altLang="fr-FR" sz="2600" b="1">
                  <a:solidFill>
                    <a:srgbClr val="FF0000"/>
                  </a:solidFill>
                </a:rPr>
                <a:t>Capacités d’élimination</a:t>
              </a:r>
            </a:p>
            <a:p>
              <a:pPr algn="ctr">
                <a:spcBef>
                  <a:spcPct val="30000"/>
                </a:spcBef>
                <a:buClrTx/>
                <a:buSzTx/>
                <a:buFontTx/>
                <a:buNone/>
              </a:pPr>
              <a:r>
                <a:rPr lang="fr-BE" altLang="fr-FR" sz="2600" b="1">
                  <a:solidFill>
                    <a:srgbClr val="FF0000"/>
                  </a:solidFill>
                </a:rPr>
                <a:t>Entrée dans l’organisme</a:t>
              </a:r>
            </a:p>
          </p:txBody>
        </p:sp>
        <p:sp>
          <p:nvSpPr>
            <p:cNvPr id="79884" name="Line 5">
              <a:extLst>
                <a:ext uri="{FF2B5EF4-FFF2-40B4-BE49-F238E27FC236}">
                  <a16:creationId xmlns:a16="http://schemas.microsoft.com/office/drawing/2014/main" id="{E356EDEB-0D9E-4275-908B-D6794F373F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5" y="2966"/>
              <a:ext cx="1877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9885" name="Rectangle 6">
              <a:extLst>
                <a:ext uri="{FF2B5EF4-FFF2-40B4-BE49-F238E27FC236}">
                  <a16:creationId xmlns:a16="http://schemas.microsoft.com/office/drawing/2014/main" id="{E1B157FE-D9AC-4960-8CCD-1D8311050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813"/>
              <a:ext cx="1776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marL="342900" indent="-342900"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9050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BE" altLang="fr-FR" sz="2600" b="1">
                  <a:solidFill>
                    <a:schemeClr val="tx2"/>
                  </a:solidFill>
                </a:rPr>
                <a:t>Dose =</a:t>
              </a:r>
            </a:p>
          </p:txBody>
        </p:sp>
        <p:sp>
          <p:nvSpPr>
            <p:cNvPr id="79886" name="Rectangle 8">
              <a:extLst>
                <a:ext uri="{FF2B5EF4-FFF2-40B4-BE49-F238E27FC236}">
                  <a16:creationId xmlns:a16="http://schemas.microsoft.com/office/drawing/2014/main" id="{C7012F1C-93CF-489B-8D97-58364E148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4" y="2813"/>
              <a:ext cx="1838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30000"/>
                </a:spcBef>
                <a:buClrTx/>
                <a:buSzTx/>
                <a:buFontTx/>
                <a:buNone/>
              </a:pPr>
              <a:r>
                <a:rPr lang="fr-BE" altLang="fr-FR" sz="2600" b="1">
                  <a:solidFill>
                    <a:schemeClr val="tx2"/>
                  </a:solidFill>
                </a:rPr>
                <a:t>X </a:t>
              </a:r>
              <a:r>
                <a:rPr lang="fr-BE" altLang="fr-FR" sz="2600" b="1">
                  <a:solidFill>
                    <a:srgbClr val="009900"/>
                  </a:solidFill>
                </a:rPr>
                <a:t>Exposition cible</a:t>
              </a:r>
            </a:p>
          </p:txBody>
        </p:sp>
      </p:grpSp>
      <p:sp>
        <p:nvSpPr>
          <p:cNvPr id="5131" name="Rectangle 11">
            <a:extLst>
              <a:ext uri="{FF2B5EF4-FFF2-40B4-BE49-F238E27FC236}">
                <a16:creationId xmlns:a16="http://schemas.microsoft.com/office/drawing/2014/main" id="{DF1927C4-2FAC-4121-B4C3-5E0379898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25" y="2133600"/>
            <a:ext cx="9731375" cy="1600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149" name="Rectangle 29">
            <a:extLst>
              <a:ext uri="{FF2B5EF4-FFF2-40B4-BE49-F238E27FC236}">
                <a16:creationId xmlns:a16="http://schemas.microsoft.com/office/drawing/2014/main" id="{E0C59068-FD25-4661-845E-7EB36BBC0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25" y="4292600"/>
            <a:ext cx="9731375" cy="1600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grpSp>
        <p:nvGrpSpPr>
          <p:cNvPr id="5151" name="Group 31">
            <a:extLst>
              <a:ext uri="{FF2B5EF4-FFF2-40B4-BE49-F238E27FC236}">
                <a16:creationId xmlns:a16="http://schemas.microsoft.com/office/drawing/2014/main" id="{01E08455-16EF-418A-95C1-17AFFC14E169}"/>
              </a:ext>
            </a:extLst>
          </p:cNvPr>
          <p:cNvGrpSpPr>
            <a:grpSpLocks/>
          </p:cNvGrpSpPr>
          <p:nvPr/>
        </p:nvGrpSpPr>
        <p:grpSpPr bwMode="auto">
          <a:xfrm>
            <a:off x="390525" y="4581525"/>
            <a:ext cx="8745538" cy="1001713"/>
            <a:chOff x="240" y="2650"/>
            <a:chExt cx="5306" cy="631"/>
          </a:xfrm>
        </p:grpSpPr>
        <p:sp>
          <p:nvSpPr>
            <p:cNvPr id="79879" name="Rectangle 32">
              <a:extLst>
                <a:ext uri="{FF2B5EF4-FFF2-40B4-BE49-F238E27FC236}">
                  <a16:creationId xmlns:a16="http://schemas.microsoft.com/office/drawing/2014/main" id="{8BF9F506-2166-423E-83F9-746801CBA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650"/>
              <a:ext cx="1613" cy="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30000"/>
                </a:spcBef>
                <a:buClrTx/>
                <a:buSzTx/>
                <a:buFontTx/>
                <a:buNone/>
              </a:pPr>
              <a:r>
                <a:rPr lang="fr-BE" altLang="fr-FR" sz="2600" b="1">
                  <a:solidFill>
                    <a:srgbClr val="FF0000"/>
                  </a:solidFill>
                </a:rPr>
                <a:t>Clairance</a:t>
              </a:r>
            </a:p>
            <a:p>
              <a:pPr algn="ctr">
                <a:spcBef>
                  <a:spcPct val="30000"/>
                </a:spcBef>
                <a:buClrTx/>
                <a:buSzTx/>
                <a:buFontTx/>
                <a:buNone/>
              </a:pPr>
              <a:r>
                <a:rPr lang="fr-BE" altLang="fr-FR" sz="2600" b="1">
                  <a:solidFill>
                    <a:srgbClr val="FF0000"/>
                  </a:solidFill>
                </a:rPr>
                <a:t>Biodisponibilité</a:t>
              </a:r>
            </a:p>
          </p:txBody>
        </p:sp>
        <p:sp>
          <p:nvSpPr>
            <p:cNvPr id="79880" name="Line 33">
              <a:extLst>
                <a:ext uri="{FF2B5EF4-FFF2-40B4-BE49-F238E27FC236}">
                  <a16:creationId xmlns:a16="http://schemas.microsoft.com/office/drawing/2014/main" id="{DFF1C3E9-3EFF-4CB1-8B12-4988603901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5" y="2966"/>
              <a:ext cx="1877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9881" name="Rectangle 34">
              <a:extLst>
                <a:ext uri="{FF2B5EF4-FFF2-40B4-BE49-F238E27FC236}">
                  <a16:creationId xmlns:a16="http://schemas.microsoft.com/office/drawing/2014/main" id="{ED6B0F0D-2324-4889-8874-6793F5904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813"/>
              <a:ext cx="1776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marL="342900" indent="-342900"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9050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BE" altLang="fr-FR" sz="2600" b="1">
                  <a:solidFill>
                    <a:schemeClr val="tx2"/>
                  </a:solidFill>
                </a:rPr>
                <a:t>Dose =</a:t>
              </a:r>
            </a:p>
          </p:txBody>
        </p:sp>
        <p:sp>
          <p:nvSpPr>
            <p:cNvPr id="79882" name="Rectangle 35">
              <a:extLst>
                <a:ext uri="{FF2B5EF4-FFF2-40B4-BE49-F238E27FC236}">
                  <a16:creationId xmlns:a16="http://schemas.microsoft.com/office/drawing/2014/main" id="{020604B0-D9F2-44DC-B2F1-96CDD6184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0" y="2813"/>
              <a:ext cx="1246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30000"/>
                </a:spcBef>
                <a:buClrTx/>
                <a:buSzTx/>
                <a:buFontTx/>
                <a:buNone/>
              </a:pPr>
              <a:r>
                <a:rPr lang="fr-BE" altLang="fr-FR" sz="2600" b="1">
                  <a:solidFill>
                    <a:schemeClr val="tx2"/>
                  </a:solidFill>
                </a:rPr>
                <a:t>X </a:t>
              </a:r>
              <a:r>
                <a:rPr lang="fr-BE" altLang="fr-FR" sz="2600" b="1">
                  <a:solidFill>
                    <a:srgbClr val="009900"/>
                  </a:solidFill>
                </a:rPr>
                <a:t>AUC cible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animBg="1"/>
      <p:bldP spid="514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5E6A436F-6E34-492B-B791-DFF9D9059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8" y="549275"/>
            <a:ext cx="10009187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4000"/>
              <a:t>La relation qui lie</a:t>
            </a:r>
            <a:br>
              <a:rPr lang="fr-BE" altLang="fr-FR" sz="4000"/>
            </a:br>
            <a:r>
              <a:rPr lang="fr-BE" altLang="fr-FR" sz="4000"/>
              <a:t>pharmacocinétique et pharmacodynamie</a:t>
            </a:r>
          </a:p>
        </p:txBody>
      </p:sp>
      <p:grpSp>
        <p:nvGrpSpPr>
          <p:cNvPr id="81923" name="Group 3">
            <a:extLst>
              <a:ext uri="{FF2B5EF4-FFF2-40B4-BE49-F238E27FC236}">
                <a16:creationId xmlns:a16="http://schemas.microsoft.com/office/drawing/2014/main" id="{E95CDF93-E02F-4398-8A7C-192E73DEF94A}"/>
              </a:ext>
            </a:extLst>
          </p:cNvPr>
          <p:cNvGrpSpPr>
            <a:grpSpLocks/>
          </p:cNvGrpSpPr>
          <p:nvPr/>
        </p:nvGrpSpPr>
        <p:grpSpPr bwMode="auto">
          <a:xfrm>
            <a:off x="103188" y="3303588"/>
            <a:ext cx="9810750" cy="1600200"/>
            <a:chOff x="144" y="2112"/>
            <a:chExt cx="5952" cy="1008"/>
          </a:xfrm>
        </p:grpSpPr>
        <p:grpSp>
          <p:nvGrpSpPr>
            <p:cNvPr id="81928" name="Group 4">
              <a:extLst>
                <a:ext uri="{FF2B5EF4-FFF2-40B4-BE49-F238E27FC236}">
                  <a16:creationId xmlns:a16="http://schemas.microsoft.com/office/drawing/2014/main" id="{B76B43A2-F956-4C05-B1C0-3C545859A6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2256"/>
              <a:ext cx="5765" cy="631"/>
              <a:chOff x="240" y="2650"/>
              <a:chExt cx="5765" cy="631"/>
            </a:xfrm>
          </p:grpSpPr>
          <p:sp>
            <p:nvSpPr>
              <p:cNvPr id="81930" name="Rectangle 5">
                <a:extLst>
                  <a:ext uri="{FF2B5EF4-FFF2-40B4-BE49-F238E27FC236}">
                    <a16:creationId xmlns:a16="http://schemas.microsoft.com/office/drawing/2014/main" id="{7A4BF7E4-2984-4BDD-B924-F6C675AB6A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7" y="2650"/>
                <a:ext cx="1613" cy="6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30000"/>
                  </a:spcBef>
                  <a:buClrTx/>
                  <a:buSzTx/>
                  <a:buFontTx/>
                  <a:buNone/>
                </a:pPr>
                <a:r>
                  <a:rPr lang="fr-BE" altLang="fr-FR" sz="2600" b="1">
                    <a:solidFill>
                      <a:srgbClr val="FF0000"/>
                    </a:solidFill>
                  </a:rPr>
                  <a:t>Clairance</a:t>
                </a:r>
              </a:p>
              <a:p>
                <a:pPr algn="ctr">
                  <a:spcBef>
                    <a:spcPct val="30000"/>
                  </a:spcBef>
                  <a:buClrTx/>
                  <a:buSzTx/>
                  <a:buFontTx/>
                  <a:buNone/>
                </a:pPr>
                <a:r>
                  <a:rPr lang="fr-BE" altLang="fr-FR" sz="2600" b="1">
                    <a:solidFill>
                      <a:srgbClr val="FF0000"/>
                    </a:solidFill>
                  </a:rPr>
                  <a:t>Biodisponibilité</a:t>
                </a:r>
              </a:p>
            </p:txBody>
          </p:sp>
          <p:sp>
            <p:nvSpPr>
              <p:cNvPr id="81931" name="Line 6">
                <a:extLst>
                  <a:ext uri="{FF2B5EF4-FFF2-40B4-BE49-F238E27FC236}">
                    <a16:creationId xmlns:a16="http://schemas.microsoft.com/office/drawing/2014/main" id="{6A3A2431-6D56-496A-922D-995427F721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5" y="2966"/>
                <a:ext cx="1877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1932" name="Rectangle 7">
                <a:extLst>
                  <a:ext uri="{FF2B5EF4-FFF2-40B4-BE49-F238E27FC236}">
                    <a16:creationId xmlns:a16="http://schemas.microsoft.com/office/drawing/2014/main" id="{ACC105ED-67C2-486E-8BED-61BF4D0EA2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2813"/>
                <a:ext cx="1776" cy="3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 marL="342900" indent="-342900" defTabSz="7620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90500" defTabSz="7620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fr-BE" altLang="fr-FR" sz="2600" b="1">
                    <a:solidFill>
                      <a:schemeClr val="tx2"/>
                    </a:solidFill>
                  </a:rPr>
                  <a:t>Dose </a:t>
                </a:r>
                <a:r>
                  <a:rPr lang="fr-BE" altLang="fr-FR" sz="1800" b="1" baseline="-25000">
                    <a:solidFill>
                      <a:schemeClr val="tx2"/>
                    </a:solidFill>
                  </a:rPr>
                  <a:t>par unité de temps</a:t>
                </a:r>
                <a:r>
                  <a:rPr lang="fr-BE" altLang="fr-FR" sz="2600" b="1">
                    <a:solidFill>
                      <a:schemeClr val="tx2"/>
                    </a:solidFill>
                  </a:rPr>
                  <a:t> =</a:t>
                </a:r>
              </a:p>
            </p:txBody>
          </p:sp>
          <p:sp>
            <p:nvSpPr>
              <p:cNvPr id="81933" name="Rectangle 8">
                <a:extLst>
                  <a:ext uri="{FF2B5EF4-FFF2-40B4-BE49-F238E27FC236}">
                    <a16:creationId xmlns:a16="http://schemas.microsoft.com/office/drawing/2014/main" id="{E674B7F3-127D-400E-A43A-928C15AB4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4" y="2813"/>
                <a:ext cx="2171" cy="3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30000"/>
                  </a:spcBef>
                  <a:buClrTx/>
                  <a:buSzTx/>
                  <a:buFontTx/>
                  <a:buNone/>
                </a:pPr>
                <a:r>
                  <a:rPr lang="fr-BE" altLang="fr-FR" sz="2600" b="1">
                    <a:solidFill>
                      <a:schemeClr val="tx2"/>
                    </a:solidFill>
                  </a:rPr>
                  <a:t>X </a:t>
                </a:r>
                <a:r>
                  <a:rPr lang="fr-BE" altLang="fr-FR" sz="2600" b="1">
                    <a:solidFill>
                      <a:srgbClr val="009900"/>
                    </a:solidFill>
                  </a:rPr>
                  <a:t>Concentration cible</a:t>
                </a:r>
              </a:p>
            </p:txBody>
          </p:sp>
        </p:grpSp>
        <p:sp>
          <p:nvSpPr>
            <p:cNvPr id="81929" name="Rectangle 9">
              <a:extLst>
                <a:ext uri="{FF2B5EF4-FFF2-40B4-BE49-F238E27FC236}">
                  <a16:creationId xmlns:a16="http://schemas.microsoft.com/office/drawing/2014/main" id="{E24E064A-A902-43C9-8067-29473111A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112"/>
              <a:ext cx="5904" cy="100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</p:grpSp>
      <p:sp>
        <p:nvSpPr>
          <p:cNvPr id="113674" name="Rectangle 10">
            <a:extLst>
              <a:ext uri="{FF2B5EF4-FFF2-40B4-BE49-F238E27FC236}">
                <a16:creationId xmlns:a16="http://schemas.microsoft.com/office/drawing/2014/main" id="{28DF4267-0B5C-4967-A2C8-CD04B1867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9850" y="5740400"/>
            <a:ext cx="35623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30000"/>
              </a:spcBef>
              <a:buClrTx/>
              <a:buSzTx/>
              <a:buFontTx/>
              <a:buNone/>
            </a:pPr>
            <a:r>
              <a:rPr lang="fr-BE" altLang="fr-FR" sz="2800" b="1">
                <a:solidFill>
                  <a:srgbClr val="009900"/>
                </a:solidFill>
                <a:latin typeface="Times New Roman" panose="02020603050405020304" pitchFamily="18" charset="0"/>
              </a:rPr>
              <a:t>Propriétés</a:t>
            </a:r>
          </a:p>
          <a:p>
            <a:pPr algn="ctr">
              <a:lnSpc>
                <a:spcPct val="70000"/>
              </a:lnSpc>
              <a:spcBef>
                <a:spcPct val="30000"/>
              </a:spcBef>
              <a:buClrTx/>
              <a:buSzTx/>
              <a:buFontTx/>
              <a:buNone/>
            </a:pPr>
            <a:r>
              <a:rPr lang="fr-BE" altLang="fr-FR" sz="2800" b="1">
                <a:solidFill>
                  <a:srgbClr val="009900"/>
                </a:solidFill>
                <a:latin typeface="Times New Roman" panose="02020603050405020304" pitchFamily="18" charset="0"/>
              </a:rPr>
              <a:t>pharmacodynamiques</a:t>
            </a:r>
          </a:p>
        </p:txBody>
      </p:sp>
      <p:sp>
        <p:nvSpPr>
          <p:cNvPr id="113675" name="Rectangle 11">
            <a:extLst>
              <a:ext uri="{FF2B5EF4-FFF2-40B4-BE49-F238E27FC236}">
                <a16:creationId xmlns:a16="http://schemas.microsoft.com/office/drawing/2014/main" id="{CCF29EB2-0E6B-49CA-8E7A-24C1214A0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75" y="5867400"/>
            <a:ext cx="324326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30000"/>
              </a:spcBef>
              <a:buClrTx/>
              <a:buSzTx/>
              <a:buFontTx/>
              <a:buNone/>
            </a:pPr>
            <a:r>
              <a:rPr lang="fr-BE" altLang="fr-FR" sz="2800" b="1">
                <a:solidFill>
                  <a:srgbClr val="FF0000"/>
                </a:solidFill>
                <a:latin typeface="Times New Roman" panose="02020603050405020304" pitchFamily="18" charset="0"/>
              </a:rPr>
              <a:t>Propriétés</a:t>
            </a:r>
          </a:p>
          <a:p>
            <a:pPr algn="ctr">
              <a:lnSpc>
                <a:spcPct val="50000"/>
              </a:lnSpc>
              <a:spcBef>
                <a:spcPct val="30000"/>
              </a:spcBef>
              <a:buClrTx/>
              <a:buSzTx/>
              <a:buFontTx/>
              <a:buNone/>
            </a:pPr>
            <a:r>
              <a:rPr lang="fr-BE" altLang="fr-FR" sz="2800" b="1">
                <a:solidFill>
                  <a:srgbClr val="FF0000"/>
                </a:solidFill>
                <a:latin typeface="Times New Roman" panose="02020603050405020304" pitchFamily="18" charset="0"/>
              </a:rPr>
              <a:t>pharmacocinétiques</a:t>
            </a:r>
          </a:p>
        </p:txBody>
      </p:sp>
      <p:sp>
        <p:nvSpPr>
          <p:cNvPr id="113676" name="AutoShape 12">
            <a:extLst>
              <a:ext uri="{FF2B5EF4-FFF2-40B4-BE49-F238E27FC236}">
                <a16:creationId xmlns:a16="http://schemas.microsoft.com/office/drawing/2014/main" id="{F8386372-3B1B-4103-8460-889219524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1925" y="3590925"/>
            <a:ext cx="3324225" cy="1905000"/>
          </a:xfrm>
          <a:prstGeom prst="downArrowCallout">
            <a:avLst>
              <a:gd name="adj1" fmla="val 43625"/>
              <a:gd name="adj2" fmla="val 43625"/>
              <a:gd name="adj3" fmla="val 16667"/>
              <a:gd name="adj4" fmla="val 66667"/>
            </a:avLst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13677" name="AutoShape 13">
            <a:extLst>
              <a:ext uri="{FF2B5EF4-FFF2-40B4-BE49-F238E27FC236}">
                <a16:creationId xmlns:a16="http://schemas.microsoft.com/office/drawing/2014/main" id="{AFD0DDC2-D297-4F45-B24A-30864A188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1475" y="3590925"/>
            <a:ext cx="3244850" cy="1905000"/>
          </a:xfrm>
          <a:prstGeom prst="downArrowCallout">
            <a:avLst>
              <a:gd name="adj1" fmla="val 42583"/>
              <a:gd name="adj2" fmla="val 42583"/>
              <a:gd name="adj3" fmla="val 16667"/>
              <a:gd name="adj4" fmla="val 66667"/>
            </a:avLst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4" grpId="0"/>
      <p:bldP spid="113675" grpId="0"/>
      <p:bldP spid="113676" grpId="0" animBg="1"/>
      <p:bldP spid="11367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692CFC44-ADF0-49DC-8DAC-D5A6C2797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50" y="333375"/>
            <a:ext cx="5819775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4000"/>
              <a:t>La pharmacologie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F05764EA-F850-4D54-8699-BB6214C5A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475" y="2349500"/>
            <a:ext cx="3381375" cy="1117600"/>
          </a:xfrm>
          <a:prstGeom prst="rect">
            <a:avLst/>
          </a:prstGeom>
          <a:solidFill>
            <a:srgbClr val="33CC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3000"/>
              <a:t>Pharmacodynamie</a:t>
            </a:r>
          </a:p>
        </p:txBody>
      </p:sp>
      <p:sp>
        <p:nvSpPr>
          <p:cNvPr id="29700" name="AutoShape 7">
            <a:extLst>
              <a:ext uri="{FF2B5EF4-FFF2-40B4-BE49-F238E27FC236}">
                <a16:creationId xmlns:a16="http://schemas.microsoft.com/office/drawing/2014/main" id="{1DA5CD9C-88A2-4F65-AE55-D176FC1DC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8725" y="3644900"/>
            <a:ext cx="395288" cy="914400"/>
          </a:xfrm>
          <a:prstGeom prst="downArrow">
            <a:avLst>
              <a:gd name="adj1" fmla="val 50000"/>
              <a:gd name="adj2" fmla="val 57831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9701" name="Rectangle 10">
            <a:extLst>
              <a:ext uri="{FF2B5EF4-FFF2-40B4-BE49-F238E27FC236}">
                <a16:creationId xmlns:a16="http://schemas.microsoft.com/office/drawing/2014/main" id="{D73ED952-471E-4736-91E5-293A3BD72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50" y="4495800"/>
            <a:ext cx="40354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2600"/>
              <a:t>Action</a:t>
            </a:r>
            <a:br>
              <a:rPr lang="fr-BE" altLang="fr-FR" sz="2600"/>
            </a:br>
            <a:r>
              <a:rPr lang="fr-BE" altLang="fr-FR" sz="2600"/>
              <a:t>du médicament sur l’organisme</a:t>
            </a:r>
          </a:p>
        </p:txBody>
      </p:sp>
      <p:sp>
        <p:nvSpPr>
          <p:cNvPr id="29702" name="Rectangle 12">
            <a:extLst>
              <a:ext uri="{FF2B5EF4-FFF2-40B4-BE49-F238E27FC236}">
                <a16:creationId xmlns:a16="http://schemas.microsoft.com/office/drawing/2014/main" id="{F8696063-AB71-4554-AECD-B74EFCCE7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0550" y="2324100"/>
            <a:ext cx="3551238" cy="1117600"/>
          </a:xfrm>
          <a:prstGeom prst="rect">
            <a:avLst/>
          </a:prstGeom>
          <a:solidFill>
            <a:srgbClr val="FF5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3000"/>
              <a:t>Pharmacocinétique</a:t>
            </a:r>
          </a:p>
        </p:txBody>
      </p:sp>
      <p:sp>
        <p:nvSpPr>
          <p:cNvPr id="29703" name="AutoShape 13">
            <a:extLst>
              <a:ext uri="{FF2B5EF4-FFF2-40B4-BE49-F238E27FC236}">
                <a16:creationId xmlns:a16="http://schemas.microsoft.com/office/drawing/2014/main" id="{396AB851-0E60-43CE-8A2D-DD591E9D3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6938" y="3644900"/>
            <a:ext cx="396875" cy="914400"/>
          </a:xfrm>
          <a:prstGeom prst="downArrow">
            <a:avLst>
              <a:gd name="adj1" fmla="val 50000"/>
              <a:gd name="adj2" fmla="val 576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9704" name="Rectangle 14">
            <a:extLst>
              <a:ext uri="{FF2B5EF4-FFF2-40B4-BE49-F238E27FC236}">
                <a16:creationId xmlns:a16="http://schemas.microsoft.com/office/drawing/2014/main" id="{CE23E836-99F7-4ACC-AB10-3479E0663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7663" y="4508500"/>
            <a:ext cx="4037012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2600"/>
              <a:t>Action</a:t>
            </a:r>
            <a:br>
              <a:rPr lang="fr-BE" altLang="fr-FR" sz="2600"/>
            </a:br>
            <a:r>
              <a:rPr lang="fr-BE" altLang="fr-FR" sz="2600"/>
              <a:t>de l’organisme sur</a:t>
            </a:r>
            <a:br>
              <a:rPr lang="fr-BE" altLang="fr-FR" sz="2600"/>
            </a:br>
            <a:r>
              <a:rPr lang="fr-BE" altLang="fr-FR" sz="2600"/>
              <a:t>le médicament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34">
            <a:extLst>
              <a:ext uri="{FF2B5EF4-FFF2-40B4-BE49-F238E27FC236}">
                <a16:creationId xmlns:a16="http://schemas.microsoft.com/office/drawing/2014/main" id="{39177289-FA77-4AE7-AEC2-19CC673998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304088" y="1963738"/>
            <a:ext cx="971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747" name="Line 30">
            <a:extLst>
              <a:ext uri="{FF2B5EF4-FFF2-40B4-BE49-F238E27FC236}">
                <a16:creationId xmlns:a16="http://schemas.microsoft.com/office/drawing/2014/main" id="{44ECFA98-4796-48AB-A399-AAAE7E29995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31075" y="5129213"/>
            <a:ext cx="971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87735B08-42B8-4015-9F1E-6E8F15614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2163" y="3068638"/>
            <a:ext cx="22669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Interactions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Cibles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pharmacologiques</a:t>
            </a:r>
          </a:p>
        </p:txBody>
      </p:sp>
      <p:grpSp>
        <p:nvGrpSpPr>
          <p:cNvPr id="31749" name="Group 3">
            <a:extLst>
              <a:ext uri="{FF2B5EF4-FFF2-40B4-BE49-F238E27FC236}">
                <a16:creationId xmlns:a16="http://schemas.microsoft.com/office/drawing/2014/main" id="{6819FEAC-2E71-486E-8D5F-9345EAB96A6A}"/>
              </a:ext>
            </a:extLst>
          </p:cNvPr>
          <p:cNvGrpSpPr>
            <a:grpSpLocks/>
          </p:cNvGrpSpPr>
          <p:nvPr/>
        </p:nvGrpSpPr>
        <p:grpSpPr bwMode="auto">
          <a:xfrm>
            <a:off x="122238" y="1989138"/>
            <a:ext cx="1762125" cy="576262"/>
            <a:chOff x="249" y="2659"/>
            <a:chExt cx="1646" cy="363"/>
          </a:xfrm>
        </p:grpSpPr>
        <p:sp>
          <p:nvSpPr>
            <p:cNvPr id="31778" name="AutoShape 4">
              <a:extLst>
                <a:ext uri="{FF2B5EF4-FFF2-40B4-BE49-F238E27FC236}">
                  <a16:creationId xmlns:a16="http://schemas.microsoft.com/office/drawing/2014/main" id="{7C9BA4DD-463D-445D-84DB-5344177CC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659"/>
              <a:ext cx="1588" cy="363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1779" name="Text Box 5">
              <a:extLst>
                <a:ext uri="{FF2B5EF4-FFF2-40B4-BE49-F238E27FC236}">
                  <a16:creationId xmlns:a16="http://schemas.microsoft.com/office/drawing/2014/main" id="{21FEA428-4276-4D83-8086-49C28262FB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2716"/>
              <a:ext cx="164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>
                  <a:latin typeface="Tahoma" panose="020B0604030504040204" pitchFamily="34" charset="0"/>
                </a:rPr>
                <a:t>ABSORPTION</a:t>
              </a:r>
            </a:p>
          </p:txBody>
        </p:sp>
      </p:grpSp>
      <p:grpSp>
        <p:nvGrpSpPr>
          <p:cNvPr id="31750" name="Group 6">
            <a:extLst>
              <a:ext uri="{FF2B5EF4-FFF2-40B4-BE49-F238E27FC236}">
                <a16:creationId xmlns:a16="http://schemas.microsoft.com/office/drawing/2014/main" id="{15FC8D20-0129-463D-90A5-F4F801542186}"/>
              </a:ext>
            </a:extLst>
          </p:cNvPr>
          <p:cNvGrpSpPr>
            <a:grpSpLocks/>
          </p:cNvGrpSpPr>
          <p:nvPr/>
        </p:nvGrpSpPr>
        <p:grpSpPr bwMode="auto">
          <a:xfrm>
            <a:off x="5710238" y="5948363"/>
            <a:ext cx="3806825" cy="576262"/>
            <a:chOff x="3923" y="2659"/>
            <a:chExt cx="1588" cy="363"/>
          </a:xfrm>
        </p:grpSpPr>
        <p:sp>
          <p:nvSpPr>
            <p:cNvPr id="31776" name="AutoShape 7">
              <a:extLst>
                <a:ext uri="{FF2B5EF4-FFF2-40B4-BE49-F238E27FC236}">
                  <a16:creationId xmlns:a16="http://schemas.microsoft.com/office/drawing/2014/main" id="{4AFB108C-9CCB-40AC-BEC3-27059A673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2659"/>
              <a:ext cx="1588" cy="363"/>
            </a:xfrm>
            <a:prstGeom prst="octagon">
              <a:avLst>
                <a:gd name="adj" fmla="val 2928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1777" name="Text Box 8">
              <a:extLst>
                <a:ext uri="{FF2B5EF4-FFF2-40B4-BE49-F238E27FC236}">
                  <a16:creationId xmlns:a16="http://schemas.microsoft.com/office/drawing/2014/main" id="{A4FE0F82-F73B-470F-9479-5F8226001B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8" y="2685"/>
              <a:ext cx="13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 b="1">
                  <a:solidFill>
                    <a:srgbClr val="333399"/>
                  </a:solidFill>
                  <a:latin typeface="Tahoma" panose="020B0604030504040204" pitchFamily="34" charset="0"/>
                </a:rPr>
                <a:t>PHARMACODYNAMIE</a:t>
              </a:r>
            </a:p>
          </p:txBody>
        </p:sp>
      </p:grpSp>
      <p:sp>
        <p:nvSpPr>
          <p:cNvPr id="31751" name="Line 9">
            <a:extLst>
              <a:ext uri="{FF2B5EF4-FFF2-40B4-BE49-F238E27FC236}">
                <a16:creationId xmlns:a16="http://schemas.microsoft.com/office/drawing/2014/main" id="{8A3647B9-261C-49EE-B095-4DBA50B5B040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605756" y="2599532"/>
            <a:ext cx="1081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752" name="Rectangle 11">
            <a:extLst>
              <a:ext uri="{FF2B5EF4-FFF2-40B4-BE49-F238E27FC236}">
                <a16:creationId xmlns:a16="http://schemas.microsoft.com/office/drawing/2014/main" id="{ED41C145-6819-4EE6-AF1C-0B846F8BB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3" y="188913"/>
            <a:ext cx="9802812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600">
                <a:latin typeface="Tahoma" panose="020B0604030504040204" pitchFamily="34" charset="0"/>
              </a:rPr>
              <a:t>Les étapes de la genèse d’un effet</a:t>
            </a:r>
          </a:p>
        </p:txBody>
      </p:sp>
      <p:grpSp>
        <p:nvGrpSpPr>
          <p:cNvPr id="31753" name="Group 12">
            <a:extLst>
              <a:ext uri="{FF2B5EF4-FFF2-40B4-BE49-F238E27FC236}">
                <a16:creationId xmlns:a16="http://schemas.microsoft.com/office/drawing/2014/main" id="{A4C8BE9A-6950-4E9A-B049-8860CA39BB96}"/>
              </a:ext>
            </a:extLst>
          </p:cNvPr>
          <p:cNvGrpSpPr>
            <a:grpSpLocks/>
          </p:cNvGrpSpPr>
          <p:nvPr/>
        </p:nvGrpSpPr>
        <p:grpSpPr bwMode="auto">
          <a:xfrm>
            <a:off x="122238" y="4581525"/>
            <a:ext cx="1943100" cy="576263"/>
            <a:chOff x="249" y="2659"/>
            <a:chExt cx="1588" cy="363"/>
          </a:xfrm>
        </p:grpSpPr>
        <p:sp>
          <p:nvSpPr>
            <p:cNvPr id="31774" name="AutoShape 13">
              <a:extLst>
                <a:ext uri="{FF2B5EF4-FFF2-40B4-BE49-F238E27FC236}">
                  <a16:creationId xmlns:a16="http://schemas.microsoft.com/office/drawing/2014/main" id="{D59655D7-2005-4B95-8285-4B5244378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659"/>
              <a:ext cx="1588" cy="363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1775" name="Text Box 14">
              <a:extLst>
                <a:ext uri="{FF2B5EF4-FFF2-40B4-BE49-F238E27FC236}">
                  <a16:creationId xmlns:a16="http://schemas.microsoft.com/office/drawing/2014/main" id="{DC2550C5-6E88-46A6-B6D5-F48CAE63F3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2716"/>
              <a:ext cx="15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>
                  <a:latin typeface="Tahoma" panose="020B0604030504040204" pitchFamily="34" charset="0"/>
                </a:rPr>
                <a:t>ELIMINATION</a:t>
              </a:r>
            </a:p>
          </p:txBody>
        </p:sp>
      </p:grpSp>
      <p:sp>
        <p:nvSpPr>
          <p:cNvPr id="31754" name="Line 15">
            <a:extLst>
              <a:ext uri="{FF2B5EF4-FFF2-40B4-BE49-F238E27FC236}">
                <a16:creationId xmlns:a16="http://schemas.microsoft.com/office/drawing/2014/main" id="{4C41866C-4F73-45E7-99FB-BCAC0F9BC324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605756" y="4472782"/>
            <a:ext cx="1081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31755" name="Group 16">
            <a:extLst>
              <a:ext uri="{FF2B5EF4-FFF2-40B4-BE49-F238E27FC236}">
                <a16:creationId xmlns:a16="http://schemas.microsoft.com/office/drawing/2014/main" id="{F36ED80B-EF46-4C44-978F-55A74B48CE8A}"/>
              </a:ext>
            </a:extLst>
          </p:cNvPr>
          <p:cNvGrpSpPr>
            <a:grpSpLocks/>
          </p:cNvGrpSpPr>
          <p:nvPr/>
        </p:nvGrpSpPr>
        <p:grpSpPr bwMode="auto">
          <a:xfrm>
            <a:off x="2308225" y="3933825"/>
            <a:ext cx="2105025" cy="576263"/>
            <a:chOff x="249" y="2659"/>
            <a:chExt cx="1688" cy="363"/>
          </a:xfrm>
        </p:grpSpPr>
        <p:sp>
          <p:nvSpPr>
            <p:cNvPr id="31772" name="AutoShape 17">
              <a:extLst>
                <a:ext uri="{FF2B5EF4-FFF2-40B4-BE49-F238E27FC236}">
                  <a16:creationId xmlns:a16="http://schemas.microsoft.com/office/drawing/2014/main" id="{B9C2C97F-DC5F-4AFC-BDBB-139C35FB5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659"/>
              <a:ext cx="1588" cy="363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1773" name="Text Box 18">
              <a:extLst>
                <a:ext uri="{FF2B5EF4-FFF2-40B4-BE49-F238E27FC236}">
                  <a16:creationId xmlns:a16="http://schemas.microsoft.com/office/drawing/2014/main" id="{BC4DC264-5C9A-4F58-B657-6159E898ED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2716"/>
              <a:ext cx="16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>
                  <a:latin typeface="Tahoma" panose="020B0604030504040204" pitchFamily="34" charset="0"/>
                </a:rPr>
                <a:t>DISTRIBUTION</a:t>
              </a:r>
            </a:p>
          </p:txBody>
        </p:sp>
      </p:grpSp>
      <p:sp>
        <p:nvSpPr>
          <p:cNvPr id="31756" name="Line 20">
            <a:extLst>
              <a:ext uri="{FF2B5EF4-FFF2-40B4-BE49-F238E27FC236}">
                <a16:creationId xmlns:a16="http://schemas.microsoft.com/office/drawing/2014/main" id="{61BBC765-166A-4A04-8614-19557586306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688" y="1268413"/>
            <a:ext cx="0" cy="52562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31757" name="Group 21">
            <a:extLst>
              <a:ext uri="{FF2B5EF4-FFF2-40B4-BE49-F238E27FC236}">
                <a16:creationId xmlns:a16="http://schemas.microsoft.com/office/drawing/2014/main" id="{13174325-CF2D-4610-93FD-8081B942F466}"/>
              </a:ext>
            </a:extLst>
          </p:cNvPr>
          <p:cNvGrpSpPr>
            <a:grpSpLocks/>
          </p:cNvGrpSpPr>
          <p:nvPr/>
        </p:nvGrpSpPr>
        <p:grpSpPr bwMode="auto">
          <a:xfrm>
            <a:off x="365125" y="5948363"/>
            <a:ext cx="3963988" cy="576262"/>
            <a:chOff x="3923" y="2659"/>
            <a:chExt cx="1588" cy="363"/>
          </a:xfrm>
        </p:grpSpPr>
        <p:sp>
          <p:nvSpPr>
            <p:cNvPr id="31770" name="AutoShape 22">
              <a:extLst>
                <a:ext uri="{FF2B5EF4-FFF2-40B4-BE49-F238E27FC236}">
                  <a16:creationId xmlns:a16="http://schemas.microsoft.com/office/drawing/2014/main" id="{6E395887-A166-440B-AC46-4240E0165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2659"/>
              <a:ext cx="1588" cy="363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1771" name="Text Box 23">
              <a:extLst>
                <a:ext uri="{FF2B5EF4-FFF2-40B4-BE49-F238E27FC236}">
                  <a16:creationId xmlns:a16="http://schemas.microsoft.com/office/drawing/2014/main" id="{0927AA74-CD77-4A3F-9AE8-9042A17370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8" y="2685"/>
              <a:ext cx="141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 b="1">
                  <a:solidFill>
                    <a:srgbClr val="333399"/>
                  </a:solidFill>
                  <a:latin typeface="Tahoma" panose="020B0604030504040204" pitchFamily="34" charset="0"/>
                </a:rPr>
                <a:t>PHARMACOCINETIQUE</a:t>
              </a:r>
            </a:p>
          </p:txBody>
        </p:sp>
      </p:grpSp>
      <p:sp>
        <p:nvSpPr>
          <p:cNvPr id="31758" name="Text Box 24">
            <a:extLst>
              <a:ext uri="{FF2B5EF4-FFF2-40B4-BE49-F238E27FC236}">
                <a16:creationId xmlns:a16="http://schemas.microsoft.com/office/drawing/2014/main" id="{86BCE674-4A66-45DE-917F-4576F8BBE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175" y="3213100"/>
            <a:ext cx="2185988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333399"/>
                </a:solidFill>
                <a:latin typeface="Tahoma" panose="020B0604030504040204" pitchFamily="34" charset="0"/>
              </a:rPr>
              <a:t>Concentrations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333399"/>
                </a:solidFill>
                <a:latin typeface="Tahoma" panose="020B0604030504040204" pitchFamily="34" charset="0"/>
              </a:rPr>
              <a:t>Biophase</a:t>
            </a:r>
          </a:p>
        </p:txBody>
      </p:sp>
      <p:sp>
        <p:nvSpPr>
          <p:cNvPr id="31759" name="Text Box 25">
            <a:extLst>
              <a:ext uri="{FF2B5EF4-FFF2-40B4-BE49-F238E27FC236}">
                <a16:creationId xmlns:a16="http://schemas.microsoft.com/office/drawing/2014/main" id="{3248C3C7-7826-4D3B-A4E4-B6F4B6979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2450" y="4024313"/>
            <a:ext cx="207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 b="1"/>
          </a:p>
        </p:txBody>
      </p:sp>
      <p:sp>
        <p:nvSpPr>
          <p:cNvPr id="31760" name="AutoShape 27">
            <a:extLst>
              <a:ext uri="{FF2B5EF4-FFF2-40B4-BE49-F238E27FC236}">
                <a16:creationId xmlns:a16="http://schemas.microsoft.com/office/drawing/2014/main" id="{889080B4-65D0-4890-ADCB-E5571E02746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753225" y="4279900"/>
            <a:ext cx="503238" cy="242888"/>
          </a:xfrm>
          <a:prstGeom prst="leftArrow">
            <a:avLst>
              <a:gd name="adj1" fmla="val 50000"/>
              <a:gd name="adj2" fmla="val 5179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61" name="AutoShape 28">
            <a:extLst>
              <a:ext uri="{FF2B5EF4-FFF2-40B4-BE49-F238E27FC236}">
                <a16:creationId xmlns:a16="http://schemas.microsoft.com/office/drawing/2014/main" id="{5E0D7E12-8791-4A6B-82C3-8E65204987F6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6753225" y="2767013"/>
            <a:ext cx="503237" cy="242888"/>
          </a:xfrm>
          <a:prstGeom prst="leftArrow">
            <a:avLst>
              <a:gd name="adj1" fmla="val 50000"/>
              <a:gd name="adj2" fmla="val 5179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62" name="Text Box 29">
            <a:extLst>
              <a:ext uri="{FF2B5EF4-FFF2-40B4-BE49-F238E27FC236}">
                <a16:creationId xmlns:a16="http://schemas.microsoft.com/office/drawing/2014/main" id="{C4A64694-C204-457D-B3E1-53ECD0E1F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" y="3206750"/>
            <a:ext cx="217805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333399"/>
                </a:solidFill>
                <a:latin typeface="Tahoma" panose="020B0604030504040204" pitchFamily="34" charset="0"/>
              </a:rPr>
              <a:t>Concentrations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333399"/>
                </a:solidFill>
                <a:latin typeface="Tahoma" panose="020B0604030504040204" pitchFamily="34" charset="0"/>
              </a:rPr>
              <a:t>Plasma</a:t>
            </a:r>
          </a:p>
        </p:txBody>
      </p:sp>
      <p:sp>
        <p:nvSpPr>
          <p:cNvPr id="31763" name="Text Box 31">
            <a:extLst>
              <a:ext uri="{FF2B5EF4-FFF2-40B4-BE49-F238E27FC236}">
                <a16:creationId xmlns:a16="http://schemas.microsoft.com/office/drawing/2014/main" id="{AADABB43-DD5D-49E8-A897-D9F5BBCED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9213" y="4803775"/>
            <a:ext cx="1214437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Action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cellulaire</a:t>
            </a:r>
          </a:p>
        </p:txBody>
      </p:sp>
      <p:sp>
        <p:nvSpPr>
          <p:cNvPr id="31764" name="Text Box 32">
            <a:extLst>
              <a:ext uri="{FF2B5EF4-FFF2-40B4-BE49-F238E27FC236}">
                <a16:creationId xmlns:a16="http://schemas.microsoft.com/office/drawing/2014/main" id="{732E019F-65EE-466D-821B-A9698E62C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1052513"/>
            <a:ext cx="2692400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009900"/>
                </a:solidFill>
                <a:latin typeface="Tahoma" panose="020B0604030504040204" pitchFamily="34" charset="0"/>
              </a:rPr>
              <a:t>Dose de principe actif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009900"/>
                </a:solidFill>
                <a:latin typeface="Tahoma" panose="020B0604030504040204" pitchFamily="34" charset="0"/>
              </a:rPr>
              <a:t>administrée</a:t>
            </a:r>
          </a:p>
        </p:txBody>
      </p:sp>
      <p:sp>
        <p:nvSpPr>
          <p:cNvPr id="31765" name="Line 33">
            <a:extLst>
              <a:ext uri="{FF2B5EF4-FFF2-40B4-BE49-F238E27FC236}">
                <a16:creationId xmlns:a16="http://schemas.microsoft.com/office/drawing/2014/main" id="{4561C19F-F8C7-45FD-8057-BCF16921DC2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0038" y="3429000"/>
            <a:ext cx="844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766" name="Line 34">
            <a:extLst>
              <a:ext uri="{FF2B5EF4-FFF2-40B4-BE49-F238E27FC236}">
                <a16:creationId xmlns:a16="http://schemas.microsoft.com/office/drawing/2014/main" id="{4E3CCDDA-88B2-414C-9B5E-23A9A2DBB5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40038" y="3644900"/>
            <a:ext cx="844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767" name="Text Box 35">
            <a:extLst>
              <a:ext uri="{FF2B5EF4-FFF2-40B4-BE49-F238E27FC236}">
                <a16:creationId xmlns:a16="http://schemas.microsoft.com/office/drawing/2014/main" id="{2A3B180E-A97F-4212-AD2A-FA6D932C5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2788" y="1628775"/>
            <a:ext cx="1824037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009900"/>
                </a:solidFill>
                <a:latin typeface="Tahoma" panose="020B0604030504040204" pitchFamily="34" charset="0"/>
              </a:rPr>
              <a:t>Réponse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009900"/>
                </a:solidFill>
                <a:latin typeface="Tahoma" panose="020B0604030504040204" pitchFamily="34" charset="0"/>
              </a:rPr>
              <a:t>thérapeutique</a:t>
            </a:r>
          </a:p>
        </p:txBody>
      </p:sp>
      <p:sp>
        <p:nvSpPr>
          <p:cNvPr id="31768" name="Text Box 33">
            <a:extLst>
              <a:ext uri="{FF2B5EF4-FFF2-40B4-BE49-F238E27FC236}">
                <a16:creationId xmlns:a16="http://schemas.microsoft.com/office/drawing/2014/main" id="{79B4080C-AA05-48D8-8EA5-FC7068096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9775" y="4794250"/>
            <a:ext cx="1824038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009900"/>
                </a:solidFill>
                <a:latin typeface="Tahoma" panose="020B0604030504040204" pitchFamily="34" charset="0"/>
              </a:rPr>
              <a:t>Réponse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009900"/>
                </a:solidFill>
                <a:latin typeface="Tahoma" panose="020B0604030504040204" pitchFamily="34" charset="0"/>
              </a:rPr>
              <a:t>thérapeutique</a:t>
            </a:r>
          </a:p>
        </p:txBody>
      </p:sp>
      <p:sp>
        <p:nvSpPr>
          <p:cNvPr id="31769" name="Text Box 26">
            <a:extLst>
              <a:ext uri="{FF2B5EF4-FFF2-40B4-BE49-F238E27FC236}">
                <a16:creationId xmlns:a16="http://schemas.microsoft.com/office/drawing/2014/main" id="{6B21646F-62D7-4C05-B487-10B47BB4E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0" y="1484313"/>
            <a:ext cx="1246188" cy="925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Bactéries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Insectes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Parasites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1384F44A-5BC0-4B6E-B5D8-5B112170A2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4625" y="1628775"/>
            <a:ext cx="9864725" cy="3840163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81000" indent="-381000" defTabSz="762000" eaLnBrk="1" hangingPunct="1"/>
            <a:r>
              <a:rPr lang="fr-FR" altLang="fr-FR" sz="2800"/>
              <a:t>La PK est l’étude de la cinétique de l’</a:t>
            </a:r>
            <a:r>
              <a:rPr lang="fr-FR" altLang="fr-FR" sz="2800" b="1">
                <a:solidFill>
                  <a:srgbClr val="009900"/>
                </a:solidFill>
              </a:rPr>
              <a:t>absorption</a:t>
            </a:r>
            <a:r>
              <a:rPr lang="fr-FR" altLang="fr-FR" sz="2800"/>
              <a:t>, de la </a:t>
            </a:r>
            <a:r>
              <a:rPr lang="fr-FR" altLang="fr-FR" sz="2800" b="1">
                <a:solidFill>
                  <a:srgbClr val="009900"/>
                </a:solidFill>
              </a:rPr>
              <a:t>distribution</a:t>
            </a:r>
            <a:r>
              <a:rPr lang="fr-FR" altLang="fr-FR" sz="2800"/>
              <a:t>, du </a:t>
            </a:r>
            <a:r>
              <a:rPr lang="fr-FR" altLang="fr-FR" sz="2800" b="1">
                <a:solidFill>
                  <a:srgbClr val="009900"/>
                </a:solidFill>
              </a:rPr>
              <a:t>métabolisme</a:t>
            </a:r>
            <a:r>
              <a:rPr lang="fr-FR" altLang="fr-FR" sz="2800"/>
              <a:t>, de l’</a:t>
            </a:r>
            <a:r>
              <a:rPr lang="fr-FR" altLang="fr-FR" sz="2800" b="1">
                <a:solidFill>
                  <a:srgbClr val="009900"/>
                </a:solidFill>
              </a:rPr>
              <a:t>excrétion</a:t>
            </a:r>
            <a:r>
              <a:rPr lang="fr-FR" altLang="fr-FR" sz="2800"/>
              <a:t> des médicaments et de leurs réponses pharmacologiques, thérapeutiques et toxiques</a:t>
            </a:r>
          </a:p>
          <a:p>
            <a:pPr marL="2552700" lvl="3" defTabSz="762000" eaLnBrk="1" hangingPunct="1"/>
            <a:endParaRPr lang="fr-FR" altLang="fr-FR" sz="2800"/>
          </a:p>
          <a:p>
            <a:pPr marL="381000" indent="-381000" defTabSz="762000" eaLnBrk="1" hangingPunct="1"/>
            <a:r>
              <a:rPr lang="fr-FR" altLang="fr-FR" sz="2800"/>
              <a:t>La PK est l’étude de </a:t>
            </a:r>
            <a:r>
              <a:rPr lang="fr-FR" altLang="fr-FR" sz="2800" b="1">
                <a:solidFill>
                  <a:srgbClr val="A50021"/>
                </a:solidFill>
              </a:rPr>
              <a:t>l’exposition de l’organisme</a:t>
            </a:r>
            <a:r>
              <a:rPr lang="fr-FR" altLang="fr-FR" sz="2800"/>
              <a:t> au médicament et de ses </a:t>
            </a:r>
            <a:r>
              <a:rPr lang="fr-FR" altLang="fr-FR" sz="2800" b="1">
                <a:solidFill>
                  <a:srgbClr val="A50021"/>
                </a:solidFill>
              </a:rPr>
              <a:t>relations avec les effets</a:t>
            </a:r>
            <a:r>
              <a:rPr lang="fr-FR" altLang="fr-FR" sz="2800"/>
              <a:t> du médicament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E13C33B0-A0E3-484E-96E5-9EE62479B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50" y="333375"/>
            <a:ext cx="5819775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4000"/>
              <a:t>La pharmacocinétique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235426DA-79A2-4F51-97EF-C02CA0F39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44450"/>
            <a:ext cx="958215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4000">
                <a:solidFill>
                  <a:srgbClr val="FF0000"/>
                </a:solidFill>
              </a:rPr>
              <a:t>Pharmacocinétique</a:t>
            </a:r>
            <a:r>
              <a:rPr lang="fr-BE" altLang="fr-FR" sz="4000"/>
              <a:t> / </a:t>
            </a:r>
            <a:r>
              <a:rPr lang="fr-BE" altLang="fr-FR" sz="4000">
                <a:solidFill>
                  <a:srgbClr val="009900"/>
                </a:solidFill>
              </a:rPr>
              <a:t>Pharmacodynamie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960662B9-0525-4B55-8B7E-ECBFBE9A5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13" y="1125538"/>
            <a:ext cx="8864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fr-BE" altLang="fr-FR" sz="3600"/>
              <a:t>Aspects mécanistiques</a:t>
            </a:r>
            <a:endParaRPr lang="fr-BE" altLang="fr-FR" sz="3600" i="1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324BFCB4-CE1B-4351-B8BE-0DA0B0379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88" y="1974850"/>
            <a:ext cx="10069512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 sz="2600">
                <a:solidFill>
                  <a:srgbClr val="009900"/>
                </a:solidFill>
              </a:rPr>
              <a:t>Mécanismes d’action des médicaments</a:t>
            </a:r>
            <a:r>
              <a:rPr lang="fr-BE" altLang="fr-FR" sz="2800"/>
              <a:t>		</a:t>
            </a:r>
          </a:p>
          <a:p>
            <a:pPr lvl="1" eaLnBrk="1" hangingPunct="1"/>
            <a:r>
              <a:rPr lang="fr-BE" altLang="fr-FR" sz="2200"/>
              <a:t>Disciplines connexes : Biochimie, Physiologie, Pharmacologies spéciales</a:t>
            </a:r>
          </a:p>
          <a:p>
            <a:pPr lvl="1" eaLnBrk="1" hangingPunct="1"/>
            <a:r>
              <a:rPr lang="fr-BE" altLang="fr-FR" sz="2200"/>
              <a:t>Les cibles pharmacologiques : récepteurs, enzymes ...</a:t>
            </a:r>
          </a:p>
          <a:p>
            <a:pPr lvl="1" eaLnBrk="1" hangingPunct="1"/>
            <a:r>
              <a:rPr lang="fr-BE" altLang="fr-FR" sz="2200"/>
              <a:t>Les actions au niveau cellulaire, organique, des fonctions....</a:t>
            </a:r>
          </a:p>
          <a:p>
            <a:pPr lvl="1" eaLnBrk="1" hangingPunct="1"/>
            <a:r>
              <a:rPr lang="fr-BE" altLang="fr-FR" sz="2200"/>
              <a:t>Spécificité, sélectivité : effets recherchés, secondaires, indésirables …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>
            <a:extLst>
              <a:ext uri="{FF2B5EF4-FFF2-40B4-BE49-F238E27FC236}">
                <a16:creationId xmlns:a16="http://schemas.microsoft.com/office/drawing/2014/main" id="{FCEC55F1-085F-4E76-A174-8AC21D1CA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88913"/>
            <a:ext cx="4886325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7" name="Picture 3">
            <a:extLst>
              <a:ext uri="{FF2B5EF4-FFF2-40B4-BE49-F238E27FC236}">
                <a16:creationId xmlns:a16="http://schemas.microsoft.com/office/drawing/2014/main" id="{8796418C-1091-416E-B13A-54B8717AC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8" y="3616788"/>
            <a:ext cx="4886325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8" name="Picture 4">
            <a:extLst>
              <a:ext uri="{FF2B5EF4-FFF2-40B4-BE49-F238E27FC236}">
                <a16:creationId xmlns:a16="http://schemas.microsoft.com/office/drawing/2014/main" id="{AEAED9DA-C1C5-4D26-A161-08459FA40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500438"/>
            <a:ext cx="4886325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30" name="Picture 6">
            <a:extLst>
              <a:ext uri="{FF2B5EF4-FFF2-40B4-BE49-F238E27FC236}">
                <a16:creationId xmlns:a16="http://schemas.microsoft.com/office/drawing/2014/main" id="{06A52BBA-8C01-4D88-922A-89C34E353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88913"/>
            <a:ext cx="4886325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18A1F83A-95DE-4E25-822A-B0F5A907B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44450"/>
            <a:ext cx="958215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4000">
                <a:solidFill>
                  <a:srgbClr val="FF0000"/>
                </a:solidFill>
              </a:rPr>
              <a:t>Pharmacocinétique</a:t>
            </a:r>
            <a:r>
              <a:rPr lang="fr-BE" altLang="fr-FR" sz="4000"/>
              <a:t> / </a:t>
            </a:r>
            <a:r>
              <a:rPr lang="fr-BE" altLang="fr-FR" sz="4000">
                <a:solidFill>
                  <a:srgbClr val="009900"/>
                </a:solidFill>
              </a:rPr>
              <a:t>Pharmacodynamie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BB0314D5-71DB-461A-BE6F-035F99D41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13" y="1125538"/>
            <a:ext cx="8864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fr-BE" altLang="fr-FR" sz="3600"/>
              <a:t>Aspects mécanistiques</a:t>
            </a:r>
            <a:endParaRPr lang="fr-BE" altLang="fr-FR" sz="3600" i="1"/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79D2D47F-6BD6-4818-9BE9-03BDB04A3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88" y="1974850"/>
            <a:ext cx="10069512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 sz="2600">
                <a:solidFill>
                  <a:srgbClr val="009900"/>
                </a:solidFill>
              </a:rPr>
              <a:t>Mécanismes d’action des médicaments</a:t>
            </a:r>
            <a:r>
              <a:rPr lang="fr-BE" altLang="fr-FR" sz="2800"/>
              <a:t>		</a:t>
            </a:r>
          </a:p>
          <a:p>
            <a:pPr lvl="1" eaLnBrk="1" hangingPunct="1"/>
            <a:r>
              <a:rPr lang="fr-BE" altLang="fr-FR" sz="2200"/>
              <a:t>Disciplines connexes : Biochimie, Physiologie, Pharmacologies spéciales</a:t>
            </a:r>
          </a:p>
          <a:p>
            <a:pPr lvl="1" eaLnBrk="1" hangingPunct="1"/>
            <a:r>
              <a:rPr lang="fr-BE" altLang="fr-FR" sz="2200"/>
              <a:t>Les cibles pharmacologiques : récepteurs, enzymes ...</a:t>
            </a:r>
          </a:p>
          <a:p>
            <a:pPr lvl="1" eaLnBrk="1" hangingPunct="1"/>
            <a:r>
              <a:rPr lang="fr-BE" altLang="fr-FR" sz="2200"/>
              <a:t>Les actions au niveau cellulaire, organique, des fonctions ...</a:t>
            </a:r>
          </a:p>
          <a:p>
            <a:pPr lvl="1" eaLnBrk="1" hangingPunct="1"/>
            <a:r>
              <a:rPr lang="fr-BE" altLang="fr-FR" sz="2200"/>
              <a:t>Spécificité, sélectivité : effets recherchés, secondaires, indésirables …</a:t>
            </a:r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C195C97F-133D-41DC-B94F-A4C9B34AE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88" y="4162425"/>
            <a:ext cx="10039350" cy="229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 sz="2600">
                <a:solidFill>
                  <a:srgbClr val="FF0000"/>
                </a:solidFill>
              </a:rPr>
              <a:t>Mécanismes du devenir des médicaments dans l’organisme</a:t>
            </a:r>
            <a:endParaRPr lang="fr-BE" altLang="fr-FR" sz="2800">
              <a:solidFill>
                <a:srgbClr val="FF0000"/>
              </a:solidFill>
            </a:endParaRPr>
          </a:p>
          <a:p>
            <a:pPr lvl="1" eaLnBrk="1" hangingPunct="1"/>
            <a:r>
              <a:rPr lang="fr-BE" altLang="fr-FR" sz="2200"/>
              <a:t>Disciplines connexes : Physiologie, Biopharmacie</a:t>
            </a:r>
          </a:p>
          <a:p>
            <a:pPr lvl="1" eaLnBrk="1" hangingPunct="1"/>
            <a:r>
              <a:rPr lang="fr-BE" altLang="fr-FR" sz="2200"/>
              <a:t>ADME : mécanismes d’absorption digestive, de transport, de passage des membranes, débits sanguins, enzymes du métabolisme, mécanismes d’excrétion rénale, etc ...</a:t>
            </a:r>
          </a:p>
          <a:p>
            <a:pPr lvl="1" eaLnBrk="1" hangingPunct="1"/>
            <a:r>
              <a:rPr lang="fr-BE" altLang="fr-FR" sz="2200"/>
              <a:t>Influence de facteurs </a:t>
            </a:r>
            <a:r>
              <a:rPr lang="fr-BE" altLang="fr-FR" sz="2200" b="1"/>
              <a:t>individuels</a:t>
            </a:r>
            <a:r>
              <a:rPr lang="fr-BE" altLang="fr-FR" sz="2200"/>
              <a:t> : polymorphismes, pathologies …, et des particularités d’</a:t>
            </a:r>
            <a:r>
              <a:rPr lang="fr-BE" altLang="fr-FR" sz="2200" b="1"/>
              <a:t>espèces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>
            <a:extLst>
              <a:ext uri="{FF2B5EF4-FFF2-40B4-BE49-F238E27FC236}">
                <a16:creationId xmlns:a16="http://schemas.microsoft.com/office/drawing/2014/main" id="{D2D03F65-9F82-4CD6-BA02-7A16F2FC1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3" y="44450"/>
            <a:ext cx="93726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4000"/>
              <a:t>Pharmacocinétique / Pharmacodynamie</a:t>
            </a:r>
          </a:p>
        </p:txBody>
      </p:sp>
      <p:sp>
        <p:nvSpPr>
          <p:cNvPr id="11267" name="Rectangle 1027">
            <a:extLst>
              <a:ext uri="{FF2B5EF4-FFF2-40B4-BE49-F238E27FC236}">
                <a16:creationId xmlns:a16="http://schemas.microsoft.com/office/drawing/2014/main" id="{9485D136-1D77-41CF-87EE-6F4FD68D7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989138"/>
            <a:ext cx="97536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 sz="2600"/>
              <a:t>Quantification des effets des médicaments</a:t>
            </a:r>
            <a:r>
              <a:rPr lang="fr-BE" altLang="fr-FR" sz="2800"/>
              <a:t>		</a:t>
            </a:r>
          </a:p>
          <a:p>
            <a:pPr lvl="1" eaLnBrk="1" hangingPunct="1"/>
            <a:r>
              <a:rPr lang="fr-BE" altLang="fr-FR" sz="2200" b="1">
                <a:solidFill>
                  <a:srgbClr val="009900"/>
                </a:solidFill>
              </a:rPr>
              <a:t>Relier l’intensité d’un effet avec la concentration du principe actif</a:t>
            </a:r>
          </a:p>
          <a:p>
            <a:pPr lvl="1" eaLnBrk="1" hangingPunct="1"/>
            <a:r>
              <a:rPr lang="fr-BE" altLang="fr-FR" sz="2200" b="1">
                <a:solidFill>
                  <a:srgbClr val="009900"/>
                </a:solidFill>
              </a:rPr>
              <a:t>Objectif : déterminer la gamme de concentrations (l’exposition) associée à un effet</a:t>
            </a:r>
          </a:p>
        </p:txBody>
      </p:sp>
      <p:sp>
        <p:nvSpPr>
          <p:cNvPr id="11268" name="Rectangle 1028">
            <a:extLst>
              <a:ext uri="{FF2B5EF4-FFF2-40B4-BE49-F238E27FC236}">
                <a16:creationId xmlns:a16="http://schemas.microsoft.com/office/drawing/2014/main" id="{B8F61B1F-52C6-45D3-8A5F-968F033DE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198938"/>
            <a:ext cx="9732963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 sz="2600"/>
              <a:t>Quantification des processus ADME 	</a:t>
            </a:r>
            <a:r>
              <a:rPr lang="fr-BE" altLang="fr-FR" sz="2800"/>
              <a:t>		</a:t>
            </a:r>
          </a:p>
          <a:p>
            <a:pPr lvl="1" eaLnBrk="1" hangingPunct="1"/>
            <a:r>
              <a:rPr lang="fr-BE" altLang="fr-FR" sz="2200" b="1">
                <a:solidFill>
                  <a:srgbClr val="FF0000"/>
                </a:solidFill>
              </a:rPr>
              <a:t>Relier la quantité de principe actif administré/ingéré aux concentrations sanguines et tissulaires</a:t>
            </a:r>
          </a:p>
          <a:p>
            <a:pPr lvl="1" eaLnBrk="1" hangingPunct="1"/>
            <a:r>
              <a:rPr lang="fr-BE" altLang="fr-FR" sz="2200" b="1">
                <a:solidFill>
                  <a:srgbClr val="FF0000"/>
                </a:solidFill>
              </a:rPr>
              <a:t>Objectif : déterminer les doses externes qui conduisent à une exposition donnée</a:t>
            </a:r>
          </a:p>
        </p:txBody>
      </p:sp>
      <p:sp>
        <p:nvSpPr>
          <p:cNvPr id="41989" name="Rectangle 1029">
            <a:extLst>
              <a:ext uri="{FF2B5EF4-FFF2-40B4-BE49-F238E27FC236}">
                <a16:creationId xmlns:a16="http://schemas.microsoft.com/office/drawing/2014/main" id="{535598DF-E2EA-42E2-9C5A-9788AF519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9675" y="1052513"/>
            <a:ext cx="5362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fr-BE" altLang="fr-FR" sz="3600"/>
              <a:t>Aspects quantitatifs</a:t>
            </a:r>
            <a:endParaRPr lang="fr-BE" altLang="fr-FR" sz="36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hème Office">
  <a:themeElements>
    <a:clrScheme name="ENVT">
      <a:dk1>
        <a:sysClr val="windowText" lastClr="000000"/>
      </a:dk1>
      <a:lt1>
        <a:sysClr val="window" lastClr="FFFFFF"/>
      </a:lt1>
      <a:dk2>
        <a:srgbClr val="3D408F"/>
      </a:dk2>
      <a:lt2>
        <a:srgbClr val="EEECE1"/>
      </a:lt2>
      <a:accent1>
        <a:srgbClr val="DE1C21"/>
      </a:accent1>
      <a:accent2>
        <a:srgbClr val="781614"/>
      </a:accent2>
      <a:accent3>
        <a:srgbClr val="F8AA29"/>
      </a:accent3>
      <a:accent4>
        <a:srgbClr val="40B1BA"/>
      </a:accent4>
      <a:accent5>
        <a:srgbClr val="6A7A93"/>
      </a:accent5>
      <a:accent6>
        <a:srgbClr val="3D408F"/>
      </a:accent6>
      <a:hlink>
        <a:srgbClr val="DE1C21"/>
      </a:hlink>
      <a:folHlink>
        <a:srgbClr val="78161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4111</TotalTime>
  <Words>960</Words>
  <Application>Microsoft Office PowerPoint</Application>
  <PresentationFormat>Diapositives 35 mm</PresentationFormat>
  <Paragraphs>283</Paragraphs>
  <Slides>29</Slides>
  <Notes>27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8" baseType="lpstr">
      <vt:lpstr>Arial</vt:lpstr>
      <vt:lpstr>Arial Black</vt:lpstr>
      <vt:lpstr>Calibri</vt:lpstr>
      <vt:lpstr>Tahoma</vt:lpstr>
      <vt:lpstr>Times New Roman</vt:lpstr>
      <vt:lpstr>Wingdings</vt:lpstr>
      <vt:lpstr>Pixel</vt:lpstr>
      <vt:lpstr>2_Thème Office</vt:lpstr>
      <vt:lpstr>Graphique</vt:lpstr>
      <vt:lpstr>Pharmacologie générale Introduction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Relation Dose-Réponse dans une population </vt:lpstr>
      <vt:lpstr>Présentation PowerPoint</vt:lpstr>
      <vt:lpstr>Relations dose-exposition-effet</vt:lpstr>
      <vt:lpstr>Relations dose-exposition-effet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Paramètres pharmacodynamiques</vt:lpstr>
      <vt:lpstr>Paramètres pharmacocinétiques</vt:lpstr>
      <vt:lpstr>Présentation PowerPoint</vt:lpstr>
      <vt:lpstr>Présentation PowerPoint</vt:lpstr>
    </vt:vector>
  </TitlesOfParts>
  <Company>ENVT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Alain BOUSQUET-MELOU</dc:creator>
  <cp:lastModifiedBy>Alain Bousquet-Melou</cp:lastModifiedBy>
  <cp:revision>114</cp:revision>
  <cp:lastPrinted>2003-09-26T11:05:08Z</cp:lastPrinted>
  <dcterms:created xsi:type="dcterms:W3CDTF">2001-11-02T09:45:18Z</dcterms:created>
  <dcterms:modified xsi:type="dcterms:W3CDTF">2026-01-28T14:07:55Z</dcterms:modified>
</cp:coreProperties>
</file>