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818" r:id="rId2"/>
    <p:sldId id="836" r:id="rId3"/>
    <p:sldId id="837" r:id="rId4"/>
    <p:sldId id="634" r:id="rId5"/>
    <p:sldId id="635" r:id="rId6"/>
    <p:sldId id="709" r:id="rId7"/>
    <p:sldId id="637" r:id="rId8"/>
    <p:sldId id="704" r:id="rId9"/>
    <p:sldId id="705" r:id="rId10"/>
    <p:sldId id="706" r:id="rId11"/>
    <p:sldId id="707" r:id="rId12"/>
    <p:sldId id="856" r:id="rId13"/>
    <p:sldId id="646" r:id="rId14"/>
    <p:sldId id="648" r:id="rId15"/>
    <p:sldId id="715" r:id="rId16"/>
    <p:sldId id="725" r:id="rId17"/>
    <p:sldId id="717" r:id="rId18"/>
    <p:sldId id="727" r:id="rId19"/>
    <p:sldId id="855" r:id="rId20"/>
    <p:sldId id="661" r:id="rId21"/>
    <p:sldId id="732" r:id="rId22"/>
    <p:sldId id="719" r:id="rId23"/>
    <p:sldId id="726" r:id="rId24"/>
    <p:sldId id="720" r:id="rId25"/>
    <p:sldId id="665" r:id="rId26"/>
    <p:sldId id="668" r:id="rId27"/>
    <p:sldId id="671" r:id="rId28"/>
    <p:sldId id="754" r:id="rId29"/>
    <p:sldId id="778" r:id="rId30"/>
    <p:sldId id="858" r:id="rId31"/>
    <p:sldId id="755" r:id="rId32"/>
    <p:sldId id="783" r:id="rId33"/>
    <p:sldId id="782" r:id="rId34"/>
    <p:sldId id="801" r:id="rId35"/>
    <p:sldId id="802" r:id="rId36"/>
    <p:sldId id="846" r:id="rId37"/>
    <p:sldId id="847" r:id="rId38"/>
    <p:sldId id="848" r:id="rId39"/>
    <p:sldId id="849" r:id="rId40"/>
    <p:sldId id="850" r:id="rId41"/>
    <p:sldId id="838" r:id="rId42"/>
    <p:sldId id="839" r:id="rId43"/>
    <p:sldId id="840" r:id="rId44"/>
    <p:sldId id="841" r:id="rId45"/>
    <p:sldId id="859" r:id="rId46"/>
    <p:sldId id="799" r:id="rId47"/>
    <p:sldId id="800" r:id="rId48"/>
    <p:sldId id="760" r:id="rId49"/>
    <p:sldId id="860" r:id="rId50"/>
    <p:sldId id="803" r:id="rId51"/>
    <p:sldId id="761" r:id="rId52"/>
    <p:sldId id="844" r:id="rId53"/>
    <p:sldId id="807" r:id="rId54"/>
    <p:sldId id="805" r:id="rId55"/>
    <p:sldId id="861" r:id="rId56"/>
    <p:sldId id="772" r:id="rId57"/>
    <p:sldId id="773" r:id="rId58"/>
    <p:sldId id="775" r:id="rId59"/>
    <p:sldId id="777" r:id="rId60"/>
    <p:sldId id="776" r:id="rId61"/>
    <p:sldId id="845" r:id="rId62"/>
    <p:sldId id="798" r:id="rId63"/>
    <p:sldId id="748" r:id="rId64"/>
    <p:sldId id="728" r:id="rId65"/>
    <p:sldId id="843" r:id="rId66"/>
    <p:sldId id="729" r:id="rId67"/>
    <p:sldId id="738" r:id="rId68"/>
    <p:sldId id="730" r:id="rId69"/>
    <p:sldId id="741" r:id="rId70"/>
    <p:sldId id="749" r:id="rId71"/>
    <p:sldId id="731" r:id="rId72"/>
  </p:sldIdLst>
  <p:sldSz cx="9144000" cy="6858000" type="screen4x3"/>
  <p:notesSz cx="6772275" cy="9902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CC99"/>
    <a:srgbClr val="006600"/>
    <a:srgbClr val="990000"/>
    <a:srgbClr val="993300"/>
    <a:srgbClr val="CC660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66606" autoAdjust="0"/>
  </p:normalViewPr>
  <p:slideViewPr>
    <p:cSldViewPr snapToGrid="0" snapToObjects="1" showGuides="1">
      <p:cViewPr varScale="1">
        <p:scale>
          <a:sx n="82" d="100"/>
          <a:sy n="82" d="100"/>
        </p:scale>
        <p:origin x="2717" y="67"/>
      </p:cViewPr>
      <p:guideLst>
        <p:guide orient="horz" pos="2218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662B6723-03D7-4637-8B0C-9E2A8F69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9493250"/>
            <a:ext cx="506413" cy="311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8841" tIns="43640" rIns="88841" bIns="43640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A25DADC2-839F-4DA3-956B-6E79D9543E40}" type="slidenum">
              <a:rPr lang="fr-FR" altLang="fr-FR" sz="1400" smtClean="0"/>
              <a:pPr algn="r">
                <a:defRPr/>
              </a:pPr>
              <a:t>‹N°›</a:t>
            </a:fld>
            <a:endParaRPr lang="fr-FR" altLang="fr-F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BB58A57-51E3-4250-A9B0-80BC3EF19D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5"/>
            <a:ext cx="4965700" cy="390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841" tIns="43640" rIns="88841" bIns="43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347F89C-D545-486D-BA96-95B1450B11C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7913" y="868363"/>
            <a:ext cx="4616450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2D6D0AC7-1892-44C6-A9D8-D2AA51E4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9493250"/>
            <a:ext cx="506413" cy="311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8841" tIns="43640" rIns="88841" bIns="43640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FE807A18-8C76-4924-B885-85BA5E2ECF2C}" type="slidenum">
              <a:rPr lang="fr-FR" altLang="fr-FR" sz="1400" smtClean="0"/>
              <a:pPr algn="r">
                <a:defRPr/>
              </a:pPr>
              <a:t>‹N°›</a:t>
            </a:fld>
            <a:endParaRPr lang="fr-FR" altLang="fr-F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7752AF-D124-4E2B-940E-21FA7666BF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DE054D-A1EA-4822-96E7-734EF3D75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E1C89C9-B9EB-4396-9E62-CA6E771E43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79AB5F-8A5D-4E13-BF88-0D27DB975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id="{D8BD1E1F-FA57-40CA-B69C-BF25D16CC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>
            <a:extLst>
              <a:ext uri="{FF2B5EF4-FFF2-40B4-BE49-F238E27FC236}">
                <a16:creationId xmlns:a16="http://schemas.microsoft.com/office/drawing/2014/main" id="{D473F2B5-806C-41A7-AD22-2B0239B1A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557DF70-1F1B-4A28-BABC-03B88295BA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92249D0-4CED-42E2-A3ED-197889682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AFBBF1A-5AC3-4E70-A126-0EBBFE2231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B65573-C0AE-414C-80C0-491A43CA0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A539E06-6176-4B35-A551-D235F9E3C5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8880A6A-C4CB-42F6-9336-36B57B1A4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6F5C4B0-F4E3-4D03-AE7F-9D4C1C952A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9B5B9D5-DFCC-439E-8DDC-BA4D250F5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8994C0-EF09-4900-9AE0-69D1ECDEE6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E61EB26-B461-450D-9E81-578B7433E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755E0B2-D688-41AB-B60B-1FCDC70C30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992A14-D462-4176-9462-C133075A2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2A8F33A-8CF8-454D-866F-CEC8D955E6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D84C816-C6A5-424B-8BDB-CA43E7BE3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74555A8-EE83-4957-BCB0-B329A344CA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458523A-3CEC-4D5B-B5D2-2F425176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FA18AAF2-9A30-4D8C-9EA4-3F47EE26C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3E2A9FF7-DDE3-4908-BA24-2AAF299E2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97258D-33A5-4ABF-85A2-595844B5AC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F9BCAF7-434F-4279-BABA-791027BA7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867F93B-63ED-414F-81EF-DACE17C348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47BF06E-083B-49D4-A0DF-FFB2EBD5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3AFA942-CDF6-48D7-8D64-753CFE9033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9898770-9A84-448B-B353-291035CC8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F58DC1F-8FAD-4A14-8C7D-FB95251359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30C750B-D206-4A1E-A630-C5BC3380E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23FEAD6-2216-47F5-8D01-5C7AD7B607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3712B2B-9615-40A5-B85C-F2BDD153B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315C2B3-B04D-4970-ADD0-FFEDB1BC75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668F340-0E69-4B46-8C2C-E06D4F0A2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E5774B0-80CE-42A7-BD3A-F08F08868C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8E26439-6C45-4431-95C8-D254DD30A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>
            <a:extLst>
              <a:ext uri="{FF2B5EF4-FFF2-40B4-BE49-F238E27FC236}">
                <a16:creationId xmlns:a16="http://schemas.microsoft.com/office/drawing/2014/main" id="{FE02DA9B-99C5-4EAB-90F5-B06CB0755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>
            <a:extLst>
              <a:ext uri="{FF2B5EF4-FFF2-40B4-BE49-F238E27FC236}">
                <a16:creationId xmlns:a16="http://schemas.microsoft.com/office/drawing/2014/main" id="{BEAFC004-E0B5-47CB-8494-421FDB92E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348C90F2-8B54-413A-8FB6-039B928B1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A8602D21-DBF7-4403-83F4-33300559B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>
            <a:extLst>
              <a:ext uri="{FF2B5EF4-FFF2-40B4-BE49-F238E27FC236}">
                <a16:creationId xmlns:a16="http://schemas.microsoft.com/office/drawing/2014/main" id="{B269F967-C02F-4236-8E1D-9D901017D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>
            <a:extLst>
              <a:ext uri="{FF2B5EF4-FFF2-40B4-BE49-F238E27FC236}">
                <a16:creationId xmlns:a16="http://schemas.microsoft.com/office/drawing/2014/main" id="{B5D46A0E-89D2-4BFC-A91A-C471D793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7D03FC4-63CA-4BA5-AE7A-5A4DC639AB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160B9BE-3E52-40D2-B7BE-7EA65B153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CBBDAB1-E360-4164-A0D8-CDE392B16F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81088" y="863600"/>
            <a:ext cx="4618037" cy="3463925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A53EB77-DC44-4CB5-AB24-0D3E9CE73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04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>
            <a:extLst>
              <a:ext uri="{FF2B5EF4-FFF2-40B4-BE49-F238E27FC236}">
                <a16:creationId xmlns:a16="http://schemas.microsoft.com/office/drawing/2014/main" id="{D2165C9E-EE38-4CF1-ABB2-DA8E8EB8E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Espace réservé des commentaires 2">
            <a:extLst>
              <a:ext uri="{FF2B5EF4-FFF2-40B4-BE49-F238E27FC236}">
                <a16:creationId xmlns:a16="http://schemas.microsoft.com/office/drawing/2014/main" id="{D7387211-63E1-4A2B-B080-AFD2C2D9E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8E392BC-0C96-4F5B-B99C-1B7B4FA718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87413" y="247650"/>
            <a:ext cx="5600700" cy="4202113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C6A74E5-915C-423B-8570-D82119D32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AE31CAB-688D-4B9E-85A1-1FE3FD30A3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19138" y="165100"/>
            <a:ext cx="5711825" cy="4284663"/>
          </a:xfrm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E0B4E9E-E969-4D80-ACDB-E04B5A9A8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D80C541-E2DC-4FAE-916D-733581626D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870631C-9A3E-42BC-B252-3CCA34199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FCE97977-3046-41F5-97B3-DA2ABE04C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FE582BB6-A8B0-4834-B628-B88D5BA2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044E890-86D6-48BD-8311-CF8948BF91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615A3BF-CD3A-4B26-8E8F-8C990FE14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96502E6-2D60-4EDF-AFCC-11D4F44E9A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1583D1A-DE74-4ACA-8FD7-4CDFA2F8D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378D2ABB-5DDF-4333-BE1C-589112C97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D7DB2850-6AEE-4A35-B2FC-53856E40D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BDFB2E3-9692-4969-AA93-8B2F0E3AAE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6B8EDDC-E940-4341-9D76-6616B415E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663C3C0-1F2B-4DC2-BC0C-E62095D2B4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18354F-5DC6-43CB-B121-262E35CE4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9D39290-6BAB-41D9-BF86-DA849E2D9C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14A3FEC-6336-4EB7-B432-26BFA4E76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CECE6BB-28BE-4232-AF46-EAA89B6F34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6EDEA3F-C458-4369-BA6D-2144DD10A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5723F37-FCCC-4D34-85E5-470B3A8845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8530085-3AC6-435A-8E3F-905770DD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>
            <a:extLst>
              <a:ext uri="{FF2B5EF4-FFF2-40B4-BE49-F238E27FC236}">
                <a16:creationId xmlns:a16="http://schemas.microsoft.com/office/drawing/2014/main" id="{0708D65F-D3A3-41BB-A79C-421470AED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Espace réservé des commentaires 2">
            <a:extLst>
              <a:ext uri="{FF2B5EF4-FFF2-40B4-BE49-F238E27FC236}">
                <a16:creationId xmlns:a16="http://schemas.microsoft.com/office/drawing/2014/main" id="{74F5B7E7-71D3-453C-97B0-F85B8772C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C6E3D5D-DCCD-43C9-8C5A-78B50A61B9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45CAEF9-60C5-44DC-86A6-E3FBB8504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6EDA059-0782-40BE-B9AD-226FA347FB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7C60FAA-12FB-4E63-A390-20FD96707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7A0DDE7-704D-4D08-B446-FEEB71EB77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7BAB141-DCE9-4C25-9575-8EFFF6032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>
            <a:extLst>
              <a:ext uri="{FF2B5EF4-FFF2-40B4-BE49-F238E27FC236}">
                <a16:creationId xmlns:a16="http://schemas.microsoft.com/office/drawing/2014/main" id="{E73C976F-BA87-4FD8-A272-CFC1AADCD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Espace réservé des commentaires 2">
            <a:extLst>
              <a:ext uri="{FF2B5EF4-FFF2-40B4-BE49-F238E27FC236}">
                <a16:creationId xmlns:a16="http://schemas.microsoft.com/office/drawing/2014/main" id="{6519A726-258E-4EE8-ABFA-DD62C061C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A7B55FE-CB3A-45CD-B869-AD33CA89BA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2D196199-47EE-40AC-B999-947FEB69B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1675F02-F61C-4148-90A8-991B287622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EAC47BF-7E8E-420E-B092-DF32B2046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319965-B07B-4019-9AF4-2A44EE613D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C74EAF8-99E1-4333-AC7E-2BEC2D235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4B23D315-70B7-4769-9571-93890C4660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727AB0B-4CEB-4AEE-BBCD-3F29A687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>
            <a:extLst>
              <a:ext uri="{FF2B5EF4-FFF2-40B4-BE49-F238E27FC236}">
                <a16:creationId xmlns:a16="http://schemas.microsoft.com/office/drawing/2014/main" id="{6AE05551-6D1F-4506-8E6D-84E9AA69E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Espace réservé des commentaires 2">
            <a:extLst>
              <a:ext uri="{FF2B5EF4-FFF2-40B4-BE49-F238E27FC236}">
                <a16:creationId xmlns:a16="http://schemas.microsoft.com/office/drawing/2014/main" id="{48477297-DE9E-4859-84A3-0863582E0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2704C4B-2069-4902-9C32-CC663DACCD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2938EEBF-276F-45B0-BFFA-13227A058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>
            <a:extLst>
              <a:ext uri="{FF2B5EF4-FFF2-40B4-BE49-F238E27FC236}">
                <a16:creationId xmlns:a16="http://schemas.microsoft.com/office/drawing/2014/main" id="{8568D712-34DC-4382-9D4D-8C2C21218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Espace réservé des commentaires 2">
            <a:extLst>
              <a:ext uri="{FF2B5EF4-FFF2-40B4-BE49-F238E27FC236}">
                <a16:creationId xmlns:a16="http://schemas.microsoft.com/office/drawing/2014/main" id="{E33A60B2-3B56-4472-ACBB-CFF2A1957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B37E4EB-5B80-425E-B795-7258E04E78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5A2D62C-2D2F-42BE-A786-0E2735179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C358FF8-2D7C-4134-93B9-E89048F4FA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5FC93FB-CE6F-4FF0-AAA6-54067A149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2FCB73D-7103-4D9D-894E-DDAB8C7913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44563" y="330200"/>
            <a:ext cx="5492750" cy="4119563"/>
          </a:xfrm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D37E768-313F-4BD6-ABB8-B056B4757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fr-FR" altLang="fr-FR" sz="16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DFA557A-3954-4A0E-A5B6-41E2A9988B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419100" y="0"/>
            <a:ext cx="6161088" cy="4621213"/>
          </a:xfrm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54E7BBD-96FC-4577-91D9-C8721E5D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225" y="4703763"/>
            <a:ext cx="6321425" cy="4951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8255DBE-4797-488F-B374-9F577C51CE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06425" y="165100"/>
            <a:ext cx="5710238" cy="4284663"/>
          </a:xfrm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5021FD5-7E4B-48E7-85A8-67FBD15EC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9DF0DCD-4A29-48D6-BD22-6A8A710433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693E9E3-5F0C-4738-B641-CCD4DB323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08C62C3-D70F-48E2-995D-43388E9750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0DBFDE-503F-4BCF-AB9D-2ED4E34F9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005DA518-CC29-43BE-A82A-CDCDC2901F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2E0CF3A-F049-49CC-8567-208587376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501BE37C-5AA7-4E76-85D0-BD15AD1203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3D3F465-4EAB-4E69-B852-94667574B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E50A07A8-3878-4971-9F56-2C1E482E65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F86D6732-B3CA-47F3-B9E0-B74D2C915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78B6FFE-316B-44AF-A997-9BC216F66E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8905FF2D-D356-48B5-B72C-8ABED4B65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7EF33A8B-9247-4E4E-A4AB-602A4C4CDE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135D962E-A9D3-4DF4-8B72-5F8AD9EE3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34719D33-BA0A-4AFB-94F2-CA2734A887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19F85F91-4944-4E8C-A245-D4EFDD794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5E108516-8AE3-4573-BA49-731701FF9F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2B6D0CC-95F1-4B62-9A29-81237EE63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953182DD-384D-4200-B3B8-9E38F2B40C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6C67362-2104-4BA6-AC24-B8C98F89A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14A524-0EB4-471A-B150-497EEC2D59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81C642E-D531-40E7-87D0-72FBD8771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569689D-C434-4E49-B8A9-07F0B2DC23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7747E5-34AA-46FE-BC90-59BA6347D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09EF7B-E2FE-4875-8C93-BB1A247403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4582450-F4FC-4E64-A920-0FBB3DF68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03763"/>
            <a:ext cx="496570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AFE3E5-324D-493A-8618-DAC1D3E1C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DE09F5-426A-4036-98DA-E64C3AC669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0681-964C-4F06-B96C-0868C6D908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68E3C54-7E66-4BC0-9881-A4B549268B2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0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84DF5C-2093-4D8F-AF48-5F57BD9494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9A22F7-F425-4032-969D-A4A87C9E62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7604D-74DD-4046-A6FE-73C696D442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7CB35A3-6A43-414C-93FE-0BB34397D2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9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B51144-6221-40AE-9A71-8EF1AC2CE4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CE7690-E748-46CB-BEB1-3B55B70C77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1BF8-F261-45D9-B1BE-FF73774741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5223E24-F868-4E30-9AF6-B0FAFCD0AB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8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509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3BC2A4-6C91-4F82-91FE-F62C427982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242BFA-3787-43A2-9E35-9E1A5A64FF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6C40-C5EA-4825-9C51-2E745D7CA5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82D10E-3ED2-4AC5-9DA9-384DCD80384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509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299ED9-501E-4296-B19F-4692480278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A22542-A182-4F24-8A5A-28AD3CFCF9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0744-76CE-486A-98FC-37DD37716B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D7723E6-C7DD-4C25-8935-9578A449DC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6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7D402B-39CF-4197-B8DB-2AD5C67E67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33B664-CC9A-46C9-88A7-7BFB9A1393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7C85-550B-4595-8D4F-459BDBDBC6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2C2F3E9-7C23-43CA-B1BE-6AE779FE08D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15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3963A2-0F76-4311-A48B-3BB1F4FAF4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958E89-CA10-4FF9-98AF-0023C6662C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6C02-2F58-45BE-A7FD-8BDC08C25B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FC8312F-FFE3-47F6-BA03-77F06D5D7F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21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C9397F-53B2-4102-AD78-4AAFA04AD2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71DC55A-23A7-41E8-9229-1B9999EF20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7059C-6795-430C-91FE-09CBF1BDB8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20E64B6-6B5C-409D-BA1E-501751E838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4B3019A-54C8-41D1-AFC4-355F9344BD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FBCFD5-BA0C-42D0-991C-82C4B1A5BA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2781-595C-413F-8B96-15FE746EA7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6279028-AE72-463F-AFAE-1A9C7C40A69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73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F1944-76B8-4E97-A3FC-78F19FCEA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A51E5-1ED7-4B7A-9CFE-79C1DCE0AF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D40D-699E-457B-A8E0-58D2D74951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4E64165-F37C-447D-8126-C9D4B319F8E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53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CDE2BF-2860-42ED-B797-AE279DB673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C48D3E-7557-45F5-B4A5-F565546C39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6E55-82B0-45CC-9EC5-7C5AE53548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6B67A0C-1403-4649-A3BE-F7DE1679B6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4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F32F50-005D-4D9E-B4F7-364D1D67BE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A88AA7-E541-4164-A250-D87FA47F91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1296F-55BA-4B0B-A5A4-E34172B0E7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D0F43E7-8082-4E10-A267-167C7E2202A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46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A8D6011-F9E6-4606-A146-D607C7027F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FDC903-2EBE-47E6-A28E-4D8CA76234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F7A2-A280-4F09-9FE3-22AB616E4C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1DAA5F8-CED4-4C18-BD02-7EB77CFA7DF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2A78504-0C9D-4402-8281-59BDB695C4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CB0F5BA-C928-4D0F-8FE7-A0314207B7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A6C314B-4D3D-4098-881B-E42B59FCE1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1C6A6AD6-7626-4B22-B791-944F65D43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509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BD3E1885-88E9-4319-8EEA-36CCB9DB3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53616" name="Rectangle 16">
            <a:extLst>
              <a:ext uri="{FF2B5EF4-FFF2-40B4-BE49-F238E27FC236}">
                <a16:creationId xmlns:a16="http://schemas.microsoft.com/office/drawing/2014/main" id="{1010FD63-B1B6-47B5-B043-BBBA948827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>
            <a:extLst>
              <a:ext uri="{FF2B5EF4-FFF2-40B4-BE49-F238E27FC236}">
                <a16:creationId xmlns:a16="http://schemas.microsoft.com/office/drawing/2014/main" id="{FD0674FF-5B0A-4516-B622-561AE9A84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2FEF17-3A4B-40C2-AF95-2C6AB06FE07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13AF609-4BD9-47FA-A9C9-5074B7136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75" y="2587625"/>
            <a:ext cx="7772400" cy="862013"/>
          </a:xfrm>
        </p:spPr>
        <p:txBody>
          <a:bodyPr/>
          <a:lstStyle/>
          <a:p>
            <a:pPr eaLnBrk="1" hangingPunct="1"/>
            <a:r>
              <a:rPr lang="fr-FR" altLang="fr-FR"/>
              <a:t>PHYSIOLOGIE DE L’ESTOMAC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335F666A-B16A-4BBC-BBB0-FF74DD74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6064250"/>
            <a:ext cx="1736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Aude FERRAN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2025</a:t>
            </a:r>
          </a:p>
        </p:txBody>
      </p:sp>
      <p:pic>
        <p:nvPicPr>
          <p:cNvPr id="4101" name="Image 5">
            <a:extLst>
              <a:ext uri="{FF2B5EF4-FFF2-40B4-BE49-F238E27FC236}">
                <a16:creationId xmlns:a16="http://schemas.microsoft.com/office/drawing/2014/main" id="{CB527ECF-2B62-4A54-A7A9-CAFE23C13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38113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>
            <a:extLst>
              <a:ext uri="{FF2B5EF4-FFF2-40B4-BE49-F238E27FC236}">
                <a16:creationId xmlns:a16="http://schemas.microsoft.com/office/drawing/2014/main" id="{DFA71EBB-14A5-42AB-9D28-5C7399924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77EB1D-7AD0-49D7-9E89-77A4CF6E8EB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23555" name="Picture 2" descr="esto">
            <a:extLst>
              <a:ext uri="{FF2B5EF4-FFF2-40B4-BE49-F238E27FC236}">
                <a16:creationId xmlns:a16="http://schemas.microsoft.com/office/drawing/2014/main" id="{E31E6080-5F53-42D6-929E-6FB5EB18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>
            <a:fillRect/>
          </a:stretch>
        </p:blipFill>
        <p:spPr bwMode="invGray">
          <a:xfrm>
            <a:off x="560388" y="1590675"/>
            <a:ext cx="6081712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>
            <a:extLst>
              <a:ext uri="{FF2B5EF4-FFF2-40B4-BE49-F238E27FC236}">
                <a16:creationId xmlns:a16="http://schemas.microsoft.com/office/drawing/2014/main" id="{2D88D849-00FA-4FCE-867C-33BF006DE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276225"/>
            <a:ext cx="8315325" cy="617538"/>
          </a:xfrm>
        </p:spPr>
        <p:txBody>
          <a:bodyPr/>
          <a:lstStyle/>
          <a:p>
            <a:pPr eaLnBrk="1" hangingPunct="1"/>
            <a:r>
              <a:rPr lang="fr-FR" altLang="fr-FR" sz="3600" b="0"/>
              <a:t>Estomac : types de muqueuse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C35B3391-F927-433D-92B2-C0E79977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3700463"/>
            <a:ext cx="619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Rat</a:t>
            </a:r>
          </a:p>
        </p:txBody>
      </p:sp>
      <p:sp>
        <p:nvSpPr>
          <p:cNvPr id="23558" name="Rectangle 9">
            <a:extLst>
              <a:ext uri="{FF2B5EF4-FFF2-40B4-BE49-F238E27FC236}">
                <a16:creationId xmlns:a16="http://schemas.microsoft.com/office/drawing/2014/main" id="{90516FE9-E316-4E66-BF25-17581885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3527425"/>
            <a:ext cx="992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vache</a:t>
            </a:r>
          </a:p>
        </p:txBody>
      </p:sp>
      <p:sp>
        <p:nvSpPr>
          <p:cNvPr id="23559" name="Rectangle 10">
            <a:extLst>
              <a:ext uri="{FF2B5EF4-FFF2-40B4-BE49-F238E27FC236}">
                <a16:creationId xmlns:a16="http://schemas.microsoft.com/office/drawing/2014/main" id="{0BE05E24-9A8F-410C-9BB7-97CC7DC9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700463"/>
            <a:ext cx="92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Lama</a:t>
            </a:r>
          </a:p>
        </p:txBody>
      </p:sp>
      <p:sp>
        <p:nvSpPr>
          <p:cNvPr id="23560" name="Rectangle 11">
            <a:extLst>
              <a:ext uri="{FF2B5EF4-FFF2-40B4-BE49-F238E27FC236}">
                <a16:creationId xmlns:a16="http://schemas.microsoft.com/office/drawing/2014/main" id="{24B6FBC9-A376-4CAD-8DF1-8539C57FDFF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156450" y="2152650"/>
            <a:ext cx="148113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Stratifiée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sq. non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glandulaire</a:t>
            </a:r>
          </a:p>
        </p:txBody>
      </p:sp>
      <p:sp>
        <p:nvSpPr>
          <p:cNvPr id="23561" name="Rectangle 12">
            <a:extLst>
              <a:ext uri="{FF2B5EF4-FFF2-40B4-BE49-F238E27FC236}">
                <a16:creationId xmlns:a16="http://schemas.microsoft.com/office/drawing/2014/main" id="{2F46C67F-18EC-455A-A53E-CDB3FF07DA5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7156450" y="3895725"/>
            <a:ext cx="1544638" cy="5810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Gastrique propre</a:t>
            </a:r>
            <a:endParaRPr lang="en-US" altLang="fr-FR" sz="2000" b="1"/>
          </a:p>
        </p:txBody>
      </p:sp>
      <p:sp>
        <p:nvSpPr>
          <p:cNvPr id="23562" name="Rectangle 13">
            <a:extLst>
              <a:ext uri="{FF2B5EF4-FFF2-40B4-BE49-F238E27FC236}">
                <a16:creationId xmlns:a16="http://schemas.microsoft.com/office/drawing/2014/main" id="{D268B5A6-C4EE-406A-8A1F-650DB9343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3963988"/>
            <a:ext cx="322262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63" name="Rectangle 14">
            <a:extLst>
              <a:ext uri="{FF2B5EF4-FFF2-40B4-BE49-F238E27FC236}">
                <a16:creationId xmlns:a16="http://schemas.microsoft.com/office/drawing/2014/main" id="{A235732C-214F-4670-8D2B-4AE03A55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3160713"/>
            <a:ext cx="112871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Cardiale</a:t>
            </a:r>
          </a:p>
        </p:txBody>
      </p:sp>
      <p:sp>
        <p:nvSpPr>
          <p:cNvPr id="23564" name="Rectangle 15">
            <a:extLst>
              <a:ext uri="{FF2B5EF4-FFF2-40B4-BE49-F238E27FC236}">
                <a16:creationId xmlns:a16="http://schemas.microsoft.com/office/drawing/2014/main" id="{602F9B43-FA79-4E42-91AC-EE5956BE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4876800"/>
            <a:ext cx="12842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Pylorique</a:t>
            </a:r>
          </a:p>
        </p:txBody>
      </p:sp>
      <p:sp>
        <p:nvSpPr>
          <p:cNvPr id="23565" name="Rectangle 16" descr="Sillage">
            <a:extLst>
              <a:ext uri="{FF2B5EF4-FFF2-40B4-BE49-F238E27FC236}">
                <a16:creationId xmlns:a16="http://schemas.microsoft.com/office/drawing/2014/main" id="{3711F984-09FB-4A40-9323-796210DB63B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69100" y="3103563"/>
            <a:ext cx="323850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66" name="Rectangle 17" descr="Grands confettis">
            <a:extLst>
              <a:ext uri="{FF2B5EF4-FFF2-40B4-BE49-F238E27FC236}">
                <a16:creationId xmlns:a16="http://schemas.microsoft.com/office/drawing/2014/main" id="{B27F2BDB-DFB2-4032-9A96-7FE3DF6B0FD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69100" y="2243138"/>
            <a:ext cx="323850" cy="4000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67" name="Rectangle 18" descr="Diagonales larges vers le bas">
            <a:extLst>
              <a:ext uri="{FF2B5EF4-FFF2-40B4-BE49-F238E27FC236}">
                <a16:creationId xmlns:a16="http://schemas.microsoft.com/office/drawing/2014/main" id="{DCE8A5AF-DEBC-46C9-A9ED-6036706213A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70688" y="4826000"/>
            <a:ext cx="322262" cy="4000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68" name="Freeform 19">
            <a:extLst>
              <a:ext uri="{FF2B5EF4-FFF2-40B4-BE49-F238E27FC236}">
                <a16:creationId xmlns:a16="http://schemas.microsoft.com/office/drawing/2014/main" id="{5731133F-0BEB-429F-B706-615BC1A1F767}"/>
              </a:ext>
            </a:extLst>
          </p:cNvPr>
          <p:cNvSpPr>
            <a:spLocks/>
          </p:cNvSpPr>
          <p:nvPr/>
        </p:nvSpPr>
        <p:spPr bwMode="auto">
          <a:xfrm>
            <a:off x="1168400" y="1830388"/>
            <a:ext cx="708025" cy="1463675"/>
          </a:xfrm>
          <a:custGeom>
            <a:avLst/>
            <a:gdLst>
              <a:gd name="T0" fmla="*/ 2147483646 w 446"/>
              <a:gd name="T1" fmla="*/ 2147483646 h 922"/>
              <a:gd name="T2" fmla="*/ 2147483646 w 446"/>
              <a:gd name="T3" fmla="*/ 2147483646 h 922"/>
              <a:gd name="T4" fmla="*/ 2147483646 w 446"/>
              <a:gd name="T5" fmla="*/ 2147483646 h 922"/>
              <a:gd name="T6" fmla="*/ 2147483646 w 446"/>
              <a:gd name="T7" fmla="*/ 2147483646 h 922"/>
              <a:gd name="T8" fmla="*/ 2147483646 w 446"/>
              <a:gd name="T9" fmla="*/ 2147483646 h 922"/>
              <a:gd name="T10" fmla="*/ 2147483646 w 446"/>
              <a:gd name="T11" fmla="*/ 2147483646 h 922"/>
              <a:gd name="T12" fmla="*/ 2147483646 w 446"/>
              <a:gd name="T13" fmla="*/ 2147483646 h 922"/>
              <a:gd name="T14" fmla="*/ 2147483646 w 446"/>
              <a:gd name="T15" fmla="*/ 2147483646 h 922"/>
              <a:gd name="T16" fmla="*/ 2147483646 w 446"/>
              <a:gd name="T17" fmla="*/ 2147483646 h 922"/>
              <a:gd name="T18" fmla="*/ 2147483646 w 446"/>
              <a:gd name="T19" fmla="*/ 2147483646 h 922"/>
              <a:gd name="T20" fmla="*/ 2147483646 w 446"/>
              <a:gd name="T21" fmla="*/ 2147483646 h 922"/>
              <a:gd name="T22" fmla="*/ 2147483646 w 446"/>
              <a:gd name="T23" fmla="*/ 2147483646 h 922"/>
              <a:gd name="T24" fmla="*/ 2147483646 w 446"/>
              <a:gd name="T25" fmla="*/ 2147483646 h 922"/>
              <a:gd name="T26" fmla="*/ 2147483646 w 446"/>
              <a:gd name="T27" fmla="*/ 2147483646 h 922"/>
              <a:gd name="T28" fmla="*/ 2147483646 w 446"/>
              <a:gd name="T29" fmla="*/ 2147483646 h 922"/>
              <a:gd name="T30" fmla="*/ 2147483646 w 446"/>
              <a:gd name="T31" fmla="*/ 2147483646 h 922"/>
              <a:gd name="T32" fmla="*/ 2147483646 w 446"/>
              <a:gd name="T33" fmla="*/ 2147483646 h 9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6" h="922">
                <a:moveTo>
                  <a:pt x="401" y="611"/>
                </a:moveTo>
                <a:cubicBezTo>
                  <a:pt x="394" y="635"/>
                  <a:pt x="370" y="631"/>
                  <a:pt x="350" y="656"/>
                </a:cubicBezTo>
                <a:cubicBezTo>
                  <a:pt x="330" y="681"/>
                  <a:pt x="299" y="725"/>
                  <a:pt x="284" y="758"/>
                </a:cubicBezTo>
                <a:cubicBezTo>
                  <a:pt x="269" y="791"/>
                  <a:pt x="264" y="831"/>
                  <a:pt x="257" y="857"/>
                </a:cubicBezTo>
                <a:cubicBezTo>
                  <a:pt x="250" y="883"/>
                  <a:pt x="266" y="922"/>
                  <a:pt x="239" y="917"/>
                </a:cubicBezTo>
                <a:cubicBezTo>
                  <a:pt x="212" y="912"/>
                  <a:pt x="133" y="882"/>
                  <a:pt x="95" y="827"/>
                </a:cubicBezTo>
                <a:cubicBezTo>
                  <a:pt x="57" y="772"/>
                  <a:pt x="22" y="669"/>
                  <a:pt x="11" y="587"/>
                </a:cubicBezTo>
                <a:cubicBezTo>
                  <a:pt x="0" y="505"/>
                  <a:pt x="6" y="420"/>
                  <a:pt x="26" y="338"/>
                </a:cubicBezTo>
                <a:cubicBezTo>
                  <a:pt x="46" y="256"/>
                  <a:pt x="96" y="146"/>
                  <a:pt x="131" y="92"/>
                </a:cubicBezTo>
                <a:cubicBezTo>
                  <a:pt x="166" y="38"/>
                  <a:pt x="202" y="28"/>
                  <a:pt x="236" y="14"/>
                </a:cubicBezTo>
                <a:cubicBezTo>
                  <a:pt x="270" y="0"/>
                  <a:pt x="310" y="3"/>
                  <a:pt x="338" y="8"/>
                </a:cubicBezTo>
                <a:cubicBezTo>
                  <a:pt x="366" y="13"/>
                  <a:pt x="392" y="26"/>
                  <a:pt x="404" y="44"/>
                </a:cubicBezTo>
                <a:cubicBezTo>
                  <a:pt x="416" y="62"/>
                  <a:pt x="407" y="80"/>
                  <a:pt x="413" y="116"/>
                </a:cubicBezTo>
                <a:cubicBezTo>
                  <a:pt x="419" y="152"/>
                  <a:pt x="446" y="220"/>
                  <a:pt x="443" y="260"/>
                </a:cubicBezTo>
                <a:lnTo>
                  <a:pt x="395" y="356"/>
                </a:lnTo>
                <a:cubicBezTo>
                  <a:pt x="386" y="397"/>
                  <a:pt x="388" y="464"/>
                  <a:pt x="389" y="506"/>
                </a:cubicBezTo>
                <a:cubicBezTo>
                  <a:pt x="390" y="548"/>
                  <a:pt x="398" y="589"/>
                  <a:pt x="401" y="6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69" name="Freeform 20">
            <a:extLst>
              <a:ext uri="{FF2B5EF4-FFF2-40B4-BE49-F238E27FC236}">
                <a16:creationId xmlns:a16="http://schemas.microsoft.com/office/drawing/2014/main" id="{1EF6CC16-1A99-4F6D-8F01-BBCD30E204BA}"/>
              </a:ext>
            </a:extLst>
          </p:cNvPr>
          <p:cNvSpPr>
            <a:spLocks/>
          </p:cNvSpPr>
          <p:nvPr/>
        </p:nvSpPr>
        <p:spPr bwMode="auto">
          <a:xfrm>
            <a:off x="2443163" y="1820863"/>
            <a:ext cx="768350" cy="1323975"/>
          </a:xfrm>
          <a:custGeom>
            <a:avLst/>
            <a:gdLst>
              <a:gd name="T0" fmla="*/ 2147483646 w 484"/>
              <a:gd name="T1" fmla="*/ 2147483646 h 834"/>
              <a:gd name="T2" fmla="*/ 2147483646 w 484"/>
              <a:gd name="T3" fmla="*/ 2147483646 h 834"/>
              <a:gd name="T4" fmla="*/ 2147483646 w 484"/>
              <a:gd name="T5" fmla="*/ 2147483646 h 834"/>
              <a:gd name="T6" fmla="*/ 2147483646 w 484"/>
              <a:gd name="T7" fmla="*/ 2147483646 h 834"/>
              <a:gd name="T8" fmla="*/ 2147483646 w 484"/>
              <a:gd name="T9" fmla="*/ 2147483646 h 834"/>
              <a:gd name="T10" fmla="*/ 2147483646 w 484"/>
              <a:gd name="T11" fmla="*/ 2147483646 h 834"/>
              <a:gd name="T12" fmla="*/ 2147483646 w 484"/>
              <a:gd name="T13" fmla="*/ 2147483646 h 834"/>
              <a:gd name="T14" fmla="*/ 2147483646 w 484"/>
              <a:gd name="T15" fmla="*/ 2147483646 h 834"/>
              <a:gd name="T16" fmla="*/ 2147483646 w 484"/>
              <a:gd name="T17" fmla="*/ 2147483646 h 834"/>
              <a:gd name="T18" fmla="*/ 2147483646 w 484"/>
              <a:gd name="T19" fmla="*/ 2147483646 h 834"/>
              <a:gd name="T20" fmla="*/ 2147483646 w 484"/>
              <a:gd name="T21" fmla="*/ 2147483646 h 834"/>
              <a:gd name="T22" fmla="*/ 2147483646 w 484"/>
              <a:gd name="T23" fmla="*/ 2147483646 h 834"/>
              <a:gd name="T24" fmla="*/ 2147483646 w 484"/>
              <a:gd name="T25" fmla="*/ 2147483646 h 834"/>
              <a:gd name="T26" fmla="*/ 2147483646 w 484"/>
              <a:gd name="T27" fmla="*/ 2147483646 h 834"/>
              <a:gd name="T28" fmla="*/ 2147483646 w 484"/>
              <a:gd name="T29" fmla="*/ 2147483646 h 834"/>
              <a:gd name="T30" fmla="*/ 2147483646 w 484"/>
              <a:gd name="T31" fmla="*/ 2147483646 h 834"/>
              <a:gd name="T32" fmla="*/ 2147483646 w 484"/>
              <a:gd name="T33" fmla="*/ 2147483646 h 834"/>
              <a:gd name="T34" fmla="*/ 2147483646 w 484"/>
              <a:gd name="T35" fmla="*/ 2147483646 h 8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84" h="834">
                <a:moveTo>
                  <a:pt x="417" y="617"/>
                </a:moveTo>
                <a:cubicBezTo>
                  <a:pt x="412" y="646"/>
                  <a:pt x="408" y="659"/>
                  <a:pt x="393" y="680"/>
                </a:cubicBezTo>
                <a:cubicBezTo>
                  <a:pt x="378" y="701"/>
                  <a:pt x="343" y="728"/>
                  <a:pt x="324" y="746"/>
                </a:cubicBezTo>
                <a:cubicBezTo>
                  <a:pt x="305" y="764"/>
                  <a:pt x="303" y="780"/>
                  <a:pt x="279" y="791"/>
                </a:cubicBezTo>
                <a:cubicBezTo>
                  <a:pt x="255" y="802"/>
                  <a:pt x="207" y="811"/>
                  <a:pt x="177" y="812"/>
                </a:cubicBezTo>
                <a:cubicBezTo>
                  <a:pt x="147" y="813"/>
                  <a:pt x="123" y="834"/>
                  <a:pt x="99" y="797"/>
                </a:cubicBezTo>
                <a:cubicBezTo>
                  <a:pt x="75" y="760"/>
                  <a:pt x="44" y="666"/>
                  <a:pt x="30" y="587"/>
                </a:cubicBezTo>
                <a:cubicBezTo>
                  <a:pt x="16" y="508"/>
                  <a:pt x="0" y="404"/>
                  <a:pt x="15" y="323"/>
                </a:cubicBezTo>
                <a:cubicBezTo>
                  <a:pt x="30" y="242"/>
                  <a:pt x="81" y="152"/>
                  <a:pt x="120" y="101"/>
                </a:cubicBezTo>
                <a:cubicBezTo>
                  <a:pt x="159" y="50"/>
                  <a:pt x="211" y="34"/>
                  <a:pt x="249" y="17"/>
                </a:cubicBezTo>
                <a:cubicBezTo>
                  <a:pt x="287" y="0"/>
                  <a:pt x="315" y="0"/>
                  <a:pt x="345" y="2"/>
                </a:cubicBezTo>
                <a:cubicBezTo>
                  <a:pt x="375" y="4"/>
                  <a:pt x="408" y="15"/>
                  <a:pt x="429" y="29"/>
                </a:cubicBezTo>
                <a:cubicBezTo>
                  <a:pt x="450" y="43"/>
                  <a:pt x="464" y="52"/>
                  <a:pt x="471" y="86"/>
                </a:cubicBezTo>
                <a:cubicBezTo>
                  <a:pt x="478" y="120"/>
                  <a:pt x="484" y="191"/>
                  <a:pt x="474" y="236"/>
                </a:cubicBezTo>
                <a:lnTo>
                  <a:pt x="411" y="356"/>
                </a:lnTo>
                <a:cubicBezTo>
                  <a:pt x="401" y="377"/>
                  <a:pt x="410" y="333"/>
                  <a:pt x="411" y="359"/>
                </a:cubicBezTo>
                <a:cubicBezTo>
                  <a:pt x="412" y="385"/>
                  <a:pt x="416" y="469"/>
                  <a:pt x="417" y="512"/>
                </a:cubicBezTo>
                <a:cubicBezTo>
                  <a:pt x="418" y="555"/>
                  <a:pt x="417" y="595"/>
                  <a:pt x="417" y="6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0" name="Freeform 21">
            <a:extLst>
              <a:ext uri="{FF2B5EF4-FFF2-40B4-BE49-F238E27FC236}">
                <a16:creationId xmlns:a16="http://schemas.microsoft.com/office/drawing/2014/main" id="{24FE7A73-80B9-4E34-848D-587A440F86D3}"/>
              </a:ext>
            </a:extLst>
          </p:cNvPr>
          <p:cNvSpPr>
            <a:spLocks/>
          </p:cNvSpPr>
          <p:nvPr/>
        </p:nvSpPr>
        <p:spPr bwMode="auto">
          <a:xfrm>
            <a:off x="3657600" y="2566988"/>
            <a:ext cx="708025" cy="731837"/>
          </a:xfrm>
          <a:custGeom>
            <a:avLst/>
            <a:gdLst>
              <a:gd name="T0" fmla="*/ 2147483646 w 446"/>
              <a:gd name="T1" fmla="*/ 2147483646 h 461"/>
              <a:gd name="T2" fmla="*/ 2147483646 w 446"/>
              <a:gd name="T3" fmla="*/ 2147483646 h 461"/>
              <a:gd name="T4" fmla="*/ 2147483646 w 446"/>
              <a:gd name="T5" fmla="*/ 2147483646 h 461"/>
              <a:gd name="T6" fmla="*/ 2147483646 w 446"/>
              <a:gd name="T7" fmla="*/ 2147483646 h 461"/>
              <a:gd name="T8" fmla="*/ 2147483646 w 446"/>
              <a:gd name="T9" fmla="*/ 2147483646 h 461"/>
              <a:gd name="T10" fmla="*/ 2147483646 w 446"/>
              <a:gd name="T11" fmla="*/ 2147483646 h 461"/>
              <a:gd name="T12" fmla="*/ 2147483646 w 446"/>
              <a:gd name="T13" fmla="*/ 2147483646 h 461"/>
              <a:gd name="T14" fmla="*/ 2147483646 w 446"/>
              <a:gd name="T15" fmla="*/ 2147483646 h 461"/>
              <a:gd name="T16" fmla="*/ 2147483646 w 446"/>
              <a:gd name="T17" fmla="*/ 2147483646 h 461"/>
              <a:gd name="T18" fmla="*/ 2147483646 w 446"/>
              <a:gd name="T19" fmla="*/ 2147483646 h 461"/>
              <a:gd name="T20" fmla="*/ 2147483646 w 446"/>
              <a:gd name="T21" fmla="*/ 2147483646 h 461"/>
              <a:gd name="T22" fmla="*/ 2147483646 w 446"/>
              <a:gd name="T23" fmla="*/ 2147483646 h 461"/>
              <a:gd name="T24" fmla="*/ 2147483646 w 446"/>
              <a:gd name="T25" fmla="*/ 2147483646 h 461"/>
              <a:gd name="T26" fmla="*/ 2147483646 w 446"/>
              <a:gd name="T27" fmla="*/ 2147483646 h 461"/>
              <a:gd name="T28" fmla="*/ 2147483646 w 446"/>
              <a:gd name="T29" fmla="*/ 2147483646 h 461"/>
              <a:gd name="T30" fmla="*/ 2147483646 w 446"/>
              <a:gd name="T31" fmla="*/ 2147483646 h 461"/>
              <a:gd name="T32" fmla="*/ 2147483646 w 446"/>
              <a:gd name="T33" fmla="*/ 2147483646 h 4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6" h="461">
                <a:moveTo>
                  <a:pt x="384" y="33"/>
                </a:moveTo>
                <a:cubicBezTo>
                  <a:pt x="369" y="26"/>
                  <a:pt x="336" y="63"/>
                  <a:pt x="297" y="69"/>
                </a:cubicBezTo>
                <a:cubicBezTo>
                  <a:pt x="258" y="75"/>
                  <a:pt x="189" y="75"/>
                  <a:pt x="147" y="72"/>
                </a:cubicBezTo>
                <a:cubicBezTo>
                  <a:pt x="105" y="69"/>
                  <a:pt x="66" y="61"/>
                  <a:pt x="42" y="51"/>
                </a:cubicBezTo>
                <a:cubicBezTo>
                  <a:pt x="18" y="41"/>
                  <a:pt x="12" y="0"/>
                  <a:pt x="6" y="9"/>
                </a:cubicBezTo>
                <a:cubicBezTo>
                  <a:pt x="0" y="18"/>
                  <a:pt x="2" y="67"/>
                  <a:pt x="6" y="105"/>
                </a:cubicBezTo>
                <a:cubicBezTo>
                  <a:pt x="10" y="143"/>
                  <a:pt x="17" y="198"/>
                  <a:pt x="30" y="237"/>
                </a:cubicBezTo>
                <a:cubicBezTo>
                  <a:pt x="43" y="276"/>
                  <a:pt x="64" y="309"/>
                  <a:pt x="84" y="339"/>
                </a:cubicBezTo>
                <a:cubicBezTo>
                  <a:pt x="104" y="369"/>
                  <a:pt x="125" y="401"/>
                  <a:pt x="150" y="420"/>
                </a:cubicBezTo>
                <a:cubicBezTo>
                  <a:pt x="175" y="439"/>
                  <a:pt x="208" y="451"/>
                  <a:pt x="234" y="456"/>
                </a:cubicBezTo>
                <a:cubicBezTo>
                  <a:pt x="260" y="461"/>
                  <a:pt x="282" y="457"/>
                  <a:pt x="306" y="450"/>
                </a:cubicBezTo>
                <a:cubicBezTo>
                  <a:pt x="330" y="443"/>
                  <a:pt x="357" y="431"/>
                  <a:pt x="378" y="414"/>
                </a:cubicBezTo>
                <a:cubicBezTo>
                  <a:pt x="399" y="397"/>
                  <a:pt x="422" y="364"/>
                  <a:pt x="432" y="345"/>
                </a:cubicBezTo>
                <a:cubicBezTo>
                  <a:pt x="442" y="326"/>
                  <a:pt x="446" y="318"/>
                  <a:pt x="438" y="300"/>
                </a:cubicBezTo>
                <a:cubicBezTo>
                  <a:pt x="430" y="282"/>
                  <a:pt x="392" y="269"/>
                  <a:pt x="384" y="237"/>
                </a:cubicBezTo>
                <a:cubicBezTo>
                  <a:pt x="376" y="205"/>
                  <a:pt x="387" y="142"/>
                  <a:pt x="387" y="108"/>
                </a:cubicBezTo>
                <a:cubicBezTo>
                  <a:pt x="387" y="74"/>
                  <a:pt x="399" y="40"/>
                  <a:pt x="384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1" name="Freeform 22">
            <a:extLst>
              <a:ext uri="{FF2B5EF4-FFF2-40B4-BE49-F238E27FC236}">
                <a16:creationId xmlns:a16="http://schemas.microsoft.com/office/drawing/2014/main" id="{859DAA02-F7D5-4DB6-97CA-EBABF800D6EB}"/>
              </a:ext>
            </a:extLst>
          </p:cNvPr>
          <p:cNvSpPr>
            <a:spLocks/>
          </p:cNvSpPr>
          <p:nvPr/>
        </p:nvSpPr>
        <p:spPr bwMode="auto">
          <a:xfrm>
            <a:off x="4933950" y="2532063"/>
            <a:ext cx="628650" cy="758825"/>
          </a:xfrm>
          <a:custGeom>
            <a:avLst/>
            <a:gdLst>
              <a:gd name="T0" fmla="*/ 2147483646 w 396"/>
              <a:gd name="T1" fmla="*/ 2147483646 h 478"/>
              <a:gd name="T2" fmla="*/ 0 w 396"/>
              <a:gd name="T3" fmla="*/ 2147483646 h 478"/>
              <a:gd name="T4" fmla="*/ 2147483646 w 396"/>
              <a:gd name="T5" fmla="*/ 2147483646 h 478"/>
              <a:gd name="T6" fmla="*/ 2147483646 w 396"/>
              <a:gd name="T7" fmla="*/ 2147483646 h 478"/>
              <a:gd name="T8" fmla="*/ 2147483646 w 396"/>
              <a:gd name="T9" fmla="*/ 2147483646 h 478"/>
              <a:gd name="T10" fmla="*/ 2147483646 w 396"/>
              <a:gd name="T11" fmla="*/ 2147483646 h 478"/>
              <a:gd name="T12" fmla="*/ 2147483646 w 396"/>
              <a:gd name="T13" fmla="*/ 2147483646 h 478"/>
              <a:gd name="T14" fmla="*/ 2147483646 w 396"/>
              <a:gd name="T15" fmla="*/ 2147483646 h 478"/>
              <a:gd name="T16" fmla="*/ 2147483646 w 396"/>
              <a:gd name="T17" fmla="*/ 2147483646 h 478"/>
              <a:gd name="T18" fmla="*/ 2147483646 w 396"/>
              <a:gd name="T19" fmla="*/ 2147483646 h 478"/>
              <a:gd name="T20" fmla="*/ 2147483646 w 396"/>
              <a:gd name="T21" fmla="*/ 2147483646 h 478"/>
              <a:gd name="T22" fmla="*/ 2147483646 w 396"/>
              <a:gd name="T23" fmla="*/ 2147483646 h 478"/>
              <a:gd name="T24" fmla="*/ 2147483646 w 396"/>
              <a:gd name="T25" fmla="*/ 2147483646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6" h="478">
                <a:moveTo>
                  <a:pt x="9" y="4"/>
                </a:moveTo>
                <a:cubicBezTo>
                  <a:pt x="1" y="8"/>
                  <a:pt x="0" y="49"/>
                  <a:pt x="0" y="82"/>
                </a:cubicBezTo>
                <a:cubicBezTo>
                  <a:pt x="0" y="115"/>
                  <a:pt x="0" y="157"/>
                  <a:pt x="9" y="202"/>
                </a:cubicBezTo>
                <a:cubicBezTo>
                  <a:pt x="18" y="247"/>
                  <a:pt x="35" y="311"/>
                  <a:pt x="57" y="352"/>
                </a:cubicBezTo>
                <a:cubicBezTo>
                  <a:pt x="79" y="393"/>
                  <a:pt x="114" y="431"/>
                  <a:pt x="141" y="451"/>
                </a:cubicBezTo>
                <a:cubicBezTo>
                  <a:pt x="168" y="471"/>
                  <a:pt x="191" y="472"/>
                  <a:pt x="219" y="475"/>
                </a:cubicBezTo>
                <a:cubicBezTo>
                  <a:pt x="247" y="478"/>
                  <a:pt x="282" y="477"/>
                  <a:pt x="309" y="469"/>
                </a:cubicBezTo>
                <a:cubicBezTo>
                  <a:pt x="336" y="461"/>
                  <a:pt x="372" y="440"/>
                  <a:pt x="384" y="427"/>
                </a:cubicBezTo>
                <a:cubicBezTo>
                  <a:pt x="396" y="414"/>
                  <a:pt x="391" y="414"/>
                  <a:pt x="381" y="391"/>
                </a:cubicBezTo>
                <a:cubicBezTo>
                  <a:pt x="371" y="368"/>
                  <a:pt x="348" y="325"/>
                  <a:pt x="321" y="289"/>
                </a:cubicBezTo>
                <a:cubicBezTo>
                  <a:pt x="294" y="253"/>
                  <a:pt x="264" y="217"/>
                  <a:pt x="219" y="178"/>
                </a:cubicBezTo>
                <a:cubicBezTo>
                  <a:pt x="174" y="139"/>
                  <a:pt x="86" y="83"/>
                  <a:pt x="51" y="55"/>
                </a:cubicBezTo>
                <a:cubicBezTo>
                  <a:pt x="16" y="27"/>
                  <a:pt x="17" y="0"/>
                  <a:pt x="9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2" name="Freeform 23">
            <a:extLst>
              <a:ext uri="{FF2B5EF4-FFF2-40B4-BE49-F238E27FC236}">
                <a16:creationId xmlns:a16="http://schemas.microsoft.com/office/drawing/2014/main" id="{F8B8E978-1A0E-464D-841A-3F448874838C}"/>
              </a:ext>
            </a:extLst>
          </p:cNvPr>
          <p:cNvSpPr>
            <a:spLocks/>
          </p:cNvSpPr>
          <p:nvPr/>
        </p:nvSpPr>
        <p:spPr bwMode="auto">
          <a:xfrm>
            <a:off x="5441950" y="5829300"/>
            <a:ext cx="330200" cy="258763"/>
          </a:xfrm>
          <a:custGeom>
            <a:avLst/>
            <a:gdLst>
              <a:gd name="T0" fmla="*/ 2147483646 w 208"/>
              <a:gd name="T1" fmla="*/ 2147483646 h 163"/>
              <a:gd name="T2" fmla="*/ 2147483646 w 208"/>
              <a:gd name="T3" fmla="*/ 2147483646 h 163"/>
              <a:gd name="T4" fmla="*/ 2147483646 w 208"/>
              <a:gd name="T5" fmla="*/ 2147483646 h 163"/>
              <a:gd name="T6" fmla="*/ 2147483646 w 208"/>
              <a:gd name="T7" fmla="*/ 2147483646 h 163"/>
              <a:gd name="T8" fmla="*/ 2147483646 w 208"/>
              <a:gd name="T9" fmla="*/ 2147483646 h 163"/>
              <a:gd name="T10" fmla="*/ 2147483646 w 208"/>
              <a:gd name="T11" fmla="*/ 2147483646 h 163"/>
              <a:gd name="T12" fmla="*/ 2147483646 w 208"/>
              <a:gd name="T13" fmla="*/ 2147483646 h 163"/>
              <a:gd name="T14" fmla="*/ 2147483646 w 208"/>
              <a:gd name="T15" fmla="*/ 2147483646 h 163"/>
              <a:gd name="T16" fmla="*/ 2147483646 w 208"/>
              <a:gd name="T17" fmla="*/ 2147483646 h 163"/>
              <a:gd name="T18" fmla="*/ 2147483646 w 208"/>
              <a:gd name="T19" fmla="*/ 2147483646 h 163"/>
              <a:gd name="T20" fmla="*/ 2147483646 w 208"/>
              <a:gd name="T21" fmla="*/ 2147483646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" h="163">
                <a:moveTo>
                  <a:pt x="1" y="126"/>
                </a:moveTo>
                <a:cubicBezTo>
                  <a:pt x="0" y="110"/>
                  <a:pt x="23" y="79"/>
                  <a:pt x="37" y="60"/>
                </a:cubicBezTo>
                <a:cubicBezTo>
                  <a:pt x="51" y="41"/>
                  <a:pt x="75" y="18"/>
                  <a:pt x="88" y="9"/>
                </a:cubicBezTo>
                <a:cubicBezTo>
                  <a:pt x="101" y="0"/>
                  <a:pt x="105" y="9"/>
                  <a:pt x="115" y="9"/>
                </a:cubicBezTo>
                <a:cubicBezTo>
                  <a:pt x="125" y="9"/>
                  <a:pt x="138" y="3"/>
                  <a:pt x="148" y="9"/>
                </a:cubicBezTo>
                <a:cubicBezTo>
                  <a:pt x="158" y="15"/>
                  <a:pt x="168" y="32"/>
                  <a:pt x="175" y="45"/>
                </a:cubicBezTo>
                <a:cubicBezTo>
                  <a:pt x="182" y="58"/>
                  <a:pt x="190" y="70"/>
                  <a:pt x="193" y="87"/>
                </a:cubicBezTo>
                <a:cubicBezTo>
                  <a:pt x="196" y="104"/>
                  <a:pt x="208" y="135"/>
                  <a:pt x="193" y="147"/>
                </a:cubicBezTo>
                <a:cubicBezTo>
                  <a:pt x="178" y="159"/>
                  <a:pt x="127" y="161"/>
                  <a:pt x="103" y="162"/>
                </a:cubicBezTo>
                <a:cubicBezTo>
                  <a:pt x="79" y="163"/>
                  <a:pt x="61" y="160"/>
                  <a:pt x="46" y="156"/>
                </a:cubicBezTo>
                <a:cubicBezTo>
                  <a:pt x="31" y="152"/>
                  <a:pt x="2" y="142"/>
                  <a:pt x="1" y="1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3" name="Freeform 24">
            <a:extLst>
              <a:ext uri="{FF2B5EF4-FFF2-40B4-BE49-F238E27FC236}">
                <a16:creationId xmlns:a16="http://schemas.microsoft.com/office/drawing/2014/main" id="{8A790089-94AE-43A0-BCDC-444F318AE75E}"/>
              </a:ext>
            </a:extLst>
          </p:cNvPr>
          <p:cNvSpPr>
            <a:spLocks/>
          </p:cNvSpPr>
          <p:nvPr/>
        </p:nvSpPr>
        <p:spPr bwMode="auto">
          <a:xfrm>
            <a:off x="3709988" y="4559300"/>
            <a:ext cx="422275" cy="538163"/>
          </a:xfrm>
          <a:custGeom>
            <a:avLst/>
            <a:gdLst>
              <a:gd name="T0" fmla="*/ 2147483646 w 266"/>
              <a:gd name="T1" fmla="*/ 2147483646 h 339"/>
              <a:gd name="T2" fmla="*/ 2147483646 w 266"/>
              <a:gd name="T3" fmla="*/ 2147483646 h 339"/>
              <a:gd name="T4" fmla="*/ 2147483646 w 266"/>
              <a:gd name="T5" fmla="*/ 2147483646 h 339"/>
              <a:gd name="T6" fmla="*/ 2147483646 w 266"/>
              <a:gd name="T7" fmla="*/ 2147483646 h 339"/>
              <a:gd name="T8" fmla="*/ 2147483646 w 266"/>
              <a:gd name="T9" fmla="*/ 2147483646 h 339"/>
              <a:gd name="T10" fmla="*/ 2147483646 w 266"/>
              <a:gd name="T11" fmla="*/ 2147483646 h 339"/>
              <a:gd name="T12" fmla="*/ 2147483646 w 266"/>
              <a:gd name="T13" fmla="*/ 2147483646 h 339"/>
              <a:gd name="T14" fmla="*/ 2147483646 w 266"/>
              <a:gd name="T15" fmla="*/ 2147483646 h 339"/>
              <a:gd name="T16" fmla="*/ 2147483646 w 266"/>
              <a:gd name="T17" fmla="*/ 2147483646 h 339"/>
              <a:gd name="T18" fmla="*/ 2147483646 w 266"/>
              <a:gd name="T19" fmla="*/ 2147483646 h 339"/>
              <a:gd name="T20" fmla="*/ 2147483646 w 266"/>
              <a:gd name="T21" fmla="*/ 2147483646 h 339"/>
              <a:gd name="T22" fmla="*/ 2147483646 w 266"/>
              <a:gd name="T23" fmla="*/ 2147483646 h 339"/>
              <a:gd name="T24" fmla="*/ 2147483646 w 266"/>
              <a:gd name="T25" fmla="*/ 2147483646 h 3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6" h="339">
                <a:moveTo>
                  <a:pt x="21" y="17"/>
                </a:moveTo>
                <a:cubicBezTo>
                  <a:pt x="0" y="32"/>
                  <a:pt x="12" y="63"/>
                  <a:pt x="12" y="95"/>
                </a:cubicBezTo>
                <a:cubicBezTo>
                  <a:pt x="12" y="127"/>
                  <a:pt x="15" y="179"/>
                  <a:pt x="21" y="212"/>
                </a:cubicBezTo>
                <a:cubicBezTo>
                  <a:pt x="27" y="245"/>
                  <a:pt x="32" y="274"/>
                  <a:pt x="48" y="293"/>
                </a:cubicBezTo>
                <a:cubicBezTo>
                  <a:pt x="64" y="312"/>
                  <a:pt x="101" y="320"/>
                  <a:pt x="120" y="326"/>
                </a:cubicBezTo>
                <a:cubicBezTo>
                  <a:pt x="139" y="332"/>
                  <a:pt x="147" y="332"/>
                  <a:pt x="162" y="332"/>
                </a:cubicBezTo>
                <a:cubicBezTo>
                  <a:pt x="177" y="332"/>
                  <a:pt x="194" y="323"/>
                  <a:pt x="210" y="323"/>
                </a:cubicBezTo>
                <a:cubicBezTo>
                  <a:pt x="226" y="323"/>
                  <a:pt x="250" y="339"/>
                  <a:pt x="258" y="332"/>
                </a:cubicBezTo>
                <a:cubicBezTo>
                  <a:pt x="266" y="325"/>
                  <a:pt x="263" y="315"/>
                  <a:pt x="258" y="284"/>
                </a:cubicBezTo>
                <a:cubicBezTo>
                  <a:pt x="253" y="253"/>
                  <a:pt x="237" y="185"/>
                  <a:pt x="225" y="143"/>
                </a:cubicBezTo>
                <a:cubicBezTo>
                  <a:pt x="213" y="101"/>
                  <a:pt x="197" y="52"/>
                  <a:pt x="183" y="29"/>
                </a:cubicBezTo>
                <a:cubicBezTo>
                  <a:pt x="169" y="6"/>
                  <a:pt x="165" y="4"/>
                  <a:pt x="138" y="2"/>
                </a:cubicBezTo>
                <a:cubicBezTo>
                  <a:pt x="111" y="0"/>
                  <a:pt x="42" y="2"/>
                  <a:pt x="21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4" name="Freeform 25">
            <a:extLst>
              <a:ext uri="{FF2B5EF4-FFF2-40B4-BE49-F238E27FC236}">
                <a16:creationId xmlns:a16="http://schemas.microsoft.com/office/drawing/2014/main" id="{E0A527B8-65F0-4707-A1AE-19F79FA724A7}"/>
              </a:ext>
            </a:extLst>
          </p:cNvPr>
          <p:cNvSpPr>
            <a:spLocks/>
          </p:cNvSpPr>
          <p:nvPr/>
        </p:nvSpPr>
        <p:spPr bwMode="auto">
          <a:xfrm>
            <a:off x="1135063" y="4951413"/>
            <a:ext cx="614362" cy="436562"/>
          </a:xfrm>
          <a:custGeom>
            <a:avLst/>
            <a:gdLst>
              <a:gd name="T0" fmla="*/ 2147483646 w 387"/>
              <a:gd name="T1" fmla="*/ 2147483646 h 275"/>
              <a:gd name="T2" fmla="*/ 2147483646 w 387"/>
              <a:gd name="T3" fmla="*/ 2147483646 h 275"/>
              <a:gd name="T4" fmla="*/ 2147483646 w 387"/>
              <a:gd name="T5" fmla="*/ 2147483646 h 275"/>
              <a:gd name="T6" fmla="*/ 2147483646 w 387"/>
              <a:gd name="T7" fmla="*/ 2147483646 h 275"/>
              <a:gd name="T8" fmla="*/ 2147483646 w 387"/>
              <a:gd name="T9" fmla="*/ 2147483646 h 275"/>
              <a:gd name="T10" fmla="*/ 2147483646 w 387"/>
              <a:gd name="T11" fmla="*/ 2147483646 h 275"/>
              <a:gd name="T12" fmla="*/ 2147483646 w 387"/>
              <a:gd name="T13" fmla="*/ 2147483646 h 275"/>
              <a:gd name="T14" fmla="*/ 2147483646 w 387"/>
              <a:gd name="T15" fmla="*/ 2147483646 h 275"/>
              <a:gd name="T16" fmla="*/ 2147483646 w 387"/>
              <a:gd name="T17" fmla="*/ 2147483646 h 275"/>
              <a:gd name="T18" fmla="*/ 2147483646 w 387"/>
              <a:gd name="T19" fmla="*/ 2147483646 h 275"/>
              <a:gd name="T20" fmla="*/ 2147483646 w 387"/>
              <a:gd name="T21" fmla="*/ 2147483646 h 275"/>
              <a:gd name="T22" fmla="*/ 2147483646 w 387"/>
              <a:gd name="T23" fmla="*/ 2147483646 h 275"/>
              <a:gd name="T24" fmla="*/ 2147483646 w 387"/>
              <a:gd name="T25" fmla="*/ 2147483646 h 275"/>
              <a:gd name="T26" fmla="*/ 2147483646 w 387"/>
              <a:gd name="T27" fmla="*/ 2147483646 h 275"/>
              <a:gd name="T28" fmla="*/ 2147483646 w 387"/>
              <a:gd name="T29" fmla="*/ 2147483646 h 275"/>
              <a:gd name="T30" fmla="*/ 2147483646 w 387"/>
              <a:gd name="T31" fmla="*/ 2147483646 h 2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7" h="275">
                <a:moveTo>
                  <a:pt x="29" y="22"/>
                </a:moveTo>
                <a:cubicBezTo>
                  <a:pt x="19" y="31"/>
                  <a:pt x="12" y="46"/>
                  <a:pt x="8" y="67"/>
                </a:cubicBezTo>
                <a:cubicBezTo>
                  <a:pt x="4" y="88"/>
                  <a:pt x="0" y="121"/>
                  <a:pt x="5" y="148"/>
                </a:cubicBezTo>
                <a:cubicBezTo>
                  <a:pt x="10" y="175"/>
                  <a:pt x="22" y="209"/>
                  <a:pt x="38" y="229"/>
                </a:cubicBezTo>
                <a:cubicBezTo>
                  <a:pt x="54" y="249"/>
                  <a:pt x="83" y="261"/>
                  <a:pt x="101" y="268"/>
                </a:cubicBezTo>
                <a:cubicBezTo>
                  <a:pt x="119" y="275"/>
                  <a:pt x="125" y="274"/>
                  <a:pt x="146" y="274"/>
                </a:cubicBezTo>
                <a:cubicBezTo>
                  <a:pt x="167" y="274"/>
                  <a:pt x="212" y="270"/>
                  <a:pt x="230" y="265"/>
                </a:cubicBezTo>
                <a:cubicBezTo>
                  <a:pt x="248" y="260"/>
                  <a:pt x="252" y="257"/>
                  <a:pt x="257" y="241"/>
                </a:cubicBezTo>
                <a:cubicBezTo>
                  <a:pt x="262" y="225"/>
                  <a:pt x="255" y="188"/>
                  <a:pt x="263" y="166"/>
                </a:cubicBezTo>
                <a:cubicBezTo>
                  <a:pt x="271" y="144"/>
                  <a:pt x="286" y="125"/>
                  <a:pt x="305" y="109"/>
                </a:cubicBezTo>
                <a:cubicBezTo>
                  <a:pt x="324" y="93"/>
                  <a:pt x="367" y="84"/>
                  <a:pt x="377" y="73"/>
                </a:cubicBezTo>
                <a:cubicBezTo>
                  <a:pt x="387" y="62"/>
                  <a:pt x="379" y="49"/>
                  <a:pt x="368" y="40"/>
                </a:cubicBezTo>
                <a:cubicBezTo>
                  <a:pt x="357" y="31"/>
                  <a:pt x="341" y="25"/>
                  <a:pt x="311" y="19"/>
                </a:cubicBezTo>
                <a:cubicBezTo>
                  <a:pt x="281" y="13"/>
                  <a:pt x="224" y="2"/>
                  <a:pt x="188" y="1"/>
                </a:cubicBezTo>
                <a:cubicBezTo>
                  <a:pt x="152" y="0"/>
                  <a:pt x="118" y="7"/>
                  <a:pt x="92" y="10"/>
                </a:cubicBezTo>
                <a:cubicBezTo>
                  <a:pt x="66" y="13"/>
                  <a:pt x="42" y="20"/>
                  <a:pt x="29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75" name="Rectangle 27">
            <a:extLst>
              <a:ext uri="{FF2B5EF4-FFF2-40B4-BE49-F238E27FC236}">
                <a16:creationId xmlns:a16="http://schemas.microsoft.com/office/drawing/2014/main" id="{0DCC4791-ABD5-4DB1-861D-D78834EB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244600"/>
            <a:ext cx="6081712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576" name="Rectangle 28">
            <a:extLst>
              <a:ext uri="{FF2B5EF4-FFF2-40B4-BE49-F238E27FC236}">
                <a16:creationId xmlns:a16="http://schemas.microsoft.com/office/drawing/2014/main" id="{6C5A3D50-1E37-4513-A3F3-48F9257F9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1244600"/>
            <a:ext cx="1246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Homme</a:t>
            </a:r>
          </a:p>
        </p:txBody>
      </p:sp>
      <p:sp>
        <p:nvSpPr>
          <p:cNvPr id="23577" name="Rectangle 29">
            <a:extLst>
              <a:ext uri="{FF2B5EF4-FFF2-40B4-BE49-F238E27FC236}">
                <a16:creationId xmlns:a16="http://schemas.microsoft.com/office/drawing/2014/main" id="{B7F7F370-8FDF-4C90-AE99-AE30C400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1244600"/>
            <a:ext cx="922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chien</a:t>
            </a:r>
          </a:p>
        </p:txBody>
      </p:sp>
      <p:sp>
        <p:nvSpPr>
          <p:cNvPr id="23578" name="Rectangle 30">
            <a:extLst>
              <a:ext uri="{FF2B5EF4-FFF2-40B4-BE49-F238E27FC236}">
                <a16:creationId xmlns:a16="http://schemas.microsoft.com/office/drawing/2014/main" id="{153AAC31-2691-44AA-9EFC-C83046C9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244600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porc</a:t>
            </a:r>
          </a:p>
        </p:txBody>
      </p:sp>
      <p:sp>
        <p:nvSpPr>
          <p:cNvPr id="23579" name="Rectangle 31">
            <a:extLst>
              <a:ext uri="{FF2B5EF4-FFF2-40B4-BE49-F238E27FC236}">
                <a16:creationId xmlns:a16="http://schemas.microsoft.com/office/drawing/2014/main" id="{A8BF78C9-44D7-44EE-BD9B-6126D7FA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1244600"/>
            <a:ext cx="1076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cheval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>
            <a:extLst>
              <a:ext uri="{FF2B5EF4-FFF2-40B4-BE49-F238E27FC236}">
                <a16:creationId xmlns:a16="http://schemas.microsoft.com/office/drawing/2014/main" id="{A8EA5CEE-3CE2-4ECA-B552-2819603B7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483194-C401-4E11-8FAD-E70DA11552B9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25603" name="Picture 2" descr="esto">
            <a:extLst>
              <a:ext uri="{FF2B5EF4-FFF2-40B4-BE49-F238E27FC236}">
                <a16:creationId xmlns:a16="http://schemas.microsoft.com/office/drawing/2014/main" id="{3AD9350E-AA52-438E-ACD5-CD23FC71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>
            <a:fillRect/>
          </a:stretch>
        </p:blipFill>
        <p:spPr bwMode="invGray">
          <a:xfrm>
            <a:off x="560388" y="1590675"/>
            <a:ext cx="6081712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ECEFE2B2-7BB7-44BE-AC63-F9901EB2D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306388"/>
            <a:ext cx="8315325" cy="727075"/>
          </a:xfrm>
        </p:spPr>
        <p:txBody>
          <a:bodyPr/>
          <a:lstStyle/>
          <a:p>
            <a:pPr eaLnBrk="1" hangingPunct="1"/>
            <a:r>
              <a:rPr lang="fr-FR" altLang="fr-FR" sz="3600" b="0"/>
              <a:t>Estomac : types de muqueuse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7A38C653-2663-4C19-BFA7-312840B0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1244600"/>
            <a:ext cx="736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Man</a:t>
            </a: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C8A13D5F-3874-47AE-9E60-A96D00B20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1244600"/>
            <a:ext cx="7191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Dog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16E8C2B0-82F7-455F-8923-C79AF69A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244600"/>
            <a:ext cx="600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Pig</a:t>
            </a:r>
          </a:p>
        </p:txBody>
      </p:sp>
      <p:sp>
        <p:nvSpPr>
          <p:cNvPr id="25608" name="Rectangle 7">
            <a:extLst>
              <a:ext uri="{FF2B5EF4-FFF2-40B4-BE49-F238E27FC236}">
                <a16:creationId xmlns:a16="http://schemas.microsoft.com/office/drawing/2014/main" id="{9304644D-4757-487B-8D08-5F27E2CC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1244600"/>
            <a:ext cx="992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Horse</a:t>
            </a:r>
          </a:p>
        </p:txBody>
      </p:sp>
      <p:sp>
        <p:nvSpPr>
          <p:cNvPr id="25609" name="Rectangle 8">
            <a:extLst>
              <a:ext uri="{FF2B5EF4-FFF2-40B4-BE49-F238E27FC236}">
                <a16:creationId xmlns:a16="http://schemas.microsoft.com/office/drawing/2014/main" id="{8EBF5183-CAD5-4C00-B581-D6D3F993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3683000"/>
            <a:ext cx="619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Rat</a:t>
            </a:r>
          </a:p>
        </p:txBody>
      </p:sp>
      <p:sp>
        <p:nvSpPr>
          <p:cNvPr id="25610" name="Rectangle 9">
            <a:extLst>
              <a:ext uri="{FF2B5EF4-FFF2-40B4-BE49-F238E27FC236}">
                <a16:creationId xmlns:a16="http://schemas.microsoft.com/office/drawing/2014/main" id="{DFFAE317-8A27-4864-B094-643E0C20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3592513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Vache</a:t>
            </a:r>
          </a:p>
        </p:txBody>
      </p:sp>
      <p:sp>
        <p:nvSpPr>
          <p:cNvPr id="25611" name="Rectangle 10">
            <a:extLst>
              <a:ext uri="{FF2B5EF4-FFF2-40B4-BE49-F238E27FC236}">
                <a16:creationId xmlns:a16="http://schemas.microsoft.com/office/drawing/2014/main" id="{BE169DE3-930E-4282-8F67-ADE0551E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684588"/>
            <a:ext cx="92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Lama</a:t>
            </a:r>
          </a:p>
        </p:txBody>
      </p:sp>
      <p:sp>
        <p:nvSpPr>
          <p:cNvPr id="25612" name="Rectangle 11">
            <a:extLst>
              <a:ext uri="{FF2B5EF4-FFF2-40B4-BE49-F238E27FC236}">
                <a16:creationId xmlns:a16="http://schemas.microsoft.com/office/drawing/2014/main" id="{0F6A0283-B019-483D-8CF3-8EDC8BD9A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595563"/>
            <a:ext cx="14811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Stratifiée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sq. non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glandulaire</a:t>
            </a:r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702BD0DB-26D1-4EB2-AFA8-477969D1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3603625"/>
            <a:ext cx="112871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Cardiale</a:t>
            </a:r>
          </a:p>
        </p:txBody>
      </p:sp>
      <p:sp>
        <p:nvSpPr>
          <p:cNvPr id="25614" name="Rectangle 13">
            <a:extLst>
              <a:ext uri="{FF2B5EF4-FFF2-40B4-BE49-F238E27FC236}">
                <a16:creationId xmlns:a16="http://schemas.microsoft.com/office/drawing/2014/main" id="{95C3D6D2-16CC-4FDF-92D8-CB5040395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406900"/>
            <a:ext cx="14478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Gastrique propre</a:t>
            </a:r>
            <a:endParaRPr lang="en-US" altLang="fr-FR" sz="2000" b="1"/>
          </a:p>
        </p:txBody>
      </p:sp>
      <p:sp>
        <p:nvSpPr>
          <p:cNvPr id="25615" name="Rectangle 14">
            <a:extLst>
              <a:ext uri="{FF2B5EF4-FFF2-40B4-BE49-F238E27FC236}">
                <a16:creationId xmlns:a16="http://schemas.microsoft.com/office/drawing/2014/main" id="{00CA2AEE-397C-47F6-ABF8-FEB9551A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5319713"/>
            <a:ext cx="1296987" cy="322262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Pylorique</a:t>
            </a:r>
          </a:p>
        </p:txBody>
      </p:sp>
      <p:sp>
        <p:nvSpPr>
          <p:cNvPr id="25616" name="Rectangle 15" descr="Sillage">
            <a:extLst>
              <a:ext uri="{FF2B5EF4-FFF2-40B4-BE49-F238E27FC236}">
                <a16:creationId xmlns:a16="http://schemas.microsoft.com/office/drawing/2014/main" id="{A073F492-6531-4293-A2EE-0383AFE6FFE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64350" y="3546475"/>
            <a:ext cx="325438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617" name="Rectangle 16" descr="Grands confettis">
            <a:extLst>
              <a:ext uri="{FF2B5EF4-FFF2-40B4-BE49-F238E27FC236}">
                <a16:creationId xmlns:a16="http://schemas.microsoft.com/office/drawing/2014/main" id="{8A27C766-2A17-4376-AE54-138FBE346AE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64350" y="2686050"/>
            <a:ext cx="325438" cy="4000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618" name="Rectangle 17" descr="Diagonales larges vers le bas">
            <a:extLst>
              <a:ext uri="{FF2B5EF4-FFF2-40B4-BE49-F238E27FC236}">
                <a16:creationId xmlns:a16="http://schemas.microsoft.com/office/drawing/2014/main" id="{3DBBD031-A7FD-4692-9DD1-3826255F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5268913"/>
            <a:ext cx="323850" cy="4000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619" name="Rectangle 18">
            <a:extLst>
              <a:ext uri="{FF2B5EF4-FFF2-40B4-BE49-F238E27FC236}">
                <a16:creationId xmlns:a16="http://schemas.microsoft.com/office/drawing/2014/main" id="{BAA037B5-5CFE-45DC-BE92-9B2753C3473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65938" y="4406900"/>
            <a:ext cx="32385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620" name="Freeform 19" descr="Diagonales larges vers le bas">
            <a:extLst>
              <a:ext uri="{FF2B5EF4-FFF2-40B4-BE49-F238E27FC236}">
                <a16:creationId xmlns:a16="http://schemas.microsoft.com/office/drawing/2014/main" id="{13EDF9D3-BAAD-4C22-97BE-6A55CBE6DED6}"/>
              </a:ext>
            </a:extLst>
          </p:cNvPr>
          <p:cNvSpPr>
            <a:spLocks/>
          </p:cNvSpPr>
          <p:nvPr/>
        </p:nvSpPr>
        <p:spPr bwMode="auto">
          <a:xfrm>
            <a:off x="1557338" y="2811463"/>
            <a:ext cx="633412" cy="498475"/>
          </a:xfrm>
          <a:custGeom>
            <a:avLst/>
            <a:gdLst>
              <a:gd name="T0" fmla="*/ 2147483646 w 399"/>
              <a:gd name="T1" fmla="*/ 2147483646 h 314"/>
              <a:gd name="T2" fmla="*/ 2147483646 w 399"/>
              <a:gd name="T3" fmla="*/ 2147483646 h 314"/>
              <a:gd name="T4" fmla="*/ 2147483646 w 399"/>
              <a:gd name="T5" fmla="*/ 2147483646 h 314"/>
              <a:gd name="T6" fmla="*/ 2147483646 w 399"/>
              <a:gd name="T7" fmla="*/ 2147483646 h 314"/>
              <a:gd name="T8" fmla="*/ 2147483646 w 399"/>
              <a:gd name="T9" fmla="*/ 2147483646 h 314"/>
              <a:gd name="T10" fmla="*/ 2147483646 w 399"/>
              <a:gd name="T11" fmla="*/ 2147483646 h 314"/>
              <a:gd name="T12" fmla="*/ 2147483646 w 399"/>
              <a:gd name="T13" fmla="*/ 2147483646 h 314"/>
              <a:gd name="T14" fmla="*/ 2147483646 w 399"/>
              <a:gd name="T15" fmla="*/ 2147483646 h 314"/>
              <a:gd name="T16" fmla="*/ 2147483646 w 399"/>
              <a:gd name="T17" fmla="*/ 2147483646 h 314"/>
              <a:gd name="T18" fmla="*/ 2147483646 w 399"/>
              <a:gd name="T19" fmla="*/ 2147483646 h 314"/>
              <a:gd name="T20" fmla="*/ 2147483646 w 399"/>
              <a:gd name="T21" fmla="*/ 2147483646 h 314"/>
              <a:gd name="T22" fmla="*/ 0 w 399"/>
              <a:gd name="T23" fmla="*/ 2147483646 h 3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9" h="314">
                <a:moveTo>
                  <a:pt x="21" y="215"/>
                </a:moveTo>
                <a:cubicBezTo>
                  <a:pt x="33" y="192"/>
                  <a:pt x="67" y="112"/>
                  <a:pt x="93" y="77"/>
                </a:cubicBezTo>
                <a:cubicBezTo>
                  <a:pt x="119" y="42"/>
                  <a:pt x="151" y="16"/>
                  <a:pt x="177" y="8"/>
                </a:cubicBezTo>
                <a:cubicBezTo>
                  <a:pt x="203" y="0"/>
                  <a:pt x="226" y="24"/>
                  <a:pt x="249" y="29"/>
                </a:cubicBezTo>
                <a:cubicBezTo>
                  <a:pt x="272" y="34"/>
                  <a:pt x="294" y="26"/>
                  <a:pt x="315" y="38"/>
                </a:cubicBezTo>
                <a:cubicBezTo>
                  <a:pt x="336" y="50"/>
                  <a:pt x="364" y="85"/>
                  <a:pt x="378" y="101"/>
                </a:cubicBezTo>
                <a:cubicBezTo>
                  <a:pt x="392" y="117"/>
                  <a:pt x="399" y="123"/>
                  <a:pt x="399" y="134"/>
                </a:cubicBezTo>
                <a:cubicBezTo>
                  <a:pt x="399" y="145"/>
                  <a:pt x="391" y="162"/>
                  <a:pt x="378" y="167"/>
                </a:cubicBezTo>
                <a:cubicBezTo>
                  <a:pt x="365" y="172"/>
                  <a:pt x="340" y="163"/>
                  <a:pt x="318" y="167"/>
                </a:cubicBezTo>
                <a:cubicBezTo>
                  <a:pt x="296" y="171"/>
                  <a:pt x="273" y="178"/>
                  <a:pt x="243" y="194"/>
                </a:cubicBezTo>
                <a:cubicBezTo>
                  <a:pt x="213" y="210"/>
                  <a:pt x="178" y="246"/>
                  <a:pt x="138" y="266"/>
                </a:cubicBezTo>
                <a:cubicBezTo>
                  <a:pt x="98" y="286"/>
                  <a:pt x="29" y="304"/>
                  <a:pt x="0" y="314"/>
                </a:cubicBezTo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1" name="Freeform 20" descr="Diagonales larges vers le bas">
            <a:extLst>
              <a:ext uri="{FF2B5EF4-FFF2-40B4-BE49-F238E27FC236}">
                <a16:creationId xmlns:a16="http://schemas.microsoft.com/office/drawing/2014/main" id="{381E200F-404F-431D-9E61-EA839A4609BC}"/>
              </a:ext>
            </a:extLst>
          </p:cNvPr>
          <p:cNvSpPr>
            <a:spLocks/>
          </p:cNvSpPr>
          <p:nvPr/>
        </p:nvSpPr>
        <p:spPr bwMode="auto">
          <a:xfrm>
            <a:off x="2624138" y="2825750"/>
            <a:ext cx="836612" cy="434975"/>
          </a:xfrm>
          <a:custGeom>
            <a:avLst/>
            <a:gdLst>
              <a:gd name="T0" fmla="*/ 2147483646 w 527"/>
              <a:gd name="T1" fmla="*/ 2147483646 h 274"/>
              <a:gd name="T2" fmla="*/ 2147483646 w 527"/>
              <a:gd name="T3" fmla="*/ 2147483646 h 274"/>
              <a:gd name="T4" fmla="*/ 2147483646 w 527"/>
              <a:gd name="T5" fmla="*/ 2147483646 h 274"/>
              <a:gd name="T6" fmla="*/ 2147483646 w 527"/>
              <a:gd name="T7" fmla="*/ 2147483646 h 274"/>
              <a:gd name="T8" fmla="*/ 2147483646 w 527"/>
              <a:gd name="T9" fmla="*/ 2147483646 h 274"/>
              <a:gd name="T10" fmla="*/ 2147483646 w 527"/>
              <a:gd name="T11" fmla="*/ 2147483646 h 274"/>
              <a:gd name="T12" fmla="*/ 2147483646 w 527"/>
              <a:gd name="T13" fmla="*/ 2147483646 h 274"/>
              <a:gd name="T14" fmla="*/ 2147483646 w 527"/>
              <a:gd name="T15" fmla="*/ 2147483646 h 274"/>
              <a:gd name="T16" fmla="*/ 2147483646 w 527"/>
              <a:gd name="T17" fmla="*/ 2147483646 h 274"/>
              <a:gd name="T18" fmla="*/ 2147483646 w 527"/>
              <a:gd name="T19" fmla="*/ 2147483646 h 274"/>
              <a:gd name="T20" fmla="*/ 2147483646 w 527"/>
              <a:gd name="T21" fmla="*/ 2147483646 h 274"/>
              <a:gd name="T22" fmla="*/ 2147483646 w 527"/>
              <a:gd name="T23" fmla="*/ 2147483646 h 274"/>
              <a:gd name="T24" fmla="*/ 2147483646 w 527"/>
              <a:gd name="T25" fmla="*/ 2147483646 h 274"/>
              <a:gd name="T26" fmla="*/ 2147483646 w 527"/>
              <a:gd name="T27" fmla="*/ 2147483646 h 274"/>
              <a:gd name="T28" fmla="*/ 2147483646 w 527"/>
              <a:gd name="T29" fmla="*/ 2147483646 h 274"/>
              <a:gd name="T30" fmla="*/ 0 w 527"/>
              <a:gd name="T31" fmla="*/ 2147483646 h 2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7" h="274">
                <a:moveTo>
                  <a:pt x="15" y="194"/>
                </a:moveTo>
                <a:cubicBezTo>
                  <a:pt x="32" y="209"/>
                  <a:pt x="49" y="225"/>
                  <a:pt x="69" y="236"/>
                </a:cubicBezTo>
                <a:cubicBezTo>
                  <a:pt x="89" y="247"/>
                  <a:pt x="110" y="258"/>
                  <a:pt x="138" y="263"/>
                </a:cubicBezTo>
                <a:cubicBezTo>
                  <a:pt x="166" y="268"/>
                  <a:pt x="210" y="274"/>
                  <a:pt x="240" y="266"/>
                </a:cubicBezTo>
                <a:cubicBezTo>
                  <a:pt x="270" y="258"/>
                  <a:pt x="293" y="231"/>
                  <a:pt x="318" y="212"/>
                </a:cubicBezTo>
                <a:cubicBezTo>
                  <a:pt x="343" y="193"/>
                  <a:pt x="364" y="164"/>
                  <a:pt x="387" y="152"/>
                </a:cubicBezTo>
                <a:cubicBezTo>
                  <a:pt x="410" y="140"/>
                  <a:pt x="437" y="143"/>
                  <a:pt x="456" y="140"/>
                </a:cubicBezTo>
                <a:cubicBezTo>
                  <a:pt x="475" y="137"/>
                  <a:pt x="491" y="145"/>
                  <a:pt x="501" y="134"/>
                </a:cubicBezTo>
                <a:cubicBezTo>
                  <a:pt x="511" y="123"/>
                  <a:pt x="527" y="92"/>
                  <a:pt x="519" y="71"/>
                </a:cubicBezTo>
                <a:cubicBezTo>
                  <a:pt x="511" y="50"/>
                  <a:pt x="473" y="16"/>
                  <a:pt x="453" y="8"/>
                </a:cubicBezTo>
                <a:cubicBezTo>
                  <a:pt x="433" y="0"/>
                  <a:pt x="418" y="9"/>
                  <a:pt x="399" y="20"/>
                </a:cubicBezTo>
                <a:cubicBezTo>
                  <a:pt x="380" y="31"/>
                  <a:pt x="359" y="72"/>
                  <a:pt x="339" y="74"/>
                </a:cubicBezTo>
                <a:cubicBezTo>
                  <a:pt x="319" y="76"/>
                  <a:pt x="299" y="22"/>
                  <a:pt x="279" y="29"/>
                </a:cubicBezTo>
                <a:cubicBezTo>
                  <a:pt x="259" y="36"/>
                  <a:pt x="247" y="91"/>
                  <a:pt x="216" y="116"/>
                </a:cubicBezTo>
                <a:cubicBezTo>
                  <a:pt x="185" y="141"/>
                  <a:pt x="129" y="168"/>
                  <a:pt x="93" y="179"/>
                </a:cubicBezTo>
                <a:cubicBezTo>
                  <a:pt x="57" y="190"/>
                  <a:pt x="28" y="186"/>
                  <a:pt x="0" y="182"/>
                </a:cubicBezTo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2" name="Freeform 21" descr="Diagonales larges vers le bas">
            <a:extLst>
              <a:ext uri="{FF2B5EF4-FFF2-40B4-BE49-F238E27FC236}">
                <a16:creationId xmlns:a16="http://schemas.microsoft.com/office/drawing/2014/main" id="{A5B2CE92-C02A-49D4-9469-5754BDC91F07}"/>
              </a:ext>
            </a:extLst>
          </p:cNvPr>
          <p:cNvSpPr>
            <a:spLocks/>
          </p:cNvSpPr>
          <p:nvPr/>
        </p:nvSpPr>
        <p:spPr bwMode="auto">
          <a:xfrm>
            <a:off x="4252913" y="2563813"/>
            <a:ext cx="476250" cy="473075"/>
          </a:xfrm>
          <a:custGeom>
            <a:avLst/>
            <a:gdLst>
              <a:gd name="T0" fmla="*/ 2147483646 w 300"/>
              <a:gd name="T1" fmla="*/ 2147483646 h 298"/>
              <a:gd name="T2" fmla="*/ 2147483646 w 300"/>
              <a:gd name="T3" fmla="*/ 2147483646 h 298"/>
              <a:gd name="T4" fmla="*/ 2147483646 w 300"/>
              <a:gd name="T5" fmla="*/ 2147483646 h 298"/>
              <a:gd name="T6" fmla="*/ 2147483646 w 300"/>
              <a:gd name="T7" fmla="*/ 2147483646 h 298"/>
              <a:gd name="T8" fmla="*/ 2147483646 w 300"/>
              <a:gd name="T9" fmla="*/ 2147483646 h 298"/>
              <a:gd name="T10" fmla="*/ 2147483646 w 300"/>
              <a:gd name="T11" fmla="*/ 2147483646 h 298"/>
              <a:gd name="T12" fmla="*/ 2147483646 w 300"/>
              <a:gd name="T13" fmla="*/ 2147483646 h 298"/>
              <a:gd name="T14" fmla="*/ 2147483646 w 300"/>
              <a:gd name="T15" fmla="*/ 2147483646 h 298"/>
              <a:gd name="T16" fmla="*/ 2147483646 w 300"/>
              <a:gd name="T17" fmla="*/ 2147483646 h 298"/>
              <a:gd name="T18" fmla="*/ 2147483646 w 300"/>
              <a:gd name="T19" fmla="*/ 2147483646 h 298"/>
              <a:gd name="T20" fmla="*/ 2147483646 w 300"/>
              <a:gd name="T21" fmla="*/ 2147483646 h 298"/>
              <a:gd name="T22" fmla="*/ 2147483646 w 300"/>
              <a:gd name="T23" fmla="*/ 2147483646 h 2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0" h="298">
                <a:moveTo>
                  <a:pt x="24" y="35"/>
                </a:moveTo>
                <a:cubicBezTo>
                  <a:pt x="17" y="66"/>
                  <a:pt x="0" y="179"/>
                  <a:pt x="9" y="221"/>
                </a:cubicBezTo>
                <a:cubicBezTo>
                  <a:pt x="18" y="263"/>
                  <a:pt x="49" y="298"/>
                  <a:pt x="78" y="290"/>
                </a:cubicBezTo>
                <a:cubicBezTo>
                  <a:pt x="107" y="282"/>
                  <a:pt x="154" y="204"/>
                  <a:pt x="183" y="170"/>
                </a:cubicBezTo>
                <a:cubicBezTo>
                  <a:pt x="212" y="136"/>
                  <a:pt x="233" y="103"/>
                  <a:pt x="252" y="86"/>
                </a:cubicBezTo>
                <a:cubicBezTo>
                  <a:pt x="271" y="69"/>
                  <a:pt x="288" y="83"/>
                  <a:pt x="294" y="71"/>
                </a:cubicBezTo>
                <a:cubicBezTo>
                  <a:pt x="300" y="59"/>
                  <a:pt x="297" y="28"/>
                  <a:pt x="288" y="17"/>
                </a:cubicBezTo>
                <a:cubicBezTo>
                  <a:pt x="279" y="6"/>
                  <a:pt x="252" y="0"/>
                  <a:pt x="237" y="5"/>
                </a:cubicBezTo>
                <a:cubicBezTo>
                  <a:pt x="222" y="10"/>
                  <a:pt x="214" y="43"/>
                  <a:pt x="195" y="50"/>
                </a:cubicBezTo>
                <a:cubicBezTo>
                  <a:pt x="176" y="57"/>
                  <a:pt x="144" y="49"/>
                  <a:pt x="120" y="47"/>
                </a:cubicBezTo>
                <a:cubicBezTo>
                  <a:pt x="96" y="45"/>
                  <a:pt x="66" y="37"/>
                  <a:pt x="51" y="35"/>
                </a:cubicBezTo>
                <a:cubicBezTo>
                  <a:pt x="36" y="33"/>
                  <a:pt x="31" y="4"/>
                  <a:pt x="24" y="35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3" name="Freeform 22" descr="Diagonales larges vers le bas">
            <a:extLst>
              <a:ext uri="{FF2B5EF4-FFF2-40B4-BE49-F238E27FC236}">
                <a16:creationId xmlns:a16="http://schemas.microsoft.com/office/drawing/2014/main" id="{353CDD55-3FFF-4B24-B303-47D7F2E6312F}"/>
              </a:ext>
            </a:extLst>
          </p:cNvPr>
          <p:cNvSpPr>
            <a:spLocks/>
          </p:cNvSpPr>
          <p:nvPr/>
        </p:nvSpPr>
        <p:spPr bwMode="auto">
          <a:xfrm>
            <a:off x="5295900" y="2517775"/>
            <a:ext cx="638175" cy="676275"/>
          </a:xfrm>
          <a:custGeom>
            <a:avLst/>
            <a:gdLst>
              <a:gd name="T0" fmla="*/ 2147483646 w 402"/>
              <a:gd name="T1" fmla="*/ 2147483646 h 426"/>
              <a:gd name="T2" fmla="*/ 2147483646 w 402"/>
              <a:gd name="T3" fmla="*/ 2147483646 h 426"/>
              <a:gd name="T4" fmla="*/ 2147483646 w 402"/>
              <a:gd name="T5" fmla="*/ 2147483646 h 426"/>
              <a:gd name="T6" fmla="*/ 2147483646 w 402"/>
              <a:gd name="T7" fmla="*/ 2147483646 h 426"/>
              <a:gd name="T8" fmla="*/ 2147483646 w 402"/>
              <a:gd name="T9" fmla="*/ 2147483646 h 426"/>
              <a:gd name="T10" fmla="*/ 2147483646 w 402"/>
              <a:gd name="T11" fmla="*/ 2147483646 h 426"/>
              <a:gd name="T12" fmla="*/ 2147483646 w 402"/>
              <a:gd name="T13" fmla="*/ 2147483646 h 426"/>
              <a:gd name="T14" fmla="*/ 2147483646 w 402"/>
              <a:gd name="T15" fmla="*/ 2147483646 h 426"/>
              <a:gd name="T16" fmla="*/ 2147483646 w 402"/>
              <a:gd name="T17" fmla="*/ 2147483646 h 426"/>
              <a:gd name="T18" fmla="*/ 2147483646 w 402"/>
              <a:gd name="T19" fmla="*/ 2147483646 h 426"/>
              <a:gd name="T20" fmla="*/ 2147483646 w 402"/>
              <a:gd name="T21" fmla="*/ 2147483646 h 426"/>
              <a:gd name="T22" fmla="*/ 2147483646 w 402"/>
              <a:gd name="T23" fmla="*/ 2147483646 h 426"/>
              <a:gd name="T24" fmla="*/ 2147483646 w 402"/>
              <a:gd name="T25" fmla="*/ 2147483646 h 426"/>
              <a:gd name="T26" fmla="*/ 2147483646 w 402"/>
              <a:gd name="T27" fmla="*/ 2147483646 h 426"/>
              <a:gd name="T28" fmla="*/ 2147483646 w 402"/>
              <a:gd name="T29" fmla="*/ 2147483646 h 426"/>
              <a:gd name="T30" fmla="*/ 2147483646 w 402"/>
              <a:gd name="T31" fmla="*/ 2147483646 h 426"/>
              <a:gd name="T32" fmla="*/ 2147483646 w 402"/>
              <a:gd name="T33" fmla="*/ 2147483646 h 4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2" h="426">
                <a:moveTo>
                  <a:pt x="15" y="196"/>
                </a:moveTo>
                <a:cubicBezTo>
                  <a:pt x="30" y="174"/>
                  <a:pt x="118" y="108"/>
                  <a:pt x="141" y="94"/>
                </a:cubicBezTo>
                <a:cubicBezTo>
                  <a:pt x="164" y="80"/>
                  <a:pt x="144" y="113"/>
                  <a:pt x="156" y="109"/>
                </a:cubicBezTo>
                <a:cubicBezTo>
                  <a:pt x="168" y="105"/>
                  <a:pt x="198" y="80"/>
                  <a:pt x="213" y="70"/>
                </a:cubicBezTo>
                <a:cubicBezTo>
                  <a:pt x="228" y="60"/>
                  <a:pt x="234" y="51"/>
                  <a:pt x="243" y="49"/>
                </a:cubicBezTo>
                <a:cubicBezTo>
                  <a:pt x="252" y="47"/>
                  <a:pt x="254" y="63"/>
                  <a:pt x="267" y="58"/>
                </a:cubicBezTo>
                <a:cubicBezTo>
                  <a:pt x="280" y="53"/>
                  <a:pt x="310" y="24"/>
                  <a:pt x="324" y="16"/>
                </a:cubicBezTo>
                <a:cubicBezTo>
                  <a:pt x="338" y="8"/>
                  <a:pt x="338" y="0"/>
                  <a:pt x="348" y="13"/>
                </a:cubicBezTo>
                <a:cubicBezTo>
                  <a:pt x="358" y="26"/>
                  <a:pt x="377" y="69"/>
                  <a:pt x="384" y="97"/>
                </a:cubicBezTo>
                <a:cubicBezTo>
                  <a:pt x="391" y="125"/>
                  <a:pt x="402" y="170"/>
                  <a:pt x="390" y="181"/>
                </a:cubicBezTo>
                <a:cubicBezTo>
                  <a:pt x="378" y="192"/>
                  <a:pt x="329" y="157"/>
                  <a:pt x="309" y="163"/>
                </a:cubicBezTo>
                <a:cubicBezTo>
                  <a:pt x="289" y="169"/>
                  <a:pt x="285" y="181"/>
                  <a:pt x="267" y="220"/>
                </a:cubicBezTo>
                <a:cubicBezTo>
                  <a:pt x="249" y="259"/>
                  <a:pt x="216" y="368"/>
                  <a:pt x="198" y="397"/>
                </a:cubicBezTo>
                <a:cubicBezTo>
                  <a:pt x="180" y="426"/>
                  <a:pt x="169" y="408"/>
                  <a:pt x="156" y="394"/>
                </a:cubicBezTo>
                <a:cubicBezTo>
                  <a:pt x="143" y="380"/>
                  <a:pt x="138" y="343"/>
                  <a:pt x="120" y="316"/>
                </a:cubicBezTo>
                <a:cubicBezTo>
                  <a:pt x="102" y="289"/>
                  <a:pt x="67" y="249"/>
                  <a:pt x="48" y="229"/>
                </a:cubicBezTo>
                <a:cubicBezTo>
                  <a:pt x="29" y="209"/>
                  <a:pt x="0" y="218"/>
                  <a:pt x="15" y="196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4" name="Freeform 23" descr="Diagonales larges vers le bas">
            <a:extLst>
              <a:ext uri="{FF2B5EF4-FFF2-40B4-BE49-F238E27FC236}">
                <a16:creationId xmlns:a16="http://schemas.microsoft.com/office/drawing/2014/main" id="{D3649A86-3150-41CE-9BA3-505399368C7B}"/>
              </a:ext>
            </a:extLst>
          </p:cNvPr>
          <p:cNvSpPr>
            <a:spLocks/>
          </p:cNvSpPr>
          <p:nvPr/>
        </p:nvSpPr>
        <p:spPr bwMode="auto">
          <a:xfrm>
            <a:off x="5672138" y="5824538"/>
            <a:ext cx="261937" cy="285750"/>
          </a:xfrm>
          <a:custGeom>
            <a:avLst/>
            <a:gdLst>
              <a:gd name="T0" fmla="*/ 2147483646 w 165"/>
              <a:gd name="T1" fmla="*/ 0 h 180"/>
              <a:gd name="T2" fmla="*/ 2147483646 w 165"/>
              <a:gd name="T3" fmla="*/ 2147483646 h 180"/>
              <a:gd name="T4" fmla="*/ 2147483646 w 165"/>
              <a:gd name="T5" fmla="*/ 2147483646 h 180"/>
              <a:gd name="T6" fmla="*/ 2147483646 w 165"/>
              <a:gd name="T7" fmla="*/ 2147483646 h 180"/>
              <a:gd name="T8" fmla="*/ 2147483646 w 165"/>
              <a:gd name="T9" fmla="*/ 2147483646 h 180"/>
              <a:gd name="T10" fmla="*/ 2147483646 w 165"/>
              <a:gd name="T11" fmla="*/ 2147483646 h 180"/>
              <a:gd name="T12" fmla="*/ 2147483646 w 165"/>
              <a:gd name="T13" fmla="*/ 2147483646 h 180"/>
              <a:gd name="T14" fmla="*/ 2147483646 w 165"/>
              <a:gd name="T15" fmla="*/ 2147483646 h 180"/>
              <a:gd name="T16" fmla="*/ 2147483646 w 165"/>
              <a:gd name="T17" fmla="*/ 2147483646 h 180"/>
              <a:gd name="T18" fmla="*/ 2147483646 w 165"/>
              <a:gd name="T19" fmla="*/ 2147483646 h 180"/>
              <a:gd name="T20" fmla="*/ 2147483646 w 165"/>
              <a:gd name="T21" fmla="*/ 0 h 1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5" h="180">
                <a:moveTo>
                  <a:pt x="6" y="0"/>
                </a:moveTo>
                <a:cubicBezTo>
                  <a:pt x="0" y="0"/>
                  <a:pt x="32" y="31"/>
                  <a:pt x="39" y="45"/>
                </a:cubicBezTo>
                <a:cubicBezTo>
                  <a:pt x="46" y="59"/>
                  <a:pt x="48" y="72"/>
                  <a:pt x="51" y="87"/>
                </a:cubicBezTo>
                <a:cubicBezTo>
                  <a:pt x="54" y="102"/>
                  <a:pt x="51" y="127"/>
                  <a:pt x="60" y="138"/>
                </a:cubicBezTo>
                <a:cubicBezTo>
                  <a:pt x="69" y="149"/>
                  <a:pt x="93" y="149"/>
                  <a:pt x="108" y="156"/>
                </a:cubicBezTo>
                <a:cubicBezTo>
                  <a:pt x="123" y="163"/>
                  <a:pt x="141" y="180"/>
                  <a:pt x="150" y="177"/>
                </a:cubicBezTo>
                <a:cubicBezTo>
                  <a:pt x="159" y="174"/>
                  <a:pt x="165" y="160"/>
                  <a:pt x="162" y="138"/>
                </a:cubicBezTo>
                <a:cubicBezTo>
                  <a:pt x="159" y="116"/>
                  <a:pt x="139" y="60"/>
                  <a:pt x="132" y="42"/>
                </a:cubicBezTo>
                <a:cubicBezTo>
                  <a:pt x="125" y="24"/>
                  <a:pt x="126" y="27"/>
                  <a:pt x="117" y="27"/>
                </a:cubicBezTo>
                <a:cubicBezTo>
                  <a:pt x="108" y="27"/>
                  <a:pt x="95" y="49"/>
                  <a:pt x="78" y="45"/>
                </a:cubicBezTo>
                <a:cubicBezTo>
                  <a:pt x="61" y="41"/>
                  <a:pt x="12" y="0"/>
                  <a:pt x="6" y="0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5" name="Freeform 24" descr="Diagonales larges vers le bas">
            <a:extLst>
              <a:ext uri="{FF2B5EF4-FFF2-40B4-BE49-F238E27FC236}">
                <a16:creationId xmlns:a16="http://schemas.microsoft.com/office/drawing/2014/main" id="{5548893F-C615-46D0-92AD-A613A5E7CEA0}"/>
              </a:ext>
            </a:extLst>
          </p:cNvPr>
          <p:cNvSpPr>
            <a:spLocks/>
          </p:cNvSpPr>
          <p:nvPr/>
        </p:nvSpPr>
        <p:spPr bwMode="auto">
          <a:xfrm>
            <a:off x="3633788" y="5095875"/>
            <a:ext cx="509587" cy="404813"/>
          </a:xfrm>
          <a:custGeom>
            <a:avLst/>
            <a:gdLst>
              <a:gd name="T0" fmla="*/ 2147483646 w 321"/>
              <a:gd name="T1" fmla="*/ 2147483646 h 255"/>
              <a:gd name="T2" fmla="*/ 2147483646 w 321"/>
              <a:gd name="T3" fmla="*/ 2147483646 h 255"/>
              <a:gd name="T4" fmla="*/ 2147483646 w 321"/>
              <a:gd name="T5" fmla="*/ 2147483646 h 255"/>
              <a:gd name="T6" fmla="*/ 2147483646 w 321"/>
              <a:gd name="T7" fmla="*/ 2147483646 h 255"/>
              <a:gd name="T8" fmla="*/ 2147483646 w 321"/>
              <a:gd name="T9" fmla="*/ 2147483646 h 255"/>
              <a:gd name="T10" fmla="*/ 2147483646 w 321"/>
              <a:gd name="T11" fmla="*/ 2147483646 h 255"/>
              <a:gd name="T12" fmla="*/ 2147483646 w 321"/>
              <a:gd name="T13" fmla="*/ 2147483646 h 255"/>
              <a:gd name="T14" fmla="*/ 2147483646 w 321"/>
              <a:gd name="T15" fmla="*/ 2147483646 h 255"/>
              <a:gd name="T16" fmla="*/ 2147483646 w 321"/>
              <a:gd name="T17" fmla="*/ 2147483646 h 255"/>
              <a:gd name="T18" fmla="*/ 2147483646 w 321"/>
              <a:gd name="T19" fmla="*/ 2147483646 h 255"/>
              <a:gd name="T20" fmla="*/ 2147483646 w 321"/>
              <a:gd name="T21" fmla="*/ 2147483646 h 255"/>
              <a:gd name="T22" fmla="*/ 2147483646 w 321"/>
              <a:gd name="T23" fmla="*/ 2147483646 h 255"/>
              <a:gd name="T24" fmla="*/ 2147483646 w 321"/>
              <a:gd name="T25" fmla="*/ 2147483646 h 255"/>
              <a:gd name="T26" fmla="*/ 2147483646 w 321"/>
              <a:gd name="T27" fmla="*/ 2147483646 h 255"/>
              <a:gd name="T28" fmla="*/ 2147483646 w 321"/>
              <a:gd name="T29" fmla="*/ 2147483646 h 255"/>
              <a:gd name="T30" fmla="*/ 2147483646 w 321"/>
              <a:gd name="T31" fmla="*/ 2147483646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1" h="255">
                <a:moveTo>
                  <a:pt x="183" y="57"/>
                </a:moveTo>
                <a:cubicBezTo>
                  <a:pt x="189" y="48"/>
                  <a:pt x="185" y="30"/>
                  <a:pt x="201" y="21"/>
                </a:cubicBezTo>
                <a:cubicBezTo>
                  <a:pt x="217" y="12"/>
                  <a:pt x="260" y="0"/>
                  <a:pt x="279" y="3"/>
                </a:cubicBezTo>
                <a:cubicBezTo>
                  <a:pt x="298" y="6"/>
                  <a:pt x="309" y="15"/>
                  <a:pt x="315" y="39"/>
                </a:cubicBezTo>
                <a:cubicBezTo>
                  <a:pt x="321" y="63"/>
                  <a:pt x="319" y="121"/>
                  <a:pt x="315" y="150"/>
                </a:cubicBezTo>
                <a:cubicBezTo>
                  <a:pt x="311" y="179"/>
                  <a:pt x="303" y="196"/>
                  <a:pt x="291" y="213"/>
                </a:cubicBezTo>
                <a:cubicBezTo>
                  <a:pt x="279" y="230"/>
                  <a:pt x="263" y="249"/>
                  <a:pt x="240" y="252"/>
                </a:cubicBezTo>
                <a:cubicBezTo>
                  <a:pt x="217" y="255"/>
                  <a:pt x="171" y="244"/>
                  <a:pt x="150" y="231"/>
                </a:cubicBezTo>
                <a:cubicBezTo>
                  <a:pt x="129" y="218"/>
                  <a:pt x="126" y="185"/>
                  <a:pt x="111" y="171"/>
                </a:cubicBezTo>
                <a:cubicBezTo>
                  <a:pt x="96" y="157"/>
                  <a:pt x="73" y="151"/>
                  <a:pt x="57" y="147"/>
                </a:cubicBezTo>
                <a:cubicBezTo>
                  <a:pt x="41" y="143"/>
                  <a:pt x="23" y="154"/>
                  <a:pt x="15" y="147"/>
                </a:cubicBezTo>
                <a:cubicBezTo>
                  <a:pt x="7" y="140"/>
                  <a:pt x="0" y="118"/>
                  <a:pt x="6" y="105"/>
                </a:cubicBezTo>
                <a:cubicBezTo>
                  <a:pt x="12" y="92"/>
                  <a:pt x="36" y="74"/>
                  <a:pt x="51" y="66"/>
                </a:cubicBezTo>
                <a:cubicBezTo>
                  <a:pt x="66" y="58"/>
                  <a:pt x="77" y="56"/>
                  <a:pt x="96" y="57"/>
                </a:cubicBezTo>
                <a:cubicBezTo>
                  <a:pt x="115" y="58"/>
                  <a:pt x="150" y="74"/>
                  <a:pt x="165" y="72"/>
                </a:cubicBezTo>
                <a:cubicBezTo>
                  <a:pt x="180" y="70"/>
                  <a:pt x="177" y="66"/>
                  <a:pt x="183" y="57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6" name="Freeform 25" descr="Diagonales larges vers le bas">
            <a:extLst>
              <a:ext uri="{FF2B5EF4-FFF2-40B4-BE49-F238E27FC236}">
                <a16:creationId xmlns:a16="http://schemas.microsoft.com/office/drawing/2014/main" id="{9AAFD8FC-303D-457F-BFFF-11AAC16DD9A8}"/>
              </a:ext>
            </a:extLst>
          </p:cNvPr>
          <p:cNvSpPr>
            <a:spLocks/>
          </p:cNvSpPr>
          <p:nvPr/>
        </p:nvSpPr>
        <p:spPr bwMode="auto">
          <a:xfrm>
            <a:off x="1541463" y="5072063"/>
            <a:ext cx="330200" cy="309562"/>
          </a:xfrm>
          <a:custGeom>
            <a:avLst/>
            <a:gdLst>
              <a:gd name="T0" fmla="*/ 2147483646 w 208"/>
              <a:gd name="T1" fmla="*/ 2147483646 h 195"/>
              <a:gd name="T2" fmla="*/ 2147483646 w 208"/>
              <a:gd name="T3" fmla="*/ 2147483646 h 195"/>
              <a:gd name="T4" fmla="*/ 2147483646 w 208"/>
              <a:gd name="T5" fmla="*/ 2147483646 h 195"/>
              <a:gd name="T6" fmla="*/ 2147483646 w 208"/>
              <a:gd name="T7" fmla="*/ 2147483646 h 195"/>
              <a:gd name="T8" fmla="*/ 2147483646 w 208"/>
              <a:gd name="T9" fmla="*/ 2147483646 h 195"/>
              <a:gd name="T10" fmla="*/ 2147483646 w 208"/>
              <a:gd name="T11" fmla="*/ 2147483646 h 195"/>
              <a:gd name="T12" fmla="*/ 2147483646 w 208"/>
              <a:gd name="T13" fmla="*/ 2147483646 h 195"/>
              <a:gd name="T14" fmla="*/ 2147483646 w 208"/>
              <a:gd name="T15" fmla="*/ 2147483646 h 195"/>
              <a:gd name="T16" fmla="*/ 2147483646 w 208"/>
              <a:gd name="T17" fmla="*/ 2147483646 h 195"/>
              <a:gd name="T18" fmla="*/ 2147483646 w 208"/>
              <a:gd name="T19" fmla="*/ 2147483646 h 195"/>
              <a:gd name="T20" fmla="*/ 2147483646 w 208"/>
              <a:gd name="T21" fmla="*/ 2147483646 h 1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" h="195">
                <a:moveTo>
                  <a:pt x="202" y="153"/>
                </a:moveTo>
                <a:cubicBezTo>
                  <a:pt x="195" y="137"/>
                  <a:pt x="164" y="116"/>
                  <a:pt x="151" y="99"/>
                </a:cubicBezTo>
                <a:cubicBezTo>
                  <a:pt x="138" y="82"/>
                  <a:pt x="133" y="64"/>
                  <a:pt x="124" y="48"/>
                </a:cubicBezTo>
                <a:cubicBezTo>
                  <a:pt x="115" y="32"/>
                  <a:pt x="108" y="0"/>
                  <a:pt x="94" y="3"/>
                </a:cubicBezTo>
                <a:cubicBezTo>
                  <a:pt x="80" y="6"/>
                  <a:pt x="52" y="40"/>
                  <a:pt x="37" y="69"/>
                </a:cubicBezTo>
                <a:cubicBezTo>
                  <a:pt x="22" y="98"/>
                  <a:pt x="2" y="162"/>
                  <a:pt x="1" y="177"/>
                </a:cubicBezTo>
                <a:cubicBezTo>
                  <a:pt x="0" y="192"/>
                  <a:pt x="14" y="164"/>
                  <a:pt x="31" y="159"/>
                </a:cubicBezTo>
                <a:cubicBezTo>
                  <a:pt x="48" y="154"/>
                  <a:pt x="84" y="144"/>
                  <a:pt x="103" y="144"/>
                </a:cubicBezTo>
                <a:cubicBezTo>
                  <a:pt x="122" y="144"/>
                  <a:pt x="133" y="147"/>
                  <a:pt x="148" y="156"/>
                </a:cubicBezTo>
                <a:cubicBezTo>
                  <a:pt x="163" y="165"/>
                  <a:pt x="186" y="195"/>
                  <a:pt x="196" y="195"/>
                </a:cubicBezTo>
                <a:cubicBezTo>
                  <a:pt x="206" y="195"/>
                  <a:pt x="208" y="169"/>
                  <a:pt x="202" y="153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7" name="Rectangle 27">
            <a:extLst>
              <a:ext uri="{FF2B5EF4-FFF2-40B4-BE49-F238E27FC236}">
                <a16:creationId xmlns:a16="http://schemas.microsoft.com/office/drawing/2014/main" id="{C2A8DDF1-041C-4047-B830-6C9D3239D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244600"/>
            <a:ext cx="6081712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628" name="Rectangle 28">
            <a:extLst>
              <a:ext uri="{FF2B5EF4-FFF2-40B4-BE49-F238E27FC236}">
                <a16:creationId xmlns:a16="http://schemas.microsoft.com/office/drawing/2014/main" id="{53A92513-5D9B-40AF-B44E-6CC60369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1244600"/>
            <a:ext cx="1246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Homme</a:t>
            </a:r>
          </a:p>
        </p:txBody>
      </p:sp>
      <p:sp>
        <p:nvSpPr>
          <p:cNvPr id="25629" name="Rectangle 29">
            <a:extLst>
              <a:ext uri="{FF2B5EF4-FFF2-40B4-BE49-F238E27FC236}">
                <a16:creationId xmlns:a16="http://schemas.microsoft.com/office/drawing/2014/main" id="{AAE9DDEE-3AF2-4710-8D33-C00C1A93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1244600"/>
            <a:ext cx="922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chien</a:t>
            </a:r>
          </a:p>
        </p:txBody>
      </p:sp>
      <p:sp>
        <p:nvSpPr>
          <p:cNvPr id="25630" name="Rectangle 30">
            <a:extLst>
              <a:ext uri="{FF2B5EF4-FFF2-40B4-BE49-F238E27FC236}">
                <a16:creationId xmlns:a16="http://schemas.microsoft.com/office/drawing/2014/main" id="{0A9FADCB-F2BE-4087-B360-2C9C6B2E8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244600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porc</a:t>
            </a:r>
          </a:p>
        </p:txBody>
      </p:sp>
      <p:sp>
        <p:nvSpPr>
          <p:cNvPr id="25631" name="Rectangle 31">
            <a:extLst>
              <a:ext uri="{FF2B5EF4-FFF2-40B4-BE49-F238E27FC236}">
                <a16:creationId xmlns:a16="http://schemas.microsoft.com/office/drawing/2014/main" id="{432F0739-D83B-48CB-BAAB-577B57B5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1244600"/>
            <a:ext cx="1076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cheval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050AEB7B-516F-4834-88E7-BC77DEC34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38200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017915-DE8E-4BD3-BADD-E693748D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203325"/>
            <a:ext cx="8229600" cy="5502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Anatomie fonctionnelle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Structure générale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Musculature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Innervation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Muqueuse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Motricité de l’estomac</a:t>
            </a:r>
          </a:p>
          <a:p>
            <a:pPr lvl="1">
              <a:defRPr/>
            </a:pPr>
            <a:r>
              <a:rPr lang="fr-FR" sz="2900" b="1" dirty="0"/>
              <a:t>Remplissage</a:t>
            </a:r>
          </a:p>
          <a:p>
            <a:pPr lvl="1">
              <a:defRPr/>
            </a:pPr>
            <a:r>
              <a:rPr lang="fr-FR" sz="2900" b="1" dirty="0"/>
              <a:t>Mécanismes des contractions</a:t>
            </a:r>
          </a:p>
          <a:p>
            <a:pPr lvl="1">
              <a:defRPr/>
            </a:pPr>
            <a:r>
              <a:rPr lang="fr-FR" sz="2900" b="1" dirty="0"/>
              <a:t>Vidange</a:t>
            </a:r>
          </a:p>
          <a:p>
            <a:pPr lvl="1">
              <a:defRPr/>
            </a:pPr>
            <a:endParaRPr lang="fr-FR" sz="29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Sécrétions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acide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Mécanisme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Influence des repas sur la sécrétion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Régulation nerveuse et hormonale de la sécrétion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enzymatique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de mucus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Points d’intérêts ou cas particuliers: 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Ruminants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Ulcères</a:t>
            </a:r>
          </a:p>
          <a:p>
            <a:pPr lvl="1">
              <a:defRPr/>
            </a:pPr>
            <a:r>
              <a:rPr lang="fr-FR" sz="3300" b="1" dirty="0">
                <a:solidFill>
                  <a:schemeClr val="bg1">
                    <a:lumMod val="65000"/>
                  </a:schemeClr>
                </a:solidFill>
              </a:rPr>
              <a:t>Vomissements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27652" name="Espace réservé du numéro de diapositive 2">
            <a:extLst>
              <a:ext uri="{FF2B5EF4-FFF2-40B4-BE49-F238E27FC236}">
                <a16:creationId xmlns:a16="http://schemas.microsoft.com/office/drawing/2014/main" id="{41360DD6-DFFA-4BF5-8231-DAA5A37FE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2DB3B8-5120-4326-BEF9-6E5A2696F71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4">
            <a:extLst>
              <a:ext uri="{FF2B5EF4-FFF2-40B4-BE49-F238E27FC236}">
                <a16:creationId xmlns:a16="http://schemas.microsoft.com/office/drawing/2014/main" id="{F975AD42-4418-436A-8957-3EB9D3E51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F0E6DD-73A2-44E1-9B98-97B2F3BE18AB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4D76C1F-385D-450F-BD28-7E6DC4D0A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99388" cy="1090613"/>
          </a:xfrm>
        </p:spPr>
        <p:txBody>
          <a:bodyPr/>
          <a:lstStyle/>
          <a:p>
            <a:pPr eaLnBrk="1" hangingPunct="1"/>
            <a:r>
              <a:rPr lang="fr-FR" altLang="fr-FR" b="0"/>
              <a:t>Remplissage de l’estomac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F8DAA58-926F-401D-851E-BA2EC5C28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1919288"/>
            <a:ext cx="7677150" cy="43656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dirty="0"/>
              <a:t>Les aliments arrivent dans </a:t>
            </a:r>
            <a:r>
              <a:rPr lang="fr-FR" altLang="fr-FR" sz="2800" b="1" dirty="0">
                <a:solidFill>
                  <a:srgbClr val="990000"/>
                </a:solidFill>
              </a:rPr>
              <a:t>le fundus</a:t>
            </a:r>
            <a:r>
              <a:rPr lang="fr-FR" altLang="fr-FR" sz="2800" dirty="0"/>
              <a:t> de l’estomac</a:t>
            </a:r>
          </a:p>
          <a:p>
            <a:pPr eaLnBrk="1" hangingPunct="1">
              <a:defRPr/>
            </a:pPr>
            <a:endParaRPr lang="fr-FR" altLang="fr-FR" sz="1400" dirty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r>
              <a:rPr lang="fr-FR" altLang="fr-FR" sz="2400" dirty="0">
                <a:solidFill>
                  <a:schemeClr val="tx2"/>
                </a:solidFill>
              </a:rPr>
              <a:t>Augmentation du </a:t>
            </a:r>
            <a:r>
              <a:rPr lang="fr-FR" altLang="fr-FR" sz="2400" b="1" dirty="0">
                <a:solidFill>
                  <a:srgbClr val="990000"/>
                </a:solidFill>
              </a:rPr>
              <a:t>volume</a:t>
            </a:r>
            <a:r>
              <a:rPr lang="fr-FR" altLang="fr-FR" sz="2400" dirty="0">
                <a:solidFill>
                  <a:schemeClr val="tx2"/>
                </a:solidFill>
              </a:rPr>
              <a:t> de l’estomac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lvl="1" eaLnBrk="1" hangingPunct="1">
              <a:defRPr/>
            </a:pPr>
            <a:r>
              <a:rPr lang="fr-FR" altLang="fr-FR" sz="2400" b="1" dirty="0">
                <a:solidFill>
                  <a:srgbClr val="990000"/>
                </a:solidFill>
              </a:rPr>
              <a:t>Compliance gastrique</a:t>
            </a:r>
          </a:p>
          <a:p>
            <a:pPr lvl="2" eaLnBrk="1" hangingPunct="1">
              <a:defRPr/>
            </a:pPr>
            <a:r>
              <a:rPr lang="fr-FR" altLang="fr-FR" sz="2000" b="1" dirty="0">
                <a:solidFill>
                  <a:srgbClr val="990000"/>
                </a:solidFill>
              </a:rPr>
              <a:t>Pas d’augmentation de la tension pariétale</a:t>
            </a:r>
            <a:r>
              <a:rPr lang="fr-FR" altLang="fr-FR" sz="2000" dirty="0"/>
              <a:t> lors de l’ingestion d’aliments et lorsque le volume de l’estomac augmente (de 50 </a:t>
            </a:r>
            <a:r>
              <a:rPr lang="fr-FR" altLang="fr-FR" sz="2000" dirty="0" err="1"/>
              <a:t>mL</a:t>
            </a:r>
            <a:r>
              <a:rPr lang="fr-FR" altLang="fr-FR" sz="2000" dirty="0"/>
              <a:t> à 1.5 L chez l’Homme, jusqu’à 7L chez le très grand chien (45-90 </a:t>
            </a:r>
            <a:r>
              <a:rPr lang="fr-FR" altLang="fr-FR" sz="2000" dirty="0" err="1"/>
              <a:t>mL</a:t>
            </a:r>
            <a:r>
              <a:rPr lang="fr-FR" altLang="fr-FR" sz="2000" dirty="0"/>
              <a:t>/kg))</a:t>
            </a:r>
          </a:p>
          <a:p>
            <a:pPr lvl="2" eaLnBrk="1" hangingPunct="1">
              <a:defRPr/>
            </a:pPr>
            <a:r>
              <a:rPr lang="fr-FR" altLang="fr-FR" sz="2000" dirty="0"/>
              <a:t>Relaxation active </a:t>
            </a:r>
            <a:r>
              <a:rPr lang="fr-FR" altLang="fr-FR" sz="2000" b="1" dirty="0">
                <a:solidFill>
                  <a:srgbClr val="990000"/>
                </a:solidFill>
              </a:rPr>
              <a:t>d’origine vagale</a:t>
            </a:r>
            <a:endParaRPr lang="fr-FR" altLang="fr-F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4">
            <a:extLst>
              <a:ext uri="{FF2B5EF4-FFF2-40B4-BE49-F238E27FC236}">
                <a16:creationId xmlns:a16="http://schemas.microsoft.com/office/drawing/2014/main" id="{9C5EBA5D-F84E-44DE-81F7-564F828DD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A8B839-082D-4D39-9C15-446CA6734E1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322A286-5A60-4CFE-9700-D8DA590D3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350" y="436563"/>
            <a:ext cx="7650163" cy="1144587"/>
          </a:xfrm>
        </p:spPr>
        <p:txBody>
          <a:bodyPr/>
          <a:lstStyle/>
          <a:p>
            <a:pPr eaLnBrk="1" hangingPunct="1"/>
            <a:r>
              <a:rPr lang="fr-FR" altLang="fr-FR" b="0"/>
              <a:t>Remplissage de l’estomac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3DC05BF-2283-42A6-827C-A5636ECE9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14525"/>
            <a:ext cx="8107363" cy="4449763"/>
          </a:xfrm>
        </p:spPr>
        <p:txBody>
          <a:bodyPr/>
          <a:lstStyle/>
          <a:p>
            <a:pPr eaLnBrk="1" hangingPunct="1"/>
            <a:r>
              <a:rPr lang="fr-FR" altLang="fr-FR" sz="2400"/>
              <a:t>Accumulation </a:t>
            </a:r>
            <a:r>
              <a:rPr lang="fr-FR" altLang="fr-FR" sz="2400" b="1">
                <a:solidFill>
                  <a:srgbClr val="990000"/>
                </a:solidFill>
              </a:rPr>
              <a:t>centrifuge des aliments </a:t>
            </a:r>
            <a:r>
              <a:rPr lang="fr-FR" altLang="fr-FR" sz="2400"/>
              <a:t>qui arrivent au centre</a:t>
            </a:r>
            <a:endParaRPr lang="fr-FR" altLang="fr-FR" sz="2400" b="1">
              <a:solidFill>
                <a:srgbClr val="99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2400" b="1">
              <a:solidFill>
                <a:srgbClr val="990000"/>
              </a:solidFill>
            </a:endParaRPr>
          </a:p>
          <a:p>
            <a:pPr lvl="1" eaLnBrk="1" hangingPunct="1"/>
            <a:endParaRPr lang="fr-FR" altLang="fr-FR" sz="2400"/>
          </a:p>
          <a:p>
            <a:pPr lvl="1" eaLnBrk="1" hangingPunct="1"/>
            <a:endParaRPr lang="fr-FR" altLang="fr-FR" sz="2400"/>
          </a:p>
          <a:p>
            <a:pPr lvl="1" eaLnBrk="1" hangingPunct="1"/>
            <a:endParaRPr lang="fr-FR" altLang="fr-FR" sz="2400"/>
          </a:p>
          <a:p>
            <a:pPr lvl="1" eaLnBrk="1" hangingPunct="1"/>
            <a:endParaRPr lang="fr-FR" altLang="fr-FR" sz="2400"/>
          </a:p>
          <a:p>
            <a:pPr lvl="1" eaLnBrk="1" hangingPunct="1"/>
            <a:endParaRPr lang="fr-FR" altLang="fr-FR" sz="2400"/>
          </a:p>
          <a:p>
            <a:pPr lvl="1" eaLnBrk="1" hangingPunct="1"/>
            <a:endParaRPr lang="fr-FR" altLang="fr-FR" sz="2400"/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9CA81687-36AD-45D0-823C-4B5E303DB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5762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31750" name="Picture 5">
            <a:extLst>
              <a:ext uri="{FF2B5EF4-FFF2-40B4-BE49-F238E27FC236}">
                <a16:creationId xmlns:a16="http://schemas.microsoft.com/office/drawing/2014/main" id="{8BF36C22-DF0D-4487-9F67-03D70467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824163"/>
            <a:ext cx="5080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 Box 6">
            <a:extLst>
              <a:ext uri="{FF2B5EF4-FFF2-40B4-BE49-F238E27FC236}">
                <a16:creationId xmlns:a16="http://schemas.microsoft.com/office/drawing/2014/main" id="{19D9EB8C-B6B4-4D9F-A085-99159C020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3789363"/>
            <a:ext cx="409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1">
                <a:cs typeface="Arial" panose="020B0604020202020204" pitchFamily="34" charset="0"/>
              </a:rPr>
              <a:t>Aliments ingérés dans l’ordre 1 à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4">
            <a:extLst>
              <a:ext uri="{FF2B5EF4-FFF2-40B4-BE49-F238E27FC236}">
                <a16:creationId xmlns:a16="http://schemas.microsoft.com/office/drawing/2014/main" id="{B2929E3B-A16D-4975-BDEC-1394B229D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E69508-581D-425B-B67C-BBA6C54DC10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D4AEFAF-2670-443D-908D-AD3573244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63550"/>
            <a:ext cx="7300912" cy="1087438"/>
          </a:xfrm>
        </p:spPr>
        <p:txBody>
          <a:bodyPr/>
          <a:lstStyle/>
          <a:p>
            <a:pPr eaLnBrk="1" hangingPunct="1"/>
            <a:r>
              <a:rPr lang="fr-FR" altLang="fr-FR" b="0"/>
              <a:t>Remplissage de l’estomac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EA3395-2020-4A0D-976C-6081A7B15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8013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Différences interspécifiques</a:t>
            </a:r>
          </a:p>
          <a:p>
            <a:pPr lvl="1" eaLnBrk="1" hangingPunct="1">
              <a:defRPr/>
            </a:pPr>
            <a:r>
              <a:rPr lang="fr-FR" altLang="fr-FR" dirty="0"/>
              <a:t>Cheval : </a:t>
            </a:r>
          </a:p>
          <a:p>
            <a:pPr lvl="2" eaLnBrk="1" hangingPunct="1">
              <a:defRPr/>
            </a:pPr>
            <a:r>
              <a:rPr lang="fr-FR" altLang="fr-FR" dirty="0"/>
              <a:t>Estomac </a:t>
            </a:r>
            <a:r>
              <a:rPr lang="fr-FR" altLang="fr-FR" b="1" dirty="0">
                <a:solidFill>
                  <a:srgbClr val="990000"/>
                </a:solidFill>
              </a:rPr>
              <a:t>peu </a:t>
            </a:r>
            <a:r>
              <a:rPr lang="fr-FR" altLang="fr-FR" b="1" dirty="0" err="1">
                <a:solidFill>
                  <a:srgbClr val="990000"/>
                </a:solidFill>
              </a:rPr>
              <a:t>distensible</a:t>
            </a:r>
            <a:endParaRPr lang="fr-FR" altLang="fr-FR" b="1" dirty="0">
              <a:solidFill>
                <a:srgbClr val="990000"/>
              </a:solidFill>
            </a:endParaRPr>
          </a:p>
          <a:p>
            <a:pPr lvl="2" eaLnBrk="1" hangingPunct="1">
              <a:defRPr/>
            </a:pPr>
            <a:r>
              <a:rPr lang="fr-FR" altLang="fr-FR" dirty="0"/>
              <a:t>Cardia très étroit = </a:t>
            </a:r>
            <a:r>
              <a:rPr lang="fr-FR" altLang="fr-FR" sz="2800" b="1" dirty="0">
                <a:solidFill>
                  <a:srgbClr val="FF0000"/>
                </a:solidFill>
              </a:rPr>
              <a:t>pas de vomissement possible </a:t>
            </a:r>
            <a:r>
              <a:rPr lang="fr-FR" altLang="fr-FR" sz="2000" dirty="0"/>
              <a:t>(possibilité de rupture de la paroi de l’estomac)</a:t>
            </a:r>
          </a:p>
          <a:p>
            <a:pPr lvl="1" eaLnBrk="1" hangingPunct="1">
              <a:defRPr/>
            </a:pPr>
            <a:endParaRPr lang="fr-FR" altLang="fr-FR" b="1" dirty="0">
              <a:solidFill>
                <a:srgbClr val="990000"/>
              </a:solidFill>
            </a:endParaRPr>
          </a:p>
          <a:p>
            <a:pPr lvl="1" eaLnBrk="1" hangingPunct="1">
              <a:defRPr/>
            </a:pPr>
            <a:r>
              <a:rPr lang="fr-FR" altLang="fr-FR" dirty="0"/>
              <a:t>Carnivores</a:t>
            </a:r>
          </a:p>
          <a:p>
            <a:pPr lvl="2" eaLnBrk="1" hangingPunct="1">
              <a:defRPr/>
            </a:pPr>
            <a:r>
              <a:rPr lang="fr-FR" altLang="fr-FR" dirty="0"/>
              <a:t>Estomac </a:t>
            </a:r>
            <a:r>
              <a:rPr lang="fr-FR" altLang="fr-FR" b="1" dirty="0">
                <a:solidFill>
                  <a:srgbClr val="990000"/>
                </a:solidFill>
              </a:rPr>
              <a:t>très </a:t>
            </a:r>
            <a:r>
              <a:rPr lang="fr-FR" altLang="fr-FR" b="1" dirty="0" err="1">
                <a:solidFill>
                  <a:srgbClr val="990000"/>
                </a:solidFill>
              </a:rPr>
              <a:t>distensible</a:t>
            </a:r>
            <a:endParaRPr lang="fr-FR" altLang="fr-FR" b="1" dirty="0">
              <a:solidFill>
                <a:srgbClr val="990000"/>
              </a:solidFill>
            </a:endParaRP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000" dirty="0"/>
              <a:t>(jusqu’à 7 L chez les grandes races après le repas)</a:t>
            </a:r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D9FC8249-6B87-4FCB-9315-8B797DFAEC89}"/>
              </a:ext>
            </a:extLst>
          </p:cNvPr>
          <p:cNvSpPr/>
          <p:nvPr/>
        </p:nvSpPr>
        <p:spPr bwMode="auto">
          <a:xfrm>
            <a:off x="1136650" y="3478213"/>
            <a:ext cx="790575" cy="5588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4">
            <a:extLst>
              <a:ext uri="{FF2B5EF4-FFF2-40B4-BE49-F238E27FC236}">
                <a16:creationId xmlns:a16="http://schemas.microsoft.com/office/drawing/2014/main" id="{B25257FE-96B2-4197-B993-62F51F596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278D2C-6134-4830-82EA-CD533E98AC5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49F1158-D79D-42D7-89BF-15357F1DF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50" y="336550"/>
            <a:ext cx="8150225" cy="1104900"/>
          </a:xfrm>
        </p:spPr>
        <p:txBody>
          <a:bodyPr/>
          <a:lstStyle/>
          <a:p>
            <a:pPr eaLnBrk="1" hangingPunct="1"/>
            <a:r>
              <a:rPr lang="fr-FR" altLang="fr-FR" b="0"/>
              <a:t>Motricité de l’estomac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B0DBCBF-E274-49AD-9FA0-C9C0F58C0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450" y="2122488"/>
            <a:ext cx="7966075" cy="3419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/>
              <a:t>Motricité du </a:t>
            </a:r>
            <a:r>
              <a:rPr lang="fr-FR" altLang="fr-FR" sz="2800" b="1" u="sng"/>
              <a:t>fundus</a:t>
            </a:r>
            <a:r>
              <a:rPr lang="fr-FR" altLang="fr-FR" sz="2800"/>
              <a:t> (partie proximale)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Musculeuse peu épaisse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C00000"/>
                </a:solidFill>
              </a:rPr>
              <a:t>Très peu d’activité motrice =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Pas de péristaltisme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Quelques contractions d’incidence aléatoire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4">
            <a:extLst>
              <a:ext uri="{FF2B5EF4-FFF2-40B4-BE49-F238E27FC236}">
                <a16:creationId xmlns:a16="http://schemas.microsoft.com/office/drawing/2014/main" id="{DB8BA995-78CD-4D90-9010-F15713370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1C0EE5-96CB-49BB-8262-1A40075DA267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14AD148-B0D6-4942-AD2A-0BDB93CDC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50825"/>
            <a:ext cx="8272463" cy="928688"/>
          </a:xfrm>
        </p:spPr>
        <p:txBody>
          <a:bodyPr/>
          <a:lstStyle/>
          <a:p>
            <a:pPr eaLnBrk="1" hangingPunct="1"/>
            <a:r>
              <a:rPr lang="fr-FR" altLang="fr-FR" sz="4400" b="0"/>
              <a:t>Motricité de l’estomac</a:t>
            </a:r>
            <a:endParaRPr lang="fr-FR" altLang="fr-FR" b="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865E685-B4BB-4057-9FC5-84E09EAC9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8300" y="1614488"/>
            <a:ext cx="7632700" cy="1593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/>
              <a:t>Motricité du </a:t>
            </a:r>
            <a:r>
              <a:rPr lang="fr-FR" altLang="fr-FR" sz="2800" b="1" u="sng"/>
              <a:t>corps au pylore 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b="1" u="sng"/>
          </a:p>
          <a:p>
            <a:pPr lvl="1" eaLnBrk="1" hangingPunct="1">
              <a:lnSpc>
                <a:spcPct val="80000"/>
              </a:lnSpc>
            </a:pPr>
            <a:r>
              <a:rPr lang="fr-FR" altLang="fr-FR" b="1">
                <a:solidFill>
                  <a:srgbClr val="990000"/>
                </a:solidFill>
              </a:rPr>
              <a:t>De type péristaltique </a:t>
            </a:r>
            <a:r>
              <a:rPr lang="fr-FR" altLang="fr-FR" b="1" u="sng">
                <a:solidFill>
                  <a:srgbClr val="FF0000"/>
                </a:solidFill>
              </a:rPr>
              <a:t>uniquement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/>
              <a:t>Propagation du corps vers le pylore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/>
              <a:t>Le contenu met 10 s -20 s pour atteindre le pylore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800" b="1">
              <a:solidFill>
                <a:schemeClr val="accent1"/>
              </a:solidFill>
            </a:endParaRP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7C4F7CE9-F31D-4CEE-BB7A-0C41B9BE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81153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5">
            <a:extLst>
              <a:ext uri="{FF2B5EF4-FFF2-40B4-BE49-F238E27FC236}">
                <a16:creationId xmlns:a16="http://schemas.microsoft.com/office/drawing/2014/main" id="{1BBDB1C9-9307-4BE3-BAB9-C2BD09DF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5762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0C13105E-BC5D-411E-864F-124BD59E9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4429125"/>
            <a:ext cx="287338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166704AF-FD04-4A92-87B7-CB41CAF58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4437063"/>
            <a:ext cx="287338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7" name="Line 8">
            <a:extLst>
              <a:ext uri="{FF2B5EF4-FFF2-40B4-BE49-F238E27FC236}">
                <a16:creationId xmlns:a16="http://schemas.microsoft.com/office/drawing/2014/main" id="{EBD6EDE5-001E-49D0-9DCF-9ECE778B9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5949950"/>
            <a:ext cx="287337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8" name="Line 9">
            <a:extLst>
              <a:ext uri="{FF2B5EF4-FFF2-40B4-BE49-F238E27FC236}">
                <a16:creationId xmlns:a16="http://schemas.microsoft.com/office/drawing/2014/main" id="{91A773B3-53FE-411A-B472-899207BF9C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868863"/>
            <a:ext cx="2232025" cy="431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4">
            <a:extLst>
              <a:ext uri="{FF2B5EF4-FFF2-40B4-BE49-F238E27FC236}">
                <a16:creationId xmlns:a16="http://schemas.microsoft.com/office/drawing/2014/main" id="{9B360FA8-B7CC-4DE2-9DCD-A6B4B99CC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1CABF5-8DBF-41D4-9237-D749EC106976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EFAF37F-B954-48A4-BE62-0A35C4967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93788"/>
          </a:xfrm>
        </p:spPr>
        <p:txBody>
          <a:bodyPr/>
          <a:lstStyle/>
          <a:p>
            <a:pPr eaLnBrk="1" hangingPunct="1"/>
            <a:r>
              <a:rPr lang="fr-FR" altLang="fr-FR" sz="4400" b="0"/>
              <a:t>Motricité de l’estomac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04D7660-D147-4628-A0CC-37DC8255B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7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800" dirty="0"/>
              <a:t>Contractions </a:t>
            </a:r>
            <a:r>
              <a:rPr lang="fr-FR" altLang="fr-FR" sz="2800" b="1" dirty="0">
                <a:solidFill>
                  <a:srgbClr val="990000"/>
                </a:solidFill>
              </a:rPr>
              <a:t>péristaltiques </a:t>
            </a:r>
          </a:p>
          <a:p>
            <a:pPr marL="354013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dirty="0"/>
              <a:t>(absence de brassage)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8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000" dirty="0"/>
              <a:t>Débutent dans la partie moyenne (au niveau du corps) de l’estomac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Se renforcent</a:t>
            </a:r>
            <a:r>
              <a:rPr lang="fr-FR" altLang="fr-FR" sz="2000" dirty="0"/>
              <a:t> et </a:t>
            </a:r>
            <a:r>
              <a:rPr lang="fr-FR" altLang="fr-FR" sz="2000" b="1" dirty="0"/>
              <a:t>s’accélèrent </a:t>
            </a:r>
            <a:r>
              <a:rPr lang="fr-FR" altLang="fr-FR" sz="2000" dirty="0"/>
              <a:t>en direction du pylore</a:t>
            </a:r>
            <a:endParaRPr lang="fr-FR" altLang="fr-FR" sz="2000" b="1" dirty="0"/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1400" dirty="0"/>
              <a:t>(Vitesse :1cm/s sur le corps; 4cm/s au niveau de l’antre pylorique)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b="1" dirty="0">
                <a:solidFill>
                  <a:srgbClr val="990000"/>
                </a:solidFill>
              </a:rPr>
              <a:t>Fréquence</a:t>
            </a:r>
            <a:r>
              <a:rPr lang="fr-FR" altLang="fr-FR" sz="2000" b="1" dirty="0">
                <a:solidFill>
                  <a:schemeClr val="accent1"/>
                </a:solidFill>
              </a:rPr>
              <a:t> </a:t>
            </a:r>
            <a:r>
              <a:rPr lang="fr-FR" altLang="fr-FR" sz="2000" b="1" dirty="0">
                <a:solidFill>
                  <a:srgbClr val="990000"/>
                </a:solidFill>
              </a:rPr>
              <a:t>maximale</a:t>
            </a:r>
            <a:r>
              <a:rPr lang="fr-FR" altLang="fr-FR" sz="2000" b="1" dirty="0">
                <a:solidFill>
                  <a:schemeClr val="accent1"/>
                </a:solidFill>
              </a:rPr>
              <a:t> </a:t>
            </a:r>
            <a:r>
              <a:rPr lang="fr-FR" altLang="fr-FR" sz="2000" dirty="0"/>
              <a:t>donnée par les ondes lentes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dirty="0"/>
              <a:t>	(5 à 6 / min chez le chien)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altLang="fr-FR" sz="16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Régulation de la fréquence et de l’intensité </a:t>
            </a:r>
            <a:r>
              <a:rPr lang="fr-FR" altLang="fr-FR" sz="2000" b="1" dirty="0">
                <a:solidFill>
                  <a:srgbClr val="990000"/>
                </a:solidFill>
              </a:rPr>
              <a:t>hormonale et nerveuse</a:t>
            </a:r>
            <a:r>
              <a:rPr lang="fr-FR" altLang="fr-FR" sz="2000" dirty="0"/>
              <a:t> </a:t>
            </a:r>
            <a:r>
              <a:rPr lang="fr-FR" altLang="fr-FR" sz="2000" dirty="0">
                <a:solidFill>
                  <a:srgbClr val="FF0000"/>
                </a:solidFill>
              </a:rPr>
              <a:t>en fonction du contenu </a:t>
            </a:r>
            <a:r>
              <a:rPr lang="fr-FR" altLang="fr-FR" sz="2000" dirty="0"/>
              <a:t>stomacal </a:t>
            </a:r>
            <a:r>
              <a:rPr lang="fr-FR" altLang="fr-FR" sz="2000" b="1" dirty="0"/>
              <a:t>et surtout </a:t>
            </a:r>
            <a:r>
              <a:rPr lang="fr-FR" altLang="fr-FR" sz="2000" b="1" dirty="0">
                <a:solidFill>
                  <a:srgbClr val="FF0000"/>
                </a:solidFill>
              </a:rPr>
              <a:t>intestinal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4">
            <a:extLst>
              <a:ext uri="{FF2B5EF4-FFF2-40B4-BE49-F238E27FC236}">
                <a16:creationId xmlns:a16="http://schemas.microsoft.com/office/drawing/2014/main" id="{CB6A0F9A-6775-4C2E-8DAC-2977C90C2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710D11-2EEA-4266-AC16-AC86590FB86F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39E3059-A870-4FAA-8EC2-860D0AD72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93788"/>
          </a:xfrm>
        </p:spPr>
        <p:txBody>
          <a:bodyPr/>
          <a:lstStyle/>
          <a:p>
            <a:pPr eaLnBrk="1" hangingPunct="1"/>
            <a:r>
              <a:rPr lang="fr-FR" altLang="fr-FR" sz="4400" b="0"/>
              <a:t>Motricité de l’estomac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F7E71D6-997C-4223-BFE5-F935889E6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7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/>
              <a:t>Contractions </a:t>
            </a:r>
            <a:r>
              <a:rPr lang="fr-FR" altLang="fr-FR" sz="2800" b="1">
                <a:solidFill>
                  <a:srgbClr val="990000"/>
                </a:solidFill>
              </a:rPr>
              <a:t>péristaltiques 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b="1">
              <a:solidFill>
                <a:srgbClr val="990000"/>
              </a:solidFill>
            </a:endParaRPr>
          </a:p>
          <a:p>
            <a:pPr lvl="1" eaLnBrk="1" hangingPunct="1"/>
            <a:r>
              <a:rPr lang="fr-FR" altLang="fr-FR" sz="3000" b="1"/>
              <a:t> </a:t>
            </a:r>
            <a:r>
              <a:rPr lang="fr-FR" altLang="fr-FR" b="1"/>
              <a:t>Les contractions ont un rôle de </a:t>
            </a:r>
            <a:r>
              <a:rPr lang="fr-FR" altLang="fr-FR" b="1">
                <a:solidFill>
                  <a:srgbClr val="FF0000"/>
                </a:solidFill>
              </a:rPr>
              <a:t>mélange ou de vidange </a:t>
            </a:r>
            <a:r>
              <a:rPr lang="fr-FR" altLang="fr-FR" b="1"/>
              <a:t>selon la fermeture ou l’ouverture du pylore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C92F3E53-A816-46E4-BECC-DF526BE12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38200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5E121A-B3B6-49DE-994A-8B177857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203325"/>
            <a:ext cx="8229600" cy="5502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r-FR" sz="2900" dirty="0"/>
              <a:t>Anatomie fonctionnelle</a:t>
            </a:r>
          </a:p>
          <a:p>
            <a:pPr lvl="1">
              <a:defRPr/>
            </a:pPr>
            <a:r>
              <a:rPr lang="fr-FR" sz="2500" dirty="0"/>
              <a:t>Structure générale</a:t>
            </a:r>
          </a:p>
          <a:p>
            <a:pPr lvl="1">
              <a:defRPr/>
            </a:pPr>
            <a:r>
              <a:rPr lang="fr-FR" sz="2500" dirty="0"/>
              <a:t>Musculature</a:t>
            </a:r>
          </a:p>
          <a:p>
            <a:pPr lvl="1">
              <a:defRPr/>
            </a:pPr>
            <a:r>
              <a:rPr lang="fr-FR" sz="2500" dirty="0"/>
              <a:t>Innervation</a:t>
            </a:r>
          </a:p>
          <a:p>
            <a:pPr lvl="1">
              <a:defRPr/>
            </a:pPr>
            <a:r>
              <a:rPr lang="fr-FR" sz="2500" dirty="0"/>
              <a:t>Muqueuse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Motricité de l’estomac</a:t>
            </a:r>
          </a:p>
          <a:p>
            <a:pPr lvl="1">
              <a:defRPr/>
            </a:pPr>
            <a:r>
              <a:rPr lang="fr-FR" sz="2900" b="1" dirty="0"/>
              <a:t>Remplissage</a:t>
            </a:r>
          </a:p>
          <a:p>
            <a:pPr lvl="1">
              <a:defRPr/>
            </a:pPr>
            <a:r>
              <a:rPr lang="fr-FR" sz="2900" b="1" dirty="0"/>
              <a:t>Mécanismes des contractions</a:t>
            </a:r>
          </a:p>
          <a:p>
            <a:pPr lvl="1">
              <a:defRPr/>
            </a:pPr>
            <a:r>
              <a:rPr lang="fr-FR" sz="2900" b="1" dirty="0"/>
              <a:t>Vidange</a:t>
            </a:r>
          </a:p>
          <a:p>
            <a:pPr lvl="1">
              <a:defRPr/>
            </a:pPr>
            <a:endParaRPr lang="fr-FR" sz="2900" b="1" dirty="0"/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Sécrétions de l’estomac</a:t>
            </a:r>
          </a:p>
          <a:p>
            <a:pPr lvl="1">
              <a:defRPr/>
            </a:pPr>
            <a:r>
              <a:rPr lang="fr-FR" sz="2900" b="1" dirty="0"/>
              <a:t>Sécrétion acide</a:t>
            </a:r>
          </a:p>
          <a:p>
            <a:pPr lvl="2">
              <a:defRPr/>
            </a:pPr>
            <a:r>
              <a:rPr lang="fr-FR" sz="2500" b="1" dirty="0"/>
              <a:t>Mécanisme</a:t>
            </a:r>
          </a:p>
          <a:p>
            <a:pPr lvl="2">
              <a:defRPr/>
            </a:pPr>
            <a:r>
              <a:rPr lang="fr-FR" sz="2500" b="1" dirty="0"/>
              <a:t>Influence des repas sur la sécrétion</a:t>
            </a:r>
          </a:p>
          <a:p>
            <a:pPr lvl="2">
              <a:defRPr/>
            </a:pPr>
            <a:r>
              <a:rPr lang="fr-FR" sz="2500" b="1" dirty="0"/>
              <a:t>Régulation nerveuse et hormonale de la sécrétion</a:t>
            </a:r>
          </a:p>
          <a:p>
            <a:pPr lvl="1">
              <a:defRPr/>
            </a:pPr>
            <a:r>
              <a:rPr lang="fr-FR" sz="2900" b="1" dirty="0"/>
              <a:t>Sécrétion enzymatique</a:t>
            </a:r>
          </a:p>
          <a:p>
            <a:pPr lvl="1">
              <a:defRPr/>
            </a:pPr>
            <a:r>
              <a:rPr lang="fr-FR" sz="2900" b="1" dirty="0"/>
              <a:t>Sécrétion de mucus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sz="2900" dirty="0"/>
              <a:t>Points d’intérêts ou cas particuliers: </a:t>
            </a:r>
          </a:p>
          <a:p>
            <a:pPr lvl="1">
              <a:defRPr/>
            </a:pPr>
            <a:r>
              <a:rPr lang="fr-FR" sz="2500" dirty="0"/>
              <a:t>Ruminants</a:t>
            </a:r>
          </a:p>
          <a:p>
            <a:pPr lvl="1">
              <a:defRPr/>
            </a:pPr>
            <a:r>
              <a:rPr lang="fr-FR" sz="2500" dirty="0"/>
              <a:t>Ulcères</a:t>
            </a:r>
          </a:p>
          <a:p>
            <a:pPr lvl="1">
              <a:defRPr/>
            </a:pPr>
            <a:r>
              <a:rPr lang="fr-FR" sz="3300" b="1" dirty="0">
                <a:solidFill>
                  <a:srgbClr val="FF0000"/>
                </a:solidFill>
              </a:rPr>
              <a:t>Vomissements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8196" name="Espace réservé du numéro de diapositive 2">
            <a:extLst>
              <a:ext uri="{FF2B5EF4-FFF2-40B4-BE49-F238E27FC236}">
                <a16:creationId xmlns:a16="http://schemas.microsoft.com/office/drawing/2014/main" id="{B38B83D5-8154-49B8-B21D-586ACB419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A62221-52DC-4655-94E3-AD4FD8E261A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4">
            <a:extLst>
              <a:ext uri="{FF2B5EF4-FFF2-40B4-BE49-F238E27FC236}">
                <a16:creationId xmlns:a16="http://schemas.microsoft.com/office/drawing/2014/main" id="{8DD1021D-1785-4850-B271-1DB488A45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FBC2AA-57C4-4E6D-8654-04CAE3E0D37A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5A2CE1A-5AFF-46E7-964B-BEC828608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8229600" cy="950912"/>
          </a:xfrm>
        </p:spPr>
        <p:txBody>
          <a:bodyPr/>
          <a:lstStyle/>
          <a:p>
            <a:pPr eaLnBrk="1" hangingPunct="1"/>
            <a:r>
              <a:rPr lang="fr-FR" altLang="fr-FR" sz="4400" b="0"/>
              <a:t>Vidange gastrique</a:t>
            </a:r>
          </a:p>
        </p:txBody>
      </p:sp>
      <p:pic>
        <p:nvPicPr>
          <p:cNvPr id="44036" name="Picture 3" descr="DSC019541">
            <a:extLst>
              <a:ext uri="{FF2B5EF4-FFF2-40B4-BE49-F238E27FC236}">
                <a16:creationId xmlns:a16="http://schemas.microsoft.com/office/drawing/2014/main" id="{EC9792A2-5417-44C2-AE43-B645059292A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2316163"/>
            <a:ext cx="3827463" cy="222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Text Box 4">
            <a:extLst>
              <a:ext uri="{FF2B5EF4-FFF2-40B4-BE49-F238E27FC236}">
                <a16:creationId xmlns:a16="http://schemas.microsoft.com/office/drawing/2014/main" id="{9BCFE0FD-252C-4A46-82F9-028407FE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5089525"/>
            <a:ext cx="1258887" cy="4857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Pylore</a:t>
            </a:r>
          </a:p>
        </p:txBody>
      </p:sp>
      <p:pic>
        <p:nvPicPr>
          <p:cNvPr id="44038" name="Picture 6" descr="stomach pylorus">
            <a:extLst>
              <a:ext uri="{FF2B5EF4-FFF2-40B4-BE49-F238E27FC236}">
                <a16:creationId xmlns:a16="http://schemas.microsoft.com/office/drawing/2014/main" id="{BD56AB77-E729-439D-ADED-0A3A611D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147888"/>
            <a:ext cx="2946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>
            <a:extLst>
              <a:ext uri="{FF2B5EF4-FFF2-40B4-BE49-F238E27FC236}">
                <a16:creationId xmlns:a16="http://schemas.microsoft.com/office/drawing/2014/main" id="{D93409D7-F667-4FEA-B7AA-C8E6C016C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5503863"/>
            <a:ext cx="5076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Le pylore sert de tamis avant le duodénum</a:t>
            </a:r>
            <a:r>
              <a:rPr lang="fr-FR" altLang="fr-FR" sz="2800"/>
              <a:t> </a:t>
            </a:r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2144BD60-BAE9-43C8-BD86-523986D07F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28750" y="4029075"/>
            <a:ext cx="2270125" cy="126841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D53AB211-D79C-4EF6-89AC-D1437F79A7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8138" y="3233738"/>
            <a:ext cx="1201737" cy="185578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5">
            <a:extLst>
              <a:ext uri="{FF2B5EF4-FFF2-40B4-BE49-F238E27FC236}">
                <a16:creationId xmlns:a16="http://schemas.microsoft.com/office/drawing/2014/main" id="{27EDA29A-DD60-41C8-AAC1-C20860AC6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3F2FF3-ECEC-4A6B-9A8B-B24B1ABCF55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30AF17E-F64F-439A-A288-E35F93254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401638"/>
            <a:ext cx="8145462" cy="963612"/>
          </a:xfrm>
        </p:spPr>
        <p:txBody>
          <a:bodyPr/>
          <a:lstStyle/>
          <a:p>
            <a:pPr eaLnBrk="1" hangingPunct="1"/>
            <a:r>
              <a:rPr lang="fr-FR" altLang="fr-FR" b="0"/>
              <a:t>Motricité de l’estomac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6FA28E3-DB86-4267-ABCD-DF51C7D326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79588"/>
            <a:ext cx="7937500" cy="48355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fr-FR" altLang="fr-FR" sz="4100" b="1" dirty="0">
                <a:solidFill>
                  <a:srgbClr val="FF0000"/>
                </a:solidFill>
              </a:rPr>
              <a:t>Influence du repas</a:t>
            </a:r>
          </a:p>
          <a:p>
            <a:pPr eaLnBrk="1" hangingPunct="1">
              <a:defRPr/>
            </a:pPr>
            <a:endParaRPr lang="fr-FR" altLang="fr-FR" sz="21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fr-FR" altLang="fr-FR" sz="3400" u="sng" dirty="0">
                <a:solidFill>
                  <a:schemeClr val="tx2"/>
                </a:solidFill>
              </a:rPr>
              <a:t>A jeun</a:t>
            </a:r>
          </a:p>
          <a:p>
            <a:pPr lvl="2" eaLnBrk="1" hangingPunct="1">
              <a:defRPr/>
            </a:pPr>
            <a:r>
              <a:rPr lang="fr-FR" altLang="fr-FR" sz="2900" b="1" dirty="0">
                <a:solidFill>
                  <a:srgbClr val="FF0000"/>
                </a:solidFill>
              </a:rPr>
              <a:t>Peu de contractions.  </a:t>
            </a:r>
            <a:r>
              <a:rPr lang="fr-FR" altLang="fr-FR" sz="3100" dirty="0"/>
              <a:t>Elles ont lieu pendant la phase III des Complexes Moteurs Migrants </a:t>
            </a:r>
            <a:r>
              <a:rPr lang="fr-FR" altLang="fr-FR" sz="2600" dirty="0"/>
              <a:t>(voir motricité intestinale)</a:t>
            </a:r>
          </a:p>
          <a:p>
            <a:pPr lvl="2" eaLnBrk="1" hangingPunct="1">
              <a:defRPr/>
            </a:pPr>
            <a:endParaRPr lang="fr-FR" altLang="fr-FR" sz="2300" dirty="0"/>
          </a:p>
          <a:p>
            <a:pPr lvl="2" eaLnBrk="1" hangingPunct="1">
              <a:defRPr/>
            </a:pPr>
            <a:r>
              <a:rPr lang="fr-FR" altLang="fr-FR" sz="2900" dirty="0"/>
              <a:t>Les contractions ont toujours une </a:t>
            </a:r>
            <a:r>
              <a:rPr lang="fr-FR" altLang="fr-FR" sz="2900" b="1" dirty="0">
                <a:solidFill>
                  <a:srgbClr val="FF0000"/>
                </a:solidFill>
              </a:rPr>
              <a:t>intensité forte</a:t>
            </a:r>
          </a:p>
          <a:p>
            <a:pPr lvl="2" eaLnBrk="1" hangingPunct="1">
              <a:defRPr/>
            </a:pPr>
            <a:endParaRPr lang="fr-FR" altLang="fr-FR" sz="2000" dirty="0"/>
          </a:p>
          <a:p>
            <a:pPr lvl="1" eaLnBrk="1" hangingPunct="1">
              <a:defRPr/>
            </a:pPr>
            <a:r>
              <a:rPr lang="fr-FR" altLang="fr-FR" sz="3400" u="sng" dirty="0">
                <a:solidFill>
                  <a:schemeClr val="tx2"/>
                </a:solidFill>
              </a:rPr>
              <a:t>En </a:t>
            </a:r>
            <a:r>
              <a:rPr lang="fr-FR" altLang="fr-FR" sz="3400" u="sng" dirty="0" err="1">
                <a:solidFill>
                  <a:schemeClr val="tx2"/>
                </a:solidFill>
              </a:rPr>
              <a:t>post-prandial</a:t>
            </a:r>
            <a:r>
              <a:rPr lang="fr-FR" altLang="fr-FR" sz="3400" u="sng" dirty="0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defRPr/>
            </a:pPr>
            <a:r>
              <a:rPr lang="fr-FR" altLang="fr-FR" sz="2900" b="1" dirty="0">
                <a:solidFill>
                  <a:srgbClr val="FF0000"/>
                </a:solidFill>
              </a:rPr>
              <a:t>Fréquence maximale des contractions</a:t>
            </a:r>
          </a:p>
          <a:p>
            <a:pPr lvl="2" eaLnBrk="1" hangingPunct="1">
              <a:defRPr/>
            </a:pPr>
            <a:endParaRPr lang="fr-FR" altLang="fr-FR" sz="2900" b="1" dirty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r>
              <a:rPr lang="fr-FR" altLang="fr-FR" sz="2900" dirty="0"/>
              <a:t>Les contractions ont une </a:t>
            </a:r>
            <a:r>
              <a:rPr lang="fr-FR" altLang="fr-FR" sz="2900" b="1" dirty="0">
                <a:solidFill>
                  <a:srgbClr val="FF0000"/>
                </a:solidFill>
              </a:rPr>
              <a:t>intensité variable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3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6">
            <a:extLst>
              <a:ext uri="{FF2B5EF4-FFF2-40B4-BE49-F238E27FC236}">
                <a16:creationId xmlns:a16="http://schemas.microsoft.com/office/drawing/2014/main" id="{C7C536C2-FC2C-45CD-A42A-462C7D2E1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DC5DD2-6802-468A-A26E-B13196F1347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7E8ACE5-0DE0-41E6-BF05-2E4D36C46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139700"/>
            <a:ext cx="8229600" cy="1050925"/>
          </a:xfrm>
        </p:spPr>
        <p:txBody>
          <a:bodyPr/>
          <a:lstStyle/>
          <a:p>
            <a:pPr eaLnBrk="1" hangingPunct="1"/>
            <a:r>
              <a:rPr lang="fr-FR" altLang="fr-FR" sz="4400" b="0"/>
              <a:t>Vidange gastrique</a:t>
            </a:r>
          </a:p>
        </p:txBody>
      </p:sp>
      <p:sp>
        <p:nvSpPr>
          <p:cNvPr id="22532" name="Rectangle 15">
            <a:extLst>
              <a:ext uri="{FF2B5EF4-FFF2-40B4-BE49-F238E27FC236}">
                <a16:creationId xmlns:a16="http://schemas.microsoft.com/office/drawing/2014/main" id="{01774AA0-07A3-4E36-8AC6-5D43D603459D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4718050" y="4000500"/>
            <a:ext cx="4038600" cy="1866900"/>
          </a:xfrm>
        </p:spPr>
        <p:txBody>
          <a:bodyPr/>
          <a:lstStyle/>
          <a:p>
            <a:pPr eaLnBrk="1" hangingPunct="1"/>
            <a:endParaRPr lang="fr-FR" altLang="fr-FR" sz="240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C011E71E-3829-4A80-830E-9BD87F2FF4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3500"/>
            <a:ext cx="9144000" cy="123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/>
              <a:t>Régulation de la </a:t>
            </a:r>
            <a:r>
              <a:rPr lang="fr-FR" altLang="fr-FR" sz="2400" b="1">
                <a:solidFill>
                  <a:srgbClr val="990000"/>
                </a:solidFill>
              </a:rPr>
              <a:t>vidange gastrique</a:t>
            </a:r>
            <a:r>
              <a:rPr lang="fr-FR" altLang="fr-FR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>
                <a:solidFill>
                  <a:srgbClr val="990000"/>
                </a:solidFill>
              </a:rPr>
              <a:t>Pylore </a:t>
            </a:r>
            <a:r>
              <a:rPr lang="fr-FR" altLang="fr-FR" sz="2000" b="1">
                <a:solidFill>
                  <a:srgbClr val="FF0000"/>
                </a:solidFill>
              </a:rPr>
              <a:t>ouvert </a:t>
            </a:r>
            <a:r>
              <a:rPr lang="fr-FR" altLang="fr-FR" sz="2000" b="1">
                <a:solidFill>
                  <a:srgbClr val="990000"/>
                </a:solidFill>
              </a:rPr>
              <a:t>: </a:t>
            </a:r>
            <a:r>
              <a:rPr lang="fr-FR" altLang="fr-FR" sz="2000" b="1">
                <a:solidFill>
                  <a:srgbClr val="FF0000"/>
                </a:solidFill>
              </a:rPr>
              <a:t>transit </a:t>
            </a:r>
            <a:r>
              <a:rPr lang="fr-FR" altLang="fr-FR" sz="2000"/>
              <a:t>de chyme vers le duodénum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>
                <a:solidFill>
                  <a:srgbClr val="990000"/>
                </a:solidFill>
              </a:rPr>
              <a:t>Pylore </a:t>
            </a:r>
            <a:r>
              <a:rPr lang="fr-FR" altLang="fr-FR" sz="2000" b="1">
                <a:solidFill>
                  <a:srgbClr val="FF0000"/>
                </a:solidFill>
              </a:rPr>
              <a:t>fermé </a:t>
            </a:r>
            <a:r>
              <a:rPr lang="fr-FR" altLang="fr-FR" sz="2000" b="1">
                <a:solidFill>
                  <a:srgbClr val="990000"/>
                </a:solidFill>
              </a:rPr>
              <a:t>: </a:t>
            </a:r>
            <a:r>
              <a:rPr lang="fr-FR" altLang="fr-FR" sz="2000" b="1">
                <a:solidFill>
                  <a:srgbClr val="FF0000"/>
                </a:solidFill>
              </a:rPr>
              <a:t>mélange sans transit = </a:t>
            </a:r>
            <a:r>
              <a:rPr lang="fr-FR" altLang="fr-FR" sz="2000" b="1"/>
              <a:t>Jet rétrograde émulsificateur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600" b="1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600"/>
          </a:p>
        </p:txBody>
      </p:sp>
      <p:sp>
        <p:nvSpPr>
          <p:cNvPr id="22534" name="Line 7">
            <a:extLst>
              <a:ext uri="{FF2B5EF4-FFF2-40B4-BE49-F238E27FC236}">
                <a16:creationId xmlns:a16="http://schemas.microsoft.com/office/drawing/2014/main" id="{FD1EFC37-6A6C-491D-AA50-7AAD96363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4271963"/>
            <a:ext cx="571500" cy="6572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8135" name="Picture 8">
            <a:extLst>
              <a:ext uri="{FF2B5EF4-FFF2-40B4-BE49-F238E27FC236}">
                <a16:creationId xmlns:a16="http://schemas.microsoft.com/office/drawing/2014/main" id="{206113B1-72F7-4F30-BF5A-F8479C19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33738"/>
            <a:ext cx="438943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Line 10">
            <a:extLst>
              <a:ext uri="{FF2B5EF4-FFF2-40B4-BE49-F238E27FC236}">
                <a16:creationId xmlns:a16="http://schemas.microsoft.com/office/drawing/2014/main" id="{574A2C15-78AA-415C-ACB0-54853FE640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5438" y="3005138"/>
            <a:ext cx="687387" cy="219233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2537" name="Picture 5">
            <a:extLst>
              <a:ext uri="{FF2B5EF4-FFF2-40B4-BE49-F238E27FC236}">
                <a16:creationId xmlns:a16="http://schemas.microsoft.com/office/drawing/2014/main" id="{C83668F4-16BC-49C2-8A31-C3FD4E5B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65450"/>
            <a:ext cx="390842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6">
            <a:extLst>
              <a:ext uri="{FF2B5EF4-FFF2-40B4-BE49-F238E27FC236}">
                <a16:creationId xmlns:a16="http://schemas.microsoft.com/office/drawing/2014/main" id="{C44E8ECD-FA78-40AD-AC03-729F15A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54288"/>
            <a:ext cx="3109913" cy="1063625"/>
          </a:xfrm>
          <a:prstGeom prst="rect">
            <a:avLst/>
          </a:prstGeom>
          <a:solidFill>
            <a:srgbClr val="CCECFF"/>
          </a:solidFill>
          <a:ln w="5715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Pylore fermé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Jet rétrograde émulsificateur</a:t>
            </a:r>
          </a:p>
        </p:txBody>
      </p:sp>
      <p:sp>
        <p:nvSpPr>
          <p:cNvPr id="22539" name="Line 12">
            <a:extLst>
              <a:ext uri="{FF2B5EF4-FFF2-40B4-BE49-F238E27FC236}">
                <a16:creationId xmlns:a16="http://schemas.microsoft.com/office/drawing/2014/main" id="{FA558E2A-F9FF-4054-8305-3F40B7A66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5" y="3617913"/>
            <a:ext cx="585788" cy="131127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140" name="Text Box 9">
            <a:extLst>
              <a:ext uri="{FF2B5EF4-FFF2-40B4-BE49-F238E27FC236}">
                <a16:creationId xmlns:a16="http://schemas.microsoft.com/office/drawing/2014/main" id="{E36288DB-530D-4775-B280-5E211647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554288"/>
            <a:ext cx="2509837" cy="800100"/>
          </a:xfrm>
          <a:prstGeom prst="rect">
            <a:avLst/>
          </a:prstGeom>
          <a:solidFill>
            <a:srgbClr val="CCECFF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Pylore ouvert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Passage du chyme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  <p:bldP spid="225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>
            <a:extLst>
              <a:ext uri="{FF2B5EF4-FFF2-40B4-BE49-F238E27FC236}">
                <a16:creationId xmlns:a16="http://schemas.microsoft.com/office/drawing/2014/main" id="{FD350B8A-BBE2-44FA-86A1-74D57B221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2EEDE0-532D-4A5A-A23E-0B48AE067C39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9CF56EA-893A-40BA-8F51-7CD5940A7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479425"/>
            <a:ext cx="7158037" cy="868363"/>
          </a:xfrm>
        </p:spPr>
        <p:txBody>
          <a:bodyPr/>
          <a:lstStyle/>
          <a:p>
            <a:pPr eaLnBrk="1" hangingPunct="1"/>
            <a:r>
              <a:rPr lang="fr-FR" altLang="fr-FR" sz="4400" b="0"/>
              <a:t>Vidange gastrique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FD62C5C-3CC5-4F47-8B42-D8285E469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64500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Influence du repas </a:t>
            </a:r>
            <a:r>
              <a:rPr lang="fr-FR" altLang="fr-FR" sz="2800"/>
              <a:t>sur</a:t>
            </a:r>
            <a:r>
              <a:rPr lang="fr-FR" altLang="fr-FR" sz="2800" b="1">
                <a:solidFill>
                  <a:srgbClr val="FF0000"/>
                </a:solidFill>
              </a:rPr>
              <a:t> </a:t>
            </a:r>
            <a:r>
              <a:rPr lang="fr-FR" altLang="fr-FR" sz="2800"/>
              <a:t>la vidange gastrique par le pylore</a:t>
            </a:r>
            <a:endParaRPr lang="fr-FR" altLang="fr-FR" sz="1800"/>
          </a:p>
          <a:p>
            <a:pPr eaLnBrk="1" hangingPunct="1">
              <a:lnSpc>
                <a:spcPct val="80000"/>
              </a:lnSpc>
            </a:pPr>
            <a:endParaRPr lang="fr-FR" altLang="fr-FR" sz="1800" b="1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u="sng"/>
              <a:t>Après un repas,</a:t>
            </a:r>
            <a:r>
              <a:rPr lang="fr-FR" altLang="fr-FR" sz="2400" u="sng"/>
              <a:t> </a:t>
            </a:r>
            <a:r>
              <a:rPr lang="fr-FR" altLang="fr-FR" sz="2400"/>
              <a:t>le </a:t>
            </a:r>
            <a:r>
              <a:rPr lang="fr-FR" altLang="fr-FR" sz="2400" b="1">
                <a:solidFill>
                  <a:srgbClr val="FF0000"/>
                </a:solidFill>
              </a:rPr>
              <a:t>pylore est </a:t>
            </a:r>
            <a:r>
              <a:rPr lang="fr-FR" altLang="fr-FR" sz="2400" b="1" u="sng">
                <a:solidFill>
                  <a:srgbClr val="FF0000"/>
                </a:solidFill>
              </a:rPr>
              <a:t>peu</a:t>
            </a:r>
            <a:r>
              <a:rPr lang="fr-FR" altLang="fr-FR" sz="2400" b="1">
                <a:solidFill>
                  <a:srgbClr val="FF0000"/>
                </a:solidFill>
              </a:rPr>
              <a:t> ouvert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= </a:t>
            </a:r>
            <a:r>
              <a:rPr lang="fr-FR" altLang="fr-FR" sz="2400" b="1">
                <a:solidFill>
                  <a:srgbClr val="990000"/>
                </a:solidFill>
              </a:rPr>
              <a:t>le contenu digestif</a:t>
            </a:r>
            <a:r>
              <a:rPr lang="fr-FR" altLang="fr-FR" sz="2400">
                <a:solidFill>
                  <a:srgbClr val="990000"/>
                </a:solidFill>
              </a:rPr>
              <a:t> </a:t>
            </a:r>
            <a:r>
              <a:rPr lang="fr-FR" altLang="fr-FR" sz="2400" b="1">
                <a:solidFill>
                  <a:srgbClr val="990000"/>
                </a:solidFill>
              </a:rPr>
              <a:t>bute sur le pylore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 b="1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990000"/>
                </a:solidFill>
              </a:rPr>
              <a:t>Rétropulsion </a:t>
            </a:r>
            <a:r>
              <a:rPr lang="fr-FR" altLang="fr-FR" sz="2400"/>
              <a:t>du contenu solide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les </a:t>
            </a:r>
            <a:r>
              <a:rPr lang="fr-FR" altLang="fr-FR" sz="2000">
                <a:solidFill>
                  <a:srgbClr val="990000"/>
                </a:solidFill>
              </a:rPr>
              <a:t>solides</a:t>
            </a:r>
            <a:r>
              <a:rPr lang="fr-FR" altLang="fr-FR" sz="2000">
                <a:solidFill>
                  <a:schemeClr val="bg2"/>
                </a:solidFill>
              </a:rPr>
              <a:t> </a:t>
            </a:r>
            <a:r>
              <a:rPr lang="fr-FR" altLang="fr-FR" sz="2000" b="1"/>
              <a:t>(&gt; 2mm </a:t>
            </a:r>
            <a:r>
              <a:rPr lang="fr-FR" altLang="fr-FR" sz="2000"/>
              <a:t>chez le chien)</a:t>
            </a:r>
            <a:r>
              <a:rPr lang="fr-FR" altLang="fr-FR" sz="2000">
                <a:solidFill>
                  <a:schemeClr val="accent1"/>
                </a:solidFill>
              </a:rPr>
              <a:t> </a:t>
            </a:r>
            <a:r>
              <a:rPr lang="fr-FR" altLang="fr-FR" sz="2000">
                <a:solidFill>
                  <a:srgbClr val="990000"/>
                </a:solidFill>
              </a:rPr>
              <a:t>sont reflués</a:t>
            </a:r>
            <a:r>
              <a:rPr lang="fr-FR" altLang="fr-FR" sz="2000"/>
              <a:t> vers le corps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La petite ouverture du pylore permet le </a:t>
            </a:r>
            <a:r>
              <a:rPr lang="fr-FR" altLang="fr-FR" sz="2000">
                <a:solidFill>
                  <a:srgbClr val="990000"/>
                </a:solidFill>
              </a:rPr>
              <a:t>passage des liquides</a:t>
            </a:r>
            <a:r>
              <a:rPr lang="fr-FR" altLang="fr-FR" sz="2000"/>
              <a:t> dans l’intestin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/>
              <a:t>La rétropulsion permet le </a:t>
            </a:r>
            <a:r>
              <a:rPr lang="fr-FR" altLang="fr-FR" sz="2000">
                <a:solidFill>
                  <a:srgbClr val="990000"/>
                </a:solidFill>
              </a:rPr>
              <a:t>mélange du contenu</a:t>
            </a:r>
            <a:r>
              <a:rPr lang="fr-FR" altLang="fr-FR" sz="2000">
                <a:solidFill>
                  <a:schemeClr val="accent1"/>
                </a:solidFill>
              </a:rPr>
              <a:t> </a:t>
            </a:r>
            <a:r>
              <a:rPr lang="fr-FR" altLang="fr-FR" sz="2000"/>
              <a:t>et la </a:t>
            </a:r>
            <a:r>
              <a:rPr lang="fr-FR" altLang="fr-FR" sz="2000">
                <a:solidFill>
                  <a:srgbClr val="990000"/>
                </a:solidFill>
              </a:rPr>
              <a:t>réduction de taille des particules</a:t>
            </a:r>
          </a:p>
        </p:txBody>
      </p:sp>
      <p:sp>
        <p:nvSpPr>
          <p:cNvPr id="52229" name="AutoShape 4">
            <a:extLst>
              <a:ext uri="{FF2B5EF4-FFF2-40B4-BE49-F238E27FC236}">
                <a16:creationId xmlns:a16="http://schemas.microsoft.com/office/drawing/2014/main" id="{5EDD782E-E4B9-4417-B740-5F7E1EF3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005263"/>
            <a:ext cx="431800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>
            <a:extLst>
              <a:ext uri="{FF2B5EF4-FFF2-40B4-BE49-F238E27FC236}">
                <a16:creationId xmlns:a16="http://schemas.microsoft.com/office/drawing/2014/main" id="{5A39B69C-27D9-4C62-A5CD-D8D49DE63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435359-1AB6-4574-B263-AF4CF9F2BE5C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D2496C0-24EA-41B2-8600-7C391B836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423863"/>
            <a:ext cx="7337425" cy="782637"/>
          </a:xfrm>
        </p:spPr>
        <p:txBody>
          <a:bodyPr/>
          <a:lstStyle/>
          <a:p>
            <a:pPr eaLnBrk="1" hangingPunct="1"/>
            <a:r>
              <a:rPr lang="fr-FR" altLang="fr-FR" b="0"/>
              <a:t>Vidange gastrique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F7E908A-7AAB-40BC-AABC-CE7186D8E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2060575"/>
            <a:ext cx="82804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Influence du repas </a:t>
            </a:r>
            <a:r>
              <a:rPr lang="fr-FR" altLang="fr-FR" sz="2800"/>
              <a:t>sur</a:t>
            </a:r>
            <a:r>
              <a:rPr lang="fr-FR" altLang="fr-FR" sz="2800" b="1">
                <a:solidFill>
                  <a:srgbClr val="FF0000"/>
                </a:solidFill>
              </a:rPr>
              <a:t> </a:t>
            </a:r>
            <a:r>
              <a:rPr lang="fr-FR" altLang="fr-FR" sz="2800"/>
              <a:t>la vidange gastrique par le pylore (suite)</a:t>
            </a:r>
            <a:endParaRPr lang="fr-FR" altLang="fr-FR" sz="1800"/>
          </a:p>
          <a:p>
            <a:pPr eaLnBrk="1" hangingPunct="1">
              <a:lnSpc>
                <a:spcPct val="80000"/>
              </a:lnSpc>
            </a:pPr>
            <a:endParaRPr lang="fr-FR" altLang="fr-FR" sz="1800" b="1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u="sng"/>
              <a:t>A jeun,</a:t>
            </a:r>
            <a:r>
              <a:rPr lang="fr-FR" altLang="fr-FR" sz="2400"/>
              <a:t> </a:t>
            </a:r>
            <a:r>
              <a:rPr lang="fr-FR" altLang="fr-FR"/>
              <a:t> </a:t>
            </a:r>
            <a:r>
              <a:rPr lang="fr-FR" altLang="fr-FR" b="1">
                <a:solidFill>
                  <a:srgbClr val="FF0000"/>
                </a:solidFill>
              </a:rPr>
              <a:t>le pylore est largement ouvert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</a:pPr>
            <a:endParaRPr lang="fr-FR" altLang="fr-FR" sz="20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Sortie de grosses particules </a:t>
            </a:r>
            <a:r>
              <a:rPr lang="fr-FR" altLang="fr-FR" sz="2400"/>
              <a:t>(7-10 mm chez le chien) </a:t>
            </a:r>
            <a:endParaRPr lang="fr-FR" altLang="fr-FR" sz="2000"/>
          </a:p>
        </p:txBody>
      </p:sp>
      <p:sp>
        <p:nvSpPr>
          <p:cNvPr id="54277" name="AutoShape 4">
            <a:extLst>
              <a:ext uri="{FF2B5EF4-FFF2-40B4-BE49-F238E27FC236}">
                <a16:creationId xmlns:a16="http://schemas.microsoft.com/office/drawing/2014/main" id="{3DFAB442-2C5B-4551-AD85-FDA6676B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3813175"/>
            <a:ext cx="431800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4">
            <a:extLst>
              <a:ext uri="{FF2B5EF4-FFF2-40B4-BE49-F238E27FC236}">
                <a16:creationId xmlns:a16="http://schemas.microsoft.com/office/drawing/2014/main" id="{61086142-25A8-48F1-8E86-C04CC47EC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DA2594-2326-45AB-BC6B-19DD2685B63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173B17C-07D1-4EC1-89D8-A6190E725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871538"/>
          </a:xfrm>
        </p:spPr>
        <p:txBody>
          <a:bodyPr/>
          <a:lstStyle/>
          <a:p>
            <a:pPr eaLnBrk="1" hangingPunct="1"/>
            <a:r>
              <a:rPr lang="fr-FR" altLang="fr-FR" b="0"/>
              <a:t>Vidange gastrique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1F81D84-613A-4B73-859D-94518175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1813"/>
            <a:ext cx="8229600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800" dirty="0"/>
              <a:t>Vitesse de vidange </a:t>
            </a:r>
            <a:r>
              <a:rPr lang="fr-FR" altLang="fr-FR" sz="2000" dirty="0"/>
              <a:t>(contractions musculaires et ouverture du pylore) </a:t>
            </a:r>
            <a:r>
              <a:rPr lang="fr-FR" altLang="fr-FR" sz="2800" dirty="0"/>
              <a:t>adaptée pour permettre une </a:t>
            </a:r>
            <a:r>
              <a:rPr lang="fr-FR" altLang="fr-FR" sz="2800" b="1" dirty="0"/>
              <a:t>digestion optimale dans l’intestin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000" b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rgbClr val="00B050"/>
                </a:solidFill>
              </a:rPr>
              <a:t>Exemples de régulation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800" b="1" dirty="0">
                <a:solidFill>
                  <a:srgbClr val="990000"/>
                </a:solidFill>
              </a:rPr>
              <a:t>Vidange ralentie</a:t>
            </a:r>
            <a:r>
              <a:rPr lang="fr-FR" altLang="fr-FR" sz="1800" dirty="0"/>
              <a:t> si contenu intestinal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1600" dirty="0"/>
              <a:t>Trop volumineux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1600" dirty="0"/>
              <a:t>Trop acide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1600" dirty="0"/>
              <a:t>Trop lipidique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1600" dirty="0"/>
              <a:t>Hyper- ou hypo-osmotique</a:t>
            </a:r>
            <a:endParaRPr lang="fr-FR" altLang="fr-FR" sz="1400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marL="914400" lvl="2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4">
            <a:extLst>
              <a:ext uri="{FF2B5EF4-FFF2-40B4-BE49-F238E27FC236}">
                <a16:creationId xmlns:a16="http://schemas.microsoft.com/office/drawing/2014/main" id="{D7E4970D-E872-47CE-9D91-5438461E5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078480-757A-4F2D-B802-B75C41FE6C5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0FCD330-3410-4843-9C06-112884F93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257175"/>
            <a:ext cx="7616825" cy="8001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altLang="fr-FR" b="0"/>
              <a:t>Vidange de la phase liquide</a:t>
            </a:r>
          </a:p>
        </p:txBody>
      </p:sp>
      <p:pic>
        <p:nvPicPr>
          <p:cNvPr id="58372" name="Picture 3" descr="gastric emptying">
            <a:extLst>
              <a:ext uri="{FF2B5EF4-FFF2-40B4-BE49-F238E27FC236}">
                <a16:creationId xmlns:a16="http://schemas.microsoft.com/office/drawing/2014/main" id="{8BEAF6C4-7F3D-4514-A291-63DDAFFF139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63" y="1536700"/>
            <a:ext cx="6154737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Freeform 4">
            <a:extLst>
              <a:ext uri="{FF2B5EF4-FFF2-40B4-BE49-F238E27FC236}">
                <a16:creationId xmlns:a16="http://schemas.microsoft.com/office/drawing/2014/main" id="{2FD56EFB-F052-4D65-B3F3-2F65EC952E96}"/>
              </a:ext>
            </a:extLst>
          </p:cNvPr>
          <p:cNvSpPr>
            <a:spLocks/>
          </p:cNvSpPr>
          <p:nvPr/>
        </p:nvSpPr>
        <p:spPr bwMode="black">
          <a:xfrm>
            <a:off x="8307388" y="1919288"/>
            <a:ext cx="465137" cy="1625600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990000"/>
          </a:solidFill>
          <a:ln w="12700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4" name="Text Box 5">
            <a:extLst>
              <a:ext uri="{FF2B5EF4-FFF2-40B4-BE49-F238E27FC236}">
                <a16:creationId xmlns:a16="http://schemas.microsoft.com/office/drawing/2014/main" id="{B0328E87-C73B-4647-B355-0E8400E5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871913"/>
            <a:ext cx="1227138" cy="51435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Arial Unicode MS" pitchFamily="34" charset="-128"/>
              </a:rPr>
              <a:t>Liquide</a:t>
            </a:r>
          </a:p>
        </p:txBody>
      </p:sp>
      <p:sp>
        <p:nvSpPr>
          <p:cNvPr id="58375" name="Line 6">
            <a:extLst>
              <a:ext uri="{FF2B5EF4-FFF2-40B4-BE49-F238E27FC236}">
                <a16:creationId xmlns:a16="http://schemas.microsoft.com/office/drawing/2014/main" id="{9F7E3BAB-0B45-44CC-B51B-9A8876D0D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5913" y="4016375"/>
            <a:ext cx="2709862" cy="18415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65B61AC9-556B-496B-B4BA-DD83BAC2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2479675"/>
            <a:ext cx="1090612" cy="514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Arial Unicode MS" pitchFamily="34" charset="-128"/>
              </a:rPr>
              <a:t>Solide</a:t>
            </a:r>
          </a:p>
        </p:txBody>
      </p:sp>
      <p:sp>
        <p:nvSpPr>
          <p:cNvPr id="58377" name="Line 8">
            <a:extLst>
              <a:ext uri="{FF2B5EF4-FFF2-40B4-BE49-F238E27FC236}">
                <a16:creationId xmlns:a16="http://schemas.microsoft.com/office/drawing/2014/main" id="{BE9B8A0B-E0AC-48CF-AA65-11A9199D0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106738"/>
            <a:ext cx="392113" cy="347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4">
            <a:extLst>
              <a:ext uri="{FF2B5EF4-FFF2-40B4-BE49-F238E27FC236}">
                <a16:creationId xmlns:a16="http://schemas.microsoft.com/office/drawing/2014/main" id="{82727A85-1419-4248-865A-A40237459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88DA2F-D0F4-4C4A-8F3C-AFA30DA902C6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B9CA929-C042-4590-BAFE-5F7531CD4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392113"/>
            <a:ext cx="7772400" cy="1228725"/>
          </a:xfrm>
        </p:spPr>
        <p:txBody>
          <a:bodyPr/>
          <a:lstStyle/>
          <a:p>
            <a:pPr eaLnBrk="1" hangingPunct="1"/>
            <a:r>
              <a:rPr lang="fr-FR" altLang="fr-FR" sz="3200" b="0"/>
              <a:t>Vitesse de vidange gastrique et contenu calorique d’un repas</a:t>
            </a:r>
          </a:p>
        </p:txBody>
      </p:sp>
      <p:sp>
        <p:nvSpPr>
          <p:cNvPr id="60420" name="Text Box 3">
            <a:extLst>
              <a:ext uri="{FF2B5EF4-FFF2-40B4-BE49-F238E27FC236}">
                <a16:creationId xmlns:a16="http://schemas.microsoft.com/office/drawing/2014/main" id="{20A9699E-D90D-4618-8B5A-0E551E17AA6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52475" y="395605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% résiduel du repas</a:t>
            </a:r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7D5C9F52-5C6C-446C-9A29-CE35EC9E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945188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Temps (min)</a:t>
            </a:r>
          </a:p>
        </p:txBody>
      </p:sp>
      <p:sp>
        <p:nvSpPr>
          <p:cNvPr id="60422" name="Line 5">
            <a:extLst>
              <a:ext uri="{FF2B5EF4-FFF2-40B4-BE49-F238E27FC236}">
                <a16:creationId xmlns:a16="http://schemas.microsoft.com/office/drawing/2014/main" id="{010E2BD0-3F16-43F6-A024-2AC0F661A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4500" y="5838825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3" name="Line 6">
            <a:extLst>
              <a:ext uri="{FF2B5EF4-FFF2-40B4-BE49-F238E27FC236}">
                <a16:creationId xmlns:a16="http://schemas.microsoft.com/office/drawing/2014/main" id="{396F4891-78BB-40EC-B047-B25EAF2966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2438400"/>
            <a:ext cx="0" cy="340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4" name="Line 7">
            <a:extLst>
              <a:ext uri="{FF2B5EF4-FFF2-40B4-BE49-F238E27FC236}">
                <a16:creationId xmlns:a16="http://schemas.microsoft.com/office/drawing/2014/main" id="{D6C496EA-DF86-428D-AB02-2B1696420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2457450"/>
            <a:ext cx="161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5" name="Line 8">
            <a:extLst>
              <a:ext uri="{FF2B5EF4-FFF2-40B4-BE49-F238E27FC236}">
                <a16:creationId xmlns:a16="http://schemas.microsoft.com/office/drawing/2014/main" id="{066FDEF8-E021-4D7B-B660-13CFAD3B9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4124325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6" name="Line 9">
            <a:extLst>
              <a:ext uri="{FF2B5EF4-FFF2-40B4-BE49-F238E27FC236}">
                <a16:creationId xmlns:a16="http://schemas.microsoft.com/office/drawing/2014/main" id="{308A252F-F349-4E65-84FA-249DA7CFB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0325" y="583882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7" name="Line 10">
            <a:extLst>
              <a:ext uri="{FF2B5EF4-FFF2-40B4-BE49-F238E27FC236}">
                <a16:creationId xmlns:a16="http://schemas.microsoft.com/office/drawing/2014/main" id="{5F7ED014-1897-4EE2-BA81-A18E5621B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5829300"/>
            <a:ext cx="0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8" name="Line 11">
            <a:extLst>
              <a:ext uri="{FF2B5EF4-FFF2-40B4-BE49-F238E27FC236}">
                <a16:creationId xmlns:a16="http://schemas.microsoft.com/office/drawing/2014/main" id="{DEE22107-28BD-4941-BDF5-95C55ED2E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829300"/>
            <a:ext cx="0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9" name="Line 12">
            <a:extLst>
              <a:ext uri="{FF2B5EF4-FFF2-40B4-BE49-F238E27FC236}">
                <a16:creationId xmlns:a16="http://schemas.microsoft.com/office/drawing/2014/main" id="{EB6D407E-EC0F-40C7-8372-559B8B7DA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8325" y="5829300"/>
            <a:ext cx="0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30" name="Line 13">
            <a:extLst>
              <a:ext uri="{FF2B5EF4-FFF2-40B4-BE49-F238E27FC236}">
                <a16:creationId xmlns:a16="http://schemas.microsoft.com/office/drawing/2014/main" id="{6F7CE65F-F998-42BA-B6CE-B9062A43B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25" y="5829300"/>
            <a:ext cx="0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31" name="Freeform 14">
            <a:extLst>
              <a:ext uri="{FF2B5EF4-FFF2-40B4-BE49-F238E27FC236}">
                <a16:creationId xmlns:a16="http://schemas.microsoft.com/office/drawing/2014/main" id="{23F06E30-15EC-4791-AEA2-825340C6BA8F}"/>
              </a:ext>
            </a:extLst>
          </p:cNvPr>
          <p:cNvSpPr>
            <a:spLocks/>
          </p:cNvSpPr>
          <p:nvPr/>
        </p:nvSpPr>
        <p:spPr bwMode="auto">
          <a:xfrm>
            <a:off x="1946275" y="2524125"/>
            <a:ext cx="4216400" cy="2419350"/>
          </a:xfrm>
          <a:custGeom>
            <a:avLst/>
            <a:gdLst>
              <a:gd name="T0" fmla="*/ 2147483646 w 2656"/>
              <a:gd name="T1" fmla="*/ 0 h 1524"/>
              <a:gd name="T2" fmla="*/ 2147483646 w 2656"/>
              <a:gd name="T3" fmla="*/ 2147483646 h 1524"/>
              <a:gd name="T4" fmla="*/ 2147483646 w 2656"/>
              <a:gd name="T5" fmla="*/ 2147483646 h 1524"/>
              <a:gd name="T6" fmla="*/ 2147483646 w 2656"/>
              <a:gd name="T7" fmla="*/ 2147483646 h 1524"/>
              <a:gd name="T8" fmla="*/ 2147483646 w 2656"/>
              <a:gd name="T9" fmla="*/ 2147483646 h 1524"/>
              <a:gd name="T10" fmla="*/ 2147483646 w 2656"/>
              <a:gd name="T11" fmla="*/ 2147483646 h 1524"/>
              <a:gd name="T12" fmla="*/ 2147483646 w 2656"/>
              <a:gd name="T13" fmla="*/ 2147483646 h 15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56" h="1524">
                <a:moveTo>
                  <a:pt x="4" y="0"/>
                </a:moveTo>
                <a:cubicBezTo>
                  <a:pt x="10" y="44"/>
                  <a:pt x="0" y="161"/>
                  <a:pt x="40" y="264"/>
                </a:cubicBezTo>
                <a:cubicBezTo>
                  <a:pt x="80" y="367"/>
                  <a:pt x="147" y="505"/>
                  <a:pt x="244" y="618"/>
                </a:cubicBezTo>
                <a:cubicBezTo>
                  <a:pt x="341" y="731"/>
                  <a:pt x="489" y="850"/>
                  <a:pt x="622" y="942"/>
                </a:cubicBezTo>
                <a:cubicBezTo>
                  <a:pt x="755" y="1034"/>
                  <a:pt x="838" y="1091"/>
                  <a:pt x="1042" y="1170"/>
                </a:cubicBezTo>
                <a:cubicBezTo>
                  <a:pt x="1246" y="1249"/>
                  <a:pt x="1577" y="1357"/>
                  <a:pt x="1846" y="1416"/>
                </a:cubicBezTo>
                <a:cubicBezTo>
                  <a:pt x="2115" y="1475"/>
                  <a:pt x="2487" y="1502"/>
                  <a:pt x="2656" y="1524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32" name="Freeform 15">
            <a:extLst>
              <a:ext uri="{FF2B5EF4-FFF2-40B4-BE49-F238E27FC236}">
                <a16:creationId xmlns:a16="http://schemas.microsoft.com/office/drawing/2014/main" id="{3A3C0574-6B6B-4B35-85AC-B5069AB9E61B}"/>
              </a:ext>
            </a:extLst>
          </p:cNvPr>
          <p:cNvSpPr>
            <a:spLocks/>
          </p:cNvSpPr>
          <p:nvPr/>
        </p:nvSpPr>
        <p:spPr bwMode="auto">
          <a:xfrm>
            <a:off x="1916113" y="2495550"/>
            <a:ext cx="4379912" cy="2705100"/>
          </a:xfrm>
          <a:custGeom>
            <a:avLst/>
            <a:gdLst>
              <a:gd name="T0" fmla="*/ 2147483646 w 2759"/>
              <a:gd name="T1" fmla="*/ 0 h 1704"/>
              <a:gd name="T2" fmla="*/ 2147483646 w 2759"/>
              <a:gd name="T3" fmla="*/ 2147483646 h 1704"/>
              <a:gd name="T4" fmla="*/ 2147483646 w 2759"/>
              <a:gd name="T5" fmla="*/ 2147483646 h 1704"/>
              <a:gd name="T6" fmla="*/ 2147483646 w 2759"/>
              <a:gd name="T7" fmla="*/ 2147483646 h 1704"/>
              <a:gd name="T8" fmla="*/ 2147483646 w 2759"/>
              <a:gd name="T9" fmla="*/ 2147483646 h 1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59" h="1704">
                <a:moveTo>
                  <a:pt x="11" y="0"/>
                </a:moveTo>
                <a:cubicBezTo>
                  <a:pt x="29" y="79"/>
                  <a:pt x="0" y="287"/>
                  <a:pt x="119" y="474"/>
                </a:cubicBezTo>
                <a:cubicBezTo>
                  <a:pt x="238" y="661"/>
                  <a:pt x="455" y="940"/>
                  <a:pt x="725" y="1122"/>
                </a:cubicBezTo>
                <a:cubicBezTo>
                  <a:pt x="995" y="1304"/>
                  <a:pt x="1400" y="1469"/>
                  <a:pt x="1739" y="1566"/>
                </a:cubicBezTo>
                <a:cubicBezTo>
                  <a:pt x="2078" y="1663"/>
                  <a:pt x="2547" y="1675"/>
                  <a:pt x="2759" y="1704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33" name="Freeform 16">
            <a:extLst>
              <a:ext uri="{FF2B5EF4-FFF2-40B4-BE49-F238E27FC236}">
                <a16:creationId xmlns:a16="http://schemas.microsoft.com/office/drawing/2014/main" id="{75BC893F-8521-4D3F-89A1-3B8673AA607F}"/>
              </a:ext>
            </a:extLst>
          </p:cNvPr>
          <p:cNvSpPr>
            <a:spLocks/>
          </p:cNvSpPr>
          <p:nvPr/>
        </p:nvSpPr>
        <p:spPr bwMode="auto">
          <a:xfrm>
            <a:off x="1933575" y="2486025"/>
            <a:ext cx="4371975" cy="3009900"/>
          </a:xfrm>
          <a:custGeom>
            <a:avLst/>
            <a:gdLst>
              <a:gd name="T0" fmla="*/ 0 w 2754"/>
              <a:gd name="T1" fmla="*/ 0 h 1896"/>
              <a:gd name="T2" fmla="*/ 2147483646 w 2754"/>
              <a:gd name="T3" fmla="*/ 2147483646 h 1896"/>
              <a:gd name="T4" fmla="*/ 2147483646 w 2754"/>
              <a:gd name="T5" fmla="*/ 2147483646 h 1896"/>
              <a:gd name="T6" fmla="*/ 2147483646 w 2754"/>
              <a:gd name="T7" fmla="*/ 2147483646 h 1896"/>
              <a:gd name="T8" fmla="*/ 2147483646 w 2754"/>
              <a:gd name="T9" fmla="*/ 2147483646 h 1896"/>
              <a:gd name="T10" fmla="*/ 2147483646 w 2754"/>
              <a:gd name="T11" fmla="*/ 2147483646 h 1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54" h="1896">
                <a:moveTo>
                  <a:pt x="0" y="0"/>
                </a:moveTo>
                <a:cubicBezTo>
                  <a:pt x="10" y="136"/>
                  <a:pt x="21" y="273"/>
                  <a:pt x="72" y="414"/>
                </a:cubicBezTo>
                <a:cubicBezTo>
                  <a:pt x="123" y="555"/>
                  <a:pt x="163" y="682"/>
                  <a:pt x="306" y="846"/>
                </a:cubicBezTo>
                <a:cubicBezTo>
                  <a:pt x="449" y="1010"/>
                  <a:pt x="678" y="1243"/>
                  <a:pt x="930" y="1398"/>
                </a:cubicBezTo>
                <a:cubicBezTo>
                  <a:pt x="1182" y="1553"/>
                  <a:pt x="1514" y="1693"/>
                  <a:pt x="1818" y="1776"/>
                </a:cubicBezTo>
                <a:cubicBezTo>
                  <a:pt x="2122" y="1859"/>
                  <a:pt x="2559" y="1871"/>
                  <a:pt x="2754" y="189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34" name="Freeform 17">
            <a:extLst>
              <a:ext uri="{FF2B5EF4-FFF2-40B4-BE49-F238E27FC236}">
                <a16:creationId xmlns:a16="http://schemas.microsoft.com/office/drawing/2014/main" id="{B2DFADE5-E994-4E36-94EE-00AC38DBABE5}"/>
              </a:ext>
            </a:extLst>
          </p:cNvPr>
          <p:cNvSpPr>
            <a:spLocks/>
          </p:cNvSpPr>
          <p:nvPr/>
        </p:nvSpPr>
        <p:spPr bwMode="auto">
          <a:xfrm>
            <a:off x="1936750" y="2495550"/>
            <a:ext cx="4568825" cy="3248025"/>
          </a:xfrm>
          <a:custGeom>
            <a:avLst/>
            <a:gdLst>
              <a:gd name="T0" fmla="*/ 2147483646 w 2878"/>
              <a:gd name="T1" fmla="*/ 0 h 2046"/>
              <a:gd name="T2" fmla="*/ 2147483646 w 2878"/>
              <a:gd name="T3" fmla="*/ 2147483646 h 2046"/>
              <a:gd name="T4" fmla="*/ 2147483646 w 2878"/>
              <a:gd name="T5" fmla="*/ 2147483646 h 2046"/>
              <a:gd name="T6" fmla="*/ 2147483646 w 2878"/>
              <a:gd name="T7" fmla="*/ 2147483646 h 2046"/>
              <a:gd name="T8" fmla="*/ 2147483646 w 2878"/>
              <a:gd name="T9" fmla="*/ 2147483646 h 2046"/>
              <a:gd name="T10" fmla="*/ 2147483646 w 2878"/>
              <a:gd name="T11" fmla="*/ 2147483646 h 2046"/>
              <a:gd name="T12" fmla="*/ 2147483646 w 2878"/>
              <a:gd name="T13" fmla="*/ 2147483646 h 20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78" h="2046">
                <a:moveTo>
                  <a:pt x="4" y="0"/>
                </a:moveTo>
                <a:cubicBezTo>
                  <a:pt x="2" y="117"/>
                  <a:pt x="0" y="234"/>
                  <a:pt x="46" y="378"/>
                </a:cubicBezTo>
                <a:cubicBezTo>
                  <a:pt x="92" y="522"/>
                  <a:pt x="146" y="686"/>
                  <a:pt x="280" y="864"/>
                </a:cubicBezTo>
                <a:cubicBezTo>
                  <a:pt x="414" y="1042"/>
                  <a:pt x="639" y="1287"/>
                  <a:pt x="850" y="1446"/>
                </a:cubicBezTo>
                <a:cubicBezTo>
                  <a:pt x="1061" y="1605"/>
                  <a:pt x="1310" y="1725"/>
                  <a:pt x="1546" y="1818"/>
                </a:cubicBezTo>
                <a:cubicBezTo>
                  <a:pt x="1782" y="1911"/>
                  <a:pt x="2044" y="1966"/>
                  <a:pt x="2266" y="2004"/>
                </a:cubicBezTo>
                <a:cubicBezTo>
                  <a:pt x="2488" y="2042"/>
                  <a:pt x="2750" y="2037"/>
                  <a:pt x="2878" y="2046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35" name="Text Box 18">
            <a:extLst>
              <a:ext uri="{FF2B5EF4-FFF2-40B4-BE49-F238E27FC236}">
                <a16:creationId xmlns:a16="http://schemas.microsoft.com/office/drawing/2014/main" id="{02ADB926-0A8A-4D18-B66D-CA004653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26853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100</a:t>
            </a:r>
          </a:p>
        </p:txBody>
      </p:sp>
      <p:sp>
        <p:nvSpPr>
          <p:cNvPr id="60436" name="Text Box 19">
            <a:extLst>
              <a:ext uri="{FF2B5EF4-FFF2-40B4-BE49-F238E27FC236}">
                <a16:creationId xmlns:a16="http://schemas.microsoft.com/office/drawing/2014/main" id="{13B4BAF1-C095-4279-AA01-7F41475A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9258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50</a:t>
            </a:r>
          </a:p>
        </p:txBody>
      </p:sp>
      <p:sp>
        <p:nvSpPr>
          <p:cNvPr id="60437" name="Text Box 20">
            <a:extLst>
              <a:ext uri="{FF2B5EF4-FFF2-40B4-BE49-F238E27FC236}">
                <a16:creationId xmlns:a16="http://schemas.microsoft.com/office/drawing/2014/main" id="{A35FF172-E484-4424-BC98-75F069AC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56689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0</a:t>
            </a:r>
          </a:p>
        </p:txBody>
      </p:sp>
      <p:sp>
        <p:nvSpPr>
          <p:cNvPr id="60438" name="Text Box 21">
            <a:extLst>
              <a:ext uri="{FF2B5EF4-FFF2-40B4-BE49-F238E27FC236}">
                <a16:creationId xmlns:a16="http://schemas.microsoft.com/office/drawing/2014/main" id="{2F57019E-2DA6-422B-B06B-21F2F775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59451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20</a:t>
            </a:r>
          </a:p>
        </p:txBody>
      </p:sp>
      <p:sp>
        <p:nvSpPr>
          <p:cNvPr id="60439" name="Text Box 22">
            <a:extLst>
              <a:ext uri="{FF2B5EF4-FFF2-40B4-BE49-F238E27FC236}">
                <a16:creationId xmlns:a16="http://schemas.microsoft.com/office/drawing/2014/main" id="{1C25E88E-0B23-4EEF-AB94-8F8AE555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59451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40</a:t>
            </a:r>
          </a:p>
        </p:txBody>
      </p:sp>
      <p:sp>
        <p:nvSpPr>
          <p:cNvPr id="60440" name="Text Box 23">
            <a:extLst>
              <a:ext uri="{FF2B5EF4-FFF2-40B4-BE49-F238E27FC236}">
                <a16:creationId xmlns:a16="http://schemas.microsoft.com/office/drawing/2014/main" id="{E1835DB1-D01E-46F8-A668-5F0F2377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9451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60</a:t>
            </a:r>
          </a:p>
        </p:txBody>
      </p:sp>
      <p:sp>
        <p:nvSpPr>
          <p:cNvPr id="60441" name="Text Box 24">
            <a:extLst>
              <a:ext uri="{FF2B5EF4-FFF2-40B4-BE49-F238E27FC236}">
                <a16:creationId xmlns:a16="http://schemas.microsoft.com/office/drawing/2014/main" id="{810DE384-890B-4678-80D8-66BA9E4F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59451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80</a:t>
            </a:r>
          </a:p>
        </p:txBody>
      </p:sp>
      <p:sp>
        <p:nvSpPr>
          <p:cNvPr id="60442" name="Text Box 25">
            <a:extLst>
              <a:ext uri="{FF2B5EF4-FFF2-40B4-BE49-F238E27FC236}">
                <a16:creationId xmlns:a16="http://schemas.microsoft.com/office/drawing/2014/main" id="{FB9A661F-AF2C-47A9-8C81-23E4F52A3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94518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100</a:t>
            </a:r>
          </a:p>
        </p:txBody>
      </p:sp>
      <p:sp>
        <p:nvSpPr>
          <p:cNvPr id="60443" name="Text Box 26">
            <a:extLst>
              <a:ext uri="{FF2B5EF4-FFF2-40B4-BE49-F238E27FC236}">
                <a16:creationId xmlns:a16="http://schemas.microsoft.com/office/drawing/2014/main" id="{23DAE2E4-B2DF-4D78-8B72-422E6FE3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5099050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000099"/>
                </a:solidFill>
              </a:rPr>
              <a:t>NaCl 0.9</a:t>
            </a:r>
            <a:r>
              <a:rPr lang="en-US" altLang="fr-FR" sz="2000" b="1">
                <a:solidFill>
                  <a:srgbClr val="000099"/>
                </a:solidFill>
                <a:cs typeface="Arial" panose="020B0604020202020204" pitchFamily="34" charset="0"/>
              </a:rPr>
              <a:t>%</a:t>
            </a:r>
          </a:p>
        </p:txBody>
      </p:sp>
      <p:sp>
        <p:nvSpPr>
          <p:cNvPr id="60444" name="Text Box 27">
            <a:extLst>
              <a:ext uri="{FF2B5EF4-FFF2-40B4-BE49-F238E27FC236}">
                <a16:creationId xmlns:a16="http://schemas.microsoft.com/office/drawing/2014/main" id="{AD95DA16-668D-4D73-AD7C-ADC30322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460692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Glucose 1 kcal/ml</a:t>
            </a:r>
          </a:p>
        </p:txBody>
      </p:sp>
      <p:sp>
        <p:nvSpPr>
          <p:cNvPr id="60445" name="Text Box 28">
            <a:extLst>
              <a:ext uri="{FF2B5EF4-FFF2-40B4-BE49-F238E27FC236}">
                <a16:creationId xmlns:a16="http://schemas.microsoft.com/office/drawing/2014/main" id="{EB487863-3512-4A5C-8B33-0E115B73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494347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Glucose 0.5 kcal/ml</a:t>
            </a:r>
          </a:p>
        </p:txBody>
      </p:sp>
      <p:sp>
        <p:nvSpPr>
          <p:cNvPr id="60446" name="Text Box 29">
            <a:extLst>
              <a:ext uri="{FF2B5EF4-FFF2-40B4-BE49-F238E27FC236}">
                <a16:creationId xmlns:a16="http://schemas.microsoft.com/office/drawing/2014/main" id="{22C4D34E-5A0B-4685-BA59-BBEB8574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525145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Glucose 0.2 kcal/ml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numéro de diapositive 4">
            <a:extLst>
              <a:ext uri="{FF2B5EF4-FFF2-40B4-BE49-F238E27FC236}">
                <a16:creationId xmlns:a16="http://schemas.microsoft.com/office/drawing/2014/main" id="{285DE6AA-E6F7-486A-B843-363793EBC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CAEADD-4376-4607-A1DF-CF2E9981AB7E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9011302-2827-4F55-9394-C85C48CDC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Sécrétions gastriques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79A9E66-E180-4B43-8944-151359F86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2222500"/>
            <a:ext cx="8229600" cy="3886200"/>
          </a:xfrm>
        </p:spPr>
        <p:txBody>
          <a:bodyPr/>
          <a:lstStyle/>
          <a:p>
            <a:pPr eaLnBrk="1" hangingPunct="1"/>
            <a:r>
              <a:rPr lang="fr-FR" altLang="fr-FR" b="1"/>
              <a:t>Suc gastrique </a:t>
            </a:r>
          </a:p>
          <a:p>
            <a:pPr eaLnBrk="1" hangingPunct="1"/>
            <a:endParaRPr lang="fr-FR" altLang="fr-FR" sz="2000"/>
          </a:p>
          <a:p>
            <a:pPr lvl="1" eaLnBrk="1" hangingPunct="1"/>
            <a:r>
              <a:rPr lang="fr-FR" altLang="fr-FR"/>
              <a:t>Liquide incolore, filant (mucus) et acide</a:t>
            </a:r>
          </a:p>
          <a:p>
            <a:pPr lvl="1" eaLnBrk="1" hangingPunct="1"/>
            <a:r>
              <a:rPr lang="fr-FR" altLang="fr-FR" b="1">
                <a:solidFill>
                  <a:srgbClr val="C00000"/>
                </a:solidFill>
              </a:rPr>
              <a:t>0.5-0.6 L/jour chez un chien de 20 kg</a:t>
            </a:r>
            <a:endParaRPr lang="fr-FR" altLang="fr-FR"/>
          </a:p>
          <a:p>
            <a:pPr lvl="1" eaLnBrk="1" hangingPunct="1"/>
            <a:r>
              <a:rPr lang="fr-FR" altLang="fr-FR"/>
              <a:t>Isotonique par rapport au plasma </a:t>
            </a:r>
            <a:r>
              <a:rPr lang="fr-FR" altLang="fr-FR" sz="1800"/>
              <a:t>(</a:t>
            </a:r>
            <a:r>
              <a:rPr lang="fr-FR" altLang="fr-FR" sz="2000"/>
              <a:t>mais avec des proportions d’ions différentes)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4">
            <a:extLst>
              <a:ext uri="{FF2B5EF4-FFF2-40B4-BE49-F238E27FC236}">
                <a16:creationId xmlns:a16="http://schemas.microsoft.com/office/drawing/2014/main" id="{05DDCB4F-F9C4-46F3-806A-A4AF224D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3BD245-DC3D-4C82-A409-354848C55199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7825408-FA59-465E-ABC7-80BF8A320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Sécrétions gastriques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63AC796-6A5F-49FE-AE78-DD80087FB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605713" cy="4565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dirty="0"/>
              <a:t>Sécrétion </a:t>
            </a:r>
            <a:r>
              <a:rPr lang="fr-FR" altLang="fr-FR" sz="2000" b="1" dirty="0"/>
              <a:t>acide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/>
              <a:t>Cellules </a:t>
            </a:r>
            <a:r>
              <a:rPr lang="fr-FR" altLang="fr-FR" sz="1600" b="1" dirty="0"/>
              <a:t>pariétales</a:t>
            </a:r>
            <a:r>
              <a:rPr lang="fr-FR" altLang="fr-FR" sz="1600" dirty="0"/>
              <a:t> (bordantes) (elles sécrètent aussi le facteur intrinsèque qui sert à l’absorption de vit B12 dans iléon)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/>
              <a:t>Uniquement dans le corps de l’estomac</a:t>
            </a:r>
            <a:endParaRPr lang="fr-FR" altLang="fr-FR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dirty="0"/>
              <a:t>Sécrétion</a:t>
            </a:r>
            <a:r>
              <a:rPr lang="fr-FR" altLang="fr-FR" sz="2000" b="1" dirty="0"/>
              <a:t> enzymatique </a:t>
            </a:r>
            <a:r>
              <a:rPr lang="fr-FR" altLang="fr-FR" sz="2000" dirty="0"/>
              <a:t>(pepsinogène)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/>
              <a:t>Cellules </a:t>
            </a:r>
            <a:r>
              <a:rPr lang="fr-FR" altLang="fr-FR" sz="1600" b="1" dirty="0"/>
              <a:t>principales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dirty="0"/>
              <a:t>Sécrétion de </a:t>
            </a:r>
            <a:r>
              <a:rPr lang="fr-FR" altLang="fr-FR" sz="2000" b="1" dirty="0"/>
              <a:t>mucus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/>
              <a:t>Cellules muqueuses des zones cardiales, </a:t>
            </a:r>
            <a:r>
              <a:rPr lang="fr-FR" altLang="fr-FR" sz="1600" dirty="0" err="1"/>
              <a:t>fundiques</a:t>
            </a:r>
            <a:r>
              <a:rPr lang="fr-FR" altLang="fr-FR" sz="1600" dirty="0"/>
              <a:t> et pyloriques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dirty="0"/>
              <a:t>Sécrétions </a:t>
            </a:r>
            <a:r>
              <a:rPr lang="fr-FR" altLang="fr-FR" sz="2000" b="1" dirty="0"/>
              <a:t>endocrines ou paracrines </a:t>
            </a:r>
            <a:r>
              <a:rPr lang="fr-FR" altLang="fr-FR" sz="1800" dirty="0"/>
              <a:t>(= régulation des sécrétions acides, enzymatiques et de mucus</a:t>
            </a:r>
            <a:r>
              <a:rPr lang="fr-FR" altLang="fr-FR" sz="20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800" dirty="0"/>
              <a:t>ECL : </a:t>
            </a:r>
            <a:r>
              <a:rPr lang="fr-FR" altLang="fr-FR" sz="1800" dirty="0" err="1"/>
              <a:t>enterochromaffin-like</a:t>
            </a:r>
            <a:endParaRPr lang="fr-FR" altLang="fr-FR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800" dirty="0"/>
              <a:t>Cellules 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800" dirty="0"/>
              <a:t>Cellules D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1800" dirty="0"/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3E509F-268B-4BE7-B96F-AFA38FD0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22925"/>
            <a:ext cx="3643313" cy="923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Libérées dans le sang ou dans le milieu extracellulaire ≠ lumière</a:t>
            </a: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7B02E599-6271-4436-A6FD-83F24A6F0D96}"/>
              </a:ext>
            </a:extLst>
          </p:cNvPr>
          <p:cNvSpPr>
            <a:spLocks noChangeArrowheads="1"/>
          </p:cNvSpPr>
          <p:nvPr/>
        </p:nvSpPr>
        <p:spPr bwMode="auto">
          <a:xfrm rot="-7721844">
            <a:off x="5954712" y="5210176"/>
            <a:ext cx="384175" cy="323850"/>
          </a:xfrm>
          <a:prstGeom prst="rightArrow">
            <a:avLst>
              <a:gd name="adj1" fmla="val 50000"/>
              <a:gd name="adj2" fmla="val 50186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35" name="Accolade fermante 3">
            <a:extLst>
              <a:ext uri="{FF2B5EF4-FFF2-40B4-BE49-F238E27FC236}">
                <a16:creationId xmlns:a16="http://schemas.microsoft.com/office/drawing/2014/main" id="{FFFE9C3B-7516-4C40-A0B0-EEEF8D6CB6A1}"/>
              </a:ext>
            </a:extLst>
          </p:cNvPr>
          <p:cNvSpPr>
            <a:spLocks/>
          </p:cNvSpPr>
          <p:nvPr/>
        </p:nvSpPr>
        <p:spPr bwMode="auto">
          <a:xfrm>
            <a:off x="7804150" y="2058988"/>
            <a:ext cx="368300" cy="2635250"/>
          </a:xfrm>
          <a:prstGeom prst="rightBrace">
            <a:avLst>
              <a:gd name="adj1" fmla="val 8348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36" name="ZoneTexte 4">
            <a:extLst>
              <a:ext uri="{FF2B5EF4-FFF2-40B4-BE49-F238E27FC236}">
                <a16:creationId xmlns:a16="http://schemas.microsoft.com/office/drawing/2014/main" id="{6D44D9F6-9161-47BE-AE25-838D0D4E8C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184231" y="3085307"/>
            <a:ext cx="221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Suc gastrique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4">
            <a:extLst>
              <a:ext uri="{FF2B5EF4-FFF2-40B4-BE49-F238E27FC236}">
                <a16:creationId xmlns:a16="http://schemas.microsoft.com/office/drawing/2014/main" id="{19FC6C58-04EB-4C7A-8741-F971E79DE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3A67D6-6125-47B8-98A9-A55E9CE1CFA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0596DFB5-CA24-44B4-921A-28C1280A56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Anatomie fonctionnelle</a:t>
            </a:r>
            <a:br>
              <a:rPr lang="fr-FR" altLang="fr-FR"/>
            </a:br>
            <a:r>
              <a:rPr lang="fr-FR" altLang="fr-FR" sz="2800" b="0">
                <a:solidFill>
                  <a:schemeClr val="tx1"/>
                </a:solidFill>
              </a:rPr>
              <a:t>(voir cours anatomie et histologie)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557C01BA-5EBA-460A-83EA-656172FB30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>
            <a:extLst>
              <a:ext uri="{FF2B5EF4-FFF2-40B4-BE49-F238E27FC236}">
                <a16:creationId xmlns:a16="http://schemas.microsoft.com/office/drawing/2014/main" id="{87D9A4CA-8CEA-475F-8810-0B445905C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38200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19B0DA-9C44-43B7-96FC-DBE88C50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203325"/>
            <a:ext cx="8229600" cy="5502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Anatomie fonctionnelle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Structure générale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Musculature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Innervation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Muqueuse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Motricité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Remplissage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Mécanismes des contractions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Vidange</a:t>
            </a:r>
          </a:p>
          <a:p>
            <a:pPr lvl="1">
              <a:defRPr/>
            </a:pPr>
            <a:endParaRPr lang="fr-FR" sz="2900" b="1" dirty="0"/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Sécrétions de l’estomac</a:t>
            </a:r>
          </a:p>
          <a:p>
            <a:pPr lvl="1">
              <a:defRPr/>
            </a:pPr>
            <a:r>
              <a:rPr lang="fr-FR" sz="2900" b="1" dirty="0"/>
              <a:t>Sécrétion acide</a:t>
            </a:r>
          </a:p>
          <a:p>
            <a:pPr lvl="2">
              <a:defRPr/>
            </a:pPr>
            <a:r>
              <a:rPr lang="fr-FR" sz="2500" b="1" dirty="0"/>
              <a:t>Mécanisme</a:t>
            </a:r>
          </a:p>
          <a:p>
            <a:pPr lvl="2">
              <a:defRPr/>
            </a:pPr>
            <a:r>
              <a:rPr lang="fr-FR" sz="2500" b="1" dirty="0"/>
              <a:t>Influence des repas sur la sécrétion</a:t>
            </a:r>
          </a:p>
          <a:p>
            <a:pPr lvl="2">
              <a:defRPr/>
            </a:pPr>
            <a:r>
              <a:rPr lang="fr-FR" sz="2500" b="1" dirty="0"/>
              <a:t>Régulation nerveuse et hormonale de la sécrétion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enzymatique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de mucus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Points d’intérêts ou cas particuliers: 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Ruminants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Ulcères</a:t>
            </a:r>
          </a:p>
          <a:p>
            <a:pPr lvl="1">
              <a:defRPr/>
            </a:pPr>
            <a:r>
              <a:rPr lang="fr-FR" sz="3300" b="1" dirty="0">
                <a:solidFill>
                  <a:schemeClr val="bg1">
                    <a:lumMod val="65000"/>
                  </a:schemeClr>
                </a:solidFill>
              </a:rPr>
              <a:t>Vomissements</a:t>
            </a:r>
          </a:p>
          <a:p>
            <a:pPr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780" name="Espace réservé du numéro de diapositive 2">
            <a:extLst>
              <a:ext uri="{FF2B5EF4-FFF2-40B4-BE49-F238E27FC236}">
                <a16:creationId xmlns:a16="http://schemas.microsoft.com/office/drawing/2014/main" id="{46AC4B6F-C933-469C-A2B9-C9A1D02C6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050216-A519-4DA3-948C-F884E8620540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numéro de diapositive 4">
            <a:extLst>
              <a:ext uri="{FF2B5EF4-FFF2-40B4-BE49-F238E27FC236}">
                <a16:creationId xmlns:a16="http://schemas.microsoft.com/office/drawing/2014/main" id="{374DE35C-E1E4-42C2-B1D8-BE24B2E86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29CFDC-7C85-4C56-AC6E-F374274B0E2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77827" name="Rectangle 34">
            <a:extLst>
              <a:ext uri="{FF2B5EF4-FFF2-40B4-BE49-F238E27FC236}">
                <a16:creationId xmlns:a16="http://schemas.microsoft.com/office/drawing/2014/main" id="{593CE3FC-F465-4A44-9F53-3E5357515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1828800"/>
            <a:ext cx="5084762" cy="3521075"/>
          </a:xfrm>
          <a:prstGeom prst="rect">
            <a:avLst/>
          </a:prstGeom>
          <a:solidFill>
            <a:srgbClr val="CCECFF"/>
          </a:solidFill>
          <a:ln w="254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7828" name="Oval 2">
            <a:extLst>
              <a:ext uri="{FF2B5EF4-FFF2-40B4-BE49-F238E27FC236}">
                <a16:creationId xmlns:a16="http://schemas.microsoft.com/office/drawing/2014/main" id="{80067D19-8849-4D92-AC59-B859C9F6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3011488"/>
            <a:ext cx="1590675" cy="134143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45D69BDF-1B1A-4833-9793-74E5645C1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65113"/>
            <a:ext cx="8215313" cy="754062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Mécanisme de la sécrétion acide</a:t>
            </a:r>
          </a:p>
        </p:txBody>
      </p:sp>
      <p:sp>
        <p:nvSpPr>
          <p:cNvPr id="77830" name="AutoShape 4">
            <a:extLst>
              <a:ext uri="{FF2B5EF4-FFF2-40B4-BE49-F238E27FC236}">
                <a16:creationId xmlns:a16="http://schemas.microsoft.com/office/drawing/2014/main" id="{6D9D106F-B0D9-4D74-ACB3-7985C09BA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771650"/>
            <a:ext cx="935037" cy="3929063"/>
          </a:xfrm>
          <a:prstGeom prst="can">
            <a:avLst>
              <a:gd name="adj" fmla="val 2674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7831" name="Text Box 5">
            <a:extLst>
              <a:ext uri="{FF2B5EF4-FFF2-40B4-BE49-F238E27FC236}">
                <a16:creationId xmlns:a16="http://schemas.microsoft.com/office/drawing/2014/main" id="{E8442675-8081-4AFF-9FBC-2591AF1C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352925"/>
            <a:ext cx="11001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HCO</a:t>
            </a:r>
            <a:r>
              <a:rPr lang="en-US" altLang="fr-FR" sz="2400" b="1" baseline="-25000"/>
              <a:t>3</a:t>
            </a:r>
            <a:r>
              <a:rPr lang="en-US" altLang="fr-FR" sz="2400" b="1" baseline="30000"/>
              <a:t>- </a:t>
            </a:r>
          </a:p>
        </p:txBody>
      </p:sp>
      <p:sp>
        <p:nvSpPr>
          <p:cNvPr id="77832" name="Text Box 6">
            <a:extLst>
              <a:ext uri="{FF2B5EF4-FFF2-40B4-BE49-F238E27FC236}">
                <a16:creationId xmlns:a16="http://schemas.microsoft.com/office/drawing/2014/main" id="{81634074-9ED2-4377-91D5-92D68DC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5367338"/>
            <a:ext cx="1287462" cy="66675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chemeClr val="bg1"/>
                </a:solidFill>
              </a:rPr>
              <a:t>Vague alcaline</a:t>
            </a:r>
          </a:p>
        </p:txBody>
      </p:sp>
      <p:sp>
        <p:nvSpPr>
          <p:cNvPr id="77833" name="Text Box 7">
            <a:extLst>
              <a:ext uri="{FF2B5EF4-FFF2-40B4-BE49-F238E27FC236}">
                <a16:creationId xmlns:a16="http://schemas.microsoft.com/office/drawing/2014/main" id="{259FB792-A0EE-415D-9D06-5514C50F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6099175"/>
            <a:ext cx="825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Sang</a:t>
            </a:r>
          </a:p>
        </p:txBody>
      </p:sp>
      <p:sp>
        <p:nvSpPr>
          <p:cNvPr id="77834" name="Text Box 8">
            <a:extLst>
              <a:ext uri="{FF2B5EF4-FFF2-40B4-BE49-F238E27FC236}">
                <a16:creationId xmlns:a16="http://schemas.microsoft.com/office/drawing/2014/main" id="{2A4A28F9-9ADF-449B-B2EC-637D0085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1268413"/>
            <a:ext cx="26050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66FF"/>
                </a:solidFill>
              </a:rPr>
              <a:t>Cellule pariétale</a:t>
            </a:r>
            <a:r>
              <a:rPr lang="fr-FR" altLang="fr-FR" sz="2400" b="1"/>
              <a:t> </a:t>
            </a:r>
          </a:p>
        </p:txBody>
      </p:sp>
      <p:sp>
        <p:nvSpPr>
          <p:cNvPr id="77835" name="Text Box 9">
            <a:extLst>
              <a:ext uri="{FF2B5EF4-FFF2-40B4-BE49-F238E27FC236}">
                <a16:creationId xmlns:a16="http://schemas.microsoft.com/office/drawing/2014/main" id="{0C802BFD-2206-4BEC-87C1-F8322DB7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1057275"/>
            <a:ext cx="1936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 gastrique</a:t>
            </a:r>
          </a:p>
        </p:txBody>
      </p:sp>
      <p:sp>
        <p:nvSpPr>
          <p:cNvPr id="77836" name="Text Box 10">
            <a:extLst>
              <a:ext uri="{FF2B5EF4-FFF2-40B4-BE49-F238E27FC236}">
                <a16:creationId xmlns:a16="http://schemas.microsoft.com/office/drawing/2014/main" id="{57B9EF57-29E4-4DE3-8035-BA6239F2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111250"/>
            <a:ext cx="1903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Membrane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basale</a:t>
            </a:r>
          </a:p>
        </p:txBody>
      </p:sp>
      <p:sp>
        <p:nvSpPr>
          <p:cNvPr id="77837" name="Text Box 11">
            <a:extLst>
              <a:ext uri="{FF2B5EF4-FFF2-40B4-BE49-F238E27FC236}">
                <a16:creationId xmlns:a16="http://schemas.microsoft.com/office/drawing/2014/main" id="{2F826DF3-3C47-4EDC-9302-950D448E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144588"/>
            <a:ext cx="2544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Membrane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apicale</a:t>
            </a:r>
          </a:p>
        </p:txBody>
      </p:sp>
      <p:sp>
        <p:nvSpPr>
          <p:cNvPr id="77838" name="Text Box 12">
            <a:extLst>
              <a:ext uri="{FF2B5EF4-FFF2-40B4-BE49-F238E27FC236}">
                <a16:creationId xmlns:a16="http://schemas.microsoft.com/office/drawing/2014/main" id="{BFF3D91D-9A07-4315-AD57-2FDA2414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4087813"/>
            <a:ext cx="523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</a:t>
            </a:r>
            <a:r>
              <a:rPr lang="en-US" altLang="fr-FR" sz="2400" b="1" baseline="30000"/>
              <a:t>+</a:t>
            </a:r>
          </a:p>
        </p:txBody>
      </p:sp>
      <p:sp>
        <p:nvSpPr>
          <p:cNvPr id="77839" name="Text Box 13">
            <a:extLst>
              <a:ext uri="{FF2B5EF4-FFF2-40B4-BE49-F238E27FC236}">
                <a16:creationId xmlns:a16="http://schemas.microsoft.com/office/drawing/2014/main" id="{C66241B6-F952-40F3-BF48-AA7665FE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4378325"/>
            <a:ext cx="977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HCO</a:t>
            </a:r>
            <a:r>
              <a:rPr lang="en-US" altLang="fr-FR" sz="2400" b="1" baseline="-25000"/>
              <a:t>3</a:t>
            </a:r>
            <a:r>
              <a:rPr lang="en-US" altLang="fr-FR" sz="2400" b="1" baseline="30000"/>
              <a:t>- </a:t>
            </a:r>
          </a:p>
        </p:txBody>
      </p:sp>
      <p:sp>
        <p:nvSpPr>
          <p:cNvPr id="77840" name="Text Box 14">
            <a:extLst>
              <a:ext uri="{FF2B5EF4-FFF2-40B4-BE49-F238E27FC236}">
                <a16:creationId xmlns:a16="http://schemas.microsoft.com/office/drawing/2014/main" id="{8651614B-DBA7-4832-B215-C5F46F9D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184650"/>
            <a:ext cx="523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</a:t>
            </a:r>
            <a:r>
              <a:rPr lang="en-US" altLang="fr-FR" sz="2400" b="1" baseline="30000"/>
              <a:t>+</a:t>
            </a:r>
          </a:p>
        </p:txBody>
      </p:sp>
      <p:sp>
        <p:nvSpPr>
          <p:cNvPr id="77841" name="Text Box 15">
            <a:extLst>
              <a:ext uri="{FF2B5EF4-FFF2-40B4-BE49-F238E27FC236}">
                <a16:creationId xmlns:a16="http://schemas.microsoft.com/office/drawing/2014/main" id="{B0D694D2-5011-4D2B-AA85-E8EF7381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4167188"/>
            <a:ext cx="10874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</a:t>
            </a:r>
            <a:r>
              <a:rPr lang="en-US" altLang="fr-FR" sz="2400" b="1" baseline="-25000"/>
              <a:t>2</a:t>
            </a:r>
            <a:r>
              <a:rPr lang="en-US" altLang="fr-FR" sz="2400" b="1"/>
              <a:t>CO</a:t>
            </a:r>
            <a:r>
              <a:rPr lang="en-US" altLang="fr-FR" sz="2400" b="1" baseline="-25000"/>
              <a:t>3</a:t>
            </a:r>
          </a:p>
        </p:txBody>
      </p:sp>
      <p:sp>
        <p:nvSpPr>
          <p:cNvPr id="77842" name="Text Box 16">
            <a:extLst>
              <a:ext uri="{FF2B5EF4-FFF2-40B4-BE49-F238E27FC236}">
                <a16:creationId xmlns:a16="http://schemas.microsoft.com/office/drawing/2014/main" id="{4115852B-18D8-47BF-9D0D-D2E4B284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2879725"/>
            <a:ext cx="56991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Cl</a:t>
            </a:r>
            <a:r>
              <a:rPr lang="en-US" altLang="fr-FR" sz="2400" b="1" baseline="30000"/>
              <a:t>-</a:t>
            </a:r>
            <a:r>
              <a:rPr lang="en-US" altLang="fr-FR" sz="2400" b="1"/>
              <a:t> </a:t>
            </a:r>
          </a:p>
        </p:txBody>
      </p:sp>
      <p:sp>
        <p:nvSpPr>
          <p:cNvPr id="77843" name="Text Box 17">
            <a:extLst>
              <a:ext uri="{FF2B5EF4-FFF2-40B4-BE49-F238E27FC236}">
                <a16:creationId xmlns:a16="http://schemas.microsoft.com/office/drawing/2014/main" id="{C210FBBB-5673-46B9-92A8-E94FD80A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3284538"/>
            <a:ext cx="16700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H</a:t>
            </a:r>
            <a:r>
              <a:rPr lang="en-US" altLang="fr-FR" sz="2400" b="1" baseline="-25000"/>
              <a:t>2</a:t>
            </a:r>
            <a:r>
              <a:rPr lang="en-US" altLang="fr-FR" sz="2400" b="1"/>
              <a:t>O + CO</a:t>
            </a:r>
            <a:r>
              <a:rPr lang="en-US" altLang="fr-FR" sz="2400" b="1" baseline="-25000"/>
              <a:t>2</a:t>
            </a:r>
          </a:p>
        </p:txBody>
      </p:sp>
      <p:sp>
        <p:nvSpPr>
          <p:cNvPr id="77844" name="Text Box 19">
            <a:extLst>
              <a:ext uri="{FF2B5EF4-FFF2-40B4-BE49-F238E27FC236}">
                <a16:creationId xmlns:a16="http://schemas.microsoft.com/office/drawing/2014/main" id="{A8FB8EBD-EF30-4316-BA6D-3A2F0D234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2573338"/>
            <a:ext cx="523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K</a:t>
            </a:r>
            <a:r>
              <a:rPr lang="en-US" altLang="fr-FR" sz="2400" b="1" baseline="30000"/>
              <a:t>+</a:t>
            </a:r>
          </a:p>
        </p:txBody>
      </p:sp>
      <p:sp>
        <p:nvSpPr>
          <p:cNvPr id="77845" name="Text Box 20">
            <a:extLst>
              <a:ext uri="{FF2B5EF4-FFF2-40B4-BE49-F238E27FC236}">
                <a16:creationId xmlns:a16="http://schemas.microsoft.com/office/drawing/2014/main" id="{6BBCC028-4243-4FAC-9C2E-C708759C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3440113"/>
            <a:ext cx="1158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ATPase</a:t>
            </a:r>
          </a:p>
        </p:txBody>
      </p:sp>
      <p:sp>
        <p:nvSpPr>
          <p:cNvPr id="77846" name="Text Box 21">
            <a:extLst>
              <a:ext uri="{FF2B5EF4-FFF2-40B4-BE49-F238E27FC236}">
                <a16:creationId xmlns:a16="http://schemas.microsoft.com/office/drawing/2014/main" id="{B0B3567D-8D92-44F7-A895-D5248AF2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1981200"/>
            <a:ext cx="641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Cl</a:t>
            </a:r>
            <a:r>
              <a:rPr lang="en-US" altLang="fr-FR" sz="2400" b="1" baseline="30000"/>
              <a:t>-</a:t>
            </a:r>
            <a:r>
              <a:rPr lang="en-US" altLang="fr-FR" sz="2400" b="1"/>
              <a:t> </a:t>
            </a:r>
          </a:p>
        </p:txBody>
      </p:sp>
      <p:sp>
        <p:nvSpPr>
          <p:cNvPr id="77847" name="Line 27">
            <a:extLst>
              <a:ext uri="{FF2B5EF4-FFF2-40B4-BE49-F238E27FC236}">
                <a16:creationId xmlns:a16="http://schemas.microsoft.com/office/drawing/2014/main" id="{8D8982B9-D285-451D-8F1C-B8399E7B8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50" y="4352925"/>
            <a:ext cx="1612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8" name="Line 28">
            <a:extLst>
              <a:ext uri="{FF2B5EF4-FFF2-40B4-BE49-F238E27FC236}">
                <a16:creationId xmlns:a16="http://schemas.microsoft.com/office/drawing/2014/main" id="{B894CC0A-A309-4943-808F-72DEF307F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0700" y="3014663"/>
            <a:ext cx="1679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9" name="AutoShape 32">
            <a:extLst>
              <a:ext uri="{FF2B5EF4-FFF2-40B4-BE49-F238E27FC236}">
                <a16:creationId xmlns:a16="http://schemas.microsoft.com/office/drawing/2014/main" id="{C4E6B2D6-2361-47FD-AA65-A5EA0A709E3A}"/>
              </a:ext>
            </a:extLst>
          </p:cNvPr>
          <p:cNvSpPr>
            <a:spLocks/>
          </p:cNvSpPr>
          <p:nvPr/>
        </p:nvSpPr>
        <p:spPr bwMode="auto">
          <a:xfrm rot="5400000">
            <a:off x="4053682" y="2963069"/>
            <a:ext cx="147637" cy="1520825"/>
          </a:xfrm>
          <a:prstGeom prst="rightBrace">
            <a:avLst>
              <a:gd name="adj1" fmla="val 858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7850" name="Line 33">
            <a:extLst>
              <a:ext uri="{FF2B5EF4-FFF2-40B4-BE49-F238E27FC236}">
                <a16:creationId xmlns:a16="http://schemas.microsoft.com/office/drawing/2014/main" id="{7DA952DE-0C69-43B8-99D7-DF36EA8D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850" y="3786188"/>
            <a:ext cx="0" cy="428625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1" name="Rectangle 38">
            <a:extLst>
              <a:ext uri="{FF2B5EF4-FFF2-40B4-BE49-F238E27FC236}">
                <a16:creationId xmlns:a16="http://schemas.microsoft.com/office/drawing/2014/main" id="{161108EB-0B30-4C56-A980-0A3B32EF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1785938"/>
            <a:ext cx="1371600" cy="3657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7852" name="Line 39">
            <a:extLst>
              <a:ext uri="{FF2B5EF4-FFF2-40B4-BE49-F238E27FC236}">
                <a16:creationId xmlns:a16="http://schemas.microsoft.com/office/drawing/2014/main" id="{D5DBBDD4-B870-4053-A41C-DDE06FF40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3113088"/>
            <a:ext cx="935038" cy="0"/>
          </a:xfrm>
          <a:prstGeom prst="line">
            <a:avLst/>
          </a:prstGeom>
          <a:noFill/>
          <a:ln w="57150">
            <a:solidFill>
              <a:srgbClr val="FE9B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3" name="Line 40">
            <a:extLst>
              <a:ext uri="{FF2B5EF4-FFF2-40B4-BE49-F238E27FC236}">
                <a16:creationId xmlns:a16="http://schemas.microsoft.com/office/drawing/2014/main" id="{BDB9AA59-BB2A-4A0E-91A7-BBC05FD3F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1763" y="4589463"/>
            <a:ext cx="950912" cy="0"/>
          </a:xfrm>
          <a:prstGeom prst="line">
            <a:avLst/>
          </a:prstGeom>
          <a:noFill/>
          <a:ln w="57150">
            <a:solidFill>
              <a:srgbClr val="FE9B0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4" name="Line 41">
            <a:extLst>
              <a:ext uri="{FF2B5EF4-FFF2-40B4-BE49-F238E27FC236}">
                <a16:creationId xmlns:a16="http://schemas.microsoft.com/office/drawing/2014/main" id="{6B7BD26F-EFF2-4C2B-BA72-25B36DD09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9325" y="4394200"/>
            <a:ext cx="5969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5" name="Line 42">
            <a:extLst>
              <a:ext uri="{FF2B5EF4-FFF2-40B4-BE49-F238E27FC236}">
                <a16:creationId xmlns:a16="http://schemas.microsoft.com/office/drawing/2014/main" id="{006FE7FC-F60A-4016-841B-B48907929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7088" y="4378325"/>
            <a:ext cx="355600" cy="20955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6" name="Line 43">
            <a:extLst>
              <a:ext uri="{FF2B5EF4-FFF2-40B4-BE49-F238E27FC236}">
                <a16:creationId xmlns:a16="http://schemas.microsoft.com/office/drawing/2014/main" id="{1AEEE349-E548-4803-A87D-BC2475CC5D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3075" y="2225675"/>
            <a:ext cx="4899025" cy="785813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7" name="Flèche droite 1">
            <a:extLst>
              <a:ext uri="{FF2B5EF4-FFF2-40B4-BE49-F238E27FC236}">
                <a16:creationId xmlns:a16="http://schemas.microsoft.com/office/drawing/2014/main" id="{04CE9334-D103-413F-BAB0-7DF51FB82C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5001" y="4768850"/>
            <a:ext cx="423862" cy="458787"/>
          </a:xfrm>
          <a:prstGeom prst="rightArrow">
            <a:avLst>
              <a:gd name="adj1" fmla="val 57278"/>
              <a:gd name="adj2" fmla="val 500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7858" name="Flèche droite 35">
            <a:extLst>
              <a:ext uri="{FF2B5EF4-FFF2-40B4-BE49-F238E27FC236}">
                <a16:creationId xmlns:a16="http://schemas.microsoft.com/office/drawing/2014/main" id="{9DB552C6-084B-4353-BBC3-3633252421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5794" y="2342357"/>
            <a:ext cx="422275" cy="458787"/>
          </a:xfrm>
          <a:prstGeom prst="rightArrow">
            <a:avLst>
              <a:gd name="adj1" fmla="val 57278"/>
              <a:gd name="adj2" fmla="val 500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numéro de diapositive 4">
            <a:extLst>
              <a:ext uri="{FF2B5EF4-FFF2-40B4-BE49-F238E27FC236}">
                <a16:creationId xmlns:a16="http://schemas.microsoft.com/office/drawing/2014/main" id="{70F62DA5-0677-4964-A87A-78877EDBE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A247FF-7961-4FFB-AA7B-650B2F1E933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69F8556-06C9-4339-83EF-A596ECE4F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457200"/>
            <a:ext cx="8229600" cy="798513"/>
          </a:xfrm>
        </p:spPr>
        <p:txBody>
          <a:bodyPr/>
          <a:lstStyle/>
          <a:p>
            <a:pPr eaLnBrk="1" hangingPunct="1"/>
            <a:r>
              <a:rPr lang="fr-FR" altLang="fr-FR"/>
              <a:t>Mécanisme de la sécrétion acide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DCEAF90-E842-4DC0-8176-AAE7FFD75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sz="2800" b="1">
                <a:solidFill>
                  <a:srgbClr val="990000"/>
                </a:solidFill>
              </a:rPr>
              <a:t>Importance de la </a:t>
            </a:r>
            <a:r>
              <a:rPr lang="fr-FR" altLang="fr-FR" sz="2800" b="1">
                <a:solidFill>
                  <a:srgbClr val="FF0000"/>
                </a:solidFill>
              </a:rPr>
              <a:t>pompe à protons H</a:t>
            </a:r>
            <a:r>
              <a:rPr lang="fr-FR" altLang="fr-FR" sz="2800" b="1" baseline="30000">
                <a:solidFill>
                  <a:srgbClr val="FF0000"/>
                </a:solidFill>
              </a:rPr>
              <a:t>+</a:t>
            </a:r>
            <a:r>
              <a:rPr lang="fr-FR" altLang="fr-FR" sz="2800" b="1">
                <a:solidFill>
                  <a:srgbClr val="FF0000"/>
                </a:solidFill>
              </a:rPr>
              <a:t>/K</a:t>
            </a:r>
            <a:r>
              <a:rPr lang="fr-FR" altLang="fr-FR" sz="2800" b="1" baseline="30000">
                <a:solidFill>
                  <a:srgbClr val="FF0000"/>
                </a:solidFill>
              </a:rPr>
              <a:t>+</a:t>
            </a:r>
          </a:p>
          <a:p>
            <a:pPr lvl="1" eaLnBrk="1" hangingPunct="1"/>
            <a:r>
              <a:rPr lang="fr-FR" altLang="fr-FR" sz="2400" b="1"/>
              <a:t>Dépense énergétique TRES élevée </a:t>
            </a:r>
            <a:r>
              <a:rPr lang="fr-FR" altLang="fr-FR" sz="2400"/>
              <a:t>(= beaucoup de mitochondries dans les cellules pariétales)</a:t>
            </a:r>
          </a:p>
          <a:p>
            <a:pPr lvl="1" eaLnBrk="1" hangingPunct="1"/>
            <a:endParaRPr lang="fr-FR" altLang="fr-FR" sz="2400"/>
          </a:p>
          <a:p>
            <a:pPr lvl="1" eaLnBrk="1" hangingPunct="1"/>
            <a:r>
              <a:rPr lang="fr-FR" altLang="fr-FR" sz="2400"/>
              <a:t>Cible pharmacologique lors d’ulcères</a:t>
            </a:r>
          </a:p>
          <a:p>
            <a:pPr lvl="2" eaLnBrk="1" hangingPunct="1"/>
            <a:r>
              <a:rPr lang="fr-FR" altLang="fr-FR" sz="2000"/>
              <a:t>Inhibiteur de pompe à protons H</a:t>
            </a:r>
            <a:r>
              <a:rPr lang="fr-FR" altLang="fr-FR" sz="2000" baseline="30000"/>
              <a:t>+</a:t>
            </a:r>
            <a:r>
              <a:rPr lang="fr-FR" altLang="fr-FR" sz="2000"/>
              <a:t>/K</a:t>
            </a:r>
            <a:r>
              <a:rPr lang="fr-FR" altLang="fr-FR" sz="2000" baseline="30000"/>
              <a:t>+</a:t>
            </a:r>
            <a:r>
              <a:rPr lang="fr-FR" altLang="fr-FR" sz="2000"/>
              <a:t>= IPP</a:t>
            </a:r>
            <a:endParaRPr lang="fr-FR" altLang="fr-FR" sz="2000" baseline="30000"/>
          </a:p>
          <a:p>
            <a:pPr lvl="2" eaLnBrk="1" hangingPunct="1"/>
            <a:r>
              <a:rPr lang="fr-FR" altLang="fr-FR" sz="2000" b="1">
                <a:solidFill>
                  <a:srgbClr val="00B050"/>
                </a:solidFill>
              </a:rPr>
              <a:t>Ex de principes actifs </a:t>
            </a:r>
            <a:r>
              <a:rPr lang="fr-FR" altLang="fr-FR" sz="2000"/>
              <a:t>: </a:t>
            </a:r>
            <a:r>
              <a:rPr lang="fr-FR" altLang="fr-FR" b="1"/>
              <a:t>oméprazole</a:t>
            </a:r>
            <a:r>
              <a:rPr lang="fr-FR" altLang="fr-FR" sz="2000"/>
              <a:t> (Mopral ND, Gastrogard ND, Pepticure ND), lanzoprazole,…</a:t>
            </a:r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3869F298-FFFE-47EA-912D-07DE7CE577ED}"/>
              </a:ext>
            </a:extLst>
          </p:cNvPr>
          <p:cNvSpPr/>
          <p:nvPr/>
        </p:nvSpPr>
        <p:spPr bwMode="auto">
          <a:xfrm>
            <a:off x="7600950" y="1733550"/>
            <a:ext cx="838200" cy="7620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u numéro de diapositive 4">
            <a:extLst>
              <a:ext uri="{FF2B5EF4-FFF2-40B4-BE49-F238E27FC236}">
                <a16:creationId xmlns:a16="http://schemas.microsoft.com/office/drawing/2014/main" id="{7554FA1E-7675-4088-845C-8E7DA0FCD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96989F-9E70-4B08-8D3D-3EEF0FDB1F8C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0E652D9B-809E-4953-AEF7-73B9404BB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Mécanisme de la sécrétion acide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20BBAC8-20F9-4235-AF4D-799785DF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1981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/>
              <a:t>Acidité</a:t>
            </a:r>
            <a:r>
              <a:rPr lang="fr-FR" altLang="fr-FR" sz="2800"/>
              <a:t> dépend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du débit de sécrétion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A haut débit, 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600"/>
              <a:t>beaucoup de</a:t>
            </a:r>
            <a:r>
              <a:rPr lang="fr-FR" altLang="fr-FR" sz="1600" b="1"/>
              <a:t> H</a:t>
            </a:r>
            <a:r>
              <a:rPr lang="fr-FR" altLang="fr-FR" sz="1600" b="1" baseline="30000"/>
              <a:t>+ </a:t>
            </a:r>
            <a:r>
              <a:rPr lang="fr-FR" altLang="fr-FR" sz="1600"/>
              <a:t>=</a:t>
            </a:r>
            <a:r>
              <a:rPr lang="fr-FR" altLang="fr-FR" b="1">
                <a:solidFill>
                  <a:schemeClr val="bg2"/>
                </a:solidFill>
              </a:rPr>
              <a:t>10</a:t>
            </a:r>
            <a:r>
              <a:rPr lang="fr-FR" altLang="fr-FR" b="1" baseline="30000">
                <a:solidFill>
                  <a:schemeClr val="bg2"/>
                </a:solidFill>
              </a:rPr>
              <a:t> 6</a:t>
            </a:r>
            <a:r>
              <a:rPr lang="fr-FR" altLang="fr-FR" b="1">
                <a:solidFill>
                  <a:schemeClr val="bg2"/>
                </a:solidFill>
              </a:rPr>
              <a:t> x concentration plasmatique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600"/>
              <a:t>peu de Na</a:t>
            </a:r>
            <a:r>
              <a:rPr lang="fr-FR" altLang="fr-FR" sz="1600" baseline="30000"/>
              <a:t>+ </a:t>
            </a:r>
            <a:r>
              <a:rPr lang="fr-FR" altLang="fr-FR" sz="1600"/>
              <a:t>=concentration plasmatique/30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A bas débit, moins de H</a:t>
            </a:r>
            <a:r>
              <a:rPr lang="fr-FR" altLang="fr-FR" sz="2000" baseline="30000"/>
              <a:t>+</a:t>
            </a:r>
            <a:r>
              <a:rPr lang="fr-FR" altLang="fr-FR" sz="2000"/>
              <a:t> </a:t>
            </a:r>
          </a:p>
          <a:p>
            <a:pPr lvl="3" eaLnBrk="1" hangingPunct="1">
              <a:lnSpc>
                <a:spcPct val="90000"/>
              </a:lnSpc>
            </a:pPr>
            <a:endParaRPr lang="fr-FR" altLang="fr-FR" sz="160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FF0000"/>
                </a:solidFill>
              </a:rPr>
              <a:t>du pouvoir tampon des aliments et de la salive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Les aliments font remonter le pH de l’estomac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u numéro de diapositive 4">
            <a:extLst>
              <a:ext uri="{FF2B5EF4-FFF2-40B4-BE49-F238E27FC236}">
                <a16:creationId xmlns:a16="http://schemas.microsoft.com/office/drawing/2014/main" id="{FDB1A9B9-20CA-45D1-A786-DF24D280C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336271-516D-494A-8099-01676CAFC4E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5CAE6A24-F8E5-4C8F-831F-9717CFE40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404813"/>
            <a:ext cx="7772400" cy="984250"/>
          </a:xfrm>
        </p:spPr>
        <p:txBody>
          <a:bodyPr/>
          <a:lstStyle/>
          <a:p>
            <a:pPr eaLnBrk="1" hangingPunct="1"/>
            <a:r>
              <a:rPr lang="fr-FR" altLang="fr-FR" sz="2800"/>
              <a:t>Acidité gastrique chez le cheval recevant de l’herbe ou du foin à volonté</a:t>
            </a:r>
          </a:p>
        </p:txBody>
      </p:sp>
      <p:pic>
        <p:nvPicPr>
          <p:cNvPr id="82948" name="Picture 3">
            <a:extLst>
              <a:ext uri="{FF2B5EF4-FFF2-40B4-BE49-F238E27FC236}">
                <a16:creationId xmlns:a16="http://schemas.microsoft.com/office/drawing/2014/main" id="{12EEAE2E-9AF2-4DC6-ABE8-1078A54CF3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397000" y="1939925"/>
            <a:ext cx="5629275" cy="24558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9" name="Text Box 4">
            <a:extLst>
              <a:ext uri="{FF2B5EF4-FFF2-40B4-BE49-F238E27FC236}">
                <a16:creationId xmlns:a16="http://schemas.microsoft.com/office/drawing/2014/main" id="{FB5F2E70-D1C9-40D5-A4DF-9CDA5957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889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Arial Unicode MS" pitchFamily="34" charset="-128"/>
            </a:endParaRPr>
          </a:p>
        </p:txBody>
      </p:sp>
      <p:sp>
        <p:nvSpPr>
          <p:cNvPr id="82950" name="Text Box 5">
            <a:extLst>
              <a:ext uri="{FF2B5EF4-FFF2-40B4-BE49-F238E27FC236}">
                <a16:creationId xmlns:a16="http://schemas.microsoft.com/office/drawing/2014/main" id="{357F96EF-8CA9-4427-ADFF-42DB9BC00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076825"/>
            <a:ext cx="854392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>
                <a:latin typeface="+mj-lt"/>
              </a:rPr>
              <a:t>Le pH s’élève chaque fois que l’animal mange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>
                <a:latin typeface="+mj-lt"/>
              </a:rPr>
              <a:t>car </a:t>
            </a:r>
            <a:r>
              <a:rPr lang="fr-FR" altLang="fr-FR" sz="2400" dirty="0">
                <a:solidFill>
                  <a:srgbClr val="990000"/>
                </a:solidFill>
                <a:latin typeface="+mj-lt"/>
              </a:rPr>
              <a:t>le foin absorbe l’acidité gastrique</a:t>
            </a:r>
            <a:r>
              <a:rPr lang="fr-FR" altLang="fr-FR" sz="2400" dirty="0">
                <a:latin typeface="+mj-lt"/>
              </a:rPr>
              <a:t> et parce que </a:t>
            </a:r>
            <a:r>
              <a:rPr lang="fr-FR" altLang="fr-FR" sz="2400" dirty="0">
                <a:solidFill>
                  <a:srgbClr val="990000"/>
                </a:solidFill>
                <a:latin typeface="+mj-lt"/>
              </a:rPr>
              <a:t>la sécrétion salivaire est augmentée</a:t>
            </a:r>
          </a:p>
        </p:txBody>
      </p:sp>
      <p:sp>
        <p:nvSpPr>
          <p:cNvPr id="82951" name="Freeform 6">
            <a:extLst>
              <a:ext uri="{FF2B5EF4-FFF2-40B4-BE49-F238E27FC236}">
                <a16:creationId xmlns:a16="http://schemas.microsoft.com/office/drawing/2014/main" id="{B9E252BE-0F80-4780-85F9-23CC5F75D6DC}"/>
              </a:ext>
            </a:extLst>
          </p:cNvPr>
          <p:cNvSpPr>
            <a:spLocks noChangeAspect="1"/>
          </p:cNvSpPr>
          <p:nvPr/>
        </p:nvSpPr>
        <p:spPr bwMode="invGray">
          <a:xfrm>
            <a:off x="7542213" y="1747838"/>
            <a:ext cx="938212" cy="849312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chemeClr val="bg2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2952" name="Connecteur droit 7">
            <a:extLst>
              <a:ext uri="{FF2B5EF4-FFF2-40B4-BE49-F238E27FC236}">
                <a16:creationId xmlns:a16="http://schemas.microsoft.com/office/drawing/2014/main" id="{94610E0F-2198-4BA7-ACB4-53D78B2EF8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700" y="3573463"/>
            <a:ext cx="8345488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3" name="ZoneTexte 8">
            <a:extLst>
              <a:ext uri="{FF2B5EF4-FFF2-40B4-BE49-F238E27FC236}">
                <a16:creationId xmlns:a16="http://schemas.microsoft.com/office/drawing/2014/main" id="{40980A04-B9F4-452C-A580-58AFF6A2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049588"/>
            <a:ext cx="94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pH=2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u numéro de diapositive 4">
            <a:extLst>
              <a:ext uri="{FF2B5EF4-FFF2-40B4-BE49-F238E27FC236}">
                <a16:creationId xmlns:a16="http://schemas.microsoft.com/office/drawing/2014/main" id="{A1DD177C-B1D7-48EC-AC6B-BAB011696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9924E1-C0C2-4A5A-A6EC-A3A0A0E443FF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927CF43-7D24-4D73-A4BC-FF8F90F41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98463"/>
            <a:ext cx="8542338" cy="679450"/>
          </a:xfrm>
        </p:spPr>
        <p:txBody>
          <a:bodyPr/>
          <a:lstStyle/>
          <a:p>
            <a:pPr eaLnBrk="1" hangingPunct="1"/>
            <a:r>
              <a:rPr lang="fr-FR" altLang="fr-FR" sz="3200"/>
              <a:t>Acidité gastrique chez le cheval à jeun</a:t>
            </a:r>
          </a:p>
        </p:txBody>
      </p:sp>
      <p:pic>
        <p:nvPicPr>
          <p:cNvPr id="84996" name="Picture 3">
            <a:extLst>
              <a:ext uri="{FF2B5EF4-FFF2-40B4-BE49-F238E27FC236}">
                <a16:creationId xmlns:a16="http://schemas.microsoft.com/office/drawing/2014/main" id="{476FA30E-F566-4CEF-9040-873D419A70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985838" y="1357313"/>
            <a:ext cx="7323137" cy="36544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Text Box 4">
            <a:extLst>
              <a:ext uri="{FF2B5EF4-FFF2-40B4-BE49-F238E27FC236}">
                <a16:creationId xmlns:a16="http://schemas.microsoft.com/office/drawing/2014/main" id="{7DFC9C71-F820-464A-817B-248253901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5425"/>
            <a:ext cx="91440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>
                <a:latin typeface="+mn-lt"/>
              </a:rPr>
              <a:t>Le pH moyen est de 1.6 car</a:t>
            </a:r>
            <a:r>
              <a:rPr lang="fr-FR" alt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fr-FR" sz="2400" dirty="0">
                <a:solidFill>
                  <a:srgbClr val="990000"/>
                </a:solidFill>
                <a:latin typeface="+mn-lt"/>
              </a:rPr>
              <a:t>la sécrétion gastrique est continue</a:t>
            </a:r>
            <a:r>
              <a:rPr lang="fr-FR" alt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fr-FR" sz="2400" dirty="0">
                <a:latin typeface="+mn-lt"/>
              </a:rPr>
              <a:t>chez le cheval et elle n’est </a:t>
            </a:r>
            <a:r>
              <a:rPr lang="fr-FR" altLang="fr-FR" sz="2400" dirty="0">
                <a:solidFill>
                  <a:srgbClr val="990000"/>
                </a:solidFill>
                <a:latin typeface="+mn-lt"/>
              </a:rPr>
              <a:t>pas tamponnée par la salive</a:t>
            </a:r>
            <a:r>
              <a:rPr lang="fr-FR" alt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fr-FR" sz="2400" dirty="0">
                <a:latin typeface="+mn-lt"/>
              </a:rPr>
              <a:t>dont la sécrétion est associée à la prise de nourriture</a:t>
            </a:r>
          </a:p>
        </p:txBody>
      </p:sp>
      <p:sp>
        <p:nvSpPr>
          <p:cNvPr id="84998" name="Freeform 5">
            <a:extLst>
              <a:ext uri="{FF2B5EF4-FFF2-40B4-BE49-F238E27FC236}">
                <a16:creationId xmlns:a16="http://schemas.microsoft.com/office/drawing/2014/main" id="{F9D6B197-E819-4B3D-B425-C008BFC4DD3E}"/>
              </a:ext>
            </a:extLst>
          </p:cNvPr>
          <p:cNvSpPr>
            <a:spLocks noChangeAspect="1"/>
          </p:cNvSpPr>
          <p:nvPr/>
        </p:nvSpPr>
        <p:spPr bwMode="invGray">
          <a:xfrm>
            <a:off x="6665913" y="1527175"/>
            <a:ext cx="938212" cy="849313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4999" name="Connecteur droit 2">
            <a:extLst>
              <a:ext uri="{FF2B5EF4-FFF2-40B4-BE49-F238E27FC236}">
                <a16:creationId xmlns:a16="http://schemas.microsoft.com/office/drawing/2014/main" id="{15BBD845-5C66-426F-8276-D7D6C959A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700" y="3543300"/>
            <a:ext cx="8345488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000" name="ZoneTexte 3">
            <a:extLst>
              <a:ext uri="{FF2B5EF4-FFF2-40B4-BE49-F238E27FC236}">
                <a16:creationId xmlns:a16="http://schemas.microsoft.com/office/drawing/2014/main" id="{1C7C8E70-4239-455C-B485-59C3CC5B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035300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pH=2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numéro de diapositive 4">
            <a:extLst>
              <a:ext uri="{FF2B5EF4-FFF2-40B4-BE49-F238E27FC236}">
                <a16:creationId xmlns:a16="http://schemas.microsoft.com/office/drawing/2014/main" id="{18D1735D-29AB-4641-91F3-A5FA4A198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3966D9-EFC3-4CAF-A240-361994A57897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53DB9C4-9161-43F5-A446-129DF4918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fr-FR" altLang="fr-FR"/>
              <a:t>Régulation nerveuse et hormonale de la sécrétion acide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DB32C4-7843-4905-AC4F-CF53E3E9F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b="1" u="sng" dirty="0"/>
              <a:t>Induction</a:t>
            </a:r>
            <a:r>
              <a:rPr lang="fr-FR" altLang="fr-FR" sz="2800" b="1" dirty="0"/>
              <a:t> de la sécrétion acide</a:t>
            </a:r>
            <a:r>
              <a:rPr lang="fr-FR" altLang="fr-FR" sz="2800" dirty="0"/>
              <a:t> </a:t>
            </a:r>
            <a:r>
              <a:rPr lang="fr-FR" altLang="fr-FR" sz="2000" dirty="0"/>
              <a:t>par 3 </a:t>
            </a:r>
            <a:r>
              <a:rPr lang="fr-FR" altLang="fr-FR" sz="2000" dirty="0" err="1"/>
              <a:t>sécrétagogues</a:t>
            </a:r>
            <a:endParaRPr lang="fr-FR" altLang="fr-FR" sz="2000" dirty="0"/>
          </a:p>
          <a:p>
            <a:pPr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Acétylcholine </a:t>
            </a:r>
            <a:r>
              <a:rPr lang="fr-FR" altLang="fr-FR" sz="2400" b="1" dirty="0">
                <a:solidFill>
                  <a:srgbClr val="990000"/>
                </a:solidFill>
              </a:rPr>
              <a:t>(libérée par le nerf vague)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4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Gastrine</a:t>
            </a:r>
            <a:r>
              <a:rPr lang="fr-FR" altLang="fr-FR" sz="2400" b="1" dirty="0">
                <a:solidFill>
                  <a:srgbClr val="990000"/>
                </a:solidFill>
              </a:rPr>
              <a:t> (sécrétée par les cellules G)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4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Histamine</a:t>
            </a:r>
            <a:r>
              <a:rPr lang="fr-FR" altLang="fr-FR" sz="2400" b="1" dirty="0">
                <a:solidFill>
                  <a:srgbClr val="990000"/>
                </a:solidFill>
              </a:rPr>
              <a:t> (sécrétée par les cellules ECL*)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1050" b="1" dirty="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b="1" dirty="0">
                <a:solidFill>
                  <a:srgbClr val="7030A0"/>
                </a:solidFill>
              </a:rPr>
              <a:t>Remarque : </a:t>
            </a:r>
            <a:r>
              <a:rPr lang="fr-FR" altLang="fr-FR" sz="2000" b="1" dirty="0"/>
              <a:t>l’histamine</a:t>
            </a:r>
            <a:r>
              <a:rPr lang="fr-FR" altLang="fr-FR" sz="2000" dirty="0"/>
              <a:t> est une autre cible pharmacologique pour le traitement des ulcères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1800" dirty="0"/>
              <a:t>Antagonistes de récepteurs H2 sur lesquels se fixe l’histamine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1800" dirty="0">
                <a:solidFill>
                  <a:srgbClr val="00B050"/>
                </a:solidFill>
              </a:rPr>
              <a:t>Ex de principes actifs : </a:t>
            </a:r>
            <a:r>
              <a:rPr lang="fr-FR" altLang="fr-FR" sz="1800" dirty="0"/>
              <a:t>cimétidine, </a:t>
            </a:r>
            <a:r>
              <a:rPr lang="fr-FR" altLang="fr-FR" sz="1800" dirty="0" err="1"/>
              <a:t>ranitidine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famotidine</a:t>
            </a:r>
            <a:r>
              <a:rPr lang="fr-FR" altLang="fr-FR" sz="1800" dirty="0"/>
              <a:t>,…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1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1800" b="1" dirty="0"/>
              <a:t>* </a:t>
            </a:r>
            <a:r>
              <a:rPr lang="fr-FR" altLang="fr-FR" sz="1800" dirty="0" err="1"/>
              <a:t>enterochromaffin-like</a:t>
            </a:r>
            <a:r>
              <a:rPr lang="fr-FR" altLang="fr-FR" sz="18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1400" dirty="0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CD103982-04E7-4667-AC69-B8C81269F3D8}"/>
              </a:ext>
            </a:extLst>
          </p:cNvPr>
          <p:cNvSpPr/>
          <p:nvPr/>
        </p:nvSpPr>
        <p:spPr bwMode="auto">
          <a:xfrm>
            <a:off x="290513" y="2501900"/>
            <a:ext cx="838200" cy="7620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u numéro de diapositive 4">
            <a:extLst>
              <a:ext uri="{FF2B5EF4-FFF2-40B4-BE49-F238E27FC236}">
                <a16:creationId xmlns:a16="http://schemas.microsoft.com/office/drawing/2014/main" id="{294167E6-B6B7-4E57-BEF1-BACCAF9E1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0B9C2C-72A7-420E-A6B2-AA46F91B851B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862502C0-E05C-4B0D-BE86-CF2896F57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76200"/>
            <a:ext cx="8229600" cy="1252538"/>
          </a:xfrm>
        </p:spPr>
        <p:txBody>
          <a:bodyPr/>
          <a:lstStyle/>
          <a:p>
            <a:pPr eaLnBrk="1" hangingPunct="1"/>
            <a:r>
              <a:rPr lang="fr-FR" altLang="fr-FR"/>
              <a:t>Régulation nerveuse et hormonale de la sécrétion acide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18A0C8F-2033-41C8-8033-234EFB93B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Mécanisme</a:t>
            </a:r>
          </a:p>
          <a:p>
            <a:pPr lvl="1" eaLnBrk="1" hangingPunct="1"/>
            <a:endParaRPr lang="fr-FR" altLang="fr-FR"/>
          </a:p>
        </p:txBody>
      </p:sp>
      <p:pic>
        <p:nvPicPr>
          <p:cNvPr id="90117" name="Picture 4">
            <a:extLst>
              <a:ext uri="{FF2B5EF4-FFF2-40B4-BE49-F238E27FC236}">
                <a16:creationId xmlns:a16="http://schemas.microsoft.com/office/drawing/2014/main" id="{9FDCC69C-E506-44E3-B842-859C5AD8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28738"/>
            <a:ext cx="8478837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5">
            <a:extLst>
              <a:ext uri="{FF2B5EF4-FFF2-40B4-BE49-F238E27FC236}">
                <a16:creationId xmlns:a16="http://schemas.microsoft.com/office/drawing/2014/main" id="{A05287F6-BD35-4B4F-B26E-75348D5E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141913"/>
            <a:ext cx="84248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ACh, gastrine et histamine agissent directement sur la cellule pariétale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990000"/>
                </a:solidFill>
              </a:rPr>
              <a:t>=EFFET DIRECT sur la sécrétion de H</a:t>
            </a:r>
            <a:r>
              <a:rPr lang="fr-FR" altLang="fr-FR" sz="1800" b="1" baseline="30000">
                <a:solidFill>
                  <a:srgbClr val="99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baseline="30000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ACh et gastrine induisent aussi la libération d’histamine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990000"/>
                </a:solidFill>
              </a:rPr>
              <a:t>=EFFET INDIRECT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u numéro de diapositive 4">
            <a:extLst>
              <a:ext uri="{FF2B5EF4-FFF2-40B4-BE49-F238E27FC236}">
                <a16:creationId xmlns:a16="http://schemas.microsoft.com/office/drawing/2014/main" id="{D96B111E-B5DB-479B-AF20-CEA0BC515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9CFAC5-4AB7-4D42-9389-54AF07B5C1BE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28D876C-ED1B-4D01-A89C-FA87CDFF9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63700"/>
            <a:ext cx="8474075" cy="504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 u="sng"/>
              <a:t>Induction</a:t>
            </a:r>
            <a:r>
              <a:rPr lang="fr-FR" altLang="fr-FR" sz="2800" b="1"/>
              <a:t> de la sécrétion acide</a:t>
            </a:r>
            <a:r>
              <a:rPr lang="fr-FR" altLang="fr-FR" sz="2800"/>
              <a:t> </a:t>
            </a:r>
            <a:r>
              <a:rPr lang="fr-FR" altLang="fr-FR" sz="2000"/>
              <a:t>par 3 sécrétagogues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FFCC99"/>
                </a:solidFill>
              </a:rPr>
              <a:t>Acétylcholine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FFCC99"/>
                </a:solidFill>
              </a:rPr>
              <a:t>Histamine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>
                <a:solidFill>
                  <a:srgbClr val="FF0000"/>
                </a:solidFill>
              </a:rPr>
              <a:t>Gastrine</a:t>
            </a:r>
            <a:r>
              <a:rPr lang="fr-FR" altLang="fr-FR" sz="2400" b="1">
                <a:solidFill>
                  <a:srgbClr val="990000"/>
                </a:solidFill>
              </a:rPr>
              <a:t> </a:t>
            </a:r>
            <a:endParaRPr lang="fr-FR" altLang="fr-FR" sz="2000"/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Sécrétion de gastrine </a:t>
            </a:r>
            <a:r>
              <a:rPr lang="fr-FR" altLang="fr-FR" sz="2000" b="1"/>
              <a:t>stimulée</a:t>
            </a:r>
            <a:r>
              <a:rPr lang="fr-FR" altLang="fr-FR" sz="2000"/>
              <a:t> par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800"/>
              <a:t>la présence de </a:t>
            </a:r>
            <a:r>
              <a:rPr lang="fr-FR" altLang="fr-FR" sz="1800" b="1"/>
              <a:t>peptides et d’aa </a:t>
            </a:r>
            <a:r>
              <a:rPr lang="fr-FR" altLang="fr-FR" sz="1800"/>
              <a:t>dans la lumière gastrique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800"/>
              <a:t>le Gastrin Releasing Peptide (GRP) libéré par les extrémités du nerf vague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2000"/>
          </a:p>
          <a:p>
            <a:pPr lvl="2" eaLnBrk="1" hangingPunct="1">
              <a:lnSpc>
                <a:spcPct val="90000"/>
              </a:lnSpc>
            </a:pPr>
            <a:r>
              <a:rPr lang="fr-FR" altLang="fr-FR" sz="2000"/>
              <a:t>Sécrétion de gastrine </a:t>
            </a:r>
            <a:r>
              <a:rPr lang="fr-FR" altLang="fr-FR" sz="2000" b="1"/>
              <a:t>inhibée</a:t>
            </a:r>
            <a:r>
              <a:rPr lang="fr-FR" altLang="fr-FR" sz="2000"/>
              <a:t> par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800" b="1"/>
              <a:t>la gastrine</a:t>
            </a:r>
            <a:r>
              <a:rPr lang="fr-FR" altLang="fr-FR" sz="1800"/>
              <a:t> (auto-contrôle)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800" b="1"/>
              <a:t>un pH acide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fr-FR" sz="1800" b="1"/>
              <a:t>la somatostatine</a:t>
            </a:r>
            <a:r>
              <a:rPr lang="fr-FR" altLang="fr-FR" sz="1800"/>
              <a:t> (produite par les cellules D de l’estomac, les cellules </a:t>
            </a:r>
            <a:r>
              <a:rPr lang="el-GR" altLang="fr-FR" sz="1800">
                <a:cs typeface="Arial" panose="020B0604020202020204" pitchFamily="34" charset="0"/>
              </a:rPr>
              <a:t>δ</a:t>
            </a:r>
            <a:r>
              <a:rPr lang="fr-FR" altLang="fr-FR" sz="1800"/>
              <a:t> du pancréas et certaines cellules de l’hypothalamus)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1400"/>
          </a:p>
        </p:txBody>
      </p:sp>
      <p:sp>
        <p:nvSpPr>
          <p:cNvPr id="92164" name="Titre 1">
            <a:extLst>
              <a:ext uri="{FF2B5EF4-FFF2-40B4-BE49-F238E27FC236}">
                <a16:creationId xmlns:a16="http://schemas.microsoft.com/office/drawing/2014/main" id="{DBFFD582-38CE-49B1-A786-CFA87D838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241425"/>
          </a:xfrm>
        </p:spPr>
        <p:txBody>
          <a:bodyPr/>
          <a:lstStyle/>
          <a:p>
            <a:r>
              <a:rPr lang="fr-FR" altLang="fr-FR"/>
              <a:t>Régulation nerveuse et hormonale de la sécrétion acide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numéro de diapositive 4">
            <a:extLst>
              <a:ext uri="{FF2B5EF4-FFF2-40B4-BE49-F238E27FC236}">
                <a16:creationId xmlns:a16="http://schemas.microsoft.com/office/drawing/2014/main" id="{95ED74AB-E938-415A-AD20-587FC9A26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C67EE9-3446-4CCB-B8C5-7B45C741F0A6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A0744BB-C83A-4755-84D6-9FBDBC259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193675"/>
            <a:ext cx="8229600" cy="1381125"/>
          </a:xfrm>
        </p:spPr>
        <p:txBody>
          <a:bodyPr/>
          <a:lstStyle/>
          <a:p>
            <a:pPr eaLnBrk="1" hangingPunct="1"/>
            <a:r>
              <a:rPr lang="fr-FR" altLang="fr-FR"/>
              <a:t>Régulation nerveuse et hormonale de la sécrétion acide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9249C5C-9D7E-4773-9749-02675BA4E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2084388"/>
            <a:ext cx="804545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800" b="1" u="sng" dirty="0"/>
              <a:t>Inhibition</a:t>
            </a:r>
            <a:r>
              <a:rPr lang="fr-FR" altLang="fr-FR" sz="2800" b="1" dirty="0"/>
              <a:t> de la sécrétion acide dans l’estomac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1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rgbClr val="990000"/>
                </a:solidFill>
              </a:rPr>
              <a:t>Somatostatine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rgbClr val="C00000"/>
                </a:solidFill>
              </a:rPr>
              <a:t>Sécrétine</a:t>
            </a:r>
            <a:r>
              <a:rPr lang="fr-FR" altLang="fr-FR" sz="2400" b="1" dirty="0"/>
              <a:t> </a:t>
            </a:r>
            <a:r>
              <a:rPr lang="fr-FR" altLang="fr-FR" sz="2400" dirty="0"/>
              <a:t>et autres hormones intestinales (</a:t>
            </a:r>
            <a:r>
              <a:rPr lang="fr-FR" altLang="fr-FR" sz="2400" dirty="0" err="1"/>
              <a:t>entérogastrones</a:t>
            </a:r>
            <a:r>
              <a:rPr lang="fr-FR" altLang="fr-FR" sz="2400" dirty="0"/>
              <a:t>)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rgbClr val="990000"/>
                </a:solidFill>
              </a:rPr>
              <a:t>PGE</a:t>
            </a:r>
            <a:r>
              <a:rPr lang="fr-FR" altLang="fr-FR" sz="2400" b="1" baseline="-25000" dirty="0">
                <a:solidFill>
                  <a:srgbClr val="990000"/>
                </a:solidFill>
              </a:rPr>
              <a:t>2 : </a:t>
            </a:r>
            <a:r>
              <a:rPr lang="fr-FR" altLang="fr-FR" sz="2400" b="1" dirty="0">
                <a:solidFill>
                  <a:srgbClr val="990000"/>
                </a:solidFill>
              </a:rPr>
              <a:t>prostaglandine E</a:t>
            </a:r>
            <a:r>
              <a:rPr lang="fr-FR" altLang="fr-FR" sz="2400" b="1" baseline="-25000" dirty="0">
                <a:solidFill>
                  <a:srgbClr val="990000"/>
                </a:solidFill>
              </a:rPr>
              <a:t>2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b="1" baseline="-25000" dirty="0">
              <a:solidFill>
                <a:srgbClr val="9900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b="1" dirty="0">
                <a:solidFill>
                  <a:srgbClr val="7030A0"/>
                </a:solidFill>
              </a:rPr>
              <a:t>Remarque : </a:t>
            </a:r>
            <a:r>
              <a:rPr lang="fr-FR" altLang="fr-FR" sz="2000" dirty="0"/>
              <a:t>les AINS inhibent la synthèse de PGE</a:t>
            </a:r>
            <a:r>
              <a:rPr lang="fr-FR" altLang="fr-FR" sz="2000" baseline="-25000" dirty="0"/>
              <a:t>2</a:t>
            </a:r>
            <a:r>
              <a:rPr lang="fr-FR" altLang="fr-FR" sz="2000" baseline="30000" dirty="0"/>
              <a:t> </a:t>
            </a:r>
            <a:r>
              <a:rPr lang="fr-FR" altLang="fr-FR" sz="2000" dirty="0"/>
              <a:t> et augmentent le risque d’ulcères</a:t>
            </a:r>
            <a:endParaRPr lang="fr-FR" altLang="fr-FR" sz="2000" baseline="3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18E3E95F-288B-49D0-A3E2-CB72F93A7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F6751D-A272-4182-B55C-1F38E236B78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2BC358F-E82C-4CEC-ADF1-B3B81F19D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269875"/>
            <a:ext cx="8642350" cy="739775"/>
          </a:xfrm>
        </p:spPr>
        <p:txBody>
          <a:bodyPr/>
          <a:lstStyle/>
          <a:p>
            <a:pPr eaLnBrk="1" hangingPunct="1"/>
            <a:r>
              <a:rPr lang="fr-FR" altLang="fr-FR" sz="3600" b="0"/>
              <a:t>Estomac: présentation générale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A63E3D00-793A-4837-885D-E8270999B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422400"/>
            <a:ext cx="86344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Un réservoir </a:t>
            </a:r>
            <a:r>
              <a:rPr lang="fr-FR" altLang="fr-FR" sz="2400" b="1">
                <a:solidFill>
                  <a:srgbClr val="FF0000"/>
                </a:solidFill>
              </a:rPr>
              <a:t>extensible</a:t>
            </a:r>
            <a:r>
              <a:rPr lang="fr-FR" altLang="fr-FR" sz="2400"/>
              <a:t> entre </a:t>
            </a:r>
            <a:r>
              <a:rPr lang="fr-FR" altLang="fr-FR" sz="2400" b="1">
                <a:solidFill>
                  <a:srgbClr val="990000"/>
                </a:solidFill>
              </a:rPr>
              <a:t>2 sphincters : </a:t>
            </a:r>
            <a:r>
              <a:rPr lang="fr-FR" altLang="fr-FR" sz="2400" b="1">
                <a:solidFill>
                  <a:srgbClr val="0070C0"/>
                </a:solidFill>
              </a:rPr>
              <a:t>cardia &amp; pylore</a:t>
            </a:r>
          </a:p>
        </p:txBody>
      </p:sp>
      <p:grpSp>
        <p:nvGrpSpPr>
          <p:cNvPr id="11269" name="Group 31">
            <a:extLst>
              <a:ext uri="{FF2B5EF4-FFF2-40B4-BE49-F238E27FC236}">
                <a16:creationId xmlns:a16="http://schemas.microsoft.com/office/drawing/2014/main" id="{D3D49DB1-DD8B-46CD-9E98-B76F53683436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2727325"/>
            <a:ext cx="2295525" cy="2479675"/>
            <a:chOff x="1083" y="1233"/>
            <a:chExt cx="1446" cy="1562"/>
          </a:xfrm>
        </p:grpSpPr>
        <p:sp>
          <p:nvSpPr>
            <p:cNvPr id="11285" name="Freeform 32">
              <a:extLst>
                <a:ext uri="{FF2B5EF4-FFF2-40B4-BE49-F238E27FC236}">
                  <a16:creationId xmlns:a16="http://schemas.microsoft.com/office/drawing/2014/main" id="{239B7E00-A4D5-4BC7-B6F4-42920F91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233"/>
              <a:ext cx="1446" cy="1562"/>
            </a:xfrm>
            <a:custGeom>
              <a:avLst/>
              <a:gdLst>
                <a:gd name="T0" fmla="*/ 2147483646 w 413"/>
                <a:gd name="T1" fmla="*/ 2147483646 h 418"/>
                <a:gd name="T2" fmla="*/ 2147483646 w 413"/>
                <a:gd name="T3" fmla="*/ 2147483646 h 418"/>
                <a:gd name="T4" fmla="*/ 2147483646 w 413"/>
                <a:gd name="T5" fmla="*/ 2147483646 h 418"/>
                <a:gd name="T6" fmla="*/ 2147483646 w 413"/>
                <a:gd name="T7" fmla="*/ 2147483646 h 418"/>
                <a:gd name="T8" fmla="*/ 2147483646 w 413"/>
                <a:gd name="T9" fmla="*/ 2147483646 h 418"/>
                <a:gd name="T10" fmla="*/ 2147483646 w 413"/>
                <a:gd name="T11" fmla="*/ 2147483646 h 418"/>
                <a:gd name="T12" fmla="*/ 2147483646 w 413"/>
                <a:gd name="T13" fmla="*/ 2147483646 h 418"/>
                <a:gd name="T14" fmla="*/ 2147483646 w 413"/>
                <a:gd name="T15" fmla="*/ 2147483646 h 418"/>
                <a:gd name="T16" fmla="*/ 2147483646 w 413"/>
                <a:gd name="T17" fmla="*/ 2147483646 h 418"/>
                <a:gd name="T18" fmla="*/ 2147483646 w 413"/>
                <a:gd name="T19" fmla="*/ 2147483646 h 418"/>
                <a:gd name="T20" fmla="*/ 2147483646 w 413"/>
                <a:gd name="T21" fmla="*/ 2147483646 h 418"/>
                <a:gd name="T22" fmla="*/ 2147483646 w 413"/>
                <a:gd name="T23" fmla="*/ 2147483646 h 418"/>
                <a:gd name="T24" fmla="*/ 2147483646 w 413"/>
                <a:gd name="T25" fmla="*/ 2147483646 h 418"/>
                <a:gd name="T26" fmla="*/ 2147483646 w 413"/>
                <a:gd name="T27" fmla="*/ 2147483646 h 418"/>
                <a:gd name="T28" fmla="*/ 2147483646 w 413"/>
                <a:gd name="T29" fmla="*/ 2147483646 h 418"/>
                <a:gd name="T30" fmla="*/ 2147483646 w 413"/>
                <a:gd name="T31" fmla="*/ 2147483646 h 418"/>
                <a:gd name="T32" fmla="*/ 2147483646 w 413"/>
                <a:gd name="T33" fmla="*/ 2147483646 h 418"/>
                <a:gd name="T34" fmla="*/ 2147483646 w 413"/>
                <a:gd name="T35" fmla="*/ 2147483646 h 418"/>
                <a:gd name="T36" fmla="*/ 2147483646 w 413"/>
                <a:gd name="T37" fmla="*/ 2147483646 h 418"/>
                <a:gd name="T38" fmla="*/ 2147483646 w 413"/>
                <a:gd name="T39" fmla="*/ 2147483646 h 418"/>
                <a:gd name="T40" fmla="*/ 2147483646 w 413"/>
                <a:gd name="T41" fmla="*/ 2147483646 h 418"/>
                <a:gd name="T42" fmla="*/ 2147483646 w 413"/>
                <a:gd name="T43" fmla="*/ 2147483646 h 418"/>
                <a:gd name="T44" fmla="*/ 2147483646 w 413"/>
                <a:gd name="T45" fmla="*/ 2147483646 h 418"/>
                <a:gd name="T46" fmla="*/ 2147483646 w 413"/>
                <a:gd name="T47" fmla="*/ 2147483646 h 418"/>
                <a:gd name="T48" fmla="*/ 2147483646 w 413"/>
                <a:gd name="T49" fmla="*/ 2147483646 h 418"/>
                <a:gd name="T50" fmla="*/ 2147483646 w 413"/>
                <a:gd name="T51" fmla="*/ 2147483646 h 4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13" h="418">
                  <a:moveTo>
                    <a:pt x="15" y="327"/>
                  </a:moveTo>
                  <a:cubicBezTo>
                    <a:pt x="24" y="329"/>
                    <a:pt x="30" y="333"/>
                    <a:pt x="35" y="339"/>
                  </a:cubicBezTo>
                  <a:cubicBezTo>
                    <a:pt x="42" y="347"/>
                    <a:pt x="47" y="363"/>
                    <a:pt x="59" y="372"/>
                  </a:cubicBezTo>
                  <a:cubicBezTo>
                    <a:pt x="82" y="391"/>
                    <a:pt x="98" y="388"/>
                    <a:pt x="117" y="389"/>
                  </a:cubicBezTo>
                  <a:cubicBezTo>
                    <a:pt x="137" y="390"/>
                    <a:pt x="137" y="408"/>
                    <a:pt x="195" y="413"/>
                  </a:cubicBezTo>
                  <a:cubicBezTo>
                    <a:pt x="253" y="418"/>
                    <a:pt x="370" y="325"/>
                    <a:pt x="392" y="219"/>
                  </a:cubicBezTo>
                  <a:cubicBezTo>
                    <a:pt x="413" y="113"/>
                    <a:pt x="399" y="26"/>
                    <a:pt x="324" y="8"/>
                  </a:cubicBezTo>
                  <a:cubicBezTo>
                    <a:pt x="288" y="0"/>
                    <a:pt x="258" y="14"/>
                    <a:pt x="237" y="36"/>
                  </a:cubicBezTo>
                  <a:cubicBezTo>
                    <a:pt x="224" y="50"/>
                    <a:pt x="216" y="71"/>
                    <a:pt x="209" y="75"/>
                  </a:cubicBezTo>
                  <a:cubicBezTo>
                    <a:pt x="206" y="76"/>
                    <a:pt x="204" y="76"/>
                    <a:pt x="201" y="74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193" y="70"/>
                    <a:pt x="187" y="54"/>
                    <a:pt x="182" y="36"/>
                  </a:cubicBezTo>
                  <a:cubicBezTo>
                    <a:pt x="182" y="42"/>
                    <a:pt x="174" y="45"/>
                    <a:pt x="160" y="49"/>
                  </a:cubicBezTo>
                  <a:cubicBezTo>
                    <a:pt x="147" y="54"/>
                    <a:pt x="135" y="54"/>
                    <a:pt x="133" y="47"/>
                  </a:cubicBezTo>
                  <a:cubicBezTo>
                    <a:pt x="137" y="69"/>
                    <a:pt x="144" y="91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7" y="106"/>
                    <a:pt x="158" y="108"/>
                    <a:pt x="159" y="109"/>
                  </a:cubicBezTo>
                  <a:cubicBezTo>
                    <a:pt x="184" y="133"/>
                    <a:pt x="192" y="136"/>
                    <a:pt x="189" y="161"/>
                  </a:cubicBezTo>
                  <a:cubicBezTo>
                    <a:pt x="185" y="185"/>
                    <a:pt x="177" y="215"/>
                    <a:pt x="172" y="237"/>
                  </a:cubicBezTo>
                  <a:cubicBezTo>
                    <a:pt x="165" y="264"/>
                    <a:pt x="152" y="290"/>
                    <a:pt x="121" y="292"/>
                  </a:cubicBezTo>
                  <a:cubicBezTo>
                    <a:pt x="97" y="293"/>
                    <a:pt x="100" y="285"/>
                    <a:pt x="84" y="282"/>
                  </a:cubicBezTo>
                  <a:cubicBezTo>
                    <a:pt x="68" y="279"/>
                    <a:pt x="66" y="285"/>
                    <a:pt x="57" y="282"/>
                  </a:cubicBezTo>
                  <a:cubicBezTo>
                    <a:pt x="53" y="281"/>
                    <a:pt x="41" y="273"/>
                    <a:pt x="23" y="268"/>
                  </a:cubicBezTo>
                  <a:cubicBezTo>
                    <a:pt x="12" y="271"/>
                    <a:pt x="0" y="322"/>
                    <a:pt x="15" y="327"/>
                  </a:cubicBezTo>
                  <a:close/>
                </a:path>
              </a:pathLst>
            </a:custGeom>
            <a:solidFill>
              <a:srgbClr val="E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6" name="Freeform 33">
              <a:extLst>
                <a:ext uri="{FF2B5EF4-FFF2-40B4-BE49-F238E27FC236}">
                  <a16:creationId xmlns:a16="http://schemas.microsoft.com/office/drawing/2014/main" id="{8A7C9A3E-BD6F-435B-B69D-85862F88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375"/>
              <a:ext cx="1314" cy="1402"/>
            </a:xfrm>
            <a:custGeom>
              <a:avLst/>
              <a:gdLst>
                <a:gd name="T0" fmla="*/ 2147483646 w 375"/>
                <a:gd name="T1" fmla="*/ 2147483646 h 375"/>
                <a:gd name="T2" fmla="*/ 2147483646 w 375"/>
                <a:gd name="T3" fmla="*/ 2147483646 h 375"/>
                <a:gd name="T4" fmla="*/ 2147483646 w 375"/>
                <a:gd name="T5" fmla="*/ 2147483646 h 375"/>
                <a:gd name="T6" fmla="*/ 2147483646 w 375"/>
                <a:gd name="T7" fmla="*/ 2147483646 h 375"/>
                <a:gd name="T8" fmla="*/ 2147483646 w 375"/>
                <a:gd name="T9" fmla="*/ 2147483646 h 375"/>
                <a:gd name="T10" fmla="*/ 2147483646 w 375"/>
                <a:gd name="T11" fmla="*/ 2147483646 h 375"/>
                <a:gd name="T12" fmla="*/ 2147483646 w 375"/>
                <a:gd name="T13" fmla="*/ 0 h 375"/>
                <a:gd name="T14" fmla="*/ 2147483646 w 375"/>
                <a:gd name="T15" fmla="*/ 2147483646 h 375"/>
                <a:gd name="T16" fmla="*/ 2147483646 w 375"/>
                <a:gd name="T17" fmla="*/ 2147483646 h 375"/>
                <a:gd name="T18" fmla="*/ 2147483646 w 375"/>
                <a:gd name="T19" fmla="*/ 2147483646 h 375"/>
                <a:gd name="T20" fmla="*/ 2147483646 w 375"/>
                <a:gd name="T21" fmla="*/ 2147483646 h 375"/>
                <a:gd name="T22" fmla="*/ 2147483646 w 375"/>
                <a:gd name="T23" fmla="*/ 2147483646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5" h="375">
                  <a:moveTo>
                    <a:pt x="3" y="288"/>
                  </a:moveTo>
                  <a:cubicBezTo>
                    <a:pt x="7" y="291"/>
                    <a:pt x="10" y="294"/>
                    <a:pt x="13" y="297"/>
                  </a:cubicBezTo>
                  <a:cubicBezTo>
                    <a:pt x="20" y="305"/>
                    <a:pt x="25" y="320"/>
                    <a:pt x="36" y="329"/>
                  </a:cubicBezTo>
                  <a:cubicBezTo>
                    <a:pt x="59" y="348"/>
                    <a:pt x="73" y="345"/>
                    <a:pt x="92" y="346"/>
                  </a:cubicBezTo>
                  <a:cubicBezTo>
                    <a:pt x="112" y="348"/>
                    <a:pt x="114" y="364"/>
                    <a:pt x="166" y="369"/>
                  </a:cubicBezTo>
                  <a:cubicBezTo>
                    <a:pt x="224" y="375"/>
                    <a:pt x="334" y="291"/>
                    <a:pt x="355" y="184"/>
                  </a:cubicBezTo>
                  <a:cubicBezTo>
                    <a:pt x="371" y="106"/>
                    <a:pt x="370" y="30"/>
                    <a:pt x="330" y="0"/>
                  </a:cubicBezTo>
                  <a:cubicBezTo>
                    <a:pt x="365" y="30"/>
                    <a:pt x="375" y="135"/>
                    <a:pt x="316" y="234"/>
                  </a:cubicBezTo>
                  <a:cubicBezTo>
                    <a:pt x="257" y="333"/>
                    <a:pt x="182" y="344"/>
                    <a:pt x="155" y="331"/>
                  </a:cubicBezTo>
                  <a:cubicBezTo>
                    <a:pt x="128" y="318"/>
                    <a:pt x="116" y="310"/>
                    <a:pt x="96" y="311"/>
                  </a:cubicBezTo>
                  <a:cubicBezTo>
                    <a:pt x="75" y="312"/>
                    <a:pt x="38" y="318"/>
                    <a:pt x="25" y="298"/>
                  </a:cubicBezTo>
                  <a:cubicBezTo>
                    <a:pt x="16" y="286"/>
                    <a:pt x="0" y="287"/>
                    <a:pt x="3" y="288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7" name="Freeform 34">
              <a:extLst>
                <a:ext uri="{FF2B5EF4-FFF2-40B4-BE49-F238E27FC236}">
                  <a16:creationId xmlns:a16="http://schemas.microsoft.com/office/drawing/2014/main" id="{68567777-7A5E-4580-8E40-0712C5CD9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328"/>
              <a:ext cx="25" cy="4"/>
            </a:xfrm>
            <a:custGeom>
              <a:avLst/>
              <a:gdLst>
                <a:gd name="T0" fmla="*/ 2147483646 w 7"/>
                <a:gd name="T1" fmla="*/ 0 h 1"/>
                <a:gd name="T2" fmla="*/ 0 w 7"/>
                <a:gd name="T3" fmla="*/ 2147483646 h 1"/>
                <a:gd name="T4" fmla="*/ 2147483646 w 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F1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8" name="Freeform 35">
              <a:extLst>
                <a:ext uri="{FF2B5EF4-FFF2-40B4-BE49-F238E27FC236}">
                  <a16:creationId xmlns:a16="http://schemas.microsoft.com/office/drawing/2014/main" id="{FD2C126D-DC5A-4022-9D39-86F166BEA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461"/>
              <a:ext cx="269" cy="867"/>
            </a:xfrm>
            <a:custGeom>
              <a:avLst/>
              <a:gdLst>
                <a:gd name="T0" fmla="*/ 2147483646 w 77"/>
                <a:gd name="T1" fmla="*/ 2147483646 h 232"/>
                <a:gd name="T2" fmla="*/ 2147483646 w 77"/>
                <a:gd name="T3" fmla="*/ 2147483646 h 232"/>
                <a:gd name="T4" fmla="*/ 2147483646 w 77"/>
                <a:gd name="T5" fmla="*/ 2147483646 h 232"/>
                <a:gd name="T6" fmla="*/ 2147483646 w 77"/>
                <a:gd name="T7" fmla="*/ 2147483646 h 232"/>
                <a:gd name="T8" fmla="*/ 0 w 77"/>
                <a:gd name="T9" fmla="*/ 2147483646 h 232"/>
                <a:gd name="T10" fmla="*/ 2147483646 w 77"/>
                <a:gd name="T11" fmla="*/ 2147483646 h 232"/>
                <a:gd name="T12" fmla="*/ 2147483646 w 77"/>
                <a:gd name="T13" fmla="*/ 2147483646 h 232"/>
                <a:gd name="T14" fmla="*/ 2147483646 w 77"/>
                <a:gd name="T15" fmla="*/ 2147483646 h 232"/>
                <a:gd name="T16" fmla="*/ 2147483646 w 77"/>
                <a:gd name="T17" fmla="*/ 0 h 232"/>
                <a:gd name="T18" fmla="*/ 2147483646 w 77"/>
                <a:gd name="T19" fmla="*/ 2147483646 h 2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32">
                  <a:moveTo>
                    <a:pt x="22" y="40"/>
                  </a:moveTo>
                  <a:cubicBezTo>
                    <a:pt x="23" y="42"/>
                    <a:pt x="24" y="43"/>
                    <a:pt x="26" y="44"/>
                  </a:cubicBezTo>
                  <a:cubicBezTo>
                    <a:pt x="51" y="68"/>
                    <a:pt x="59" y="75"/>
                    <a:pt x="56" y="100"/>
                  </a:cubicBezTo>
                  <a:cubicBezTo>
                    <a:pt x="53" y="124"/>
                    <a:pt x="44" y="154"/>
                    <a:pt x="39" y="175"/>
                  </a:cubicBezTo>
                  <a:cubicBezTo>
                    <a:pt x="33" y="199"/>
                    <a:pt x="23" y="225"/>
                    <a:pt x="0" y="232"/>
                  </a:cubicBezTo>
                  <a:cubicBezTo>
                    <a:pt x="11" y="229"/>
                    <a:pt x="28" y="222"/>
                    <a:pt x="36" y="208"/>
                  </a:cubicBezTo>
                  <a:cubicBezTo>
                    <a:pt x="47" y="190"/>
                    <a:pt x="63" y="148"/>
                    <a:pt x="70" y="103"/>
                  </a:cubicBezTo>
                  <a:cubicBezTo>
                    <a:pt x="77" y="59"/>
                    <a:pt x="52" y="57"/>
                    <a:pt x="31" y="35"/>
                  </a:cubicBezTo>
                  <a:cubicBezTo>
                    <a:pt x="19" y="26"/>
                    <a:pt x="9" y="13"/>
                    <a:pt x="6" y="0"/>
                  </a:cubicBezTo>
                  <a:cubicBezTo>
                    <a:pt x="7" y="9"/>
                    <a:pt x="11" y="29"/>
                    <a:pt x="22" y="40"/>
                  </a:cubicBezTo>
                  <a:close/>
                </a:path>
              </a:pathLst>
            </a:custGeom>
            <a:solidFill>
              <a:srgbClr val="F1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9" name="Freeform 36">
              <a:extLst>
                <a:ext uri="{FF2B5EF4-FFF2-40B4-BE49-F238E27FC236}">
                  <a16:creationId xmlns:a16="http://schemas.microsoft.com/office/drawing/2014/main" id="{BB667C14-DE2E-449D-B143-23EB330F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332"/>
              <a:ext cx="14" cy="1"/>
            </a:xfrm>
            <a:custGeom>
              <a:avLst/>
              <a:gdLst>
                <a:gd name="T0" fmla="*/ 2147483646 w 4"/>
                <a:gd name="T1" fmla="*/ 0 h 1"/>
                <a:gd name="T2" fmla="*/ 0 w 4"/>
                <a:gd name="T3" fmla="*/ 0 h 1"/>
                <a:gd name="T4" fmla="*/ 2147483646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1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Freeform 37">
              <a:extLst>
                <a:ext uri="{FF2B5EF4-FFF2-40B4-BE49-F238E27FC236}">
                  <a16:creationId xmlns:a16="http://schemas.microsoft.com/office/drawing/2014/main" id="{AC3EF03E-2E2E-4A2B-8E7C-590D4E33F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626"/>
              <a:ext cx="133" cy="489"/>
            </a:xfrm>
            <a:custGeom>
              <a:avLst/>
              <a:gdLst>
                <a:gd name="T0" fmla="*/ 2147483646 w 38"/>
                <a:gd name="T1" fmla="*/ 2147483646 h 131"/>
                <a:gd name="T2" fmla="*/ 2147483646 w 38"/>
                <a:gd name="T3" fmla="*/ 2147483646 h 131"/>
                <a:gd name="T4" fmla="*/ 0 w 38"/>
                <a:gd name="T5" fmla="*/ 0 h 131"/>
                <a:gd name="T6" fmla="*/ 2147483646 w 38"/>
                <a:gd name="T7" fmla="*/ 2147483646 h 131"/>
                <a:gd name="T8" fmla="*/ 2147483646 w 38"/>
                <a:gd name="T9" fmla="*/ 214748364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31">
                  <a:moveTo>
                    <a:pt x="13" y="131"/>
                  </a:moveTo>
                  <a:cubicBezTo>
                    <a:pt x="18" y="110"/>
                    <a:pt x="27" y="80"/>
                    <a:pt x="30" y="56"/>
                  </a:cubicBezTo>
                  <a:cubicBezTo>
                    <a:pt x="33" y="31"/>
                    <a:pt x="25" y="24"/>
                    <a:pt x="0" y="0"/>
                  </a:cubicBezTo>
                  <a:cubicBezTo>
                    <a:pt x="17" y="11"/>
                    <a:pt x="38" y="26"/>
                    <a:pt x="35" y="57"/>
                  </a:cubicBezTo>
                  <a:cubicBezTo>
                    <a:pt x="32" y="85"/>
                    <a:pt x="13" y="131"/>
                    <a:pt x="13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1" name="Freeform 38">
              <a:extLst>
                <a:ext uri="{FF2B5EF4-FFF2-40B4-BE49-F238E27FC236}">
                  <a16:creationId xmlns:a16="http://schemas.microsoft.com/office/drawing/2014/main" id="{ED9FD422-C242-40CD-A2BF-C02878B21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2074"/>
              <a:ext cx="921" cy="703"/>
            </a:xfrm>
            <a:custGeom>
              <a:avLst/>
              <a:gdLst>
                <a:gd name="T0" fmla="*/ 0 w 263"/>
                <a:gd name="T1" fmla="*/ 2147483646 h 188"/>
                <a:gd name="T2" fmla="*/ 2147483646 w 263"/>
                <a:gd name="T3" fmla="*/ 2147483646 h 188"/>
                <a:gd name="T4" fmla="*/ 2147483646 w 263"/>
                <a:gd name="T5" fmla="*/ 0 h 188"/>
                <a:gd name="T6" fmla="*/ 2147483646 w 263"/>
                <a:gd name="T7" fmla="*/ 2147483646 h 188"/>
                <a:gd name="T8" fmla="*/ 0 w 263"/>
                <a:gd name="T9" fmla="*/ 2147483646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188">
                  <a:moveTo>
                    <a:pt x="0" y="159"/>
                  </a:moveTo>
                  <a:cubicBezTo>
                    <a:pt x="20" y="161"/>
                    <a:pt x="22" y="177"/>
                    <a:pt x="74" y="182"/>
                  </a:cubicBezTo>
                  <a:cubicBezTo>
                    <a:pt x="132" y="188"/>
                    <a:pt x="241" y="106"/>
                    <a:pt x="263" y="0"/>
                  </a:cubicBezTo>
                  <a:cubicBezTo>
                    <a:pt x="252" y="29"/>
                    <a:pt x="199" y="164"/>
                    <a:pt x="77" y="172"/>
                  </a:cubicBezTo>
                  <a:cubicBezTo>
                    <a:pt x="50" y="173"/>
                    <a:pt x="21" y="155"/>
                    <a:pt x="0" y="159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Freeform 39">
              <a:extLst>
                <a:ext uri="{FF2B5EF4-FFF2-40B4-BE49-F238E27FC236}">
                  <a16:creationId xmlns:a16="http://schemas.microsoft.com/office/drawing/2014/main" id="{646C86D8-1F5A-4AE9-9A6D-0589755B8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1237"/>
              <a:ext cx="350" cy="243"/>
            </a:xfrm>
            <a:custGeom>
              <a:avLst/>
              <a:gdLst>
                <a:gd name="T0" fmla="*/ 2147483646 w 100"/>
                <a:gd name="T1" fmla="*/ 2147483646 h 65"/>
                <a:gd name="T2" fmla="*/ 0 w 100"/>
                <a:gd name="T3" fmla="*/ 2147483646 h 65"/>
                <a:gd name="T4" fmla="*/ 2147483646 w 100"/>
                <a:gd name="T5" fmla="*/ 2147483646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65">
                  <a:moveTo>
                    <a:pt x="100" y="14"/>
                  </a:moveTo>
                  <a:cubicBezTo>
                    <a:pt x="51" y="0"/>
                    <a:pt x="9" y="39"/>
                    <a:pt x="0" y="65"/>
                  </a:cubicBezTo>
                  <a:cubicBezTo>
                    <a:pt x="13" y="46"/>
                    <a:pt x="50" y="8"/>
                    <a:pt x="10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3" name="Freeform 40">
              <a:extLst>
                <a:ext uri="{FF2B5EF4-FFF2-40B4-BE49-F238E27FC236}">
                  <a16:creationId xmlns:a16="http://schemas.microsoft.com/office/drawing/2014/main" id="{6E4573A4-6E33-42B7-91AD-0024E46C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334"/>
              <a:ext cx="179" cy="101"/>
            </a:xfrm>
            <a:custGeom>
              <a:avLst/>
              <a:gdLst>
                <a:gd name="T0" fmla="*/ 2147483646 w 51"/>
                <a:gd name="T1" fmla="*/ 2147483646 h 27"/>
                <a:gd name="T2" fmla="*/ 2147483646 w 51"/>
                <a:gd name="T3" fmla="*/ 2147483646 h 27"/>
                <a:gd name="T4" fmla="*/ 2147483646 w 51"/>
                <a:gd name="T5" fmla="*/ 2147483646 h 27"/>
                <a:gd name="T6" fmla="*/ 2147483646 w 51"/>
                <a:gd name="T7" fmla="*/ 2147483646 h 27"/>
                <a:gd name="T8" fmla="*/ 2147483646 w 51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7">
                  <a:moveTo>
                    <a:pt x="1" y="19"/>
                  </a:moveTo>
                  <a:cubicBezTo>
                    <a:pt x="2" y="27"/>
                    <a:pt x="14" y="27"/>
                    <a:pt x="28" y="22"/>
                  </a:cubicBezTo>
                  <a:cubicBezTo>
                    <a:pt x="43" y="18"/>
                    <a:pt x="51" y="14"/>
                    <a:pt x="50" y="7"/>
                  </a:cubicBezTo>
                  <a:cubicBezTo>
                    <a:pt x="48" y="0"/>
                    <a:pt x="32" y="4"/>
                    <a:pt x="24" y="6"/>
                  </a:cubicBezTo>
                  <a:cubicBezTo>
                    <a:pt x="16" y="9"/>
                    <a:pt x="0" y="10"/>
                    <a:pt x="1" y="19"/>
                  </a:cubicBezTo>
                  <a:close/>
                </a:path>
              </a:pathLst>
            </a:custGeom>
            <a:solidFill>
              <a:srgbClr val="F7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4" name="Freeform 41">
              <a:extLst>
                <a:ext uri="{FF2B5EF4-FFF2-40B4-BE49-F238E27FC236}">
                  <a16:creationId xmlns:a16="http://schemas.microsoft.com/office/drawing/2014/main" id="{A48DF2F4-82A9-4313-BE04-FE434560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360"/>
              <a:ext cx="130" cy="53"/>
            </a:xfrm>
            <a:custGeom>
              <a:avLst/>
              <a:gdLst>
                <a:gd name="T0" fmla="*/ 2147483646 w 37"/>
                <a:gd name="T1" fmla="*/ 2147483646 h 14"/>
                <a:gd name="T2" fmla="*/ 2147483646 w 37"/>
                <a:gd name="T3" fmla="*/ 2147483646 h 14"/>
                <a:gd name="T4" fmla="*/ 2147483646 w 37"/>
                <a:gd name="T5" fmla="*/ 2147483646 h 14"/>
                <a:gd name="T6" fmla="*/ 2147483646 w 37"/>
                <a:gd name="T7" fmla="*/ 2147483646 h 14"/>
                <a:gd name="T8" fmla="*/ 2147483646 w 37"/>
                <a:gd name="T9" fmla="*/ 2147483646 h 14"/>
                <a:gd name="T10" fmla="*/ 2147483646 w 37"/>
                <a:gd name="T11" fmla="*/ 2147483646 h 14"/>
                <a:gd name="T12" fmla="*/ 2147483646 w 37"/>
                <a:gd name="T13" fmla="*/ 2147483646 h 14"/>
                <a:gd name="T14" fmla="*/ 2147483646 w 37"/>
                <a:gd name="T15" fmla="*/ 2147483646 h 14"/>
                <a:gd name="T16" fmla="*/ 2147483646 w 37"/>
                <a:gd name="T17" fmla="*/ 2147483646 h 14"/>
                <a:gd name="T18" fmla="*/ 2147483646 w 37"/>
                <a:gd name="T19" fmla="*/ 2147483646 h 14"/>
                <a:gd name="T20" fmla="*/ 2147483646 w 37"/>
                <a:gd name="T21" fmla="*/ 2147483646 h 14"/>
                <a:gd name="T22" fmla="*/ 2147483646 w 37"/>
                <a:gd name="T23" fmla="*/ 2147483646 h 14"/>
                <a:gd name="T24" fmla="*/ 2147483646 w 37"/>
                <a:gd name="T25" fmla="*/ 2147483646 h 14"/>
                <a:gd name="T26" fmla="*/ 2147483646 w 37"/>
                <a:gd name="T27" fmla="*/ 2147483646 h 14"/>
                <a:gd name="T28" fmla="*/ 2147483646 w 37"/>
                <a:gd name="T29" fmla="*/ 2147483646 h 14"/>
                <a:gd name="T30" fmla="*/ 2147483646 w 37"/>
                <a:gd name="T31" fmla="*/ 2147483646 h 14"/>
                <a:gd name="T32" fmla="*/ 2147483646 w 37"/>
                <a:gd name="T33" fmla="*/ 2147483646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14">
                  <a:moveTo>
                    <a:pt x="2" y="12"/>
                  </a:moveTo>
                  <a:cubicBezTo>
                    <a:pt x="3" y="13"/>
                    <a:pt x="7" y="14"/>
                    <a:pt x="8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5" y="13"/>
                    <a:pt x="18" y="11"/>
                    <a:pt x="20" y="10"/>
                  </a:cubicBezTo>
                  <a:cubicBezTo>
                    <a:pt x="21" y="10"/>
                    <a:pt x="22" y="10"/>
                    <a:pt x="23" y="9"/>
                  </a:cubicBezTo>
                  <a:cubicBezTo>
                    <a:pt x="25" y="9"/>
                    <a:pt x="26" y="8"/>
                    <a:pt x="27" y="8"/>
                  </a:cubicBezTo>
                  <a:cubicBezTo>
                    <a:pt x="29" y="7"/>
                    <a:pt x="30" y="8"/>
                    <a:pt x="31" y="7"/>
                  </a:cubicBezTo>
                  <a:cubicBezTo>
                    <a:pt x="32" y="7"/>
                    <a:pt x="32" y="6"/>
                    <a:pt x="33" y="5"/>
                  </a:cubicBezTo>
                  <a:cubicBezTo>
                    <a:pt x="33" y="5"/>
                    <a:pt x="34" y="5"/>
                    <a:pt x="35" y="5"/>
                  </a:cubicBezTo>
                  <a:cubicBezTo>
                    <a:pt x="36" y="4"/>
                    <a:pt x="37" y="2"/>
                    <a:pt x="36" y="1"/>
                  </a:cubicBezTo>
                  <a:cubicBezTo>
                    <a:pt x="33" y="0"/>
                    <a:pt x="31" y="1"/>
                    <a:pt x="28" y="2"/>
                  </a:cubicBezTo>
                  <a:cubicBezTo>
                    <a:pt x="26" y="2"/>
                    <a:pt x="23" y="2"/>
                    <a:pt x="22" y="3"/>
                  </a:cubicBezTo>
                  <a:cubicBezTo>
                    <a:pt x="20" y="4"/>
                    <a:pt x="20" y="4"/>
                    <a:pt x="18" y="4"/>
                  </a:cubicBezTo>
                  <a:cubicBezTo>
                    <a:pt x="17" y="5"/>
                    <a:pt x="13" y="5"/>
                    <a:pt x="11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0" y="10"/>
                    <a:pt x="2" y="12"/>
                  </a:cubicBez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5" name="Freeform 42">
              <a:extLst>
                <a:ext uri="{FF2B5EF4-FFF2-40B4-BE49-F238E27FC236}">
                  <a16:creationId xmlns:a16="http://schemas.microsoft.com/office/drawing/2014/main" id="{4D9612C9-56AA-4A06-96CD-D489D01A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334"/>
              <a:ext cx="179" cy="101"/>
            </a:xfrm>
            <a:custGeom>
              <a:avLst/>
              <a:gdLst>
                <a:gd name="T0" fmla="*/ 2147483646 w 51"/>
                <a:gd name="T1" fmla="*/ 2147483646 h 27"/>
                <a:gd name="T2" fmla="*/ 2147483646 w 51"/>
                <a:gd name="T3" fmla="*/ 2147483646 h 27"/>
                <a:gd name="T4" fmla="*/ 2147483646 w 51"/>
                <a:gd name="T5" fmla="*/ 2147483646 h 27"/>
                <a:gd name="T6" fmla="*/ 2147483646 w 51"/>
                <a:gd name="T7" fmla="*/ 2147483646 h 27"/>
                <a:gd name="T8" fmla="*/ 2147483646 w 51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7">
                  <a:moveTo>
                    <a:pt x="1" y="19"/>
                  </a:moveTo>
                  <a:cubicBezTo>
                    <a:pt x="2" y="27"/>
                    <a:pt x="14" y="27"/>
                    <a:pt x="28" y="22"/>
                  </a:cubicBezTo>
                  <a:cubicBezTo>
                    <a:pt x="43" y="18"/>
                    <a:pt x="51" y="14"/>
                    <a:pt x="50" y="7"/>
                  </a:cubicBezTo>
                  <a:cubicBezTo>
                    <a:pt x="48" y="0"/>
                    <a:pt x="32" y="4"/>
                    <a:pt x="24" y="6"/>
                  </a:cubicBezTo>
                  <a:cubicBezTo>
                    <a:pt x="16" y="9"/>
                    <a:pt x="0" y="10"/>
                    <a:pt x="1" y="19"/>
                  </a:cubicBezTo>
                  <a:close/>
                </a:path>
              </a:pathLst>
            </a:custGeom>
            <a:noFill/>
            <a:ln w="17463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6" name="Freeform 43">
              <a:extLst>
                <a:ext uri="{FF2B5EF4-FFF2-40B4-BE49-F238E27FC236}">
                  <a16:creationId xmlns:a16="http://schemas.microsoft.com/office/drawing/2014/main" id="{62B10BA2-9428-43E0-8D51-8F333EDF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360"/>
              <a:ext cx="130" cy="53"/>
            </a:xfrm>
            <a:custGeom>
              <a:avLst/>
              <a:gdLst>
                <a:gd name="T0" fmla="*/ 2147483646 w 37"/>
                <a:gd name="T1" fmla="*/ 2147483646 h 14"/>
                <a:gd name="T2" fmla="*/ 2147483646 w 37"/>
                <a:gd name="T3" fmla="*/ 2147483646 h 14"/>
                <a:gd name="T4" fmla="*/ 2147483646 w 37"/>
                <a:gd name="T5" fmla="*/ 2147483646 h 14"/>
                <a:gd name="T6" fmla="*/ 2147483646 w 37"/>
                <a:gd name="T7" fmla="*/ 2147483646 h 14"/>
                <a:gd name="T8" fmla="*/ 2147483646 w 37"/>
                <a:gd name="T9" fmla="*/ 2147483646 h 14"/>
                <a:gd name="T10" fmla="*/ 2147483646 w 37"/>
                <a:gd name="T11" fmla="*/ 2147483646 h 14"/>
                <a:gd name="T12" fmla="*/ 2147483646 w 37"/>
                <a:gd name="T13" fmla="*/ 2147483646 h 14"/>
                <a:gd name="T14" fmla="*/ 2147483646 w 37"/>
                <a:gd name="T15" fmla="*/ 2147483646 h 14"/>
                <a:gd name="T16" fmla="*/ 2147483646 w 37"/>
                <a:gd name="T17" fmla="*/ 2147483646 h 14"/>
                <a:gd name="T18" fmla="*/ 2147483646 w 37"/>
                <a:gd name="T19" fmla="*/ 2147483646 h 14"/>
                <a:gd name="T20" fmla="*/ 2147483646 w 37"/>
                <a:gd name="T21" fmla="*/ 2147483646 h 14"/>
                <a:gd name="T22" fmla="*/ 2147483646 w 37"/>
                <a:gd name="T23" fmla="*/ 2147483646 h 14"/>
                <a:gd name="T24" fmla="*/ 2147483646 w 37"/>
                <a:gd name="T25" fmla="*/ 2147483646 h 14"/>
                <a:gd name="T26" fmla="*/ 2147483646 w 37"/>
                <a:gd name="T27" fmla="*/ 2147483646 h 14"/>
                <a:gd name="T28" fmla="*/ 2147483646 w 37"/>
                <a:gd name="T29" fmla="*/ 2147483646 h 14"/>
                <a:gd name="T30" fmla="*/ 2147483646 w 37"/>
                <a:gd name="T31" fmla="*/ 2147483646 h 14"/>
                <a:gd name="T32" fmla="*/ 2147483646 w 37"/>
                <a:gd name="T33" fmla="*/ 2147483646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14">
                  <a:moveTo>
                    <a:pt x="2" y="12"/>
                  </a:moveTo>
                  <a:cubicBezTo>
                    <a:pt x="3" y="13"/>
                    <a:pt x="7" y="14"/>
                    <a:pt x="8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5" y="13"/>
                    <a:pt x="18" y="11"/>
                    <a:pt x="20" y="10"/>
                  </a:cubicBezTo>
                  <a:cubicBezTo>
                    <a:pt x="21" y="10"/>
                    <a:pt x="22" y="10"/>
                    <a:pt x="23" y="9"/>
                  </a:cubicBezTo>
                  <a:cubicBezTo>
                    <a:pt x="25" y="9"/>
                    <a:pt x="26" y="8"/>
                    <a:pt x="27" y="8"/>
                  </a:cubicBezTo>
                  <a:cubicBezTo>
                    <a:pt x="29" y="7"/>
                    <a:pt x="30" y="8"/>
                    <a:pt x="31" y="7"/>
                  </a:cubicBezTo>
                  <a:cubicBezTo>
                    <a:pt x="32" y="7"/>
                    <a:pt x="32" y="6"/>
                    <a:pt x="33" y="5"/>
                  </a:cubicBezTo>
                  <a:cubicBezTo>
                    <a:pt x="33" y="5"/>
                    <a:pt x="34" y="5"/>
                    <a:pt x="35" y="5"/>
                  </a:cubicBezTo>
                  <a:cubicBezTo>
                    <a:pt x="36" y="4"/>
                    <a:pt x="37" y="2"/>
                    <a:pt x="36" y="1"/>
                  </a:cubicBezTo>
                  <a:cubicBezTo>
                    <a:pt x="33" y="0"/>
                    <a:pt x="31" y="1"/>
                    <a:pt x="28" y="2"/>
                  </a:cubicBezTo>
                  <a:cubicBezTo>
                    <a:pt x="26" y="2"/>
                    <a:pt x="23" y="2"/>
                    <a:pt x="22" y="3"/>
                  </a:cubicBezTo>
                  <a:cubicBezTo>
                    <a:pt x="20" y="4"/>
                    <a:pt x="20" y="4"/>
                    <a:pt x="18" y="4"/>
                  </a:cubicBezTo>
                  <a:cubicBezTo>
                    <a:pt x="17" y="5"/>
                    <a:pt x="13" y="5"/>
                    <a:pt x="11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0" y="10"/>
                    <a:pt x="2" y="12"/>
                  </a:cubicBezTo>
                  <a:close/>
                </a:path>
              </a:pathLst>
            </a:custGeom>
            <a:noFill/>
            <a:ln w="11113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7" name="Freeform 44">
              <a:extLst>
                <a:ext uri="{FF2B5EF4-FFF2-40B4-BE49-F238E27FC236}">
                  <a16:creationId xmlns:a16="http://schemas.microsoft.com/office/drawing/2014/main" id="{40165E69-7F44-40EE-A415-9DCC19B9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233"/>
              <a:ext cx="1446" cy="1562"/>
            </a:xfrm>
            <a:custGeom>
              <a:avLst/>
              <a:gdLst>
                <a:gd name="T0" fmla="*/ 2147483646 w 413"/>
                <a:gd name="T1" fmla="*/ 2147483646 h 418"/>
                <a:gd name="T2" fmla="*/ 2147483646 w 413"/>
                <a:gd name="T3" fmla="*/ 2147483646 h 418"/>
                <a:gd name="T4" fmla="*/ 2147483646 w 413"/>
                <a:gd name="T5" fmla="*/ 2147483646 h 418"/>
                <a:gd name="T6" fmla="*/ 2147483646 w 413"/>
                <a:gd name="T7" fmla="*/ 2147483646 h 418"/>
                <a:gd name="T8" fmla="*/ 2147483646 w 413"/>
                <a:gd name="T9" fmla="*/ 2147483646 h 418"/>
                <a:gd name="T10" fmla="*/ 2147483646 w 413"/>
                <a:gd name="T11" fmla="*/ 2147483646 h 418"/>
                <a:gd name="T12" fmla="*/ 2147483646 w 413"/>
                <a:gd name="T13" fmla="*/ 2147483646 h 418"/>
                <a:gd name="T14" fmla="*/ 2147483646 w 413"/>
                <a:gd name="T15" fmla="*/ 2147483646 h 418"/>
                <a:gd name="T16" fmla="*/ 2147483646 w 413"/>
                <a:gd name="T17" fmla="*/ 2147483646 h 418"/>
                <a:gd name="T18" fmla="*/ 2147483646 w 413"/>
                <a:gd name="T19" fmla="*/ 2147483646 h 418"/>
                <a:gd name="T20" fmla="*/ 2147483646 w 413"/>
                <a:gd name="T21" fmla="*/ 2147483646 h 418"/>
                <a:gd name="T22" fmla="*/ 2147483646 w 413"/>
                <a:gd name="T23" fmla="*/ 2147483646 h 418"/>
                <a:gd name="T24" fmla="*/ 2147483646 w 413"/>
                <a:gd name="T25" fmla="*/ 2147483646 h 418"/>
                <a:gd name="T26" fmla="*/ 2147483646 w 413"/>
                <a:gd name="T27" fmla="*/ 2147483646 h 418"/>
                <a:gd name="T28" fmla="*/ 2147483646 w 413"/>
                <a:gd name="T29" fmla="*/ 2147483646 h 418"/>
                <a:gd name="T30" fmla="*/ 2147483646 w 413"/>
                <a:gd name="T31" fmla="*/ 2147483646 h 418"/>
                <a:gd name="T32" fmla="*/ 2147483646 w 413"/>
                <a:gd name="T33" fmla="*/ 2147483646 h 418"/>
                <a:gd name="T34" fmla="*/ 2147483646 w 413"/>
                <a:gd name="T35" fmla="*/ 2147483646 h 418"/>
                <a:gd name="T36" fmla="*/ 2147483646 w 413"/>
                <a:gd name="T37" fmla="*/ 2147483646 h 418"/>
                <a:gd name="T38" fmla="*/ 2147483646 w 413"/>
                <a:gd name="T39" fmla="*/ 2147483646 h 418"/>
                <a:gd name="T40" fmla="*/ 2147483646 w 413"/>
                <a:gd name="T41" fmla="*/ 2147483646 h 418"/>
                <a:gd name="T42" fmla="*/ 2147483646 w 413"/>
                <a:gd name="T43" fmla="*/ 2147483646 h 418"/>
                <a:gd name="T44" fmla="*/ 2147483646 w 413"/>
                <a:gd name="T45" fmla="*/ 2147483646 h 418"/>
                <a:gd name="T46" fmla="*/ 2147483646 w 413"/>
                <a:gd name="T47" fmla="*/ 2147483646 h 418"/>
                <a:gd name="T48" fmla="*/ 2147483646 w 413"/>
                <a:gd name="T49" fmla="*/ 2147483646 h 418"/>
                <a:gd name="T50" fmla="*/ 2147483646 w 413"/>
                <a:gd name="T51" fmla="*/ 2147483646 h 4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13" h="418">
                  <a:moveTo>
                    <a:pt x="15" y="327"/>
                  </a:moveTo>
                  <a:cubicBezTo>
                    <a:pt x="24" y="329"/>
                    <a:pt x="30" y="333"/>
                    <a:pt x="35" y="339"/>
                  </a:cubicBezTo>
                  <a:cubicBezTo>
                    <a:pt x="42" y="347"/>
                    <a:pt x="47" y="363"/>
                    <a:pt x="59" y="372"/>
                  </a:cubicBezTo>
                  <a:cubicBezTo>
                    <a:pt x="82" y="391"/>
                    <a:pt x="98" y="388"/>
                    <a:pt x="117" y="389"/>
                  </a:cubicBezTo>
                  <a:cubicBezTo>
                    <a:pt x="137" y="390"/>
                    <a:pt x="137" y="408"/>
                    <a:pt x="195" y="413"/>
                  </a:cubicBezTo>
                  <a:cubicBezTo>
                    <a:pt x="253" y="418"/>
                    <a:pt x="370" y="325"/>
                    <a:pt x="392" y="219"/>
                  </a:cubicBezTo>
                  <a:cubicBezTo>
                    <a:pt x="413" y="113"/>
                    <a:pt x="399" y="26"/>
                    <a:pt x="324" y="8"/>
                  </a:cubicBezTo>
                  <a:cubicBezTo>
                    <a:pt x="288" y="0"/>
                    <a:pt x="258" y="14"/>
                    <a:pt x="237" y="36"/>
                  </a:cubicBezTo>
                  <a:cubicBezTo>
                    <a:pt x="224" y="50"/>
                    <a:pt x="216" y="71"/>
                    <a:pt x="209" y="75"/>
                  </a:cubicBezTo>
                  <a:cubicBezTo>
                    <a:pt x="206" y="76"/>
                    <a:pt x="204" y="76"/>
                    <a:pt x="201" y="74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193" y="70"/>
                    <a:pt x="187" y="54"/>
                    <a:pt x="182" y="36"/>
                  </a:cubicBezTo>
                  <a:cubicBezTo>
                    <a:pt x="182" y="42"/>
                    <a:pt x="174" y="45"/>
                    <a:pt x="160" y="49"/>
                  </a:cubicBezTo>
                  <a:cubicBezTo>
                    <a:pt x="147" y="54"/>
                    <a:pt x="135" y="54"/>
                    <a:pt x="133" y="47"/>
                  </a:cubicBezTo>
                  <a:cubicBezTo>
                    <a:pt x="137" y="69"/>
                    <a:pt x="144" y="91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7" y="106"/>
                    <a:pt x="158" y="108"/>
                    <a:pt x="159" y="109"/>
                  </a:cubicBezTo>
                  <a:cubicBezTo>
                    <a:pt x="184" y="133"/>
                    <a:pt x="192" y="136"/>
                    <a:pt x="189" y="161"/>
                  </a:cubicBezTo>
                  <a:cubicBezTo>
                    <a:pt x="185" y="185"/>
                    <a:pt x="177" y="215"/>
                    <a:pt x="172" y="237"/>
                  </a:cubicBezTo>
                  <a:cubicBezTo>
                    <a:pt x="165" y="264"/>
                    <a:pt x="152" y="290"/>
                    <a:pt x="121" y="292"/>
                  </a:cubicBezTo>
                  <a:cubicBezTo>
                    <a:pt x="97" y="293"/>
                    <a:pt x="100" y="285"/>
                    <a:pt x="84" y="282"/>
                  </a:cubicBezTo>
                  <a:cubicBezTo>
                    <a:pt x="68" y="279"/>
                    <a:pt x="66" y="285"/>
                    <a:pt x="57" y="282"/>
                  </a:cubicBezTo>
                  <a:cubicBezTo>
                    <a:pt x="53" y="281"/>
                    <a:pt x="41" y="273"/>
                    <a:pt x="23" y="268"/>
                  </a:cubicBezTo>
                  <a:cubicBezTo>
                    <a:pt x="12" y="271"/>
                    <a:pt x="0" y="322"/>
                    <a:pt x="15" y="327"/>
                  </a:cubicBezTo>
                  <a:close/>
                </a:path>
              </a:pathLst>
            </a:custGeom>
            <a:noFill/>
            <a:ln w="17463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70" name="Line 45">
            <a:extLst>
              <a:ext uri="{FF2B5EF4-FFF2-40B4-BE49-F238E27FC236}">
                <a16:creationId xmlns:a16="http://schemas.microsoft.com/office/drawing/2014/main" id="{1E512C5F-7C3B-433F-A17C-0BCC22AAD1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6050" y="2582863"/>
            <a:ext cx="722313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1" name="Text Box 46">
            <a:extLst>
              <a:ext uri="{FF2B5EF4-FFF2-40B4-BE49-F238E27FC236}">
                <a16:creationId xmlns:a16="http://schemas.microsoft.com/office/drawing/2014/main" id="{6083F1FD-30E1-4B4E-91DF-62F8074E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2117725"/>
            <a:ext cx="36718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006600"/>
                </a:solidFill>
                <a:cs typeface="Arial" panose="020B0604020202020204" pitchFamily="34" charset="0"/>
              </a:rPr>
              <a:t>Fundus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cs typeface="Arial" panose="020B0604020202020204" pitchFamily="34" charset="0"/>
              </a:rPr>
              <a:t>Réception et Stockage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cs typeface="Arial" panose="020B0604020202020204" pitchFamily="34" charset="0"/>
              </a:rPr>
              <a:t>Ajustement volumique</a:t>
            </a:r>
            <a:r>
              <a:rPr lang="fr-FR" altLang="fr-FR" sz="1800">
                <a:cs typeface="Arial" panose="020B0604020202020204" pitchFamily="34" charset="0"/>
              </a:rPr>
              <a:t> </a:t>
            </a:r>
            <a:endParaRPr lang="fr-FR" altLang="fr-FR" sz="1600" b="1">
              <a:cs typeface="Arial" panose="020B0604020202020204" pitchFamily="34" charset="0"/>
            </a:endParaRPr>
          </a:p>
        </p:txBody>
      </p:sp>
      <p:sp>
        <p:nvSpPr>
          <p:cNvPr id="11272" name="Text Box 47">
            <a:extLst>
              <a:ext uri="{FF2B5EF4-FFF2-40B4-BE49-F238E27FC236}">
                <a16:creationId xmlns:a16="http://schemas.microsoft.com/office/drawing/2014/main" id="{4D8C2F60-FAC8-4B18-85A6-201F2E6B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2222500"/>
            <a:ext cx="156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cs typeface="Arial" panose="020B0604020202020204" pitchFamily="34" charset="0"/>
              </a:rPr>
              <a:t>Oesophage</a:t>
            </a:r>
          </a:p>
        </p:txBody>
      </p:sp>
      <p:sp>
        <p:nvSpPr>
          <p:cNvPr id="11273" name="Line 48">
            <a:extLst>
              <a:ext uri="{FF2B5EF4-FFF2-40B4-BE49-F238E27FC236}">
                <a16:creationId xmlns:a16="http://schemas.microsoft.com/office/drawing/2014/main" id="{DA99268C-8C64-4970-880F-0F36AA3C5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43116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4" name="Text Box 49">
            <a:extLst>
              <a:ext uri="{FF2B5EF4-FFF2-40B4-BE49-F238E27FC236}">
                <a16:creationId xmlns:a16="http://schemas.microsoft.com/office/drawing/2014/main" id="{72AE56FA-4C5E-4E66-AA58-581408D2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3578225"/>
            <a:ext cx="4462462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006600"/>
                </a:solidFill>
                <a:cs typeface="Arial" panose="020B0604020202020204" pitchFamily="34" charset="0"/>
              </a:rPr>
              <a:t>Corps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cs typeface="Arial" panose="020B0604020202020204" pitchFamily="34" charset="0"/>
              </a:rPr>
              <a:t>Mélange</a:t>
            </a:r>
            <a:r>
              <a:rPr lang="fr-FR" altLang="fr-FR" sz="1800">
                <a:cs typeface="Arial" panose="020B0604020202020204" pitchFamily="34" charset="0"/>
              </a:rPr>
              <a:t> du bolus avec la salive et le jus gastrique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cs typeface="Arial" panose="020B0604020202020204" pitchFamily="34" charset="0"/>
              </a:rPr>
              <a:t>Digestion peptique</a:t>
            </a:r>
            <a:r>
              <a:rPr lang="fr-FR" altLang="fr-FR" sz="1800">
                <a:cs typeface="Arial" panose="020B0604020202020204" pitchFamily="34" charset="0"/>
              </a:rPr>
              <a:t> : pepsinogène + HCl</a:t>
            </a:r>
          </a:p>
        </p:txBody>
      </p:sp>
      <p:sp>
        <p:nvSpPr>
          <p:cNvPr id="11275" name="Text Box 50">
            <a:extLst>
              <a:ext uri="{FF2B5EF4-FFF2-40B4-BE49-F238E27FC236}">
                <a16:creationId xmlns:a16="http://schemas.microsoft.com/office/drawing/2014/main" id="{BDF61D31-3E33-4100-8B4D-6D7AC5109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5391150"/>
            <a:ext cx="47355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006600"/>
                </a:solidFill>
                <a:cs typeface="Arial" panose="020B0604020202020204" pitchFamily="34" charset="0"/>
              </a:rPr>
              <a:t>Antre pylorique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cs typeface="Arial" panose="020B0604020202020204" pitchFamily="34" charset="0"/>
              </a:rPr>
              <a:t>Mélange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cs typeface="Arial" panose="020B0604020202020204" pitchFamily="34" charset="0"/>
              </a:rPr>
              <a:t>Régulation de la </a:t>
            </a:r>
            <a:r>
              <a:rPr lang="fr-FR" altLang="fr-FR" sz="1800" b="1">
                <a:cs typeface="Arial" panose="020B0604020202020204" pitchFamily="34" charset="0"/>
              </a:rPr>
              <a:t>vidange (transit)</a:t>
            </a:r>
            <a:endParaRPr lang="fr-FR" altLang="fr-FR" sz="2800" b="1">
              <a:cs typeface="Arial" panose="020B0604020202020204" pitchFamily="34" charset="0"/>
            </a:endParaRPr>
          </a:p>
        </p:txBody>
      </p:sp>
      <p:sp>
        <p:nvSpPr>
          <p:cNvPr id="11276" name="Line 51">
            <a:extLst>
              <a:ext uri="{FF2B5EF4-FFF2-40B4-BE49-F238E27FC236}">
                <a16:creationId xmlns:a16="http://schemas.microsoft.com/office/drawing/2014/main" id="{9B8AB262-5E8F-4107-8B63-CF8730DEA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525" y="4803775"/>
            <a:ext cx="1152525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7" name="Text Box 52">
            <a:extLst>
              <a:ext uri="{FF2B5EF4-FFF2-40B4-BE49-F238E27FC236}">
                <a16:creationId xmlns:a16="http://schemas.microsoft.com/office/drawing/2014/main" id="{06007C49-B66E-4100-B91A-1671A124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79850"/>
            <a:ext cx="176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cs typeface="Arial" panose="020B0604020202020204" pitchFamily="34" charset="0"/>
              </a:rPr>
              <a:t>Intestin grêle</a:t>
            </a:r>
          </a:p>
        </p:txBody>
      </p:sp>
      <p:sp>
        <p:nvSpPr>
          <p:cNvPr id="11278" name="Text Box 53">
            <a:extLst>
              <a:ext uri="{FF2B5EF4-FFF2-40B4-BE49-F238E27FC236}">
                <a16:creationId xmlns:a16="http://schemas.microsoft.com/office/drawing/2014/main" id="{E0CB09E3-DA53-4667-9A8C-CAE581FA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5207000"/>
            <a:ext cx="186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i="1">
                <a:cs typeface="Arial" panose="020B0604020202020204" pitchFamily="34" charset="0"/>
              </a:rPr>
              <a:t>Zone pylorique</a:t>
            </a:r>
          </a:p>
        </p:txBody>
      </p:sp>
      <p:sp>
        <p:nvSpPr>
          <p:cNvPr id="11279" name="Line 54">
            <a:extLst>
              <a:ext uri="{FF2B5EF4-FFF2-40B4-BE49-F238E27FC236}">
                <a16:creationId xmlns:a16="http://schemas.microsoft.com/office/drawing/2014/main" id="{E95D5EDD-A45A-4511-95BC-ACF9A3DA3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525" y="2582863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0" name="Line 55">
            <a:extLst>
              <a:ext uri="{FF2B5EF4-FFF2-40B4-BE49-F238E27FC236}">
                <a16:creationId xmlns:a16="http://schemas.microsoft.com/office/drawing/2014/main" id="{C4BAD2F2-F0D2-44B8-A037-1CF50CC4BD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68488" y="431165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1" name="Rectangle 57">
            <a:extLst>
              <a:ext uri="{FF2B5EF4-FFF2-40B4-BE49-F238E27FC236}">
                <a16:creationId xmlns:a16="http://schemas.microsoft.com/office/drawing/2014/main" id="{3774E1A4-243D-487D-9324-3BE2EB17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11772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u="sng">
                <a:solidFill>
                  <a:srgbClr val="0070C0"/>
                </a:solidFill>
              </a:rPr>
              <a:t>Cardia</a:t>
            </a:r>
          </a:p>
        </p:txBody>
      </p:sp>
      <p:sp>
        <p:nvSpPr>
          <p:cNvPr id="11282" name="Line 58">
            <a:extLst>
              <a:ext uri="{FF2B5EF4-FFF2-40B4-BE49-F238E27FC236}">
                <a16:creationId xmlns:a16="http://schemas.microsoft.com/office/drawing/2014/main" id="{CB0D8FB2-92FB-46A6-9863-1BA019616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5650" y="2514600"/>
            <a:ext cx="112713" cy="836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3" name="Rectangle 59">
            <a:extLst>
              <a:ext uri="{FF2B5EF4-FFF2-40B4-BE49-F238E27FC236}">
                <a16:creationId xmlns:a16="http://schemas.microsoft.com/office/drawing/2014/main" id="{301B5EEE-3FE9-4C83-BB40-37E96A7F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460750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u="sng">
                <a:solidFill>
                  <a:srgbClr val="0070C0"/>
                </a:solidFill>
              </a:rPr>
              <a:t>Pylore</a:t>
            </a:r>
          </a:p>
        </p:txBody>
      </p:sp>
      <p:sp>
        <p:nvSpPr>
          <p:cNvPr id="11284" name="Line 60">
            <a:extLst>
              <a:ext uri="{FF2B5EF4-FFF2-40B4-BE49-F238E27FC236}">
                <a16:creationId xmlns:a16="http://schemas.microsoft.com/office/drawing/2014/main" id="{DE6C7F3C-BF55-484A-B470-FE8406CEF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2863" y="3879850"/>
            <a:ext cx="0" cy="836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numéro de diapositive 4">
            <a:extLst>
              <a:ext uri="{FF2B5EF4-FFF2-40B4-BE49-F238E27FC236}">
                <a16:creationId xmlns:a16="http://schemas.microsoft.com/office/drawing/2014/main" id="{A406B40F-D47E-4D96-9DC4-D3969CDDC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098C25-E7E2-4CA2-BC6A-8EB92AE51CC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D2D4DB8-6A04-4307-AF4A-B68A79525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457200"/>
            <a:ext cx="8229600" cy="1244600"/>
          </a:xfrm>
        </p:spPr>
        <p:txBody>
          <a:bodyPr/>
          <a:lstStyle/>
          <a:p>
            <a:pPr eaLnBrk="1" hangingPunct="1"/>
            <a:r>
              <a:rPr lang="fr-FR" altLang="fr-FR"/>
              <a:t>Régulation nerveuse et hormonale de la sécrétion acide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C2FB54B3-EE3C-447E-B07A-C6F094AA1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eaLnBrk="1" hangingPunct="1"/>
            <a:r>
              <a:rPr lang="fr-FR" altLang="fr-FR" sz="2800" b="1" u="sng"/>
              <a:t>Neutralisation de l’acidité </a:t>
            </a:r>
            <a:r>
              <a:rPr lang="fr-FR" altLang="fr-FR" sz="2800"/>
              <a:t>dans le duodénum à l’arrivée du chyme gastrique par des</a:t>
            </a:r>
            <a:r>
              <a:rPr lang="fr-FR" altLang="fr-FR" sz="2800" b="1">
                <a:solidFill>
                  <a:srgbClr val="FF0000"/>
                </a:solidFill>
              </a:rPr>
              <a:t> HCO</a:t>
            </a:r>
            <a:r>
              <a:rPr lang="fr-FR" altLang="fr-FR" sz="2800" b="1" baseline="-25000">
                <a:solidFill>
                  <a:srgbClr val="FF0000"/>
                </a:solidFill>
              </a:rPr>
              <a:t>3</a:t>
            </a:r>
            <a:r>
              <a:rPr lang="fr-FR" altLang="fr-FR" sz="2800" b="1" baseline="30000">
                <a:solidFill>
                  <a:srgbClr val="FF0000"/>
                </a:solidFill>
              </a:rPr>
              <a:t>-</a:t>
            </a:r>
          </a:p>
          <a:p>
            <a:pPr lvl="1" eaLnBrk="1" hangingPunct="1"/>
            <a:endParaRPr lang="fr-FR" altLang="fr-FR" sz="1400"/>
          </a:p>
          <a:p>
            <a:pPr lvl="1" eaLnBrk="1" hangingPunct="1"/>
            <a:r>
              <a:rPr lang="fr-FR" altLang="fr-FR" sz="2400"/>
              <a:t>Sécrétine </a:t>
            </a:r>
          </a:p>
          <a:p>
            <a:pPr lvl="2" eaLnBrk="1" hangingPunct="1"/>
            <a:r>
              <a:rPr lang="fr-FR" altLang="fr-FR" sz="2000"/>
              <a:t>sécrétée par les cellules S quand pH&lt;4.5</a:t>
            </a:r>
          </a:p>
          <a:p>
            <a:pPr lvl="2" eaLnBrk="1" hangingPunct="1"/>
            <a:r>
              <a:rPr lang="fr-FR" altLang="fr-FR" sz="2000"/>
              <a:t>stimule la </a:t>
            </a:r>
            <a:r>
              <a:rPr lang="fr-FR" altLang="fr-FR" sz="2000" b="1"/>
              <a:t>sécrétion de HCO</a:t>
            </a:r>
            <a:r>
              <a:rPr lang="fr-FR" altLang="fr-FR" sz="2000" b="1" baseline="-25000"/>
              <a:t>3</a:t>
            </a:r>
            <a:r>
              <a:rPr lang="fr-FR" altLang="fr-FR" sz="2000" b="1" baseline="30000"/>
              <a:t>-</a:t>
            </a:r>
            <a:r>
              <a:rPr lang="fr-FR" altLang="fr-FR" sz="2000" b="1"/>
              <a:t> par le </a:t>
            </a:r>
            <a:r>
              <a:rPr lang="fr-FR" altLang="fr-FR" sz="2000" b="1" u="sng"/>
              <a:t>pancréas</a:t>
            </a:r>
          </a:p>
          <a:p>
            <a:pPr lvl="2" eaLnBrk="1" hangingPunct="1"/>
            <a:r>
              <a:rPr lang="fr-FR" altLang="fr-FR" sz="2000"/>
              <a:t>stimule la </a:t>
            </a:r>
            <a:r>
              <a:rPr lang="fr-FR" altLang="fr-FR" sz="2000" b="1"/>
              <a:t>sécrétion de HCO</a:t>
            </a:r>
            <a:r>
              <a:rPr lang="fr-FR" altLang="fr-FR" sz="2000" b="1" baseline="-25000"/>
              <a:t>3</a:t>
            </a:r>
            <a:r>
              <a:rPr lang="fr-FR" altLang="fr-FR" sz="2000" b="1" baseline="30000"/>
              <a:t>-</a:t>
            </a:r>
            <a:r>
              <a:rPr lang="fr-FR" altLang="fr-FR" sz="2000" b="1"/>
              <a:t> par les </a:t>
            </a:r>
            <a:r>
              <a:rPr lang="fr-FR" altLang="fr-FR" sz="2000" b="1" u="sng"/>
              <a:t>cellules du duodénum</a:t>
            </a:r>
          </a:p>
          <a:p>
            <a:pPr lvl="2" eaLnBrk="1" hangingPunct="1"/>
            <a:endParaRPr lang="fr-FR" altLang="fr-FR"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u numéro de diapositive 4">
            <a:extLst>
              <a:ext uri="{FF2B5EF4-FFF2-40B4-BE49-F238E27FC236}">
                <a16:creationId xmlns:a16="http://schemas.microsoft.com/office/drawing/2014/main" id="{88EE7DEB-33FB-4A57-828F-F86951AA4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7432F0-441E-42F7-A36C-B350ADE4C278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B5524B2-E575-458A-8586-04ED5B6D2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2575" y="2125663"/>
            <a:ext cx="8323263" cy="4498975"/>
          </a:xfrm>
        </p:spPr>
        <p:txBody>
          <a:bodyPr/>
          <a:lstStyle/>
          <a:p>
            <a:pPr eaLnBrk="1" hangingPunct="1"/>
            <a:r>
              <a:rPr lang="fr-FR" altLang="fr-FR" sz="2800"/>
              <a:t>Sécrétion basale faible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Sécrétion </a:t>
            </a:r>
            <a:r>
              <a:rPr lang="fr-FR" altLang="fr-FR" sz="2800" b="1">
                <a:solidFill>
                  <a:srgbClr val="FF0000"/>
                </a:solidFill>
              </a:rPr>
              <a:t>augmentée lors d’un repas</a:t>
            </a:r>
          </a:p>
          <a:p>
            <a:pPr lvl="1" eaLnBrk="1" hangingPunct="1"/>
            <a:r>
              <a:rPr lang="fr-FR" altLang="fr-FR" sz="2400"/>
              <a:t>Phase céphalique</a:t>
            </a:r>
          </a:p>
          <a:p>
            <a:pPr lvl="1" eaLnBrk="1" hangingPunct="1"/>
            <a:r>
              <a:rPr lang="fr-FR" altLang="fr-FR" sz="2400"/>
              <a:t>Phase gastrique</a:t>
            </a:r>
          </a:p>
          <a:p>
            <a:pPr lvl="1" eaLnBrk="1" hangingPunct="1"/>
            <a:r>
              <a:rPr lang="fr-FR" altLang="fr-FR" sz="2400"/>
              <a:t>Phase intestinale</a:t>
            </a: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1EF1C8C6-84A1-46CF-934D-4583388B3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57300"/>
          </a:xfrm>
          <a:noFill/>
        </p:spPr>
        <p:txBody>
          <a:bodyPr/>
          <a:lstStyle/>
          <a:p>
            <a:pPr marL="342900" indent="-342900"/>
            <a:r>
              <a:rPr lang="fr-FR" altLang="fr-FR"/>
              <a:t>Influence des repas sur la sécrétion acide</a:t>
            </a:r>
          </a:p>
        </p:txBody>
      </p:sp>
      <p:sp>
        <p:nvSpPr>
          <p:cNvPr id="98309" name="AutoShape 4">
            <a:extLst>
              <a:ext uri="{FF2B5EF4-FFF2-40B4-BE49-F238E27FC236}">
                <a16:creationId xmlns:a16="http://schemas.microsoft.com/office/drawing/2014/main" id="{832CC7A1-0BE3-416C-90D5-01A4FC57F3D0}"/>
              </a:ext>
            </a:extLst>
          </p:cNvPr>
          <p:cNvSpPr>
            <a:spLocks/>
          </p:cNvSpPr>
          <p:nvPr/>
        </p:nvSpPr>
        <p:spPr bwMode="auto">
          <a:xfrm>
            <a:off x="3687763" y="3714750"/>
            <a:ext cx="128587" cy="1225550"/>
          </a:xfrm>
          <a:prstGeom prst="rightBrace">
            <a:avLst>
              <a:gd name="adj1" fmla="val 92441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8310" name="Text Box 5">
            <a:extLst>
              <a:ext uri="{FF2B5EF4-FFF2-40B4-BE49-F238E27FC236}">
                <a16:creationId xmlns:a16="http://schemas.microsoft.com/office/drawing/2014/main" id="{63D86AE0-3067-4EE5-A681-27431132A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3970338"/>
            <a:ext cx="430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Ces 3 phases se superposent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u numéro de diapositive 4">
            <a:extLst>
              <a:ext uri="{FF2B5EF4-FFF2-40B4-BE49-F238E27FC236}">
                <a16:creationId xmlns:a16="http://schemas.microsoft.com/office/drawing/2014/main" id="{2A0036C6-2A65-4CC7-9F42-FF936636B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26E02A-1BA3-4AC1-9C30-0B6CA6F170E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E2C92B6-4802-41CA-B18C-FB203B852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2360613"/>
            <a:ext cx="8518525" cy="346233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tx2"/>
                </a:solidFill>
              </a:rPr>
              <a:t>1.</a:t>
            </a:r>
            <a:r>
              <a:rPr lang="fr-FR" altLang="fr-FR" sz="2800" dirty="0">
                <a:solidFill>
                  <a:schemeClr val="tx2"/>
                </a:solidFill>
              </a:rPr>
              <a:t> </a:t>
            </a:r>
            <a:r>
              <a:rPr lang="fr-FR" altLang="fr-FR" sz="2800" b="1" dirty="0">
                <a:solidFill>
                  <a:schemeClr val="tx2"/>
                </a:solidFill>
              </a:rPr>
              <a:t>Phase céphalique (30% de la sécrétion)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</a:t>
            </a:r>
          </a:p>
          <a:p>
            <a:pPr lvl="1" eaLnBrk="1" hangingPunct="1">
              <a:defRPr/>
            </a:pPr>
            <a:r>
              <a:rPr lang="fr-FR" altLang="fr-FR" sz="2400" dirty="0"/>
              <a:t>Stimulation des récepteurs olfactifs et gustatifs des cavités nasales et buccales </a:t>
            </a:r>
          </a:p>
          <a:p>
            <a:pPr lvl="1" eaLnBrk="1" hangingPunct="1">
              <a:defRPr/>
            </a:pPr>
            <a:r>
              <a:rPr lang="fr-FR" altLang="fr-FR" sz="2400" dirty="0"/>
              <a:t>Sensation de faim</a:t>
            </a:r>
          </a:p>
          <a:p>
            <a:pPr lvl="1" eaLnBrk="1" hangingPunct="1">
              <a:defRPr/>
            </a:pPr>
            <a:r>
              <a:rPr lang="fr-FR" altLang="fr-FR" sz="2400" dirty="0"/>
              <a:t>Vue (réflexe conditionné)</a:t>
            </a:r>
          </a:p>
          <a:p>
            <a:pPr lvl="1" eaLnBrk="1" hangingPunct="1">
              <a:defRPr/>
            </a:pPr>
            <a:endParaRPr lang="fr-FR" altLang="fr-FR" sz="2400" dirty="0"/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89BF7AD-963C-4C30-BE3C-9DEF72CA5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57300"/>
          </a:xfrm>
          <a:noFill/>
        </p:spPr>
        <p:txBody>
          <a:bodyPr/>
          <a:lstStyle/>
          <a:p>
            <a:pPr marL="342900" indent="-342900"/>
            <a:r>
              <a:rPr lang="fr-FR" altLang="fr-FR"/>
              <a:t>Influence des repas sur la sécrétion acide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u numéro de diapositive 4">
            <a:extLst>
              <a:ext uri="{FF2B5EF4-FFF2-40B4-BE49-F238E27FC236}">
                <a16:creationId xmlns:a16="http://schemas.microsoft.com/office/drawing/2014/main" id="{B97BFE20-FB25-47A3-B422-609584FC2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2DC57A-5100-4ABD-9566-119ED1D04267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6FCD4C-9DFB-427E-B81C-66B89A2C1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93913"/>
            <a:ext cx="8431213" cy="43608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b="1" dirty="0"/>
              <a:t>2.</a:t>
            </a:r>
            <a:r>
              <a:rPr lang="fr-FR" altLang="fr-FR" sz="3600" b="1" dirty="0"/>
              <a:t> </a:t>
            </a:r>
            <a:r>
              <a:rPr lang="fr-FR" altLang="fr-FR" b="1" dirty="0"/>
              <a:t>Phase </a:t>
            </a:r>
            <a:r>
              <a:rPr lang="fr-FR" altLang="fr-FR" b="1" u="sng" dirty="0"/>
              <a:t>gastrique</a:t>
            </a:r>
            <a:r>
              <a:rPr lang="fr-FR" altLang="fr-FR" u="sng" dirty="0"/>
              <a:t> </a:t>
            </a:r>
            <a:r>
              <a:rPr lang="fr-FR" altLang="fr-FR" sz="2800" b="1" u="sng" dirty="0">
                <a:solidFill>
                  <a:schemeClr val="tx2"/>
                </a:solidFill>
              </a:rPr>
              <a:t>(</a:t>
            </a:r>
            <a:r>
              <a:rPr lang="fr-FR" altLang="fr-FR" sz="2800" b="1" dirty="0">
                <a:solidFill>
                  <a:schemeClr val="tx2"/>
                </a:solidFill>
              </a:rPr>
              <a:t>50-60% de la sécrétion)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  <a:p>
            <a:pPr lvl="1" eaLnBrk="1" hangingPunct="1">
              <a:defRPr/>
            </a:pPr>
            <a:r>
              <a:rPr lang="fr-FR" altLang="fr-FR" sz="2400" b="1" dirty="0">
                <a:solidFill>
                  <a:srgbClr val="800000"/>
                </a:solidFill>
              </a:rPr>
              <a:t>Distension</a:t>
            </a:r>
            <a:r>
              <a:rPr lang="fr-FR" altLang="fr-FR" sz="2400" dirty="0"/>
              <a:t> entraîne la libération d’acétylcholine</a:t>
            </a:r>
          </a:p>
          <a:p>
            <a:pPr lvl="1" eaLnBrk="1" hangingPunct="1">
              <a:defRPr/>
            </a:pPr>
            <a:r>
              <a:rPr lang="fr-FR" altLang="fr-FR" sz="2400" b="1" dirty="0">
                <a:solidFill>
                  <a:srgbClr val="990000"/>
                </a:solidFill>
              </a:rPr>
              <a:t>Protéines en partie digérées et les acides aminés</a:t>
            </a:r>
            <a:r>
              <a:rPr lang="fr-FR" altLang="fr-FR" sz="2400" dirty="0"/>
              <a:t> stimulent la sécrétion de gastrine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E15D8B71-011E-4E09-86E8-0A9CE524D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57300"/>
          </a:xfrm>
          <a:noFill/>
        </p:spPr>
        <p:txBody>
          <a:bodyPr/>
          <a:lstStyle/>
          <a:p>
            <a:pPr eaLnBrk="1" hangingPunct="1"/>
            <a:r>
              <a:rPr lang="fr-FR" altLang="fr-FR"/>
              <a:t>Influence des repas sur la sécrétion acide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u numéro de diapositive 4">
            <a:extLst>
              <a:ext uri="{FF2B5EF4-FFF2-40B4-BE49-F238E27FC236}">
                <a16:creationId xmlns:a16="http://schemas.microsoft.com/office/drawing/2014/main" id="{C4069EC3-9863-4B63-A363-CB8239ADC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8D6C1E-210B-4A61-B7AC-711096FBB4B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C8286E76-B002-4202-8912-C729767C7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93913"/>
            <a:ext cx="8394700" cy="4360862"/>
          </a:xfrm>
        </p:spPr>
        <p:txBody>
          <a:bodyPr/>
          <a:lstStyle/>
          <a:p>
            <a:pPr eaLnBrk="1" hangingPunct="1"/>
            <a:r>
              <a:rPr lang="fr-FR" altLang="fr-FR" b="1"/>
              <a:t>3.</a:t>
            </a:r>
            <a:r>
              <a:rPr lang="fr-FR" altLang="fr-FR" sz="3600" b="1"/>
              <a:t> </a:t>
            </a:r>
            <a:r>
              <a:rPr lang="fr-FR" altLang="fr-FR" b="1"/>
              <a:t>Phase intestinale</a:t>
            </a:r>
            <a:r>
              <a:rPr lang="fr-FR" altLang="fr-FR"/>
              <a:t> </a:t>
            </a:r>
            <a:r>
              <a:rPr lang="fr-FR" altLang="fr-FR" sz="2800" b="1">
                <a:solidFill>
                  <a:schemeClr val="tx2"/>
                </a:solidFill>
              </a:rPr>
              <a:t>(5-10% de la sécrétion)</a:t>
            </a:r>
          </a:p>
          <a:p>
            <a:pPr eaLnBrk="1" hangingPunct="1"/>
            <a:endParaRPr lang="fr-FR" altLang="fr-FR"/>
          </a:p>
          <a:p>
            <a:pPr lvl="1" eaLnBrk="1" hangingPunct="1"/>
            <a:r>
              <a:rPr lang="fr-FR" altLang="fr-FR" sz="2400" b="1">
                <a:solidFill>
                  <a:srgbClr val="990000"/>
                </a:solidFill>
              </a:rPr>
              <a:t>Protéines en partie digérées et les acides aminés</a:t>
            </a:r>
            <a:r>
              <a:rPr lang="fr-FR" altLang="fr-FR" sz="2400"/>
              <a:t> stimulent la sécrétion de gastrine par les cellules G duodénales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7594D39-8771-4A4F-89C3-81F5AAF73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57300"/>
          </a:xfrm>
          <a:noFill/>
        </p:spPr>
        <p:txBody>
          <a:bodyPr/>
          <a:lstStyle/>
          <a:p>
            <a:pPr marL="342900" indent="-342900"/>
            <a:r>
              <a:rPr lang="fr-FR" altLang="fr-FR"/>
              <a:t>Influence des repas sur la sécrétion acide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1">
            <a:extLst>
              <a:ext uri="{FF2B5EF4-FFF2-40B4-BE49-F238E27FC236}">
                <a16:creationId xmlns:a16="http://schemas.microsoft.com/office/drawing/2014/main" id="{D2AA72D1-933B-475C-B3BD-3E4EB78A5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38200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DA13DA-7D76-4867-9BB2-4B24F432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203325"/>
            <a:ext cx="8229600" cy="5502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Anatomie fonctionnelle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Structure générale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Musculature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Innervation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Muqueuse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Motricité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Remplissage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Mécanismes des contractions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Vidange</a:t>
            </a:r>
          </a:p>
          <a:p>
            <a:pPr lvl="1">
              <a:defRPr/>
            </a:pPr>
            <a:endParaRPr lang="fr-FR" sz="2900" b="1" dirty="0"/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Sécrétions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acide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Mécanisme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Influence des repas sur la sécrétion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Régulation nerveuse et hormonale </a:t>
            </a: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de la sécrétion</a:t>
            </a:r>
          </a:p>
          <a:p>
            <a:pPr lvl="1">
              <a:defRPr/>
            </a:pPr>
            <a:r>
              <a:rPr lang="fr-FR" sz="2900" b="1" dirty="0"/>
              <a:t>Sécrétion enzymatique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de mucus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Points d’intérêts ou cas particuliers: 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Ruminants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Ulcères</a:t>
            </a:r>
          </a:p>
          <a:p>
            <a:pPr lvl="1">
              <a:defRPr/>
            </a:pPr>
            <a:r>
              <a:rPr lang="fr-FR" sz="3300" b="1" dirty="0">
                <a:solidFill>
                  <a:schemeClr val="bg1">
                    <a:lumMod val="65000"/>
                  </a:schemeClr>
                </a:solidFill>
              </a:rPr>
              <a:t>Vomissements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06500" name="Espace réservé du numéro de diapositive 2">
            <a:extLst>
              <a:ext uri="{FF2B5EF4-FFF2-40B4-BE49-F238E27FC236}">
                <a16:creationId xmlns:a16="http://schemas.microsoft.com/office/drawing/2014/main" id="{4B5AB951-0CE3-4A72-A705-ED2D9461A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124328-D06A-46DE-B3C9-8F499A27C9A6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u numéro de diapositive 4">
            <a:extLst>
              <a:ext uri="{FF2B5EF4-FFF2-40B4-BE49-F238E27FC236}">
                <a16:creationId xmlns:a16="http://schemas.microsoft.com/office/drawing/2014/main" id="{B1A43C00-902E-4FD4-A41D-B0B1AE97D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787D27-BDAE-44B2-A540-F8E96B2AF7BF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6E1F4E6-0331-4ECE-9F14-72DCA6C3F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enzymatique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B855B82-F87A-461B-9E15-86A972E29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3725" y="1887538"/>
            <a:ext cx="8239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b="1" dirty="0">
                <a:solidFill>
                  <a:srgbClr val="990000"/>
                </a:solidFill>
              </a:rPr>
              <a:t>Pepsinogène: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18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/>
              <a:t>Groupe de pro-enzymes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/>
              <a:t>Forme des pepsines (</a:t>
            </a:r>
            <a:r>
              <a:rPr lang="fr-FR" altLang="fr-FR" sz="2400" dirty="0" err="1"/>
              <a:t>endopeptidases</a:t>
            </a:r>
            <a:r>
              <a:rPr lang="fr-FR" altLang="fr-FR" sz="2400" dirty="0"/>
              <a:t>) après clivage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/>
              <a:t>Sécrété par </a:t>
            </a:r>
            <a:r>
              <a:rPr lang="fr-FR" altLang="fr-FR" sz="2400" b="1" dirty="0">
                <a:solidFill>
                  <a:srgbClr val="990000"/>
                </a:solidFill>
              </a:rPr>
              <a:t>exocytose </a:t>
            </a:r>
            <a:r>
              <a:rPr lang="fr-FR" altLang="fr-FR" sz="2400" dirty="0"/>
              <a:t>par les </a:t>
            </a:r>
            <a:r>
              <a:rPr lang="fr-FR" altLang="fr-FR" sz="2400" b="1" dirty="0">
                <a:solidFill>
                  <a:srgbClr val="990000"/>
                </a:solidFill>
              </a:rPr>
              <a:t>cellules principales</a:t>
            </a:r>
            <a:endParaRPr lang="fr-FR" altLang="fr-FR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/>
              <a:t>Sécrété sous l’action de </a:t>
            </a:r>
            <a:r>
              <a:rPr lang="fr-FR" altLang="fr-FR" sz="2400" b="1" dirty="0">
                <a:solidFill>
                  <a:srgbClr val="990000"/>
                </a:solidFill>
              </a:rPr>
              <a:t>l’acétylcholine (+++) </a:t>
            </a:r>
            <a:r>
              <a:rPr lang="fr-FR" altLang="fr-FR" sz="2400" dirty="0"/>
              <a:t>et autres molécules (CCK, gastrine, sécrétine,…)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1200" dirty="0"/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dirty="0"/>
              <a:t>(A l’état basal, sécrétion qui représente 20% des capacités maximales)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u numéro de diapositive 4">
            <a:extLst>
              <a:ext uri="{FF2B5EF4-FFF2-40B4-BE49-F238E27FC236}">
                <a16:creationId xmlns:a16="http://schemas.microsoft.com/office/drawing/2014/main" id="{D50400A8-C11E-4119-A826-87495B7C5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04EE26-EC01-4536-AF01-78ACB9F9EFA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09E62A-D7EB-456F-ABD7-2DAD780B1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enzymatique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103044D-F892-4472-A463-8C1D40398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1817688"/>
            <a:ext cx="8239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>
                <a:solidFill>
                  <a:srgbClr val="990000"/>
                </a:solidFill>
              </a:rPr>
              <a:t>Pepsine: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>
                <a:solidFill>
                  <a:schemeClr val="tx2"/>
                </a:solidFill>
              </a:rPr>
              <a:t>Activée uniquement à </a:t>
            </a:r>
            <a:r>
              <a:rPr lang="fr-FR" altLang="fr-FR" sz="2400" b="1">
                <a:solidFill>
                  <a:srgbClr val="990000"/>
                </a:solidFill>
              </a:rPr>
              <a:t>pH acide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>
                <a:solidFill>
                  <a:schemeClr val="tx2"/>
                </a:solidFill>
              </a:rPr>
              <a:t>Clivage spontané à pH&lt;5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>
                <a:solidFill>
                  <a:schemeClr val="tx2"/>
                </a:solidFill>
              </a:rPr>
              <a:t>Clivage maximal à pH &lt;3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>
                <a:solidFill>
                  <a:schemeClr val="tx2"/>
                </a:solidFill>
              </a:rPr>
              <a:t>La pepsine activée peut cliver le pepsinogène </a:t>
            </a:r>
            <a:r>
              <a:rPr lang="fr-FR" altLang="fr-FR" sz="2000" b="1">
                <a:solidFill>
                  <a:schemeClr val="tx2"/>
                </a:solidFill>
              </a:rPr>
              <a:t>(auto-activation)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>
                <a:solidFill>
                  <a:schemeClr val="tx2"/>
                </a:solidFill>
              </a:rPr>
              <a:t>Active uniquement à </a:t>
            </a:r>
            <a:r>
              <a:rPr lang="fr-FR" altLang="fr-FR" sz="2400" b="1">
                <a:solidFill>
                  <a:srgbClr val="990000"/>
                </a:solidFill>
              </a:rPr>
              <a:t>pH acide</a:t>
            </a:r>
            <a:r>
              <a:rPr lang="fr-FR" altLang="fr-FR" sz="2400">
                <a:solidFill>
                  <a:schemeClr val="tx2"/>
                </a:solidFill>
              </a:rPr>
              <a:t> (pH 1.5 à 3)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>
                <a:solidFill>
                  <a:schemeClr val="tx2"/>
                </a:solidFill>
              </a:rPr>
              <a:t>pH&gt;3.5 : inactivation réversible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>
                <a:solidFill>
                  <a:schemeClr val="tx2"/>
                </a:solidFill>
              </a:rPr>
              <a:t>pH&gt;7.2 : inactivation irréversible (duodénum)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u numéro de diapositive 4">
            <a:extLst>
              <a:ext uri="{FF2B5EF4-FFF2-40B4-BE49-F238E27FC236}">
                <a16:creationId xmlns:a16="http://schemas.microsoft.com/office/drawing/2014/main" id="{F9AE5D6E-BB07-4C97-A16A-0AC64DE6F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0C083B-1FBF-4E80-B257-27D513DBBCE8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BA62DC3C-8E61-4B93-B795-9D8D19A74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enzymatique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07E6EF57-3A8F-42CC-A329-C7D1109EB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39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b="1">
                <a:solidFill>
                  <a:srgbClr val="990000"/>
                </a:solidFill>
              </a:rPr>
              <a:t>Pepsine : </a:t>
            </a:r>
          </a:p>
          <a:p>
            <a:pPr eaLnBrk="1" hangingPunct="1">
              <a:lnSpc>
                <a:spcPct val="90000"/>
              </a:lnSpc>
            </a:pPr>
            <a:endParaRPr lang="fr-FR" altLang="fr-FR" b="1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 b="1">
                <a:solidFill>
                  <a:srgbClr val="FF0000"/>
                </a:solidFill>
              </a:rPr>
              <a:t>Non indispensable :</a:t>
            </a:r>
            <a:r>
              <a:rPr lang="fr-FR" altLang="fr-FR">
                <a:solidFill>
                  <a:srgbClr val="FF0000"/>
                </a:solidFill>
              </a:rPr>
              <a:t> </a:t>
            </a:r>
            <a:r>
              <a:rPr lang="fr-FR" altLang="fr-FR"/>
              <a:t>les protéines sont parfaitement digérées chez des patients avec gastrectomie totale.</a:t>
            </a:r>
            <a:endParaRPr lang="fr-FR" altLang="fr-FR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re 1">
            <a:extLst>
              <a:ext uri="{FF2B5EF4-FFF2-40B4-BE49-F238E27FC236}">
                <a16:creationId xmlns:a16="http://schemas.microsoft.com/office/drawing/2014/main" id="{EEDC5F9E-EE74-4693-9620-A9A8E7B14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38200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6FD1EA-C476-47F8-84BA-5843AE2E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203325"/>
            <a:ext cx="8229600" cy="5502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Anatomie fonctionnelle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Structure générale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Musculature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Innervation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Muqueuse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Motricité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Remplissage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Mécanismes des contractions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Vidange</a:t>
            </a:r>
          </a:p>
          <a:p>
            <a:pPr lvl="1">
              <a:defRPr/>
            </a:pPr>
            <a:endParaRPr lang="fr-FR" sz="2900" b="1" dirty="0"/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</a:rPr>
              <a:t>Sécrétions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acide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Mécanisme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Influence des repas sur la sécrétion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Régulation nerveuse et hormonale de la sécrétion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enzymatique</a:t>
            </a:r>
          </a:p>
          <a:p>
            <a:pPr lvl="1">
              <a:defRPr/>
            </a:pPr>
            <a:r>
              <a:rPr lang="fr-FR" sz="2900" b="1" dirty="0"/>
              <a:t>Sécrétion de mucus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Points d’intérêts ou cas particuliers: 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Ruminants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Ulcères</a:t>
            </a:r>
          </a:p>
          <a:p>
            <a:pPr lvl="1">
              <a:defRPr/>
            </a:pPr>
            <a:r>
              <a:rPr lang="fr-FR" sz="3300" b="1" dirty="0">
                <a:solidFill>
                  <a:schemeClr val="bg1">
                    <a:lumMod val="65000"/>
                  </a:schemeClr>
                </a:solidFill>
              </a:rPr>
              <a:t>Vomissements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16740" name="Espace réservé du numéro de diapositive 2">
            <a:extLst>
              <a:ext uri="{FF2B5EF4-FFF2-40B4-BE49-F238E27FC236}">
                <a16:creationId xmlns:a16="http://schemas.microsoft.com/office/drawing/2014/main" id="{AD69D89F-F185-4B00-A767-0A2255032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0E3999-6F3D-4E90-9731-88917A43764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BF673D01-2706-4E8E-94C2-DDDC1DA01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457947-43EE-46B7-BA79-13D6648EF4F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D286C74-C01B-41BD-8EE6-6977915E5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4550"/>
          </a:xfrm>
        </p:spPr>
        <p:txBody>
          <a:bodyPr/>
          <a:lstStyle/>
          <a:p>
            <a:pPr eaLnBrk="1" hangingPunct="1"/>
            <a:r>
              <a:rPr lang="fr-FR" altLang="fr-FR" b="0"/>
              <a:t>Estomac: musculature</a:t>
            </a:r>
          </a:p>
        </p:txBody>
      </p:sp>
      <p:pic>
        <p:nvPicPr>
          <p:cNvPr id="13316" name="Picture 3" descr="ha5lf2414a_a">
            <a:extLst>
              <a:ext uri="{FF2B5EF4-FFF2-40B4-BE49-F238E27FC236}">
                <a16:creationId xmlns:a16="http://schemas.microsoft.com/office/drawing/2014/main" id="{74798B3E-E84D-4BCF-BF6D-B7E0CA2D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046288"/>
            <a:ext cx="4738687" cy="4186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9F09B58E-E93B-4729-B3E7-F2B961C2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046288"/>
            <a:ext cx="220662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Longitudinale</a:t>
            </a: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DA7D674E-8599-417A-A05F-69F58F4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989638"/>
            <a:ext cx="161925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Circulaire</a:t>
            </a:r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FD1EB54B-913B-41A7-A931-8FF7AA6F1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2532063"/>
            <a:ext cx="2820988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7C697A39-6307-4167-A8E4-E3B6F5C7B7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8675" y="3406775"/>
            <a:ext cx="2144713" cy="250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7A71D7F9-BA72-4B04-AF5F-BA6D70D4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4814888"/>
            <a:ext cx="1327150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Oblique</a:t>
            </a:r>
          </a:p>
        </p:txBody>
      </p:sp>
      <p:sp>
        <p:nvSpPr>
          <p:cNvPr id="13322" name="Line 9">
            <a:extLst>
              <a:ext uri="{FF2B5EF4-FFF2-40B4-BE49-F238E27FC236}">
                <a16:creationId xmlns:a16="http://schemas.microsoft.com/office/drawing/2014/main" id="{39A44EDB-D208-4D9E-B6C0-26F4229E6B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08638" y="4116388"/>
            <a:ext cx="1512887" cy="946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3" name="Text Box 10">
            <a:extLst>
              <a:ext uri="{FF2B5EF4-FFF2-40B4-BE49-F238E27FC236}">
                <a16:creationId xmlns:a16="http://schemas.microsoft.com/office/drawing/2014/main" id="{C6411F00-953C-4D56-8EDE-31B1978D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39850"/>
            <a:ext cx="4711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u="sng"/>
              <a:t>3 couches musculaires</a:t>
            </a:r>
            <a:r>
              <a:rPr lang="fr-FR" altLang="fr-FR" sz="1800" b="1" u="sng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u numéro de diapositive 4">
            <a:extLst>
              <a:ext uri="{FF2B5EF4-FFF2-40B4-BE49-F238E27FC236}">
                <a16:creationId xmlns:a16="http://schemas.microsoft.com/office/drawing/2014/main" id="{6C431564-CE7D-44E7-ACF5-17F437510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80D6B1-D8B3-4802-B232-60BB78CB7FAF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6A240021-63B0-442F-9372-E636C4771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de mucus 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B8D8A7B-9B12-437D-AFE0-72524A568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63700"/>
            <a:ext cx="8239125" cy="4114800"/>
          </a:xfrm>
        </p:spPr>
        <p:txBody>
          <a:bodyPr/>
          <a:lstStyle/>
          <a:p>
            <a:pPr eaLnBrk="1" hangingPunct="1"/>
            <a:r>
              <a:rPr lang="fr-FR" altLang="fr-FR" sz="3600"/>
              <a:t>Mucus</a:t>
            </a:r>
          </a:p>
          <a:p>
            <a:pPr eaLnBrk="1" hangingPunct="1"/>
            <a:endParaRPr lang="fr-FR" altLang="fr-FR" sz="3600"/>
          </a:p>
          <a:p>
            <a:pPr lvl="1" eaLnBrk="1" hangingPunct="1"/>
            <a:r>
              <a:rPr lang="fr-FR" altLang="fr-FR" sz="2400"/>
              <a:t>Ensemble de mucine (glycoprotéine), phospholipides, eau et électrolytes</a:t>
            </a:r>
          </a:p>
          <a:p>
            <a:pPr lvl="1" eaLnBrk="1" hangingPunct="1"/>
            <a:endParaRPr lang="fr-FR" altLang="fr-FR" sz="2400"/>
          </a:p>
          <a:p>
            <a:pPr lvl="1" eaLnBrk="1" hangingPunct="1"/>
            <a:r>
              <a:rPr lang="fr-FR" altLang="fr-FR" sz="2400"/>
              <a:t>Sécrétion par les mucocytes stimulée par </a:t>
            </a:r>
            <a:r>
              <a:rPr lang="fr-FR" altLang="fr-FR" sz="2400" b="1">
                <a:solidFill>
                  <a:srgbClr val="C00000"/>
                </a:solidFill>
              </a:rPr>
              <a:t>l’ACh et les stimuli physiques et chimiques</a:t>
            </a:r>
          </a:p>
          <a:p>
            <a:pPr lvl="1" eaLnBrk="1" hangingPunct="1"/>
            <a:endParaRPr lang="fr-FR" altLang="fr-FR"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u numéro de diapositive 4">
            <a:extLst>
              <a:ext uri="{FF2B5EF4-FFF2-40B4-BE49-F238E27FC236}">
                <a16:creationId xmlns:a16="http://schemas.microsoft.com/office/drawing/2014/main" id="{61C6C87F-8585-4913-9B84-602C522C7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1B3A08-20C2-4C98-8A73-423C7B6C6CA9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35B751E9-748B-434D-97DA-D36FFE0F8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de mucus 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63391623-B650-4024-9837-FF1A014E5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1522413"/>
            <a:ext cx="8239125" cy="4114800"/>
          </a:xfrm>
        </p:spPr>
        <p:txBody>
          <a:bodyPr/>
          <a:lstStyle/>
          <a:p>
            <a:pPr eaLnBrk="1" hangingPunct="1"/>
            <a:r>
              <a:rPr lang="fr-FR" altLang="fr-FR" b="1">
                <a:solidFill>
                  <a:srgbClr val="990000"/>
                </a:solidFill>
              </a:rPr>
              <a:t>Barrière muqueuse gastrique</a:t>
            </a:r>
          </a:p>
          <a:p>
            <a:pPr lvl="1" eaLnBrk="1" hangingPunct="1"/>
            <a:r>
              <a:rPr lang="fr-FR" altLang="fr-FR" sz="2400"/>
              <a:t>Couche de </a:t>
            </a:r>
            <a:r>
              <a:rPr lang="fr-FR" altLang="fr-FR" sz="2400" b="1"/>
              <a:t>mucus </a:t>
            </a:r>
          </a:p>
          <a:p>
            <a:pPr lvl="1" eaLnBrk="1" hangingPunct="1"/>
            <a:r>
              <a:rPr lang="fr-FR" altLang="fr-FR" sz="2400"/>
              <a:t>Environnement riche en </a:t>
            </a:r>
            <a:r>
              <a:rPr lang="fr-FR" altLang="fr-FR" sz="2400" b="1"/>
              <a:t>bicarbonates</a:t>
            </a:r>
            <a:r>
              <a:rPr lang="fr-FR" altLang="fr-FR" sz="2400"/>
              <a:t> au pôle apical des cellules</a:t>
            </a:r>
          </a:p>
          <a:p>
            <a:pPr lvl="1" eaLnBrk="1" hangingPunct="1"/>
            <a:r>
              <a:rPr lang="fr-FR" altLang="fr-FR" sz="2400" b="1"/>
              <a:t>Cellules imperméables </a:t>
            </a:r>
            <a:r>
              <a:rPr lang="fr-FR" altLang="fr-FR" sz="2400"/>
              <a:t>à l’acidité et liées par des jonctions serrées</a:t>
            </a:r>
          </a:p>
        </p:txBody>
      </p:sp>
      <p:sp>
        <p:nvSpPr>
          <p:cNvPr id="120837" name="Text Box 4">
            <a:extLst>
              <a:ext uri="{FF2B5EF4-FFF2-40B4-BE49-F238E27FC236}">
                <a16:creationId xmlns:a16="http://schemas.microsoft.com/office/drawing/2014/main" id="{D2785234-5C93-445C-8A4F-E0ABCAF0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4611688"/>
            <a:ext cx="77136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Protection de la muqueuse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contre l’acidité et la pepsine</a:t>
            </a:r>
          </a:p>
        </p:txBody>
      </p:sp>
      <p:sp>
        <p:nvSpPr>
          <p:cNvPr id="120838" name="AutoShape 5">
            <a:extLst>
              <a:ext uri="{FF2B5EF4-FFF2-40B4-BE49-F238E27FC236}">
                <a16:creationId xmlns:a16="http://schemas.microsoft.com/office/drawing/2014/main" id="{0B5D070B-5381-4496-96C7-B1FAB8E5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4878388"/>
            <a:ext cx="719137" cy="579437"/>
          </a:xfrm>
          <a:prstGeom prst="rightArrow">
            <a:avLst>
              <a:gd name="adj1" fmla="val 50000"/>
              <a:gd name="adj2" fmla="val 3102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1" name="Text Box 6">
            <a:extLst>
              <a:ext uri="{FF2B5EF4-FFF2-40B4-BE49-F238E27FC236}">
                <a16:creationId xmlns:a16="http://schemas.microsoft.com/office/drawing/2014/main" id="{79CEA416-14C3-493B-854D-E60DBFC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878513"/>
            <a:ext cx="8404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La </a:t>
            </a:r>
            <a:r>
              <a:rPr lang="fr-FR" altLang="fr-FR" sz="2000" b="1"/>
              <a:t>prostaglandine E2 </a:t>
            </a:r>
            <a:r>
              <a:rPr lang="fr-FR" altLang="fr-FR" sz="2000"/>
              <a:t>(PGE</a:t>
            </a:r>
            <a:r>
              <a:rPr lang="fr-FR" altLang="fr-FR" sz="2000" baseline="-25000"/>
              <a:t>2</a:t>
            </a:r>
            <a:r>
              <a:rPr lang="fr-FR" altLang="fr-FR" sz="2000"/>
              <a:t>) participe au maintien de cette barrière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u numéro de diapositive 4">
            <a:extLst>
              <a:ext uri="{FF2B5EF4-FFF2-40B4-BE49-F238E27FC236}">
                <a16:creationId xmlns:a16="http://schemas.microsoft.com/office/drawing/2014/main" id="{9ABCFB45-5A94-47F8-9F34-EBC515E61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068153-11D2-422C-9B60-BBB2A35C487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6A945EFC-E6FC-4D76-B8C2-390A50157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de mucus 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F5CF616D-DF4F-4708-9197-27C9FC19A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63700"/>
            <a:ext cx="8239125" cy="4114800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fr-FR" altLang="fr-FR" sz="3600"/>
              <a:t>Bicarbonates : HCO</a:t>
            </a:r>
            <a:r>
              <a:rPr lang="fr-FR" altLang="fr-FR" sz="3600" baseline="-25000"/>
              <a:t>3</a:t>
            </a:r>
            <a:r>
              <a:rPr lang="fr-FR" altLang="fr-FR" sz="3600" baseline="30000"/>
              <a:t>-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800" baseline="30000"/>
          </a:p>
          <a:p>
            <a:pPr lvl="1" eaLnBrk="1" hangingPunct="1"/>
            <a:r>
              <a:rPr lang="fr-FR" altLang="fr-FR" sz="2400"/>
              <a:t>Sécrétés par les cellules épithéliales superficielles et les mucocytes</a:t>
            </a:r>
          </a:p>
          <a:p>
            <a:pPr lvl="1" eaLnBrk="1" hangingPunct="1"/>
            <a:endParaRPr lang="fr-FR" altLang="fr-FR" sz="2400"/>
          </a:p>
          <a:p>
            <a:pPr lvl="1" eaLnBrk="1" hangingPunct="1"/>
            <a:r>
              <a:rPr lang="fr-FR" altLang="fr-FR" sz="2400"/>
              <a:t>Bloqués sous la couche de mucus (pH=7)</a:t>
            </a:r>
          </a:p>
          <a:p>
            <a:pPr lvl="1" eaLnBrk="1" hangingPunct="1"/>
            <a:endParaRPr lang="fr-FR" altLang="fr-FR" sz="2400" b="1">
              <a:solidFill>
                <a:srgbClr val="990000"/>
              </a:solidFill>
            </a:endParaRPr>
          </a:p>
          <a:p>
            <a:pPr lvl="1" eaLnBrk="1" hangingPunct="1"/>
            <a:r>
              <a:rPr lang="fr-FR" altLang="fr-FR" sz="2400" b="1">
                <a:solidFill>
                  <a:srgbClr val="990000"/>
                </a:solidFill>
              </a:rPr>
              <a:t>Pouvoir tampon au pôle apical des cellules gastriques</a:t>
            </a:r>
          </a:p>
          <a:p>
            <a:pPr lvl="1" eaLnBrk="1" hangingPunct="1"/>
            <a:endParaRPr lang="fr-FR" altLang="fr-FR" b="1">
              <a:solidFill>
                <a:srgbClr val="990000"/>
              </a:solidFill>
            </a:endParaRPr>
          </a:p>
          <a:p>
            <a:pPr lvl="1" eaLnBrk="1" hangingPunct="1"/>
            <a:endParaRPr lang="fr-FR" alt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u numéro de diapositive 2">
            <a:extLst>
              <a:ext uri="{FF2B5EF4-FFF2-40B4-BE49-F238E27FC236}">
                <a16:creationId xmlns:a16="http://schemas.microsoft.com/office/drawing/2014/main" id="{459D3158-723D-4E03-A094-33308CDE6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ED9472-70A1-4F64-9034-9AB73121CEBA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124931" name="Picture 4">
            <a:extLst>
              <a:ext uri="{FF2B5EF4-FFF2-40B4-BE49-F238E27FC236}">
                <a16:creationId xmlns:a16="http://schemas.microsoft.com/office/drawing/2014/main" id="{7B90038F-1C6E-4E48-8FE3-A01D02FB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39713"/>
            <a:ext cx="2944812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5">
            <a:extLst>
              <a:ext uri="{FF2B5EF4-FFF2-40B4-BE49-F238E27FC236}">
                <a16:creationId xmlns:a16="http://schemas.microsoft.com/office/drawing/2014/main" id="{C2E5EE22-6FAD-4746-BF8A-9D1FC13E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798638"/>
            <a:ext cx="4808538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AutoShape 6">
            <a:extLst>
              <a:ext uri="{FF2B5EF4-FFF2-40B4-BE49-F238E27FC236}">
                <a16:creationId xmlns:a16="http://schemas.microsoft.com/office/drawing/2014/main" id="{1166ACD3-7E22-4B3B-B78D-A2F66B0EA303}"/>
              </a:ext>
            </a:extLst>
          </p:cNvPr>
          <p:cNvSpPr>
            <a:spLocks noChangeArrowheads="1"/>
          </p:cNvSpPr>
          <p:nvPr/>
        </p:nvSpPr>
        <p:spPr bwMode="auto">
          <a:xfrm rot="2584165">
            <a:off x="2962275" y="1755775"/>
            <a:ext cx="1208088" cy="400050"/>
          </a:xfrm>
          <a:prstGeom prst="rightArrow">
            <a:avLst>
              <a:gd name="adj1" fmla="val 50000"/>
              <a:gd name="adj2" fmla="val 7549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u numéro de diapositive 4">
            <a:extLst>
              <a:ext uri="{FF2B5EF4-FFF2-40B4-BE49-F238E27FC236}">
                <a16:creationId xmlns:a16="http://schemas.microsoft.com/office/drawing/2014/main" id="{294A2F85-1559-4C63-B2AC-21323AAF2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365A01-424C-46EC-9F12-6F5F4526B9A4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2BDB0C2D-38B1-444C-A608-A5D974143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244475"/>
            <a:ext cx="8229600" cy="887413"/>
          </a:xfrm>
        </p:spPr>
        <p:txBody>
          <a:bodyPr/>
          <a:lstStyle/>
          <a:p>
            <a:pPr eaLnBrk="1" hangingPunct="1"/>
            <a:r>
              <a:rPr lang="fr-FR" altLang="fr-FR"/>
              <a:t>Sécrétion de mucus 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2825D33E-E49D-425C-B46D-B32C86D85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663700"/>
            <a:ext cx="8239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5000"/>
              </a:spcAft>
            </a:pPr>
            <a:r>
              <a:rPr lang="fr-FR" altLang="fr-FR" sz="3600"/>
              <a:t>Mucus et HCO</a:t>
            </a:r>
            <a:r>
              <a:rPr lang="fr-FR" altLang="fr-FR" sz="3600" baseline="-25000"/>
              <a:t>3</a:t>
            </a:r>
            <a:r>
              <a:rPr lang="fr-FR" altLang="fr-FR" sz="3600" baseline="30000"/>
              <a:t>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3600" baseline="30000"/>
          </a:p>
          <a:p>
            <a:pPr lvl="1" eaLnBrk="1" hangingPunct="1">
              <a:lnSpc>
                <a:spcPct val="90000"/>
              </a:lnSpc>
            </a:pPr>
            <a:r>
              <a:rPr lang="fr-FR" altLang="fr-FR"/>
              <a:t>Mucus forme une barrière physique difficile à franchir pour les </a:t>
            </a:r>
            <a:r>
              <a:rPr lang="fr-FR" altLang="fr-FR" b="1">
                <a:solidFill>
                  <a:srgbClr val="990000"/>
                </a:solidFill>
              </a:rPr>
              <a:t>ions H</a:t>
            </a:r>
            <a:r>
              <a:rPr lang="fr-FR" altLang="fr-FR" b="1" baseline="30000">
                <a:solidFill>
                  <a:srgbClr val="990000"/>
                </a:solidFill>
              </a:rPr>
              <a:t>+ </a:t>
            </a:r>
            <a:r>
              <a:rPr lang="fr-FR" altLang="fr-FR" b="1">
                <a:solidFill>
                  <a:srgbClr val="990000"/>
                </a:solidFill>
              </a:rPr>
              <a:t>et la pepsine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b="1">
              <a:solidFill>
                <a:srgbClr val="99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/>
              <a:t>HCO</a:t>
            </a:r>
            <a:r>
              <a:rPr lang="fr-FR" altLang="fr-FR" baseline="-25000"/>
              <a:t>3</a:t>
            </a:r>
            <a:r>
              <a:rPr lang="fr-FR" altLang="fr-FR" baseline="30000"/>
              <a:t>-</a:t>
            </a:r>
            <a:r>
              <a:rPr lang="fr-FR" altLang="fr-FR"/>
              <a:t> neutralisent les ions </a:t>
            </a:r>
            <a:r>
              <a:rPr lang="fr-FR" altLang="fr-FR" b="1">
                <a:solidFill>
                  <a:srgbClr val="990000"/>
                </a:solidFill>
              </a:rPr>
              <a:t>H</a:t>
            </a:r>
            <a:r>
              <a:rPr lang="fr-FR" altLang="fr-FR" b="1" baseline="30000">
                <a:solidFill>
                  <a:srgbClr val="990000"/>
                </a:solidFill>
              </a:rPr>
              <a:t>+ </a:t>
            </a:r>
            <a:r>
              <a:rPr lang="fr-FR" altLang="fr-FR"/>
              <a:t>qui franchissent la barrière et inactivent </a:t>
            </a:r>
            <a:r>
              <a:rPr lang="fr-FR" altLang="fr-FR" b="1">
                <a:solidFill>
                  <a:srgbClr val="990000"/>
                </a:solidFill>
              </a:rPr>
              <a:t>la pepsine </a:t>
            </a:r>
            <a:endParaRPr lang="fr-FR" altLang="fr-FR"/>
          </a:p>
          <a:p>
            <a:pPr lvl="1" eaLnBrk="1" hangingPunct="1">
              <a:lnSpc>
                <a:spcPct val="90000"/>
              </a:lnSpc>
            </a:pPr>
            <a:endParaRPr lang="fr-FR" alt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>
            <a:extLst>
              <a:ext uri="{FF2B5EF4-FFF2-40B4-BE49-F238E27FC236}">
                <a16:creationId xmlns:a16="http://schemas.microsoft.com/office/drawing/2014/main" id="{127323C3-9B76-422D-8264-991F1F1EB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838200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39377F-F8C0-4B64-9F65-CED98A71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203325"/>
            <a:ext cx="8229600" cy="55022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fr-FR" sz="2900" dirty="0">
                <a:solidFill>
                  <a:schemeClr val="bg1">
                    <a:lumMod val="65000"/>
                  </a:schemeClr>
                </a:solidFill>
              </a:rPr>
              <a:t>Anatomie fonctionnelle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Structure générale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Musculature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Innervation</a:t>
            </a:r>
          </a:p>
          <a:p>
            <a:pPr lvl="1">
              <a:defRPr/>
            </a:pPr>
            <a:r>
              <a:rPr lang="fr-FR" sz="2500" dirty="0">
                <a:solidFill>
                  <a:schemeClr val="bg1">
                    <a:lumMod val="65000"/>
                  </a:schemeClr>
                </a:solidFill>
              </a:rPr>
              <a:t>Muqueuse</a:t>
            </a:r>
          </a:p>
          <a:p>
            <a:pPr lvl="1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Motricité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Remplissage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Mécanismes des contractions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Vidange</a:t>
            </a:r>
          </a:p>
          <a:p>
            <a:pPr lvl="1">
              <a:defRPr/>
            </a:pPr>
            <a:endParaRPr lang="fr-FR" sz="29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fr-FR" sz="3600" b="1" dirty="0">
                <a:solidFill>
                  <a:schemeClr val="bg1">
                    <a:lumMod val="65000"/>
                  </a:schemeClr>
                </a:solidFill>
              </a:rPr>
              <a:t>Sécrétions de l’estomac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acide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Mécanisme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Influence des repas sur la sécrétion</a:t>
            </a:r>
          </a:p>
          <a:p>
            <a:pPr lvl="2">
              <a:defRPr/>
            </a:pPr>
            <a:r>
              <a:rPr lang="fr-FR" sz="2500" b="1" dirty="0">
                <a:solidFill>
                  <a:schemeClr val="bg1">
                    <a:lumMod val="65000"/>
                  </a:schemeClr>
                </a:solidFill>
              </a:rPr>
              <a:t>Régulation nerveuse et hormonale de la sécrétion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enzymatique</a:t>
            </a:r>
          </a:p>
          <a:p>
            <a:pPr lvl="1">
              <a:defRPr/>
            </a:pPr>
            <a:r>
              <a:rPr lang="fr-FR" sz="2900" b="1" dirty="0">
                <a:solidFill>
                  <a:schemeClr val="bg1">
                    <a:lumMod val="65000"/>
                  </a:schemeClr>
                </a:solidFill>
              </a:rPr>
              <a:t>Sécrétion de mucus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sz="2900" dirty="0"/>
              <a:t>Points d’intérêts ou cas particuliers: </a:t>
            </a:r>
          </a:p>
          <a:p>
            <a:pPr lvl="1">
              <a:defRPr/>
            </a:pPr>
            <a:r>
              <a:rPr lang="fr-FR" sz="2500" dirty="0"/>
              <a:t>Ruminants</a:t>
            </a:r>
          </a:p>
          <a:p>
            <a:pPr lvl="1">
              <a:defRPr/>
            </a:pPr>
            <a:r>
              <a:rPr lang="fr-FR" sz="2500" dirty="0"/>
              <a:t>Ulcères</a:t>
            </a:r>
          </a:p>
          <a:p>
            <a:pPr lvl="1">
              <a:defRPr/>
            </a:pPr>
            <a:r>
              <a:rPr lang="fr-FR" sz="3300" b="1" dirty="0">
                <a:solidFill>
                  <a:srgbClr val="FF0000"/>
                </a:solidFill>
              </a:rPr>
              <a:t>Vomissements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29028" name="Espace réservé du numéro de diapositive 2">
            <a:extLst>
              <a:ext uri="{FF2B5EF4-FFF2-40B4-BE49-F238E27FC236}">
                <a16:creationId xmlns:a16="http://schemas.microsoft.com/office/drawing/2014/main" id="{223B830A-96EF-49AE-9F8A-A7D762C6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334C94-36C3-4250-8240-25BD6BBDD9ED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u numéro de diapositive 4">
            <a:extLst>
              <a:ext uri="{FF2B5EF4-FFF2-40B4-BE49-F238E27FC236}">
                <a16:creationId xmlns:a16="http://schemas.microsoft.com/office/drawing/2014/main" id="{2B3DE8F0-21DE-4378-9D47-166DA4F7C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14B10-8BD2-4CE6-996A-06B3F97BA9B8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835AF22D-EF23-4622-8A0D-9C8A28C90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781050"/>
            <a:ext cx="8202613" cy="800100"/>
          </a:xfrm>
        </p:spPr>
        <p:txBody>
          <a:bodyPr/>
          <a:lstStyle/>
          <a:p>
            <a:pPr eaLnBrk="1" hangingPunct="1"/>
            <a:r>
              <a:rPr lang="fr-FR" altLang="fr-FR"/>
              <a:t>Particularités des préruminants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5CBB3CD-C049-495A-8966-8B281BF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125" y="2406650"/>
            <a:ext cx="8229600" cy="3886200"/>
          </a:xfrm>
        </p:spPr>
        <p:txBody>
          <a:bodyPr/>
          <a:lstStyle/>
          <a:p>
            <a:pPr eaLnBrk="1" hangingPunct="1"/>
            <a:r>
              <a:rPr lang="fr-FR" altLang="fr-FR">
                <a:cs typeface="Arial" panose="020B0604020202020204" pitchFamily="34" charset="0"/>
              </a:rPr>
              <a:t>± </a:t>
            </a:r>
            <a:r>
              <a:rPr lang="fr-FR" altLang="fr-FR"/>
              <a:t>Similaires aux monogastriques 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sz="2800">
                <a:solidFill>
                  <a:schemeClr val="tx2"/>
                </a:solidFill>
              </a:rPr>
              <a:t>Sécrétion de chymosine (chez le nouveau-né)</a:t>
            </a:r>
          </a:p>
          <a:p>
            <a:pPr lvl="1" eaLnBrk="1" hangingPunct="1"/>
            <a:r>
              <a:rPr lang="fr-FR" altLang="fr-FR" sz="2000"/>
              <a:t>Peptidase qui clive la caséine du lait</a:t>
            </a:r>
          </a:p>
          <a:p>
            <a:pPr lvl="1" eaLnBrk="1" hangingPunct="1"/>
            <a:r>
              <a:rPr lang="fr-FR" altLang="fr-FR" sz="2000"/>
              <a:t>Enzyme qui fait partie de la présure utilisée en fromagerie</a:t>
            </a:r>
          </a:p>
          <a:p>
            <a:pPr lvl="1" eaLnBrk="1" hangingPunct="1"/>
            <a:endParaRPr lang="fr-FR" altLang="fr-FR" sz="2400"/>
          </a:p>
          <a:p>
            <a:pPr eaLnBrk="1" hangingPunct="1"/>
            <a:endParaRPr lang="fr-FR" altLang="fr-FR" sz="2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u numéro de diapositive 4">
            <a:extLst>
              <a:ext uri="{FF2B5EF4-FFF2-40B4-BE49-F238E27FC236}">
                <a16:creationId xmlns:a16="http://schemas.microsoft.com/office/drawing/2014/main" id="{90784661-5D1B-4C69-A649-2D45642B4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10AAF3-9109-433A-87F0-6E47EB3962E4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0D30F01B-85DA-4C12-B2BC-287AAAA48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811213"/>
            <a:ext cx="8526463" cy="739775"/>
          </a:xfrm>
        </p:spPr>
        <p:txBody>
          <a:bodyPr/>
          <a:lstStyle/>
          <a:p>
            <a:pPr eaLnBrk="1" hangingPunct="1"/>
            <a:r>
              <a:rPr lang="fr-FR" altLang="fr-FR" sz="3600"/>
              <a:t>Particularités des ruminants adultes</a:t>
            </a:r>
          </a:p>
        </p:txBody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E47BDA61-4F96-4E18-9466-945BE6B01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95513"/>
            <a:ext cx="8418513" cy="431323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b="1" dirty="0">
                <a:solidFill>
                  <a:srgbClr val="FF0000"/>
                </a:solidFill>
              </a:rPr>
              <a:t>Sécrétions continues </a:t>
            </a:r>
            <a:r>
              <a:rPr lang="fr-FR" altLang="fr-FR" sz="2800" dirty="0"/>
              <a:t>liées à l’arrivée continue de </a:t>
            </a:r>
            <a:r>
              <a:rPr lang="fr-FR" altLang="fr-FR" sz="2800" dirty="0" err="1"/>
              <a:t>digestat</a:t>
            </a:r>
            <a:endParaRPr lang="fr-FR" altLang="fr-FR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fr-FR" altLang="fr-FR" sz="2800" dirty="0"/>
          </a:p>
          <a:p>
            <a:pPr lvl="1" eaLnBrk="1" hangingPunct="1">
              <a:defRPr/>
            </a:pPr>
            <a:r>
              <a:rPr lang="fr-FR" altLang="fr-FR" sz="2400" dirty="0"/>
              <a:t>Sécrétion chez le bovin adulte: 30 L/j</a:t>
            </a:r>
          </a:p>
          <a:p>
            <a:pPr lvl="1" eaLnBrk="1" hangingPunct="1">
              <a:defRPr/>
            </a:pPr>
            <a:r>
              <a:rPr lang="fr-FR" altLang="fr-FR" sz="2400" dirty="0"/>
              <a:t>Absence de stimulation par la prise de nourriture </a:t>
            </a:r>
          </a:p>
          <a:p>
            <a:pPr lvl="1" eaLnBrk="1" hangingPunct="1">
              <a:defRPr/>
            </a:pPr>
            <a:r>
              <a:rPr lang="fr-FR" altLang="fr-FR" sz="2400" dirty="0"/>
              <a:t>Sécrétion de lysozyme</a:t>
            </a:r>
          </a:p>
          <a:p>
            <a:pPr eaLnBrk="1" hangingPunct="1"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u numéro de diapositive 4">
            <a:extLst>
              <a:ext uri="{FF2B5EF4-FFF2-40B4-BE49-F238E27FC236}">
                <a16:creationId xmlns:a16="http://schemas.microsoft.com/office/drawing/2014/main" id="{16957A5E-D04C-4382-A57E-F53DA31C4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3A6E78-BB9D-42FA-AF4A-BD2097A68E1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E7F027A1-BC9F-4597-9AD7-0C993B0A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766763"/>
            <a:ext cx="8235950" cy="800100"/>
          </a:xfrm>
        </p:spPr>
        <p:txBody>
          <a:bodyPr/>
          <a:lstStyle/>
          <a:p>
            <a:pPr eaLnBrk="1" hangingPunct="1"/>
            <a:r>
              <a:rPr lang="fr-FR" altLang="fr-FR"/>
              <a:t>Physiopathologie de l’ulcère</a:t>
            </a:r>
            <a:endParaRPr lang="fr-FR" altLang="fr-FR" sz="3600"/>
          </a:p>
        </p:txBody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ABA83D4-B30E-47CA-A959-B581388D6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2203450"/>
            <a:ext cx="7772400" cy="3470275"/>
          </a:xfrm>
        </p:spPr>
        <p:txBody>
          <a:bodyPr/>
          <a:lstStyle/>
          <a:p>
            <a:pPr eaLnBrk="1" hangingPunct="1"/>
            <a:r>
              <a:rPr lang="fr-FR" altLang="fr-FR" sz="2800"/>
              <a:t>Les lésions des </a:t>
            </a:r>
            <a:r>
              <a:rPr lang="fr-FR" altLang="fr-FR" sz="2800" b="1" u="sng"/>
              <a:t>zones squameuses</a:t>
            </a:r>
            <a:r>
              <a:rPr lang="fr-FR" altLang="fr-FR" sz="2800" u="sng"/>
              <a:t> </a:t>
            </a:r>
            <a:r>
              <a:rPr lang="fr-FR" altLang="fr-FR" sz="2800"/>
              <a:t>sont le résultat d’une </a:t>
            </a:r>
            <a:r>
              <a:rPr lang="fr-FR" altLang="fr-FR" sz="2800" b="1">
                <a:solidFill>
                  <a:srgbClr val="990000"/>
                </a:solidFill>
              </a:rPr>
              <a:t>surexposition à l’acidité gastrique</a:t>
            </a:r>
            <a:r>
              <a:rPr lang="fr-FR" altLang="fr-FR" sz="2800"/>
              <a:t> </a:t>
            </a:r>
            <a:r>
              <a:rPr lang="fr-FR" altLang="fr-FR" sz="2000"/>
              <a:t>(zones non naturellement protégées)</a:t>
            </a:r>
            <a:endParaRPr lang="fr-FR" altLang="fr-FR" sz="2000" i="1"/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000"/>
          </a:p>
          <a:p>
            <a:pPr eaLnBrk="1" hangingPunct="1"/>
            <a:r>
              <a:rPr lang="fr-FR" altLang="fr-FR" sz="2800"/>
              <a:t>Les lésions des </a:t>
            </a:r>
            <a:r>
              <a:rPr lang="fr-FR" altLang="fr-FR" sz="2800" b="1" u="sng"/>
              <a:t>zones glandulaires</a:t>
            </a:r>
            <a:r>
              <a:rPr lang="fr-FR" altLang="fr-FR" sz="2800" u="sng"/>
              <a:t> </a:t>
            </a:r>
            <a:r>
              <a:rPr lang="fr-FR" altLang="fr-FR" sz="2800"/>
              <a:t>sont dues à un </a:t>
            </a:r>
            <a:r>
              <a:rPr lang="fr-FR" altLang="fr-FR" sz="2800" b="1">
                <a:solidFill>
                  <a:srgbClr val="990000"/>
                </a:solidFill>
              </a:rPr>
              <a:t>défaut pathologique de protection de la muqueuse</a:t>
            </a:r>
            <a:r>
              <a:rPr lang="fr-FR" altLang="fr-FR" sz="2800"/>
              <a:t> </a:t>
            </a:r>
            <a:r>
              <a:rPr lang="fr-FR" altLang="fr-FR" sz="2400"/>
              <a:t>(ex : anti-inflammatoire)</a:t>
            </a:r>
            <a:endParaRPr lang="fr-FR" altLang="fr-FR" sz="280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u numéro de diapositive 4">
            <a:extLst>
              <a:ext uri="{FF2B5EF4-FFF2-40B4-BE49-F238E27FC236}">
                <a16:creationId xmlns:a16="http://schemas.microsoft.com/office/drawing/2014/main" id="{C743D5C4-CDFD-4CF4-BE72-610AC6D5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2B2339-E64B-4D76-A1C1-13A11D95C828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63C3695F-D9A0-4B41-8001-03A23D7B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2598738"/>
            <a:ext cx="13985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latin typeface="Helvetica" panose="020B0604020202020204" pitchFamily="34" charset="0"/>
              </a:rPr>
              <a:t>Jour 0</a:t>
            </a:r>
          </a:p>
        </p:txBody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30B6643-A67C-4965-887E-1CFAF3DB7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2565400"/>
            <a:ext cx="9921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latin typeface="Helvetica" panose="020B0604020202020204" pitchFamily="34" charset="0"/>
              </a:rPr>
              <a:t>48 h</a:t>
            </a:r>
            <a:endParaRPr lang="en-US" altLang="fr-FR" sz="3600" b="1">
              <a:latin typeface="Helvetica" panose="020B0604020202020204" pitchFamily="34" charset="0"/>
            </a:endParaRPr>
          </a:p>
        </p:txBody>
      </p:sp>
      <p:sp>
        <p:nvSpPr>
          <p:cNvPr id="137221" name="Rectangle 4">
            <a:extLst>
              <a:ext uri="{FF2B5EF4-FFF2-40B4-BE49-F238E27FC236}">
                <a16:creationId xmlns:a16="http://schemas.microsoft.com/office/drawing/2014/main" id="{85BD91AB-E4C1-415F-A45D-DEFD7284F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2598738"/>
            <a:ext cx="9921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latin typeface="Helvetica" panose="020B0604020202020204" pitchFamily="34" charset="0"/>
              </a:rPr>
              <a:t>96 h</a:t>
            </a:r>
            <a:endParaRPr lang="en-US" altLang="fr-FR" sz="2800" b="1">
              <a:latin typeface="Helvetica" panose="020B0604020202020204" pitchFamily="34" charset="0"/>
            </a:endParaRPr>
          </a:p>
        </p:txBody>
      </p:sp>
      <p:grpSp>
        <p:nvGrpSpPr>
          <p:cNvPr id="137222" name="Group 5">
            <a:extLst>
              <a:ext uri="{FF2B5EF4-FFF2-40B4-BE49-F238E27FC236}">
                <a16:creationId xmlns:a16="http://schemas.microsoft.com/office/drawing/2014/main" id="{1077FA62-DC56-4A51-82DE-252AC3C314CE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3287713"/>
            <a:ext cx="7277100" cy="2765425"/>
            <a:chOff x="40" y="2024"/>
            <a:chExt cx="5672" cy="2088"/>
          </a:xfrm>
        </p:grpSpPr>
        <p:pic>
          <p:nvPicPr>
            <p:cNvPr id="137227" name="Picture 6">
              <a:extLst>
                <a:ext uri="{FF2B5EF4-FFF2-40B4-BE49-F238E27FC236}">
                  <a16:creationId xmlns:a16="http://schemas.microsoft.com/office/drawing/2014/main" id="{5770C4F8-40FB-4D71-855C-1C0A90FAA7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2024"/>
              <a:ext cx="1768" cy="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228" name="Picture 7">
              <a:extLst>
                <a:ext uri="{FF2B5EF4-FFF2-40B4-BE49-F238E27FC236}">
                  <a16:creationId xmlns:a16="http://schemas.microsoft.com/office/drawing/2014/main" id="{244CB935-32F6-4C0C-A4E6-F16A56D4F4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2032"/>
              <a:ext cx="1783" cy="208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229" name="Picture 8">
              <a:extLst>
                <a:ext uri="{FF2B5EF4-FFF2-40B4-BE49-F238E27FC236}">
                  <a16:creationId xmlns:a16="http://schemas.microsoft.com/office/drawing/2014/main" id="{976C3D0C-6197-46C4-812A-69FE6301B7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2032"/>
              <a:ext cx="1852" cy="207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7223" name="Rectangle 9">
            <a:extLst>
              <a:ext uri="{FF2B5EF4-FFF2-40B4-BE49-F238E27FC236}">
                <a16:creationId xmlns:a16="http://schemas.microsoft.com/office/drawing/2014/main" id="{8F0AE2CF-0A5A-4D5D-B9AC-50543F5C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3" y="488950"/>
            <a:ext cx="8678862" cy="557213"/>
          </a:xfrm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fr-FR" altLang="fr-FR" sz="2400">
                <a:solidFill>
                  <a:srgbClr val="00B050"/>
                </a:solidFill>
              </a:rPr>
              <a:t>Exemple </a:t>
            </a:r>
            <a:r>
              <a:rPr lang="fr-FR" altLang="fr-FR" sz="2000">
                <a:solidFill>
                  <a:srgbClr val="00B050"/>
                </a:solidFill>
              </a:rPr>
              <a:t>: </a:t>
            </a:r>
            <a:r>
              <a:rPr lang="fr-FR" altLang="fr-FR" sz="2400" b="0">
                <a:solidFill>
                  <a:schemeClr val="tx1"/>
                </a:solidFill>
              </a:rPr>
              <a:t>Ulcères gastriques et privation intermittente de foin</a:t>
            </a:r>
          </a:p>
        </p:txBody>
      </p:sp>
      <p:sp>
        <p:nvSpPr>
          <p:cNvPr id="137224" name="Rectangle 10">
            <a:extLst>
              <a:ext uri="{FF2B5EF4-FFF2-40B4-BE49-F238E27FC236}">
                <a16:creationId xmlns:a16="http://schemas.microsoft.com/office/drawing/2014/main" id="{119BE4E1-4611-4847-8500-71E47BBC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54138"/>
            <a:ext cx="8915400" cy="1312862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fr-FR" altLang="fr-FR" sz="2000"/>
              <a:t>Privation intermittente de foin une journée sur deux</a:t>
            </a:r>
          </a:p>
          <a:p>
            <a:pPr eaLnBrk="1" hangingPunct="1">
              <a:lnSpc>
                <a:spcPct val="75000"/>
              </a:lnSpc>
            </a:pPr>
            <a:r>
              <a:rPr lang="fr-FR" altLang="fr-FR" sz="2000"/>
              <a:t>Lésions de la seule muqueuse squameuse</a:t>
            </a:r>
          </a:p>
          <a:p>
            <a:pPr eaLnBrk="1" hangingPunct="1">
              <a:lnSpc>
                <a:spcPct val="75000"/>
              </a:lnSpc>
            </a:pPr>
            <a:r>
              <a:rPr lang="fr-FR" altLang="fr-FR" sz="2000"/>
              <a:t>Pas de lésions de la zone glandulaire</a:t>
            </a:r>
          </a:p>
        </p:txBody>
      </p:sp>
      <p:sp>
        <p:nvSpPr>
          <p:cNvPr id="137225" name="Freeform 11">
            <a:extLst>
              <a:ext uri="{FF2B5EF4-FFF2-40B4-BE49-F238E27FC236}">
                <a16:creationId xmlns:a16="http://schemas.microsoft.com/office/drawing/2014/main" id="{6707BE54-2C99-4DFB-B7A2-D2FE21048D9A}"/>
              </a:ext>
            </a:extLst>
          </p:cNvPr>
          <p:cNvSpPr>
            <a:spLocks noChangeAspect="1"/>
          </p:cNvSpPr>
          <p:nvPr/>
        </p:nvSpPr>
        <p:spPr bwMode="invGray">
          <a:xfrm>
            <a:off x="7961313" y="1843088"/>
            <a:ext cx="938212" cy="849312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chemeClr val="bg2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7226" name="Text Box 12">
            <a:extLst>
              <a:ext uri="{FF2B5EF4-FFF2-40B4-BE49-F238E27FC236}">
                <a16:creationId xmlns:a16="http://schemas.microsoft.com/office/drawing/2014/main" id="{879E380C-679A-4E0D-AA29-CADE8AC6B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6149975"/>
            <a:ext cx="537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Arial Unicode MS" pitchFamily="34" charset="-128"/>
              </a:rPr>
              <a:t>Les lésions peuvent apparaître en 24h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4">
            <a:extLst>
              <a:ext uri="{FF2B5EF4-FFF2-40B4-BE49-F238E27FC236}">
                <a16:creationId xmlns:a16="http://schemas.microsoft.com/office/drawing/2014/main" id="{1CF2F952-4409-4772-89B4-59CB763C8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3B850A-611F-4B39-8872-AD0A38EE7E2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6DDB967-EE43-4C2F-9492-DB6FC0A34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0"/>
              <a:t>Estomac: innervation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9A765D2-9C0D-43A0-BAE4-47B4A3FA7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3275"/>
            <a:ext cx="8229600" cy="394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/>
              <a:t>Innervation intrinsèque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= </a:t>
            </a:r>
            <a:r>
              <a:rPr lang="fr-FR" altLang="fr-FR" sz="2400" b="1">
                <a:solidFill>
                  <a:srgbClr val="990000"/>
                </a:solidFill>
              </a:rPr>
              <a:t>innervation propre à l’estomac</a:t>
            </a:r>
            <a:r>
              <a:rPr lang="fr-FR" altLang="fr-FR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/>
              <a:t>Plexus myentérique</a:t>
            </a:r>
            <a:r>
              <a:rPr lang="fr-FR" altLang="fr-FR" sz="1800"/>
              <a:t> entre les couches musculaires longitudinale et circulaire (régulation de la motricité)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120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/>
              <a:t>Plexus sous-muqueux</a:t>
            </a:r>
            <a:r>
              <a:rPr lang="fr-FR" altLang="fr-FR" sz="2400"/>
              <a:t> </a:t>
            </a:r>
            <a:r>
              <a:rPr lang="fr-FR" altLang="fr-FR" sz="2000"/>
              <a:t>(régulation de la sécrétion)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800" b="1"/>
              <a:t>Innervation extrinsèque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= innervation par le SNA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u numéro de diapositive 4">
            <a:extLst>
              <a:ext uri="{FF2B5EF4-FFF2-40B4-BE49-F238E27FC236}">
                <a16:creationId xmlns:a16="http://schemas.microsoft.com/office/drawing/2014/main" id="{E7D48587-2F82-43C1-965F-79D931E1F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18C9A-E8FE-4B1F-ACF8-366FF75D47EA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F06BC246-EFBB-47FE-9A47-A6068076F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49250"/>
            <a:ext cx="8524875" cy="1387475"/>
          </a:xfrm>
        </p:spPr>
        <p:txBody>
          <a:bodyPr/>
          <a:lstStyle/>
          <a:p>
            <a:pPr eaLnBrk="1" hangingPunct="1"/>
            <a:r>
              <a:rPr lang="fr-FR" altLang="fr-FR" sz="3600"/>
              <a:t>Facteurs de risque de l’ulcère squameux chez le cheval</a:t>
            </a:r>
            <a:endParaRPr lang="en-US" altLang="fr-FR" sz="4800"/>
          </a:p>
        </p:txBody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217C3224-44F8-47DD-B1E8-B465F55A9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213" y="2300288"/>
            <a:ext cx="8074025" cy="3162300"/>
          </a:xfrm>
        </p:spPr>
        <p:txBody>
          <a:bodyPr/>
          <a:lstStyle/>
          <a:p>
            <a:pPr eaLnBrk="1" hangingPunct="1"/>
            <a:r>
              <a:rPr lang="fr-FR" altLang="fr-FR" sz="2800"/>
              <a:t>Exercice intense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Alimentation avec peu de fourrages et beaucoup de concentrés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Stress (maladie)</a:t>
            </a:r>
          </a:p>
        </p:txBody>
      </p:sp>
      <p:sp>
        <p:nvSpPr>
          <p:cNvPr id="139269" name="Freeform 4">
            <a:extLst>
              <a:ext uri="{FF2B5EF4-FFF2-40B4-BE49-F238E27FC236}">
                <a16:creationId xmlns:a16="http://schemas.microsoft.com/office/drawing/2014/main" id="{23C4438A-2F01-4765-9E32-E313197E6654}"/>
              </a:ext>
            </a:extLst>
          </p:cNvPr>
          <p:cNvSpPr>
            <a:spLocks noChangeAspect="1"/>
          </p:cNvSpPr>
          <p:nvPr/>
        </p:nvSpPr>
        <p:spPr bwMode="invGray">
          <a:xfrm>
            <a:off x="7961313" y="1419225"/>
            <a:ext cx="938212" cy="849313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chemeClr val="bg2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1">
            <a:extLst>
              <a:ext uri="{FF2B5EF4-FFF2-40B4-BE49-F238E27FC236}">
                <a16:creationId xmlns:a16="http://schemas.microsoft.com/office/drawing/2014/main" id="{36BA4398-6DEF-439E-AE9F-E0C1FD248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141315" name="Espace réservé du contenu 2">
            <a:extLst>
              <a:ext uri="{FF2B5EF4-FFF2-40B4-BE49-F238E27FC236}">
                <a16:creationId xmlns:a16="http://schemas.microsoft.com/office/drawing/2014/main" id="{07545E4C-05AC-46E1-A042-0CCEDF16E8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fr-FR" altLang="fr-FR"/>
              <a:t>Estomac sert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fr-FR" altLang="fr-FR" b="1"/>
              <a:t>principalement à la </a:t>
            </a:r>
            <a:r>
              <a:rPr lang="fr-FR" altLang="fr-FR" b="1">
                <a:solidFill>
                  <a:srgbClr val="FF0000"/>
                </a:solidFill>
              </a:rPr>
              <a:t>réception</a:t>
            </a:r>
            <a:r>
              <a:rPr lang="fr-FR" altLang="fr-FR" b="1"/>
              <a:t> des aliments et à la </a:t>
            </a:r>
            <a:r>
              <a:rPr lang="fr-FR" altLang="fr-FR" b="1">
                <a:solidFill>
                  <a:srgbClr val="FF0000"/>
                </a:solidFill>
              </a:rPr>
              <a:t>régulation </a:t>
            </a:r>
            <a:r>
              <a:rPr lang="fr-FR" altLang="fr-FR" b="1"/>
              <a:t>du transit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fr-FR" altLang="fr-FR" sz="2800"/>
              <a:t>vers l’intestin qui est le site principal de digestion</a:t>
            </a:r>
          </a:p>
        </p:txBody>
      </p:sp>
      <p:sp>
        <p:nvSpPr>
          <p:cNvPr id="141316" name="Espace réservé du numéro de diapositive 3">
            <a:extLst>
              <a:ext uri="{FF2B5EF4-FFF2-40B4-BE49-F238E27FC236}">
                <a16:creationId xmlns:a16="http://schemas.microsoft.com/office/drawing/2014/main" id="{83FBFA80-742C-40E1-AEAE-2BCB1E824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3A8595-DB5B-4A69-80E9-209E248A989F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u numéro de diapositive 4">
            <a:extLst>
              <a:ext uri="{FF2B5EF4-FFF2-40B4-BE49-F238E27FC236}">
                <a16:creationId xmlns:a16="http://schemas.microsoft.com/office/drawing/2014/main" id="{210822EA-B39D-409D-9E07-C8AF35CF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F1FB4F-1107-4027-92E2-147A7566D520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3397A5E0-C602-4A92-A772-8BFCBF81C6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Vomissements</a:t>
            </a:r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E93AC018-414B-428C-8AEA-6E57ABCD1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u numéro de diapositive 4">
            <a:extLst>
              <a:ext uri="{FF2B5EF4-FFF2-40B4-BE49-F238E27FC236}">
                <a16:creationId xmlns:a16="http://schemas.microsoft.com/office/drawing/2014/main" id="{B2FAC142-3E99-43D1-BF2C-6DEA7E6B7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0F5DE8-1462-4C1C-8A80-CAB1CA0CC6C2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FD471A36-D914-45C4-B519-A06132331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3" y="323850"/>
            <a:ext cx="7772400" cy="800100"/>
          </a:xfrm>
        </p:spPr>
        <p:txBody>
          <a:bodyPr/>
          <a:lstStyle/>
          <a:p>
            <a:pPr eaLnBrk="1" hangingPunct="1"/>
            <a:r>
              <a:rPr lang="fr-FR" altLang="fr-FR"/>
              <a:t>Vomissement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40E00DE-CA54-45EA-A58F-DA2264E0F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1789113"/>
            <a:ext cx="8191500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u="sng"/>
              <a:t>Définition :</a:t>
            </a:r>
            <a:r>
              <a:rPr lang="fr-FR" altLang="fr-FR" sz="2400"/>
              <a:t> Acte réflexe par lequel le contenu stomacal (et éventuellement intestinal) est expulsé par la bouche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/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= mécanisme de défense contre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Surcharges alimentaires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/>
              <a:t>Substances toxiques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/>
              <a:t>Produits indigestibles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/>
          </a:p>
          <a:p>
            <a:pPr eaLnBrk="1" hangingPunct="1">
              <a:lnSpc>
                <a:spcPct val="80000"/>
              </a:lnSpc>
            </a:pPr>
            <a:r>
              <a:rPr lang="fr-FR" altLang="fr-FR" sz="2800" b="1"/>
              <a:t>Fréquent</a:t>
            </a:r>
            <a:r>
              <a:rPr lang="fr-FR" altLang="fr-FR" sz="2800"/>
              <a:t> chez les carnivores 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/>
          </a:p>
          <a:p>
            <a:pPr eaLnBrk="1" hangingPunct="1">
              <a:lnSpc>
                <a:spcPct val="80000"/>
              </a:lnSpc>
            </a:pPr>
            <a:r>
              <a:rPr lang="fr-FR" altLang="fr-FR" sz="3600" b="1">
                <a:solidFill>
                  <a:srgbClr val="FF0000"/>
                </a:solidFill>
              </a:rPr>
              <a:t> Absent chez le </a:t>
            </a:r>
            <a:r>
              <a:rPr lang="fr-FR" altLang="fr-FR" sz="3600" b="1" u="sng">
                <a:solidFill>
                  <a:srgbClr val="FF0000"/>
                </a:solidFill>
              </a:rPr>
              <a:t>cheval</a:t>
            </a:r>
            <a:r>
              <a:rPr lang="fr-FR" altLang="fr-FR" sz="3600" b="1">
                <a:solidFill>
                  <a:srgbClr val="FF0000"/>
                </a:solidFill>
              </a:rPr>
              <a:t>, le rat, le lapin et les ruminants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/>
          </a:p>
          <a:p>
            <a:pPr eaLnBrk="1" hangingPunct="1">
              <a:lnSpc>
                <a:spcPct val="80000"/>
              </a:lnSpc>
            </a:pPr>
            <a:endParaRPr lang="fr-FR" altLang="fr-FR" sz="2800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176AA217-0CC6-4228-9803-3A46F984358A}"/>
              </a:ext>
            </a:extLst>
          </p:cNvPr>
          <p:cNvSpPr/>
          <p:nvPr/>
        </p:nvSpPr>
        <p:spPr bwMode="auto">
          <a:xfrm>
            <a:off x="382588" y="5070475"/>
            <a:ext cx="839787" cy="796925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u numéro de diapositive 4">
            <a:extLst>
              <a:ext uri="{FF2B5EF4-FFF2-40B4-BE49-F238E27FC236}">
                <a16:creationId xmlns:a16="http://schemas.microsoft.com/office/drawing/2014/main" id="{5465B5AB-81C7-454C-954E-564D4849B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F2086E-E3A5-4815-A3A4-88C7C8CA9D9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F18E1F22-0D88-4470-A02B-0D6E84FCC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5738"/>
            <a:ext cx="7661275" cy="976312"/>
          </a:xfrm>
        </p:spPr>
        <p:txBody>
          <a:bodyPr/>
          <a:lstStyle/>
          <a:p>
            <a:pPr eaLnBrk="1" hangingPunct="1"/>
            <a:r>
              <a:rPr lang="fr-FR" altLang="fr-FR"/>
              <a:t>Causes du vomissement</a:t>
            </a:r>
          </a:p>
        </p:txBody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4B60D299-78FD-430B-80A2-8B22D6246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28813"/>
            <a:ext cx="77343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/>
              <a:t>Différentes causes</a:t>
            </a:r>
          </a:p>
          <a:p>
            <a:pPr eaLnBrk="1" hangingPunct="1">
              <a:lnSpc>
                <a:spcPct val="80000"/>
              </a:lnSpc>
            </a:pPr>
            <a:endParaRPr lang="fr-FR" altLang="fr-FR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990000"/>
                </a:solidFill>
              </a:rPr>
              <a:t>pathologiques</a:t>
            </a:r>
            <a:r>
              <a:rPr lang="fr-FR" altLang="fr-FR" sz="2400"/>
              <a:t> d’origine </a:t>
            </a:r>
            <a:r>
              <a:rPr lang="fr-FR" altLang="fr-FR" sz="2400" b="1">
                <a:solidFill>
                  <a:srgbClr val="990000"/>
                </a:solidFill>
              </a:rPr>
              <a:t>digestive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990000"/>
                </a:solidFill>
              </a:rPr>
              <a:t>pathologiques</a:t>
            </a:r>
            <a:r>
              <a:rPr lang="fr-FR" altLang="fr-FR" sz="2400"/>
              <a:t> d’origine </a:t>
            </a:r>
            <a:r>
              <a:rPr lang="fr-FR" altLang="fr-FR" sz="2400" b="1">
                <a:solidFill>
                  <a:srgbClr val="990000"/>
                </a:solidFill>
              </a:rPr>
              <a:t>non</a:t>
            </a:r>
            <a:r>
              <a:rPr lang="fr-FR" altLang="fr-FR" sz="2400"/>
              <a:t> </a:t>
            </a:r>
            <a:r>
              <a:rPr lang="fr-FR" altLang="fr-FR" sz="2400" b="1">
                <a:solidFill>
                  <a:srgbClr val="990000"/>
                </a:solidFill>
              </a:rPr>
              <a:t>digestive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990000"/>
                </a:solidFill>
              </a:rPr>
              <a:t>pharmacologiques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u numéro de diapositive 4">
            <a:extLst>
              <a:ext uri="{FF2B5EF4-FFF2-40B4-BE49-F238E27FC236}">
                <a16:creationId xmlns:a16="http://schemas.microsoft.com/office/drawing/2014/main" id="{F9649F19-BF3C-40C3-BDDE-CC5733633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CC6784-C2C2-4CAE-9C3A-8D73955663B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EF579320-4FC2-403B-BE2B-09A145244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538" y="185738"/>
            <a:ext cx="7661275" cy="976312"/>
          </a:xfrm>
        </p:spPr>
        <p:txBody>
          <a:bodyPr/>
          <a:lstStyle/>
          <a:p>
            <a:pPr eaLnBrk="1" hangingPunct="1"/>
            <a:r>
              <a:rPr lang="fr-FR" altLang="fr-FR"/>
              <a:t>Causes du vomissement</a:t>
            </a:r>
          </a:p>
        </p:txBody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AAC7B52D-B02A-4BCF-B0F5-995C4CC4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360488"/>
            <a:ext cx="77343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altLang="fr-FR" sz="2000"/>
          </a:p>
          <a:p>
            <a:pPr eaLnBrk="1" hangingPunct="1">
              <a:lnSpc>
                <a:spcPct val="80000"/>
              </a:lnSpc>
            </a:pPr>
            <a:r>
              <a:rPr lang="fr-FR" altLang="fr-FR" sz="2800"/>
              <a:t>Causes digestives: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Distension de l’estomac ou du duodénum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Lésions de l’estomac ou du duodénum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eaLnBrk="1" hangingPunct="1">
              <a:lnSpc>
                <a:spcPct val="80000"/>
              </a:lnSpc>
            </a:pPr>
            <a:r>
              <a:rPr lang="fr-FR" altLang="fr-FR" sz="2800"/>
              <a:t>Causes extra-digestives: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Stimulation de la zone chémoréceptrice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Changement de direction (mal des transports)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Troubles métaboliques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/>
              <a:t>…</a:t>
            </a:r>
          </a:p>
        </p:txBody>
      </p:sp>
      <p:sp>
        <p:nvSpPr>
          <p:cNvPr id="147461" name="Text Box 4">
            <a:extLst>
              <a:ext uri="{FF2B5EF4-FFF2-40B4-BE49-F238E27FC236}">
                <a16:creationId xmlns:a16="http://schemas.microsoft.com/office/drawing/2014/main" id="{2D5B7F72-4163-4907-9F97-8DA38AF0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5881688"/>
            <a:ext cx="7761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Symptôme très peu spécifique en clinique !!!</a:t>
            </a:r>
          </a:p>
        </p:txBody>
      </p:sp>
      <p:sp>
        <p:nvSpPr>
          <p:cNvPr id="147462" name="AutoShape 5">
            <a:extLst>
              <a:ext uri="{FF2B5EF4-FFF2-40B4-BE49-F238E27FC236}">
                <a16:creationId xmlns:a16="http://schemas.microsoft.com/office/drawing/2014/main" id="{05274821-F9A0-44E3-8DEA-38AC5F1C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5878513"/>
            <a:ext cx="417513" cy="5191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u numéro de diapositive 4">
            <a:extLst>
              <a:ext uri="{FF2B5EF4-FFF2-40B4-BE49-F238E27FC236}">
                <a16:creationId xmlns:a16="http://schemas.microsoft.com/office/drawing/2014/main" id="{58D69043-6151-48DB-936B-E6000A358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F2C5ED-9000-4CBD-B447-31D05D8A3E9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B5AE47E7-6E08-4F56-BA55-7F0BF390A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84175"/>
            <a:ext cx="7488237" cy="1028700"/>
          </a:xfrm>
        </p:spPr>
        <p:txBody>
          <a:bodyPr/>
          <a:lstStyle/>
          <a:p>
            <a:pPr eaLnBrk="1" hangingPunct="1"/>
            <a:r>
              <a:rPr lang="fr-FR" altLang="fr-FR"/>
              <a:t>Mécanismes du vomissement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5B1F603-9624-45FE-8EDD-A45F85FF6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1644650"/>
            <a:ext cx="8069263" cy="48482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altLang="fr-FR" dirty="0"/>
              <a:t>Evénements préparatoires</a:t>
            </a:r>
          </a:p>
          <a:p>
            <a:pPr lvl="1" eaLnBrk="1" hangingPunct="1">
              <a:defRPr/>
            </a:pPr>
            <a:r>
              <a:rPr lang="fr-FR" altLang="fr-FR" sz="3200" b="1" dirty="0">
                <a:solidFill>
                  <a:srgbClr val="C00000"/>
                </a:solidFill>
              </a:rPr>
              <a:t>Nausée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2200" dirty="0"/>
              <a:t>Sensation désagréable (inquiétude)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2200" dirty="0"/>
              <a:t>Salivation : protection des premières voies digestives et lubrification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2200" dirty="0"/>
              <a:t>Léchage rythmique des babines (chien et chat)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2200" dirty="0"/>
          </a:p>
          <a:p>
            <a:pPr lvl="1" eaLnBrk="1" hangingPunct="1">
              <a:defRPr/>
            </a:pPr>
            <a:r>
              <a:rPr lang="fr-FR" altLang="fr-FR" sz="3200" b="1" dirty="0">
                <a:solidFill>
                  <a:srgbClr val="C00000"/>
                </a:solidFill>
              </a:rPr>
              <a:t>Haut-le cœur</a:t>
            </a:r>
          </a:p>
          <a:p>
            <a:pPr lvl="2" eaLnBrk="1" hangingPunct="1">
              <a:defRPr/>
            </a:pPr>
            <a:r>
              <a:rPr lang="fr-FR" altLang="fr-FR" sz="2200" dirty="0"/>
              <a:t>Contractions des muscles </a:t>
            </a:r>
          </a:p>
          <a:p>
            <a:pPr lvl="3" eaLnBrk="1" hangingPunct="1">
              <a:defRPr/>
            </a:pPr>
            <a:r>
              <a:rPr lang="fr-FR" altLang="fr-FR" sz="1800" dirty="0"/>
              <a:t>Diaphragme</a:t>
            </a:r>
          </a:p>
          <a:p>
            <a:pPr lvl="3" eaLnBrk="1" hangingPunct="1">
              <a:defRPr/>
            </a:pPr>
            <a:r>
              <a:rPr lang="fr-FR" altLang="fr-FR" sz="1800" dirty="0"/>
              <a:t>Paroi costale</a:t>
            </a:r>
          </a:p>
          <a:p>
            <a:pPr lvl="3" eaLnBrk="1" hangingPunct="1">
              <a:defRPr/>
            </a:pPr>
            <a:r>
              <a:rPr lang="fr-FR" altLang="fr-FR" sz="1800" dirty="0"/>
              <a:t>Paroi abdominale</a:t>
            </a:r>
          </a:p>
          <a:p>
            <a:pPr lvl="2" eaLnBrk="1" hangingPunct="1">
              <a:defRPr/>
            </a:pPr>
            <a:r>
              <a:rPr lang="fr-FR" altLang="fr-FR" sz="2200" b="1" dirty="0">
                <a:solidFill>
                  <a:srgbClr val="990000"/>
                </a:solidFill>
              </a:rPr>
              <a:t>Sans expulsion</a:t>
            </a:r>
            <a:r>
              <a:rPr lang="fr-FR" altLang="fr-FR" sz="2200" dirty="0"/>
              <a:t> du contenu gastrique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u numéro de diapositive 4">
            <a:extLst>
              <a:ext uri="{FF2B5EF4-FFF2-40B4-BE49-F238E27FC236}">
                <a16:creationId xmlns:a16="http://schemas.microsoft.com/office/drawing/2014/main" id="{179CD978-C850-47B8-A942-950767D26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B01351-E99F-4803-80C7-DC82E5815551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33A932E-5C7D-4760-8DDB-C1F98DCC1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2401888"/>
            <a:ext cx="8283575" cy="3349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dirty="0"/>
              <a:t>Evénements préparatoires (suite)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/>
              <a:t>Diminution de la sécrétion gastrique d’</a:t>
            </a:r>
            <a:r>
              <a:rPr lang="fr-FR" altLang="fr-FR" sz="2400" dirty="0" err="1"/>
              <a:t>HCl</a:t>
            </a:r>
            <a:endParaRPr lang="fr-FR" altLang="fr-F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/>
              <a:t>Augmentation de la sécrétion de mucus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EE894A3-9BFA-4A4B-8272-A70B1D75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84175"/>
            <a:ext cx="7488237" cy="10287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b="1" kern="0" dirty="0">
                <a:solidFill>
                  <a:srgbClr val="990000"/>
                </a:solidFill>
                <a:latin typeface="Arial"/>
              </a:rPr>
              <a:t>Mécanismes du vomissement</a:t>
            </a:r>
            <a:endParaRPr lang="fr-FR" altLang="fr-FR" sz="4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u numéro de diapositive 4">
            <a:extLst>
              <a:ext uri="{FF2B5EF4-FFF2-40B4-BE49-F238E27FC236}">
                <a16:creationId xmlns:a16="http://schemas.microsoft.com/office/drawing/2014/main" id="{894B8407-F94F-4948-AD94-2C1A3F3D1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A1C18B-6D31-4FC0-BDDB-ADF13A45B89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4B56FEFC-D1CE-4255-9C01-DE4F97F60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7429500" cy="869950"/>
          </a:xfrm>
        </p:spPr>
        <p:txBody>
          <a:bodyPr/>
          <a:lstStyle/>
          <a:p>
            <a:pPr eaLnBrk="1" hangingPunct="1"/>
            <a:r>
              <a:rPr lang="fr-FR" altLang="fr-FR"/>
              <a:t>Mécanismes du vomissement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4DC0D44-D51B-4B3B-9B26-0BD21495B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766888"/>
            <a:ext cx="782955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b="1">
                <a:solidFill>
                  <a:srgbClr val="990000"/>
                </a:solidFill>
              </a:rPr>
              <a:t>Antipéristaltisme</a:t>
            </a:r>
            <a:r>
              <a:rPr lang="fr-FR" altLang="fr-FR" sz="2400"/>
              <a:t> dans l’intestin grêle 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Contractions de l’estomac et du duodénum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Relâchement du </a:t>
            </a:r>
            <a:r>
              <a:rPr lang="fr-FR" altLang="fr-FR" sz="2400" b="1">
                <a:solidFill>
                  <a:srgbClr val="990000"/>
                </a:solidFill>
              </a:rPr>
              <a:t>cardia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b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200"/>
              <a:t>	</a:t>
            </a:r>
            <a:r>
              <a:rPr lang="fr-FR" altLang="fr-FR" sz="2400" b="1"/>
              <a:t>Remontée de contenu digestif dans l’œsophage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b="1"/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Inspiration profonde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Ouverture du </a:t>
            </a:r>
            <a:r>
              <a:rPr lang="fr-FR" altLang="fr-FR" sz="2400" b="1">
                <a:solidFill>
                  <a:srgbClr val="990000"/>
                </a:solidFill>
              </a:rPr>
              <a:t>sphincter œsophagien crânial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Protection des voies aériennes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/>
              <a:t>Contractions du </a:t>
            </a:r>
            <a:r>
              <a:rPr lang="fr-FR" altLang="fr-FR" sz="2400" b="1">
                <a:solidFill>
                  <a:srgbClr val="990000"/>
                </a:solidFill>
              </a:rPr>
              <a:t>diaphragme</a:t>
            </a:r>
            <a:r>
              <a:rPr lang="fr-FR" altLang="fr-FR" sz="2400"/>
              <a:t> et de tous les </a:t>
            </a:r>
            <a:r>
              <a:rPr lang="fr-FR" altLang="fr-FR" sz="2400" b="1">
                <a:solidFill>
                  <a:srgbClr val="990000"/>
                </a:solidFill>
              </a:rPr>
              <a:t>muscles de la paroi abdominale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40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200" b="1"/>
              <a:t>	</a:t>
            </a:r>
            <a:r>
              <a:rPr lang="fr-FR" altLang="fr-FR" sz="2400" b="1"/>
              <a:t>Expulsion</a:t>
            </a:r>
            <a:r>
              <a:rPr lang="fr-FR" altLang="fr-FR" sz="2200" b="1"/>
              <a:t> </a:t>
            </a:r>
            <a:endParaRPr lang="fr-FR" altLang="fr-FR" sz="2400" b="1"/>
          </a:p>
          <a:p>
            <a:pPr eaLnBrk="1" hangingPunct="1">
              <a:lnSpc>
                <a:spcPct val="80000"/>
              </a:lnSpc>
            </a:pPr>
            <a:endParaRPr lang="fr-FR" altLang="fr-FR" sz="2000" b="1"/>
          </a:p>
        </p:txBody>
      </p:sp>
      <p:sp>
        <p:nvSpPr>
          <p:cNvPr id="153605" name="AutoShape 4">
            <a:extLst>
              <a:ext uri="{FF2B5EF4-FFF2-40B4-BE49-F238E27FC236}">
                <a16:creationId xmlns:a16="http://schemas.microsoft.com/office/drawing/2014/main" id="{63593CFF-47F4-4292-8501-CF94284A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307498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38" name="AutoShape 5">
            <a:extLst>
              <a:ext uri="{FF2B5EF4-FFF2-40B4-BE49-F238E27FC236}">
                <a16:creationId xmlns:a16="http://schemas.microsoft.com/office/drawing/2014/main" id="{205970EF-9FE0-4A41-92F6-09FF7732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57229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u numéro de diapositive 2">
            <a:extLst>
              <a:ext uri="{FF2B5EF4-FFF2-40B4-BE49-F238E27FC236}">
                <a16:creationId xmlns:a16="http://schemas.microsoft.com/office/drawing/2014/main" id="{4D5199B8-10D9-4A84-9C9D-6076A82E2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FBC457-0558-4B87-80D5-869938C4CBE3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98DAC02-E1AE-463B-8675-4ED98CF7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878013"/>
            <a:ext cx="81407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Protection des voies respiratoires</a:t>
            </a:r>
          </a:p>
          <a:p>
            <a:pPr lvl="1" eaLnBrk="1" hangingPunct="1"/>
            <a:r>
              <a:rPr lang="fr-FR" altLang="fr-FR" sz="2000"/>
              <a:t>Soulèvement du voile du palais (protection du nasopharynx)</a:t>
            </a:r>
          </a:p>
          <a:p>
            <a:pPr lvl="1" eaLnBrk="1" hangingPunct="1"/>
            <a:r>
              <a:rPr lang="fr-FR" altLang="fr-FR" sz="2000"/>
              <a:t>Fermeture de la glotte (protection des poumons)</a:t>
            </a:r>
          </a:p>
          <a:p>
            <a:pPr lvl="1" eaLnBrk="1" hangingPunct="1"/>
            <a:endParaRPr lang="fr-FR" altLang="fr-FR" sz="2000"/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A7B6D18A-FEEA-450D-8DD4-02D996B0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27450"/>
            <a:ext cx="7642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ATTENTION : risque de fausse route chez l’animal inconscient ou anesthésié</a:t>
            </a:r>
          </a:p>
        </p:txBody>
      </p:sp>
      <p:sp>
        <p:nvSpPr>
          <p:cNvPr id="155653" name="Text Box 5">
            <a:extLst>
              <a:ext uri="{FF2B5EF4-FFF2-40B4-BE49-F238E27FC236}">
                <a16:creationId xmlns:a16="http://schemas.microsoft.com/office/drawing/2014/main" id="{E26175C9-79CE-4C34-9C1E-8A52CEA7B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126038"/>
            <a:ext cx="7550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Remarque : une conséquence néfaste des vomissements fréquents est le déséquilibre ionique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CC78C467-FF89-4EA1-B843-DCD97537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2925"/>
            <a:ext cx="7427912" cy="8699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000" b="1" kern="0" dirty="0">
                <a:solidFill>
                  <a:srgbClr val="990000"/>
                </a:solidFill>
                <a:latin typeface="Arial"/>
              </a:rPr>
              <a:t>Mécanismes du vomissement</a:t>
            </a:r>
            <a:endParaRPr lang="fr-FR" altLang="fr-FR" sz="4000" b="1" dirty="0">
              <a:solidFill>
                <a:srgbClr val="990000"/>
              </a:solidFill>
            </a:endParaRP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EF29049E-A09D-44BE-A43E-99AFD8B2729C}"/>
              </a:ext>
            </a:extLst>
          </p:cNvPr>
          <p:cNvSpPr/>
          <p:nvPr/>
        </p:nvSpPr>
        <p:spPr bwMode="auto">
          <a:xfrm>
            <a:off x="265113" y="3328988"/>
            <a:ext cx="841375" cy="796925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>
            <a:extLst>
              <a:ext uri="{FF2B5EF4-FFF2-40B4-BE49-F238E27FC236}">
                <a16:creationId xmlns:a16="http://schemas.microsoft.com/office/drawing/2014/main" id="{63A7C681-893F-4469-84E6-F05C9255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476FF5-FE87-4189-AFA3-150FD457D129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3523E85-AF78-4B90-8831-E7B1B3D04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950913"/>
          </a:xfrm>
        </p:spPr>
        <p:txBody>
          <a:bodyPr/>
          <a:lstStyle/>
          <a:p>
            <a:pPr eaLnBrk="1" hangingPunct="1"/>
            <a:r>
              <a:rPr lang="en-US" altLang="fr-FR"/>
              <a:t> </a:t>
            </a:r>
            <a:r>
              <a:rPr lang="fr-FR" altLang="fr-FR" sz="3600" b="0"/>
              <a:t>Estomac : types de muqueuse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4B5BAB4E-408B-43D9-B1A5-CDD0330F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1674813"/>
            <a:ext cx="1352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Cheval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7E50964A-3EEB-4D84-AC59-96FEEA9F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1901825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Porc</a:t>
            </a:r>
          </a:p>
        </p:txBody>
      </p:sp>
      <p:pic>
        <p:nvPicPr>
          <p:cNvPr id="17414" name="Picture 19">
            <a:extLst>
              <a:ext uri="{FF2B5EF4-FFF2-40B4-BE49-F238E27FC236}">
                <a16:creationId xmlns:a16="http://schemas.microsoft.com/office/drawing/2014/main" id="{FF4B97A7-D760-405C-8914-F655DD55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454275"/>
            <a:ext cx="2209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0">
            <a:extLst>
              <a:ext uri="{FF2B5EF4-FFF2-40B4-BE49-F238E27FC236}">
                <a16:creationId xmlns:a16="http://schemas.microsoft.com/office/drawing/2014/main" id="{1B74CF6C-2763-4024-A4AF-4F39E6EA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043238"/>
            <a:ext cx="17684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21">
            <a:extLst>
              <a:ext uri="{FF2B5EF4-FFF2-40B4-BE49-F238E27FC236}">
                <a16:creationId xmlns:a16="http://schemas.microsoft.com/office/drawing/2014/main" id="{43A86865-1BF5-4960-9DDC-9D04708D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63738"/>
            <a:ext cx="2884488" cy="912812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Oesophagienne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(pas de sécrétion)</a:t>
            </a:r>
          </a:p>
        </p:txBody>
      </p:sp>
      <p:sp>
        <p:nvSpPr>
          <p:cNvPr id="17417" name="Text Box 22">
            <a:extLst>
              <a:ext uri="{FF2B5EF4-FFF2-40B4-BE49-F238E27FC236}">
                <a16:creationId xmlns:a16="http://schemas.microsoft.com/office/drawing/2014/main" id="{1136C1DC-5F03-4C40-9BD6-DB7CBBEDD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3006725"/>
            <a:ext cx="3471863" cy="912813"/>
          </a:xfrm>
          <a:prstGeom prst="rect">
            <a:avLst/>
          </a:prstGeom>
          <a:solidFill>
            <a:srgbClr val="CCFFFF"/>
          </a:solidFill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0066FF"/>
                </a:solidFill>
              </a:rPr>
              <a:t>Cardiale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66FF"/>
                </a:solidFill>
              </a:rPr>
              <a:t>(mucus + bicarbonate)</a:t>
            </a:r>
          </a:p>
        </p:txBody>
      </p:sp>
      <p:sp>
        <p:nvSpPr>
          <p:cNvPr id="17418" name="Text Box 23">
            <a:extLst>
              <a:ext uri="{FF2B5EF4-FFF2-40B4-BE49-F238E27FC236}">
                <a16:creationId xmlns:a16="http://schemas.microsoft.com/office/drawing/2014/main" id="{8B3A5C1C-48B6-4C48-A547-A94EF469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4102100"/>
            <a:ext cx="3165475" cy="912813"/>
          </a:xfrm>
          <a:prstGeom prst="rect">
            <a:avLst/>
          </a:prstGeom>
          <a:solidFill>
            <a:srgbClr val="FF99FF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99"/>
                </a:solidFill>
              </a:rPr>
              <a:t>Gastrique propre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990099"/>
                </a:solidFill>
              </a:rPr>
              <a:t>(HCl + pepsinogène)</a:t>
            </a:r>
          </a:p>
        </p:txBody>
      </p:sp>
      <p:sp>
        <p:nvSpPr>
          <p:cNvPr id="17419" name="Text Box 24">
            <a:extLst>
              <a:ext uri="{FF2B5EF4-FFF2-40B4-BE49-F238E27FC236}">
                <a16:creationId xmlns:a16="http://schemas.microsoft.com/office/drawing/2014/main" id="{05A03623-361E-4A6E-B77D-1733CB33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5356225"/>
            <a:ext cx="3622675" cy="912813"/>
          </a:xfrm>
          <a:prstGeom prst="rect">
            <a:avLst/>
          </a:prstGeom>
          <a:solidFill>
            <a:srgbClr val="99FFCC"/>
          </a:solidFill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006600"/>
                </a:solidFill>
              </a:rPr>
              <a:t>Pylorique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6600"/>
                </a:solidFill>
              </a:rPr>
              <a:t>(mucus + pepsinogène)</a:t>
            </a:r>
          </a:p>
        </p:txBody>
      </p:sp>
      <p:sp>
        <p:nvSpPr>
          <p:cNvPr id="17420" name="Line 25">
            <a:extLst>
              <a:ext uri="{FF2B5EF4-FFF2-40B4-BE49-F238E27FC236}">
                <a16:creationId xmlns:a16="http://schemas.microsoft.com/office/drawing/2014/main" id="{EEC34D96-A8C2-4ED8-8A23-1700A23EC5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5800" y="2193925"/>
            <a:ext cx="1244600" cy="6826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1" name="Line 26">
            <a:extLst>
              <a:ext uri="{FF2B5EF4-FFF2-40B4-BE49-F238E27FC236}">
                <a16:creationId xmlns:a16="http://schemas.microsoft.com/office/drawing/2014/main" id="{63C86C27-DBB2-4473-829D-A62A94663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193925"/>
            <a:ext cx="1673225" cy="17256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2" name="Line 27">
            <a:extLst>
              <a:ext uri="{FF2B5EF4-FFF2-40B4-BE49-F238E27FC236}">
                <a16:creationId xmlns:a16="http://schemas.microsoft.com/office/drawing/2014/main" id="{0AFB1361-8107-405B-B9E7-A2425472F3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063" y="3092450"/>
            <a:ext cx="1889125" cy="6826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3" name="Line 28">
            <a:extLst>
              <a:ext uri="{FF2B5EF4-FFF2-40B4-BE49-F238E27FC236}">
                <a16:creationId xmlns:a16="http://schemas.microsoft.com/office/drawing/2014/main" id="{4BD5580E-F01E-4D97-B4DD-088048D6E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3092450"/>
            <a:ext cx="1004887" cy="6826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4" name="Line 29">
            <a:extLst>
              <a:ext uri="{FF2B5EF4-FFF2-40B4-BE49-F238E27FC236}">
                <a16:creationId xmlns:a16="http://schemas.microsoft.com/office/drawing/2014/main" id="{6C62A7F9-856A-45A5-BAC9-D2F34E1BA1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1263" y="4386263"/>
            <a:ext cx="1851025" cy="398462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5" name="Line 30">
            <a:extLst>
              <a:ext uri="{FF2B5EF4-FFF2-40B4-BE49-F238E27FC236}">
                <a16:creationId xmlns:a16="http://schemas.microsoft.com/office/drawing/2014/main" id="{DFE0918D-0388-43B7-89AF-71DAA495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559300"/>
            <a:ext cx="1298575" cy="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6" name="Line 31">
            <a:extLst>
              <a:ext uri="{FF2B5EF4-FFF2-40B4-BE49-F238E27FC236}">
                <a16:creationId xmlns:a16="http://schemas.microsoft.com/office/drawing/2014/main" id="{40623CEE-34DE-4813-A1C8-ADC9AB8C73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5800" y="5014913"/>
            <a:ext cx="884238" cy="8683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7" name="Line 32">
            <a:extLst>
              <a:ext uri="{FF2B5EF4-FFF2-40B4-BE49-F238E27FC236}">
                <a16:creationId xmlns:a16="http://schemas.microsoft.com/office/drawing/2014/main" id="{25014384-4CFC-4062-98FE-D99C597E0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2713" y="4559300"/>
            <a:ext cx="1500187" cy="13239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u numéro de diapositive 4">
            <a:extLst>
              <a:ext uri="{FF2B5EF4-FFF2-40B4-BE49-F238E27FC236}">
                <a16:creationId xmlns:a16="http://schemas.microsoft.com/office/drawing/2014/main" id="{3D70B040-18F1-41A1-8AD0-79691A8ED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98A5F-FFE0-4D20-ACA1-87AA2AA1FBCE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3FE7F0A2-8ED1-4206-8B03-C8B407B26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213" y="1727200"/>
            <a:ext cx="8074025" cy="4518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dirty="0"/>
              <a:t>Centre du vomissement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1600" dirty="0"/>
              <a:t>(moelle allongée = partie caudale du tronc cérébral)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/>
              <a:t>Reçoit des afférences </a:t>
            </a:r>
            <a:r>
              <a:rPr lang="fr-FR" altLang="fr-FR" sz="2400" b="1" dirty="0">
                <a:solidFill>
                  <a:srgbClr val="990000"/>
                </a:solidFill>
              </a:rPr>
              <a:t>digestives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000" dirty="0"/>
          </a:p>
          <a:p>
            <a:pPr lvl="1" eaLnBrk="1" hangingPunct="1">
              <a:defRPr/>
            </a:pPr>
            <a:r>
              <a:rPr lang="fr-FR" altLang="fr-FR" sz="2400" dirty="0"/>
              <a:t>Reçoit des </a:t>
            </a:r>
            <a:r>
              <a:rPr lang="fr-FR" altLang="fr-FR" sz="2400" b="1" dirty="0">
                <a:solidFill>
                  <a:srgbClr val="990000"/>
                </a:solidFill>
              </a:rPr>
              <a:t>informations de la zone chémoréceptrice </a:t>
            </a:r>
            <a:r>
              <a:rPr lang="fr-FR" altLang="fr-FR" sz="1800" dirty="0"/>
              <a:t>sur le plancher du 4</a:t>
            </a:r>
            <a:r>
              <a:rPr lang="fr-FR" altLang="fr-FR" sz="1800" baseline="30000" dirty="0"/>
              <a:t>ème </a:t>
            </a:r>
            <a:r>
              <a:rPr lang="fr-FR" altLang="fr-FR" sz="1800" dirty="0"/>
              <a:t>ventricule 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400" dirty="0"/>
              <a:t>Cette zone se situe </a:t>
            </a:r>
            <a:r>
              <a:rPr lang="fr-FR" altLang="fr-FR" sz="1400" b="1" dirty="0">
                <a:solidFill>
                  <a:srgbClr val="990000"/>
                </a:solidFill>
              </a:rPr>
              <a:t>en dehors de la barrière hémato-encéphalique</a:t>
            </a:r>
            <a:r>
              <a:rPr lang="fr-FR" altLang="fr-FR" sz="1400" dirty="0"/>
              <a:t> et est donc en contact avec toutes les molécules circulant dans le sang (médicaments)</a:t>
            </a:r>
            <a:endParaRPr lang="fr-FR" altLang="fr-FR" sz="18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000" dirty="0"/>
              <a:t>Reçoit des informations du </a:t>
            </a:r>
            <a:r>
              <a:rPr lang="fr-FR" altLang="fr-FR" sz="2000" b="1" dirty="0">
                <a:solidFill>
                  <a:srgbClr val="990000"/>
                </a:solidFill>
              </a:rPr>
              <a:t>cortex cérébral</a:t>
            </a:r>
            <a:r>
              <a:rPr lang="fr-FR" altLang="fr-FR" sz="2000" dirty="0"/>
              <a:t> </a:t>
            </a:r>
            <a:r>
              <a:rPr lang="fr-FR" altLang="fr-FR" sz="1800" dirty="0"/>
              <a:t>(pensée, anxiété, odeur, douleurs, émotions chez l’Homme…)</a:t>
            </a:r>
            <a:endParaRPr lang="fr-FR" altLang="fr-FR" sz="3600" dirty="0"/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2400" b="1" dirty="0">
              <a:solidFill>
                <a:srgbClr val="9900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b="1" dirty="0">
                <a:solidFill>
                  <a:srgbClr val="990000"/>
                </a:solidFill>
              </a:rPr>
              <a:t>Intègre les informations </a:t>
            </a:r>
            <a:r>
              <a:rPr lang="fr-FR" altLang="fr-FR" sz="2400" dirty="0"/>
              <a:t>et</a:t>
            </a:r>
            <a:r>
              <a:rPr lang="fr-FR" altLang="fr-FR" sz="2400" b="1" dirty="0">
                <a:solidFill>
                  <a:srgbClr val="990000"/>
                </a:solidFill>
              </a:rPr>
              <a:t> organise</a:t>
            </a:r>
            <a:r>
              <a:rPr lang="fr-FR" altLang="fr-FR" sz="2400" dirty="0"/>
              <a:t> le vomissement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/>
          </a:p>
        </p:txBody>
      </p:sp>
      <p:sp>
        <p:nvSpPr>
          <p:cNvPr id="157700" name="Rectangle 5">
            <a:extLst>
              <a:ext uri="{FF2B5EF4-FFF2-40B4-BE49-F238E27FC236}">
                <a16:creationId xmlns:a16="http://schemas.microsoft.com/office/drawing/2014/main" id="{C9B50033-7492-4D77-A6AC-D4E2DF56E51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231775"/>
            <a:ext cx="8229600" cy="1050925"/>
          </a:xfrm>
          <a:ln w="381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fr-FR" altLang="fr-FR"/>
              <a:t>Contrôle du vomissement </a:t>
            </a:r>
          </a:p>
        </p:txBody>
      </p:sp>
      <p:sp>
        <p:nvSpPr>
          <p:cNvPr id="157701" name="Flèche droite 1">
            <a:extLst>
              <a:ext uri="{FF2B5EF4-FFF2-40B4-BE49-F238E27FC236}">
                <a16:creationId xmlns:a16="http://schemas.microsoft.com/office/drawing/2014/main" id="{5A05F815-2F8C-465A-9695-4C92070E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6018213"/>
            <a:ext cx="438150" cy="271462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u numéro de diapositive 4">
            <a:extLst>
              <a:ext uri="{FF2B5EF4-FFF2-40B4-BE49-F238E27FC236}">
                <a16:creationId xmlns:a16="http://schemas.microsoft.com/office/drawing/2014/main" id="{3F297DFF-3F40-4870-A4F4-FA713C6EC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2E0F0C-166D-4544-9B92-3F3F04CA5B8A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060D14E8-4008-45F7-955E-5F898A0BC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517525"/>
            <a:ext cx="7158037" cy="79533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altLang="fr-FR">
                <a:solidFill>
                  <a:srgbClr val="FF0000"/>
                </a:solidFill>
              </a:rPr>
              <a:t>Régurgitation</a:t>
            </a:r>
          </a:p>
        </p:txBody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8CC25257-737F-4EEC-B670-9DD0338CA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848600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/>
              <a:t>Chez le chien, le chat et les oiseaux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FF0000"/>
                </a:solidFill>
              </a:rPr>
              <a:t>	</a:t>
            </a:r>
            <a:r>
              <a:rPr lang="fr-FR" altLang="fr-FR" sz="3600" b="1">
                <a:solidFill>
                  <a:srgbClr val="FF0000"/>
                </a:solidFill>
              </a:rPr>
              <a:t>≠ vomissement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3600" b="1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pas de nausée associée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pas de contractions abdominales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/>
              <a:t>Causes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/>
              <a:t>Nutrition des petits par la chienne et les oiseaux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/>
              <a:t>Régurgitation d’os et de poils chez les oiseaux prédateurs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/>
              <a:t>Dysfonctionnement de l’œsophage (megaœsophage par exemple)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>
            <a:extLst>
              <a:ext uri="{FF2B5EF4-FFF2-40B4-BE49-F238E27FC236}">
                <a16:creationId xmlns:a16="http://schemas.microsoft.com/office/drawing/2014/main" id="{CA9BFCD6-BD1B-411A-9BE4-FF69F17B4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BF8ABC-2F53-41DF-B22C-F03C9C563FF5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19459" name="Rectangle 29">
            <a:extLst>
              <a:ext uri="{FF2B5EF4-FFF2-40B4-BE49-F238E27FC236}">
                <a16:creationId xmlns:a16="http://schemas.microsoft.com/office/drawing/2014/main" id="{16D1B3E8-9BCF-4A18-85A5-3612AD8C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392238"/>
            <a:ext cx="6081712" cy="4746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19460" name="Picture 2" descr="esto">
            <a:extLst>
              <a:ext uri="{FF2B5EF4-FFF2-40B4-BE49-F238E27FC236}">
                <a16:creationId xmlns:a16="http://schemas.microsoft.com/office/drawing/2014/main" id="{417E0687-0A52-47EB-A73F-266FDC7F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>
            <a:fillRect/>
          </a:stretch>
        </p:blipFill>
        <p:spPr bwMode="invGray">
          <a:xfrm>
            <a:off x="563563" y="1825625"/>
            <a:ext cx="6081712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>
            <a:extLst>
              <a:ext uri="{FF2B5EF4-FFF2-40B4-BE49-F238E27FC236}">
                <a16:creationId xmlns:a16="http://schemas.microsoft.com/office/drawing/2014/main" id="{536DCF8F-9B50-4A26-9EFD-365DB4206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287338"/>
            <a:ext cx="8315325" cy="8001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altLang="fr-FR" sz="3600" b="0"/>
              <a:t>Estomac : types de muqueuse</a:t>
            </a:r>
          </a:p>
        </p:txBody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F1AAB66E-820D-41F6-A010-80E427E5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1476375"/>
            <a:ext cx="1246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Homme</a:t>
            </a:r>
          </a:p>
        </p:txBody>
      </p:sp>
      <p:sp>
        <p:nvSpPr>
          <p:cNvPr id="19463" name="Rectangle 5">
            <a:extLst>
              <a:ext uri="{FF2B5EF4-FFF2-40B4-BE49-F238E27FC236}">
                <a16:creationId xmlns:a16="http://schemas.microsoft.com/office/drawing/2014/main" id="{085FAFE7-330E-4553-8FAE-E1990413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3" y="1473200"/>
            <a:ext cx="973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Chien</a:t>
            </a:r>
          </a:p>
        </p:txBody>
      </p:sp>
      <p:sp>
        <p:nvSpPr>
          <p:cNvPr id="19464" name="Rectangle 6">
            <a:extLst>
              <a:ext uri="{FF2B5EF4-FFF2-40B4-BE49-F238E27FC236}">
                <a16:creationId xmlns:a16="http://schemas.microsoft.com/office/drawing/2014/main" id="{773A33E1-4995-4DC0-8EAE-979E65433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1476375"/>
            <a:ext cx="1260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Cochon</a:t>
            </a:r>
          </a:p>
        </p:txBody>
      </p:sp>
      <p:sp>
        <p:nvSpPr>
          <p:cNvPr id="19465" name="Rectangle 7">
            <a:extLst>
              <a:ext uri="{FF2B5EF4-FFF2-40B4-BE49-F238E27FC236}">
                <a16:creationId xmlns:a16="http://schemas.microsoft.com/office/drawing/2014/main" id="{A83441F2-0122-4406-AF06-1F2ECCBE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1498600"/>
            <a:ext cx="1127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Cheval</a:t>
            </a:r>
          </a:p>
        </p:txBody>
      </p:sp>
      <p:sp>
        <p:nvSpPr>
          <p:cNvPr id="19466" name="Rectangle 8">
            <a:extLst>
              <a:ext uri="{FF2B5EF4-FFF2-40B4-BE49-F238E27FC236}">
                <a16:creationId xmlns:a16="http://schemas.microsoft.com/office/drawing/2014/main" id="{5764AA0D-B1EB-4ED8-BCDB-BAB4981B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832225"/>
            <a:ext cx="619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Rat</a:t>
            </a:r>
          </a:p>
        </p:txBody>
      </p:sp>
      <p:sp>
        <p:nvSpPr>
          <p:cNvPr id="19467" name="Rectangle 9">
            <a:extLst>
              <a:ext uri="{FF2B5EF4-FFF2-40B4-BE49-F238E27FC236}">
                <a16:creationId xmlns:a16="http://schemas.microsoft.com/office/drawing/2014/main" id="{4CC714F5-33FE-443C-80B1-DF9C3C2C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873500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Vache</a:t>
            </a:r>
          </a:p>
        </p:txBody>
      </p:sp>
      <p:sp>
        <p:nvSpPr>
          <p:cNvPr id="19468" name="Rectangle 10">
            <a:extLst>
              <a:ext uri="{FF2B5EF4-FFF2-40B4-BE49-F238E27FC236}">
                <a16:creationId xmlns:a16="http://schemas.microsoft.com/office/drawing/2014/main" id="{59BB9865-1C0B-461E-AEB1-0C39D03A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959225"/>
            <a:ext cx="92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Lama</a:t>
            </a:r>
          </a:p>
        </p:txBody>
      </p:sp>
      <p:sp>
        <p:nvSpPr>
          <p:cNvPr id="19469" name="Rectangle 11">
            <a:extLst>
              <a:ext uri="{FF2B5EF4-FFF2-40B4-BE49-F238E27FC236}">
                <a16:creationId xmlns:a16="http://schemas.microsoft.com/office/drawing/2014/main" id="{C3FA0B3F-09C0-4455-A188-9A41376F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811338"/>
            <a:ext cx="2051050" cy="1358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Œsophagienne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Epithelium stratifié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squameux non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glandulaire</a:t>
            </a:r>
          </a:p>
        </p:txBody>
      </p:sp>
      <p:sp>
        <p:nvSpPr>
          <p:cNvPr id="19470" name="Rectangle 12">
            <a:extLst>
              <a:ext uri="{FF2B5EF4-FFF2-40B4-BE49-F238E27FC236}">
                <a16:creationId xmlns:a16="http://schemas.microsoft.com/office/drawing/2014/main" id="{78EE6D3D-D236-4844-B860-0087B5DC1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3468688"/>
            <a:ext cx="112871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Cardiale</a:t>
            </a:r>
          </a:p>
        </p:txBody>
      </p:sp>
      <p:sp>
        <p:nvSpPr>
          <p:cNvPr id="19471" name="Rectangle 13">
            <a:extLst>
              <a:ext uri="{FF2B5EF4-FFF2-40B4-BE49-F238E27FC236}">
                <a16:creationId xmlns:a16="http://schemas.microsoft.com/office/drawing/2014/main" id="{69C7B347-18A6-469D-9E7A-6CD5B58B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200525"/>
            <a:ext cx="171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Gastrique propre</a:t>
            </a:r>
          </a:p>
        </p:txBody>
      </p:sp>
      <p:sp>
        <p:nvSpPr>
          <p:cNvPr id="19472" name="Rectangle 14">
            <a:extLst>
              <a:ext uri="{FF2B5EF4-FFF2-40B4-BE49-F238E27FC236}">
                <a16:creationId xmlns:a16="http://schemas.microsoft.com/office/drawing/2014/main" id="{9C919D63-C690-47BF-B3C7-F78256F8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5184775"/>
            <a:ext cx="16129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Pylorique ou antrale</a:t>
            </a:r>
          </a:p>
        </p:txBody>
      </p:sp>
      <p:sp>
        <p:nvSpPr>
          <p:cNvPr id="19473" name="Rectangle 15">
            <a:extLst>
              <a:ext uri="{FF2B5EF4-FFF2-40B4-BE49-F238E27FC236}">
                <a16:creationId xmlns:a16="http://schemas.microsoft.com/office/drawing/2014/main" id="{850F0260-E0FF-470A-99E8-31476B97D0E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27825" y="4271963"/>
            <a:ext cx="323850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9474" name="Rectangle 16" descr="Sillage">
            <a:extLst>
              <a:ext uri="{FF2B5EF4-FFF2-40B4-BE49-F238E27FC236}">
                <a16:creationId xmlns:a16="http://schemas.microsoft.com/office/drawing/2014/main" id="{20D48F73-5141-4B7E-B174-48C8CB8F9A3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26238" y="3411538"/>
            <a:ext cx="325437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9475" name="Rectangle 17">
            <a:extLst>
              <a:ext uri="{FF2B5EF4-FFF2-40B4-BE49-F238E27FC236}">
                <a16:creationId xmlns:a16="http://schemas.microsoft.com/office/drawing/2014/main" id="{2D60D72C-EF6D-4E9A-97D9-7A4605C910D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11950" y="2190750"/>
            <a:ext cx="32543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9476" name="Freeform 18">
            <a:extLst>
              <a:ext uri="{FF2B5EF4-FFF2-40B4-BE49-F238E27FC236}">
                <a16:creationId xmlns:a16="http://schemas.microsoft.com/office/drawing/2014/main" id="{D1E5AB53-D005-414D-8BDD-01C8FF98090A}"/>
              </a:ext>
            </a:extLst>
          </p:cNvPr>
          <p:cNvSpPr>
            <a:spLocks/>
          </p:cNvSpPr>
          <p:nvPr/>
        </p:nvSpPr>
        <p:spPr bwMode="auto">
          <a:xfrm>
            <a:off x="1901825" y="2228850"/>
            <a:ext cx="155575" cy="177800"/>
          </a:xfrm>
          <a:custGeom>
            <a:avLst/>
            <a:gdLst>
              <a:gd name="T0" fmla="*/ 0 w 98"/>
              <a:gd name="T1" fmla="*/ 0 h 112"/>
              <a:gd name="T2" fmla="*/ 2147483646 w 98"/>
              <a:gd name="T3" fmla="*/ 2147483646 h 112"/>
              <a:gd name="T4" fmla="*/ 2147483646 w 98"/>
              <a:gd name="T5" fmla="*/ 2147483646 h 112"/>
              <a:gd name="T6" fmla="*/ 2147483646 w 98"/>
              <a:gd name="T7" fmla="*/ 2147483646 h 112"/>
              <a:gd name="T8" fmla="*/ 2147483646 w 98"/>
              <a:gd name="T9" fmla="*/ 2147483646 h 112"/>
              <a:gd name="T10" fmla="*/ 2147483646 w 98"/>
              <a:gd name="T11" fmla="*/ 2147483646 h 112"/>
              <a:gd name="T12" fmla="*/ 2147483646 w 98"/>
              <a:gd name="T13" fmla="*/ 2147483646 h 112"/>
              <a:gd name="T14" fmla="*/ 2147483646 w 98"/>
              <a:gd name="T15" fmla="*/ 2147483646 h 112"/>
              <a:gd name="T16" fmla="*/ 0 w 98"/>
              <a:gd name="T17" fmla="*/ 0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8" h="112">
                <a:moveTo>
                  <a:pt x="0" y="0"/>
                </a:moveTo>
                <a:lnTo>
                  <a:pt x="6" y="56"/>
                </a:lnTo>
                <a:lnTo>
                  <a:pt x="28" y="112"/>
                </a:lnTo>
                <a:lnTo>
                  <a:pt x="82" y="68"/>
                </a:lnTo>
                <a:lnTo>
                  <a:pt x="98" y="48"/>
                </a:lnTo>
                <a:lnTo>
                  <a:pt x="92" y="18"/>
                </a:lnTo>
                <a:lnTo>
                  <a:pt x="84" y="6"/>
                </a:lnTo>
                <a:lnTo>
                  <a:pt x="2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7" name="Freeform 19">
            <a:extLst>
              <a:ext uri="{FF2B5EF4-FFF2-40B4-BE49-F238E27FC236}">
                <a16:creationId xmlns:a16="http://schemas.microsoft.com/office/drawing/2014/main" id="{D9866990-B575-4A8B-9F4E-4EDC12CEE929}"/>
              </a:ext>
            </a:extLst>
          </p:cNvPr>
          <p:cNvSpPr>
            <a:spLocks/>
          </p:cNvSpPr>
          <p:nvPr/>
        </p:nvSpPr>
        <p:spPr bwMode="auto">
          <a:xfrm>
            <a:off x="3254375" y="2190750"/>
            <a:ext cx="127000" cy="142875"/>
          </a:xfrm>
          <a:custGeom>
            <a:avLst/>
            <a:gdLst>
              <a:gd name="T0" fmla="*/ 2147483646 w 80"/>
              <a:gd name="T1" fmla="*/ 2147483646 h 90"/>
              <a:gd name="T2" fmla="*/ 2147483646 w 80"/>
              <a:gd name="T3" fmla="*/ 2147483646 h 90"/>
              <a:gd name="T4" fmla="*/ 2147483646 w 80"/>
              <a:gd name="T5" fmla="*/ 0 h 90"/>
              <a:gd name="T6" fmla="*/ 2147483646 w 80"/>
              <a:gd name="T7" fmla="*/ 2147483646 h 90"/>
              <a:gd name="T8" fmla="*/ 2147483646 w 80"/>
              <a:gd name="T9" fmla="*/ 2147483646 h 90"/>
              <a:gd name="T10" fmla="*/ 2147483646 w 80"/>
              <a:gd name="T11" fmla="*/ 2147483646 h 90"/>
              <a:gd name="T12" fmla="*/ 0 w 80"/>
              <a:gd name="T13" fmla="*/ 2147483646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" h="90">
                <a:moveTo>
                  <a:pt x="22" y="14"/>
                </a:moveTo>
                <a:lnTo>
                  <a:pt x="44" y="2"/>
                </a:lnTo>
                <a:lnTo>
                  <a:pt x="80" y="0"/>
                </a:lnTo>
                <a:lnTo>
                  <a:pt x="80" y="20"/>
                </a:lnTo>
                <a:lnTo>
                  <a:pt x="42" y="48"/>
                </a:lnTo>
                <a:lnTo>
                  <a:pt x="2" y="90"/>
                </a:lnTo>
                <a:lnTo>
                  <a:pt x="0" y="1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8" name="Freeform 20">
            <a:extLst>
              <a:ext uri="{FF2B5EF4-FFF2-40B4-BE49-F238E27FC236}">
                <a16:creationId xmlns:a16="http://schemas.microsoft.com/office/drawing/2014/main" id="{934A77FB-CF20-4105-B56F-0F077D971AB8}"/>
              </a:ext>
            </a:extLst>
          </p:cNvPr>
          <p:cNvSpPr>
            <a:spLocks/>
          </p:cNvSpPr>
          <p:nvPr/>
        </p:nvSpPr>
        <p:spPr bwMode="auto">
          <a:xfrm>
            <a:off x="4265613" y="2333625"/>
            <a:ext cx="322262" cy="538163"/>
          </a:xfrm>
          <a:custGeom>
            <a:avLst/>
            <a:gdLst>
              <a:gd name="T0" fmla="*/ 2147483646 w 203"/>
              <a:gd name="T1" fmla="*/ 2147483646 h 339"/>
              <a:gd name="T2" fmla="*/ 2147483646 w 203"/>
              <a:gd name="T3" fmla="*/ 2147483646 h 339"/>
              <a:gd name="T4" fmla="*/ 2147483646 w 203"/>
              <a:gd name="T5" fmla="*/ 2147483646 h 339"/>
              <a:gd name="T6" fmla="*/ 2147483646 w 203"/>
              <a:gd name="T7" fmla="*/ 2147483646 h 339"/>
              <a:gd name="T8" fmla="*/ 2147483646 w 203"/>
              <a:gd name="T9" fmla="*/ 2147483646 h 339"/>
              <a:gd name="T10" fmla="*/ 2147483646 w 203"/>
              <a:gd name="T11" fmla="*/ 2147483646 h 339"/>
              <a:gd name="T12" fmla="*/ 2147483646 w 203"/>
              <a:gd name="T13" fmla="*/ 2147483646 h 339"/>
              <a:gd name="T14" fmla="*/ 2147483646 w 203"/>
              <a:gd name="T15" fmla="*/ 2147483646 h 339"/>
              <a:gd name="T16" fmla="*/ 2147483646 w 203"/>
              <a:gd name="T17" fmla="*/ 2147483646 h 339"/>
              <a:gd name="T18" fmla="*/ 2147483646 w 203"/>
              <a:gd name="T19" fmla="*/ 2147483646 h 339"/>
              <a:gd name="T20" fmla="*/ 2147483646 w 203"/>
              <a:gd name="T21" fmla="*/ 2147483646 h 339"/>
              <a:gd name="T22" fmla="*/ 2147483646 w 203"/>
              <a:gd name="T23" fmla="*/ 2147483646 h 339"/>
              <a:gd name="T24" fmla="*/ 2147483646 w 203"/>
              <a:gd name="T25" fmla="*/ 2147483646 h 339"/>
              <a:gd name="T26" fmla="*/ 2147483646 w 203"/>
              <a:gd name="T27" fmla="*/ 2147483646 h 339"/>
              <a:gd name="T28" fmla="*/ 2147483646 w 203"/>
              <a:gd name="T29" fmla="*/ 2147483646 h 339"/>
              <a:gd name="T30" fmla="*/ 2147483646 w 203"/>
              <a:gd name="T31" fmla="*/ 2147483646 h 339"/>
              <a:gd name="T32" fmla="*/ 2147483646 w 203"/>
              <a:gd name="T33" fmla="*/ 2147483646 h 3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3" h="339">
                <a:moveTo>
                  <a:pt x="191" y="4"/>
                </a:moveTo>
                <a:cubicBezTo>
                  <a:pt x="183" y="0"/>
                  <a:pt x="165" y="8"/>
                  <a:pt x="151" y="14"/>
                </a:cubicBezTo>
                <a:cubicBezTo>
                  <a:pt x="137" y="20"/>
                  <a:pt x="117" y="37"/>
                  <a:pt x="105" y="38"/>
                </a:cubicBezTo>
                <a:cubicBezTo>
                  <a:pt x="93" y="39"/>
                  <a:pt x="89" y="22"/>
                  <a:pt x="81" y="20"/>
                </a:cubicBezTo>
                <a:cubicBezTo>
                  <a:pt x="73" y="18"/>
                  <a:pt x="66" y="16"/>
                  <a:pt x="59" y="24"/>
                </a:cubicBezTo>
                <a:cubicBezTo>
                  <a:pt x="52" y="32"/>
                  <a:pt x="45" y="46"/>
                  <a:pt x="39" y="70"/>
                </a:cubicBezTo>
                <a:cubicBezTo>
                  <a:pt x="33" y="94"/>
                  <a:pt x="27" y="131"/>
                  <a:pt x="21" y="168"/>
                </a:cubicBezTo>
                <a:cubicBezTo>
                  <a:pt x="15" y="205"/>
                  <a:pt x="6" y="265"/>
                  <a:pt x="3" y="292"/>
                </a:cubicBezTo>
                <a:cubicBezTo>
                  <a:pt x="0" y="319"/>
                  <a:pt x="1" y="325"/>
                  <a:pt x="5" y="332"/>
                </a:cubicBezTo>
                <a:cubicBezTo>
                  <a:pt x="9" y="339"/>
                  <a:pt x="19" y="337"/>
                  <a:pt x="27" y="334"/>
                </a:cubicBezTo>
                <a:cubicBezTo>
                  <a:pt x="35" y="331"/>
                  <a:pt x="49" y="324"/>
                  <a:pt x="53" y="314"/>
                </a:cubicBezTo>
                <a:cubicBezTo>
                  <a:pt x="57" y="304"/>
                  <a:pt x="41" y="296"/>
                  <a:pt x="51" y="274"/>
                </a:cubicBezTo>
                <a:cubicBezTo>
                  <a:pt x="61" y="252"/>
                  <a:pt x="102" y="210"/>
                  <a:pt x="115" y="182"/>
                </a:cubicBezTo>
                <a:cubicBezTo>
                  <a:pt x="128" y="154"/>
                  <a:pt x="118" y="129"/>
                  <a:pt x="127" y="108"/>
                </a:cubicBezTo>
                <a:cubicBezTo>
                  <a:pt x="136" y="87"/>
                  <a:pt x="157" y="65"/>
                  <a:pt x="169" y="54"/>
                </a:cubicBezTo>
                <a:cubicBezTo>
                  <a:pt x="181" y="43"/>
                  <a:pt x="195" y="48"/>
                  <a:pt x="199" y="40"/>
                </a:cubicBezTo>
                <a:cubicBezTo>
                  <a:pt x="203" y="32"/>
                  <a:pt x="199" y="8"/>
                  <a:pt x="191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9" name="Freeform 21">
            <a:extLst>
              <a:ext uri="{FF2B5EF4-FFF2-40B4-BE49-F238E27FC236}">
                <a16:creationId xmlns:a16="http://schemas.microsoft.com/office/drawing/2014/main" id="{BE58B84C-4AC6-45D5-9ECB-2C61830A1FA1}"/>
              </a:ext>
            </a:extLst>
          </p:cNvPr>
          <p:cNvSpPr>
            <a:spLocks/>
          </p:cNvSpPr>
          <p:nvPr/>
        </p:nvSpPr>
        <p:spPr bwMode="auto">
          <a:xfrm>
            <a:off x="4949825" y="2027238"/>
            <a:ext cx="952500" cy="1033462"/>
          </a:xfrm>
          <a:custGeom>
            <a:avLst/>
            <a:gdLst>
              <a:gd name="T0" fmla="*/ 2147483646 w 600"/>
              <a:gd name="T1" fmla="*/ 2147483646 h 651"/>
              <a:gd name="T2" fmla="*/ 2147483646 w 600"/>
              <a:gd name="T3" fmla="*/ 2147483646 h 651"/>
              <a:gd name="T4" fmla="*/ 2147483646 w 600"/>
              <a:gd name="T5" fmla="*/ 2147483646 h 651"/>
              <a:gd name="T6" fmla="*/ 2147483646 w 600"/>
              <a:gd name="T7" fmla="*/ 2147483646 h 651"/>
              <a:gd name="T8" fmla="*/ 2147483646 w 600"/>
              <a:gd name="T9" fmla="*/ 2147483646 h 651"/>
              <a:gd name="T10" fmla="*/ 2147483646 w 600"/>
              <a:gd name="T11" fmla="*/ 2147483646 h 651"/>
              <a:gd name="T12" fmla="*/ 2147483646 w 600"/>
              <a:gd name="T13" fmla="*/ 2147483646 h 651"/>
              <a:gd name="T14" fmla="*/ 2147483646 w 600"/>
              <a:gd name="T15" fmla="*/ 2147483646 h 651"/>
              <a:gd name="T16" fmla="*/ 2147483646 w 600"/>
              <a:gd name="T17" fmla="*/ 2147483646 h 651"/>
              <a:gd name="T18" fmla="*/ 2147483646 w 600"/>
              <a:gd name="T19" fmla="*/ 2147483646 h 651"/>
              <a:gd name="T20" fmla="*/ 2147483646 w 600"/>
              <a:gd name="T21" fmla="*/ 2147483646 h 651"/>
              <a:gd name="T22" fmla="*/ 2147483646 w 600"/>
              <a:gd name="T23" fmla="*/ 2147483646 h 651"/>
              <a:gd name="T24" fmla="*/ 2147483646 w 600"/>
              <a:gd name="T25" fmla="*/ 2147483646 h 651"/>
              <a:gd name="T26" fmla="*/ 2147483646 w 600"/>
              <a:gd name="T27" fmla="*/ 2147483646 h 651"/>
              <a:gd name="T28" fmla="*/ 2147483646 w 600"/>
              <a:gd name="T29" fmla="*/ 2147483646 h 651"/>
              <a:gd name="T30" fmla="*/ 2147483646 w 600"/>
              <a:gd name="T31" fmla="*/ 2147483646 h 651"/>
              <a:gd name="T32" fmla="*/ 2147483646 w 600"/>
              <a:gd name="T33" fmla="*/ 2147483646 h 651"/>
              <a:gd name="T34" fmla="*/ 2147483646 w 600"/>
              <a:gd name="T35" fmla="*/ 2147483646 h 651"/>
              <a:gd name="T36" fmla="*/ 2147483646 w 600"/>
              <a:gd name="T37" fmla="*/ 2147483646 h 651"/>
              <a:gd name="T38" fmla="*/ 2147483646 w 600"/>
              <a:gd name="T39" fmla="*/ 2147483646 h 651"/>
              <a:gd name="T40" fmla="*/ 2147483646 w 600"/>
              <a:gd name="T41" fmla="*/ 2147483646 h 651"/>
              <a:gd name="T42" fmla="*/ 0 w 600"/>
              <a:gd name="T43" fmla="*/ 2147483646 h 6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0" h="651">
                <a:moveTo>
                  <a:pt x="8" y="429"/>
                </a:moveTo>
                <a:cubicBezTo>
                  <a:pt x="19" y="382"/>
                  <a:pt x="30" y="336"/>
                  <a:pt x="48" y="291"/>
                </a:cubicBezTo>
                <a:cubicBezTo>
                  <a:pt x="66" y="246"/>
                  <a:pt x="94" y="196"/>
                  <a:pt x="118" y="161"/>
                </a:cubicBezTo>
                <a:cubicBezTo>
                  <a:pt x="142" y="126"/>
                  <a:pt x="163" y="106"/>
                  <a:pt x="190" y="83"/>
                </a:cubicBezTo>
                <a:cubicBezTo>
                  <a:pt x="217" y="60"/>
                  <a:pt x="250" y="36"/>
                  <a:pt x="278" y="23"/>
                </a:cubicBezTo>
                <a:cubicBezTo>
                  <a:pt x="306" y="10"/>
                  <a:pt x="331" y="0"/>
                  <a:pt x="356" y="3"/>
                </a:cubicBezTo>
                <a:cubicBezTo>
                  <a:pt x="381" y="6"/>
                  <a:pt x="407" y="24"/>
                  <a:pt x="426" y="39"/>
                </a:cubicBezTo>
                <a:cubicBezTo>
                  <a:pt x="445" y="54"/>
                  <a:pt x="459" y="77"/>
                  <a:pt x="470" y="95"/>
                </a:cubicBezTo>
                <a:cubicBezTo>
                  <a:pt x="481" y="113"/>
                  <a:pt x="484" y="129"/>
                  <a:pt x="492" y="147"/>
                </a:cubicBezTo>
                <a:cubicBezTo>
                  <a:pt x="500" y="165"/>
                  <a:pt x="507" y="189"/>
                  <a:pt x="520" y="201"/>
                </a:cubicBezTo>
                <a:cubicBezTo>
                  <a:pt x="533" y="213"/>
                  <a:pt x="557" y="215"/>
                  <a:pt x="570" y="219"/>
                </a:cubicBezTo>
                <a:cubicBezTo>
                  <a:pt x="583" y="223"/>
                  <a:pt x="596" y="218"/>
                  <a:pt x="598" y="227"/>
                </a:cubicBezTo>
                <a:cubicBezTo>
                  <a:pt x="600" y="236"/>
                  <a:pt x="597" y="262"/>
                  <a:pt x="584" y="275"/>
                </a:cubicBezTo>
                <a:cubicBezTo>
                  <a:pt x="571" y="288"/>
                  <a:pt x="535" y="292"/>
                  <a:pt x="518" y="305"/>
                </a:cubicBezTo>
                <a:cubicBezTo>
                  <a:pt x="501" y="318"/>
                  <a:pt x="496" y="334"/>
                  <a:pt x="484" y="353"/>
                </a:cubicBezTo>
                <a:cubicBezTo>
                  <a:pt x="472" y="372"/>
                  <a:pt x="460" y="397"/>
                  <a:pt x="444" y="417"/>
                </a:cubicBezTo>
                <a:cubicBezTo>
                  <a:pt x="428" y="437"/>
                  <a:pt x="403" y="453"/>
                  <a:pt x="388" y="473"/>
                </a:cubicBezTo>
                <a:cubicBezTo>
                  <a:pt x="373" y="493"/>
                  <a:pt x="362" y="523"/>
                  <a:pt x="356" y="537"/>
                </a:cubicBezTo>
                <a:cubicBezTo>
                  <a:pt x="350" y="551"/>
                  <a:pt x="369" y="541"/>
                  <a:pt x="350" y="559"/>
                </a:cubicBezTo>
                <a:cubicBezTo>
                  <a:pt x="331" y="577"/>
                  <a:pt x="270" y="639"/>
                  <a:pt x="244" y="645"/>
                </a:cubicBezTo>
                <a:cubicBezTo>
                  <a:pt x="218" y="651"/>
                  <a:pt x="233" y="626"/>
                  <a:pt x="192" y="595"/>
                </a:cubicBezTo>
                <a:cubicBezTo>
                  <a:pt x="151" y="564"/>
                  <a:pt x="75" y="512"/>
                  <a:pt x="0" y="46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80" name="Freeform 22">
            <a:extLst>
              <a:ext uri="{FF2B5EF4-FFF2-40B4-BE49-F238E27FC236}">
                <a16:creationId xmlns:a16="http://schemas.microsoft.com/office/drawing/2014/main" id="{DAF6D8FD-BBEB-48BD-87BE-A002D78A67F2}"/>
              </a:ext>
            </a:extLst>
          </p:cNvPr>
          <p:cNvSpPr>
            <a:spLocks/>
          </p:cNvSpPr>
          <p:nvPr/>
        </p:nvSpPr>
        <p:spPr bwMode="auto">
          <a:xfrm>
            <a:off x="4500563" y="4241800"/>
            <a:ext cx="1127125" cy="1344613"/>
          </a:xfrm>
          <a:custGeom>
            <a:avLst/>
            <a:gdLst>
              <a:gd name="T0" fmla="*/ 2147483646 w 710"/>
              <a:gd name="T1" fmla="*/ 2147483646 h 847"/>
              <a:gd name="T2" fmla="*/ 2147483646 w 710"/>
              <a:gd name="T3" fmla="*/ 2147483646 h 847"/>
              <a:gd name="T4" fmla="*/ 2147483646 w 710"/>
              <a:gd name="T5" fmla="*/ 2147483646 h 847"/>
              <a:gd name="T6" fmla="*/ 2147483646 w 710"/>
              <a:gd name="T7" fmla="*/ 2147483646 h 847"/>
              <a:gd name="T8" fmla="*/ 2147483646 w 710"/>
              <a:gd name="T9" fmla="*/ 2147483646 h 847"/>
              <a:gd name="T10" fmla="*/ 2147483646 w 710"/>
              <a:gd name="T11" fmla="*/ 2147483646 h 847"/>
              <a:gd name="T12" fmla="*/ 2147483646 w 710"/>
              <a:gd name="T13" fmla="*/ 2147483646 h 847"/>
              <a:gd name="T14" fmla="*/ 2147483646 w 710"/>
              <a:gd name="T15" fmla="*/ 2147483646 h 847"/>
              <a:gd name="T16" fmla="*/ 2147483646 w 710"/>
              <a:gd name="T17" fmla="*/ 2147483646 h 847"/>
              <a:gd name="T18" fmla="*/ 2147483646 w 710"/>
              <a:gd name="T19" fmla="*/ 2147483646 h 847"/>
              <a:gd name="T20" fmla="*/ 2147483646 w 710"/>
              <a:gd name="T21" fmla="*/ 2147483646 h 847"/>
              <a:gd name="T22" fmla="*/ 2147483646 w 710"/>
              <a:gd name="T23" fmla="*/ 2147483646 h 847"/>
              <a:gd name="T24" fmla="*/ 2147483646 w 710"/>
              <a:gd name="T25" fmla="*/ 2147483646 h 847"/>
              <a:gd name="T26" fmla="*/ 2147483646 w 710"/>
              <a:gd name="T27" fmla="*/ 2147483646 h 847"/>
              <a:gd name="T28" fmla="*/ 2147483646 w 710"/>
              <a:gd name="T29" fmla="*/ 2147483646 h 847"/>
              <a:gd name="T30" fmla="*/ 2147483646 w 710"/>
              <a:gd name="T31" fmla="*/ 2147483646 h 847"/>
              <a:gd name="T32" fmla="*/ 2147483646 w 710"/>
              <a:gd name="T33" fmla="*/ 2147483646 h 847"/>
              <a:gd name="T34" fmla="*/ 2147483646 w 710"/>
              <a:gd name="T35" fmla="*/ 2147483646 h 847"/>
              <a:gd name="T36" fmla="*/ 2147483646 w 710"/>
              <a:gd name="T37" fmla="*/ 2147483646 h 847"/>
              <a:gd name="T38" fmla="*/ 2147483646 w 710"/>
              <a:gd name="T39" fmla="*/ 2147483646 h 847"/>
              <a:gd name="T40" fmla="*/ 2147483646 w 710"/>
              <a:gd name="T41" fmla="*/ 2147483646 h 847"/>
              <a:gd name="T42" fmla="*/ 2147483646 w 710"/>
              <a:gd name="T43" fmla="*/ 2147483646 h 847"/>
              <a:gd name="T44" fmla="*/ 2147483646 w 710"/>
              <a:gd name="T45" fmla="*/ 2147483646 h 847"/>
              <a:gd name="T46" fmla="*/ 2147483646 w 710"/>
              <a:gd name="T47" fmla="*/ 2147483646 h 847"/>
              <a:gd name="T48" fmla="*/ 2147483646 w 710"/>
              <a:gd name="T49" fmla="*/ 2147483646 h 847"/>
              <a:gd name="T50" fmla="*/ 2147483646 w 710"/>
              <a:gd name="T51" fmla="*/ 2147483646 h 847"/>
              <a:gd name="T52" fmla="*/ 2147483646 w 710"/>
              <a:gd name="T53" fmla="*/ 2147483646 h 847"/>
              <a:gd name="T54" fmla="*/ 2147483646 w 710"/>
              <a:gd name="T55" fmla="*/ 2147483646 h 847"/>
              <a:gd name="T56" fmla="*/ 2147483646 w 710"/>
              <a:gd name="T57" fmla="*/ 2147483646 h 847"/>
              <a:gd name="T58" fmla="*/ 2147483646 w 710"/>
              <a:gd name="T59" fmla="*/ 2147483646 h 847"/>
              <a:gd name="T60" fmla="*/ 2147483646 w 710"/>
              <a:gd name="T61" fmla="*/ 2147483646 h 847"/>
              <a:gd name="T62" fmla="*/ 2147483646 w 710"/>
              <a:gd name="T63" fmla="*/ 2147483646 h 847"/>
              <a:gd name="T64" fmla="*/ 2147483646 w 710"/>
              <a:gd name="T65" fmla="*/ 2147483646 h 847"/>
              <a:gd name="T66" fmla="*/ 2147483646 w 710"/>
              <a:gd name="T67" fmla="*/ 2147483646 h 847"/>
              <a:gd name="T68" fmla="*/ 2147483646 w 710"/>
              <a:gd name="T69" fmla="*/ 2147483646 h 847"/>
              <a:gd name="T70" fmla="*/ 2147483646 w 710"/>
              <a:gd name="T71" fmla="*/ 2147483646 h 8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0" h="847">
                <a:moveTo>
                  <a:pt x="316" y="13"/>
                </a:moveTo>
                <a:cubicBezTo>
                  <a:pt x="294" y="8"/>
                  <a:pt x="222" y="0"/>
                  <a:pt x="187" y="10"/>
                </a:cubicBezTo>
                <a:cubicBezTo>
                  <a:pt x="152" y="20"/>
                  <a:pt x="131" y="44"/>
                  <a:pt x="105" y="73"/>
                </a:cubicBezTo>
                <a:cubicBezTo>
                  <a:pt x="79" y="102"/>
                  <a:pt x="50" y="144"/>
                  <a:pt x="33" y="183"/>
                </a:cubicBezTo>
                <a:cubicBezTo>
                  <a:pt x="16" y="222"/>
                  <a:pt x="4" y="283"/>
                  <a:pt x="2" y="306"/>
                </a:cubicBezTo>
                <a:cubicBezTo>
                  <a:pt x="0" y="329"/>
                  <a:pt x="15" y="315"/>
                  <a:pt x="19" y="322"/>
                </a:cubicBezTo>
                <a:cubicBezTo>
                  <a:pt x="23" y="329"/>
                  <a:pt x="17" y="341"/>
                  <a:pt x="28" y="349"/>
                </a:cubicBezTo>
                <a:cubicBezTo>
                  <a:pt x="39" y="357"/>
                  <a:pt x="69" y="366"/>
                  <a:pt x="88" y="368"/>
                </a:cubicBezTo>
                <a:cubicBezTo>
                  <a:pt x="107" y="370"/>
                  <a:pt x="136" y="355"/>
                  <a:pt x="143" y="361"/>
                </a:cubicBezTo>
                <a:cubicBezTo>
                  <a:pt x="150" y="367"/>
                  <a:pt x="137" y="388"/>
                  <a:pt x="127" y="404"/>
                </a:cubicBezTo>
                <a:cubicBezTo>
                  <a:pt x="117" y="420"/>
                  <a:pt x="93" y="439"/>
                  <a:pt x="83" y="457"/>
                </a:cubicBezTo>
                <a:cubicBezTo>
                  <a:pt x="73" y="475"/>
                  <a:pt x="74" y="499"/>
                  <a:pt x="69" y="512"/>
                </a:cubicBezTo>
                <a:cubicBezTo>
                  <a:pt x="64" y="525"/>
                  <a:pt x="51" y="523"/>
                  <a:pt x="52" y="536"/>
                </a:cubicBezTo>
                <a:cubicBezTo>
                  <a:pt x="53" y="549"/>
                  <a:pt x="70" y="570"/>
                  <a:pt x="74" y="591"/>
                </a:cubicBezTo>
                <a:cubicBezTo>
                  <a:pt x="78" y="612"/>
                  <a:pt x="67" y="638"/>
                  <a:pt x="79" y="661"/>
                </a:cubicBezTo>
                <a:cubicBezTo>
                  <a:pt x="91" y="684"/>
                  <a:pt x="123" y="702"/>
                  <a:pt x="146" y="730"/>
                </a:cubicBezTo>
                <a:cubicBezTo>
                  <a:pt x="169" y="758"/>
                  <a:pt x="193" y="815"/>
                  <a:pt x="220" y="831"/>
                </a:cubicBezTo>
                <a:cubicBezTo>
                  <a:pt x="247" y="847"/>
                  <a:pt x="281" y="830"/>
                  <a:pt x="311" y="826"/>
                </a:cubicBezTo>
                <a:cubicBezTo>
                  <a:pt x="341" y="822"/>
                  <a:pt x="370" y="823"/>
                  <a:pt x="400" y="807"/>
                </a:cubicBezTo>
                <a:cubicBezTo>
                  <a:pt x="430" y="791"/>
                  <a:pt x="470" y="762"/>
                  <a:pt x="494" y="730"/>
                </a:cubicBezTo>
                <a:cubicBezTo>
                  <a:pt x="518" y="698"/>
                  <a:pt x="513" y="650"/>
                  <a:pt x="544" y="613"/>
                </a:cubicBezTo>
                <a:cubicBezTo>
                  <a:pt x="575" y="576"/>
                  <a:pt x="652" y="538"/>
                  <a:pt x="679" y="507"/>
                </a:cubicBezTo>
                <a:cubicBezTo>
                  <a:pt x="706" y="476"/>
                  <a:pt x="710" y="437"/>
                  <a:pt x="707" y="426"/>
                </a:cubicBezTo>
                <a:cubicBezTo>
                  <a:pt x="704" y="415"/>
                  <a:pt x="681" y="447"/>
                  <a:pt x="662" y="438"/>
                </a:cubicBezTo>
                <a:cubicBezTo>
                  <a:pt x="643" y="429"/>
                  <a:pt x="606" y="396"/>
                  <a:pt x="595" y="370"/>
                </a:cubicBezTo>
                <a:cubicBezTo>
                  <a:pt x="584" y="344"/>
                  <a:pt x="592" y="316"/>
                  <a:pt x="597" y="284"/>
                </a:cubicBezTo>
                <a:cubicBezTo>
                  <a:pt x="602" y="252"/>
                  <a:pt x="620" y="210"/>
                  <a:pt x="626" y="178"/>
                </a:cubicBezTo>
                <a:cubicBezTo>
                  <a:pt x="632" y="146"/>
                  <a:pt x="635" y="108"/>
                  <a:pt x="631" y="94"/>
                </a:cubicBezTo>
                <a:cubicBezTo>
                  <a:pt x="627" y="80"/>
                  <a:pt x="612" y="95"/>
                  <a:pt x="604" y="94"/>
                </a:cubicBezTo>
                <a:cubicBezTo>
                  <a:pt x="596" y="93"/>
                  <a:pt x="594" y="80"/>
                  <a:pt x="585" y="85"/>
                </a:cubicBezTo>
                <a:cubicBezTo>
                  <a:pt x="576" y="90"/>
                  <a:pt x="562" y="119"/>
                  <a:pt x="549" y="126"/>
                </a:cubicBezTo>
                <a:cubicBezTo>
                  <a:pt x="536" y="133"/>
                  <a:pt x="526" y="137"/>
                  <a:pt x="506" y="128"/>
                </a:cubicBezTo>
                <a:cubicBezTo>
                  <a:pt x="486" y="119"/>
                  <a:pt x="457" y="88"/>
                  <a:pt x="431" y="73"/>
                </a:cubicBezTo>
                <a:cubicBezTo>
                  <a:pt x="405" y="58"/>
                  <a:pt x="368" y="44"/>
                  <a:pt x="350" y="39"/>
                </a:cubicBezTo>
                <a:cubicBezTo>
                  <a:pt x="332" y="34"/>
                  <a:pt x="326" y="46"/>
                  <a:pt x="321" y="42"/>
                </a:cubicBezTo>
                <a:cubicBezTo>
                  <a:pt x="316" y="38"/>
                  <a:pt x="338" y="18"/>
                  <a:pt x="316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81" name="Freeform 23">
            <a:extLst>
              <a:ext uri="{FF2B5EF4-FFF2-40B4-BE49-F238E27FC236}">
                <a16:creationId xmlns:a16="http://schemas.microsoft.com/office/drawing/2014/main" id="{75CA04A5-45E9-47B6-A794-6E7ACA8F5F0E}"/>
              </a:ext>
            </a:extLst>
          </p:cNvPr>
          <p:cNvSpPr>
            <a:spLocks/>
          </p:cNvSpPr>
          <p:nvPr/>
        </p:nvSpPr>
        <p:spPr bwMode="auto">
          <a:xfrm>
            <a:off x="1157288" y="4462463"/>
            <a:ext cx="752475" cy="804862"/>
          </a:xfrm>
          <a:custGeom>
            <a:avLst/>
            <a:gdLst>
              <a:gd name="T0" fmla="*/ 2147483646 w 474"/>
              <a:gd name="T1" fmla="*/ 2147483646 h 507"/>
              <a:gd name="T2" fmla="*/ 2147483646 w 474"/>
              <a:gd name="T3" fmla="*/ 2147483646 h 507"/>
              <a:gd name="T4" fmla="*/ 2147483646 w 474"/>
              <a:gd name="T5" fmla="*/ 2147483646 h 507"/>
              <a:gd name="T6" fmla="*/ 2147483646 w 474"/>
              <a:gd name="T7" fmla="*/ 2147483646 h 507"/>
              <a:gd name="T8" fmla="*/ 2147483646 w 474"/>
              <a:gd name="T9" fmla="*/ 2147483646 h 507"/>
              <a:gd name="T10" fmla="*/ 2147483646 w 474"/>
              <a:gd name="T11" fmla="*/ 2147483646 h 507"/>
              <a:gd name="T12" fmla="*/ 2147483646 w 474"/>
              <a:gd name="T13" fmla="*/ 2147483646 h 507"/>
              <a:gd name="T14" fmla="*/ 2147483646 w 474"/>
              <a:gd name="T15" fmla="*/ 2147483646 h 507"/>
              <a:gd name="T16" fmla="*/ 2147483646 w 474"/>
              <a:gd name="T17" fmla="*/ 2147483646 h 507"/>
              <a:gd name="T18" fmla="*/ 2147483646 w 474"/>
              <a:gd name="T19" fmla="*/ 2147483646 h 507"/>
              <a:gd name="T20" fmla="*/ 2147483646 w 474"/>
              <a:gd name="T21" fmla="*/ 2147483646 h 507"/>
              <a:gd name="T22" fmla="*/ 2147483646 w 474"/>
              <a:gd name="T23" fmla="*/ 2147483646 h 507"/>
              <a:gd name="T24" fmla="*/ 2147483646 w 474"/>
              <a:gd name="T25" fmla="*/ 2147483646 h 507"/>
              <a:gd name="T26" fmla="*/ 2147483646 w 474"/>
              <a:gd name="T27" fmla="*/ 2147483646 h 507"/>
              <a:gd name="T28" fmla="*/ 2147483646 w 474"/>
              <a:gd name="T29" fmla="*/ 2147483646 h 507"/>
              <a:gd name="T30" fmla="*/ 2147483646 w 474"/>
              <a:gd name="T31" fmla="*/ 2147483646 h 507"/>
              <a:gd name="T32" fmla="*/ 2147483646 w 474"/>
              <a:gd name="T33" fmla="*/ 2147483646 h 507"/>
              <a:gd name="T34" fmla="*/ 2147483646 w 474"/>
              <a:gd name="T35" fmla="*/ 2147483646 h 507"/>
              <a:gd name="T36" fmla="*/ 2147483646 w 474"/>
              <a:gd name="T37" fmla="*/ 2147483646 h 507"/>
              <a:gd name="T38" fmla="*/ 2147483646 w 474"/>
              <a:gd name="T39" fmla="*/ 2147483646 h 507"/>
              <a:gd name="T40" fmla="*/ 2147483646 w 474"/>
              <a:gd name="T41" fmla="*/ 2147483646 h 507"/>
              <a:gd name="T42" fmla="*/ 2147483646 w 474"/>
              <a:gd name="T43" fmla="*/ 2147483646 h 507"/>
              <a:gd name="T44" fmla="*/ 2147483646 w 474"/>
              <a:gd name="T45" fmla="*/ 2147483646 h 507"/>
              <a:gd name="T46" fmla="*/ 2147483646 w 474"/>
              <a:gd name="T47" fmla="*/ 2147483646 h 507"/>
              <a:gd name="T48" fmla="*/ 2147483646 w 474"/>
              <a:gd name="T49" fmla="*/ 2147483646 h 507"/>
              <a:gd name="T50" fmla="*/ 2147483646 w 474"/>
              <a:gd name="T51" fmla="*/ 2147483646 h 507"/>
              <a:gd name="T52" fmla="*/ 2147483646 w 474"/>
              <a:gd name="T53" fmla="*/ 2147483646 h 5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74" h="507">
                <a:moveTo>
                  <a:pt x="15" y="435"/>
                </a:moveTo>
                <a:cubicBezTo>
                  <a:pt x="13" y="418"/>
                  <a:pt x="3" y="381"/>
                  <a:pt x="3" y="354"/>
                </a:cubicBezTo>
                <a:cubicBezTo>
                  <a:pt x="3" y="327"/>
                  <a:pt x="6" y="305"/>
                  <a:pt x="17" y="275"/>
                </a:cubicBezTo>
                <a:cubicBezTo>
                  <a:pt x="28" y="245"/>
                  <a:pt x="47" y="206"/>
                  <a:pt x="68" y="176"/>
                </a:cubicBezTo>
                <a:cubicBezTo>
                  <a:pt x="89" y="146"/>
                  <a:pt x="111" y="120"/>
                  <a:pt x="140" y="95"/>
                </a:cubicBezTo>
                <a:cubicBezTo>
                  <a:pt x="169" y="70"/>
                  <a:pt x="208" y="41"/>
                  <a:pt x="243" y="25"/>
                </a:cubicBezTo>
                <a:cubicBezTo>
                  <a:pt x="278" y="9"/>
                  <a:pt x="320" y="2"/>
                  <a:pt x="349" y="1"/>
                </a:cubicBezTo>
                <a:cubicBezTo>
                  <a:pt x="378" y="0"/>
                  <a:pt x="401" y="6"/>
                  <a:pt x="418" y="18"/>
                </a:cubicBezTo>
                <a:cubicBezTo>
                  <a:pt x="435" y="30"/>
                  <a:pt x="445" y="53"/>
                  <a:pt x="452" y="73"/>
                </a:cubicBezTo>
                <a:cubicBezTo>
                  <a:pt x="459" y="93"/>
                  <a:pt x="462" y="119"/>
                  <a:pt x="459" y="140"/>
                </a:cubicBezTo>
                <a:cubicBezTo>
                  <a:pt x="456" y="161"/>
                  <a:pt x="453" y="178"/>
                  <a:pt x="435" y="200"/>
                </a:cubicBezTo>
                <a:cubicBezTo>
                  <a:pt x="417" y="222"/>
                  <a:pt x="373" y="247"/>
                  <a:pt x="351" y="270"/>
                </a:cubicBezTo>
                <a:cubicBezTo>
                  <a:pt x="329" y="293"/>
                  <a:pt x="309" y="316"/>
                  <a:pt x="301" y="337"/>
                </a:cubicBezTo>
                <a:cubicBezTo>
                  <a:pt x="293" y="358"/>
                  <a:pt x="299" y="387"/>
                  <a:pt x="305" y="399"/>
                </a:cubicBezTo>
                <a:cubicBezTo>
                  <a:pt x="311" y="411"/>
                  <a:pt x="321" y="412"/>
                  <a:pt x="337" y="409"/>
                </a:cubicBezTo>
                <a:cubicBezTo>
                  <a:pt x="353" y="406"/>
                  <a:pt x="385" y="392"/>
                  <a:pt x="404" y="380"/>
                </a:cubicBezTo>
                <a:cubicBezTo>
                  <a:pt x="423" y="368"/>
                  <a:pt x="444" y="341"/>
                  <a:pt x="452" y="337"/>
                </a:cubicBezTo>
                <a:cubicBezTo>
                  <a:pt x="460" y="333"/>
                  <a:pt x="451" y="355"/>
                  <a:pt x="454" y="359"/>
                </a:cubicBezTo>
                <a:cubicBezTo>
                  <a:pt x="457" y="363"/>
                  <a:pt x="474" y="353"/>
                  <a:pt x="469" y="363"/>
                </a:cubicBezTo>
                <a:cubicBezTo>
                  <a:pt x="464" y="373"/>
                  <a:pt x="438" y="396"/>
                  <a:pt x="421" y="419"/>
                </a:cubicBezTo>
                <a:cubicBezTo>
                  <a:pt x="404" y="442"/>
                  <a:pt x="383" y="499"/>
                  <a:pt x="368" y="503"/>
                </a:cubicBezTo>
                <a:cubicBezTo>
                  <a:pt x="353" y="507"/>
                  <a:pt x="349" y="458"/>
                  <a:pt x="332" y="443"/>
                </a:cubicBezTo>
                <a:cubicBezTo>
                  <a:pt x="315" y="428"/>
                  <a:pt x="292" y="418"/>
                  <a:pt x="265" y="411"/>
                </a:cubicBezTo>
                <a:cubicBezTo>
                  <a:pt x="238" y="404"/>
                  <a:pt x="201" y="397"/>
                  <a:pt x="171" y="399"/>
                </a:cubicBezTo>
                <a:cubicBezTo>
                  <a:pt x="141" y="401"/>
                  <a:pt x="113" y="412"/>
                  <a:pt x="87" y="421"/>
                </a:cubicBezTo>
                <a:cubicBezTo>
                  <a:pt x="61" y="430"/>
                  <a:pt x="26" y="454"/>
                  <a:pt x="13" y="455"/>
                </a:cubicBezTo>
                <a:cubicBezTo>
                  <a:pt x="0" y="456"/>
                  <a:pt x="17" y="452"/>
                  <a:pt x="15" y="4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82" name="Freeform 24">
            <a:extLst>
              <a:ext uri="{FF2B5EF4-FFF2-40B4-BE49-F238E27FC236}">
                <a16:creationId xmlns:a16="http://schemas.microsoft.com/office/drawing/2014/main" id="{F90CF1C7-26B2-4209-9EB9-40DCB423E6C0}"/>
              </a:ext>
            </a:extLst>
          </p:cNvPr>
          <p:cNvSpPr>
            <a:spLocks/>
          </p:cNvSpPr>
          <p:nvPr/>
        </p:nvSpPr>
        <p:spPr bwMode="auto">
          <a:xfrm>
            <a:off x="2092325" y="3970338"/>
            <a:ext cx="2065338" cy="2355850"/>
          </a:xfrm>
          <a:custGeom>
            <a:avLst/>
            <a:gdLst>
              <a:gd name="T0" fmla="*/ 2147483646 w 1301"/>
              <a:gd name="T1" fmla="*/ 2147483646 h 1484"/>
              <a:gd name="T2" fmla="*/ 2147483646 w 1301"/>
              <a:gd name="T3" fmla="*/ 2147483646 h 1484"/>
              <a:gd name="T4" fmla="*/ 2147483646 w 1301"/>
              <a:gd name="T5" fmla="*/ 2147483646 h 1484"/>
              <a:gd name="T6" fmla="*/ 2147483646 w 1301"/>
              <a:gd name="T7" fmla="*/ 2147483646 h 1484"/>
              <a:gd name="T8" fmla="*/ 2147483646 w 1301"/>
              <a:gd name="T9" fmla="*/ 2147483646 h 1484"/>
              <a:gd name="T10" fmla="*/ 2147483646 w 1301"/>
              <a:gd name="T11" fmla="*/ 2147483646 h 1484"/>
              <a:gd name="T12" fmla="*/ 2147483646 w 1301"/>
              <a:gd name="T13" fmla="*/ 2147483646 h 1484"/>
              <a:gd name="T14" fmla="*/ 2147483646 w 1301"/>
              <a:gd name="T15" fmla="*/ 2147483646 h 1484"/>
              <a:gd name="T16" fmla="*/ 2147483646 w 1301"/>
              <a:gd name="T17" fmla="*/ 2147483646 h 1484"/>
              <a:gd name="T18" fmla="*/ 2147483646 w 1301"/>
              <a:gd name="T19" fmla="*/ 2147483646 h 1484"/>
              <a:gd name="T20" fmla="*/ 2147483646 w 1301"/>
              <a:gd name="T21" fmla="*/ 2147483646 h 1484"/>
              <a:gd name="T22" fmla="*/ 2147483646 w 1301"/>
              <a:gd name="T23" fmla="*/ 2147483646 h 1484"/>
              <a:gd name="T24" fmla="*/ 2147483646 w 1301"/>
              <a:gd name="T25" fmla="*/ 2147483646 h 1484"/>
              <a:gd name="T26" fmla="*/ 2147483646 w 1301"/>
              <a:gd name="T27" fmla="*/ 2147483646 h 1484"/>
              <a:gd name="T28" fmla="*/ 2147483646 w 1301"/>
              <a:gd name="T29" fmla="*/ 2147483646 h 1484"/>
              <a:gd name="T30" fmla="*/ 2147483646 w 1301"/>
              <a:gd name="T31" fmla="*/ 2147483646 h 1484"/>
              <a:gd name="T32" fmla="*/ 2147483646 w 1301"/>
              <a:gd name="T33" fmla="*/ 2147483646 h 1484"/>
              <a:gd name="T34" fmla="*/ 2147483646 w 1301"/>
              <a:gd name="T35" fmla="*/ 2147483646 h 1484"/>
              <a:gd name="T36" fmla="*/ 2147483646 w 1301"/>
              <a:gd name="T37" fmla="*/ 2147483646 h 1484"/>
              <a:gd name="T38" fmla="*/ 2147483646 w 1301"/>
              <a:gd name="T39" fmla="*/ 2147483646 h 1484"/>
              <a:gd name="T40" fmla="*/ 2147483646 w 1301"/>
              <a:gd name="T41" fmla="*/ 2147483646 h 1484"/>
              <a:gd name="T42" fmla="*/ 2147483646 w 1301"/>
              <a:gd name="T43" fmla="*/ 2147483646 h 1484"/>
              <a:gd name="T44" fmla="*/ 2147483646 w 1301"/>
              <a:gd name="T45" fmla="*/ 2147483646 h 1484"/>
              <a:gd name="T46" fmla="*/ 2147483646 w 1301"/>
              <a:gd name="T47" fmla="*/ 2147483646 h 1484"/>
              <a:gd name="T48" fmla="*/ 2147483646 w 1301"/>
              <a:gd name="T49" fmla="*/ 2147483646 h 1484"/>
              <a:gd name="T50" fmla="*/ 2147483646 w 1301"/>
              <a:gd name="T51" fmla="*/ 2147483646 h 1484"/>
              <a:gd name="T52" fmla="*/ 2147483646 w 1301"/>
              <a:gd name="T53" fmla="*/ 2147483646 h 1484"/>
              <a:gd name="T54" fmla="*/ 2147483646 w 1301"/>
              <a:gd name="T55" fmla="*/ 2147483646 h 1484"/>
              <a:gd name="T56" fmla="*/ 2147483646 w 1301"/>
              <a:gd name="T57" fmla="*/ 2147483646 h 1484"/>
              <a:gd name="T58" fmla="*/ 2147483646 w 1301"/>
              <a:gd name="T59" fmla="*/ 2147483646 h 1484"/>
              <a:gd name="T60" fmla="*/ 2147483646 w 1301"/>
              <a:gd name="T61" fmla="*/ 2147483646 h 1484"/>
              <a:gd name="T62" fmla="*/ 2147483646 w 1301"/>
              <a:gd name="T63" fmla="*/ 2147483646 h 1484"/>
              <a:gd name="T64" fmla="*/ 2147483646 w 1301"/>
              <a:gd name="T65" fmla="*/ 2147483646 h 1484"/>
              <a:gd name="T66" fmla="*/ 2147483646 w 1301"/>
              <a:gd name="T67" fmla="*/ 2147483646 h 1484"/>
              <a:gd name="T68" fmla="*/ 2147483646 w 1301"/>
              <a:gd name="T69" fmla="*/ 2147483646 h 1484"/>
              <a:gd name="T70" fmla="*/ 2147483646 w 1301"/>
              <a:gd name="T71" fmla="*/ 2147483646 h 1484"/>
              <a:gd name="T72" fmla="*/ 2147483646 w 1301"/>
              <a:gd name="T73" fmla="*/ 2147483646 h 1484"/>
              <a:gd name="T74" fmla="*/ 2147483646 w 1301"/>
              <a:gd name="T75" fmla="*/ 2147483646 h 1484"/>
              <a:gd name="T76" fmla="*/ 2147483646 w 1301"/>
              <a:gd name="T77" fmla="*/ 2147483646 h 1484"/>
              <a:gd name="T78" fmla="*/ 2147483646 w 1301"/>
              <a:gd name="T79" fmla="*/ 2147483646 h 1484"/>
              <a:gd name="T80" fmla="*/ 2147483646 w 1301"/>
              <a:gd name="T81" fmla="*/ 2147483646 h 1484"/>
              <a:gd name="T82" fmla="*/ 2147483646 w 1301"/>
              <a:gd name="T83" fmla="*/ 2147483646 h 1484"/>
              <a:gd name="T84" fmla="*/ 2147483646 w 1301"/>
              <a:gd name="T85" fmla="*/ 2147483646 h 14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01" h="1484">
                <a:moveTo>
                  <a:pt x="1158" y="455"/>
                </a:moveTo>
                <a:cubicBezTo>
                  <a:pt x="1184" y="442"/>
                  <a:pt x="1165" y="427"/>
                  <a:pt x="1175" y="410"/>
                </a:cubicBezTo>
                <a:cubicBezTo>
                  <a:pt x="1185" y="393"/>
                  <a:pt x="1204" y="377"/>
                  <a:pt x="1220" y="356"/>
                </a:cubicBezTo>
                <a:cubicBezTo>
                  <a:pt x="1236" y="335"/>
                  <a:pt x="1258" y="316"/>
                  <a:pt x="1270" y="283"/>
                </a:cubicBezTo>
                <a:cubicBezTo>
                  <a:pt x="1282" y="250"/>
                  <a:pt x="1301" y="200"/>
                  <a:pt x="1290" y="159"/>
                </a:cubicBezTo>
                <a:cubicBezTo>
                  <a:pt x="1279" y="118"/>
                  <a:pt x="1225" y="64"/>
                  <a:pt x="1202" y="39"/>
                </a:cubicBezTo>
                <a:cubicBezTo>
                  <a:pt x="1179" y="14"/>
                  <a:pt x="1173" y="12"/>
                  <a:pt x="1150" y="7"/>
                </a:cubicBezTo>
                <a:cubicBezTo>
                  <a:pt x="1127" y="2"/>
                  <a:pt x="1098" y="0"/>
                  <a:pt x="1066" y="7"/>
                </a:cubicBezTo>
                <a:cubicBezTo>
                  <a:pt x="1034" y="14"/>
                  <a:pt x="985" y="27"/>
                  <a:pt x="958" y="51"/>
                </a:cubicBezTo>
                <a:cubicBezTo>
                  <a:pt x="931" y="75"/>
                  <a:pt x="921" y="117"/>
                  <a:pt x="906" y="151"/>
                </a:cubicBezTo>
                <a:cubicBezTo>
                  <a:pt x="891" y="185"/>
                  <a:pt x="883" y="232"/>
                  <a:pt x="866" y="255"/>
                </a:cubicBezTo>
                <a:cubicBezTo>
                  <a:pt x="849" y="278"/>
                  <a:pt x="819" y="289"/>
                  <a:pt x="802" y="287"/>
                </a:cubicBezTo>
                <a:cubicBezTo>
                  <a:pt x="785" y="285"/>
                  <a:pt x="771" y="262"/>
                  <a:pt x="764" y="242"/>
                </a:cubicBezTo>
                <a:cubicBezTo>
                  <a:pt x="757" y="222"/>
                  <a:pt x="771" y="173"/>
                  <a:pt x="762" y="167"/>
                </a:cubicBezTo>
                <a:cubicBezTo>
                  <a:pt x="753" y="161"/>
                  <a:pt x="734" y="192"/>
                  <a:pt x="710" y="207"/>
                </a:cubicBezTo>
                <a:cubicBezTo>
                  <a:pt x="686" y="222"/>
                  <a:pt x="657" y="242"/>
                  <a:pt x="618" y="255"/>
                </a:cubicBezTo>
                <a:cubicBezTo>
                  <a:pt x="579" y="268"/>
                  <a:pt x="519" y="272"/>
                  <a:pt x="474" y="283"/>
                </a:cubicBezTo>
                <a:cubicBezTo>
                  <a:pt x="429" y="294"/>
                  <a:pt x="389" y="298"/>
                  <a:pt x="350" y="319"/>
                </a:cubicBezTo>
                <a:cubicBezTo>
                  <a:pt x="311" y="340"/>
                  <a:pt x="275" y="378"/>
                  <a:pt x="242" y="411"/>
                </a:cubicBezTo>
                <a:cubicBezTo>
                  <a:pt x="209" y="444"/>
                  <a:pt x="182" y="464"/>
                  <a:pt x="150" y="515"/>
                </a:cubicBezTo>
                <a:cubicBezTo>
                  <a:pt x="118" y="566"/>
                  <a:pt x="73" y="653"/>
                  <a:pt x="50" y="719"/>
                </a:cubicBezTo>
                <a:cubicBezTo>
                  <a:pt x="27" y="785"/>
                  <a:pt x="17" y="851"/>
                  <a:pt x="10" y="911"/>
                </a:cubicBezTo>
                <a:cubicBezTo>
                  <a:pt x="3" y="971"/>
                  <a:pt x="0" y="1021"/>
                  <a:pt x="10" y="1079"/>
                </a:cubicBezTo>
                <a:cubicBezTo>
                  <a:pt x="20" y="1137"/>
                  <a:pt x="27" y="1200"/>
                  <a:pt x="70" y="1259"/>
                </a:cubicBezTo>
                <a:cubicBezTo>
                  <a:pt x="113" y="1318"/>
                  <a:pt x="199" y="1400"/>
                  <a:pt x="266" y="1435"/>
                </a:cubicBezTo>
                <a:cubicBezTo>
                  <a:pt x="333" y="1470"/>
                  <a:pt x="403" y="1484"/>
                  <a:pt x="470" y="1471"/>
                </a:cubicBezTo>
                <a:cubicBezTo>
                  <a:pt x="537" y="1458"/>
                  <a:pt x="613" y="1413"/>
                  <a:pt x="670" y="1359"/>
                </a:cubicBezTo>
                <a:cubicBezTo>
                  <a:pt x="727" y="1305"/>
                  <a:pt x="781" y="1220"/>
                  <a:pt x="810" y="1147"/>
                </a:cubicBezTo>
                <a:cubicBezTo>
                  <a:pt x="839" y="1074"/>
                  <a:pt x="849" y="981"/>
                  <a:pt x="846" y="923"/>
                </a:cubicBezTo>
                <a:cubicBezTo>
                  <a:pt x="843" y="865"/>
                  <a:pt x="793" y="820"/>
                  <a:pt x="791" y="800"/>
                </a:cubicBezTo>
                <a:cubicBezTo>
                  <a:pt x="789" y="780"/>
                  <a:pt x="819" y="809"/>
                  <a:pt x="834" y="803"/>
                </a:cubicBezTo>
                <a:cubicBezTo>
                  <a:pt x="849" y="797"/>
                  <a:pt x="871" y="788"/>
                  <a:pt x="881" y="764"/>
                </a:cubicBezTo>
                <a:cubicBezTo>
                  <a:pt x="891" y="740"/>
                  <a:pt x="904" y="686"/>
                  <a:pt x="896" y="656"/>
                </a:cubicBezTo>
                <a:cubicBezTo>
                  <a:pt x="888" y="626"/>
                  <a:pt x="847" y="597"/>
                  <a:pt x="834" y="583"/>
                </a:cubicBezTo>
                <a:cubicBezTo>
                  <a:pt x="821" y="569"/>
                  <a:pt x="810" y="572"/>
                  <a:pt x="815" y="569"/>
                </a:cubicBezTo>
                <a:cubicBezTo>
                  <a:pt x="820" y="566"/>
                  <a:pt x="850" y="577"/>
                  <a:pt x="866" y="567"/>
                </a:cubicBezTo>
                <a:cubicBezTo>
                  <a:pt x="882" y="557"/>
                  <a:pt x="917" y="536"/>
                  <a:pt x="914" y="507"/>
                </a:cubicBezTo>
                <a:cubicBezTo>
                  <a:pt x="911" y="478"/>
                  <a:pt x="859" y="422"/>
                  <a:pt x="850" y="395"/>
                </a:cubicBezTo>
                <a:cubicBezTo>
                  <a:pt x="841" y="368"/>
                  <a:pt x="849" y="353"/>
                  <a:pt x="862" y="347"/>
                </a:cubicBezTo>
                <a:cubicBezTo>
                  <a:pt x="875" y="341"/>
                  <a:pt x="907" y="345"/>
                  <a:pt x="926" y="359"/>
                </a:cubicBezTo>
                <a:cubicBezTo>
                  <a:pt x="945" y="373"/>
                  <a:pt x="962" y="407"/>
                  <a:pt x="977" y="428"/>
                </a:cubicBezTo>
                <a:cubicBezTo>
                  <a:pt x="992" y="449"/>
                  <a:pt x="986" y="484"/>
                  <a:pt x="1016" y="488"/>
                </a:cubicBezTo>
                <a:cubicBezTo>
                  <a:pt x="1046" y="492"/>
                  <a:pt x="1129" y="467"/>
                  <a:pt x="1158" y="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83" name="Rectangle 25" descr="Diagonales larges vers le bas">
            <a:extLst>
              <a:ext uri="{FF2B5EF4-FFF2-40B4-BE49-F238E27FC236}">
                <a16:creationId xmlns:a16="http://schemas.microsoft.com/office/drawing/2014/main" id="{BA9BD2E6-DD0F-4D4D-9650-4289F562F04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727825" y="5133975"/>
            <a:ext cx="323850" cy="4000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9484" name="Rectangle 1">
            <a:extLst>
              <a:ext uri="{FF2B5EF4-FFF2-40B4-BE49-F238E27FC236}">
                <a16:creationId xmlns:a16="http://schemas.microsoft.com/office/drawing/2014/main" id="{35617252-B475-4906-8F3A-E3CABDE1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1392238"/>
            <a:ext cx="1797050" cy="241935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</a:t>
            </a:r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id="{64C4BAC0-BA74-4155-8811-CE69CE6CC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727450"/>
            <a:ext cx="2273300" cy="2754313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>
            <a:extLst>
              <a:ext uri="{FF2B5EF4-FFF2-40B4-BE49-F238E27FC236}">
                <a16:creationId xmlns:a16="http://schemas.microsoft.com/office/drawing/2014/main" id="{03509A12-A5F5-4478-97D8-075ACAC6EA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429192-FE20-4B00-BDDD-47EC2B578A8E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1507" name="Rectangle 30">
            <a:extLst>
              <a:ext uri="{FF2B5EF4-FFF2-40B4-BE49-F238E27FC236}">
                <a16:creationId xmlns:a16="http://schemas.microsoft.com/office/drawing/2014/main" id="{FD93DBA0-F501-49D8-80C3-D4A327082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244600"/>
            <a:ext cx="6081712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21508" name="Picture 2" descr="esto">
            <a:extLst>
              <a:ext uri="{FF2B5EF4-FFF2-40B4-BE49-F238E27FC236}">
                <a16:creationId xmlns:a16="http://schemas.microsoft.com/office/drawing/2014/main" id="{C94B4E93-9400-4930-86D8-DE927E89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>
            <a:fillRect/>
          </a:stretch>
        </p:blipFill>
        <p:spPr bwMode="invGray">
          <a:xfrm>
            <a:off x="560388" y="1590675"/>
            <a:ext cx="6081712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>
            <a:extLst>
              <a:ext uri="{FF2B5EF4-FFF2-40B4-BE49-F238E27FC236}">
                <a16:creationId xmlns:a16="http://schemas.microsoft.com/office/drawing/2014/main" id="{AD5D8E5B-BD0D-442E-984C-0789BD848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276225"/>
            <a:ext cx="8315325" cy="617538"/>
          </a:xfrm>
        </p:spPr>
        <p:txBody>
          <a:bodyPr/>
          <a:lstStyle/>
          <a:p>
            <a:pPr eaLnBrk="1" hangingPunct="1"/>
            <a:r>
              <a:rPr lang="fr-FR" altLang="fr-FR" sz="3600" b="0"/>
              <a:t>Estomac : types de muqueuse</a:t>
            </a:r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72AD79A6-A5E9-4B9D-853C-DB833D00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1244600"/>
            <a:ext cx="1246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Homme</a:t>
            </a:r>
          </a:p>
        </p:txBody>
      </p:sp>
      <p:sp>
        <p:nvSpPr>
          <p:cNvPr id="21511" name="Rectangle 5">
            <a:extLst>
              <a:ext uri="{FF2B5EF4-FFF2-40B4-BE49-F238E27FC236}">
                <a16:creationId xmlns:a16="http://schemas.microsoft.com/office/drawing/2014/main" id="{4215789D-BE23-459C-B665-6371C370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1244600"/>
            <a:ext cx="922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chien</a:t>
            </a:r>
          </a:p>
        </p:txBody>
      </p:sp>
      <p:sp>
        <p:nvSpPr>
          <p:cNvPr id="21512" name="Rectangle 6">
            <a:extLst>
              <a:ext uri="{FF2B5EF4-FFF2-40B4-BE49-F238E27FC236}">
                <a16:creationId xmlns:a16="http://schemas.microsoft.com/office/drawing/2014/main" id="{A7BA5651-585C-40DE-8319-80AA3D6D0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244600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porc</a:t>
            </a:r>
          </a:p>
        </p:txBody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69AFAD62-BD99-4527-9F60-8ED340D7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1244600"/>
            <a:ext cx="1076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cheval</a:t>
            </a:r>
          </a:p>
        </p:txBody>
      </p:sp>
      <p:sp>
        <p:nvSpPr>
          <p:cNvPr id="21514" name="Rectangle 8">
            <a:extLst>
              <a:ext uri="{FF2B5EF4-FFF2-40B4-BE49-F238E27FC236}">
                <a16:creationId xmlns:a16="http://schemas.microsoft.com/office/drawing/2014/main" id="{648D9480-EA87-46A8-AEFA-0581F4FA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3719513"/>
            <a:ext cx="619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Rat</a:t>
            </a:r>
          </a:p>
        </p:txBody>
      </p:sp>
      <p:sp>
        <p:nvSpPr>
          <p:cNvPr id="21515" name="Rectangle 9">
            <a:extLst>
              <a:ext uri="{FF2B5EF4-FFF2-40B4-BE49-F238E27FC236}">
                <a16:creationId xmlns:a16="http://schemas.microsoft.com/office/drawing/2014/main" id="{4720E7E6-23C7-413B-853C-2587AEB4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592513"/>
            <a:ext cx="992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AFD00"/>
                </a:solidFill>
              </a:rPr>
              <a:t>vache</a:t>
            </a:r>
          </a:p>
        </p:txBody>
      </p:sp>
      <p:sp>
        <p:nvSpPr>
          <p:cNvPr id="21516" name="Rectangle 10">
            <a:extLst>
              <a:ext uri="{FF2B5EF4-FFF2-40B4-BE49-F238E27FC236}">
                <a16:creationId xmlns:a16="http://schemas.microsoft.com/office/drawing/2014/main" id="{F5D702E0-D7EB-469A-A192-378DAC57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719513"/>
            <a:ext cx="92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AFD00"/>
                </a:solidFill>
              </a:rPr>
              <a:t>Lama</a:t>
            </a:r>
          </a:p>
        </p:txBody>
      </p:sp>
      <p:sp>
        <p:nvSpPr>
          <p:cNvPr id="21517" name="Rectangle 11">
            <a:extLst>
              <a:ext uri="{FF2B5EF4-FFF2-40B4-BE49-F238E27FC236}">
                <a16:creationId xmlns:a16="http://schemas.microsoft.com/office/drawing/2014/main" id="{78AF2553-0CFD-490A-A724-EBE286C873B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253288" y="2398713"/>
            <a:ext cx="14811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Stratifiée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sq. non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glandulaire</a:t>
            </a:r>
          </a:p>
        </p:txBody>
      </p:sp>
      <p:sp>
        <p:nvSpPr>
          <p:cNvPr id="21518" name="Rectangle 12">
            <a:extLst>
              <a:ext uri="{FF2B5EF4-FFF2-40B4-BE49-F238E27FC236}">
                <a16:creationId xmlns:a16="http://schemas.microsoft.com/office/drawing/2014/main" id="{B1EFAEE9-B1CC-440A-9B38-1B269C45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3406775"/>
            <a:ext cx="1141412" cy="322263"/>
          </a:xfrm>
          <a:prstGeom prst="rect">
            <a:avLst/>
          </a:prstGeom>
          <a:solidFill>
            <a:srgbClr val="66CCFF"/>
          </a:solidFill>
          <a:ln w="127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Cardiale</a:t>
            </a:r>
          </a:p>
        </p:txBody>
      </p:sp>
      <p:sp>
        <p:nvSpPr>
          <p:cNvPr id="21519" name="Rectangle 13">
            <a:extLst>
              <a:ext uri="{FF2B5EF4-FFF2-40B4-BE49-F238E27FC236}">
                <a16:creationId xmlns:a16="http://schemas.microsoft.com/office/drawing/2014/main" id="{2D512A29-3860-4A42-ADE6-692FD5682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252913"/>
            <a:ext cx="12715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Fundique</a:t>
            </a:r>
          </a:p>
        </p:txBody>
      </p:sp>
      <p:sp>
        <p:nvSpPr>
          <p:cNvPr id="21520" name="Rectangle 14">
            <a:extLst>
              <a:ext uri="{FF2B5EF4-FFF2-40B4-BE49-F238E27FC236}">
                <a16:creationId xmlns:a16="http://schemas.microsoft.com/office/drawing/2014/main" id="{66AA70D6-F268-49AF-ADB6-6B5CF982AB9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65938" y="4210050"/>
            <a:ext cx="32385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1521" name="Rectangle 15">
            <a:extLst>
              <a:ext uri="{FF2B5EF4-FFF2-40B4-BE49-F238E27FC236}">
                <a16:creationId xmlns:a16="http://schemas.microsoft.com/office/drawing/2014/main" id="{6FA1D016-A7AD-4AE0-9021-0C48B0C2C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3349625"/>
            <a:ext cx="325438" cy="400050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1522" name="Rectangle 16" descr="Grands confettis">
            <a:extLst>
              <a:ext uri="{FF2B5EF4-FFF2-40B4-BE49-F238E27FC236}">
                <a16:creationId xmlns:a16="http://schemas.microsoft.com/office/drawing/2014/main" id="{E702D4A5-0F43-4CCE-B450-0A70C36B2DD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64350" y="2489200"/>
            <a:ext cx="325438" cy="400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1523" name="Rectangle 17">
            <a:extLst>
              <a:ext uri="{FF2B5EF4-FFF2-40B4-BE49-F238E27FC236}">
                <a16:creationId xmlns:a16="http://schemas.microsoft.com/office/drawing/2014/main" id="{DBEADAE2-9C87-40CC-BE34-DAB0D04F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5122863"/>
            <a:ext cx="12842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Pylorique</a:t>
            </a:r>
          </a:p>
        </p:txBody>
      </p:sp>
      <p:sp>
        <p:nvSpPr>
          <p:cNvPr id="21524" name="Rectangle 18" descr="Diagonales larges vers le bas">
            <a:extLst>
              <a:ext uri="{FF2B5EF4-FFF2-40B4-BE49-F238E27FC236}">
                <a16:creationId xmlns:a16="http://schemas.microsoft.com/office/drawing/2014/main" id="{9928ACDC-C948-4DB4-B3BD-8231E3FD992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865938" y="5072063"/>
            <a:ext cx="323850" cy="4000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1525" name="Freeform 19">
            <a:extLst>
              <a:ext uri="{FF2B5EF4-FFF2-40B4-BE49-F238E27FC236}">
                <a16:creationId xmlns:a16="http://schemas.microsoft.com/office/drawing/2014/main" id="{B31DA71A-6D35-4B2A-9BF1-7DB57FD7118F}"/>
              </a:ext>
            </a:extLst>
          </p:cNvPr>
          <p:cNvSpPr>
            <a:spLocks/>
          </p:cNvSpPr>
          <p:nvPr/>
        </p:nvSpPr>
        <p:spPr bwMode="auto">
          <a:xfrm>
            <a:off x="1828800" y="1933575"/>
            <a:ext cx="109538" cy="276225"/>
          </a:xfrm>
          <a:custGeom>
            <a:avLst/>
            <a:gdLst>
              <a:gd name="T0" fmla="*/ 0 w 69"/>
              <a:gd name="T1" fmla="*/ 0 h 174"/>
              <a:gd name="T2" fmla="*/ 2147483646 w 69"/>
              <a:gd name="T3" fmla="*/ 2147483646 h 174"/>
              <a:gd name="T4" fmla="*/ 2147483646 w 69"/>
              <a:gd name="T5" fmla="*/ 2147483646 h 174"/>
              <a:gd name="T6" fmla="*/ 2147483646 w 69"/>
              <a:gd name="T7" fmla="*/ 2147483646 h 174"/>
              <a:gd name="T8" fmla="*/ 2147483646 w 69"/>
              <a:gd name="T9" fmla="*/ 2147483646 h 174"/>
              <a:gd name="T10" fmla="*/ 2147483646 w 69"/>
              <a:gd name="T11" fmla="*/ 2147483646 h 174"/>
              <a:gd name="T12" fmla="*/ 0 w 69"/>
              <a:gd name="T13" fmla="*/ 0 h 1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" h="174">
                <a:moveTo>
                  <a:pt x="0" y="0"/>
                </a:moveTo>
                <a:lnTo>
                  <a:pt x="3" y="78"/>
                </a:lnTo>
                <a:lnTo>
                  <a:pt x="36" y="174"/>
                </a:lnTo>
                <a:lnTo>
                  <a:pt x="69" y="138"/>
                </a:lnTo>
                <a:lnTo>
                  <a:pt x="51" y="60"/>
                </a:lnTo>
                <a:lnTo>
                  <a:pt x="42" y="18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 w="2857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6" name="Freeform 20">
            <a:extLst>
              <a:ext uri="{FF2B5EF4-FFF2-40B4-BE49-F238E27FC236}">
                <a16:creationId xmlns:a16="http://schemas.microsoft.com/office/drawing/2014/main" id="{1CB94304-3987-4872-A86F-FB8FF046A3B6}"/>
              </a:ext>
            </a:extLst>
          </p:cNvPr>
          <p:cNvSpPr>
            <a:spLocks/>
          </p:cNvSpPr>
          <p:nvPr/>
        </p:nvSpPr>
        <p:spPr bwMode="auto">
          <a:xfrm>
            <a:off x="3190875" y="1944688"/>
            <a:ext cx="85725" cy="193675"/>
          </a:xfrm>
          <a:custGeom>
            <a:avLst/>
            <a:gdLst>
              <a:gd name="T0" fmla="*/ 2147483646 w 54"/>
              <a:gd name="T1" fmla="*/ 2147483646 h 122"/>
              <a:gd name="T2" fmla="*/ 2147483646 w 54"/>
              <a:gd name="T3" fmla="*/ 2147483646 h 122"/>
              <a:gd name="T4" fmla="*/ 2147483646 w 54"/>
              <a:gd name="T5" fmla="*/ 2147483646 h 122"/>
              <a:gd name="T6" fmla="*/ 2147483646 w 54"/>
              <a:gd name="T7" fmla="*/ 2147483646 h 122"/>
              <a:gd name="T8" fmla="*/ 2147483646 w 54"/>
              <a:gd name="T9" fmla="*/ 2147483646 h 122"/>
              <a:gd name="T10" fmla="*/ 2147483646 w 54"/>
              <a:gd name="T11" fmla="*/ 2147483646 h 122"/>
              <a:gd name="T12" fmla="*/ 2147483646 w 54"/>
              <a:gd name="T13" fmla="*/ 2147483646 h 122"/>
              <a:gd name="T14" fmla="*/ 2147483646 w 54"/>
              <a:gd name="T15" fmla="*/ 2147483646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" h="122">
                <a:moveTo>
                  <a:pt x="12" y="7"/>
                </a:moveTo>
                <a:cubicBezTo>
                  <a:pt x="6" y="13"/>
                  <a:pt x="8" y="36"/>
                  <a:pt x="6" y="49"/>
                </a:cubicBezTo>
                <a:cubicBezTo>
                  <a:pt x="4" y="62"/>
                  <a:pt x="0" y="74"/>
                  <a:pt x="2" y="86"/>
                </a:cubicBezTo>
                <a:cubicBezTo>
                  <a:pt x="4" y="98"/>
                  <a:pt x="14" y="120"/>
                  <a:pt x="20" y="121"/>
                </a:cubicBezTo>
                <a:cubicBezTo>
                  <a:pt x="26" y="122"/>
                  <a:pt x="36" y="100"/>
                  <a:pt x="41" y="92"/>
                </a:cubicBezTo>
                <a:cubicBezTo>
                  <a:pt x="46" y="84"/>
                  <a:pt x="52" y="87"/>
                  <a:pt x="53" y="74"/>
                </a:cubicBezTo>
                <a:cubicBezTo>
                  <a:pt x="54" y="61"/>
                  <a:pt x="52" y="22"/>
                  <a:pt x="45" y="11"/>
                </a:cubicBezTo>
                <a:cubicBezTo>
                  <a:pt x="38" y="0"/>
                  <a:pt x="18" y="1"/>
                  <a:pt x="12" y="7"/>
                </a:cubicBezTo>
                <a:close/>
              </a:path>
            </a:pathLst>
          </a:custGeom>
          <a:solidFill>
            <a:srgbClr val="66CCFF"/>
          </a:solidFill>
          <a:ln w="12700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7" name="Freeform 21">
            <a:extLst>
              <a:ext uri="{FF2B5EF4-FFF2-40B4-BE49-F238E27FC236}">
                <a16:creationId xmlns:a16="http://schemas.microsoft.com/office/drawing/2014/main" id="{C048904D-6F95-4D31-B634-2E15E9363829}"/>
              </a:ext>
            </a:extLst>
          </p:cNvPr>
          <p:cNvSpPr>
            <a:spLocks/>
          </p:cNvSpPr>
          <p:nvPr/>
        </p:nvSpPr>
        <p:spPr bwMode="auto">
          <a:xfrm>
            <a:off x="3652838" y="1836738"/>
            <a:ext cx="820737" cy="847725"/>
          </a:xfrm>
          <a:custGeom>
            <a:avLst/>
            <a:gdLst>
              <a:gd name="T0" fmla="*/ 2147483646 w 517"/>
              <a:gd name="T1" fmla="*/ 2147483646 h 534"/>
              <a:gd name="T2" fmla="*/ 2147483646 w 517"/>
              <a:gd name="T3" fmla="*/ 2147483646 h 534"/>
              <a:gd name="T4" fmla="*/ 2147483646 w 517"/>
              <a:gd name="T5" fmla="*/ 2147483646 h 534"/>
              <a:gd name="T6" fmla="*/ 2147483646 w 517"/>
              <a:gd name="T7" fmla="*/ 2147483646 h 534"/>
              <a:gd name="T8" fmla="*/ 2147483646 w 517"/>
              <a:gd name="T9" fmla="*/ 2147483646 h 534"/>
              <a:gd name="T10" fmla="*/ 2147483646 w 517"/>
              <a:gd name="T11" fmla="*/ 2147483646 h 534"/>
              <a:gd name="T12" fmla="*/ 2147483646 w 517"/>
              <a:gd name="T13" fmla="*/ 2147483646 h 534"/>
              <a:gd name="T14" fmla="*/ 2147483646 w 517"/>
              <a:gd name="T15" fmla="*/ 2147483646 h 534"/>
              <a:gd name="T16" fmla="*/ 2147483646 w 517"/>
              <a:gd name="T17" fmla="*/ 2147483646 h 534"/>
              <a:gd name="T18" fmla="*/ 2147483646 w 517"/>
              <a:gd name="T19" fmla="*/ 0 h 534"/>
              <a:gd name="T20" fmla="*/ 2147483646 w 517"/>
              <a:gd name="T21" fmla="*/ 2147483646 h 534"/>
              <a:gd name="T22" fmla="*/ 2147483646 w 517"/>
              <a:gd name="T23" fmla="*/ 2147483646 h 534"/>
              <a:gd name="T24" fmla="*/ 2147483646 w 517"/>
              <a:gd name="T25" fmla="*/ 2147483646 h 534"/>
              <a:gd name="T26" fmla="*/ 2147483646 w 517"/>
              <a:gd name="T27" fmla="*/ 2147483646 h 534"/>
              <a:gd name="T28" fmla="*/ 2147483646 w 517"/>
              <a:gd name="T29" fmla="*/ 2147483646 h 534"/>
              <a:gd name="T30" fmla="*/ 2147483646 w 517"/>
              <a:gd name="T31" fmla="*/ 2147483646 h 534"/>
              <a:gd name="T32" fmla="*/ 2147483646 w 517"/>
              <a:gd name="T33" fmla="*/ 2147483646 h 534"/>
              <a:gd name="T34" fmla="*/ 2147483646 w 517"/>
              <a:gd name="T35" fmla="*/ 2147483646 h 5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17" h="534">
                <a:moveTo>
                  <a:pt x="393" y="480"/>
                </a:moveTo>
                <a:cubicBezTo>
                  <a:pt x="381" y="507"/>
                  <a:pt x="363" y="500"/>
                  <a:pt x="338" y="508"/>
                </a:cubicBezTo>
                <a:cubicBezTo>
                  <a:pt x="313" y="516"/>
                  <a:pt x="277" y="528"/>
                  <a:pt x="240" y="531"/>
                </a:cubicBezTo>
                <a:cubicBezTo>
                  <a:pt x="203" y="534"/>
                  <a:pt x="151" y="533"/>
                  <a:pt x="113" y="525"/>
                </a:cubicBezTo>
                <a:cubicBezTo>
                  <a:pt x="75" y="517"/>
                  <a:pt x="28" y="516"/>
                  <a:pt x="14" y="486"/>
                </a:cubicBezTo>
                <a:cubicBezTo>
                  <a:pt x="0" y="456"/>
                  <a:pt x="20" y="389"/>
                  <a:pt x="29" y="342"/>
                </a:cubicBezTo>
                <a:cubicBezTo>
                  <a:pt x="38" y="295"/>
                  <a:pt x="50" y="246"/>
                  <a:pt x="68" y="205"/>
                </a:cubicBezTo>
                <a:cubicBezTo>
                  <a:pt x="86" y="164"/>
                  <a:pt x="109" y="125"/>
                  <a:pt x="137" y="94"/>
                </a:cubicBezTo>
                <a:cubicBezTo>
                  <a:pt x="165" y="63"/>
                  <a:pt x="198" y="37"/>
                  <a:pt x="237" y="21"/>
                </a:cubicBezTo>
                <a:cubicBezTo>
                  <a:pt x="276" y="5"/>
                  <a:pt x="331" y="0"/>
                  <a:pt x="369" y="0"/>
                </a:cubicBezTo>
                <a:cubicBezTo>
                  <a:pt x="407" y="0"/>
                  <a:pt x="441" y="7"/>
                  <a:pt x="464" y="21"/>
                </a:cubicBezTo>
                <a:cubicBezTo>
                  <a:pt x="487" y="35"/>
                  <a:pt x="501" y="69"/>
                  <a:pt x="509" y="85"/>
                </a:cubicBezTo>
                <a:cubicBezTo>
                  <a:pt x="517" y="101"/>
                  <a:pt x="512" y="111"/>
                  <a:pt x="510" y="120"/>
                </a:cubicBezTo>
                <a:cubicBezTo>
                  <a:pt x="508" y="129"/>
                  <a:pt x="500" y="132"/>
                  <a:pt x="494" y="142"/>
                </a:cubicBezTo>
                <a:cubicBezTo>
                  <a:pt x="488" y="152"/>
                  <a:pt x="486" y="163"/>
                  <a:pt x="474" y="181"/>
                </a:cubicBezTo>
                <a:cubicBezTo>
                  <a:pt x="462" y="199"/>
                  <a:pt x="431" y="226"/>
                  <a:pt x="420" y="253"/>
                </a:cubicBezTo>
                <a:cubicBezTo>
                  <a:pt x="409" y="280"/>
                  <a:pt x="414" y="308"/>
                  <a:pt x="408" y="346"/>
                </a:cubicBezTo>
                <a:cubicBezTo>
                  <a:pt x="402" y="384"/>
                  <a:pt x="405" y="453"/>
                  <a:pt x="393" y="48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8" name="Line 22">
            <a:extLst>
              <a:ext uri="{FF2B5EF4-FFF2-40B4-BE49-F238E27FC236}">
                <a16:creationId xmlns:a16="http://schemas.microsoft.com/office/drawing/2014/main" id="{8EEC74A5-50B6-4E8A-B0B6-09745A585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0" y="2505075"/>
            <a:ext cx="390525" cy="314325"/>
          </a:xfrm>
          <a:prstGeom prst="lin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9" name="Freeform 23">
            <a:extLst>
              <a:ext uri="{FF2B5EF4-FFF2-40B4-BE49-F238E27FC236}">
                <a16:creationId xmlns:a16="http://schemas.microsoft.com/office/drawing/2014/main" id="{9A49D6F5-E543-40A7-9A7B-DC749A0CEEB0}"/>
              </a:ext>
            </a:extLst>
          </p:cNvPr>
          <p:cNvSpPr>
            <a:spLocks/>
          </p:cNvSpPr>
          <p:nvPr/>
        </p:nvSpPr>
        <p:spPr bwMode="auto">
          <a:xfrm>
            <a:off x="1181100" y="4843463"/>
            <a:ext cx="584200" cy="150812"/>
          </a:xfrm>
          <a:custGeom>
            <a:avLst/>
            <a:gdLst>
              <a:gd name="T0" fmla="*/ 0 w 368"/>
              <a:gd name="T1" fmla="*/ 2147483646 h 95"/>
              <a:gd name="T2" fmla="*/ 2147483646 w 368"/>
              <a:gd name="T3" fmla="*/ 2147483646 h 95"/>
              <a:gd name="T4" fmla="*/ 2147483646 w 368"/>
              <a:gd name="T5" fmla="*/ 2147483646 h 95"/>
              <a:gd name="T6" fmla="*/ 2147483646 w 368"/>
              <a:gd name="T7" fmla="*/ 2147483646 h 95"/>
              <a:gd name="T8" fmla="*/ 2147483646 w 368"/>
              <a:gd name="T9" fmla="*/ 2147483646 h 95"/>
              <a:gd name="T10" fmla="*/ 2147483646 w 368"/>
              <a:gd name="T11" fmla="*/ 2147483646 h 95"/>
              <a:gd name="T12" fmla="*/ 2147483646 w 368"/>
              <a:gd name="T13" fmla="*/ 2147483646 h 95"/>
              <a:gd name="T14" fmla="*/ 2147483646 w 368"/>
              <a:gd name="T15" fmla="*/ 2147483646 h 95"/>
              <a:gd name="T16" fmla="*/ 2147483646 w 368"/>
              <a:gd name="T17" fmla="*/ 2147483646 h 95"/>
              <a:gd name="T18" fmla="*/ 2147483646 w 368"/>
              <a:gd name="T19" fmla="*/ 2147483646 h 95"/>
              <a:gd name="T20" fmla="*/ 0 w 368"/>
              <a:gd name="T21" fmla="*/ 2147483646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8" h="95">
                <a:moveTo>
                  <a:pt x="0" y="56"/>
                </a:moveTo>
                <a:cubicBezTo>
                  <a:pt x="8" y="47"/>
                  <a:pt x="29" y="35"/>
                  <a:pt x="53" y="26"/>
                </a:cubicBezTo>
                <a:cubicBezTo>
                  <a:pt x="77" y="17"/>
                  <a:pt x="116" y="6"/>
                  <a:pt x="144" y="3"/>
                </a:cubicBezTo>
                <a:cubicBezTo>
                  <a:pt x="172" y="0"/>
                  <a:pt x="193" y="1"/>
                  <a:pt x="219" y="9"/>
                </a:cubicBezTo>
                <a:cubicBezTo>
                  <a:pt x="245" y="17"/>
                  <a:pt x="276" y="35"/>
                  <a:pt x="300" y="48"/>
                </a:cubicBezTo>
                <a:cubicBezTo>
                  <a:pt x="324" y="61"/>
                  <a:pt x="362" y="80"/>
                  <a:pt x="365" y="87"/>
                </a:cubicBezTo>
                <a:cubicBezTo>
                  <a:pt x="368" y="94"/>
                  <a:pt x="341" y="95"/>
                  <a:pt x="318" y="90"/>
                </a:cubicBezTo>
                <a:cubicBezTo>
                  <a:pt x="295" y="85"/>
                  <a:pt x="260" y="64"/>
                  <a:pt x="225" y="59"/>
                </a:cubicBezTo>
                <a:cubicBezTo>
                  <a:pt x="190" y="54"/>
                  <a:pt x="144" y="55"/>
                  <a:pt x="107" y="59"/>
                </a:cubicBezTo>
                <a:cubicBezTo>
                  <a:pt x="70" y="63"/>
                  <a:pt x="21" y="82"/>
                  <a:pt x="3" y="81"/>
                </a:cubicBezTo>
                <a:lnTo>
                  <a:pt x="0" y="5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0" name="Line 24">
            <a:extLst>
              <a:ext uri="{FF2B5EF4-FFF2-40B4-BE49-F238E27FC236}">
                <a16:creationId xmlns:a16="http://schemas.microsoft.com/office/drawing/2014/main" id="{E33B61BA-EB7A-4EA2-A598-ACC6976F46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4508500"/>
            <a:ext cx="238125" cy="53975"/>
          </a:xfrm>
          <a:prstGeom prst="lin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1" name="Freeform 25">
            <a:extLst>
              <a:ext uri="{FF2B5EF4-FFF2-40B4-BE49-F238E27FC236}">
                <a16:creationId xmlns:a16="http://schemas.microsoft.com/office/drawing/2014/main" id="{7BD19838-40A8-497F-8C7A-1E5B0E9ED6BE}"/>
              </a:ext>
            </a:extLst>
          </p:cNvPr>
          <p:cNvSpPr>
            <a:spLocks/>
          </p:cNvSpPr>
          <p:nvPr/>
        </p:nvSpPr>
        <p:spPr bwMode="auto">
          <a:xfrm>
            <a:off x="4454525" y="3914775"/>
            <a:ext cx="561975" cy="574675"/>
          </a:xfrm>
          <a:custGeom>
            <a:avLst/>
            <a:gdLst>
              <a:gd name="T0" fmla="*/ 2147483646 w 354"/>
              <a:gd name="T1" fmla="*/ 2147483646 h 362"/>
              <a:gd name="T2" fmla="*/ 2147483646 w 354"/>
              <a:gd name="T3" fmla="*/ 2147483646 h 362"/>
              <a:gd name="T4" fmla="*/ 2147483646 w 354"/>
              <a:gd name="T5" fmla="*/ 2147483646 h 362"/>
              <a:gd name="T6" fmla="*/ 2147483646 w 354"/>
              <a:gd name="T7" fmla="*/ 2147483646 h 362"/>
              <a:gd name="T8" fmla="*/ 2147483646 w 354"/>
              <a:gd name="T9" fmla="*/ 2147483646 h 362"/>
              <a:gd name="T10" fmla="*/ 2147483646 w 354"/>
              <a:gd name="T11" fmla="*/ 2147483646 h 362"/>
              <a:gd name="T12" fmla="*/ 2147483646 w 354"/>
              <a:gd name="T13" fmla="*/ 2147483646 h 362"/>
              <a:gd name="T14" fmla="*/ 2147483646 w 354"/>
              <a:gd name="T15" fmla="*/ 2147483646 h 362"/>
              <a:gd name="T16" fmla="*/ 2147483646 w 354"/>
              <a:gd name="T17" fmla="*/ 2147483646 h 362"/>
              <a:gd name="T18" fmla="*/ 2147483646 w 354"/>
              <a:gd name="T19" fmla="*/ 2147483646 h 362"/>
              <a:gd name="T20" fmla="*/ 2147483646 w 354"/>
              <a:gd name="T21" fmla="*/ 2147483646 h 362"/>
              <a:gd name="T22" fmla="*/ 2147483646 w 354"/>
              <a:gd name="T23" fmla="*/ 2147483646 h 362"/>
              <a:gd name="T24" fmla="*/ 2147483646 w 354"/>
              <a:gd name="T25" fmla="*/ 2147483646 h 362"/>
              <a:gd name="T26" fmla="*/ 2147483646 w 354"/>
              <a:gd name="T27" fmla="*/ 2147483646 h 362"/>
              <a:gd name="T28" fmla="*/ 2147483646 w 354"/>
              <a:gd name="T29" fmla="*/ 2147483646 h 362"/>
              <a:gd name="T30" fmla="*/ 2147483646 w 354"/>
              <a:gd name="T31" fmla="*/ 2147483646 h 362"/>
              <a:gd name="T32" fmla="*/ 2147483646 w 354"/>
              <a:gd name="T33" fmla="*/ 2147483646 h 362"/>
              <a:gd name="T34" fmla="*/ 2147483646 w 354"/>
              <a:gd name="T35" fmla="*/ 2147483646 h 362"/>
              <a:gd name="T36" fmla="*/ 2147483646 w 354"/>
              <a:gd name="T37" fmla="*/ 2147483646 h 362"/>
              <a:gd name="T38" fmla="*/ 2147483646 w 354"/>
              <a:gd name="T39" fmla="*/ 2147483646 h 362"/>
              <a:gd name="T40" fmla="*/ 2147483646 w 354"/>
              <a:gd name="T41" fmla="*/ 2147483646 h 362"/>
              <a:gd name="T42" fmla="*/ 2147483646 w 354"/>
              <a:gd name="T43" fmla="*/ 2147483646 h 362"/>
              <a:gd name="T44" fmla="*/ 2147483646 w 354"/>
              <a:gd name="T45" fmla="*/ 2147483646 h 362"/>
              <a:gd name="T46" fmla="*/ 2147483646 w 354"/>
              <a:gd name="T47" fmla="*/ 2147483646 h 362"/>
              <a:gd name="T48" fmla="*/ 2147483646 w 354"/>
              <a:gd name="T49" fmla="*/ 2147483646 h 362"/>
              <a:gd name="T50" fmla="*/ 2147483646 w 354"/>
              <a:gd name="T51" fmla="*/ 2147483646 h 362"/>
              <a:gd name="T52" fmla="*/ 2147483646 w 354"/>
              <a:gd name="T53" fmla="*/ 2147483646 h 362"/>
              <a:gd name="T54" fmla="*/ 2147483646 w 354"/>
              <a:gd name="T55" fmla="*/ 2147483646 h 362"/>
              <a:gd name="T56" fmla="*/ 2147483646 w 354"/>
              <a:gd name="T57" fmla="*/ 2147483646 h 362"/>
              <a:gd name="T58" fmla="*/ 2147483646 w 354"/>
              <a:gd name="T59" fmla="*/ 2147483646 h 362"/>
              <a:gd name="T60" fmla="*/ 2147483646 w 354"/>
              <a:gd name="T61" fmla="*/ 2147483646 h 362"/>
              <a:gd name="T62" fmla="*/ 2147483646 w 354"/>
              <a:gd name="T63" fmla="*/ 2147483646 h 362"/>
              <a:gd name="T64" fmla="*/ 2147483646 w 354"/>
              <a:gd name="T65" fmla="*/ 2147483646 h 362"/>
              <a:gd name="T66" fmla="*/ 2147483646 w 354"/>
              <a:gd name="T67" fmla="*/ 2147483646 h 362"/>
              <a:gd name="T68" fmla="*/ 2147483646 w 354"/>
              <a:gd name="T69" fmla="*/ 2147483646 h 362"/>
              <a:gd name="T70" fmla="*/ 2147483646 w 354"/>
              <a:gd name="T71" fmla="*/ 2147483646 h 362"/>
              <a:gd name="T72" fmla="*/ 2147483646 w 354"/>
              <a:gd name="T73" fmla="*/ 2147483646 h 3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54" h="362">
                <a:moveTo>
                  <a:pt x="340" y="41"/>
                </a:moveTo>
                <a:cubicBezTo>
                  <a:pt x="337" y="39"/>
                  <a:pt x="326" y="44"/>
                  <a:pt x="322" y="41"/>
                </a:cubicBezTo>
                <a:cubicBezTo>
                  <a:pt x="318" y="38"/>
                  <a:pt x="321" y="24"/>
                  <a:pt x="317" y="20"/>
                </a:cubicBezTo>
                <a:cubicBezTo>
                  <a:pt x="313" y="16"/>
                  <a:pt x="301" y="21"/>
                  <a:pt x="296" y="18"/>
                </a:cubicBezTo>
                <a:cubicBezTo>
                  <a:pt x="291" y="15"/>
                  <a:pt x="292" y="6"/>
                  <a:pt x="284" y="3"/>
                </a:cubicBezTo>
                <a:cubicBezTo>
                  <a:pt x="276" y="0"/>
                  <a:pt x="265" y="1"/>
                  <a:pt x="250" y="3"/>
                </a:cubicBezTo>
                <a:cubicBezTo>
                  <a:pt x="235" y="5"/>
                  <a:pt x="206" y="11"/>
                  <a:pt x="196" y="15"/>
                </a:cubicBezTo>
                <a:cubicBezTo>
                  <a:pt x="186" y="19"/>
                  <a:pt x="192" y="27"/>
                  <a:pt x="190" y="27"/>
                </a:cubicBezTo>
                <a:cubicBezTo>
                  <a:pt x="188" y="27"/>
                  <a:pt x="187" y="14"/>
                  <a:pt x="182" y="15"/>
                </a:cubicBezTo>
                <a:cubicBezTo>
                  <a:pt x="177" y="16"/>
                  <a:pt x="168" y="26"/>
                  <a:pt x="160" y="30"/>
                </a:cubicBezTo>
                <a:cubicBezTo>
                  <a:pt x="152" y="34"/>
                  <a:pt x="137" y="36"/>
                  <a:pt x="131" y="41"/>
                </a:cubicBezTo>
                <a:cubicBezTo>
                  <a:pt x="125" y="46"/>
                  <a:pt x="128" y="56"/>
                  <a:pt x="125" y="59"/>
                </a:cubicBezTo>
                <a:cubicBezTo>
                  <a:pt x="122" y="62"/>
                  <a:pt x="117" y="54"/>
                  <a:pt x="115" y="57"/>
                </a:cubicBezTo>
                <a:cubicBezTo>
                  <a:pt x="113" y="60"/>
                  <a:pt x="117" y="69"/>
                  <a:pt x="113" y="74"/>
                </a:cubicBezTo>
                <a:cubicBezTo>
                  <a:pt x="109" y="79"/>
                  <a:pt x="97" y="85"/>
                  <a:pt x="92" y="90"/>
                </a:cubicBezTo>
                <a:cubicBezTo>
                  <a:pt x="87" y="95"/>
                  <a:pt x="83" y="100"/>
                  <a:pt x="82" y="105"/>
                </a:cubicBezTo>
                <a:cubicBezTo>
                  <a:pt x="81" y="110"/>
                  <a:pt x="88" y="120"/>
                  <a:pt x="86" y="123"/>
                </a:cubicBezTo>
                <a:cubicBezTo>
                  <a:pt x="84" y="126"/>
                  <a:pt x="74" y="118"/>
                  <a:pt x="67" y="125"/>
                </a:cubicBezTo>
                <a:cubicBezTo>
                  <a:pt x="60" y="132"/>
                  <a:pt x="51" y="155"/>
                  <a:pt x="46" y="165"/>
                </a:cubicBezTo>
                <a:cubicBezTo>
                  <a:pt x="41" y="175"/>
                  <a:pt x="41" y="178"/>
                  <a:pt x="38" y="183"/>
                </a:cubicBezTo>
                <a:cubicBezTo>
                  <a:pt x="35" y="188"/>
                  <a:pt x="32" y="187"/>
                  <a:pt x="28" y="194"/>
                </a:cubicBezTo>
                <a:cubicBezTo>
                  <a:pt x="24" y="201"/>
                  <a:pt x="17" y="217"/>
                  <a:pt x="14" y="228"/>
                </a:cubicBezTo>
                <a:cubicBezTo>
                  <a:pt x="11" y="239"/>
                  <a:pt x="9" y="249"/>
                  <a:pt x="7" y="261"/>
                </a:cubicBezTo>
                <a:cubicBezTo>
                  <a:pt x="5" y="273"/>
                  <a:pt x="2" y="289"/>
                  <a:pt x="1" y="303"/>
                </a:cubicBezTo>
                <a:cubicBezTo>
                  <a:pt x="0" y="317"/>
                  <a:pt x="2" y="336"/>
                  <a:pt x="4" y="345"/>
                </a:cubicBezTo>
                <a:cubicBezTo>
                  <a:pt x="6" y="354"/>
                  <a:pt x="7" y="355"/>
                  <a:pt x="13" y="357"/>
                </a:cubicBezTo>
                <a:cubicBezTo>
                  <a:pt x="19" y="359"/>
                  <a:pt x="33" y="362"/>
                  <a:pt x="38" y="360"/>
                </a:cubicBezTo>
                <a:cubicBezTo>
                  <a:pt x="43" y="358"/>
                  <a:pt x="43" y="351"/>
                  <a:pt x="44" y="345"/>
                </a:cubicBezTo>
                <a:cubicBezTo>
                  <a:pt x="45" y="339"/>
                  <a:pt x="45" y="335"/>
                  <a:pt x="46" y="326"/>
                </a:cubicBezTo>
                <a:cubicBezTo>
                  <a:pt x="47" y="317"/>
                  <a:pt x="47" y="310"/>
                  <a:pt x="50" y="293"/>
                </a:cubicBezTo>
                <a:cubicBezTo>
                  <a:pt x="53" y="276"/>
                  <a:pt x="52" y="250"/>
                  <a:pt x="64" y="224"/>
                </a:cubicBezTo>
                <a:cubicBezTo>
                  <a:pt x="76" y="198"/>
                  <a:pt x="111" y="158"/>
                  <a:pt x="125" y="137"/>
                </a:cubicBezTo>
                <a:cubicBezTo>
                  <a:pt x="139" y="116"/>
                  <a:pt x="137" y="109"/>
                  <a:pt x="151" y="99"/>
                </a:cubicBezTo>
                <a:cubicBezTo>
                  <a:pt x="165" y="89"/>
                  <a:pt x="188" y="85"/>
                  <a:pt x="208" y="78"/>
                </a:cubicBezTo>
                <a:cubicBezTo>
                  <a:pt x="228" y="71"/>
                  <a:pt x="252" y="60"/>
                  <a:pt x="274" y="56"/>
                </a:cubicBezTo>
                <a:cubicBezTo>
                  <a:pt x="296" y="52"/>
                  <a:pt x="332" y="57"/>
                  <a:pt x="343" y="54"/>
                </a:cubicBezTo>
                <a:cubicBezTo>
                  <a:pt x="354" y="51"/>
                  <a:pt x="343" y="43"/>
                  <a:pt x="340" y="41"/>
                </a:cubicBezTo>
                <a:close/>
              </a:path>
            </a:pathLst>
          </a:custGeom>
          <a:solidFill>
            <a:srgbClr val="66CCFF"/>
          </a:solidFill>
          <a:ln w="317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2" name="Freeform 26">
            <a:extLst>
              <a:ext uri="{FF2B5EF4-FFF2-40B4-BE49-F238E27FC236}">
                <a16:creationId xmlns:a16="http://schemas.microsoft.com/office/drawing/2014/main" id="{D4C9EE59-DF1B-4CFC-A6F5-E0FF07D9952B}"/>
              </a:ext>
            </a:extLst>
          </p:cNvPr>
          <p:cNvSpPr>
            <a:spLocks/>
          </p:cNvSpPr>
          <p:nvPr/>
        </p:nvSpPr>
        <p:spPr bwMode="auto">
          <a:xfrm>
            <a:off x="4505325" y="4808538"/>
            <a:ext cx="873125" cy="663575"/>
          </a:xfrm>
          <a:custGeom>
            <a:avLst/>
            <a:gdLst>
              <a:gd name="T0" fmla="*/ 2147483646 w 550"/>
              <a:gd name="T1" fmla="*/ 2147483646 h 418"/>
              <a:gd name="T2" fmla="*/ 2147483646 w 550"/>
              <a:gd name="T3" fmla="*/ 2147483646 h 418"/>
              <a:gd name="T4" fmla="*/ 2147483646 w 550"/>
              <a:gd name="T5" fmla="*/ 2147483646 h 418"/>
              <a:gd name="T6" fmla="*/ 2147483646 w 550"/>
              <a:gd name="T7" fmla="*/ 2147483646 h 418"/>
              <a:gd name="T8" fmla="*/ 2147483646 w 550"/>
              <a:gd name="T9" fmla="*/ 2147483646 h 418"/>
              <a:gd name="T10" fmla="*/ 2147483646 w 550"/>
              <a:gd name="T11" fmla="*/ 2147483646 h 418"/>
              <a:gd name="T12" fmla="*/ 2147483646 w 550"/>
              <a:gd name="T13" fmla="*/ 2147483646 h 418"/>
              <a:gd name="T14" fmla="*/ 2147483646 w 550"/>
              <a:gd name="T15" fmla="*/ 2147483646 h 418"/>
              <a:gd name="T16" fmla="*/ 2147483646 w 550"/>
              <a:gd name="T17" fmla="*/ 2147483646 h 418"/>
              <a:gd name="T18" fmla="*/ 2147483646 w 550"/>
              <a:gd name="T19" fmla="*/ 2147483646 h 418"/>
              <a:gd name="T20" fmla="*/ 2147483646 w 550"/>
              <a:gd name="T21" fmla="*/ 2147483646 h 418"/>
              <a:gd name="T22" fmla="*/ 2147483646 w 550"/>
              <a:gd name="T23" fmla="*/ 2147483646 h 418"/>
              <a:gd name="T24" fmla="*/ 2147483646 w 550"/>
              <a:gd name="T25" fmla="*/ 2147483646 h 418"/>
              <a:gd name="T26" fmla="*/ 2147483646 w 550"/>
              <a:gd name="T27" fmla="*/ 2147483646 h 418"/>
              <a:gd name="T28" fmla="*/ 2147483646 w 550"/>
              <a:gd name="T29" fmla="*/ 2147483646 h 418"/>
              <a:gd name="T30" fmla="*/ 2147483646 w 550"/>
              <a:gd name="T31" fmla="*/ 2147483646 h 418"/>
              <a:gd name="T32" fmla="*/ 2147483646 w 550"/>
              <a:gd name="T33" fmla="*/ 2147483646 h 418"/>
              <a:gd name="T34" fmla="*/ 2147483646 w 550"/>
              <a:gd name="T35" fmla="*/ 2147483646 h 418"/>
              <a:gd name="T36" fmla="*/ 2147483646 w 550"/>
              <a:gd name="T37" fmla="*/ 2147483646 h 418"/>
              <a:gd name="T38" fmla="*/ 2147483646 w 550"/>
              <a:gd name="T39" fmla="*/ 2147483646 h 418"/>
              <a:gd name="T40" fmla="*/ 2147483646 w 550"/>
              <a:gd name="T41" fmla="*/ 2147483646 h 418"/>
              <a:gd name="T42" fmla="*/ 2147483646 w 550"/>
              <a:gd name="T43" fmla="*/ 2147483646 h 418"/>
              <a:gd name="T44" fmla="*/ 2147483646 w 550"/>
              <a:gd name="T45" fmla="*/ 2147483646 h 418"/>
              <a:gd name="T46" fmla="*/ 2147483646 w 550"/>
              <a:gd name="T47" fmla="*/ 2147483646 h 418"/>
              <a:gd name="T48" fmla="*/ 2147483646 w 550"/>
              <a:gd name="T49" fmla="*/ 2147483646 h 418"/>
              <a:gd name="T50" fmla="*/ 2147483646 w 550"/>
              <a:gd name="T51" fmla="*/ 2147483646 h 418"/>
              <a:gd name="T52" fmla="*/ 2147483646 w 550"/>
              <a:gd name="T53" fmla="*/ 2147483646 h 418"/>
              <a:gd name="T54" fmla="*/ 2147483646 w 550"/>
              <a:gd name="T55" fmla="*/ 2147483646 h 418"/>
              <a:gd name="T56" fmla="*/ 2147483646 w 550"/>
              <a:gd name="T57" fmla="*/ 2147483646 h 418"/>
              <a:gd name="T58" fmla="*/ 2147483646 w 550"/>
              <a:gd name="T59" fmla="*/ 2147483646 h 418"/>
              <a:gd name="T60" fmla="*/ 2147483646 w 550"/>
              <a:gd name="T61" fmla="*/ 2147483646 h 418"/>
              <a:gd name="T62" fmla="*/ 2147483646 w 550"/>
              <a:gd name="T63" fmla="*/ 2147483646 h 418"/>
              <a:gd name="T64" fmla="*/ 2147483646 w 550"/>
              <a:gd name="T65" fmla="*/ 2147483646 h 418"/>
              <a:gd name="T66" fmla="*/ 2147483646 w 550"/>
              <a:gd name="T67" fmla="*/ 2147483646 h 418"/>
              <a:gd name="T68" fmla="*/ 2147483646 w 550"/>
              <a:gd name="T69" fmla="*/ 2147483646 h 4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50" h="418">
                <a:moveTo>
                  <a:pt x="57" y="6"/>
                </a:moveTo>
                <a:cubicBezTo>
                  <a:pt x="51" y="0"/>
                  <a:pt x="39" y="12"/>
                  <a:pt x="32" y="16"/>
                </a:cubicBezTo>
                <a:cubicBezTo>
                  <a:pt x="25" y="20"/>
                  <a:pt x="20" y="27"/>
                  <a:pt x="15" y="30"/>
                </a:cubicBezTo>
                <a:cubicBezTo>
                  <a:pt x="10" y="33"/>
                  <a:pt x="4" y="18"/>
                  <a:pt x="2" y="34"/>
                </a:cubicBezTo>
                <a:cubicBezTo>
                  <a:pt x="0" y="50"/>
                  <a:pt x="1" y="105"/>
                  <a:pt x="3" y="126"/>
                </a:cubicBezTo>
                <a:cubicBezTo>
                  <a:pt x="5" y="147"/>
                  <a:pt x="11" y="147"/>
                  <a:pt x="14" y="162"/>
                </a:cubicBezTo>
                <a:cubicBezTo>
                  <a:pt x="17" y="177"/>
                  <a:pt x="18" y="201"/>
                  <a:pt x="23" y="214"/>
                </a:cubicBezTo>
                <a:cubicBezTo>
                  <a:pt x="28" y="227"/>
                  <a:pt x="39" y="233"/>
                  <a:pt x="44" y="240"/>
                </a:cubicBezTo>
                <a:cubicBezTo>
                  <a:pt x="49" y="247"/>
                  <a:pt x="44" y="250"/>
                  <a:pt x="51" y="259"/>
                </a:cubicBezTo>
                <a:cubicBezTo>
                  <a:pt x="58" y="268"/>
                  <a:pt x="80" y="287"/>
                  <a:pt x="87" y="295"/>
                </a:cubicBezTo>
                <a:cubicBezTo>
                  <a:pt x="94" y="303"/>
                  <a:pt x="85" y="301"/>
                  <a:pt x="90" y="307"/>
                </a:cubicBezTo>
                <a:cubicBezTo>
                  <a:pt x="95" y="313"/>
                  <a:pt x="108" y="323"/>
                  <a:pt x="117" y="331"/>
                </a:cubicBezTo>
                <a:cubicBezTo>
                  <a:pt x="126" y="339"/>
                  <a:pt x="134" y="347"/>
                  <a:pt x="143" y="355"/>
                </a:cubicBezTo>
                <a:cubicBezTo>
                  <a:pt x="152" y="363"/>
                  <a:pt x="162" y="370"/>
                  <a:pt x="173" y="378"/>
                </a:cubicBezTo>
                <a:cubicBezTo>
                  <a:pt x="184" y="386"/>
                  <a:pt x="201" y="397"/>
                  <a:pt x="210" y="402"/>
                </a:cubicBezTo>
                <a:cubicBezTo>
                  <a:pt x="219" y="407"/>
                  <a:pt x="218" y="403"/>
                  <a:pt x="227" y="405"/>
                </a:cubicBezTo>
                <a:cubicBezTo>
                  <a:pt x="236" y="407"/>
                  <a:pt x="245" y="418"/>
                  <a:pt x="266" y="417"/>
                </a:cubicBezTo>
                <a:cubicBezTo>
                  <a:pt x="287" y="416"/>
                  <a:pt x="336" y="406"/>
                  <a:pt x="356" y="400"/>
                </a:cubicBezTo>
                <a:cubicBezTo>
                  <a:pt x="376" y="394"/>
                  <a:pt x="374" y="385"/>
                  <a:pt x="384" y="381"/>
                </a:cubicBezTo>
                <a:cubicBezTo>
                  <a:pt x="394" y="377"/>
                  <a:pt x="400" y="388"/>
                  <a:pt x="414" y="378"/>
                </a:cubicBezTo>
                <a:cubicBezTo>
                  <a:pt x="428" y="368"/>
                  <a:pt x="454" y="330"/>
                  <a:pt x="467" y="318"/>
                </a:cubicBezTo>
                <a:cubicBezTo>
                  <a:pt x="480" y="306"/>
                  <a:pt x="482" y="316"/>
                  <a:pt x="492" y="306"/>
                </a:cubicBezTo>
                <a:cubicBezTo>
                  <a:pt x="502" y="296"/>
                  <a:pt x="515" y="274"/>
                  <a:pt x="524" y="256"/>
                </a:cubicBezTo>
                <a:cubicBezTo>
                  <a:pt x="533" y="238"/>
                  <a:pt x="546" y="217"/>
                  <a:pt x="548" y="199"/>
                </a:cubicBezTo>
                <a:cubicBezTo>
                  <a:pt x="550" y="181"/>
                  <a:pt x="541" y="151"/>
                  <a:pt x="537" y="145"/>
                </a:cubicBezTo>
                <a:cubicBezTo>
                  <a:pt x="533" y="139"/>
                  <a:pt x="534" y="147"/>
                  <a:pt x="522" y="163"/>
                </a:cubicBezTo>
                <a:cubicBezTo>
                  <a:pt x="510" y="179"/>
                  <a:pt x="485" y="217"/>
                  <a:pt x="467" y="238"/>
                </a:cubicBezTo>
                <a:cubicBezTo>
                  <a:pt x="449" y="259"/>
                  <a:pt x="434" y="277"/>
                  <a:pt x="411" y="291"/>
                </a:cubicBezTo>
                <a:cubicBezTo>
                  <a:pt x="388" y="305"/>
                  <a:pt x="355" y="316"/>
                  <a:pt x="326" y="322"/>
                </a:cubicBezTo>
                <a:cubicBezTo>
                  <a:pt x="297" y="328"/>
                  <a:pt x="266" y="336"/>
                  <a:pt x="237" y="325"/>
                </a:cubicBezTo>
                <a:cubicBezTo>
                  <a:pt x="208" y="314"/>
                  <a:pt x="177" y="283"/>
                  <a:pt x="155" y="259"/>
                </a:cubicBezTo>
                <a:cubicBezTo>
                  <a:pt x="133" y="235"/>
                  <a:pt x="116" y="199"/>
                  <a:pt x="101" y="178"/>
                </a:cubicBezTo>
                <a:cubicBezTo>
                  <a:pt x="86" y="157"/>
                  <a:pt x="73" y="155"/>
                  <a:pt x="68" y="135"/>
                </a:cubicBezTo>
                <a:cubicBezTo>
                  <a:pt x="63" y="115"/>
                  <a:pt x="70" y="77"/>
                  <a:pt x="69" y="55"/>
                </a:cubicBezTo>
                <a:cubicBezTo>
                  <a:pt x="68" y="33"/>
                  <a:pt x="63" y="12"/>
                  <a:pt x="57" y="6"/>
                </a:cubicBezTo>
                <a:close/>
              </a:path>
            </a:pathLst>
          </a:custGeom>
          <a:solidFill>
            <a:srgbClr val="66CCFF"/>
          </a:solidFill>
          <a:ln w="317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3" name="Freeform 27">
            <a:extLst>
              <a:ext uri="{FF2B5EF4-FFF2-40B4-BE49-F238E27FC236}">
                <a16:creationId xmlns:a16="http://schemas.microsoft.com/office/drawing/2014/main" id="{DDCFEEB1-4CD0-49E7-BF43-A178A2196FB8}"/>
              </a:ext>
            </a:extLst>
          </p:cNvPr>
          <p:cNvSpPr>
            <a:spLocks/>
          </p:cNvSpPr>
          <p:nvPr/>
        </p:nvSpPr>
        <p:spPr bwMode="auto">
          <a:xfrm>
            <a:off x="5364163" y="4784725"/>
            <a:ext cx="239712" cy="258763"/>
          </a:xfrm>
          <a:custGeom>
            <a:avLst/>
            <a:gdLst>
              <a:gd name="T0" fmla="*/ 2147483646 w 151"/>
              <a:gd name="T1" fmla="*/ 2147483646 h 163"/>
              <a:gd name="T2" fmla="*/ 2147483646 w 151"/>
              <a:gd name="T3" fmla="*/ 2147483646 h 163"/>
              <a:gd name="T4" fmla="*/ 2147483646 w 151"/>
              <a:gd name="T5" fmla="*/ 2147483646 h 163"/>
              <a:gd name="T6" fmla="*/ 2147483646 w 151"/>
              <a:gd name="T7" fmla="*/ 2147483646 h 163"/>
              <a:gd name="T8" fmla="*/ 2147483646 w 151"/>
              <a:gd name="T9" fmla="*/ 2147483646 h 163"/>
              <a:gd name="T10" fmla="*/ 2147483646 w 151"/>
              <a:gd name="T11" fmla="*/ 2147483646 h 163"/>
              <a:gd name="T12" fmla="*/ 2147483646 w 151"/>
              <a:gd name="T13" fmla="*/ 2147483646 h 163"/>
              <a:gd name="T14" fmla="*/ 2147483646 w 151"/>
              <a:gd name="T15" fmla="*/ 2147483646 h 163"/>
              <a:gd name="T16" fmla="*/ 2147483646 w 151"/>
              <a:gd name="T17" fmla="*/ 2147483646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" h="163">
                <a:moveTo>
                  <a:pt x="11" y="114"/>
                </a:moveTo>
                <a:cubicBezTo>
                  <a:pt x="0" y="128"/>
                  <a:pt x="9" y="143"/>
                  <a:pt x="14" y="151"/>
                </a:cubicBezTo>
                <a:cubicBezTo>
                  <a:pt x="19" y="159"/>
                  <a:pt x="34" y="159"/>
                  <a:pt x="40" y="160"/>
                </a:cubicBezTo>
                <a:cubicBezTo>
                  <a:pt x="46" y="161"/>
                  <a:pt x="43" y="163"/>
                  <a:pt x="52" y="157"/>
                </a:cubicBezTo>
                <a:cubicBezTo>
                  <a:pt x="61" y="151"/>
                  <a:pt x="78" y="141"/>
                  <a:pt x="92" y="123"/>
                </a:cubicBezTo>
                <a:cubicBezTo>
                  <a:pt x="106" y="105"/>
                  <a:pt x="129" y="68"/>
                  <a:pt x="137" y="48"/>
                </a:cubicBezTo>
                <a:cubicBezTo>
                  <a:pt x="145" y="28"/>
                  <a:pt x="151" y="0"/>
                  <a:pt x="142" y="4"/>
                </a:cubicBezTo>
                <a:cubicBezTo>
                  <a:pt x="133" y="8"/>
                  <a:pt x="102" y="51"/>
                  <a:pt x="80" y="69"/>
                </a:cubicBezTo>
                <a:cubicBezTo>
                  <a:pt x="58" y="87"/>
                  <a:pt x="22" y="102"/>
                  <a:pt x="11" y="114"/>
                </a:cubicBezTo>
                <a:close/>
              </a:path>
            </a:pathLst>
          </a:custGeom>
          <a:solidFill>
            <a:srgbClr val="66CCFF"/>
          </a:solidFill>
          <a:ln w="317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4" name="Freeform 28">
            <a:extLst>
              <a:ext uri="{FF2B5EF4-FFF2-40B4-BE49-F238E27FC236}">
                <a16:creationId xmlns:a16="http://schemas.microsoft.com/office/drawing/2014/main" id="{DB17F9DD-92F6-46AF-B07E-16E9B4F1BF5B}"/>
              </a:ext>
            </a:extLst>
          </p:cNvPr>
          <p:cNvSpPr>
            <a:spLocks/>
          </p:cNvSpPr>
          <p:nvPr/>
        </p:nvSpPr>
        <p:spPr bwMode="auto">
          <a:xfrm>
            <a:off x="5419725" y="4584700"/>
            <a:ext cx="450850" cy="1411288"/>
          </a:xfrm>
          <a:custGeom>
            <a:avLst/>
            <a:gdLst>
              <a:gd name="T0" fmla="*/ 2147483646 w 284"/>
              <a:gd name="T1" fmla="*/ 2147483646 h 889"/>
              <a:gd name="T2" fmla="*/ 2147483646 w 284"/>
              <a:gd name="T3" fmla="*/ 2147483646 h 889"/>
              <a:gd name="T4" fmla="*/ 2147483646 w 284"/>
              <a:gd name="T5" fmla="*/ 2147483646 h 889"/>
              <a:gd name="T6" fmla="*/ 2147483646 w 284"/>
              <a:gd name="T7" fmla="*/ 2147483646 h 889"/>
              <a:gd name="T8" fmla="*/ 2147483646 w 284"/>
              <a:gd name="T9" fmla="*/ 2147483646 h 889"/>
              <a:gd name="T10" fmla="*/ 2147483646 w 284"/>
              <a:gd name="T11" fmla="*/ 2147483646 h 889"/>
              <a:gd name="T12" fmla="*/ 2147483646 w 284"/>
              <a:gd name="T13" fmla="*/ 2147483646 h 889"/>
              <a:gd name="T14" fmla="*/ 2147483646 w 284"/>
              <a:gd name="T15" fmla="*/ 2147483646 h 889"/>
              <a:gd name="T16" fmla="*/ 2147483646 w 284"/>
              <a:gd name="T17" fmla="*/ 2147483646 h 889"/>
              <a:gd name="T18" fmla="*/ 2147483646 w 284"/>
              <a:gd name="T19" fmla="*/ 2147483646 h 889"/>
              <a:gd name="T20" fmla="*/ 2147483646 w 284"/>
              <a:gd name="T21" fmla="*/ 2147483646 h 889"/>
              <a:gd name="T22" fmla="*/ 2147483646 w 284"/>
              <a:gd name="T23" fmla="*/ 2147483646 h 889"/>
              <a:gd name="T24" fmla="*/ 2147483646 w 284"/>
              <a:gd name="T25" fmla="*/ 2147483646 h 889"/>
              <a:gd name="T26" fmla="*/ 2147483646 w 284"/>
              <a:gd name="T27" fmla="*/ 2147483646 h 889"/>
              <a:gd name="T28" fmla="*/ 2147483646 w 284"/>
              <a:gd name="T29" fmla="*/ 2147483646 h 889"/>
              <a:gd name="T30" fmla="*/ 0 w 284"/>
              <a:gd name="T31" fmla="*/ 2147483646 h 889"/>
              <a:gd name="T32" fmla="*/ 2147483646 w 284"/>
              <a:gd name="T33" fmla="*/ 2147483646 h 889"/>
              <a:gd name="T34" fmla="*/ 2147483646 w 284"/>
              <a:gd name="T35" fmla="*/ 2147483646 h 889"/>
              <a:gd name="T36" fmla="*/ 2147483646 w 284"/>
              <a:gd name="T37" fmla="*/ 2147483646 h 889"/>
              <a:gd name="T38" fmla="*/ 2147483646 w 284"/>
              <a:gd name="T39" fmla="*/ 2147483646 h 889"/>
              <a:gd name="T40" fmla="*/ 2147483646 w 284"/>
              <a:gd name="T41" fmla="*/ 2147483646 h 889"/>
              <a:gd name="T42" fmla="*/ 2147483646 w 284"/>
              <a:gd name="T43" fmla="*/ 2147483646 h 889"/>
              <a:gd name="T44" fmla="*/ 2147483646 w 284"/>
              <a:gd name="T45" fmla="*/ 2147483646 h 8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4" h="889">
                <a:moveTo>
                  <a:pt x="132" y="40"/>
                </a:moveTo>
                <a:cubicBezTo>
                  <a:pt x="139" y="24"/>
                  <a:pt x="161" y="12"/>
                  <a:pt x="174" y="6"/>
                </a:cubicBezTo>
                <a:cubicBezTo>
                  <a:pt x="187" y="0"/>
                  <a:pt x="197" y="1"/>
                  <a:pt x="210" y="4"/>
                </a:cubicBezTo>
                <a:cubicBezTo>
                  <a:pt x="223" y="7"/>
                  <a:pt x="240" y="14"/>
                  <a:pt x="250" y="24"/>
                </a:cubicBezTo>
                <a:cubicBezTo>
                  <a:pt x="260" y="34"/>
                  <a:pt x="264" y="45"/>
                  <a:pt x="270" y="66"/>
                </a:cubicBezTo>
                <a:cubicBezTo>
                  <a:pt x="276" y="87"/>
                  <a:pt x="284" y="121"/>
                  <a:pt x="284" y="150"/>
                </a:cubicBezTo>
                <a:cubicBezTo>
                  <a:pt x="284" y="179"/>
                  <a:pt x="283" y="199"/>
                  <a:pt x="272" y="240"/>
                </a:cubicBezTo>
                <a:cubicBezTo>
                  <a:pt x="261" y="281"/>
                  <a:pt x="235" y="347"/>
                  <a:pt x="216" y="394"/>
                </a:cubicBezTo>
                <a:cubicBezTo>
                  <a:pt x="197" y="441"/>
                  <a:pt x="173" y="481"/>
                  <a:pt x="158" y="524"/>
                </a:cubicBezTo>
                <a:cubicBezTo>
                  <a:pt x="143" y="567"/>
                  <a:pt x="135" y="614"/>
                  <a:pt x="126" y="650"/>
                </a:cubicBezTo>
                <a:cubicBezTo>
                  <a:pt x="117" y="686"/>
                  <a:pt x="108" y="720"/>
                  <a:pt x="106" y="742"/>
                </a:cubicBezTo>
                <a:cubicBezTo>
                  <a:pt x="104" y="764"/>
                  <a:pt x="121" y="771"/>
                  <a:pt x="114" y="782"/>
                </a:cubicBezTo>
                <a:cubicBezTo>
                  <a:pt x="107" y="793"/>
                  <a:pt x="77" y="795"/>
                  <a:pt x="64" y="808"/>
                </a:cubicBezTo>
                <a:cubicBezTo>
                  <a:pt x="51" y="821"/>
                  <a:pt x="43" y="845"/>
                  <a:pt x="34" y="858"/>
                </a:cubicBezTo>
                <a:cubicBezTo>
                  <a:pt x="25" y="871"/>
                  <a:pt x="18" y="889"/>
                  <a:pt x="12" y="884"/>
                </a:cubicBezTo>
                <a:cubicBezTo>
                  <a:pt x="6" y="879"/>
                  <a:pt x="0" y="853"/>
                  <a:pt x="0" y="826"/>
                </a:cubicBezTo>
                <a:cubicBezTo>
                  <a:pt x="0" y="799"/>
                  <a:pt x="4" y="768"/>
                  <a:pt x="12" y="720"/>
                </a:cubicBezTo>
                <a:cubicBezTo>
                  <a:pt x="20" y="672"/>
                  <a:pt x="31" y="605"/>
                  <a:pt x="46" y="540"/>
                </a:cubicBezTo>
                <a:cubicBezTo>
                  <a:pt x="61" y="475"/>
                  <a:pt x="88" y="386"/>
                  <a:pt x="100" y="330"/>
                </a:cubicBezTo>
                <a:cubicBezTo>
                  <a:pt x="112" y="274"/>
                  <a:pt x="113" y="235"/>
                  <a:pt x="116" y="204"/>
                </a:cubicBezTo>
                <a:cubicBezTo>
                  <a:pt x="119" y="173"/>
                  <a:pt x="113" y="159"/>
                  <a:pt x="116" y="142"/>
                </a:cubicBezTo>
                <a:cubicBezTo>
                  <a:pt x="119" y="125"/>
                  <a:pt x="129" y="118"/>
                  <a:pt x="132" y="100"/>
                </a:cubicBezTo>
                <a:cubicBezTo>
                  <a:pt x="135" y="82"/>
                  <a:pt x="125" y="56"/>
                  <a:pt x="132" y="40"/>
                </a:cubicBezTo>
                <a:close/>
              </a:path>
            </a:pathLst>
          </a:custGeom>
          <a:solidFill>
            <a:srgbClr val="66CCFF"/>
          </a:solidFill>
          <a:ln w="317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31</Pages>
  <Words>2845</Words>
  <Application>Microsoft Office PowerPoint</Application>
  <PresentationFormat>Affichage à l'écran (4:3)</PresentationFormat>
  <Paragraphs>762</Paragraphs>
  <Slides>71</Slides>
  <Notes>67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9" baseType="lpstr">
      <vt:lpstr>Arial</vt:lpstr>
      <vt:lpstr>Wingdings</vt:lpstr>
      <vt:lpstr>Arial Black</vt:lpstr>
      <vt:lpstr>Arial Unicode MS</vt:lpstr>
      <vt:lpstr>Helvetica</vt:lpstr>
      <vt:lpstr>Symbol</vt:lpstr>
      <vt:lpstr>Times</vt:lpstr>
      <vt:lpstr>Pixel</vt:lpstr>
      <vt:lpstr>PHYSIOLOGIE DE L’ESTOMAC</vt:lpstr>
      <vt:lpstr>Plan</vt:lpstr>
      <vt:lpstr>Anatomie fonctionnelle (voir cours anatomie et histologie)</vt:lpstr>
      <vt:lpstr>Estomac: présentation générale</vt:lpstr>
      <vt:lpstr>Estomac: musculature</vt:lpstr>
      <vt:lpstr>Estomac: innervation</vt:lpstr>
      <vt:lpstr> Estomac : types de muqueuse</vt:lpstr>
      <vt:lpstr>Estomac : types de muqueuse</vt:lpstr>
      <vt:lpstr>Estomac : types de muqueuse</vt:lpstr>
      <vt:lpstr>Estomac : types de muqueuse</vt:lpstr>
      <vt:lpstr>Estomac : types de muqueuse</vt:lpstr>
      <vt:lpstr>Plan</vt:lpstr>
      <vt:lpstr>Remplissage de l’estomac</vt:lpstr>
      <vt:lpstr>Remplissage de l’estomac</vt:lpstr>
      <vt:lpstr>Remplissage de l’estomac</vt:lpstr>
      <vt:lpstr>Motricité de l’estomac</vt:lpstr>
      <vt:lpstr>Motricité de l’estomac</vt:lpstr>
      <vt:lpstr>Motricité de l’estomac</vt:lpstr>
      <vt:lpstr>Motricité de l’estomac</vt:lpstr>
      <vt:lpstr>Vidange gastrique</vt:lpstr>
      <vt:lpstr>Motricité de l’estomac</vt:lpstr>
      <vt:lpstr>Vidange gastrique</vt:lpstr>
      <vt:lpstr>Vidange gastrique</vt:lpstr>
      <vt:lpstr>Vidange gastrique</vt:lpstr>
      <vt:lpstr>Vidange gastrique</vt:lpstr>
      <vt:lpstr>Vidange de la phase liquide</vt:lpstr>
      <vt:lpstr>Vitesse de vidange gastrique et contenu calorique d’un repas</vt:lpstr>
      <vt:lpstr>Sécrétions gastriques</vt:lpstr>
      <vt:lpstr>Sécrétions gastriques</vt:lpstr>
      <vt:lpstr>Plan</vt:lpstr>
      <vt:lpstr>Mécanisme de la sécrétion acide</vt:lpstr>
      <vt:lpstr>Mécanisme de la sécrétion acide</vt:lpstr>
      <vt:lpstr>Mécanisme de la sécrétion acide</vt:lpstr>
      <vt:lpstr>Acidité gastrique chez le cheval recevant de l’herbe ou du foin à volonté</vt:lpstr>
      <vt:lpstr>Acidité gastrique chez le cheval à jeun</vt:lpstr>
      <vt:lpstr>Régulation nerveuse et hormonale de la sécrétion acide</vt:lpstr>
      <vt:lpstr>Régulation nerveuse et hormonale de la sécrétion acide</vt:lpstr>
      <vt:lpstr>Régulation nerveuse et hormonale de la sécrétion acide</vt:lpstr>
      <vt:lpstr>Régulation nerveuse et hormonale de la sécrétion acide</vt:lpstr>
      <vt:lpstr>Régulation nerveuse et hormonale de la sécrétion acide</vt:lpstr>
      <vt:lpstr>Influence des repas sur la sécrétion acide</vt:lpstr>
      <vt:lpstr>Influence des repas sur la sécrétion acide</vt:lpstr>
      <vt:lpstr>Influence des repas sur la sécrétion acide</vt:lpstr>
      <vt:lpstr>Influence des repas sur la sécrétion acide</vt:lpstr>
      <vt:lpstr>Plan</vt:lpstr>
      <vt:lpstr>Sécrétion enzymatique</vt:lpstr>
      <vt:lpstr>Sécrétion enzymatique</vt:lpstr>
      <vt:lpstr>Sécrétion enzymatique</vt:lpstr>
      <vt:lpstr>Plan</vt:lpstr>
      <vt:lpstr>Sécrétion de mucus </vt:lpstr>
      <vt:lpstr>Sécrétion de mucus </vt:lpstr>
      <vt:lpstr>Sécrétion de mucus </vt:lpstr>
      <vt:lpstr>Présentation PowerPoint</vt:lpstr>
      <vt:lpstr>Sécrétion de mucus </vt:lpstr>
      <vt:lpstr>Plan</vt:lpstr>
      <vt:lpstr>Particularités des préruminants</vt:lpstr>
      <vt:lpstr>Particularités des ruminants adultes</vt:lpstr>
      <vt:lpstr>Physiopathologie de l’ulcère</vt:lpstr>
      <vt:lpstr>Exemple : Ulcères gastriques et privation intermittente de foin</vt:lpstr>
      <vt:lpstr>Facteurs de risque de l’ulcère squameux chez le cheval</vt:lpstr>
      <vt:lpstr>Conclusion</vt:lpstr>
      <vt:lpstr>Vomissements</vt:lpstr>
      <vt:lpstr>Vomissement</vt:lpstr>
      <vt:lpstr>Causes du vomissement</vt:lpstr>
      <vt:lpstr>Causes du vomissement</vt:lpstr>
      <vt:lpstr>Mécanismes du vomissement</vt:lpstr>
      <vt:lpstr>Présentation PowerPoint</vt:lpstr>
      <vt:lpstr>Mécanismes du vomissement</vt:lpstr>
      <vt:lpstr>Présentation PowerPoint</vt:lpstr>
      <vt:lpstr>Contrôle du vomissement </vt:lpstr>
      <vt:lpstr>Régurgitation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2025-11-03T12:21:26Z</dcterms:created>
  <dcterms:modified xsi:type="dcterms:W3CDTF">2025-11-03T12:21:34Z</dcterms:modified>
</cp:coreProperties>
</file>