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52"/>
  </p:notesMasterIdLst>
  <p:sldIdLst>
    <p:sldId id="256" r:id="rId2"/>
    <p:sldId id="294" r:id="rId3"/>
    <p:sldId id="371" r:id="rId4"/>
    <p:sldId id="258" r:id="rId5"/>
    <p:sldId id="372" r:id="rId6"/>
    <p:sldId id="297" r:id="rId7"/>
    <p:sldId id="310" r:id="rId8"/>
    <p:sldId id="382" r:id="rId9"/>
    <p:sldId id="298" r:id="rId10"/>
    <p:sldId id="299" r:id="rId11"/>
    <p:sldId id="272" r:id="rId12"/>
    <p:sldId id="300" r:id="rId13"/>
    <p:sldId id="276" r:id="rId14"/>
    <p:sldId id="302" r:id="rId15"/>
    <p:sldId id="278" r:id="rId16"/>
    <p:sldId id="279" r:id="rId17"/>
    <p:sldId id="304" r:id="rId18"/>
    <p:sldId id="374" r:id="rId19"/>
    <p:sldId id="307" r:id="rId20"/>
    <p:sldId id="285" r:id="rId21"/>
    <p:sldId id="308" r:id="rId22"/>
    <p:sldId id="366" r:id="rId23"/>
    <p:sldId id="312" r:id="rId24"/>
    <p:sldId id="309" r:id="rId25"/>
    <p:sldId id="411" r:id="rId26"/>
    <p:sldId id="376" r:id="rId27"/>
    <p:sldId id="315" r:id="rId28"/>
    <p:sldId id="316" r:id="rId29"/>
    <p:sldId id="318" r:id="rId30"/>
    <p:sldId id="353" r:id="rId31"/>
    <p:sldId id="321" r:id="rId32"/>
    <p:sldId id="324" r:id="rId33"/>
    <p:sldId id="325" r:id="rId34"/>
    <p:sldId id="327" r:id="rId35"/>
    <p:sldId id="330" r:id="rId36"/>
    <p:sldId id="355" r:id="rId37"/>
    <p:sldId id="356" r:id="rId38"/>
    <p:sldId id="377" r:id="rId39"/>
    <p:sldId id="336" r:id="rId40"/>
    <p:sldId id="357" r:id="rId41"/>
    <p:sldId id="358" r:id="rId42"/>
    <p:sldId id="367" r:id="rId43"/>
    <p:sldId id="339" r:id="rId44"/>
    <p:sldId id="359" r:id="rId45"/>
    <p:sldId id="402" r:id="rId46"/>
    <p:sldId id="360" r:id="rId47"/>
    <p:sldId id="362" r:id="rId48"/>
    <p:sldId id="361" r:id="rId49"/>
    <p:sldId id="379" r:id="rId50"/>
    <p:sldId id="397" r:id="rId5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33"/>
    <a:srgbClr val="FF3300"/>
    <a:srgbClr val="B18BF5"/>
    <a:srgbClr val="C0A1FD"/>
    <a:srgbClr val="FFCC00"/>
    <a:srgbClr val="DEBDFF"/>
    <a:srgbClr val="C5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72505" autoAdjust="0"/>
  </p:normalViewPr>
  <p:slideViewPr>
    <p:cSldViewPr snapToGrid="0" showGuides="1">
      <p:cViewPr varScale="1">
        <p:scale>
          <a:sx n="89" d="100"/>
          <a:sy n="89" d="100"/>
        </p:scale>
        <p:origin x="2616" y="86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F08FE31-6197-4AB7-98ED-241EE5C503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9B0F067-62D0-4B3C-BCDF-15A4A1ACDD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4D51A5B-EC9E-49C9-8B48-F2A4BD9496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5648D8C-235B-4199-B973-33373E40E9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12F5F02-072F-49D0-8C12-9450F28C31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E51C0F30-C070-4C8E-A501-0486C2754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02B541-3CA7-42FE-87B6-AF0E7E2EDC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5CA6275-B2F5-4D34-B6E7-AB54CE974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CAA153-4993-4210-A631-4F43B7DFF35A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3B8F29C-EA1D-4AD0-86C8-AA51C105B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6142943-ADC3-4F63-A126-E9E5C8BA1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6997D54-2261-4BA8-83EB-6D3CBB183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8FAFE0-F6BA-4F85-A0E8-FD83296EC423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E2FC347-7F15-459F-A3A2-FDC6C23B1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4DC72FB-EF66-4D91-81F4-67F14302F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966AD5B-967C-4F11-8873-FBE5FCEBB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075BAC-1199-42A2-8396-73D45A83FF7F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06FFCB7-8330-4485-A87B-C30776F05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432F228-7955-4B4F-9EF9-3A86D3F8E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4229BE3-5D03-4B93-8763-0BABFAFD2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D62270-B8FC-4C47-84EF-6F7C495C4685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CE25EA1-E2BE-4682-86EE-17724E156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C5C6877-3C1D-4506-9139-9420E0A6F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1C7E03B-B925-4ED3-A933-19F1BE9838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A8CE8C-F4A7-4800-A077-1EEC01B69836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23609EA-AD52-4033-8E57-D6E8C02D3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10FA345-EAD3-4056-BC9F-CA4F078D0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07974C1-B255-4C78-886E-F472DD814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9E82C1-9FD8-4196-A671-E697D6D72660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241AE89-B843-4206-A0C2-A7119561F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162CA9F-2302-4F05-8F8B-89C90D3C8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24D66FF-6062-41A3-A628-F66183043D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8F6242-0D61-4B40-A49C-85A175D5B86A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98728CB-F1D9-4A40-96C0-A2C542896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3E2EE7D-B056-49F8-9B8C-638ADEC94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F873955-C332-4B14-B33E-7A207A2F47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32B59B-F1D0-4627-A5F5-4DF3C5729A43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4712ADB-544B-4026-A37E-4A12DC6E0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23A9508-EC0B-4624-AC0A-A922BAEE2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89FB3F6-86FA-438F-93B2-0EEDA4D27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AE222C-D625-4430-B6D1-BD39EB861E72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0B2E838-9FCE-4C87-A899-838D708E4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C00AC88-AE8E-41AA-83A2-3147FF058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F8A1760D-722C-4D2A-A395-670B24BFC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EC981F-260C-4D1B-9CC0-CB24694C34A4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B526A68-3C60-4AFE-9297-99FF5E65E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6440877-86B5-490B-825D-8A032A255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9FB39A7C-19E0-44EB-BE75-1B03B3BF3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62E48B-C514-41D4-93BF-7EAEF12A3629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5CF27CE-545A-4750-AFF6-D20FC99DA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E51E0E5E-0D0E-4569-8B45-9CCD9C1D2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BDB7CC7-BA6D-4B29-8F7C-676C4B6F9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FC0BED-9C63-4666-90EB-87C59E4E9B01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FC1E763-BBCC-48CB-8828-B092824FF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541CC17-11BA-4B26-B7E7-B0D8FFBA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>
            <a:extLst>
              <a:ext uri="{FF2B5EF4-FFF2-40B4-BE49-F238E27FC236}">
                <a16:creationId xmlns:a16="http://schemas.microsoft.com/office/drawing/2014/main" id="{EB8FF476-D4A0-4DBC-80F8-66AE7F6A9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Espace réservé des notes 2">
            <a:extLst>
              <a:ext uri="{FF2B5EF4-FFF2-40B4-BE49-F238E27FC236}">
                <a16:creationId xmlns:a16="http://schemas.microsoft.com/office/drawing/2014/main" id="{A5067533-AA85-4C4D-B1DE-C52D82C37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72708" name="Espace réservé du numéro de diapositive 3">
            <a:extLst>
              <a:ext uri="{FF2B5EF4-FFF2-40B4-BE49-F238E27FC236}">
                <a16:creationId xmlns:a16="http://schemas.microsoft.com/office/drawing/2014/main" id="{059559D1-A39D-4724-AF94-7EA2F5F99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9F2024-BFDC-48CA-AE20-6247FFDF98B2}" type="slidenum">
              <a:rPr lang="fr-FR" altLang="fr-FR" smtClean="0"/>
              <a:pPr/>
              <a:t>24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>
            <a:extLst>
              <a:ext uri="{FF2B5EF4-FFF2-40B4-BE49-F238E27FC236}">
                <a16:creationId xmlns:a16="http://schemas.microsoft.com/office/drawing/2014/main" id="{29B72F85-88D7-4B95-9815-87928115C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Espace réservé des notes 2">
            <a:extLst>
              <a:ext uri="{FF2B5EF4-FFF2-40B4-BE49-F238E27FC236}">
                <a16:creationId xmlns:a16="http://schemas.microsoft.com/office/drawing/2014/main" id="{6EF39EA5-899B-4C04-BCD6-7F757137C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74756" name="Espace réservé du numéro de diapositive 3">
            <a:extLst>
              <a:ext uri="{FF2B5EF4-FFF2-40B4-BE49-F238E27FC236}">
                <a16:creationId xmlns:a16="http://schemas.microsoft.com/office/drawing/2014/main" id="{17150933-4827-4EE0-B1A1-6E00B6DD8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4E6E7B-518F-45CF-8FEF-D0CFB883A7B3}" type="slidenum">
              <a:rPr lang="fr-FR" altLang="fr-FR" smtClean="0"/>
              <a:pPr/>
              <a:t>25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2E243F97-84B9-4D44-A141-3BEFF01714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31413C-7345-4E1D-9DB7-5E56B123334A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BD5DF5A7-D3EF-49B7-AF8B-1F91D09DC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95BAEB9-EF7C-4243-99E9-1D0C5F910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1F64CB9-A8CF-4C54-BBDA-8B99F26DC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BBCDEB-45D4-4F6C-877B-B66CCE3D7C11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BEB25C1F-BFBA-4968-8DE3-E0B678ACD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F16641D-3C30-44D8-9EDC-C993E9650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8252AE1D-9F88-40BB-BD89-5AE90D3373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FACA7D-558B-45FC-B900-0FA88319A55A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56CF295-33F4-4CA6-B3C6-D6B0E0C2D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4AF8826A-05E5-4A38-A3BA-3C0E0A997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7FC0C8D6-6886-4F81-925C-A1944C073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E81448-3290-4BE3-82A8-AFFE6FF33487}" type="slidenum">
              <a:rPr lang="fr-FR" altLang="fr-FR" smtClean="0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86E32659-F5EF-4A7F-9389-C3D2ED8C8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872A09A5-5068-4CC1-A025-40CDA0FB2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B70A1610-45A8-40A0-A7E4-899D72F35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35942A-6F54-4B41-838E-0FAEF77D504A}" type="slidenum">
              <a:rPr lang="fr-FR" altLang="fr-FR" smtClean="0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3D5FD716-789C-4E18-B355-47084F8A0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E91A919B-9417-4A4A-A99E-D539FF3E7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ACDA69FD-4575-490D-B7FA-2D8AD1C18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26836F-F392-42C4-A9A5-7FB9CBC759FE}" type="slidenum">
              <a:rPr lang="fr-FR" altLang="fr-FR" smtClean="0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C3A823A1-84E2-4A44-B1BE-B61CA2A31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3DDE8720-C0F6-4791-A059-6D0D6F886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64B76D16-F91D-4579-A699-483F5ADBE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FFB42C-CB04-422D-80D7-DA48C9AA372C}" type="slidenum">
              <a:rPr lang="fr-FR" altLang="fr-FR" smtClean="0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9CCF787-433D-4D31-8BF8-75108C22C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6CA6AFC-ED4D-41D4-8DF7-084075C2D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8B930AC-C589-45C1-817F-D8EA853482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C3DEDF-E83E-4AD3-BF6B-FA9747C991FD}" type="slidenum">
              <a:rPr lang="fr-FR" altLang="fr-FR" smtClean="0"/>
              <a:pPr>
                <a:spcBef>
                  <a:spcPct val="0"/>
                </a:spcBef>
              </a:pPr>
              <a:t>33</a:t>
            </a:fld>
            <a:endParaRPr lang="fr-FR" altLang="fr-FR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9F627F1-35E3-457F-9600-BD21FA7DEB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5FD36814-FB35-48A9-9F57-01E6F2120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F00CE50-9F8D-4BC1-9401-398C37C1D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0CC118-5710-4440-981D-EF64A8837060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A29B3E6-934F-4EC8-A6D4-019DE536D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531ACC-52DF-4889-B46D-693F51EB4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97C5C2AB-0500-4761-AC30-E8C28500D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CDDB2D-3F6F-4361-B1E4-AE48BAC707C9}" type="slidenum">
              <a:rPr lang="fr-FR" altLang="fr-FR" smtClean="0"/>
              <a:pPr>
                <a:spcBef>
                  <a:spcPct val="0"/>
                </a:spcBef>
              </a:pPr>
              <a:t>34</a:t>
            </a:fld>
            <a:endParaRPr lang="fr-FR" altLang="fr-FR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96A3A8D6-CE05-4920-83B1-220F8228D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1530330-D265-4B85-A15C-7FDB51B94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2C44D052-E940-424D-B17C-0E18EA328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48C097-A4BC-4738-870B-DC1845230505}" type="slidenum">
              <a:rPr lang="fr-FR" altLang="fr-FR" smtClean="0"/>
              <a:pPr>
                <a:spcBef>
                  <a:spcPct val="0"/>
                </a:spcBef>
              </a:pPr>
              <a:t>35</a:t>
            </a:fld>
            <a:endParaRPr lang="fr-FR" altLang="fr-FR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CBD499EE-4E44-4271-B8E8-F5FF94159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EDCD439B-AA92-416B-9E1B-7A4898626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E64BC71C-8674-4AC8-B4F9-D678A542E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595F81-00D3-4139-B0F5-2918DCB2EBCA}" type="slidenum">
              <a:rPr lang="fr-FR" altLang="fr-FR" smtClean="0"/>
              <a:pPr>
                <a:spcBef>
                  <a:spcPct val="0"/>
                </a:spcBef>
              </a:pPr>
              <a:t>36</a:t>
            </a:fld>
            <a:endParaRPr lang="fr-FR" altLang="fr-FR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CB65260-FB10-42ED-96D7-78D241E5C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4F2118B6-DD66-4902-A4F7-9E7DB2583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BC8396D3-A809-4CB9-8B97-F2FB40FCCF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61CB41-A273-4B85-AA19-6513320BE81B}" type="slidenum">
              <a:rPr lang="fr-FR" altLang="fr-FR" smtClean="0"/>
              <a:pPr>
                <a:spcBef>
                  <a:spcPct val="0"/>
                </a:spcBef>
              </a:pPr>
              <a:t>37</a:t>
            </a:fld>
            <a:endParaRPr lang="fr-FR" altLang="fr-FR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8E4017D7-E8C1-4913-A5E4-740C00CD6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EFC883C2-A85A-46E4-A695-E0496AA60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CDD07222-44F2-455F-B38B-518062FA6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A2653B-9DF2-4747-A9C2-502E19668782}" type="slidenum">
              <a:rPr lang="fr-FR" altLang="fr-FR" smtClean="0"/>
              <a:pPr>
                <a:spcBef>
                  <a:spcPct val="0"/>
                </a:spcBef>
              </a:pPr>
              <a:t>38</a:t>
            </a:fld>
            <a:endParaRPr lang="fr-FR" altLang="fr-FR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F9AFA224-6096-450A-B043-F5B485BD9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E62ED925-5098-46A9-9A25-DD0C7C3F7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4ADCDB7F-B03D-48E8-A956-4F96402B2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76A0E-E565-4A04-936C-8B962105652F}" type="slidenum">
              <a:rPr lang="fr-FR" altLang="fr-FR" smtClean="0"/>
              <a:pPr>
                <a:spcBef>
                  <a:spcPct val="0"/>
                </a:spcBef>
              </a:pPr>
              <a:t>39</a:t>
            </a:fld>
            <a:endParaRPr lang="fr-FR" altLang="fr-FR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829841F3-5959-4DF1-BACD-AAB117A1B9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5C892A88-E6C4-4A6D-A57C-BDA46AA5E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10D46FAB-8CFD-44F9-8A77-3BC03936F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8BA2D3-A42F-4533-B357-79C2DCE8CA3E}" type="slidenum">
              <a:rPr lang="fr-FR" altLang="fr-FR" smtClean="0"/>
              <a:pPr>
                <a:spcBef>
                  <a:spcPct val="0"/>
                </a:spcBef>
              </a:pPr>
              <a:t>40</a:t>
            </a:fld>
            <a:endParaRPr lang="fr-FR" altLang="fr-FR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9229196C-2E38-45BC-9C48-2946B65BD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B666DD78-AEEE-4A6B-A02B-78702E974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6B838A9-B8A0-4241-A380-27001D7E1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313378-48BE-4CFF-B7A8-58E4BD2BE73C}" type="slidenum">
              <a:rPr lang="fr-FR" altLang="fr-FR" smtClean="0"/>
              <a:pPr>
                <a:spcBef>
                  <a:spcPct val="0"/>
                </a:spcBef>
              </a:pPr>
              <a:t>41</a:t>
            </a:fld>
            <a:endParaRPr lang="fr-FR" altLang="fr-FR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8B819B5B-7A67-4DB9-BF32-2584E1A1E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75EB54C0-C03E-435E-BE0F-2965C6429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F7A82BA0-70A5-4832-9304-B2A3D18D6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5368D7-E3EA-4C2E-A30A-A361B9D58DBA}" type="slidenum">
              <a:rPr lang="fr-FR" altLang="fr-FR" smtClean="0"/>
              <a:pPr>
                <a:spcBef>
                  <a:spcPct val="0"/>
                </a:spcBef>
              </a:pPr>
              <a:t>42</a:t>
            </a:fld>
            <a:endParaRPr lang="fr-FR" altLang="fr-FR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CAB7DC9B-F3C4-42F2-B4A0-A36F44141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B6500413-F7DA-4ABE-B8D6-14064A828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A1BAE500-F65F-4471-8343-20B5F6206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1A235D-658A-463A-831C-A371FFD6CAFB}" type="slidenum">
              <a:rPr lang="fr-FR" altLang="fr-FR" smtClean="0"/>
              <a:pPr>
                <a:spcBef>
                  <a:spcPct val="0"/>
                </a:spcBef>
              </a:pPr>
              <a:t>43</a:t>
            </a:fld>
            <a:endParaRPr lang="fr-FR" altLang="fr-FR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2EDC7A6A-F03D-46E2-B338-E37FEF32A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2B4E7F55-7F27-4E41-9159-017E94AD0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E71F563-67B8-469F-A90F-7E7C5453D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7C95B0-3594-4353-878B-18B98170321C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4C3ADB5-47C3-4B6B-A355-2DEFFDA16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950C487-C1E0-4D75-89D9-C7439D1F9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67897B15-D6A6-404E-B3B4-811E858BC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91816A-9ACD-4723-B4B0-7E3C2D8AE128}" type="slidenum">
              <a:rPr lang="fr-FR" altLang="fr-FR" smtClean="0"/>
              <a:pPr>
                <a:spcBef>
                  <a:spcPct val="0"/>
                </a:spcBef>
              </a:pPr>
              <a:t>44</a:t>
            </a:fld>
            <a:endParaRPr lang="fr-FR" altLang="fr-FR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ECC6253F-DE48-4B1F-B733-288A6AE1B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A7156624-3D72-42D8-906A-0BA9FE6A4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B98A42F3-32BF-4411-9C7D-27DCC8710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2D0ED-9EE0-4CCE-9448-73C3E5204BB0}" type="slidenum">
              <a:rPr lang="fr-FR" altLang="fr-FR" smtClean="0"/>
              <a:pPr>
                <a:spcBef>
                  <a:spcPct val="0"/>
                </a:spcBef>
              </a:pPr>
              <a:t>45</a:t>
            </a:fld>
            <a:endParaRPr lang="fr-FR" altLang="fr-FR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B9E02546-FC45-40D1-B669-53A3F8DC5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7A019F04-004B-47C4-8862-DAA44EB8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9DB2FDFC-CD62-4872-8DC2-98BF72869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01B272-CAFB-4E89-9FA7-01D785E273EC}" type="slidenum">
              <a:rPr lang="fr-FR" altLang="fr-FR" smtClean="0"/>
              <a:pPr>
                <a:spcBef>
                  <a:spcPct val="0"/>
                </a:spcBef>
              </a:pPr>
              <a:t>46</a:t>
            </a:fld>
            <a:endParaRPr lang="fr-FR" altLang="fr-FR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63A60990-A5DE-468D-A1F9-BA0FB2D9D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92A68769-2341-46D8-B269-8B4E6F92B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93E1C1FD-654C-4802-BD1C-DB6264661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E49630-9596-471A-9665-47B7DC815DB3}" type="slidenum">
              <a:rPr lang="fr-FR" altLang="fr-FR" smtClean="0"/>
              <a:pPr>
                <a:spcBef>
                  <a:spcPct val="0"/>
                </a:spcBef>
              </a:pPr>
              <a:t>47</a:t>
            </a:fld>
            <a:endParaRPr lang="fr-FR" altLang="fr-FR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624238CB-2D29-4859-8477-1B748001C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A3AFC8EA-9C61-4F99-9C7D-A555B31A4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9D920BE4-0145-4AF8-BFE5-343525287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442924-3470-464B-9BF1-D066FD598A36}" type="slidenum">
              <a:rPr lang="fr-FR" altLang="fr-FR" smtClean="0"/>
              <a:pPr>
                <a:spcBef>
                  <a:spcPct val="0"/>
                </a:spcBef>
              </a:pPr>
              <a:t>48</a:t>
            </a:fld>
            <a:endParaRPr lang="fr-FR" altLang="fr-FR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B64B9641-FA70-4013-9DB3-53E793BA5B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DA12166D-ED7D-4C9A-9B96-3F13D5382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B8514575-B49B-4858-AE99-40C19CC82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523840-A10F-4F8F-8268-BAFFB87FD1C9}" type="slidenum">
              <a:rPr lang="fr-FR" altLang="fr-FR" smtClean="0"/>
              <a:pPr>
                <a:spcBef>
                  <a:spcPct val="0"/>
                </a:spcBef>
              </a:pPr>
              <a:t>49</a:t>
            </a:fld>
            <a:endParaRPr lang="fr-FR" altLang="fr-FR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591361C5-8AB5-4067-BC3A-6AE11D0246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DC43923E-DC5C-405A-85E9-1E5F4D75D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47095F14-0FB3-4786-B464-5DBC4C0BD4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85A9CB-526D-44ED-B30F-A2FDD8689BE0}" type="slidenum">
              <a:rPr lang="fr-FR" altLang="fr-FR" smtClean="0"/>
              <a:pPr>
                <a:spcBef>
                  <a:spcPct val="0"/>
                </a:spcBef>
              </a:pPr>
              <a:t>50</a:t>
            </a:fld>
            <a:endParaRPr lang="fr-FR" altLang="fr-FR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3A7F675B-F28E-4FCB-A610-4600C3EAE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077AB188-ACAD-43E4-AB8B-DC9FF9E94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B0FB260-A5B9-46C8-9F5A-CA0D48D8C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F250B5-CA70-4763-89F3-04FFDB27DC37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8367830-4E6D-4B9F-A448-5D2ABE4E1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81DD73B-C242-4A22-BA1F-59176C6A7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8BE48D9-1E11-49B2-8F54-17B819E61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7BB73-5D30-4B27-8DAE-A0C520FCF997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9F07E17-3EAB-42C1-A616-642ACB0C74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6CFFC7E-640F-4D6B-B0F2-37F30B4F4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E7C0A29-42B3-4EE0-A836-1B41AF48F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980837-624B-4219-9AC7-2323A064BA5D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0B5605C-D224-4D45-990B-E99529B27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A665A70-0B5F-465C-A515-D5FE02D38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6C28349-2E52-43E8-9144-453C8CA07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748CB7-FBA0-42EA-8D20-CB1C1E436955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A0914E2-1879-4CF4-AFF1-7218DF6BA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F3478A5-9926-427E-9171-0BA0395E7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44118EB-381C-4A27-B607-7D46BB9DDE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F8E7D7-7F5B-4E3A-9BCB-B4FB51E05530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5608753-F574-464E-AFA9-D2F24D5D5A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33993DF-E38E-4F98-A3A2-24EAD65F5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A5AD7AD-D106-4095-93B3-4CEE59BD92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D112529-6B29-4574-B848-833D09AEE3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C7650F9-D34D-4234-801B-2AB2D1BAF8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B76E6784-069C-4EA0-8D01-C21C21076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F6973CA5-09DE-4BB1-A0CB-5EEBEAC7C7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E4A7C38-A04C-4202-ADDF-E5F70A4483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4BF2CB1-2483-47E4-AEB9-F9D6398012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709FCD04-37B1-41F1-9122-5B5B21FAAB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19EE300-CC91-4865-BD99-7FAEC30649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6E4A4AA3-7D48-4BF8-B35E-2D5E2DF900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B9D953A2-7293-49C1-813F-C25A5ACFE9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98A0D38-0B3F-4EAE-A31A-0AE1560F74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9661F997-8F19-4A71-9802-3E60ECE0AE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F9D52D7-6ED2-43EA-8C8D-39A8059490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0878089D-240D-4600-A7C2-95E0750B3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7E15B2AC-2CD9-4FC5-ADE9-365303E9A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A7957C9-C52D-4BB7-B48B-A364DB06E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2DA9-D1F0-4BAE-BFB2-E811E3DFD3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285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2643B8-217E-4F16-982A-C110ED8C23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67AC2B-C37D-4369-8556-ED86BF1DDF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C393F-E83D-4B7A-8589-FD040C5CE4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71641B8-9206-41CC-BE2E-8BB18131BDC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55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D1AEED-27E9-4ECC-BC9B-1908376ED7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F1F977-8EDF-4524-8105-CA30A6F190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ADE4-0C9B-485F-B240-2CC2378A8E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7B7A672-4C9F-464C-ADD9-8C4A5E86AC6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2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57A5359-49F2-4A39-A67D-7977454230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C7CD47D-3545-4970-B5FA-69BFA2082D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2A9A-757E-4FB1-BD3C-CA58BF7DCF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C3E6C5A-1651-4473-881F-1E2DE25E7DA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2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316A91-4D9C-43B8-9B26-05D0CC0E9E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D17FC5E-DDCB-4600-8EC6-D76FF399D8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6694-DBAC-43E6-B098-D1ABDC34BE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8915545-4374-4880-B939-3755721684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4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603465-7399-485C-B141-CBAFE5A329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6FE23F4-08F1-4D71-AB43-25F44F6C31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6671-CDE8-44C8-932D-65727E407F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5DBAA94-C3DF-4927-9794-2BB503E3A86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07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ED5560-D1F5-4286-8D4F-6B84A7486F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C9EC2A2-75B0-407A-9BF9-3A670B0F46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D56D-3AC4-437D-91AA-2BDC801A96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7027496-41C0-4268-B7B7-2691BDCBD84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73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06BFEAB-061A-4259-8848-84A913B981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373E1E4-23B5-46F0-8CA7-9BD8071192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9DE7-D79A-428C-B003-CA140D4948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876194A4-A5DD-431E-9F44-380D17FCA3D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93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80C693-7DF0-4519-BC48-E98AFD077C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3B059F-BD2E-4D5E-A61B-BA536DF483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F7477-0A88-451F-883E-CB7FCE955C5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C532FDC-2F61-4190-86C2-5EB13D46807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84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176DD5E-A65E-44F4-8549-07FD161086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2962F6-E1D5-48F8-AFBF-7A8D166411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D4885-C2F5-499B-844A-186CC04E26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D8DB524-671F-4D42-B497-6387B3BAA2A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58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AE68B47-4E38-4B5F-9B36-161603B6D2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37460E2-D911-4724-87F8-EAFBDC03B8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8DC5-B361-4302-BF46-D6D6A79526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A8C61E0-B2A4-4505-835C-F7E25668B5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42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E8D1899-924D-4BD1-BF29-343C8957CA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0A5B61-C1B1-4022-B992-FE76132600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3A47-4777-4EDA-AC67-6D742D28D4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59868A0-7ABD-46E1-8BB8-EFEBD0974E9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36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318C827-BB7C-4BF8-8422-430CB930B3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9CA8700-A677-4657-B879-98FE7F42E3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56F1FD0-9657-46C3-BB8E-08B14B107F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46665BE0-DE0A-40CA-A460-F5B94568A5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4519D095-90E7-466A-9B29-2144A9745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CB833661-7995-4375-A05B-BF84BF3F1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68D775BD-B5BB-4C84-BCDB-EF75823FA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9E79FF37-8987-49E3-BC40-23EDDFC89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2792DBB6-B644-47B9-9B4A-A6E167698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C511FC6F-FBF1-4FFE-A19B-1595C791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5F603E92-62DB-48C3-B0C9-DB2814917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93973265-9C88-460D-9BF4-242DE3C74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DF5D3004-E086-4CB6-8EE6-85323D2D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AE0A6AC6-439C-4A96-893F-FF2603D92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73A76098-726A-4D66-9D20-68437CF88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84CAA023-D7A2-40CC-B26B-B624892077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Fichier:Proteolysis.sv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1/Chylomicron.sv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8/Alpha-D-glucopyranose-2D-skeletal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en.wikipedia.org/wiki/File:Beta-D-glucopyranose-2D-skeletal.png" TargetMode="Externa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92B4822-F832-4555-B357-ADC0653F51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60625" y="2001838"/>
            <a:ext cx="6519863" cy="2209800"/>
          </a:xfrm>
        </p:spPr>
        <p:txBody>
          <a:bodyPr/>
          <a:lstStyle/>
          <a:p>
            <a:pPr eaLnBrk="1" hangingPunct="1"/>
            <a:r>
              <a:rPr lang="fr-FR" altLang="fr-FR" sz="4600"/>
              <a:t>Digestion et absorption</a:t>
            </a:r>
            <a:br>
              <a:rPr lang="fr-FR" altLang="fr-FR" sz="4600"/>
            </a:br>
            <a:r>
              <a:rPr lang="fr-FR" altLang="fr-FR" sz="4600"/>
              <a:t>dans l’intestin grêle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69832B6-0CA8-4EC9-8116-72B99F0C99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65888" y="4895850"/>
            <a:ext cx="2514600" cy="981075"/>
          </a:xfrm>
        </p:spPr>
        <p:txBody>
          <a:bodyPr/>
          <a:lstStyle/>
          <a:p>
            <a:pPr algn="ctr" eaLnBrk="1" hangingPunct="1"/>
            <a:r>
              <a:rPr lang="en-US" altLang="fr-FR" sz="2000" dirty="0"/>
              <a:t>Aude FERRAN</a:t>
            </a:r>
          </a:p>
          <a:p>
            <a:pPr algn="ctr" eaLnBrk="1" hangingPunct="1"/>
            <a:r>
              <a:rPr lang="en-US" altLang="fr-FR" sz="2000" dirty="0"/>
              <a:t>2025</a:t>
            </a:r>
          </a:p>
        </p:txBody>
      </p:sp>
      <p:pic>
        <p:nvPicPr>
          <p:cNvPr id="4100" name="Image 5">
            <a:extLst>
              <a:ext uri="{FF2B5EF4-FFF2-40B4-BE49-F238E27FC236}">
                <a16:creationId xmlns:a16="http://schemas.microsoft.com/office/drawing/2014/main" id="{3E1D8F73-33CA-49F7-8EA8-C970D430E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5561013"/>
            <a:ext cx="32829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47AB39F-4592-4E89-AB6A-90F187623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/>
              <a:t>Digestion des glucides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21A1C076-21F6-434E-8DF4-4A714A3F7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979613"/>
            <a:ext cx="8229600" cy="3886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400" b="1" dirty="0">
                <a:solidFill>
                  <a:schemeClr val="bg2"/>
                </a:solidFill>
              </a:rPr>
              <a:t>Digestion intestinale</a:t>
            </a:r>
          </a:p>
          <a:p>
            <a:pPr lvl="1" eaLnBrk="1" hangingPunct="1">
              <a:defRPr/>
            </a:pPr>
            <a:r>
              <a:rPr lang="fr-FR" altLang="fr-FR" sz="2000" b="1" dirty="0"/>
              <a:t> 1. dans la lumière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600" dirty="0"/>
              <a:t>		</a:t>
            </a:r>
            <a:r>
              <a:rPr lang="fr-FR" altLang="fr-FR" sz="2000" b="1" dirty="0">
                <a:solidFill>
                  <a:srgbClr val="FF0000"/>
                </a:solidFill>
              </a:rPr>
              <a:t>amylase </a:t>
            </a:r>
            <a:r>
              <a:rPr lang="fr-FR" altLang="fr-FR" sz="2000" dirty="0"/>
              <a:t>pancréatique =&gt;</a:t>
            </a:r>
            <a:r>
              <a:rPr lang="fr-FR" altLang="fr-FR" sz="4000" dirty="0"/>
              <a:t> </a:t>
            </a:r>
            <a:r>
              <a:rPr lang="fr-FR" altLang="fr-FR" sz="1800" dirty="0"/>
              <a:t>Maltose, </a:t>
            </a:r>
            <a:r>
              <a:rPr lang="fr-FR" altLang="fr-FR" sz="1800" dirty="0" err="1"/>
              <a:t>maltotriose</a:t>
            </a:r>
            <a:r>
              <a:rPr lang="fr-FR" altLang="fr-FR" sz="1800" dirty="0"/>
              <a:t>, dextrines à partir 	amidon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800" dirty="0"/>
              <a:t>		Lactose, saccharose </a:t>
            </a:r>
            <a:r>
              <a:rPr lang="fr-FR" altLang="fr-FR" sz="1800" b="1" dirty="0"/>
              <a:t>non hydrolysés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fr-FR" altLang="fr-FR" sz="2000" dirty="0"/>
          </a:p>
          <a:p>
            <a:pPr lvl="1" eaLnBrk="1" hangingPunct="1">
              <a:defRPr/>
            </a:pPr>
            <a:r>
              <a:rPr lang="fr-FR" altLang="fr-FR" sz="2000" b="1" dirty="0"/>
              <a:t>2. au niveau de la bordure en brosse : </a:t>
            </a:r>
            <a:r>
              <a:rPr lang="fr-FR" altLang="fr-FR" sz="2000" b="1" dirty="0" err="1">
                <a:solidFill>
                  <a:srgbClr val="FF0000"/>
                </a:solidFill>
              </a:rPr>
              <a:t>oligosaccharidases</a:t>
            </a:r>
            <a:r>
              <a:rPr lang="fr-FR" altLang="fr-FR" sz="2000" b="1" dirty="0">
                <a:solidFill>
                  <a:srgbClr val="FF0000"/>
                </a:solidFill>
              </a:rPr>
              <a:t> </a:t>
            </a:r>
            <a:r>
              <a:rPr lang="fr-FR" altLang="fr-FR" sz="2000" dirty="0"/>
              <a:t>produites par les entérocytes</a:t>
            </a:r>
            <a:r>
              <a:rPr lang="fr-FR" altLang="fr-FR" dirty="0"/>
              <a:t> </a:t>
            </a:r>
          </a:p>
        </p:txBody>
      </p:sp>
      <p:sp>
        <p:nvSpPr>
          <p:cNvPr id="30724" name="AutoShape 4">
            <a:extLst>
              <a:ext uri="{FF2B5EF4-FFF2-40B4-BE49-F238E27FC236}">
                <a16:creationId xmlns:a16="http://schemas.microsoft.com/office/drawing/2014/main" id="{FFA80549-4D11-4AF4-9194-07FB154CA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2943225"/>
            <a:ext cx="36988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38E064D-896D-47B8-B18C-959B4AE85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7838" y="1149350"/>
            <a:ext cx="4575175" cy="774700"/>
          </a:xfrm>
        </p:spPr>
        <p:txBody>
          <a:bodyPr/>
          <a:lstStyle/>
          <a:p>
            <a:pPr algn="ctr" eaLnBrk="1" hangingPunct="1"/>
            <a:r>
              <a:rPr lang="en-US" altLang="fr-FR" sz="2400"/>
              <a:t>Enzymes digestives de la bordure en brosse </a:t>
            </a:r>
            <a:br>
              <a:rPr lang="en-US" altLang="fr-FR" sz="2400" u="sng">
                <a:solidFill>
                  <a:srgbClr val="FF0000"/>
                </a:solidFill>
              </a:rPr>
            </a:br>
            <a:r>
              <a:rPr lang="en-US" altLang="fr-FR" sz="2400" b="1" u="sng">
                <a:solidFill>
                  <a:srgbClr val="FF0000"/>
                </a:solidFill>
              </a:rPr>
              <a:t>produites par les entérocytes</a:t>
            </a:r>
            <a:br>
              <a:rPr lang="en-US" altLang="fr-FR" sz="2400" u="sng">
                <a:solidFill>
                  <a:srgbClr val="FF0000"/>
                </a:solidFill>
              </a:rPr>
            </a:br>
            <a:endParaRPr lang="en-US" altLang="fr-FR" sz="2400" u="sng">
              <a:solidFill>
                <a:srgbClr val="FF0000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2B17883-4F5B-4D86-9E2B-5D51D230A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13225" y="1924050"/>
            <a:ext cx="4724400" cy="4576763"/>
          </a:xfrm>
          <a:extLst>
            <a:ext uri="{909E8E84-426E-40DD-AFC4-6F175D3DCCD1}">
              <a14:hiddenFill xmlns:a14="http://schemas.microsoft.com/office/drawing/2010/main">
                <a:solidFill>
                  <a:srgbClr val="DEBD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fr-FR" sz="2800"/>
          </a:p>
          <a:p>
            <a:pPr lvl="1" eaLnBrk="1" hangingPunct="1"/>
            <a:r>
              <a:rPr lang="fr-FR" altLang="fr-FR" sz="2000" b="1">
                <a:solidFill>
                  <a:schemeClr val="bg2"/>
                </a:solidFill>
              </a:rPr>
              <a:t>Oligosaccharidases</a:t>
            </a:r>
          </a:p>
          <a:p>
            <a:pPr lvl="1" eaLnBrk="1" hangingPunct="1"/>
            <a:endParaRPr lang="fr-FR" altLang="fr-FR" sz="2000" b="1">
              <a:solidFill>
                <a:schemeClr val="bg2"/>
              </a:solidFill>
            </a:endParaRPr>
          </a:p>
          <a:p>
            <a:pPr lvl="1" eaLnBrk="1" hangingPunct="1"/>
            <a:r>
              <a:rPr lang="fr-FR" altLang="fr-FR" sz="2000"/>
              <a:t>Dipeptidases, Aminopeptidases</a:t>
            </a:r>
          </a:p>
          <a:p>
            <a:pPr lvl="1" eaLnBrk="1" hangingPunct="1"/>
            <a:endParaRPr lang="fr-FR" altLang="fr-FR" sz="2000"/>
          </a:p>
          <a:p>
            <a:pPr lvl="1" eaLnBrk="1" hangingPunct="1"/>
            <a:r>
              <a:rPr lang="fr-FR" altLang="fr-FR" sz="2000"/>
              <a:t>Monoglycéride lipase</a:t>
            </a:r>
          </a:p>
          <a:p>
            <a:pPr lvl="1" eaLnBrk="1" hangingPunct="1"/>
            <a:endParaRPr lang="fr-FR" altLang="fr-FR" sz="2000"/>
          </a:p>
          <a:p>
            <a:pPr lvl="1" eaLnBrk="1" hangingPunct="1"/>
            <a:r>
              <a:rPr lang="fr-FR" altLang="fr-FR" sz="2000"/>
              <a:t>Nucléotidases, nucléosidases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EC31612E-C4DB-4CD4-8E72-8C1BDADE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33550"/>
            <a:ext cx="2652713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3944571E-9BF0-4EE8-BE27-423F844BC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1363663"/>
            <a:ext cx="3348037" cy="17018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32774" name="AutoShape 6">
            <a:extLst>
              <a:ext uri="{FF2B5EF4-FFF2-40B4-BE49-F238E27FC236}">
                <a16:creationId xmlns:a16="http://schemas.microsoft.com/office/drawing/2014/main" id="{67B154D7-D6C1-4C23-BF33-D4E2FFAE44C9}"/>
              </a:ext>
            </a:extLst>
          </p:cNvPr>
          <p:cNvCxnSpPr>
            <a:cxnSpLocks noChangeShapeType="1"/>
            <a:stCxn id="32771" idx="1"/>
            <a:endCxn id="32773" idx="3"/>
          </p:cNvCxnSpPr>
          <p:nvPr/>
        </p:nvCxnSpPr>
        <p:spPr bwMode="auto">
          <a:xfrm rot="10800000">
            <a:off x="3657600" y="2214563"/>
            <a:ext cx="555625" cy="199707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bg2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2C33150A-D378-42CB-98CE-F4FDF0E0F39B}"/>
              </a:ext>
            </a:extLst>
          </p:cNvPr>
          <p:cNvSpPr/>
          <p:nvPr/>
        </p:nvSpPr>
        <p:spPr>
          <a:xfrm>
            <a:off x="8615363" y="1249363"/>
            <a:ext cx="539750" cy="484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12F74FBE-5A64-4B1E-8BD7-65C851D14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434975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sz="4000"/>
              <a:t>Digestion des glucides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3FA798BF-21E7-48CC-A153-EE57B828C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888" y="1828800"/>
            <a:ext cx="5060950" cy="490538"/>
          </a:xfrm>
        </p:spPr>
        <p:txBody>
          <a:bodyPr/>
          <a:lstStyle/>
          <a:p>
            <a:pPr eaLnBrk="1" hangingPunct="1"/>
            <a:r>
              <a:rPr lang="fr-FR" altLang="fr-FR" sz="2400" b="1">
                <a:solidFill>
                  <a:srgbClr val="FF0000"/>
                </a:solidFill>
              </a:rPr>
              <a:t>Oligosaccharidases</a:t>
            </a:r>
          </a:p>
        </p:txBody>
      </p:sp>
      <p:grpSp>
        <p:nvGrpSpPr>
          <p:cNvPr id="34820" name="Group 59">
            <a:extLst>
              <a:ext uri="{FF2B5EF4-FFF2-40B4-BE49-F238E27FC236}">
                <a16:creationId xmlns:a16="http://schemas.microsoft.com/office/drawing/2014/main" id="{8EE9EBAE-9EE6-45EA-B37E-EA6C502958BF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2435225"/>
            <a:ext cx="668337" cy="274638"/>
            <a:chOff x="433" y="1487"/>
            <a:chExt cx="611" cy="220"/>
          </a:xfrm>
        </p:grpSpPr>
        <p:sp>
          <p:nvSpPr>
            <p:cNvPr id="34872" name="Oval 24">
              <a:extLst>
                <a:ext uri="{FF2B5EF4-FFF2-40B4-BE49-F238E27FC236}">
                  <a16:creationId xmlns:a16="http://schemas.microsoft.com/office/drawing/2014/main" id="{B827B3F8-E3A4-4B52-93A2-0192EF6DB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1487"/>
              <a:ext cx="233" cy="2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4873" name="Oval 25">
              <a:extLst>
                <a:ext uri="{FF2B5EF4-FFF2-40B4-BE49-F238E27FC236}">
                  <a16:creationId xmlns:a16="http://schemas.microsoft.com/office/drawing/2014/main" id="{4E14C7D7-63CA-402E-8A5B-14AE7FCB8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" y="1487"/>
              <a:ext cx="233" cy="2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4874" name="Line 26">
              <a:extLst>
                <a:ext uri="{FF2B5EF4-FFF2-40B4-BE49-F238E27FC236}">
                  <a16:creationId xmlns:a16="http://schemas.microsoft.com/office/drawing/2014/main" id="{02834479-132E-4119-93EE-DE09907F5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" y="1593"/>
              <a:ext cx="1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821" name="Group 58">
            <a:extLst>
              <a:ext uri="{FF2B5EF4-FFF2-40B4-BE49-F238E27FC236}">
                <a16:creationId xmlns:a16="http://schemas.microsoft.com/office/drawing/2014/main" id="{74C4D0C7-0404-40DC-812E-42D505053F0D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3105150"/>
            <a:ext cx="989012" cy="261938"/>
            <a:chOff x="193" y="1983"/>
            <a:chExt cx="994" cy="220"/>
          </a:xfrm>
        </p:grpSpPr>
        <p:sp>
          <p:nvSpPr>
            <p:cNvPr id="34868" name="Line 3">
              <a:extLst>
                <a:ext uri="{FF2B5EF4-FFF2-40B4-BE49-F238E27FC236}">
                  <a16:creationId xmlns:a16="http://schemas.microsoft.com/office/drawing/2014/main" id="{AD6C924F-11CF-41CC-81BC-2A403EE20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" y="2089"/>
              <a:ext cx="501" cy="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69" name="Oval 27">
              <a:extLst>
                <a:ext uri="{FF2B5EF4-FFF2-40B4-BE49-F238E27FC236}">
                  <a16:creationId xmlns:a16="http://schemas.microsoft.com/office/drawing/2014/main" id="{011240DF-FFE7-461B-8240-707AEC0FE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" y="1983"/>
              <a:ext cx="233" cy="2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4870" name="Oval 28">
              <a:extLst>
                <a:ext uri="{FF2B5EF4-FFF2-40B4-BE49-F238E27FC236}">
                  <a16:creationId xmlns:a16="http://schemas.microsoft.com/office/drawing/2014/main" id="{D9EFECE3-D0BC-4ADA-BC3A-1BD62EBA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" y="1983"/>
              <a:ext cx="233" cy="2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4871" name="Oval 29">
              <a:extLst>
                <a:ext uri="{FF2B5EF4-FFF2-40B4-BE49-F238E27FC236}">
                  <a16:creationId xmlns:a16="http://schemas.microsoft.com/office/drawing/2014/main" id="{FAF52B6A-DCB7-486A-B198-3A6A40F70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1983"/>
              <a:ext cx="233" cy="2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4822" name="Oval 30">
            <a:extLst>
              <a:ext uri="{FF2B5EF4-FFF2-40B4-BE49-F238E27FC236}">
                <a16:creationId xmlns:a16="http://schemas.microsoft.com/office/drawing/2014/main" id="{56F3DE7B-C15E-4D72-8508-B7AB81D16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2819400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4823" name="Oval 31">
            <a:extLst>
              <a:ext uri="{FF2B5EF4-FFF2-40B4-BE49-F238E27FC236}">
                <a16:creationId xmlns:a16="http://schemas.microsoft.com/office/drawing/2014/main" id="{5D593354-45F1-41A7-AC88-FC420471C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2406650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4824" name="Oval 32">
            <a:extLst>
              <a:ext uri="{FF2B5EF4-FFF2-40B4-BE49-F238E27FC236}">
                <a16:creationId xmlns:a16="http://schemas.microsoft.com/office/drawing/2014/main" id="{A1323BE9-6EA1-4D38-9D0F-7479DFCC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8" y="3155950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4825" name="Text Box 42">
            <a:extLst>
              <a:ext uri="{FF2B5EF4-FFF2-40B4-BE49-F238E27FC236}">
                <a16:creationId xmlns:a16="http://schemas.microsoft.com/office/drawing/2014/main" id="{4B1F7E27-BE9B-4B35-A76A-3C279F794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263683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maltose</a:t>
            </a:r>
          </a:p>
        </p:txBody>
      </p:sp>
      <p:sp>
        <p:nvSpPr>
          <p:cNvPr id="34826" name="Text Box 44">
            <a:extLst>
              <a:ext uri="{FF2B5EF4-FFF2-40B4-BE49-F238E27FC236}">
                <a16:creationId xmlns:a16="http://schemas.microsoft.com/office/drawing/2014/main" id="{77FCCFB8-FB0F-4EFD-9566-580EF1D29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3319463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maltotriose</a:t>
            </a:r>
          </a:p>
        </p:txBody>
      </p:sp>
      <p:sp>
        <p:nvSpPr>
          <p:cNvPr id="34827" name="Text Box 45">
            <a:extLst>
              <a:ext uri="{FF2B5EF4-FFF2-40B4-BE49-F238E27FC236}">
                <a16:creationId xmlns:a16="http://schemas.microsoft.com/office/drawing/2014/main" id="{30862088-7F85-463C-A5BD-CC6AFDE17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257333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</a:rPr>
              <a:t>maltase</a:t>
            </a:r>
          </a:p>
        </p:txBody>
      </p:sp>
      <p:sp>
        <p:nvSpPr>
          <p:cNvPr id="34828" name="Text Box 46">
            <a:extLst>
              <a:ext uri="{FF2B5EF4-FFF2-40B4-BE49-F238E27FC236}">
                <a16:creationId xmlns:a16="http://schemas.microsoft.com/office/drawing/2014/main" id="{D463343C-F457-4799-8816-84B8F3EB6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8448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glucose</a:t>
            </a:r>
          </a:p>
        </p:txBody>
      </p:sp>
      <p:sp>
        <p:nvSpPr>
          <p:cNvPr id="34829" name="Line 47">
            <a:extLst>
              <a:ext uri="{FF2B5EF4-FFF2-40B4-BE49-F238E27FC236}">
                <a16:creationId xmlns:a16="http://schemas.microsoft.com/office/drawing/2014/main" id="{B74A93A4-965E-4E52-8C21-EF00BB5D4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014663"/>
            <a:ext cx="157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1193" name="Group 57">
            <a:extLst>
              <a:ext uri="{FF2B5EF4-FFF2-40B4-BE49-F238E27FC236}">
                <a16:creationId xmlns:a16="http://schemas.microsoft.com/office/drawing/2014/main" id="{733187A7-505F-4FC6-AB25-C9914E197021}"/>
              </a:ext>
            </a:extLst>
          </p:cNvPr>
          <p:cNvGrpSpPr>
            <a:grpSpLocks/>
          </p:cNvGrpSpPr>
          <p:nvPr/>
        </p:nvGrpSpPr>
        <p:grpSpPr bwMode="auto">
          <a:xfrm>
            <a:off x="677863" y="3883025"/>
            <a:ext cx="1131887" cy="654050"/>
            <a:chOff x="358" y="2502"/>
            <a:chExt cx="987" cy="645"/>
          </a:xfrm>
        </p:grpSpPr>
        <p:sp>
          <p:nvSpPr>
            <p:cNvPr id="34860" name="Line 48">
              <a:extLst>
                <a:ext uri="{FF2B5EF4-FFF2-40B4-BE49-F238E27FC236}">
                  <a16:creationId xmlns:a16="http://schemas.microsoft.com/office/drawing/2014/main" id="{E2B9D50F-F95E-45F1-8691-10439C4B0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" y="3026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61" name="Oval 49">
              <a:extLst>
                <a:ext uri="{FF2B5EF4-FFF2-40B4-BE49-F238E27FC236}">
                  <a16:creationId xmlns:a16="http://schemas.microsoft.com/office/drawing/2014/main" id="{42E44639-E78B-443F-A84E-82BAF7F36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2502"/>
              <a:ext cx="233" cy="2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4862" name="Oval 50">
              <a:extLst>
                <a:ext uri="{FF2B5EF4-FFF2-40B4-BE49-F238E27FC236}">
                  <a16:creationId xmlns:a16="http://schemas.microsoft.com/office/drawing/2014/main" id="{BA8C4835-2FE9-4827-A25E-83E04CBB2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2502"/>
              <a:ext cx="233" cy="2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4863" name="Oval 51">
              <a:extLst>
                <a:ext uri="{FF2B5EF4-FFF2-40B4-BE49-F238E27FC236}">
                  <a16:creationId xmlns:a16="http://schemas.microsoft.com/office/drawing/2014/main" id="{70CC912C-DE6F-4C05-90FA-B42CE1DC7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2927"/>
              <a:ext cx="233" cy="2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4864" name="Oval 52">
              <a:extLst>
                <a:ext uri="{FF2B5EF4-FFF2-40B4-BE49-F238E27FC236}">
                  <a16:creationId xmlns:a16="http://schemas.microsoft.com/office/drawing/2014/main" id="{3CF672F3-58C7-4481-A5B8-BBA7C2033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2927"/>
              <a:ext cx="233" cy="2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4865" name="Oval 53">
              <a:extLst>
                <a:ext uri="{FF2B5EF4-FFF2-40B4-BE49-F238E27FC236}">
                  <a16:creationId xmlns:a16="http://schemas.microsoft.com/office/drawing/2014/main" id="{C3A509E3-0E06-45EF-B2C1-DDAF6755A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2927"/>
              <a:ext cx="233" cy="2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4866" name="Line 54">
              <a:extLst>
                <a:ext uri="{FF2B5EF4-FFF2-40B4-BE49-F238E27FC236}">
                  <a16:creationId xmlns:a16="http://schemas.microsoft.com/office/drawing/2014/main" id="{81085B2B-5B1D-4888-8A5A-3FBB5404A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9" y="2737"/>
              <a:ext cx="7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67" name="Line 55">
              <a:extLst>
                <a:ext uri="{FF2B5EF4-FFF2-40B4-BE49-F238E27FC236}">
                  <a16:creationId xmlns:a16="http://schemas.microsoft.com/office/drawing/2014/main" id="{EA625008-D5BD-4263-912B-ACEEEDA9B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6" y="2608"/>
              <a:ext cx="11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831" name="AutoShape 56">
            <a:extLst>
              <a:ext uri="{FF2B5EF4-FFF2-40B4-BE49-F238E27FC236}">
                <a16:creationId xmlns:a16="http://schemas.microsoft.com/office/drawing/2014/main" id="{B20DAF86-6E33-454B-996B-23EDA1A85632}"/>
              </a:ext>
            </a:extLst>
          </p:cNvPr>
          <p:cNvSpPr>
            <a:spLocks/>
          </p:cNvSpPr>
          <p:nvPr/>
        </p:nvSpPr>
        <p:spPr bwMode="auto">
          <a:xfrm>
            <a:off x="1947863" y="2395538"/>
            <a:ext cx="163512" cy="1250950"/>
          </a:xfrm>
          <a:prstGeom prst="rightBrace">
            <a:avLst>
              <a:gd name="adj1" fmla="val 637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1196" name="Text Box 60">
            <a:extLst>
              <a:ext uri="{FF2B5EF4-FFF2-40B4-BE49-F238E27FC236}">
                <a16:creationId xmlns:a16="http://schemas.microsoft.com/office/drawing/2014/main" id="{0FF41E48-3329-4E1D-8062-467716DC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4522788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dextrine</a:t>
            </a:r>
          </a:p>
        </p:txBody>
      </p:sp>
      <p:sp>
        <p:nvSpPr>
          <p:cNvPr id="91197" name="Line 61">
            <a:extLst>
              <a:ext uri="{FF2B5EF4-FFF2-40B4-BE49-F238E27FC236}">
                <a16:creationId xmlns:a16="http://schemas.microsoft.com/office/drawing/2014/main" id="{1C2209EA-F492-49E8-BBA8-A63708AFFB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5" y="4202113"/>
            <a:ext cx="161131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98" name="Text Box 62">
            <a:extLst>
              <a:ext uri="{FF2B5EF4-FFF2-40B4-BE49-F238E27FC236}">
                <a16:creationId xmlns:a16="http://schemas.microsoft.com/office/drawing/2014/main" id="{2D1C7B8F-E6AC-4D84-B81E-D8D6BC404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3859213"/>
            <a:ext cx="23860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</a:rPr>
              <a:t>Dextrinase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</a:rPr>
              <a:t>(=isomaltase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</a:rPr>
              <a:t>= 1,6 </a:t>
            </a:r>
            <a:r>
              <a:rPr lang="el-GR" altLang="fr-FR" sz="1800" b="1">
                <a:solidFill>
                  <a:schemeClr val="bg2"/>
                </a:solidFill>
              </a:rPr>
              <a:t>α</a:t>
            </a:r>
            <a:r>
              <a:rPr lang="fr-FR" altLang="fr-FR" sz="1800" b="1">
                <a:solidFill>
                  <a:schemeClr val="bg2"/>
                </a:solidFill>
              </a:rPr>
              <a:t>-glucosidase)</a:t>
            </a:r>
          </a:p>
        </p:txBody>
      </p:sp>
      <p:sp>
        <p:nvSpPr>
          <p:cNvPr id="91199" name="Oval 63">
            <a:extLst>
              <a:ext uri="{FF2B5EF4-FFF2-40B4-BE49-F238E27FC236}">
                <a16:creationId xmlns:a16="http://schemas.microsoft.com/office/drawing/2014/main" id="{BDC4C6C0-901B-49AB-9BD3-937C89EA3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3960813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1200" name="Oval 64">
            <a:extLst>
              <a:ext uri="{FF2B5EF4-FFF2-40B4-BE49-F238E27FC236}">
                <a16:creationId xmlns:a16="http://schemas.microsoft.com/office/drawing/2014/main" id="{59BC0024-8997-40D8-BB3F-8A856D811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3927475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91210" name="Group 74">
            <a:extLst>
              <a:ext uri="{FF2B5EF4-FFF2-40B4-BE49-F238E27FC236}">
                <a16:creationId xmlns:a16="http://schemas.microsoft.com/office/drawing/2014/main" id="{513736BF-0840-4F0B-8385-4C4389327385}"/>
              </a:ext>
            </a:extLst>
          </p:cNvPr>
          <p:cNvGrpSpPr>
            <a:grpSpLocks/>
          </p:cNvGrpSpPr>
          <p:nvPr/>
        </p:nvGrpSpPr>
        <p:grpSpPr bwMode="auto">
          <a:xfrm>
            <a:off x="777875" y="6083300"/>
            <a:ext cx="671513" cy="285750"/>
            <a:chOff x="346" y="3872"/>
            <a:chExt cx="602" cy="228"/>
          </a:xfrm>
        </p:grpSpPr>
        <p:sp>
          <p:nvSpPr>
            <p:cNvPr id="34857" name="Line 71">
              <a:extLst>
                <a:ext uri="{FF2B5EF4-FFF2-40B4-BE49-F238E27FC236}">
                  <a16:creationId xmlns:a16="http://schemas.microsoft.com/office/drawing/2014/main" id="{93EF372B-5A00-4452-B345-03E4D6667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" y="3976"/>
              <a:ext cx="3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58" name="Oval 67">
              <a:extLst>
                <a:ext uri="{FF2B5EF4-FFF2-40B4-BE49-F238E27FC236}">
                  <a16:creationId xmlns:a16="http://schemas.microsoft.com/office/drawing/2014/main" id="{A3160AB6-97CF-4689-8080-743CB71BB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3880"/>
              <a:ext cx="233" cy="2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4859" name="Oval 68">
              <a:extLst>
                <a:ext uri="{FF2B5EF4-FFF2-40B4-BE49-F238E27FC236}">
                  <a16:creationId xmlns:a16="http://schemas.microsoft.com/office/drawing/2014/main" id="{6FF1EC5E-E93E-4796-A50B-C2CA13906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3872"/>
              <a:ext cx="233" cy="22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91209" name="Group 73">
            <a:extLst>
              <a:ext uri="{FF2B5EF4-FFF2-40B4-BE49-F238E27FC236}">
                <a16:creationId xmlns:a16="http://schemas.microsoft.com/office/drawing/2014/main" id="{B7A28047-FAB0-4FC0-ADA9-7A7CF0B7F3FC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5232400"/>
            <a:ext cx="736600" cy="285750"/>
            <a:chOff x="374" y="3316"/>
            <a:chExt cx="573" cy="228"/>
          </a:xfrm>
        </p:grpSpPr>
        <p:sp>
          <p:nvSpPr>
            <p:cNvPr id="34854" name="Line 70">
              <a:extLst>
                <a:ext uri="{FF2B5EF4-FFF2-40B4-BE49-F238E27FC236}">
                  <a16:creationId xmlns:a16="http://schemas.microsoft.com/office/drawing/2014/main" id="{C83F74DE-F032-4765-983F-5EF5A0E5D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435"/>
              <a:ext cx="3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55" name="Oval 66">
              <a:extLst>
                <a:ext uri="{FF2B5EF4-FFF2-40B4-BE49-F238E27FC236}">
                  <a16:creationId xmlns:a16="http://schemas.microsoft.com/office/drawing/2014/main" id="{D8F8E675-6580-411B-B743-9EE2A8172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3324"/>
              <a:ext cx="233" cy="2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4856" name="Oval 69">
              <a:extLst>
                <a:ext uri="{FF2B5EF4-FFF2-40B4-BE49-F238E27FC236}">
                  <a16:creationId xmlns:a16="http://schemas.microsoft.com/office/drawing/2014/main" id="{A6CB4B0B-86B4-48EB-9010-448790CE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3316"/>
              <a:ext cx="233" cy="2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91208" name="Text Box 72">
            <a:extLst>
              <a:ext uri="{FF2B5EF4-FFF2-40B4-BE49-F238E27FC236}">
                <a16:creationId xmlns:a16="http://schemas.microsoft.com/office/drawing/2014/main" id="{504DF59C-4B8F-497D-83B1-1F1E62E7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5470525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saccharose</a:t>
            </a:r>
          </a:p>
        </p:txBody>
      </p:sp>
      <p:sp>
        <p:nvSpPr>
          <p:cNvPr id="91211" name="Text Box 75">
            <a:extLst>
              <a:ext uri="{FF2B5EF4-FFF2-40B4-BE49-F238E27FC236}">
                <a16:creationId xmlns:a16="http://schemas.microsoft.com/office/drawing/2014/main" id="{D72E7B21-0319-475C-954F-24055E530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361113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lactose</a:t>
            </a:r>
          </a:p>
        </p:txBody>
      </p:sp>
      <p:sp>
        <p:nvSpPr>
          <p:cNvPr id="91212" name="Line 76">
            <a:extLst>
              <a:ext uri="{FF2B5EF4-FFF2-40B4-BE49-F238E27FC236}">
                <a16:creationId xmlns:a16="http://schemas.microsoft.com/office/drawing/2014/main" id="{D1B8452B-9165-44B9-B4C3-0651699BB7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6300" y="5408613"/>
            <a:ext cx="161131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213" name="Text Box 77">
            <a:extLst>
              <a:ext uri="{FF2B5EF4-FFF2-40B4-BE49-F238E27FC236}">
                <a16:creationId xmlns:a16="http://schemas.microsoft.com/office/drawing/2014/main" id="{A56E742C-F9CB-4620-9716-3CE303B7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5" y="5019675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</a:rPr>
              <a:t>saccharase</a:t>
            </a:r>
          </a:p>
        </p:txBody>
      </p:sp>
      <p:sp>
        <p:nvSpPr>
          <p:cNvPr id="91214" name="Line 78">
            <a:extLst>
              <a:ext uri="{FF2B5EF4-FFF2-40B4-BE49-F238E27FC236}">
                <a16:creationId xmlns:a16="http://schemas.microsoft.com/office/drawing/2014/main" id="{BDB9620E-A00A-4CC7-937B-2BD694AFF9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09788" y="6280150"/>
            <a:ext cx="16113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215" name="Text Box 79">
            <a:extLst>
              <a:ext uri="{FF2B5EF4-FFF2-40B4-BE49-F238E27FC236}">
                <a16:creationId xmlns:a16="http://schemas.microsoft.com/office/drawing/2014/main" id="{2FA5013C-6E3C-4AB1-A00B-0D7BC9A0D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591343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</a:rPr>
              <a:t>lactase</a:t>
            </a:r>
          </a:p>
        </p:txBody>
      </p:sp>
      <p:sp>
        <p:nvSpPr>
          <p:cNvPr id="91216" name="Oval 80">
            <a:extLst>
              <a:ext uri="{FF2B5EF4-FFF2-40B4-BE49-F238E27FC236}">
                <a16:creationId xmlns:a16="http://schemas.microsoft.com/office/drawing/2014/main" id="{C31DF48E-9A62-4D06-AF35-4310669B7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4970463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1217" name="Oval 81">
            <a:extLst>
              <a:ext uri="{FF2B5EF4-FFF2-40B4-BE49-F238E27FC236}">
                <a16:creationId xmlns:a16="http://schemas.microsoft.com/office/drawing/2014/main" id="{AF0568D7-8E62-41AD-A825-43E5546B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6191250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1218" name="Oval 82">
            <a:extLst>
              <a:ext uri="{FF2B5EF4-FFF2-40B4-BE49-F238E27FC236}">
                <a16:creationId xmlns:a16="http://schemas.microsoft.com/office/drawing/2014/main" id="{597B3DB1-65CD-4FEF-875B-FC3F9BC38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3" y="6037263"/>
            <a:ext cx="369887" cy="34925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1219" name="Oval 83">
            <a:extLst>
              <a:ext uri="{FF2B5EF4-FFF2-40B4-BE49-F238E27FC236}">
                <a16:creationId xmlns:a16="http://schemas.microsoft.com/office/drawing/2014/main" id="{CE2A1B20-EBFA-4C32-A2A6-A7383DE04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5229225"/>
            <a:ext cx="369887" cy="349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1220" name="Text Box 84">
            <a:extLst>
              <a:ext uri="{FF2B5EF4-FFF2-40B4-BE49-F238E27FC236}">
                <a16:creationId xmlns:a16="http://schemas.microsoft.com/office/drawing/2014/main" id="{EA0D099F-FB8E-4A8F-ABE3-989E2EAE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5207000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fructose</a:t>
            </a:r>
          </a:p>
        </p:txBody>
      </p:sp>
      <p:sp>
        <p:nvSpPr>
          <p:cNvPr id="91221" name="Text Box 85">
            <a:extLst>
              <a:ext uri="{FF2B5EF4-FFF2-40B4-BE49-F238E27FC236}">
                <a16:creationId xmlns:a16="http://schemas.microsoft.com/office/drawing/2014/main" id="{28B6194F-FA84-4DD7-96C8-EE691866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3" y="592296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galactose</a:t>
            </a:r>
          </a:p>
        </p:txBody>
      </p:sp>
      <p:sp>
        <p:nvSpPr>
          <p:cNvPr id="91222" name="Text Box 86">
            <a:extLst>
              <a:ext uri="{FF2B5EF4-FFF2-40B4-BE49-F238E27FC236}">
                <a16:creationId xmlns:a16="http://schemas.microsoft.com/office/drawing/2014/main" id="{8B9D9E9B-29A4-4917-A1EC-9DBAFE4AF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3646488"/>
            <a:ext cx="3481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= sucres simples qui peuvent être absorbés</a:t>
            </a:r>
          </a:p>
        </p:txBody>
      </p:sp>
      <p:sp>
        <p:nvSpPr>
          <p:cNvPr id="91223" name="Text Box 87">
            <a:extLst>
              <a:ext uri="{FF2B5EF4-FFF2-40B4-BE49-F238E27FC236}">
                <a16:creationId xmlns:a16="http://schemas.microsoft.com/office/drawing/2014/main" id="{746D0826-EFBA-42F5-A764-A7365978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5011738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*</a:t>
            </a:r>
          </a:p>
        </p:txBody>
      </p:sp>
      <p:sp>
        <p:nvSpPr>
          <p:cNvPr id="91224" name="Text Box 88">
            <a:extLst>
              <a:ext uri="{FF2B5EF4-FFF2-40B4-BE49-F238E27FC236}">
                <a16:creationId xmlns:a16="http://schemas.microsoft.com/office/drawing/2014/main" id="{98AF8251-4E2F-497E-991B-CAB30DC29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5153025"/>
            <a:ext cx="267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* pas chez les ruminants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96" grpId="0"/>
      <p:bldP spid="91198" grpId="0"/>
      <p:bldP spid="91199" grpId="0" animBg="1"/>
      <p:bldP spid="91200" grpId="0" animBg="1"/>
      <p:bldP spid="91208" grpId="0"/>
      <p:bldP spid="91211" grpId="0"/>
      <p:bldP spid="91213" grpId="0"/>
      <p:bldP spid="91215" grpId="0"/>
      <p:bldP spid="91216" grpId="0" animBg="1"/>
      <p:bldP spid="91217" grpId="0" animBg="1"/>
      <p:bldP spid="91218" grpId="0" animBg="1"/>
      <p:bldP spid="91219" grpId="0" animBg="1"/>
      <p:bldP spid="91220" grpId="0"/>
      <p:bldP spid="91221" grpId="0"/>
      <p:bldP spid="91222" grpId="0"/>
      <p:bldP spid="91223" grpId="0"/>
      <p:bldP spid="91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831B3D0-E445-4D6D-926A-02807E3B8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363538"/>
            <a:ext cx="8680450" cy="587375"/>
          </a:xfrm>
        </p:spPr>
        <p:txBody>
          <a:bodyPr lIns="137160" tIns="0" rIns="164592" bIns="0"/>
          <a:lstStyle/>
          <a:p>
            <a:pPr eaLnBrk="1" hangingPunct="1"/>
            <a:r>
              <a:rPr lang="fr-FR" altLang="fr-FR" sz="3600"/>
              <a:t>Disaccharidases en fonction de l’âge</a:t>
            </a:r>
          </a:p>
        </p:txBody>
      </p:sp>
      <p:grpSp>
        <p:nvGrpSpPr>
          <p:cNvPr id="37891" name="Group 3">
            <a:extLst>
              <a:ext uri="{FF2B5EF4-FFF2-40B4-BE49-F238E27FC236}">
                <a16:creationId xmlns:a16="http://schemas.microsoft.com/office/drawing/2014/main" id="{4FE66BF4-E00E-4A74-86A1-29A1D9E912FF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087438"/>
            <a:ext cx="6196012" cy="5770562"/>
            <a:chOff x="2853" y="672"/>
            <a:chExt cx="2882" cy="3596"/>
          </a:xfrm>
        </p:grpSpPr>
        <p:sp>
          <p:nvSpPr>
            <p:cNvPr id="37898" name="Rectangle 4">
              <a:extLst>
                <a:ext uri="{FF2B5EF4-FFF2-40B4-BE49-F238E27FC236}">
                  <a16:creationId xmlns:a16="http://schemas.microsoft.com/office/drawing/2014/main" id="{250A07CF-E348-482E-9E81-2C65CC19A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4154"/>
              <a:ext cx="110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>
              <a:spAutoFit/>
            </a:bodyPr>
            <a:lstStyle>
              <a:lvl1pPr marL="396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200">
                <a:sym typeface="Arial" panose="020B0604020202020204" pitchFamily="34" charset="0"/>
              </a:endParaRPr>
            </a:p>
          </p:txBody>
        </p:sp>
        <p:pic>
          <p:nvPicPr>
            <p:cNvPr id="37899" name="Picture 5">
              <a:extLst>
                <a:ext uri="{FF2B5EF4-FFF2-40B4-BE49-F238E27FC236}">
                  <a16:creationId xmlns:a16="http://schemas.microsoft.com/office/drawing/2014/main" id="{9CD902BD-5A83-46F1-B77D-724613A6198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1"/>
            <a:stretch>
              <a:fillRect/>
            </a:stretch>
          </p:blipFill>
          <p:spPr bwMode="auto">
            <a:xfrm>
              <a:off x="2853" y="672"/>
              <a:ext cx="2882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2" name="Freeform 6">
            <a:extLst>
              <a:ext uri="{FF2B5EF4-FFF2-40B4-BE49-F238E27FC236}">
                <a16:creationId xmlns:a16="http://schemas.microsoft.com/office/drawing/2014/main" id="{A7185195-676E-4AE9-84DA-49BAAE47ECD0}"/>
              </a:ext>
            </a:extLst>
          </p:cNvPr>
          <p:cNvSpPr>
            <a:spLocks/>
          </p:cNvSpPr>
          <p:nvPr/>
        </p:nvSpPr>
        <p:spPr bwMode="invGray">
          <a:xfrm>
            <a:off x="8362950" y="1443038"/>
            <a:ext cx="417513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chemeClr val="tx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3" name="Text Box 7">
            <a:extLst>
              <a:ext uri="{FF2B5EF4-FFF2-40B4-BE49-F238E27FC236}">
                <a16:creationId xmlns:a16="http://schemas.microsoft.com/office/drawing/2014/main" id="{A44790FD-4B40-4581-821C-8FFA766B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466725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lactase</a:t>
            </a:r>
          </a:p>
        </p:txBody>
      </p:sp>
      <p:sp>
        <p:nvSpPr>
          <p:cNvPr id="37894" name="Text Box 10">
            <a:extLst>
              <a:ext uri="{FF2B5EF4-FFF2-40B4-BE49-F238E27FC236}">
                <a16:creationId xmlns:a16="http://schemas.microsoft.com/office/drawing/2014/main" id="{D2DFE1CA-40EA-454A-A2EE-AC00EB9AD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2827338"/>
            <a:ext cx="132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maltase</a:t>
            </a:r>
          </a:p>
        </p:txBody>
      </p:sp>
      <p:sp>
        <p:nvSpPr>
          <p:cNvPr id="37895" name="Text Box 11">
            <a:extLst>
              <a:ext uri="{FF2B5EF4-FFF2-40B4-BE49-F238E27FC236}">
                <a16:creationId xmlns:a16="http://schemas.microsoft.com/office/drawing/2014/main" id="{149AD761-109D-4D99-8FD9-E3623C4B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973138"/>
            <a:ext cx="1847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saccharase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1E9CD38-D1ED-4DB1-B662-15A4A7893076}"/>
              </a:ext>
            </a:extLst>
          </p:cNvPr>
          <p:cNvCxnSpPr/>
          <p:nvPr/>
        </p:nvCxnSpPr>
        <p:spPr>
          <a:xfrm flipV="1">
            <a:off x="5414963" y="1025525"/>
            <a:ext cx="0" cy="54022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411F9CE-FE50-4EE4-A5BC-0A72481D1704}"/>
              </a:ext>
            </a:extLst>
          </p:cNvPr>
          <p:cNvCxnSpPr/>
          <p:nvPr/>
        </p:nvCxnSpPr>
        <p:spPr>
          <a:xfrm flipV="1">
            <a:off x="2400300" y="884238"/>
            <a:ext cx="0" cy="54006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7590854-D22A-4A6C-B2CA-FCE5D81C0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/>
              <a:t>Digestion des glucides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6671633-CD49-4657-889E-A8AA5E524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3863" y="2189163"/>
            <a:ext cx="8110537" cy="33909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18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solidFill>
                  <a:schemeClr val="folHlink"/>
                </a:solidFill>
              </a:rPr>
              <a:t>Digestion intestinale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>
                <a:solidFill>
                  <a:schemeClr val="folHlink"/>
                </a:solidFill>
              </a:rPr>
              <a:t>1. dans la lumière : amylase pancréatique</a:t>
            </a:r>
            <a:r>
              <a:rPr lang="fr-FR" dirty="0">
                <a:solidFill>
                  <a:schemeClr val="folHlink"/>
                </a:solidFill>
              </a:rPr>
              <a:t> 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2000" dirty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>
                <a:solidFill>
                  <a:schemeClr val="folHlink"/>
                </a:solidFill>
              </a:rPr>
              <a:t>2. au niveau de la bordure en brosse : </a:t>
            </a:r>
            <a:r>
              <a:rPr lang="fr-FR" sz="2000" dirty="0" err="1">
                <a:solidFill>
                  <a:schemeClr val="folHlink"/>
                </a:solidFill>
              </a:rPr>
              <a:t>oligosaccharidases</a:t>
            </a:r>
            <a:r>
              <a:rPr lang="fr-FR" sz="2000" dirty="0">
                <a:solidFill>
                  <a:schemeClr val="folHlink"/>
                </a:solidFill>
              </a:rPr>
              <a:t> produites par les entérocytes</a:t>
            </a:r>
            <a:r>
              <a:rPr lang="fr-FR" dirty="0">
                <a:solidFill>
                  <a:schemeClr val="folHlink"/>
                </a:solidFill>
              </a:rPr>
              <a:t> 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dirty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/>
              <a:t>3. </a:t>
            </a:r>
            <a:r>
              <a:rPr lang="fr-FR" sz="2000" b="1" dirty="0"/>
              <a:t>au niveau du gros intestin</a:t>
            </a:r>
            <a:r>
              <a:rPr lang="fr-FR" sz="2000" dirty="0"/>
              <a:t> : digestion microbienne (surtout pour les herbivores monogastriques)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z="2000" dirty="0"/>
          </a:p>
          <a:p>
            <a:pPr lvl="1" eaLnBrk="1" hangingPunct="1">
              <a:lnSpc>
                <a:spcPct val="90000"/>
              </a:lnSpc>
              <a:defRPr/>
            </a:pPr>
            <a:endParaRPr lang="fr-F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F1A7319-70A2-4FC2-A74F-2F173584E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588" y="333375"/>
            <a:ext cx="7772400" cy="1470025"/>
          </a:xfrm>
        </p:spPr>
        <p:txBody>
          <a:bodyPr/>
          <a:lstStyle/>
          <a:p>
            <a:pPr eaLnBrk="1" hangingPunct="1"/>
            <a:r>
              <a:rPr lang="fr-FR" altLang="fr-FR" sz="4000"/>
              <a:t>Digestion des glucides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66B3FEF-1A0B-46EE-88F7-0893F7374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6725" y="2065338"/>
            <a:ext cx="8275638" cy="4344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b="1">
                <a:solidFill>
                  <a:schemeClr val="bg2"/>
                </a:solidFill>
              </a:rPr>
              <a:t>Absorption</a:t>
            </a:r>
          </a:p>
          <a:p>
            <a:pPr eaLnBrk="1" hangingPunct="1">
              <a:lnSpc>
                <a:spcPct val="80000"/>
              </a:lnSpc>
            </a:pPr>
            <a:endParaRPr lang="fr-FR" altLang="fr-FR" sz="2800" b="1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>
                <a:solidFill>
                  <a:schemeClr val="bg2"/>
                </a:solidFill>
              </a:rPr>
              <a:t>Seuls les monosaccharides </a:t>
            </a:r>
            <a:r>
              <a:rPr lang="fr-FR" altLang="fr-FR" sz="2000"/>
              <a:t>(glucose, fructose, galactose)</a:t>
            </a:r>
            <a:r>
              <a:rPr lang="fr-FR" altLang="fr-FR" sz="2000" b="1">
                <a:solidFill>
                  <a:schemeClr val="bg2"/>
                </a:solidFill>
              </a:rPr>
              <a:t> </a:t>
            </a:r>
            <a:r>
              <a:rPr lang="fr-FR" altLang="fr-FR" sz="2400" b="1">
                <a:solidFill>
                  <a:schemeClr val="bg2"/>
                </a:solidFill>
              </a:rPr>
              <a:t>peuvent être absorbés</a:t>
            </a:r>
            <a:r>
              <a:rPr lang="fr-FR" altLang="fr-FR" sz="2400"/>
              <a:t> par les entérocytes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b="1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FF0000"/>
                </a:solidFill>
              </a:rPr>
              <a:t>Les nouveau-nés</a:t>
            </a:r>
            <a:r>
              <a:rPr lang="fr-FR" altLang="fr-FR" sz="2000">
                <a:solidFill>
                  <a:srgbClr val="FF0000"/>
                </a:solidFill>
              </a:rPr>
              <a:t> </a:t>
            </a:r>
            <a:r>
              <a:rPr lang="fr-FR" altLang="fr-FR" sz="2000"/>
              <a:t>(premières 24 heures) peuvent absorber des oligosaccharides par endocytose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000">
              <a:solidFill>
                <a:srgbClr val="FF9933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/>
              <a:t>Absorption essentiellement dans </a:t>
            </a:r>
            <a:r>
              <a:rPr lang="fr-FR" altLang="fr-FR" sz="2400" b="1">
                <a:solidFill>
                  <a:schemeClr val="bg2"/>
                </a:solidFill>
              </a:rPr>
              <a:t>le duodénum et le jéjunum</a:t>
            </a:r>
          </a:p>
        </p:txBody>
      </p: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072E0804-FCA9-419C-AB33-F23BCBFAA890}"/>
              </a:ext>
            </a:extLst>
          </p:cNvPr>
          <p:cNvSpPr/>
          <p:nvPr/>
        </p:nvSpPr>
        <p:spPr>
          <a:xfrm>
            <a:off x="509588" y="3622675"/>
            <a:ext cx="534987" cy="5000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292A4AD-28A8-47ED-A1EF-FC2BEEC95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/>
              <a:t>Absorption des oses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2BB20FF-1BFA-4814-AA43-97620037B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700" y="2349500"/>
            <a:ext cx="7654925" cy="3235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400" b="1" dirty="0">
                <a:solidFill>
                  <a:schemeClr val="bg2"/>
                </a:solidFill>
              </a:rPr>
              <a:t>Absorption des glucides par voie </a:t>
            </a:r>
            <a:r>
              <a:rPr lang="fr-FR" altLang="fr-FR" sz="2400" b="1" dirty="0" err="1">
                <a:solidFill>
                  <a:schemeClr val="bg2"/>
                </a:solidFill>
              </a:rPr>
              <a:t>transcellulaire</a:t>
            </a:r>
            <a:r>
              <a:rPr lang="fr-FR" altLang="fr-FR" sz="2400" b="1" dirty="0">
                <a:solidFill>
                  <a:schemeClr val="bg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400" b="1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000" dirty="0"/>
              <a:t>Deux familles de transporteurs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0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b="1" dirty="0">
                <a:solidFill>
                  <a:srgbClr val="FF0000"/>
                </a:solidFill>
              </a:rPr>
              <a:t>Diffusion facilitée </a:t>
            </a:r>
            <a:r>
              <a:rPr lang="fr-FR" altLang="fr-FR" sz="2000" dirty="0"/>
              <a:t>qui ne nécessite pas d’ATP </a:t>
            </a:r>
          </a:p>
          <a:p>
            <a:pPr marL="914400" lvl="2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1800" dirty="0"/>
              <a:t>Ex: </a:t>
            </a:r>
            <a:r>
              <a:rPr lang="fr-FR" altLang="fr-FR" sz="1800" dirty="0">
                <a:solidFill>
                  <a:schemeClr val="tx2"/>
                </a:solidFill>
              </a:rPr>
              <a:t>GLUT (glucose transporter) </a:t>
            </a:r>
            <a:endParaRPr lang="fr-FR" altLang="fr-FR" sz="1800" dirty="0"/>
          </a:p>
          <a:p>
            <a:pPr lvl="3" eaLnBrk="1" hangingPunct="1">
              <a:lnSpc>
                <a:spcPct val="80000"/>
              </a:lnSpc>
              <a:defRPr/>
            </a:pPr>
            <a:endParaRPr lang="fr-FR" altLang="fr-FR" sz="18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b="1" dirty="0">
                <a:solidFill>
                  <a:srgbClr val="FF0000"/>
                </a:solidFill>
              </a:rPr>
              <a:t>Absorption active secondaire </a:t>
            </a:r>
            <a:r>
              <a:rPr lang="fr-FR" altLang="fr-FR" sz="2000" dirty="0"/>
              <a:t>qui nécessite de l’ATP</a:t>
            </a:r>
          </a:p>
          <a:p>
            <a:pPr marL="914400" lvl="2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000" dirty="0">
                <a:solidFill>
                  <a:schemeClr val="tx2"/>
                </a:solidFill>
              </a:rPr>
              <a:t>Ex: SGLT (sodium-glucose </a:t>
            </a:r>
            <a:r>
              <a:rPr lang="fr-FR" altLang="fr-FR" sz="2000" dirty="0" err="1">
                <a:solidFill>
                  <a:schemeClr val="tx2"/>
                </a:solidFill>
              </a:rPr>
              <a:t>linked</a:t>
            </a:r>
            <a:r>
              <a:rPr lang="fr-FR" altLang="fr-FR" sz="2000" dirty="0">
                <a:solidFill>
                  <a:schemeClr val="tx2"/>
                </a:solidFill>
              </a:rPr>
              <a:t> transporter)</a:t>
            </a:r>
            <a:endParaRPr lang="fr-FR" altLang="fr-FR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54">
            <a:extLst>
              <a:ext uri="{FF2B5EF4-FFF2-40B4-BE49-F238E27FC236}">
                <a16:creationId xmlns:a16="http://schemas.microsoft.com/office/drawing/2014/main" id="{3D2FEC62-B1A0-4AB5-80C6-416E8F8FD907}"/>
              </a:ext>
            </a:extLst>
          </p:cNvPr>
          <p:cNvSpPr>
            <a:spLocks/>
          </p:cNvSpPr>
          <p:nvPr/>
        </p:nvSpPr>
        <p:spPr bwMode="auto">
          <a:xfrm rot="-5140474">
            <a:off x="2378075" y="3863975"/>
            <a:ext cx="2112963" cy="703263"/>
          </a:xfrm>
          <a:custGeom>
            <a:avLst/>
            <a:gdLst>
              <a:gd name="T0" fmla="*/ 0 w 611"/>
              <a:gd name="T1" fmla="*/ 2147483646 h 243"/>
              <a:gd name="T2" fmla="*/ 2147483646 w 611"/>
              <a:gd name="T3" fmla="*/ 2147483646 h 243"/>
              <a:gd name="T4" fmla="*/ 2147483646 w 611"/>
              <a:gd name="T5" fmla="*/ 2147483646 h 243"/>
              <a:gd name="T6" fmla="*/ 2147483646 w 611"/>
              <a:gd name="T7" fmla="*/ 2147483646 h 243"/>
              <a:gd name="T8" fmla="*/ 2147483646 w 611"/>
              <a:gd name="T9" fmla="*/ 2147483646 h 243"/>
              <a:gd name="T10" fmla="*/ 2147483646 w 611"/>
              <a:gd name="T11" fmla="*/ 2147483646 h 243"/>
              <a:gd name="T12" fmla="*/ 2147483646 w 611"/>
              <a:gd name="T13" fmla="*/ 2147483646 h 243"/>
              <a:gd name="T14" fmla="*/ 2147483646 w 611"/>
              <a:gd name="T15" fmla="*/ 2147483646 h 243"/>
              <a:gd name="T16" fmla="*/ 2147483646 w 611"/>
              <a:gd name="T17" fmla="*/ 2147483646 h 243"/>
              <a:gd name="T18" fmla="*/ 2147483646 w 611"/>
              <a:gd name="T19" fmla="*/ 2147483646 h 243"/>
              <a:gd name="T20" fmla="*/ 2147483646 w 611"/>
              <a:gd name="T21" fmla="*/ 2147483646 h 243"/>
              <a:gd name="T22" fmla="*/ 2147483646 w 611"/>
              <a:gd name="T23" fmla="*/ 2147483646 h 243"/>
              <a:gd name="T24" fmla="*/ 2147483646 w 611"/>
              <a:gd name="T25" fmla="*/ 2147483646 h 243"/>
              <a:gd name="T26" fmla="*/ 2147483646 w 611"/>
              <a:gd name="T27" fmla="*/ 2147483646 h 243"/>
              <a:gd name="T28" fmla="*/ 2147483646 w 611"/>
              <a:gd name="T29" fmla="*/ 2147483646 h 2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11" h="243">
                <a:moveTo>
                  <a:pt x="0" y="222"/>
                </a:moveTo>
                <a:cubicBezTo>
                  <a:pt x="13" y="115"/>
                  <a:pt x="26" y="9"/>
                  <a:pt x="41" y="9"/>
                </a:cubicBezTo>
                <a:cubicBezTo>
                  <a:pt x="56" y="9"/>
                  <a:pt x="75" y="220"/>
                  <a:pt x="89" y="222"/>
                </a:cubicBezTo>
                <a:cubicBezTo>
                  <a:pt x="103" y="224"/>
                  <a:pt x="111" y="20"/>
                  <a:pt x="124" y="23"/>
                </a:cubicBezTo>
                <a:cubicBezTo>
                  <a:pt x="137" y="26"/>
                  <a:pt x="151" y="241"/>
                  <a:pt x="165" y="242"/>
                </a:cubicBezTo>
                <a:cubicBezTo>
                  <a:pt x="179" y="243"/>
                  <a:pt x="195" y="31"/>
                  <a:pt x="206" y="30"/>
                </a:cubicBezTo>
                <a:cubicBezTo>
                  <a:pt x="217" y="29"/>
                  <a:pt x="219" y="239"/>
                  <a:pt x="233" y="235"/>
                </a:cubicBezTo>
                <a:cubicBezTo>
                  <a:pt x="247" y="231"/>
                  <a:pt x="274" y="10"/>
                  <a:pt x="288" y="9"/>
                </a:cubicBezTo>
                <a:cubicBezTo>
                  <a:pt x="302" y="8"/>
                  <a:pt x="302" y="228"/>
                  <a:pt x="316" y="228"/>
                </a:cubicBezTo>
                <a:cubicBezTo>
                  <a:pt x="330" y="228"/>
                  <a:pt x="356" y="10"/>
                  <a:pt x="371" y="9"/>
                </a:cubicBezTo>
                <a:cubicBezTo>
                  <a:pt x="386" y="8"/>
                  <a:pt x="393" y="222"/>
                  <a:pt x="405" y="222"/>
                </a:cubicBezTo>
                <a:cubicBezTo>
                  <a:pt x="417" y="222"/>
                  <a:pt x="429" y="9"/>
                  <a:pt x="446" y="9"/>
                </a:cubicBezTo>
                <a:cubicBezTo>
                  <a:pt x="463" y="9"/>
                  <a:pt x="492" y="223"/>
                  <a:pt x="508" y="222"/>
                </a:cubicBezTo>
                <a:cubicBezTo>
                  <a:pt x="524" y="221"/>
                  <a:pt x="525" y="4"/>
                  <a:pt x="542" y="2"/>
                </a:cubicBezTo>
                <a:cubicBezTo>
                  <a:pt x="559" y="0"/>
                  <a:pt x="585" y="104"/>
                  <a:pt x="611" y="208"/>
                </a:cubicBezTo>
              </a:path>
            </a:pathLst>
          </a:custGeom>
          <a:solidFill>
            <a:srgbClr val="C0A1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79" name="Line 42">
            <a:extLst>
              <a:ext uri="{FF2B5EF4-FFF2-40B4-BE49-F238E27FC236}">
                <a16:creationId xmlns:a16="http://schemas.microsoft.com/office/drawing/2014/main" id="{AB60109A-456E-40C9-888A-348F3BF54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5750" y="2105025"/>
            <a:ext cx="0" cy="4752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0" name="Rectangle 41">
            <a:extLst>
              <a:ext uri="{FF2B5EF4-FFF2-40B4-BE49-F238E27FC236}">
                <a16:creationId xmlns:a16="http://schemas.microsoft.com/office/drawing/2014/main" id="{C6211046-93AD-4EDD-8030-B23138E2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1962150"/>
            <a:ext cx="936625" cy="4895850"/>
          </a:xfrm>
          <a:prstGeom prst="rect">
            <a:avLst/>
          </a:prstGeom>
          <a:solidFill>
            <a:srgbClr val="FF6565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/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5540F2D1-478B-4ED3-AC12-ABB66A8FA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/>
              <a:t>Absorption des oses</a:t>
            </a:r>
          </a:p>
        </p:txBody>
      </p:sp>
      <p:sp>
        <p:nvSpPr>
          <p:cNvPr id="50182" name="AutoShape 8">
            <a:extLst>
              <a:ext uri="{FF2B5EF4-FFF2-40B4-BE49-F238E27FC236}">
                <a16:creationId xmlns:a16="http://schemas.microsoft.com/office/drawing/2014/main" id="{0C3B3C0A-BC87-4ED2-B5B1-245D1EF5B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3162300"/>
            <a:ext cx="1884362" cy="2162175"/>
          </a:xfrm>
          <a:prstGeom prst="roundRect">
            <a:avLst>
              <a:gd name="adj" fmla="val 16667"/>
            </a:avLst>
          </a:prstGeom>
          <a:solidFill>
            <a:srgbClr val="C0A1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183" name="Text Box 14">
            <a:extLst>
              <a:ext uri="{FF2B5EF4-FFF2-40B4-BE49-F238E27FC236}">
                <a16:creationId xmlns:a16="http://schemas.microsoft.com/office/drawing/2014/main" id="{74B51E46-D332-475A-AB91-52154E12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4376738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K</a:t>
            </a:r>
            <a:r>
              <a:rPr lang="fr-FR" altLang="fr-FR" sz="1800" baseline="30000"/>
              <a:t>+</a:t>
            </a:r>
            <a:endParaRPr lang="fr-FR" altLang="fr-FR" sz="1800" baseline="-25000"/>
          </a:p>
        </p:txBody>
      </p:sp>
      <p:grpSp>
        <p:nvGrpSpPr>
          <p:cNvPr id="50184" name="Group 15">
            <a:extLst>
              <a:ext uri="{FF2B5EF4-FFF2-40B4-BE49-F238E27FC236}">
                <a16:creationId xmlns:a16="http://schemas.microsoft.com/office/drawing/2014/main" id="{C8CB2678-E0ED-4505-90A4-B699CB8620B4}"/>
              </a:ext>
            </a:extLst>
          </p:cNvPr>
          <p:cNvGrpSpPr>
            <a:grpSpLocks/>
          </p:cNvGrpSpPr>
          <p:nvPr/>
        </p:nvGrpSpPr>
        <p:grpSpPr bwMode="auto">
          <a:xfrm>
            <a:off x="4441825" y="3878263"/>
            <a:ext cx="1739900" cy="677862"/>
            <a:chOff x="3696" y="2247"/>
            <a:chExt cx="1096" cy="427"/>
          </a:xfrm>
        </p:grpSpPr>
        <p:sp>
          <p:nvSpPr>
            <p:cNvPr id="50208" name="Text Box 16">
              <a:extLst>
                <a:ext uri="{FF2B5EF4-FFF2-40B4-BE49-F238E27FC236}">
                  <a16:creationId xmlns:a16="http://schemas.microsoft.com/office/drawing/2014/main" id="{1B51164E-B678-44C6-A5E0-68FA430E1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4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Na</a:t>
              </a:r>
              <a:r>
                <a:rPr lang="fr-FR" altLang="fr-FR" sz="1800" baseline="30000"/>
                <a:t>+</a:t>
              </a:r>
            </a:p>
          </p:txBody>
        </p:sp>
        <p:sp>
          <p:nvSpPr>
            <p:cNvPr id="50209" name="Text Box 17">
              <a:extLst>
                <a:ext uri="{FF2B5EF4-FFF2-40B4-BE49-F238E27FC236}">
                  <a16:creationId xmlns:a16="http://schemas.microsoft.com/office/drawing/2014/main" id="{50FD8B6D-8A3D-480B-8A34-4C277BF3F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" y="24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/>
                <a:t>ATP</a:t>
              </a:r>
            </a:p>
          </p:txBody>
        </p:sp>
        <p:sp>
          <p:nvSpPr>
            <p:cNvPr id="50210" name="Line 18">
              <a:extLst>
                <a:ext uri="{FF2B5EF4-FFF2-40B4-BE49-F238E27FC236}">
                  <a16:creationId xmlns:a16="http://schemas.microsoft.com/office/drawing/2014/main" id="{93F60CFC-9FB6-4F66-913C-A9AB8C38DC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3" y="2659"/>
              <a:ext cx="8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211" name="Oval 19">
              <a:extLst>
                <a:ext uri="{FF2B5EF4-FFF2-40B4-BE49-F238E27FC236}">
                  <a16:creationId xmlns:a16="http://schemas.microsoft.com/office/drawing/2014/main" id="{49754973-CBC7-4748-BDDD-55A280EED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" y="2409"/>
              <a:ext cx="433" cy="26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7368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50212" name="Line 20">
              <a:extLst>
                <a:ext uri="{FF2B5EF4-FFF2-40B4-BE49-F238E27FC236}">
                  <a16:creationId xmlns:a16="http://schemas.microsoft.com/office/drawing/2014/main" id="{56D098FC-ACC0-4744-9149-D62E8D709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2405"/>
              <a:ext cx="8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0185" name="Oval 25">
            <a:extLst>
              <a:ext uri="{FF2B5EF4-FFF2-40B4-BE49-F238E27FC236}">
                <a16:creationId xmlns:a16="http://schemas.microsoft.com/office/drawing/2014/main" id="{681B1701-08F2-46BB-9D54-8D797491E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4592638"/>
            <a:ext cx="503237" cy="358775"/>
          </a:xfrm>
          <a:prstGeom prst="ellipse">
            <a:avLst/>
          </a:prstGeom>
          <a:noFill/>
          <a:ln w="38100">
            <a:solidFill>
              <a:srgbClr val="17368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368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186" name="Line 26">
            <a:extLst>
              <a:ext uri="{FF2B5EF4-FFF2-40B4-BE49-F238E27FC236}">
                <a16:creationId xmlns:a16="http://schemas.microsoft.com/office/drawing/2014/main" id="{EB92FBCC-B7E3-4482-BE5B-6059462A3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1963" y="45926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7" name="Text Box 27">
            <a:extLst>
              <a:ext uri="{FF2B5EF4-FFF2-40B4-BE49-F238E27FC236}">
                <a16:creationId xmlns:a16="http://schemas.microsoft.com/office/drawing/2014/main" id="{7D2DF0A0-6EEE-4C0F-AF80-EE4AA931D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4408488"/>
            <a:ext cx="693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2 Na</a:t>
            </a:r>
            <a:r>
              <a:rPr lang="fr-FR" altLang="fr-FR" sz="1600" baseline="30000"/>
              <a:t>+</a:t>
            </a:r>
          </a:p>
        </p:txBody>
      </p:sp>
      <p:sp>
        <p:nvSpPr>
          <p:cNvPr id="50188" name="Line 28">
            <a:extLst>
              <a:ext uri="{FF2B5EF4-FFF2-40B4-BE49-F238E27FC236}">
                <a16:creationId xmlns:a16="http://schemas.microsoft.com/office/drawing/2014/main" id="{B00F747D-AE91-40E1-85A8-9CD12CDD6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1963" y="49530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9" name="Text Box 29">
            <a:extLst>
              <a:ext uri="{FF2B5EF4-FFF2-40B4-BE49-F238E27FC236}">
                <a16:creationId xmlns:a16="http://schemas.microsoft.com/office/drawing/2014/main" id="{91F7419F-0C4C-4B45-92A7-49B32DD68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4767263"/>
            <a:ext cx="882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glucose</a:t>
            </a:r>
          </a:p>
        </p:txBody>
      </p:sp>
      <p:sp>
        <p:nvSpPr>
          <p:cNvPr id="97310" name="Oval 30">
            <a:extLst>
              <a:ext uri="{FF2B5EF4-FFF2-40B4-BE49-F238E27FC236}">
                <a16:creationId xmlns:a16="http://schemas.microsoft.com/office/drawing/2014/main" id="{E1EFC4D8-584F-4977-93AC-A5C7C1014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0" y="4816475"/>
            <a:ext cx="503238" cy="358775"/>
          </a:xfrm>
          <a:prstGeom prst="ellipse">
            <a:avLst/>
          </a:prstGeom>
          <a:noFill/>
          <a:ln w="38100">
            <a:solidFill>
              <a:srgbClr val="17368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368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191" name="Text Box 31">
            <a:extLst>
              <a:ext uri="{FF2B5EF4-FFF2-40B4-BE49-F238E27FC236}">
                <a16:creationId xmlns:a16="http://schemas.microsoft.com/office/drawing/2014/main" id="{3B1A5976-805C-4B61-96BD-FF6BB495F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4983163"/>
            <a:ext cx="882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glucose</a:t>
            </a:r>
          </a:p>
        </p:txBody>
      </p:sp>
      <p:sp>
        <p:nvSpPr>
          <p:cNvPr id="97312" name="Line 32">
            <a:extLst>
              <a:ext uri="{FF2B5EF4-FFF2-40B4-BE49-F238E27FC236}">
                <a16:creationId xmlns:a16="http://schemas.microsoft.com/office/drawing/2014/main" id="{98C43CAB-01FB-4AF3-B3C8-FE680113D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188" y="51752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93" name="Text Box 35">
            <a:extLst>
              <a:ext uri="{FF2B5EF4-FFF2-40B4-BE49-F238E27FC236}">
                <a16:creationId xmlns:a16="http://schemas.microsoft.com/office/drawing/2014/main" id="{3763DA5B-4FCE-4FB9-8633-81553DC8E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3348038"/>
            <a:ext cx="2882900" cy="698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SGLT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Transport actif secondaire</a:t>
            </a:r>
          </a:p>
        </p:txBody>
      </p:sp>
      <p:sp>
        <p:nvSpPr>
          <p:cNvPr id="50194" name="Line 36">
            <a:extLst>
              <a:ext uri="{FF2B5EF4-FFF2-40B4-BE49-F238E27FC236}">
                <a16:creationId xmlns:a16="http://schemas.microsoft.com/office/drawing/2014/main" id="{FAFDAE37-B5A8-40AD-8AAB-0130F8DCB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4071938"/>
            <a:ext cx="730250" cy="51117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317" name="Text Box 37">
            <a:extLst>
              <a:ext uri="{FF2B5EF4-FFF2-40B4-BE49-F238E27FC236}">
                <a16:creationId xmlns:a16="http://schemas.microsoft.com/office/drawing/2014/main" id="{90123149-53FA-4C0C-9A09-8395833C8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5" y="5610225"/>
            <a:ext cx="1930400" cy="698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GLUT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diffusion facilitée</a:t>
            </a:r>
          </a:p>
        </p:txBody>
      </p:sp>
      <p:sp>
        <p:nvSpPr>
          <p:cNvPr id="97318" name="Line 38">
            <a:extLst>
              <a:ext uri="{FF2B5EF4-FFF2-40B4-BE49-F238E27FC236}">
                <a16:creationId xmlns:a16="http://schemas.microsoft.com/office/drawing/2014/main" id="{6CBFA8F2-38B8-42AF-BA8F-941E68D316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91125" y="5191125"/>
            <a:ext cx="684213" cy="42545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97" name="Text Box 39">
            <a:extLst>
              <a:ext uri="{FF2B5EF4-FFF2-40B4-BE49-F238E27FC236}">
                <a16:creationId xmlns:a16="http://schemas.microsoft.com/office/drawing/2014/main" id="{918519EE-29F7-4A4A-8575-F6952B68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426085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LUMIERE DU TD</a:t>
            </a:r>
          </a:p>
        </p:txBody>
      </p:sp>
      <p:sp>
        <p:nvSpPr>
          <p:cNvPr id="50198" name="Text Box 43">
            <a:extLst>
              <a:ext uri="{FF2B5EF4-FFF2-40B4-BE49-F238E27FC236}">
                <a16:creationId xmlns:a16="http://schemas.microsoft.com/office/drawing/2014/main" id="{453E8712-6609-412A-9577-83DEB4EAE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1890713"/>
            <a:ext cx="203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Circulation sanguine</a:t>
            </a:r>
          </a:p>
        </p:txBody>
      </p:sp>
      <p:sp>
        <p:nvSpPr>
          <p:cNvPr id="50199" name="Text Box 44">
            <a:extLst>
              <a:ext uri="{FF2B5EF4-FFF2-40B4-BE49-F238E27FC236}">
                <a16:creationId xmlns:a16="http://schemas.microsoft.com/office/drawing/2014/main" id="{3AE19F9B-FB5E-4501-9D41-4128A73AC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619375"/>
            <a:ext cx="226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ENTEROCYTE</a:t>
            </a:r>
          </a:p>
        </p:txBody>
      </p:sp>
      <p:sp>
        <p:nvSpPr>
          <p:cNvPr id="50200" name="Oval 45">
            <a:extLst>
              <a:ext uri="{FF2B5EF4-FFF2-40B4-BE49-F238E27FC236}">
                <a16:creationId xmlns:a16="http://schemas.microsoft.com/office/drawing/2014/main" id="{6F634537-6E7A-4001-930A-5B5E757C2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4865688"/>
            <a:ext cx="206375" cy="1746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201" name="Oval 46">
            <a:extLst>
              <a:ext uri="{FF2B5EF4-FFF2-40B4-BE49-F238E27FC236}">
                <a16:creationId xmlns:a16="http://schemas.microsoft.com/office/drawing/2014/main" id="{0C652494-AB52-495C-AC7B-B189D2905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4832350"/>
            <a:ext cx="206375" cy="1746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202" name="Oval 47">
            <a:extLst>
              <a:ext uri="{FF2B5EF4-FFF2-40B4-BE49-F238E27FC236}">
                <a16:creationId xmlns:a16="http://schemas.microsoft.com/office/drawing/2014/main" id="{93088B96-4753-4D09-81FB-45C077F12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4929188"/>
            <a:ext cx="206375" cy="1746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7328" name="Oval 48">
            <a:extLst>
              <a:ext uri="{FF2B5EF4-FFF2-40B4-BE49-F238E27FC236}">
                <a16:creationId xmlns:a16="http://schemas.microsoft.com/office/drawing/2014/main" id="{B348F340-C0B4-4E92-88C5-3473139E8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0" y="5213350"/>
            <a:ext cx="206375" cy="1746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204" name="Oval 49">
            <a:extLst>
              <a:ext uri="{FF2B5EF4-FFF2-40B4-BE49-F238E27FC236}">
                <a16:creationId xmlns:a16="http://schemas.microsoft.com/office/drawing/2014/main" id="{160364CD-C714-4426-AD7E-60260F045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8" y="5299075"/>
            <a:ext cx="206375" cy="1746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205" name="Oval 50">
            <a:extLst>
              <a:ext uri="{FF2B5EF4-FFF2-40B4-BE49-F238E27FC236}">
                <a16:creationId xmlns:a16="http://schemas.microsoft.com/office/drawing/2014/main" id="{716237CD-4E95-43A4-AD74-EB064BFE5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6462713"/>
            <a:ext cx="206375" cy="1746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206" name="Line 51">
            <a:extLst>
              <a:ext uri="{FF2B5EF4-FFF2-40B4-BE49-F238E27FC236}">
                <a16:creationId xmlns:a16="http://schemas.microsoft.com/office/drawing/2014/main" id="{823015E2-8CAA-494A-AC65-9A30F840C5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538" y="3973513"/>
            <a:ext cx="20637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207" name="Text Box 52">
            <a:extLst>
              <a:ext uri="{FF2B5EF4-FFF2-40B4-BE49-F238E27FC236}">
                <a16:creationId xmlns:a16="http://schemas.microsoft.com/office/drawing/2014/main" id="{81E94AC2-3364-409B-B497-E36636CD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4162425"/>
            <a:ext cx="1289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vers le foie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0" grpId="0" animBg="1"/>
      <p:bldP spid="97317" grpId="0" animBg="1"/>
      <p:bldP spid="973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7CAB79D-4AF5-4271-979E-512D626EC9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fr-FR" sz="4200"/>
              <a:t>Digestion et absorption des protéines</a:t>
            </a:r>
            <a:r>
              <a:rPr lang="en-US" altLang="fr-FR" sz="46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6B4D928-9831-4A72-9D06-CBD62BE19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" y="2878138"/>
            <a:ext cx="5338763" cy="2541587"/>
          </a:xfrm>
        </p:spPr>
        <p:txBody>
          <a:bodyPr/>
          <a:lstStyle/>
          <a:p>
            <a:pPr eaLnBrk="1" hangingPunct="1"/>
            <a:r>
              <a:rPr lang="fr-FR" altLang="en-US" sz="2800" b="1">
                <a:solidFill>
                  <a:schemeClr val="accent2"/>
                </a:solidFill>
              </a:rPr>
              <a:t>Digestion</a:t>
            </a:r>
            <a:r>
              <a:rPr lang="fr-FR" altLang="en-US" sz="2800">
                <a:solidFill>
                  <a:schemeClr val="tx2"/>
                </a:solidFill>
              </a:rPr>
              <a:t> des protéines par des </a:t>
            </a:r>
            <a:r>
              <a:rPr lang="fr-FR" altLang="en-US" sz="2800" b="1">
                <a:solidFill>
                  <a:schemeClr val="bg2"/>
                </a:solidFill>
              </a:rPr>
              <a:t>peptidases</a:t>
            </a:r>
            <a:r>
              <a:rPr lang="fr-FR" altLang="en-US" sz="2800">
                <a:solidFill>
                  <a:schemeClr val="tx2"/>
                </a:solidFill>
              </a:rPr>
              <a:t> qui clivent les liaisons peptidiques</a:t>
            </a:r>
            <a:r>
              <a:rPr lang="fr-FR" altLang="en-US">
                <a:solidFill>
                  <a:schemeClr val="tx2"/>
                </a:solidFill>
              </a:rPr>
              <a:t> </a:t>
            </a:r>
            <a:endParaRPr lang="en-US" altLang="en-US" b="1">
              <a:solidFill>
                <a:schemeClr val="bg2"/>
              </a:solidFill>
            </a:endParaRPr>
          </a:p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B140197-34C6-475B-80DD-7199B596E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719138"/>
            <a:ext cx="8450263" cy="647700"/>
          </a:xfrm>
        </p:spPr>
        <p:txBody>
          <a:bodyPr/>
          <a:lstStyle/>
          <a:p>
            <a:pPr eaLnBrk="1" hangingPunct="1"/>
            <a:r>
              <a:rPr lang="fr-FR" altLang="en-US" sz="4000"/>
              <a:t>Digestion des protéines</a:t>
            </a:r>
          </a:p>
        </p:txBody>
      </p:sp>
      <p:pic>
        <p:nvPicPr>
          <p:cNvPr id="57348" name="Picture 5" descr="240px-Proteolysis">
            <a:hlinkClick r:id="rId3"/>
            <a:extLst>
              <a:ext uri="{FF2B5EF4-FFF2-40B4-BE49-F238E27FC236}">
                <a16:creationId xmlns:a16="http://schemas.microsoft.com/office/drawing/2014/main" id="{CD77372D-9947-4ECA-93D2-34A3759DB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28825"/>
            <a:ext cx="325596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6">
            <a:extLst>
              <a:ext uri="{FF2B5EF4-FFF2-40B4-BE49-F238E27FC236}">
                <a16:creationId xmlns:a16="http://schemas.microsoft.com/office/drawing/2014/main" id="{97DE8B00-3158-4001-90A4-F2622E745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340042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peptidase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73BE6F6-B5A3-4F63-B0DE-074451B61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975" y="360363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fr-FR"/>
              <a:t>Introduction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BB69810-A33E-43A0-A08A-3E1AB6162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30375"/>
            <a:ext cx="8164513" cy="4137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/>
              <a:t>Ingestion de grosses molécules non absorbables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/>
          </a:p>
          <a:p>
            <a:pPr eaLnBrk="1" hangingPunct="1">
              <a:lnSpc>
                <a:spcPct val="80000"/>
              </a:lnSpc>
            </a:pPr>
            <a:r>
              <a:rPr lang="fr-FR" altLang="fr-FR" sz="2400"/>
              <a:t>Absorption de nutriments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/>
              <a:t>Glucose, fructose, galactose,…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/>
              <a:t>Acides aminés, dipeptides, tripeptides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/>
              <a:t>Acides gras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chemeClr val="bg2"/>
                </a:solidFill>
              </a:rPr>
              <a:t>PAS d’absorption</a:t>
            </a:r>
            <a:r>
              <a:rPr lang="fr-FR" altLang="fr-FR" sz="2000"/>
              <a:t> amidon, glycogène, protéines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/>
          </a:p>
          <a:p>
            <a:pPr eaLnBrk="1" hangingPunct="1">
              <a:lnSpc>
                <a:spcPct val="80000"/>
              </a:lnSpc>
            </a:pPr>
            <a:r>
              <a:rPr lang="fr-FR" altLang="fr-FR" sz="2400"/>
              <a:t>Sites majeurs de digestion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>
                <a:solidFill>
                  <a:srgbClr val="FF0000"/>
                </a:solidFill>
              </a:rPr>
              <a:t>intestin grêle</a:t>
            </a:r>
            <a:r>
              <a:rPr lang="fr-FR" altLang="fr-FR" sz="2000">
                <a:solidFill>
                  <a:srgbClr val="FF0000"/>
                </a:solidFill>
              </a:rPr>
              <a:t> </a:t>
            </a:r>
            <a:r>
              <a:rPr lang="fr-FR" altLang="fr-FR" sz="2000"/>
              <a:t>chez toutes les espèces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>
                <a:solidFill>
                  <a:srgbClr val="FF0000"/>
                </a:solidFill>
              </a:rPr>
              <a:t>réticulo-rumen</a:t>
            </a:r>
            <a:r>
              <a:rPr lang="fr-FR" altLang="fr-FR" sz="2000"/>
              <a:t> chez les ruminants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>
                <a:solidFill>
                  <a:srgbClr val="FF0000"/>
                </a:solidFill>
              </a:rPr>
              <a:t>gros intestin pour la cellulose </a:t>
            </a:r>
            <a:r>
              <a:rPr lang="fr-FR" altLang="fr-FR" sz="2000"/>
              <a:t>chez les herbivores monogastriques (cheval, lapin)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9A5B6C3-5CB7-4A38-A1A5-EEDD55543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0513" y="2232025"/>
            <a:ext cx="8158162" cy="4121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en-US" dirty="0">
                <a:solidFill>
                  <a:schemeClr val="tx2"/>
                </a:solidFill>
              </a:rPr>
              <a:t>Peptidases</a:t>
            </a:r>
          </a:p>
          <a:p>
            <a:pPr eaLnBrk="1" hangingPunct="1">
              <a:lnSpc>
                <a:spcPct val="80000"/>
              </a:lnSpc>
            </a:pPr>
            <a:endParaRPr lang="fr-FR" altLang="en-US" sz="14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en-US" sz="2400" dirty="0"/>
              <a:t>Pepsine (estomac)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en-US" sz="2400" dirty="0"/>
              <a:t>Trypsine/élastase/chymotrypsine (pancréas)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en-US" sz="2000" dirty="0"/>
              <a:t>	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en-US" sz="2000" dirty="0"/>
              <a:t>	</a:t>
            </a:r>
            <a:r>
              <a:rPr lang="fr-FR" altLang="en-US" sz="2000" b="1" dirty="0">
                <a:solidFill>
                  <a:srgbClr val="00B050"/>
                </a:solidFill>
              </a:rPr>
              <a:t>Remarque : </a:t>
            </a:r>
            <a:r>
              <a:rPr lang="fr-FR" altLang="en-US" sz="2000" dirty="0"/>
              <a:t>Le site de fixation et donc le site de coupure des enzymes dépend des </a:t>
            </a:r>
            <a:r>
              <a:rPr lang="fr-FR" altLang="en-US" sz="2000" b="1" dirty="0"/>
              <a:t>acides aminés présents </a:t>
            </a:r>
            <a:r>
              <a:rPr lang="fr-FR" altLang="en-US" sz="2000" dirty="0"/>
              <a:t>et de la structure de la protéine</a:t>
            </a:r>
          </a:p>
          <a:p>
            <a:pPr lvl="2" eaLnBrk="1" hangingPunct="1">
              <a:lnSpc>
                <a:spcPct val="80000"/>
              </a:lnSpc>
            </a:pPr>
            <a:endParaRPr lang="fr-FR" altLang="en-US" sz="2000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1239DD6-600F-4117-B5BA-FA41C3C28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125" y="663575"/>
            <a:ext cx="8450263" cy="647700"/>
          </a:xfrm>
        </p:spPr>
        <p:txBody>
          <a:bodyPr/>
          <a:lstStyle/>
          <a:p>
            <a:pPr eaLnBrk="1" hangingPunct="1"/>
            <a:r>
              <a:rPr lang="fr-FR" altLang="en-US" sz="4000"/>
              <a:t>Digestion des protéines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902D94F-B7DF-43CB-B951-1DF72F4C8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3863" y="1957388"/>
            <a:ext cx="8353425" cy="4491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en-US" sz="24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2800" b="1" dirty="0">
                <a:solidFill>
                  <a:schemeClr val="tx2"/>
                </a:solidFill>
              </a:rPr>
              <a:t>Digestion intestinale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en-US" sz="2400" dirty="0">
                <a:solidFill>
                  <a:schemeClr val="tx2"/>
                </a:solidFill>
              </a:rPr>
              <a:t>1. </a:t>
            </a:r>
            <a:r>
              <a:rPr lang="fr-FR" altLang="en-US" sz="2400" b="1" dirty="0">
                <a:solidFill>
                  <a:schemeClr val="accent2"/>
                </a:solidFill>
              </a:rPr>
              <a:t>dans la lumière </a:t>
            </a:r>
            <a:r>
              <a:rPr lang="fr-FR" altLang="en-US" sz="2400" dirty="0">
                <a:solidFill>
                  <a:schemeClr val="tx2"/>
                </a:solidFill>
              </a:rPr>
              <a:t>de l’intestin (duodénum et </a:t>
            </a:r>
            <a:r>
              <a:rPr lang="fr-FR" altLang="en-US" sz="2400" dirty="0" err="1">
                <a:solidFill>
                  <a:schemeClr val="tx2"/>
                </a:solidFill>
              </a:rPr>
              <a:t>jejunum</a:t>
            </a:r>
            <a:r>
              <a:rPr lang="fr-FR" altLang="en-US" sz="2400" dirty="0">
                <a:solidFill>
                  <a:schemeClr val="tx2"/>
                </a:solidFill>
              </a:rPr>
              <a:t>)</a:t>
            </a:r>
            <a:r>
              <a:rPr lang="fr-FR" altLang="en-US" dirty="0">
                <a:solidFill>
                  <a:schemeClr val="tx2"/>
                </a:solidFill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endParaRPr lang="fr-FR" altLang="en-US" sz="1400" dirty="0">
              <a:solidFill>
                <a:schemeClr val="tx2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altLang="en-US" b="1" dirty="0">
                <a:solidFill>
                  <a:schemeClr val="tx2"/>
                </a:solidFill>
              </a:rPr>
              <a:t>Enzymes pancréatiques  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en-US" dirty="0">
                <a:solidFill>
                  <a:schemeClr val="tx2"/>
                </a:solidFill>
              </a:rPr>
              <a:t>Trypsinogène </a:t>
            </a:r>
            <a:r>
              <a:rPr lang="fr-FR" altLang="en-US" b="1" dirty="0" err="1">
                <a:solidFill>
                  <a:srgbClr val="FF0000"/>
                </a:solidFill>
              </a:rPr>
              <a:t>act</a:t>
            </a:r>
            <a:r>
              <a:rPr lang="en-US" altLang="en-US" b="1" dirty="0" err="1">
                <a:solidFill>
                  <a:srgbClr val="FF0000"/>
                </a:solidFill>
              </a:rPr>
              <a:t>ivé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en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fr-FR" altLang="en-US" b="1" dirty="0">
                <a:solidFill>
                  <a:schemeClr val="bg2"/>
                </a:solidFill>
              </a:rPr>
              <a:t>trypsine</a:t>
            </a:r>
            <a:r>
              <a:rPr lang="fr-FR" altLang="en-US" dirty="0">
                <a:solidFill>
                  <a:schemeClr val="tx2"/>
                </a:solidFill>
              </a:rPr>
              <a:t> grâce à une </a:t>
            </a:r>
            <a:r>
              <a:rPr lang="fr-FR" altLang="en-US" b="1" dirty="0">
                <a:solidFill>
                  <a:srgbClr val="FF0000"/>
                </a:solidFill>
              </a:rPr>
              <a:t>entérokinase</a:t>
            </a:r>
            <a:r>
              <a:rPr lang="fr-FR" altLang="en-US" dirty="0">
                <a:solidFill>
                  <a:schemeClr val="tx2"/>
                </a:solidFill>
              </a:rPr>
              <a:t> produite au niveau de la bordure en brosse</a:t>
            </a:r>
          </a:p>
          <a:p>
            <a:pPr lvl="3" eaLnBrk="1" hangingPunct="1">
              <a:lnSpc>
                <a:spcPct val="80000"/>
              </a:lnSpc>
            </a:pPr>
            <a:endParaRPr lang="fr-FR" altLang="en-US" dirty="0">
              <a:solidFill>
                <a:schemeClr val="tx2"/>
              </a:solidFill>
            </a:endParaRPr>
          </a:p>
          <a:p>
            <a:pPr lvl="3" eaLnBrk="1" hangingPunct="1">
              <a:lnSpc>
                <a:spcPct val="80000"/>
              </a:lnSpc>
            </a:pPr>
            <a:r>
              <a:rPr lang="fr-FR" altLang="en-US" dirty="0">
                <a:solidFill>
                  <a:schemeClr val="tx2"/>
                </a:solidFill>
              </a:rPr>
              <a:t>Trypsine active ensuite les autres enzymes (</a:t>
            </a:r>
            <a:r>
              <a:rPr lang="fr-FR" altLang="en-US" b="1" dirty="0">
                <a:solidFill>
                  <a:schemeClr val="bg2"/>
                </a:solidFill>
              </a:rPr>
              <a:t>chymotrypsine, élastase, carboxypeptidase)</a:t>
            </a:r>
          </a:p>
          <a:p>
            <a:pPr lvl="3" eaLnBrk="1" hangingPunct="1">
              <a:lnSpc>
                <a:spcPct val="80000"/>
              </a:lnSpc>
            </a:pPr>
            <a:endParaRPr lang="fr-FR" altLang="en-US" sz="1800" b="1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F91EAD0-C3A2-4DE3-B2C2-E13A59BD2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125" y="666750"/>
            <a:ext cx="8482013" cy="647700"/>
          </a:xfrm>
        </p:spPr>
        <p:txBody>
          <a:bodyPr/>
          <a:lstStyle/>
          <a:p>
            <a:pPr eaLnBrk="1" hangingPunct="1"/>
            <a:r>
              <a:rPr lang="fr-FR" altLang="en-US" sz="4000"/>
              <a:t>Digestion des protéines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B820D127-6E83-4B3D-9FF1-CBAD11960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150" y="1657350"/>
            <a:ext cx="8353425" cy="44910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en-US" sz="24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en-US" sz="2400" dirty="0">
                <a:solidFill>
                  <a:schemeClr val="tx2"/>
                </a:solidFill>
              </a:rPr>
              <a:t>Digestion intestinale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en-US" sz="2000" dirty="0">
                <a:solidFill>
                  <a:schemeClr val="folHlink"/>
                </a:solidFill>
              </a:rPr>
              <a:t>1. dans la lumière de l’intestin au niveau du duodénum et </a:t>
            </a:r>
            <a:r>
              <a:rPr lang="fr-FR" altLang="en-US" sz="2000" dirty="0" err="1">
                <a:solidFill>
                  <a:schemeClr val="folHlink"/>
                </a:solidFill>
              </a:rPr>
              <a:t>jejunum</a:t>
            </a:r>
            <a:r>
              <a:rPr lang="fr-FR" altLang="en-US" sz="2000" dirty="0">
                <a:solidFill>
                  <a:schemeClr val="folHlink"/>
                </a:solidFill>
              </a:rPr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en-US" sz="1800" dirty="0">
                <a:solidFill>
                  <a:schemeClr val="folHlink"/>
                </a:solidFill>
              </a:rPr>
              <a:t>Enzymes </a:t>
            </a:r>
            <a:r>
              <a:rPr lang="fr-FR" altLang="en-US" sz="1800" dirty="0" err="1">
                <a:solidFill>
                  <a:schemeClr val="folHlink"/>
                </a:solidFill>
              </a:rPr>
              <a:t>pancré</a:t>
            </a:r>
            <a:r>
              <a:rPr lang="en-US" altLang="en-US" sz="1800" dirty="0" err="1">
                <a:solidFill>
                  <a:schemeClr val="folHlink"/>
                </a:solidFill>
              </a:rPr>
              <a:t>atiques</a:t>
            </a:r>
            <a:r>
              <a:rPr lang="en-US" altLang="en-US" sz="1800" dirty="0">
                <a:solidFill>
                  <a:schemeClr val="folHlink"/>
                </a:solidFill>
              </a:rPr>
              <a:t> </a:t>
            </a:r>
            <a:r>
              <a:rPr lang="fr-FR" altLang="en-US" sz="1800" dirty="0">
                <a:solidFill>
                  <a:schemeClr val="folHlink"/>
                </a:solidFill>
              </a:rPr>
              <a:t> </a:t>
            </a:r>
          </a:p>
          <a:p>
            <a:pPr lvl="3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600" b="1" dirty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en-US" dirty="0">
                <a:solidFill>
                  <a:schemeClr val="tx2"/>
                </a:solidFill>
              </a:rPr>
              <a:t>2. au niveau de </a:t>
            </a:r>
            <a:r>
              <a:rPr lang="fr-FR" altLang="en-US" b="1" dirty="0">
                <a:solidFill>
                  <a:schemeClr val="accent2"/>
                </a:solidFill>
              </a:rPr>
              <a:t>la bordure en brosse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en-US" sz="2000" b="1" dirty="0" err="1"/>
              <a:t>Aminopeptidases</a:t>
            </a:r>
            <a:r>
              <a:rPr lang="fr-FR" altLang="en-US" sz="2000" b="1" dirty="0"/>
              <a:t>, </a:t>
            </a:r>
            <a:r>
              <a:rPr lang="fr-FR" altLang="en-US" sz="2000" b="1" dirty="0" err="1"/>
              <a:t>dipeptidases</a:t>
            </a:r>
            <a:endParaRPr lang="fr-FR" altLang="en-US" sz="2000" b="1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800" b="1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800" dirty="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6EEFF81-67C2-46BB-BCD5-83F8C4F18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125" y="484188"/>
            <a:ext cx="8450263" cy="647700"/>
          </a:xfrm>
        </p:spPr>
        <p:txBody>
          <a:bodyPr/>
          <a:lstStyle/>
          <a:p>
            <a:pPr eaLnBrk="1" hangingPunct="1"/>
            <a:r>
              <a:rPr lang="fr-FR" altLang="en-US" sz="3600"/>
              <a:t>Digestion des protéines</a:t>
            </a:r>
            <a:endParaRPr lang="fr-FR" altLang="en-US" sz="3400" b="1"/>
          </a:p>
        </p:txBody>
      </p:sp>
      <p:sp>
        <p:nvSpPr>
          <p:cNvPr id="236548" name="AutoShape 4">
            <a:extLst>
              <a:ext uri="{FF2B5EF4-FFF2-40B4-BE49-F238E27FC236}">
                <a16:creationId xmlns:a16="http://schemas.microsoft.com/office/drawing/2014/main" id="{60233238-F1BF-4465-B90A-558EC1DE9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4014788"/>
            <a:ext cx="327025" cy="3698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solidFill>
                <a:schemeClr val="bg2"/>
              </a:solidFill>
            </a:endParaRP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D1B3BFA3-BD54-4D70-BA51-AB2EAEAD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4014788"/>
            <a:ext cx="7723187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bg2"/>
                </a:solidFill>
              </a:rPr>
              <a:t>Oligopeptides </a:t>
            </a:r>
            <a:r>
              <a:rPr lang="fr-FR" altLang="fr-FR" sz="200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= les oligopeptides </a:t>
            </a:r>
            <a:r>
              <a:rPr lang="fr-FR" altLang="fr-FR" sz="2000" b="1">
                <a:solidFill>
                  <a:schemeClr val="bg2"/>
                </a:solidFill>
              </a:rPr>
              <a:t>peuvent être absorbés</a:t>
            </a:r>
            <a:r>
              <a:rPr lang="fr-FR" altLang="fr-FR" sz="2000"/>
              <a:t> s’ils sont composés de  </a:t>
            </a:r>
            <a:r>
              <a:rPr lang="fr-FR" altLang="fr-FR" sz="2000" b="1"/>
              <a:t>moins de 3 aa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800"/>
              <a:t>67% des aa sont absorbés sous la forme d’oligopeptides (2 ou 3 aa liés par des liaisons peptidiques) / 33% sous la forme d’un seul aa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animBg="1"/>
      <p:bldP spid="2365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343DD1D-5F30-49C7-81BB-EE8CC0330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7038" y="1657350"/>
            <a:ext cx="8353425" cy="4491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fr-FR" altLang="en-US" sz="24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en-US" sz="2400" dirty="0">
                <a:solidFill>
                  <a:schemeClr val="tx2"/>
                </a:solidFill>
              </a:rPr>
              <a:t>Digestion intestinale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en-US" sz="2000" dirty="0">
                <a:solidFill>
                  <a:schemeClr val="folHlink"/>
                </a:solidFill>
              </a:rPr>
              <a:t>1. dans la lumière de l’intestin au niveau du duodénum et </a:t>
            </a:r>
            <a:r>
              <a:rPr lang="fr-FR" altLang="en-US" sz="2000" dirty="0" err="1">
                <a:solidFill>
                  <a:schemeClr val="folHlink"/>
                </a:solidFill>
              </a:rPr>
              <a:t>jejunum</a:t>
            </a:r>
            <a:r>
              <a:rPr lang="fr-FR" altLang="en-US" sz="2000" dirty="0">
                <a:solidFill>
                  <a:schemeClr val="folHlink"/>
                </a:solidFill>
              </a:rPr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en-US" sz="1800" dirty="0">
                <a:solidFill>
                  <a:schemeClr val="folHlink"/>
                </a:solidFill>
              </a:rPr>
              <a:t>Enzymes </a:t>
            </a:r>
            <a:r>
              <a:rPr lang="fr-FR" altLang="en-US" sz="1800" dirty="0" err="1">
                <a:solidFill>
                  <a:schemeClr val="folHlink"/>
                </a:solidFill>
              </a:rPr>
              <a:t>pancré</a:t>
            </a:r>
            <a:r>
              <a:rPr lang="en-US" altLang="en-US" sz="1800" dirty="0" err="1">
                <a:solidFill>
                  <a:schemeClr val="folHlink"/>
                </a:solidFill>
              </a:rPr>
              <a:t>atiques</a:t>
            </a:r>
            <a:r>
              <a:rPr lang="en-US" altLang="en-US" sz="1800" dirty="0">
                <a:solidFill>
                  <a:schemeClr val="folHlink"/>
                </a:solidFill>
              </a:rPr>
              <a:t> </a:t>
            </a:r>
            <a:r>
              <a:rPr lang="fr-FR" altLang="en-US" sz="1800" dirty="0">
                <a:solidFill>
                  <a:schemeClr val="folHlink"/>
                </a:solidFill>
              </a:rPr>
              <a:t> (trypsine, chymotrypsine, </a:t>
            </a:r>
            <a:r>
              <a:rPr lang="fr-FR" altLang="en-US" sz="1800" dirty="0" err="1">
                <a:solidFill>
                  <a:schemeClr val="folHlink"/>
                </a:solidFill>
              </a:rPr>
              <a:t>elastase</a:t>
            </a:r>
            <a:r>
              <a:rPr lang="fr-FR" altLang="en-US" sz="1800" dirty="0">
                <a:solidFill>
                  <a:schemeClr val="folHlink"/>
                </a:solidFill>
              </a:rPr>
              <a:t>, </a:t>
            </a:r>
            <a:r>
              <a:rPr lang="fr-FR" altLang="en-US" sz="1800" dirty="0" err="1">
                <a:solidFill>
                  <a:schemeClr val="folHlink"/>
                </a:solidFill>
              </a:rPr>
              <a:t>carboxypep</a:t>
            </a:r>
            <a:r>
              <a:rPr lang="en-US" altLang="en-US" sz="1800" dirty="0" err="1">
                <a:solidFill>
                  <a:schemeClr val="folHlink"/>
                </a:solidFill>
              </a:rPr>
              <a:t>tidase</a:t>
            </a:r>
            <a:r>
              <a:rPr lang="en-US" altLang="en-US" sz="1800" dirty="0">
                <a:solidFill>
                  <a:schemeClr val="folHlink"/>
                </a:solidFill>
              </a:rPr>
              <a:t>)</a:t>
            </a:r>
            <a:endParaRPr lang="fr-FR" altLang="en-US" sz="18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b="1" dirty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en-US" sz="2000" dirty="0">
                <a:solidFill>
                  <a:schemeClr val="folHlink"/>
                </a:solidFill>
              </a:rPr>
              <a:t>2. au niveau de la bordure en brosse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en-US" sz="1800" dirty="0" err="1">
                <a:solidFill>
                  <a:schemeClr val="folHlink"/>
                </a:solidFill>
              </a:rPr>
              <a:t>Aminopeptidases</a:t>
            </a:r>
            <a:r>
              <a:rPr lang="fr-FR" altLang="en-US" sz="1800" dirty="0">
                <a:solidFill>
                  <a:schemeClr val="folHlink"/>
                </a:solidFill>
              </a:rPr>
              <a:t>, </a:t>
            </a:r>
            <a:r>
              <a:rPr lang="fr-FR" altLang="en-US" sz="1800" dirty="0" err="1">
                <a:solidFill>
                  <a:schemeClr val="folHlink"/>
                </a:solidFill>
              </a:rPr>
              <a:t>dipeptidases</a:t>
            </a:r>
            <a:endParaRPr lang="fr-FR" altLang="en-US" sz="18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/>
              <a:t>3. </a:t>
            </a:r>
            <a:r>
              <a:rPr lang="en-US" altLang="en-US" dirty="0" err="1"/>
              <a:t>dans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chemeClr val="accent2"/>
                </a:solidFill>
              </a:rPr>
              <a:t>les </a:t>
            </a:r>
            <a:r>
              <a:rPr lang="en-US" altLang="en-US" b="1" dirty="0" err="1">
                <a:solidFill>
                  <a:schemeClr val="accent2"/>
                </a:solidFill>
              </a:rPr>
              <a:t>entérocytes</a:t>
            </a:r>
            <a:endParaRPr lang="en-US" altLang="en-US" b="1" dirty="0">
              <a:solidFill>
                <a:schemeClr val="accent2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2000" dirty="0"/>
              <a:t>Les liaisons des oligopeptides </a:t>
            </a:r>
            <a:r>
              <a:rPr lang="en-US" altLang="en-US" sz="2000" dirty="0" err="1"/>
              <a:t>sont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hydrolysées</a:t>
            </a:r>
            <a:r>
              <a:rPr lang="en-US" altLang="en-US" sz="2000" dirty="0"/>
              <a:t> </a:t>
            </a:r>
            <a:r>
              <a:rPr lang="fr-FR" altLang="en-US" sz="2000" dirty="0"/>
              <a:t>par des </a:t>
            </a:r>
            <a:r>
              <a:rPr lang="fr-FR" altLang="en-US" sz="2000" b="1" dirty="0">
                <a:solidFill>
                  <a:schemeClr val="accent6">
                    <a:lumMod val="50000"/>
                  </a:schemeClr>
                </a:solidFill>
              </a:rPr>
              <a:t>peptidases intracellulaires </a:t>
            </a:r>
            <a:endParaRPr lang="en-US" altLang="en-US" sz="2000" dirty="0"/>
          </a:p>
          <a:p>
            <a:pPr marL="914400" lvl="2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	</a:t>
            </a:r>
            <a:r>
              <a:rPr lang="en-US" altLang="en-US" sz="2000" b="1" dirty="0">
                <a:solidFill>
                  <a:srgbClr val="FF0000"/>
                </a:solidFill>
              </a:rPr>
              <a:t>= </a:t>
            </a:r>
            <a:r>
              <a:rPr lang="en-US" altLang="en-US" sz="2000" b="1" dirty="0" err="1">
                <a:solidFill>
                  <a:srgbClr val="FF0000"/>
                </a:solidFill>
              </a:rPr>
              <a:t>acides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aminés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libres</a:t>
            </a:r>
            <a:r>
              <a:rPr lang="en-US" altLang="en-US" sz="2000" b="1" dirty="0">
                <a:solidFill>
                  <a:srgbClr val="FF0000"/>
                </a:solidFill>
              </a:rPr>
              <a:t> (= 1 aa)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6BB0AD1-4DF6-4728-93BC-2DC8D94F8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113" y="682625"/>
            <a:ext cx="8450262" cy="647700"/>
          </a:xfrm>
        </p:spPr>
        <p:txBody>
          <a:bodyPr/>
          <a:lstStyle/>
          <a:p>
            <a:pPr eaLnBrk="1" hangingPunct="1"/>
            <a:r>
              <a:rPr lang="fr-FR" altLang="en-US" sz="4000"/>
              <a:t>Digestion des protéines</a:t>
            </a:r>
            <a:endParaRPr lang="fr-FR" altLang="en-US" sz="40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reeform 2">
            <a:extLst>
              <a:ext uri="{FF2B5EF4-FFF2-40B4-BE49-F238E27FC236}">
                <a16:creationId xmlns:a16="http://schemas.microsoft.com/office/drawing/2014/main" id="{987E5CC5-B495-40CE-A05E-0DCE31D287AE}"/>
              </a:ext>
            </a:extLst>
          </p:cNvPr>
          <p:cNvSpPr>
            <a:spLocks/>
          </p:cNvSpPr>
          <p:nvPr/>
        </p:nvSpPr>
        <p:spPr bwMode="auto">
          <a:xfrm rot="-5140474">
            <a:off x="2378076" y="4964112"/>
            <a:ext cx="2112962" cy="703263"/>
          </a:xfrm>
          <a:custGeom>
            <a:avLst/>
            <a:gdLst>
              <a:gd name="T0" fmla="*/ 0 w 611"/>
              <a:gd name="T1" fmla="*/ 2147483646 h 243"/>
              <a:gd name="T2" fmla="*/ 2147483646 w 611"/>
              <a:gd name="T3" fmla="*/ 2147483646 h 243"/>
              <a:gd name="T4" fmla="*/ 2147483646 w 611"/>
              <a:gd name="T5" fmla="*/ 2147483646 h 243"/>
              <a:gd name="T6" fmla="*/ 2147483646 w 611"/>
              <a:gd name="T7" fmla="*/ 2147483646 h 243"/>
              <a:gd name="T8" fmla="*/ 2147483646 w 611"/>
              <a:gd name="T9" fmla="*/ 2147483646 h 243"/>
              <a:gd name="T10" fmla="*/ 2147483646 w 611"/>
              <a:gd name="T11" fmla="*/ 2147483646 h 243"/>
              <a:gd name="T12" fmla="*/ 2147483646 w 611"/>
              <a:gd name="T13" fmla="*/ 2147483646 h 243"/>
              <a:gd name="T14" fmla="*/ 2147483646 w 611"/>
              <a:gd name="T15" fmla="*/ 2147483646 h 243"/>
              <a:gd name="T16" fmla="*/ 2147483646 w 611"/>
              <a:gd name="T17" fmla="*/ 2147483646 h 243"/>
              <a:gd name="T18" fmla="*/ 2147483646 w 611"/>
              <a:gd name="T19" fmla="*/ 2147483646 h 243"/>
              <a:gd name="T20" fmla="*/ 2147483646 w 611"/>
              <a:gd name="T21" fmla="*/ 2147483646 h 243"/>
              <a:gd name="T22" fmla="*/ 2147483646 w 611"/>
              <a:gd name="T23" fmla="*/ 2147483646 h 243"/>
              <a:gd name="T24" fmla="*/ 2147483646 w 611"/>
              <a:gd name="T25" fmla="*/ 2147483646 h 243"/>
              <a:gd name="T26" fmla="*/ 2147483646 w 611"/>
              <a:gd name="T27" fmla="*/ 2147483646 h 243"/>
              <a:gd name="T28" fmla="*/ 2147483646 w 611"/>
              <a:gd name="T29" fmla="*/ 2147483646 h 2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11" h="243">
                <a:moveTo>
                  <a:pt x="0" y="222"/>
                </a:moveTo>
                <a:cubicBezTo>
                  <a:pt x="13" y="115"/>
                  <a:pt x="26" y="9"/>
                  <a:pt x="41" y="9"/>
                </a:cubicBezTo>
                <a:cubicBezTo>
                  <a:pt x="56" y="9"/>
                  <a:pt x="75" y="220"/>
                  <a:pt x="89" y="222"/>
                </a:cubicBezTo>
                <a:cubicBezTo>
                  <a:pt x="103" y="224"/>
                  <a:pt x="111" y="20"/>
                  <a:pt x="124" y="23"/>
                </a:cubicBezTo>
                <a:cubicBezTo>
                  <a:pt x="137" y="26"/>
                  <a:pt x="151" y="241"/>
                  <a:pt x="165" y="242"/>
                </a:cubicBezTo>
                <a:cubicBezTo>
                  <a:pt x="179" y="243"/>
                  <a:pt x="195" y="31"/>
                  <a:pt x="206" y="30"/>
                </a:cubicBezTo>
                <a:cubicBezTo>
                  <a:pt x="217" y="29"/>
                  <a:pt x="219" y="239"/>
                  <a:pt x="233" y="235"/>
                </a:cubicBezTo>
                <a:cubicBezTo>
                  <a:pt x="247" y="231"/>
                  <a:pt x="274" y="10"/>
                  <a:pt x="288" y="9"/>
                </a:cubicBezTo>
                <a:cubicBezTo>
                  <a:pt x="302" y="8"/>
                  <a:pt x="302" y="228"/>
                  <a:pt x="316" y="228"/>
                </a:cubicBezTo>
                <a:cubicBezTo>
                  <a:pt x="330" y="228"/>
                  <a:pt x="356" y="10"/>
                  <a:pt x="371" y="9"/>
                </a:cubicBezTo>
                <a:cubicBezTo>
                  <a:pt x="386" y="8"/>
                  <a:pt x="393" y="222"/>
                  <a:pt x="405" y="222"/>
                </a:cubicBezTo>
                <a:cubicBezTo>
                  <a:pt x="417" y="222"/>
                  <a:pt x="429" y="9"/>
                  <a:pt x="446" y="9"/>
                </a:cubicBezTo>
                <a:cubicBezTo>
                  <a:pt x="463" y="9"/>
                  <a:pt x="492" y="223"/>
                  <a:pt x="508" y="222"/>
                </a:cubicBezTo>
                <a:cubicBezTo>
                  <a:pt x="524" y="221"/>
                  <a:pt x="525" y="4"/>
                  <a:pt x="542" y="2"/>
                </a:cubicBezTo>
                <a:cubicBezTo>
                  <a:pt x="559" y="0"/>
                  <a:pt x="585" y="104"/>
                  <a:pt x="611" y="208"/>
                </a:cubicBezTo>
              </a:path>
            </a:pathLst>
          </a:custGeom>
          <a:solidFill>
            <a:srgbClr val="C0A1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83" name="Line 3">
            <a:extLst>
              <a:ext uri="{FF2B5EF4-FFF2-40B4-BE49-F238E27FC236}">
                <a16:creationId xmlns:a16="http://schemas.microsoft.com/office/drawing/2014/main" id="{3A34A702-D743-4871-BD58-AFF9B1394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8925" y="4232275"/>
            <a:ext cx="11113" cy="258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17765084-C7F9-4CEE-807B-F2216B865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5" y="3987800"/>
            <a:ext cx="936625" cy="2870200"/>
          </a:xfrm>
          <a:prstGeom prst="rect">
            <a:avLst/>
          </a:prstGeom>
          <a:solidFill>
            <a:srgbClr val="FF6565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91B70C66-C491-4940-9ADC-845184E2D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55600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en-US" sz="4000"/>
              <a:t>Absorption des acides aminés</a:t>
            </a:r>
            <a:endParaRPr lang="fr-FR" altLang="fr-FR" sz="4000"/>
          </a:p>
        </p:txBody>
      </p:sp>
      <p:sp>
        <p:nvSpPr>
          <p:cNvPr id="71686" name="Rectangle 38">
            <a:extLst>
              <a:ext uri="{FF2B5EF4-FFF2-40B4-BE49-F238E27FC236}">
                <a16:creationId xmlns:a16="http://schemas.microsoft.com/office/drawing/2014/main" id="{AB1A8386-11B5-4A5D-89E7-19CB23B78D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 sz="2000"/>
          </a:p>
          <a:p>
            <a:pPr eaLnBrk="1" hangingPunct="1"/>
            <a:endParaRPr lang="fr-FR" altLang="fr-FR" sz="2000"/>
          </a:p>
        </p:txBody>
      </p:sp>
      <p:sp>
        <p:nvSpPr>
          <p:cNvPr id="71687" name="Rectangle 41">
            <a:extLst>
              <a:ext uri="{FF2B5EF4-FFF2-40B4-BE49-F238E27FC236}">
                <a16:creationId xmlns:a16="http://schemas.microsoft.com/office/drawing/2014/main" id="{775CB9D5-BF91-4F2D-97F7-18BE3AC97C5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741488"/>
            <a:ext cx="8164513" cy="3886200"/>
          </a:xfrm>
        </p:spPr>
        <p:txBody>
          <a:bodyPr/>
          <a:lstStyle/>
          <a:p>
            <a:pPr eaLnBrk="1" hangingPunct="1"/>
            <a:r>
              <a:rPr lang="fr-FR" altLang="fr-FR" sz="2400"/>
              <a:t>Absorption des acides aminés</a:t>
            </a:r>
          </a:p>
          <a:p>
            <a:pPr lvl="1" eaLnBrk="1" hangingPunct="1"/>
            <a:r>
              <a:rPr lang="fr-FR" altLang="fr-FR" sz="2000" b="1">
                <a:solidFill>
                  <a:srgbClr val="FF0000"/>
                </a:solidFill>
              </a:rPr>
              <a:t>Transporteurs </a:t>
            </a:r>
            <a:r>
              <a:rPr lang="fr-FR" altLang="fr-FR" sz="2000"/>
              <a:t>au niveau des membranes apicales et basolatérales sont </a:t>
            </a:r>
            <a:r>
              <a:rPr lang="fr-FR" altLang="fr-FR" sz="2000" b="1"/>
              <a:t>spécifiques pour certains aa</a:t>
            </a:r>
            <a:r>
              <a:rPr lang="fr-FR" altLang="fr-FR" sz="2000"/>
              <a:t> (aromatique, aliphatique, basiques,…)</a:t>
            </a:r>
          </a:p>
          <a:p>
            <a:pPr lvl="1" eaLnBrk="1" hangingPunct="1"/>
            <a:endParaRPr lang="fr-FR" altLang="fr-FR" sz="1400"/>
          </a:p>
          <a:p>
            <a:pPr lvl="1" eaLnBrk="1" hangingPunct="1"/>
            <a:r>
              <a:rPr lang="fr-FR" altLang="fr-FR" sz="2000"/>
              <a:t>Transporteurs peuvent être </a:t>
            </a:r>
            <a:r>
              <a:rPr lang="fr-FR" altLang="fr-FR" sz="2000" b="1"/>
              <a:t>dépendants ou non</a:t>
            </a:r>
            <a:r>
              <a:rPr lang="fr-FR" altLang="fr-FR" sz="2000"/>
              <a:t> du gradient de Na</a:t>
            </a:r>
            <a:r>
              <a:rPr lang="fr-FR" altLang="fr-FR" sz="2000" baseline="30000"/>
              <a:t>+</a:t>
            </a:r>
          </a:p>
          <a:p>
            <a:pPr eaLnBrk="1" hangingPunct="1"/>
            <a:endParaRPr lang="fr-FR" altLang="fr-FR" sz="2400"/>
          </a:p>
        </p:txBody>
      </p:sp>
      <p:sp>
        <p:nvSpPr>
          <p:cNvPr id="71688" name="AutoShape 6">
            <a:extLst>
              <a:ext uri="{FF2B5EF4-FFF2-40B4-BE49-F238E27FC236}">
                <a16:creationId xmlns:a16="http://schemas.microsoft.com/office/drawing/2014/main" id="{5D9A7A09-8665-4C7E-AFE0-2D961625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4262438"/>
            <a:ext cx="1884362" cy="2162175"/>
          </a:xfrm>
          <a:prstGeom prst="roundRect">
            <a:avLst>
              <a:gd name="adj" fmla="val 16667"/>
            </a:avLst>
          </a:prstGeom>
          <a:solidFill>
            <a:srgbClr val="C0A1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689" name="Text Box 7">
            <a:extLst>
              <a:ext uri="{FF2B5EF4-FFF2-40B4-BE49-F238E27FC236}">
                <a16:creationId xmlns:a16="http://schemas.microsoft.com/office/drawing/2014/main" id="{A315499E-A7AF-435D-972E-F1FA06BFA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25" y="5451475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K</a:t>
            </a:r>
            <a:r>
              <a:rPr lang="fr-FR" altLang="fr-FR" sz="1800" baseline="30000"/>
              <a:t>+</a:t>
            </a:r>
            <a:endParaRPr lang="fr-FR" altLang="fr-FR" sz="1800" baseline="-25000"/>
          </a:p>
        </p:txBody>
      </p:sp>
      <p:grpSp>
        <p:nvGrpSpPr>
          <p:cNvPr id="71690" name="Group 8">
            <a:extLst>
              <a:ext uri="{FF2B5EF4-FFF2-40B4-BE49-F238E27FC236}">
                <a16:creationId xmlns:a16="http://schemas.microsoft.com/office/drawing/2014/main" id="{64500043-9849-43E6-925D-178FFB7C1AF8}"/>
              </a:ext>
            </a:extLst>
          </p:cNvPr>
          <p:cNvGrpSpPr>
            <a:grpSpLocks/>
          </p:cNvGrpSpPr>
          <p:nvPr/>
        </p:nvGrpSpPr>
        <p:grpSpPr bwMode="auto">
          <a:xfrm>
            <a:off x="4441825" y="4978400"/>
            <a:ext cx="1739900" cy="677863"/>
            <a:chOff x="3696" y="2247"/>
            <a:chExt cx="1096" cy="427"/>
          </a:xfrm>
        </p:grpSpPr>
        <p:sp>
          <p:nvSpPr>
            <p:cNvPr id="71710" name="Text Box 9">
              <a:extLst>
                <a:ext uri="{FF2B5EF4-FFF2-40B4-BE49-F238E27FC236}">
                  <a16:creationId xmlns:a16="http://schemas.microsoft.com/office/drawing/2014/main" id="{790E6834-F6EC-483C-B79D-036A20FC4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4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Na</a:t>
              </a:r>
              <a:r>
                <a:rPr lang="fr-FR" altLang="fr-FR" sz="1800" baseline="30000"/>
                <a:t>+</a:t>
              </a:r>
            </a:p>
          </p:txBody>
        </p:sp>
        <p:sp>
          <p:nvSpPr>
            <p:cNvPr id="71711" name="Text Box 10">
              <a:extLst>
                <a:ext uri="{FF2B5EF4-FFF2-40B4-BE49-F238E27FC236}">
                  <a16:creationId xmlns:a16="http://schemas.microsoft.com/office/drawing/2014/main" id="{E58F2036-7794-47A4-8496-D0AA08116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" y="24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/>
                <a:t>ATP</a:t>
              </a:r>
            </a:p>
          </p:txBody>
        </p:sp>
        <p:sp>
          <p:nvSpPr>
            <p:cNvPr id="71712" name="Line 11">
              <a:extLst>
                <a:ext uri="{FF2B5EF4-FFF2-40B4-BE49-F238E27FC236}">
                  <a16:creationId xmlns:a16="http://schemas.microsoft.com/office/drawing/2014/main" id="{726AFB46-C6F4-4BC1-AEAD-6848F7E75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3" y="2659"/>
              <a:ext cx="8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13" name="Oval 12">
              <a:extLst>
                <a:ext uri="{FF2B5EF4-FFF2-40B4-BE49-F238E27FC236}">
                  <a16:creationId xmlns:a16="http://schemas.microsoft.com/office/drawing/2014/main" id="{035E991C-58BE-4841-B3A8-FBD135C44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" y="2409"/>
              <a:ext cx="433" cy="26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7368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71714" name="Line 13">
              <a:extLst>
                <a:ext uri="{FF2B5EF4-FFF2-40B4-BE49-F238E27FC236}">
                  <a16:creationId xmlns:a16="http://schemas.microsoft.com/office/drawing/2014/main" id="{9183BD10-A500-416A-A21A-1F07646D9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2405"/>
              <a:ext cx="8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691" name="Oval 14">
            <a:extLst>
              <a:ext uri="{FF2B5EF4-FFF2-40B4-BE49-F238E27FC236}">
                <a16:creationId xmlns:a16="http://schemas.microsoft.com/office/drawing/2014/main" id="{92F59183-352A-4D4A-BAD3-459C2085B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5692775"/>
            <a:ext cx="503237" cy="358775"/>
          </a:xfrm>
          <a:prstGeom prst="ellipse">
            <a:avLst/>
          </a:prstGeom>
          <a:noFill/>
          <a:ln w="38100">
            <a:solidFill>
              <a:srgbClr val="17368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368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692" name="Line 15">
            <a:extLst>
              <a:ext uri="{FF2B5EF4-FFF2-40B4-BE49-F238E27FC236}">
                <a16:creationId xmlns:a16="http://schemas.microsoft.com/office/drawing/2014/main" id="{A605C228-A8AD-4FD6-98A2-3F0ACBBCC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1963" y="56927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3" name="Text Box 16">
            <a:extLst>
              <a:ext uri="{FF2B5EF4-FFF2-40B4-BE49-F238E27FC236}">
                <a16:creationId xmlns:a16="http://schemas.microsoft.com/office/drawing/2014/main" id="{8DB6FEEB-F618-4D89-A76F-1FBBF53FB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5508625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Na</a:t>
            </a:r>
            <a:r>
              <a:rPr lang="fr-FR" altLang="fr-FR" sz="1600" baseline="30000"/>
              <a:t>+</a:t>
            </a:r>
          </a:p>
        </p:txBody>
      </p:sp>
      <p:sp>
        <p:nvSpPr>
          <p:cNvPr id="71694" name="Line 17">
            <a:extLst>
              <a:ext uri="{FF2B5EF4-FFF2-40B4-BE49-F238E27FC236}">
                <a16:creationId xmlns:a16="http://schemas.microsoft.com/office/drawing/2014/main" id="{ED710FC3-455E-42B9-898F-B03D14AB7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1963" y="60531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5" name="Text Box 18">
            <a:extLst>
              <a:ext uri="{FF2B5EF4-FFF2-40B4-BE49-F238E27FC236}">
                <a16:creationId xmlns:a16="http://schemas.microsoft.com/office/drawing/2014/main" id="{B87F208F-36A0-46B7-B080-FA8FC91D5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8991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aa</a:t>
            </a:r>
          </a:p>
        </p:txBody>
      </p:sp>
      <p:sp>
        <p:nvSpPr>
          <p:cNvPr id="71696" name="Oval 19">
            <a:extLst>
              <a:ext uri="{FF2B5EF4-FFF2-40B4-BE49-F238E27FC236}">
                <a16:creationId xmlns:a16="http://schemas.microsoft.com/office/drawing/2014/main" id="{8CF3C198-6EB0-44B3-8FAC-C9B1AC952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0" y="5916613"/>
            <a:ext cx="503238" cy="358775"/>
          </a:xfrm>
          <a:prstGeom prst="ellipse">
            <a:avLst/>
          </a:prstGeom>
          <a:noFill/>
          <a:ln w="38100">
            <a:solidFill>
              <a:srgbClr val="17368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368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697" name="Text Box 20">
            <a:extLst>
              <a:ext uri="{FF2B5EF4-FFF2-40B4-BE49-F238E27FC236}">
                <a16:creationId xmlns:a16="http://schemas.microsoft.com/office/drawing/2014/main" id="{FD7A574D-8B6A-4FE8-863E-485614D9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4413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aa</a:t>
            </a:r>
          </a:p>
        </p:txBody>
      </p:sp>
      <p:sp>
        <p:nvSpPr>
          <p:cNvPr id="71698" name="Line 21">
            <a:extLst>
              <a:ext uri="{FF2B5EF4-FFF2-40B4-BE49-F238E27FC236}">
                <a16:creationId xmlns:a16="http://schemas.microsoft.com/office/drawing/2014/main" id="{B934846E-F87C-44C4-9458-D7AEDB71B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188" y="62753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9" name="Text Box 26">
            <a:extLst>
              <a:ext uri="{FF2B5EF4-FFF2-40B4-BE49-F238E27FC236}">
                <a16:creationId xmlns:a16="http://schemas.microsoft.com/office/drawing/2014/main" id="{CAA728FB-FCD0-463A-A6C5-7B0209FC5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4772025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LUMIERE DU TD</a:t>
            </a:r>
          </a:p>
        </p:txBody>
      </p:sp>
      <p:sp>
        <p:nvSpPr>
          <p:cNvPr id="71700" name="Text Box 27">
            <a:extLst>
              <a:ext uri="{FF2B5EF4-FFF2-40B4-BE49-F238E27FC236}">
                <a16:creationId xmlns:a16="http://schemas.microsoft.com/office/drawing/2014/main" id="{E3D426E1-2E1E-471A-9349-385B2FC65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3970338"/>
            <a:ext cx="13081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VEINE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PORTE</a:t>
            </a:r>
          </a:p>
        </p:txBody>
      </p:sp>
      <p:sp>
        <p:nvSpPr>
          <p:cNvPr id="71701" name="Text Box 28">
            <a:extLst>
              <a:ext uri="{FF2B5EF4-FFF2-40B4-BE49-F238E27FC236}">
                <a16:creationId xmlns:a16="http://schemas.microsoft.com/office/drawing/2014/main" id="{56596E30-F102-476C-B5F6-366832E1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3805238"/>
            <a:ext cx="226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ENTEROCYTE</a:t>
            </a:r>
          </a:p>
        </p:txBody>
      </p:sp>
      <p:sp>
        <p:nvSpPr>
          <p:cNvPr id="71702" name="Oval 29">
            <a:extLst>
              <a:ext uri="{FF2B5EF4-FFF2-40B4-BE49-F238E27FC236}">
                <a16:creationId xmlns:a16="http://schemas.microsoft.com/office/drawing/2014/main" id="{58201036-A7A5-46BB-B810-BE05CB635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5988050"/>
            <a:ext cx="206375" cy="174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703" name="Oval 30">
            <a:extLst>
              <a:ext uri="{FF2B5EF4-FFF2-40B4-BE49-F238E27FC236}">
                <a16:creationId xmlns:a16="http://schemas.microsoft.com/office/drawing/2014/main" id="{B8A31B63-E8B3-4D20-8819-DA72A674E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5932488"/>
            <a:ext cx="206375" cy="174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704" name="Oval 31">
            <a:extLst>
              <a:ext uri="{FF2B5EF4-FFF2-40B4-BE49-F238E27FC236}">
                <a16:creationId xmlns:a16="http://schemas.microsoft.com/office/drawing/2014/main" id="{9A48E1B7-652C-45BD-8255-5089A65C7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50" y="6051550"/>
            <a:ext cx="206375" cy="174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705" name="Oval 32">
            <a:extLst>
              <a:ext uri="{FF2B5EF4-FFF2-40B4-BE49-F238E27FC236}">
                <a16:creationId xmlns:a16="http://schemas.microsoft.com/office/drawing/2014/main" id="{A14E29FC-B218-47A7-95D0-B2B2FC683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0" y="6313488"/>
            <a:ext cx="206375" cy="174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706" name="Oval 33">
            <a:extLst>
              <a:ext uri="{FF2B5EF4-FFF2-40B4-BE49-F238E27FC236}">
                <a16:creationId xmlns:a16="http://schemas.microsoft.com/office/drawing/2014/main" id="{9D8C8DED-E052-435D-B2E2-682356FBC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8" y="5299075"/>
            <a:ext cx="206375" cy="174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707" name="Oval 34">
            <a:extLst>
              <a:ext uri="{FF2B5EF4-FFF2-40B4-BE49-F238E27FC236}">
                <a16:creationId xmlns:a16="http://schemas.microsoft.com/office/drawing/2014/main" id="{B802D4E7-9955-4FDF-A86C-40649CEAC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6462713"/>
            <a:ext cx="206375" cy="174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708" name="Line 35">
            <a:extLst>
              <a:ext uri="{FF2B5EF4-FFF2-40B4-BE49-F238E27FC236}">
                <a16:creationId xmlns:a16="http://schemas.microsoft.com/office/drawing/2014/main" id="{3B6F5276-2778-46FC-BAB9-A1EF7EED27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4263" y="5224463"/>
            <a:ext cx="20637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09" name="Text Box 36">
            <a:extLst>
              <a:ext uri="{FF2B5EF4-FFF2-40B4-BE49-F238E27FC236}">
                <a16:creationId xmlns:a16="http://schemas.microsoft.com/office/drawing/2014/main" id="{E57F4A74-F82C-495C-98FF-D5A73AFCA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5522913"/>
            <a:ext cx="1289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vers le foie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>
            <a:extLst>
              <a:ext uri="{FF2B5EF4-FFF2-40B4-BE49-F238E27FC236}">
                <a16:creationId xmlns:a16="http://schemas.microsoft.com/office/drawing/2014/main" id="{DDA7D577-E0CC-478E-9854-455D581FFC93}"/>
              </a:ext>
            </a:extLst>
          </p:cNvPr>
          <p:cNvSpPr>
            <a:spLocks/>
          </p:cNvSpPr>
          <p:nvPr/>
        </p:nvSpPr>
        <p:spPr bwMode="auto">
          <a:xfrm rot="-5140474">
            <a:off x="1963738" y="3567113"/>
            <a:ext cx="2112962" cy="703262"/>
          </a:xfrm>
          <a:custGeom>
            <a:avLst/>
            <a:gdLst>
              <a:gd name="T0" fmla="*/ 0 w 611"/>
              <a:gd name="T1" fmla="*/ 2147483646 h 243"/>
              <a:gd name="T2" fmla="*/ 2147483646 w 611"/>
              <a:gd name="T3" fmla="*/ 2147483646 h 243"/>
              <a:gd name="T4" fmla="*/ 2147483646 w 611"/>
              <a:gd name="T5" fmla="*/ 2147483646 h 243"/>
              <a:gd name="T6" fmla="*/ 2147483646 w 611"/>
              <a:gd name="T7" fmla="*/ 2147483646 h 243"/>
              <a:gd name="T8" fmla="*/ 2147483646 w 611"/>
              <a:gd name="T9" fmla="*/ 2147483646 h 243"/>
              <a:gd name="T10" fmla="*/ 2147483646 w 611"/>
              <a:gd name="T11" fmla="*/ 2147483646 h 243"/>
              <a:gd name="T12" fmla="*/ 2147483646 w 611"/>
              <a:gd name="T13" fmla="*/ 2147483646 h 243"/>
              <a:gd name="T14" fmla="*/ 2147483646 w 611"/>
              <a:gd name="T15" fmla="*/ 2147483646 h 243"/>
              <a:gd name="T16" fmla="*/ 2147483646 w 611"/>
              <a:gd name="T17" fmla="*/ 2147483646 h 243"/>
              <a:gd name="T18" fmla="*/ 2147483646 w 611"/>
              <a:gd name="T19" fmla="*/ 2147483646 h 243"/>
              <a:gd name="T20" fmla="*/ 2147483646 w 611"/>
              <a:gd name="T21" fmla="*/ 2147483646 h 243"/>
              <a:gd name="T22" fmla="*/ 2147483646 w 611"/>
              <a:gd name="T23" fmla="*/ 2147483646 h 243"/>
              <a:gd name="T24" fmla="*/ 2147483646 w 611"/>
              <a:gd name="T25" fmla="*/ 2147483646 h 243"/>
              <a:gd name="T26" fmla="*/ 2147483646 w 611"/>
              <a:gd name="T27" fmla="*/ 2147483646 h 243"/>
              <a:gd name="T28" fmla="*/ 2147483646 w 611"/>
              <a:gd name="T29" fmla="*/ 2147483646 h 2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11" h="243">
                <a:moveTo>
                  <a:pt x="0" y="222"/>
                </a:moveTo>
                <a:cubicBezTo>
                  <a:pt x="13" y="115"/>
                  <a:pt x="26" y="9"/>
                  <a:pt x="41" y="9"/>
                </a:cubicBezTo>
                <a:cubicBezTo>
                  <a:pt x="56" y="9"/>
                  <a:pt x="75" y="220"/>
                  <a:pt x="89" y="222"/>
                </a:cubicBezTo>
                <a:cubicBezTo>
                  <a:pt x="103" y="224"/>
                  <a:pt x="111" y="20"/>
                  <a:pt x="124" y="23"/>
                </a:cubicBezTo>
                <a:cubicBezTo>
                  <a:pt x="137" y="26"/>
                  <a:pt x="151" y="241"/>
                  <a:pt x="165" y="242"/>
                </a:cubicBezTo>
                <a:cubicBezTo>
                  <a:pt x="179" y="243"/>
                  <a:pt x="195" y="31"/>
                  <a:pt x="206" y="30"/>
                </a:cubicBezTo>
                <a:cubicBezTo>
                  <a:pt x="217" y="29"/>
                  <a:pt x="219" y="239"/>
                  <a:pt x="233" y="235"/>
                </a:cubicBezTo>
                <a:cubicBezTo>
                  <a:pt x="247" y="231"/>
                  <a:pt x="274" y="10"/>
                  <a:pt x="288" y="9"/>
                </a:cubicBezTo>
                <a:cubicBezTo>
                  <a:pt x="302" y="8"/>
                  <a:pt x="302" y="228"/>
                  <a:pt x="316" y="228"/>
                </a:cubicBezTo>
                <a:cubicBezTo>
                  <a:pt x="330" y="228"/>
                  <a:pt x="356" y="10"/>
                  <a:pt x="371" y="9"/>
                </a:cubicBezTo>
                <a:cubicBezTo>
                  <a:pt x="386" y="8"/>
                  <a:pt x="393" y="222"/>
                  <a:pt x="405" y="222"/>
                </a:cubicBezTo>
                <a:cubicBezTo>
                  <a:pt x="417" y="222"/>
                  <a:pt x="429" y="9"/>
                  <a:pt x="446" y="9"/>
                </a:cubicBezTo>
                <a:cubicBezTo>
                  <a:pt x="463" y="9"/>
                  <a:pt x="492" y="223"/>
                  <a:pt x="508" y="222"/>
                </a:cubicBezTo>
                <a:cubicBezTo>
                  <a:pt x="524" y="221"/>
                  <a:pt x="525" y="4"/>
                  <a:pt x="542" y="2"/>
                </a:cubicBezTo>
                <a:cubicBezTo>
                  <a:pt x="559" y="0"/>
                  <a:pt x="585" y="104"/>
                  <a:pt x="611" y="208"/>
                </a:cubicBezTo>
              </a:path>
            </a:pathLst>
          </a:custGeom>
          <a:solidFill>
            <a:srgbClr val="C0A1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31" name="Line 3">
            <a:extLst>
              <a:ext uri="{FF2B5EF4-FFF2-40B4-BE49-F238E27FC236}">
                <a16:creationId xmlns:a16="http://schemas.microsoft.com/office/drawing/2014/main" id="{756131F7-B5AE-4A6B-9232-5C904ECAD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588" y="2835275"/>
            <a:ext cx="11112" cy="258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351394F0-71B9-4419-8C00-4B7E7D11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2590800"/>
            <a:ext cx="936625" cy="2870200"/>
          </a:xfrm>
          <a:prstGeom prst="rect">
            <a:avLst/>
          </a:prstGeom>
          <a:solidFill>
            <a:srgbClr val="FF6565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5AD520DA-E094-48C3-ACE5-8E624822B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55600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en-US" sz="4000"/>
              <a:t>Absorption des acides aminés</a:t>
            </a:r>
            <a:endParaRPr lang="fr-FR" altLang="fr-FR" sz="4000"/>
          </a:p>
        </p:txBody>
      </p:sp>
      <p:sp>
        <p:nvSpPr>
          <p:cNvPr id="73734" name="Rectangle 38">
            <a:extLst>
              <a:ext uri="{FF2B5EF4-FFF2-40B4-BE49-F238E27FC236}">
                <a16:creationId xmlns:a16="http://schemas.microsoft.com/office/drawing/2014/main" id="{BB815CE8-2B7F-4864-8AE7-A6667FBC9D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 sz="2000"/>
          </a:p>
          <a:p>
            <a:pPr eaLnBrk="1" hangingPunct="1"/>
            <a:endParaRPr lang="fr-FR" altLang="fr-FR" sz="2000"/>
          </a:p>
        </p:txBody>
      </p:sp>
      <p:sp>
        <p:nvSpPr>
          <p:cNvPr id="73735" name="Rectangle 41">
            <a:extLst>
              <a:ext uri="{FF2B5EF4-FFF2-40B4-BE49-F238E27FC236}">
                <a16:creationId xmlns:a16="http://schemas.microsoft.com/office/drawing/2014/main" id="{72B866A8-7A4E-4984-AD46-2D31E55B0DB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741488"/>
            <a:ext cx="8164513" cy="3886200"/>
          </a:xfrm>
        </p:spPr>
        <p:txBody>
          <a:bodyPr/>
          <a:lstStyle/>
          <a:p>
            <a:pPr eaLnBrk="1" hangingPunct="1"/>
            <a:r>
              <a:rPr lang="fr-FR" altLang="fr-FR" sz="2400"/>
              <a:t>Absorption des acides aminés</a:t>
            </a:r>
          </a:p>
          <a:p>
            <a:pPr eaLnBrk="1" hangingPunct="1"/>
            <a:endParaRPr lang="fr-FR" altLang="fr-FR" sz="2400"/>
          </a:p>
        </p:txBody>
      </p:sp>
      <p:sp>
        <p:nvSpPr>
          <p:cNvPr id="73736" name="AutoShape 6">
            <a:extLst>
              <a:ext uri="{FF2B5EF4-FFF2-40B4-BE49-F238E27FC236}">
                <a16:creationId xmlns:a16="http://schemas.microsoft.com/office/drawing/2014/main" id="{0E0A018A-0826-4742-9849-8ECF2105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5" y="2865438"/>
            <a:ext cx="1884363" cy="2162175"/>
          </a:xfrm>
          <a:prstGeom prst="roundRect">
            <a:avLst>
              <a:gd name="adj" fmla="val 16667"/>
            </a:avLst>
          </a:prstGeom>
          <a:solidFill>
            <a:srgbClr val="C0A1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37" name="Text Box 7">
            <a:extLst>
              <a:ext uri="{FF2B5EF4-FFF2-40B4-BE49-F238E27FC236}">
                <a16:creationId xmlns:a16="http://schemas.microsoft.com/office/drawing/2014/main" id="{890BE42A-3D1F-49C4-A502-9DED38099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4054475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K</a:t>
            </a:r>
            <a:r>
              <a:rPr lang="fr-FR" altLang="fr-FR" sz="1800" baseline="30000"/>
              <a:t>+</a:t>
            </a:r>
            <a:endParaRPr lang="fr-FR" altLang="fr-FR" sz="1800" baseline="-25000"/>
          </a:p>
        </p:txBody>
      </p:sp>
      <p:grpSp>
        <p:nvGrpSpPr>
          <p:cNvPr id="73738" name="Group 8">
            <a:extLst>
              <a:ext uri="{FF2B5EF4-FFF2-40B4-BE49-F238E27FC236}">
                <a16:creationId xmlns:a16="http://schemas.microsoft.com/office/drawing/2014/main" id="{BEE1316C-3A69-4D55-8BF0-98A425CDE006}"/>
              </a:ext>
            </a:extLst>
          </p:cNvPr>
          <p:cNvGrpSpPr>
            <a:grpSpLocks/>
          </p:cNvGrpSpPr>
          <p:nvPr/>
        </p:nvGrpSpPr>
        <p:grpSpPr bwMode="auto">
          <a:xfrm>
            <a:off x="4027488" y="3581400"/>
            <a:ext cx="1739900" cy="677863"/>
            <a:chOff x="3696" y="2247"/>
            <a:chExt cx="1096" cy="427"/>
          </a:xfrm>
        </p:grpSpPr>
        <p:sp>
          <p:nvSpPr>
            <p:cNvPr id="73760" name="Text Box 9">
              <a:extLst>
                <a:ext uri="{FF2B5EF4-FFF2-40B4-BE49-F238E27FC236}">
                  <a16:creationId xmlns:a16="http://schemas.microsoft.com/office/drawing/2014/main" id="{C3AF914F-1C13-4D28-9167-51AFDF7BE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4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Na</a:t>
              </a:r>
              <a:r>
                <a:rPr lang="fr-FR" altLang="fr-FR" sz="1800" baseline="30000"/>
                <a:t>+</a:t>
              </a:r>
            </a:p>
          </p:txBody>
        </p:sp>
        <p:sp>
          <p:nvSpPr>
            <p:cNvPr id="73761" name="Text Box 10">
              <a:extLst>
                <a:ext uri="{FF2B5EF4-FFF2-40B4-BE49-F238E27FC236}">
                  <a16:creationId xmlns:a16="http://schemas.microsoft.com/office/drawing/2014/main" id="{5759D853-8772-4488-8930-3A1FFA266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" y="24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/>
                <a:t>ATP</a:t>
              </a:r>
            </a:p>
          </p:txBody>
        </p:sp>
        <p:sp>
          <p:nvSpPr>
            <p:cNvPr id="73762" name="Line 11">
              <a:extLst>
                <a:ext uri="{FF2B5EF4-FFF2-40B4-BE49-F238E27FC236}">
                  <a16:creationId xmlns:a16="http://schemas.microsoft.com/office/drawing/2014/main" id="{F8BE51EB-6605-4F25-8BD3-1EFD1860F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3" y="2659"/>
              <a:ext cx="8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63" name="Oval 12">
              <a:extLst>
                <a:ext uri="{FF2B5EF4-FFF2-40B4-BE49-F238E27FC236}">
                  <a16:creationId xmlns:a16="http://schemas.microsoft.com/office/drawing/2014/main" id="{8E6CCB4B-3F0B-458F-B530-0C812B39A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" y="2409"/>
              <a:ext cx="433" cy="26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7368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73764" name="Line 13">
              <a:extLst>
                <a:ext uri="{FF2B5EF4-FFF2-40B4-BE49-F238E27FC236}">
                  <a16:creationId xmlns:a16="http://schemas.microsoft.com/office/drawing/2014/main" id="{F4DDAD9A-DC08-4559-BFB3-27622BB8E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2405"/>
              <a:ext cx="8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3739" name="Oval 14">
            <a:extLst>
              <a:ext uri="{FF2B5EF4-FFF2-40B4-BE49-F238E27FC236}">
                <a16:creationId xmlns:a16="http://schemas.microsoft.com/office/drawing/2014/main" id="{7260638B-8A1F-43AC-9A20-70FDEE9C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4295775"/>
            <a:ext cx="503238" cy="358775"/>
          </a:xfrm>
          <a:prstGeom prst="ellipse">
            <a:avLst/>
          </a:prstGeom>
          <a:noFill/>
          <a:ln w="38100">
            <a:solidFill>
              <a:srgbClr val="17368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368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40" name="Line 15">
            <a:extLst>
              <a:ext uri="{FF2B5EF4-FFF2-40B4-BE49-F238E27FC236}">
                <a16:creationId xmlns:a16="http://schemas.microsoft.com/office/drawing/2014/main" id="{DB04907F-552A-4267-AB5A-EAD921D60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42957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41" name="Text Box 16">
            <a:extLst>
              <a:ext uri="{FF2B5EF4-FFF2-40B4-BE49-F238E27FC236}">
                <a16:creationId xmlns:a16="http://schemas.microsoft.com/office/drawing/2014/main" id="{EB86F893-49A6-4F45-821E-D4DF5A891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4111625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Na</a:t>
            </a:r>
            <a:r>
              <a:rPr lang="fr-FR" altLang="fr-FR" sz="1600" baseline="30000"/>
              <a:t>+</a:t>
            </a:r>
          </a:p>
        </p:txBody>
      </p:sp>
      <p:sp>
        <p:nvSpPr>
          <p:cNvPr id="73742" name="Line 17">
            <a:extLst>
              <a:ext uri="{FF2B5EF4-FFF2-40B4-BE49-F238E27FC236}">
                <a16:creationId xmlns:a16="http://schemas.microsoft.com/office/drawing/2014/main" id="{3E7B67FD-81EF-4E6B-9E83-FA44094F1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46561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43" name="Text Box 18">
            <a:extLst>
              <a:ext uri="{FF2B5EF4-FFF2-40B4-BE49-F238E27FC236}">
                <a16:creationId xmlns:a16="http://schemas.microsoft.com/office/drawing/2014/main" id="{B27186E0-3AEA-4D69-9E20-0FF6A3761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45021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aa</a:t>
            </a:r>
          </a:p>
        </p:txBody>
      </p:sp>
      <p:sp>
        <p:nvSpPr>
          <p:cNvPr id="73744" name="Oval 19">
            <a:extLst>
              <a:ext uri="{FF2B5EF4-FFF2-40B4-BE49-F238E27FC236}">
                <a16:creationId xmlns:a16="http://schemas.microsoft.com/office/drawing/2014/main" id="{44BCC464-DAA4-4B9C-827C-9CAE849D4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313" y="4519613"/>
            <a:ext cx="503237" cy="358775"/>
          </a:xfrm>
          <a:prstGeom prst="ellipse">
            <a:avLst/>
          </a:prstGeom>
          <a:noFill/>
          <a:ln w="38100">
            <a:solidFill>
              <a:srgbClr val="17368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368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45" name="Text Box 20">
            <a:extLst>
              <a:ext uri="{FF2B5EF4-FFF2-40B4-BE49-F238E27FC236}">
                <a16:creationId xmlns:a16="http://schemas.microsoft.com/office/drawing/2014/main" id="{7A57EEF3-118C-4082-AC13-64C6703AA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4697413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aa</a:t>
            </a:r>
          </a:p>
        </p:txBody>
      </p:sp>
      <p:sp>
        <p:nvSpPr>
          <p:cNvPr id="73746" name="Line 21">
            <a:extLst>
              <a:ext uri="{FF2B5EF4-FFF2-40B4-BE49-F238E27FC236}">
                <a16:creationId xmlns:a16="http://schemas.microsoft.com/office/drawing/2014/main" id="{B1956CA2-BD10-438E-ABBA-F935932A8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850" y="48783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47" name="Text Box 26">
            <a:extLst>
              <a:ext uri="{FF2B5EF4-FFF2-40B4-BE49-F238E27FC236}">
                <a16:creationId xmlns:a16="http://schemas.microsoft.com/office/drawing/2014/main" id="{F42AE3B1-08FA-4F48-A701-5C7A5D623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3375025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LUMIERE DU TD</a:t>
            </a:r>
          </a:p>
        </p:txBody>
      </p:sp>
      <p:sp>
        <p:nvSpPr>
          <p:cNvPr id="73748" name="Text Box 27">
            <a:extLst>
              <a:ext uri="{FF2B5EF4-FFF2-40B4-BE49-F238E27FC236}">
                <a16:creationId xmlns:a16="http://schemas.microsoft.com/office/drawing/2014/main" id="{707DE350-8556-46FA-B8FE-0C088FABF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2573338"/>
            <a:ext cx="13081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VEINE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PORTE</a:t>
            </a:r>
          </a:p>
        </p:txBody>
      </p:sp>
      <p:sp>
        <p:nvSpPr>
          <p:cNvPr id="73749" name="Text Box 28">
            <a:extLst>
              <a:ext uri="{FF2B5EF4-FFF2-40B4-BE49-F238E27FC236}">
                <a16:creationId xmlns:a16="http://schemas.microsoft.com/office/drawing/2014/main" id="{E47F7193-341B-425D-B26D-AD4C90235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2408238"/>
            <a:ext cx="226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ENTEROCYTE</a:t>
            </a:r>
          </a:p>
        </p:txBody>
      </p:sp>
      <p:sp>
        <p:nvSpPr>
          <p:cNvPr id="73750" name="Oval 29">
            <a:extLst>
              <a:ext uri="{FF2B5EF4-FFF2-40B4-BE49-F238E27FC236}">
                <a16:creationId xmlns:a16="http://schemas.microsoft.com/office/drawing/2014/main" id="{3297606B-5425-4E6A-8E69-D53361FD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4591050"/>
            <a:ext cx="206375" cy="174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51" name="Oval 30">
            <a:extLst>
              <a:ext uri="{FF2B5EF4-FFF2-40B4-BE49-F238E27FC236}">
                <a16:creationId xmlns:a16="http://schemas.microsoft.com/office/drawing/2014/main" id="{53005580-D995-4A8A-93FB-79F00DBE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0" y="4535488"/>
            <a:ext cx="206375" cy="174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52" name="Oval 31">
            <a:extLst>
              <a:ext uri="{FF2B5EF4-FFF2-40B4-BE49-F238E27FC236}">
                <a16:creationId xmlns:a16="http://schemas.microsoft.com/office/drawing/2014/main" id="{F8A7C256-2169-445A-9712-30829EA49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4654550"/>
            <a:ext cx="206375" cy="174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53" name="Oval 32">
            <a:extLst>
              <a:ext uri="{FF2B5EF4-FFF2-40B4-BE49-F238E27FC236}">
                <a16:creationId xmlns:a16="http://schemas.microsoft.com/office/drawing/2014/main" id="{B35B70B2-28DA-41CE-8EA3-FC91DDDC1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3" y="4916488"/>
            <a:ext cx="206375" cy="174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54" name="Oval 33">
            <a:extLst>
              <a:ext uri="{FF2B5EF4-FFF2-40B4-BE49-F238E27FC236}">
                <a16:creationId xmlns:a16="http://schemas.microsoft.com/office/drawing/2014/main" id="{F69DAEC2-75C9-49E9-BD48-CDE05222A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3902075"/>
            <a:ext cx="206375" cy="174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55" name="Oval 34">
            <a:extLst>
              <a:ext uri="{FF2B5EF4-FFF2-40B4-BE49-F238E27FC236}">
                <a16:creationId xmlns:a16="http://schemas.microsoft.com/office/drawing/2014/main" id="{DA0ECF22-AB36-44B3-89F1-392BEC2D9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3" y="5065713"/>
            <a:ext cx="206375" cy="174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56" name="Line 35">
            <a:extLst>
              <a:ext uri="{FF2B5EF4-FFF2-40B4-BE49-F238E27FC236}">
                <a16:creationId xmlns:a16="http://schemas.microsoft.com/office/drawing/2014/main" id="{BF6B56EB-9652-4B2A-B668-826F35AF9E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9925" y="3827463"/>
            <a:ext cx="20638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57" name="Text Box 36">
            <a:extLst>
              <a:ext uri="{FF2B5EF4-FFF2-40B4-BE49-F238E27FC236}">
                <a16:creationId xmlns:a16="http://schemas.microsoft.com/office/drawing/2014/main" id="{9D4FE47B-0E48-4612-8C11-2A86843C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8" y="4125913"/>
            <a:ext cx="1289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vers le foie</a:t>
            </a:r>
          </a:p>
        </p:txBody>
      </p:sp>
      <p:sp>
        <p:nvSpPr>
          <p:cNvPr id="73758" name="ZoneTexte 1">
            <a:extLst>
              <a:ext uri="{FF2B5EF4-FFF2-40B4-BE49-F238E27FC236}">
                <a16:creationId xmlns:a16="http://schemas.microsoft.com/office/drawing/2014/main" id="{0018A9B3-EB86-4E64-81DE-3FD48C3BA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5211763"/>
            <a:ext cx="20812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Entrée d’acides aminés seuls, par 2 ou par 3</a:t>
            </a:r>
          </a:p>
        </p:txBody>
      </p:sp>
      <p:sp>
        <p:nvSpPr>
          <p:cNvPr id="73759" name="ZoneTexte 35">
            <a:extLst>
              <a:ext uri="{FF2B5EF4-FFF2-40B4-BE49-F238E27FC236}">
                <a16:creationId xmlns:a16="http://schemas.microsoft.com/office/drawing/2014/main" id="{8E302F29-CC22-48FD-BA3C-9A6D888B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5208588"/>
            <a:ext cx="208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Sortie d’acides aminés seuls uniquement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AE4E1BDD-59AF-4D75-871F-066625CDC2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fr-FR" sz="4600"/>
              <a:t>Digestion et absorption des lipides</a:t>
            </a:r>
            <a:r>
              <a:rPr lang="en-US" altLang="fr-FR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2492204-E65C-4A46-8991-EFF0F8B21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668338"/>
            <a:ext cx="8229600" cy="688975"/>
          </a:xfrm>
        </p:spPr>
        <p:txBody>
          <a:bodyPr/>
          <a:lstStyle/>
          <a:p>
            <a:pPr eaLnBrk="1" hangingPunct="1"/>
            <a:r>
              <a:rPr lang="fr-FR" altLang="fr-FR" sz="4000"/>
              <a:t>Digestion des lipides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927A1F9-0FFB-4239-AAB1-CB10FDD3D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2750" y="1611313"/>
            <a:ext cx="6034088" cy="294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/>
              <a:t>Les triglycérides, les phospholipides, les esters de cholestérol,… ne sont </a:t>
            </a:r>
            <a:r>
              <a:rPr lang="fr-FR" altLang="fr-FR" sz="2400" b="1"/>
              <a:t>pas absorbables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800"/>
          </a:p>
          <a:p>
            <a:pPr eaLnBrk="1" hangingPunct="1">
              <a:lnSpc>
                <a:spcPct val="80000"/>
              </a:lnSpc>
            </a:pPr>
            <a:r>
              <a:rPr lang="fr-FR" altLang="fr-FR" sz="2800"/>
              <a:t>Les substances absorbables sont: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/>
              <a:t>Les acides gras libres 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/>
              <a:t>Les monoglycerides 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/>
              <a:t>Le cholestérol</a:t>
            </a:r>
            <a:r>
              <a:rPr lang="fr-FR" altLang="fr-FR" sz="1800"/>
              <a:t>  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/>
              <a:t>Les vitamines liposolubles</a:t>
            </a: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A62E32E2-85C2-43B2-9208-A7C45D4C5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513" y="1593850"/>
            <a:ext cx="151288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-O-CO-R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CH-O-CO-R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-O-CO-R</a:t>
            </a:r>
          </a:p>
        </p:txBody>
      </p:sp>
      <p:sp>
        <p:nvSpPr>
          <p:cNvPr id="79877" name="Line 5">
            <a:extLst>
              <a:ext uri="{FF2B5EF4-FFF2-40B4-BE49-F238E27FC236}">
                <a16:creationId xmlns:a16="http://schemas.microsoft.com/office/drawing/2014/main" id="{9DDD6285-466C-49BD-82A6-BD3E67423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313" y="1916113"/>
            <a:ext cx="0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878" name="Line 6">
            <a:extLst>
              <a:ext uri="{FF2B5EF4-FFF2-40B4-BE49-F238E27FC236}">
                <a16:creationId xmlns:a16="http://schemas.microsoft.com/office/drawing/2014/main" id="{F016DB07-03D6-49FD-8853-F05FDEA55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4725" y="2460625"/>
            <a:ext cx="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879" name="Oval 7">
            <a:extLst>
              <a:ext uri="{FF2B5EF4-FFF2-40B4-BE49-F238E27FC236}">
                <a16:creationId xmlns:a16="http://schemas.microsoft.com/office/drawing/2014/main" id="{E666172F-BAAE-4AD2-AB9A-D47BEF1D8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288" y="1423988"/>
            <a:ext cx="881062" cy="188277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9880" name="Oval 8">
            <a:extLst>
              <a:ext uri="{FF2B5EF4-FFF2-40B4-BE49-F238E27FC236}">
                <a16:creationId xmlns:a16="http://schemas.microsoft.com/office/drawing/2014/main" id="{0B14EA8E-CCCA-411A-B51A-AE951DA06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1447800"/>
            <a:ext cx="1163637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9881" name="Oval 9">
            <a:extLst>
              <a:ext uri="{FF2B5EF4-FFF2-40B4-BE49-F238E27FC236}">
                <a16:creationId xmlns:a16="http://schemas.microsoft.com/office/drawing/2014/main" id="{E67D9AC0-0A7B-4B63-A31D-EB136186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075" y="2012950"/>
            <a:ext cx="1163638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9882" name="Oval 10">
            <a:extLst>
              <a:ext uri="{FF2B5EF4-FFF2-40B4-BE49-F238E27FC236}">
                <a16:creationId xmlns:a16="http://schemas.microsoft.com/office/drawing/2014/main" id="{5D2C1B21-B21E-4758-BEC0-C4CC3C7B3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2598738"/>
            <a:ext cx="1163638" cy="576262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9883" name="Text Box 11">
            <a:extLst>
              <a:ext uri="{FF2B5EF4-FFF2-40B4-BE49-F238E27FC236}">
                <a16:creationId xmlns:a16="http://schemas.microsoft.com/office/drawing/2014/main" id="{5404BAC3-0873-41DC-97E8-A3034EC21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75" y="33020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99CC00"/>
                </a:solidFill>
              </a:rPr>
              <a:t>acide gras</a:t>
            </a:r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BC05B8A0-0F90-416B-A7CA-1A12A7640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3322638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bg2"/>
                </a:solidFill>
              </a:rPr>
              <a:t>glycérol</a:t>
            </a:r>
          </a:p>
        </p:txBody>
      </p:sp>
      <p:sp>
        <p:nvSpPr>
          <p:cNvPr id="79885" name="Rectangle 13">
            <a:extLst>
              <a:ext uri="{FF2B5EF4-FFF2-40B4-BE49-F238E27FC236}">
                <a16:creationId xmlns:a16="http://schemas.microsoft.com/office/drawing/2014/main" id="{D3406C3D-A91B-4E37-852E-A2CEC0E4C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25" y="9715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u="sng"/>
              <a:t>Triglycéride</a:t>
            </a:r>
          </a:p>
        </p:txBody>
      </p:sp>
      <p:sp>
        <p:nvSpPr>
          <p:cNvPr id="78862" name="Text Box 14">
            <a:extLst>
              <a:ext uri="{FF2B5EF4-FFF2-40B4-BE49-F238E27FC236}">
                <a16:creationId xmlns:a16="http://schemas.microsoft.com/office/drawing/2014/main" id="{7FF29593-67E6-4375-92D5-7057FFCC1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383063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R-COOH</a:t>
            </a:r>
          </a:p>
        </p:txBody>
      </p:sp>
      <p:sp>
        <p:nvSpPr>
          <p:cNvPr id="78863" name="Oval 15">
            <a:extLst>
              <a:ext uri="{FF2B5EF4-FFF2-40B4-BE49-F238E27FC236}">
                <a16:creationId xmlns:a16="http://schemas.microsoft.com/office/drawing/2014/main" id="{8F11319C-DD60-4E25-A1E3-B4A568A9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14750"/>
            <a:ext cx="1163638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8864" name="Text Box 16">
            <a:extLst>
              <a:ext uri="{FF2B5EF4-FFF2-40B4-BE49-F238E27FC236}">
                <a16:creationId xmlns:a16="http://schemas.microsoft.com/office/drawing/2014/main" id="{75CE2D5A-D9C3-4003-BAE0-02D3B3F1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4702175"/>
            <a:ext cx="1428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CH-O-CO-R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-OH</a:t>
            </a:r>
          </a:p>
        </p:txBody>
      </p:sp>
      <p:sp>
        <p:nvSpPr>
          <p:cNvPr id="78865" name="Line 17">
            <a:extLst>
              <a:ext uri="{FF2B5EF4-FFF2-40B4-BE49-F238E27FC236}">
                <a16:creationId xmlns:a16="http://schemas.microsoft.com/office/drawing/2014/main" id="{D09194F0-DC44-4AD7-940C-6EBB660B4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7563" y="5024438"/>
            <a:ext cx="0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6" name="Line 18">
            <a:extLst>
              <a:ext uri="{FF2B5EF4-FFF2-40B4-BE49-F238E27FC236}">
                <a16:creationId xmlns:a16="http://schemas.microsoft.com/office/drawing/2014/main" id="{C883A0F1-EFA0-4D2E-8DC4-997F8693E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5975" y="5568950"/>
            <a:ext cx="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7" name="Oval 19">
            <a:extLst>
              <a:ext uri="{FF2B5EF4-FFF2-40B4-BE49-F238E27FC236}">
                <a16:creationId xmlns:a16="http://schemas.microsoft.com/office/drawing/2014/main" id="{FE186927-5CF5-442A-AC17-D3B1CD295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4437063"/>
            <a:ext cx="881062" cy="188277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8868" name="Oval 20">
            <a:extLst>
              <a:ext uri="{FF2B5EF4-FFF2-40B4-BE49-F238E27FC236}">
                <a16:creationId xmlns:a16="http://schemas.microsoft.com/office/drawing/2014/main" id="{011C16A0-AB24-4C4D-A2AE-8B32CAFC7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121275"/>
            <a:ext cx="1163638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8869" name="Rectangle 21">
            <a:extLst>
              <a:ext uri="{FF2B5EF4-FFF2-40B4-BE49-F238E27FC236}">
                <a16:creationId xmlns:a16="http://schemas.microsoft.com/office/drawing/2014/main" id="{17D8FD68-E4A5-40EC-8AE7-56708DFA7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4344988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u="sng"/>
              <a:t>Monoglycéride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/>
      <p:bldP spid="78862" grpId="0"/>
      <p:bldP spid="78863" grpId="0" animBg="1"/>
      <p:bldP spid="78864" grpId="0"/>
      <p:bldP spid="78867" grpId="0" animBg="1"/>
      <p:bldP spid="78868" grpId="0" animBg="1"/>
      <p:bldP spid="788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EB85F292-AEA0-4AD0-9ABE-D85790B32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713" y="250825"/>
            <a:ext cx="7772400" cy="1228725"/>
          </a:xfrm>
        </p:spPr>
        <p:txBody>
          <a:bodyPr/>
          <a:lstStyle/>
          <a:p>
            <a:pPr eaLnBrk="1" hangingPunct="1"/>
            <a:r>
              <a:rPr lang="fr-FR" altLang="fr-FR"/>
              <a:t>Digestion des lipides</a:t>
            </a: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C6D2A048-936D-429C-BAF3-F2C7EFB03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2371725"/>
            <a:ext cx="2976563" cy="457200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2400" b="1"/>
              <a:t>Emulsification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EC213839-D72E-4F06-AA68-B3F224B72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3419475"/>
            <a:ext cx="5757863" cy="425450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AutoNum type="arabicPeriod" startAt="2"/>
            </a:pPr>
            <a:r>
              <a:rPr lang="fr-FR" altLang="fr-FR" sz="2400" b="1"/>
              <a:t>Hydrolyse enzymatique des lipides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129F7DFC-56C0-4D7B-A70A-45730E2E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403725"/>
            <a:ext cx="4027487" cy="457200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rabicPeriod" startAt="3"/>
            </a:pPr>
            <a:r>
              <a:rPr lang="fr-FR" altLang="fr-FR" sz="2400" b="1"/>
              <a:t>Formation de micelles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1D73237C-15D4-485C-B44C-9ADA05B50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5462588"/>
            <a:ext cx="5632450" cy="457200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rabicPeriod" startAt="4"/>
            </a:pPr>
            <a:r>
              <a:rPr lang="fr-FR" altLang="fr-FR" sz="2400" b="1"/>
              <a:t>Absorption du contenu micellaire</a:t>
            </a:r>
          </a:p>
        </p:txBody>
      </p:sp>
      <p:sp>
        <p:nvSpPr>
          <p:cNvPr id="81927" name="Line 7">
            <a:extLst>
              <a:ext uri="{FF2B5EF4-FFF2-40B4-BE49-F238E27FC236}">
                <a16:creationId xmlns:a16="http://schemas.microsoft.com/office/drawing/2014/main" id="{BE831B4E-8E2C-4A82-91F5-8845E7265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175" y="2676525"/>
            <a:ext cx="2200275" cy="3605213"/>
          </a:xfrm>
          <a:prstGeom prst="line">
            <a:avLst/>
          </a:prstGeom>
          <a:noFill/>
          <a:ln w="76200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53D3AD2E-7048-4D5F-8F53-0648FA008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70050"/>
            <a:ext cx="7829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u="sng"/>
              <a:t>Grandes étapes de la digestion des lipides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8FC1E53-ED30-4106-A517-71E1FF979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1325"/>
            <a:ext cx="8229600" cy="690563"/>
          </a:xfrm>
        </p:spPr>
        <p:txBody>
          <a:bodyPr/>
          <a:lstStyle/>
          <a:p>
            <a:pPr eaLnBrk="1" hangingPunct="1"/>
            <a:r>
              <a:rPr lang="fr-FR" altLang="fr-FR" sz="4000"/>
              <a:t>Digestion des lipides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B75CCFD-358B-4492-B0C9-D7CC5D06F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541463"/>
            <a:ext cx="8193087" cy="4287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800" dirty="0"/>
              <a:t>La digestion et l’absorption impliquent :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dirty="0">
                <a:solidFill>
                  <a:schemeClr val="tx2"/>
                </a:solidFill>
              </a:rPr>
              <a:t>des </a:t>
            </a:r>
            <a:r>
              <a:rPr lang="fr-FR" altLang="fr-FR" sz="2400" b="1" dirty="0">
                <a:solidFill>
                  <a:schemeClr val="bg2"/>
                </a:solidFill>
              </a:rPr>
              <a:t>enzymes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dirty="0">
                <a:solidFill>
                  <a:schemeClr val="tx2"/>
                </a:solidFill>
              </a:rPr>
              <a:t>Lipase</a:t>
            </a:r>
            <a:r>
              <a:rPr lang="fr-FR" altLang="fr-FR" sz="2000" dirty="0"/>
              <a:t> (+ </a:t>
            </a:r>
            <a:r>
              <a:rPr lang="fr-FR" altLang="fr-FR" sz="2000" dirty="0" err="1"/>
              <a:t>Colipase</a:t>
            </a:r>
            <a:r>
              <a:rPr lang="fr-FR" altLang="fr-FR" sz="2000" dirty="0"/>
              <a:t>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dirty="0"/>
              <a:t>Cholestérol estérase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dirty="0"/>
              <a:t>Phospholipase A</a:t>
            </a:r>
            <a:r>
              <a:rPr lang="fr-FR" altLang="fr-FR" sz="2000" baseline="-25000" dirty="0"/>
              <a:t>2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fr-FR" altLang="fr-FR" sz="2000" baseline="-25000" dirty="0"/>
          </a:p>
          <a:p>
            <a:pPr lvl="2" eaLnBrk="1" hangingPunct="1">
              <a:lnSpc>
                <a:spcPct val="80000"/>
              </a:lnSpc>
              <a:defRPr/>
            </a:pPr>
            <a:endParaRPr lang="fr-FR" altLang="fr-FR" sz="2000" baseline="-25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dirty="0"/>
              <a:t>des </a:t>
            </a:r>
            <a:r>
              <a:rPr lang="fr-FR" altLang="fr-FR" sz="2400" b="1" dirty="0">
                <a:solidFill>
                  <a:schemeClr val="bg2"/>
                </a:solidFill>
              </a:rPr>
              <a:t>acides biliaires</a:t>
            </a:r>
            <a:r>
              <a:rPr lang="fr-FR" altLang="fr-FR" sz="2400" dirty="0">
                <a:solidFill>
                  <a:schemeClr val="tx2"/>
                </a:solidFill>
              </a:rPr>
              <a:t> et leurs sels qui </a:t>
            </a:r>
            <a:r>
              <a:rPr lang="fr-FR" altLang="fr-FR" sz="2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aident à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dirty="0"/>
              <a:t>l’activité enzymatique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dirty="0"/>
              <a:t>l’absorption des produits de la lipolyse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4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fr-FR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21605555-278F-4CC7-BC51-A88D08075A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fr-FR" sz="4200"/>
              <a:t>Digestion et absorption des glucides</a:t>
            </a:r>
            <a:r>
              <a:rPr lang="en-US" altLang="fr-FR" sz="460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0CEE2169-9D20-406F-84D2-5717663EB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2275" y="1933575"/>
            <a:ext cx="8482013" cy="4779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en-US" sz="2800"/>
              <a:t>Emulsification = </a:t>
            </a:r>
            <a:r>
              <a:rPr lang="en-US" altLang="en-US" sz="2800" b="1">
                <a:solidFill>
                  <a:schemeClr val="bg2"/>
                </a:solidFill>
              </a:rPr>
              <a:t>dispersion des lipides</a:t>
            </a:r>
            <a:endParaRPr lang="fr-FR" altLang="en-US" sz="2800" b="1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fr-FR" altLang="fr-FR" sz="200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b="1">
                <a:solidFill>
                  <a:schemeClr val="bg2"/>
                </a:solidFill>
              </a:rPr>
              <a:t>Mélange hétérogène</a:t>
            </a:r>
            <a:r>
              <a:rPr lang="fr-FR" altLang="fr-FR" sz="2000"/>
              <a:t> de deux substances liquides </a:t>
            </a:r>
            <a:r>
              <a:rPr lang="fr-FR" altLang="fr-FR" sz="2000" b="1"/>
              <a:t>non miscibles </a:t>
            </a:r>
            <a:r>
              <a:rPr lang="fr-FR" altLang="fr-FR" sz="2000"/>
              <a:t>comme l’eau et l’huile.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0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b="1">
                <a:solidFill>
                  <a:schemeClr val="bg2"/>
                </a:solidFill>
              </a:rPr>
              <a:t>Dispersion</a:t>
            </a:r>
            <a:r>
              <a:rPr lang="fr-FR" altLang="fr-FR" sz="2000"/>
              <a:t> de l’une des substances (ici, </a:t>
            </a:r>
            <a:r>
              <a:rPr lang="fr-FR" altLang="fr-FR" sz="2000" b="1"/>
              <a:t>les lipides</a:t>
            </a:r>
            <a:r>
              <a:rPr lang="fr-FR" altLang="fr-FR" sz="2000"/>
              <a:t>) dans l’autre (ici, </a:t>
            </a:r>
            <a:r>
              <a:rPr lang="fr-FR" altLang="fr-FR" sz="2000" b="1"/>
              <a:t>la phase aqueuse</a:t>
            </a:r>
            <a:r>
              <a:rPr lang="fr-FR" altLang="fr-FR" sz="2000"/>
              <a:t>) sous forme de petites gouttelettes.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/>
              <a:t>Le mélange reste stable grâce à un troisième composant appelé </a:t>
            </a:r>
            <a:r>
              <a:rPr lang="fr-FR" altLang="fr-FR" sz="2000" b="1"/>
              <a:t>émulsifiant </a:t>
            </a:r>
            <a:r>
              <a:rPr lang="fr-FR" altLang="fr-FR" sz="2000"/>
              <a:t>qui joue un rôle de tensioactif (ici</a:t>
            </a:r>
            <a:r>
              <a:rPr lang="fr-FR" altLang="fr-FR" sz="2000" b="1"/>
              <a:t>, les sels biliaires</a:t>
            </a:r>
            <a:r>
              <a:rPr lang="fr-FR" altLang="fr-FR" sz="2000"/>
              <a:t>).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46984A1-AD9E-414B-ABC5-DBE23DEAA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641350"/>
            <a:ext cx="8075613" cy="647700"/>
          </a:xfrm>
        </p:spPr>
        <p:txBody>
          <a:bodyPr/>
          <a:lstStyle/>
          <a:p>
            <a:pPr eaLnBrk="1" hangingPunct="1"/>
            <a:r>
              <a:rPr lang="fr-FR" altLang="fr-FR" sz="4000"/>
              <a:t>Digestion des lipides</a:t>
            </a:r>
            <a:br>
              <a:rPr lang="fr-FR" altLang="fr-FR" sz="4000"/>
            </a:br>
            <a:r>
              <a:rPr lang="fr-FR" altLang="fr-FR" sz="3200"/>
              <a:t>Digestion intestinale </a:t>
            </a:r>
            <a:endParaRPr lang="en-US" altLang="en-US"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317F2FD-2526-4C2A-A689-FBCAF490C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82013" cy="4779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en-US"/>
              <a:t>Emulsification </a:t>
            </a:r>
          </a:p>
          <a:p>
            <a:pPr eaLnBrk="1" hangingPunct="1">
              <a:lnSpc>
                <a:spcPct val="90000"/>
              </a:lnSpc>
            </a:pPr>
            <a:endParaRPr lang="fr-FR" altLang="en-US" sz="1800"/>
          </a:p>
          <a:p>
            <a:pPr lvl="1" eaLnBrk="1" hangingPunct="1">
              <a:lnSpc>
                <a:spcPct val="90000"/>
              </a:lnSpc>
            </a:pPr>
            <a:r>
              <a:rPr lang="fr-FR" altLang="en-US" sz="2400" b="1">
                <a:solidFill>
                  <a:schemeClr val="bg2"/>
                </a:solidFill>
              </a:rPr>
              <a:t>Sels biliaires </a:t>
            </a:r>
            <a:r>
              <a:rPr lang="fr-FR" altLang="en-US" sz="1600"/>
              <a:t>(cf cours physiologie de la sécrétion biliaire) </a:t>
            </a:r>
            <a:r>
              <a:rPr lang="fr-FR" altLang="fr-FR" sz="2400" b="1">
                <a:solidFill>
                  <a:srgbClr val="FF0000"/>
                </a:solidFill>
              </a:rPr>
              <a:t>amphiphiles</a:t>
            </a:r>
            <a:r>
              <a:rPr lang="fr-FR" altLang="fr-FR" sz="2400"/>
              <a:t> avec 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/>
              <a:t>un domaine </a:t>
            </a:r>
            <a:r>
              <a:rPr lang="fr-FR" altLang="fr-FR" sz="2000" b="1"/>
              <a:t>hydrophile</a:t>
            </a:r>
            <a:r>
              <a:rPr lang="fr-FR" altLang="fr-FR" sz="2000"/>
              <a:t> (acide aminé conjugué) et 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/>
              <a:t>un domaine </a:t>
            </a:r>
            <a:r>
              <a:rPr lang="fr-FR" altLang="fr-FR" sz="2000" b="1"/>
              <a:t>lipophile</a:t>
            </a:r>
            <a:r>
              <a:rPr lang="fr-FR" altLang="fr-FR" sz="2000"/>
              <a:t> (cholestérol)</a:t>
            </a:r>
          </a:p>
          <a:p>
            <a:pPr lvl="2" eaLnBrk="1" hangingPunct="1">
              <a:lnSpc>
                <a:spcPct val="90000"/>
              </a:lnSpc>
            </a:pPr>
            <a:endParaRPr lang="en-US" altLang="fr-FR" b="1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en-US" sz="2400" b="1">
                <a:solidFill>
                  <a:schemeClr val="bg2"/>
                </a:solidFill>
              </a:rPr>
              <a:t>Phospholipides</a:t>
            </a:r>
          </a:p>
          <a:p>
            <a:pPr lvl="2" eaLnBrk="1" hangingPunct="1">
              <a:lnSpc>
                <a:spcPct val="90000"/>
              </a:lnSpc>
            </a:pPr>
            <a:endParaRPr lang="fr-FR" altLang="en-US" sz="200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355368E-5D4E-4AFD-B9FF-35D0C467A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641350"/>
            <a:ext cx="8075613" cy="647700"/>
          </a:xfrm>
        </p:spPr>
        <p:txBody>
          <a:bodyPr/>
          <a:lstStyle/>
          <a:p>
            <a:pPr eaLnBrk="1" hangingPunct="1"/>
            <a:r>
              <a:rPr lang="fr-FR" altLang="fr-FR" sz="4000"/>
              <a:t>Digestion des lipides</a:t>
            </a:r>
            <a:endParaRPr lang="en-US" altLang="en-US" sz="4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0872L">
            <a:extLst>
              <a:ext uri="{FF2B5EF4-FFF2-40B4-BE49-F238E27FC236}">
                <a16:creationId xmlns:a16="http://schemas.microsoft.com/office/drawing/2014/main" id="{945F50CB-E380-49D2-AF1A-FB01C238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238250"/>
            <a:ext cx="58880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3">
            <a:extLst>
              <a:ext uri="{FF2B5EF4-FFF2-40B4-BE49-F238E27FC236}">
                <a16:creationId xmlns:a16="http://schemas.microsoft.com/office/drawing/2014/main" id="{A3A6CDD9-50A3-458B-9095-721084C62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3608388"/>
            <a:ext cx="3181350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fr-FR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4" name="Text Box 5">
            <a:extLst>
              <a:ext uri="{FF2B5EF4-FFF2-40B4-BE49-F238E27FC236}">
                <a16:creationId xmlns:a16="http://schemas.microsoft.com/office/drawing/2014/main" id="{97F8B855-C6B9-4720-87A5-DC469EA64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466725"/>
            <a:ext cx="841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Digestion des lipides</a:t>
            </a:r>
          </a:p>
        </p:txBody>
      </p:sp>
      <p:sp>
        <p:nvSpPr>
          <p:cNvPr id="92165" name="Text Box 6">
            <a:extLst>
              <a:ext uri="{FF2B5EF4-FFF2-40B4-BE49-F238E27FC236}">
                <a16:creationId xmlns:a16="http://schemas.microsoft.com/office/drawing/2014/main" id="{98E5DA39-6241-4883-B55B-81A4C85F3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4656138"/>
            <a:ext cx="5761037" cy="1797050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Les lipides sont émulsionnés dans l’intestin par les sels biliaires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Remarque : certains lipides alimentaires sont naturellement émulsionnés (lait)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166" name="Rectangle 7">
            <a:extLst>
              <a:ext uri="{FF2B5EF4-FFF2-40B4-BE49-F238E27FC236}">
                <a16:creationId xmlns:a16="http://schemas.microsoft.com/office/drawing/2014/main" id="{41D1EED6-4733-4676-9FBD-8A71CE557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200150"/>
            <a:ext cx="4633913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tx2"/>
                </a:solidFill>
              </a:rPr>
              <a:t>Emulsification des lipides dans l’intestin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extLst>
              <a:ext uri="{FF2B5EF4-FFF2-40B4-BE49-F238E27FC236}">
                <a16:creationId xmlns:a16="http://schemas.microsoft.com/office/drawing/2014/main" id="{1B4163EA-5D9A-43E5-8E71-06F5AC016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68463"/>
            <a:ext cx="2554287" cy="49450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Rectangle 9">
            <a:extLst>
              <a:ext uri="{FF2B5EF4-FFF2-40B4-BE49-F238E27FC236}">
                <a16:creationId xmlns:a16="http://schemas.microsoft.com/office/drawing/2014/main" id="{90A5E4AF-71D6-4208-B4AB-B786C525F79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624263" y="2344738"/>
            <a:ext cx="5095875" cy="4648200"/>
          </a:xfrm>
        </p:spPr>
        <p:txBody>
          <a:bodyPr/>
          <a:lstStyle/>
          <a:p>
            <a:pPr eaLnBrk="1" hangingPunct="1"/>
            <a:endParaRPr lang="fr-FR" altLang="fr-FR" sz="2400" b="1"/>
          </a:p>
          <a:p>
            <a:pPr eaLnBrk="1" hangingPunct="1"/>
            <a:r>
              <a:rPr lang="fr-FR" altLang="fr-FR" sz="2400"/>
              <a:t>L’émulsion va rendre les lipides accessibles aux différentes </a:t>
            </a:r>
            <a:r>
              <a:rPr lang="fr-FR" altLang="fr-FR" sz="2400" b="1">
                <a:solidFill>
                  <a:schemeClr val="accent2"/>
                </a:solidFill>
              </a:rPr>
              <a:t>enzymes pancréatiques</a:t>
            </a:r>
          </a:p>
          <a:p>
            <a:pPr eaLnBrk="1" hangingPunct="1"/>
            <a:endParaRPr lang="fr-FR" altLang="fr-FR" sz="2400"/>
          </a:p>
          <a:p>
            <a:pPr eaLnBrk="1" hangingPunct="1"/>
            <a:endParaRPr lang="fr-FR" altLang="fr-FR" sz="2400"/>
          </a:p>
        </p:txBody>
      </p:sp>
      <p:sp>
        <p:nvSpPr>
          <p:cNvPr id="94212" name="Text Box 10">
            <a:extLst>
              <a:ext uri="{FF2B5EF4-FFF2-40B4-BE49-F238E27FC236}">
                <a16:creationId xmlns:a16="http://schemas.microsoft.com/office/drawing/2014/main" id="{CD027751-7466-489D-A88D-299D1BD91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466725"/>
            <a:ext cx="841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Digestion des lipides</a:t>
            </a:r>
          </a:p>
        </p:txBody>
      </p:sp>
      <p:sp>
        <p:nvSpPr>
          <p:cNvPr id="94213" name="Rectangle 11">
            <a:extLst>
              <a:ext uri="{FF2B5EF4-FFF2-40B4-BE49-F238E27FC236}">
                <a16:creationId xmlns:a16="http://schemas.microsoft.com/office/drawing/2014/main" id="{F7748DAF-468C-427C-B3C8-696481E0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200150"/>
            <a:ext cx="4633913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tx2"/>
                </a:solidFill>
              </a:rPr>
              <a:t>Emulsification des lipides dans l’intestin</a:t>
            </a:r>
          </a:p>
        </p:txBody>
      </p: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73C04A0A-F3F2-4B7C-B0AB-847150C2FE4B}"/>
              </a:ext>
            </a:extLst>
          </p:cNvPr>
          <p:cNvSpPr/>
          <p:nvPr/>
        </p:nvSpPr>
        <p:spPr>
          <a:xfrm>
            <a:off x="2943225" y="1450975"/>
            <a:ext cx="590550" cy="550863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389F64A-A63F-4C4B-A6DD-60C42F938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sz="4000"/>
              <a:t>Digestion des lipides</a:t>
            </a:r>
          </a:p>
        </p:txBody>
      </p:sp>
      <p:sp>
        <p:nvSpPr>
          <p:cNvPr id="96259" name="Rectangle 30">
            <a:extLst>
              <a:ext uri="{FF2B5EF4-FFF2-40B4-BE49-F238E27FC236}">
                <a16:creationId xmlns:a16="http://schemas.microsoft.com/office/drawing/2014/main" id="{7EDFC1A6-8E06-4704-A4B7-FC3C12C7F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625" y="1633538"/>
            <a:ext cx="8229600" cy="3886200"/>
          </a:xfrm>
        </p:spPr>
        <p:txBody>
          <a:bodyPr/>
          <a:lstStyle/>
          <a:p>
            <a:pPr eaLnBrk="1" hangingPunct="1"/>
            <a:r>
              <a:rPr lang="fr-FR" altLang="fr-FR" sz="2800"/>
              <a:t>Enzymes impliquées dans la digestion</a:t>
            </a:r>
          </a:p>
        </p:txBody>
      </p:sp>
      <p:graphicFrame>
        <p:nvGraphicFramePr>
          <p:cNvPr id="145442" name="Group 34">
            <a:extLst>
              <a:ext uri="{FF2B5EF4-FFF2-40B4-BE49-F238E27FC236}">
                <a16:creationId xmlns:a16="http://schemas.microsoft.com/office/drawing/2014/main" id="{EF19B125-9B8A-4EF1-B1BE-4227F996ABFD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55600" y="2533650"/>
          <a:ext cx="8559800" cy="3348038"/>
        </p:xfrm>
        <a:graphic>
          <a:graphicData uri="http://schemas.openxmlformats.org/drawingml/2006/table">
            <a:tbl>
              <a:tblPr/>
              <a:tblGrid>
                <a:gridCol w="299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7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Enzymes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Origines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Sites d’action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Lipase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Glandes linguales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Muqueuse gastrique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Estomac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Lipase (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colipase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Pancréas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Intestin grêle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Cholestérol estérase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Pancréas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Intestin grêle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Phospholipase A</a:t>
                      </a:r>
                      <a:r>
                        <a:rPr kumimoji="0" lang="fr-FR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Pancréas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Intestin grêle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0BA079E-19F2-44E5-A7B7-69BB32354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5450" y="206375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sz="4000"/>
              <a:t>Digestion des lipides </a:t>
            </a:r>
            <a:br>
              <a:rPr lang="fr-FR" altLang="fr-FR" sz="4000"/>
            </a:br>
            <a:r>
              <a:rPr lang="fr-FR" altLang="fr-FR" sz="3200"/>
              <a:t>Digestion enzymatique</a:t>
            </a:r>
            <a:endParaRPr lang="fr-FR" altLang="fr-FR" sz="4000"/>
          </a:p>
        </p:txBody>
      </p:sp>
      <p:sp>
        <p:nvSpPr>
          <p:cNvPr id="100355" name="Rectangle 4">
            <a:extLst>
              <a:ext uri="{FF2B5EF4-FFF2-40B4-BE49-F238E27FC236}">
                <a16:creationId xmlns:a16="http://schemas.microsoft.com/office/drawing/2014/main" id="{3A0A1D9B-13EE-4709-9A3A-E4CB1A029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2113" y="1747838"/>
            <a:ext cx="7991475" cy="200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b="1" u="sng" dirty="0"/>
              <a:t>Lipase </a:t>
            </a:r>
            <a:r>
              <a:rPr lang="fr-FR" altLang="fr-FR" sz="2400" dirty="0"/>
              <a:t>hydrolyse les lipides très rapidement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 dirty="0"/>
          </a:p>
          <a:p>
            <a:pPr lvl="1" eaLnBrk="1" hangingPunct="1">
              <a:lnSpc>
                <a:spcPct val="90000"/>
              </a:lnSpc>
            </a:pPr>
            <a:r>
              <a:rPr lang="fr-FR" altLang="en-US" sz="2000" dirty="0"/>
              <a:t>Triglycérides (TG) hydrolysés en acides gras (AG) libres et en </a:t>
            </a:r>
            <a:r>
              <a:rPr lang="fr-FR" altLang="en-US" sz="2000" dirty="0" err="1"/>
              <a:t>monoglyc</a:t>
            </a:r>
            <a:r>
              <a:rPr lang="en-US" altLang="en-US" sz="2000" dirty="0"/>
              <a:t>é</a:t>
            </a:r>
            <a:r>
              <a:rPr lang="fr-FR" altLang="en-US" sz="2000" dirty="0"/>
              <a:t>rides.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2000" dirty="0"/>
              <a:t>Hydrolyse </a:t>
            </a:r>
            <a:r>
              <a:rPr lang="fr-FR" altLang="en-US" sz="2000" b="1" dirty="0"/>
              <a:t>préférentielle sur les positions 1 et 3 </a:t>
            </a:r>
          </a:p>
          <a:p>
            <a:pPr lvl="2" eaLnBrk="1" hangingPunct="1">
              <a:lnSpc>
                <a:spcPct val="90000"/>
              </a:lnSpc>
            </a:pPr>
            <a:endParaRPr lang="fr-FR" altLang="en-US" sz="2000" dirty="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000" dirty="0"/>
          </a:p>
        </p:txBody>
      </p:sp>
      <p:sp>
        <p:nvSpPr>
          <p:cNvPr id="100356" name="Text Box 5">
            <a:extLst>
              <a:ext uri="{FF2B5EF4-FFF2-40B4-BE49-F238E27FC236}">
                <a16:creationId xmlns:a16="http://schemas.microsoft.com/office/drawing/2014/main" id="{4B9D72A9-BCF5-4715-A64D-D58E75EE3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62500"/>
            <a:ext cx="15128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-O-CO-R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CH-O-CO-R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-O-CO-R</a:t>
            </a:r>
          </a:p>
        </p:txBody>
      </p:sp>
      <p:sp>
        <p:nvSpPr>
          <p:cNvPr id="100357" name="Line 6">
            <a:extLst>
              <a:ext uri="{FF2B5EF4-FFF2-40B4-BE49-F238E27FC236}">
                <a16:creationId xmlns:a16="http://schemas.microsoft.com/office/drawing/2014/main" id="{B5243E5B-3C6F-4137-BAC2-CBA912556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084763"/>
            <a:ext cx="0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58" name="Line 7">
            <a:extLst>
              <a:ext uri="{FF2B5EF4-FFF2-40B4-BE49-F238E27FC236}">
                <a16:creationId xmlns:a16="http://schemas.microsoft.com/office/drawing/2014/main" id="{4AB62B68-0961-4554-B49F-96B9524CB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5629275"/>
            <a:ext cx="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59" name="Oval 8">
            <a:extLst>
              <a:ext uri="{FF2B5EF4-FFF2-40B4-BE49-F238E27FC236}">
                <a16:creationId xmlns:a16="http://schemas.microsoft.com/office/drawing/2014/main" id="{E1F58076-079C-45C8-A8B3-9E268846C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4592638"/>
            <a:ext cx="881063" cy="188277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0360" name="Oval 9">
            <a:extLst>
              <a:ext uri="{FF2B5EF4-FFF2-40B4-BE49-F238E27FC236}">
                <a16:creationId xmlns:a16="http://schemas.microsoft.com/office/drawing/2014/main" id="{8025B18D-90F3-4298-9BC4-D588579B3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4616450"/>
            <a:ext cx="1163638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0361" name="Oval 10">
            <a:extLst>
              <a:ext uri="{FF2B5EF4-FFF2-40B4-BE49-F238E27FC236}">
                <a16:creationId xmlns:a16="http://schemas.microsoft.com/office/drawing/2014/main" id="{500D3BBA-8C54-433D-A668-5E5F80167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5181600"/>
            <a:ext cx="1163637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0362" name="Oval 11">
            <a:extLst>
              <a:ext uri="{FF2B5EF4-FFF2-40B4-BE49-F238E27FC236}">
                <a16:creationId xmlns:a16="http://schemas.microsoft.com/office/drawing/2014/main" id="{7DFED748-B9CA-4CAB-9A50-E86663162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5767388"/>
            <a:ext cx="1163637" cy="576262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0363" name="Text Box 12">
            <a:extLst>
              <a:ext uri="{FF2B5EF4-FFF2-40B4-BE49-F238E27FC236}">
                <a16:creationId xmlns:a16="http://schemas.microsoft.com/office/drawing/2014/main" id="{8CB5F77C-E3D6-4810-A840-218D20B8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647065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99CC00"/>
                </a:solidFill>
              </a:rPr>
              <a:t>acide gras</a:t>
            </a:r>
          </a:p>
        </p:txBody>
      </p:sp>
      <p:sp>
        <p:nvSpPr>
          <p:cNvPr id="100364" name="Text Box 13">
            <a:extLst>
              <a:ext uri="{FF2B5EF4-FFF2-40B4-BE49-F238E27FC236}">
                <a16:creationId xmlns:a16="http://schemas.microsoft.com/office/drawing/2014/main" id="{DC6C26C9-F151-4692-B01F-2F8FA7038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491288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bg2"/>
                </a:solidFill>
              </a:rPr>
              <a:t>glycérol</a:t>
            </a:r>
          </a:p>
        </p:txBody>
      </p:sp>
      <p:sp>
        <p:nvSpPr>
          <p:cNvPr id="100365" name="Rectangle 14">
            <a:extLst>
              <a:ext uri="{FF2B5EF4-FFF2-40B4-BE49-F238E27FC236}">
                <a16:creationId xmlns:a16="http://schemas.microsoft.com/office/drawing/2014/main" id="{6FA9E33F-8663-4283-9A0A-EE4BBBBE5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41402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u="sng"/>
              <a:t>Triglycéride</a:t>
            </a:r>
          </a:p>
        </p:txBody>
      </p:sp>
      <p:sp>
        <p:nvSpPr>
          <p:cNvPr id="99342" name="AutoShape 15">
            <a:extLst>
              <a:ext uri="{FF2B5EF4-FFF2-40B4-BE49-F238E27FC236}">
                <a16:creationId xmlns:a16="http://schemas.microsoft.com/office/drawing/2014/main" id="{ACC85339-FB53-44DE-B400-31EF29D4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5246688"/>
            <a:ext cx="762000" cy="566737"/>
          </a:xfrm>
          <a:prstGeom prst="rightArrow">
            <a:avLst>
              <a:gd name="adj1" fmla="val 50000"/>
              <a:gd name="adj2" fmla="val 3361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9343" name="Text Box 16">
            <a:extLst>
              <a:ext uri="{FF2B5EF4-FFF2-40B4-BE49-F238E27FC236}">
                <a16:creationId xmlns:a16="http://schemas.microsoft.com/office/drawing/2014/main" id="{A5464AD3-5645-4FA8-82F2-46E5BCE24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4411663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R-COOH</a:t>
            </a:r>
          </a:p>
        </p:txBody>
      </p:sp>
      <p:sp>
        <p:nvSpPr>
          <p:cNvPr id="99344" name="Oval 17">
            <a:extLst>
              <a:ext uri="{FF2B5EF4-FFF2-40B4-BE49-F238E27FC236}">
                <a16:creationId xmlns:a16="http://schemas.microsoft.com/office/drawing/2014/main" id="{57C2CFA1-E6A4-48D0-A870-468E44F94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4318000"/>
            <a:ext cx="1163638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9345" name="Text Box 18">
            <a:extLst>
              <a:ext uri="{FF2B5EF4-FFF2-40B4-BE49-F238E27FC236}">
                <a16:creationId xmlns:a16="http://schemas.microsoft.com/office/drawing/2014/main" id="{178B7E72-9426-49CD-872D-EF34ADA8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4702175"/>
            <a:ext cx="1428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CH-O-CO-R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-OH</a:t>
            </a:r>
          </a:p>
        </p:txBody>
      </p:sp>
      <p:sp>
        <p:nvSpPr>
          <p:cNvPr id="99346" name="Line 19">
            <a:extLst>
              <a:ext uri="{FF2B5EF4-FFF2-40B4-BE49-F238E27FC236}">
                <a16:creationId xmlns:a16="http://schemas.microsoft.com/office/drawing/2014/main" id="{07956EB8-4437-4345-8952-853D2B58B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7563" y="5024438"/>
            <a:ext cx="0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47" name="Line 20">
            <a:extLst>
              <a:ext uri="{FF2B5EF4-FFF2-40B4-BE49-F238E27FC236}">
                <a16:creationId xmlns:a16="http://schemas.microsoft.com/office/drawing/2014/main" id="{F9297294-FFA3-424B-8E52-3B7E7B4D9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5975" y="5568950"/>
            <a:ext cx="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48" name="Oval 21">
            <a:extLst>
              <a:ext uri="{FF2B5EF4-FFF2-40B4-BE49-F238E27FC236}">
                <a16:creationId xmlns:a16="http://schemas.microsoft.com/office/drawing/2014/main" id="{13AA72A3-4372-4379-9F0A-DD66AF6F7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4437063"/>
            <a:ext cx="881062" cy="188277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9349" name="Oval 22">
            <a:extLst>
              <a:ext uri="{FF2B5EF4-FFF2-40B4-BE49-F238E27FC236}">
                <a16:creationId xmlns:a16="http://schemas.microsoft.com/office/drawing/2014/main" id="{B5D4B1D3-9268-4238-90A6-FA49F80AD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121275"/>
            <a:ext cx="1163638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9350" name="Rectangle 23">
            <a:extLst>
              <a:ext uri="{FF2B5EF4-FFF2-40B4-BE49-F238E27FC236}">
                <a16:creationId xmlns:a16="http://schemas.microsoft.com/office/drawing/2014/main" id="{E6366421-03C9-44F0-B713-8AEFA91C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4344988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u="sng"/>
              <a:t>Monoglycéride</a:t>
            </a:r>
          </a:p>
        </p:txBody>
      </p:sp>
      <p:sp>
        <p:nvSpPr>
          <p:cNvPr id="99351" name="Text Box 24">
            <a:extLst>
              <a:ext uri="{FF2B5EF4-FFF2-40B4-BE49-F238E27FC236}">
                <a16:creationId xmlns:a16="http://schemas.microsoft.com/office/drawing/2014/main" id="{88CE5C83-40CA-4675-AC61-E64854B7E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572770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R-COOH</a:t>
            </a:r>
          </a:p>
        </p:txBody>
      </p:sp>
      <p:sp>
        <p:nvSpPr>
          <p:cNvPr id="99352" name="Oval 25">
            <a:extLst>
              <a:ext uri="{FF2B5EF4-FFF2-40B4-BE49-F238E27FC236}">
                <a16:creationId xmlns:a16="http://schemas.microsoft.com/office/drawing/2014/main" id="{E37DBFC6-AF65-46CF-B2C7-75BBFFDCF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5634038"/>
            <a:ext cx="1163638" cy="576262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0377" name="ZoneTexte 1">
            <a:extLst>
              <a:ext uri="{FF2B5EF4-FFF2-40B4-BE49-F238E27FC236}">
                <a16:creationId xmlns:a16="http://schemas.microsoft.com/office/drawing/2014/main" id="{6B8D4FCC-CA05-4F4E-AEDF-4A3910A1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4910138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Lipase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nimBg="1"/>
      <p:bldP spid="99343" grpId="0"/>
      <p:bldP spid="99344" grpId="0" animBg="1"/>
      <p:bldP spid="99345" grpId="0"/>
      <p:bldP spid="99348" grpId="0" animBg="1"/>
      <p:bldP spid="99349" grpId="0" animBg="1"/>
      <p:bldP spid="99350" grpId="0"/>
      <p:bldP spid="99351" grpId="0"/>
      <p:bldP spid="993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A35263DF-CC5B-4AAA-A5F4-580566832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025" y="247650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sz="3600"/>
              <a:t>Digestion des lipides </a:t>
            </a:r>
            <a:br>
              <a:rPr lang="fr-FR" altLang="fr-FR" sz="3600"/>
            </a:br>
            <a:r>
              <a:rPr lang="fr-FR" altLang="fr-FR" sz="2800"/>
              <a:t>Digestion enzymatique</a:t>
            </a:r>
            <a:endParaRPr lang="fr-FR" altLang="fr-FR" sz="3600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94D1211E-FA61-4E98-9775-2E2DEED02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025" y="1981200"/>
            <a:ext cx="8359775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fr-FR" sz="2400" b="1" u="sng" dirty="0"/>
              <a:t>Cholestérol estérase :</a:t>
            </a:r>
            <a:endParaRPr lang="fr-FR" altLang="fr-FR" sz="24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000" dirty="0"/>
              <a:t>Hydrolyse les </a:t>
            </a:r>
            <a:r>
              <a:rPr lang="fr-FR" altLang="fr-FR" sz="2000" b="1" dirty="0"/>
              <a:t>esters de cholestérol, de vitamines A, D et 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12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000" dirty="0"/>
              <a:t>Hydrolyse les 3 liaisons </a:t>
            </a:r>
            <a:r>
              <a:rPr lang="fr-FR" altLang="fr-FR" sz="2000" b="1" dirty="0"/>
              <a:t>esters des triglycérides </a:t>
            </a:r>
          </a:p>
          <a:p>
            <a:pPr marL="51435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1400" b="1" dirty="0">
              <a:solidFill>
                <a:srgbClr val="FF0000"/>
              </a:solidFill>
            </a:endParaRPr>
          </a:p>
          <a:p>
            <a:pPr marL="51435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>
                <a:solidFill>
                  <a:srgbClr val="FF0000"/>
                </a:solidFill>
              </a:rPr>
              <a:t>= malgré le nom, c’est une </a:t>
            </a:r>
            <a:r>
              <a:rPr lang="fr-FR" altLang="fr-FR" sz="2400" b="1" dirty="0">
                <a:solidFill>
                  <a:srgbClr val="FF0000"/>
                </a:solidFill>
              </a:rPr>
              <a:t>Estérase non spécifique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2000" b="1" dirty="0"/>
          </a:p>
          <a:p>
            <a:pPr lvl="2" eaLnBrk="1" hangingPunct="1">
              <a:lnSpc>
                <a:spcPct val="90000"/>
              </a:lnSpc>
              <a:defRPr/>
            </a:pPr>
            <a:endParaRPr lang="fr-FR" altLang="fr-FR" sz="2000" dirty="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dirty="0"/>
              <a:t>Libération d’acides gras libres, de cholestérol, vitamines et glycérol </a:t>
            </a:r>
            <a:r>
              <a:rPr lang="fr-FR" altLang="fr-FR" b="1" dirty="0"/>
              <a:t>non estérifiés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2800" dirty="0"/>
          </a:p>
        </p:txBody>
      </p:sp>
      <p:sp>
        <p:nvSpPr>
          <p:cNvPr id="102404" name="AutoShape 4">
            <a:extLst>
              <a:ext uri="{FF2B5EF4-FFF2-40B4-BE49-F238E27FC236}">
                <a16:creationId xmlns:a16="http://schemas.microsoft.com/office/drawing/2014/main" id="{99E2BE7A-0945-47AA-ACCF-F25648867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2813"/>
            <a:ext cx="596900" cy="508000"/>
          </a:xfrm>
          <a:prstGeom prst="rightArrow">
            <a:avLst>
              <a:gd name="adj1" fmla="val 50000"/>
              <a:gd name="adj2" fmla="val 2937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D5FF77BB-349E-4719-8D39-C10F515AE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/>
              <a:t>Digestion des lipides </a:t>
            </a:r>
            <a:br>
              <a:rPr lang="fr-FR" altLang="fr-FR" sz="3600"/>
            </a:br>
            <a:r>
              <a:rPr lang="fr-FR" altLang="fr-FR" sz="2800"/>
              <a:t>Digestion enzymatique</a:t>
            </a:r>
            <a:endParaRPr lang="fr-FR" altLang="fr-FR" sz="360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57DB7BA-E6AE-4C2F-8711-A2B958EA5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32763" cy="2187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fr-FR" sz="2400" b="1" u="sng" dirty="0"/>
              <a:t>Phospholipase A2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000" dirty="0"/>
              <a:t>Hydrolyse les phospholipides pour en libérer les AG et le </a:t>
            </a:r>
            <a:r>
              <a:rPr lang="fr-FR" altLang="fr-FR" sz="2000" dirty="0" err="1"/>
              <a:t>lysophospholipide</a:t>
            </a:r>
            <a:endParaRPr lang="fr-FR" altLang="fr-FR" sz="2000" dirty="0"/>
          </a:p>
          <a:p>
            <a:pPr marL="51435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>
                <a:solidFill>
                  <a:srgbClr val="FF0000"/>
                </a:solidFill>
              </a:rPr>
              <a:t>= activité très </a:t>
            </a:r>
            <a:r>
              <a:rPr lang="fr-FR" altLang="fr-FR" sz="2400" b="1" dirty="0">
                <a:solidFill>
                  <a:srgbClr val="FF0000"/>
                </a:solidFill>
              </a:rPr>
              <a:t>spécifique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2000" b="1" dirty="0"/>
          </a:p>
          <a:p>
            <a:pPr lvl="2" eaLnBrk="1" hangingPunct="1">
              <a:lnSpc>
                <a:spcPct val="90000"/>
              </a:lnSpc>
              <a:defRPr/>
            </a:pPr>
            <a:endParaRPr lang="fr-FR" altLang="fr-FR" sz="2000" dirty="0"/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2000" dirty="0"/>
          </a:p>
          <a:p>
            <a:pPr lvl="4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1800" dirty="0"/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FC7BF43D-A41F-4A16-909D-3F3A0158E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62500"/>
            <a:ext cx="15128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-O-P-X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CH-O-CO-R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-O-CO-R</a:t>
            </a:r>
          </a:p>
        </p:txBody>
      </p:sp>
      <p:sp>
        <p:nvSpPr>
          <p:cNvPr id="104453" name="Line 5">
            <a:extLst>
              <a:ext uri="{FF2B5EF4-FFF2-40B4-BE49-F238E27FC236}">
                <a16:creationId xmlns:a16="http://schemas.microsoft.com/office/drawing/2014/main" id="{EAF094BE-F167-4400-B2FC-48432A729C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084763"/>
            <a:ext cx="0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54" name="Line 6">
            <a:extLst>
              <a:ext uri="{FF2B5EF4-FFF2-40B4-BE49-F238E27FC236}">
                <a16:creationId xmlns:a16="http://schemas.microsoft.com/office/drawing/2014/main" id="{532BD20D-FA15-4D13-888C-5BD9DDEAF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5629275"/>
            <a:ext cx="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55" name="Oval 7">
            <a:extLst>
              <a:ext uri="{FF2B5EF4-FFF2-40B4-BE49-F238E27FC236}">
                <a16:creationId xmlns:a16="http://schemas.microsoft.com/office/drawing/2014/main" id="{65FDBBC7-8495-45DD-8254-B4AC3FEB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4592638"/>
            <a:ext cx="881063" cy="188277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4456" name="Oval 9">
            <a:extLst>
              <a:ext uri="{FF2B5EF4-FFF2-40B4-BE49-F238E27FC236}">
                <a16:creationId xmlns:a16="http://schemas.microsoft.com/office/drawing/2014/main" id="{3ABD3BE5-B7F5-4449-BD61-1C3AD9625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5181600"/>
            <a:ext cx="1163637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4457" name="Oval 10">
            <a:extLst>
              <a:ext uri="{FF2B5EF4-FFF2-40B4-BE49-F238E27FC236}">
                <a16:creationId xmlns:a16="http://schemas.microsoft.com/office/drawing/2014/main" id="{7454E804-0184-4B2E-814F-629E2B1D1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5767388"/>
            <a:ext cx="1163637" cy="576262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4458" name="Rectangle 11">
            <a:extLst>
              <a:ext uri="{FF2B5EF4-FFF2-40B4-BE49-F238E27FC236}">
                <a16:creationId xmlns:a16="http://schemas.microsoft.com/office/drawing/2014/main" id="{3B293AF9-7FA8-49B8-B2BC-CE2279DC9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4140200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u="sng"/>
              <a:t>Phospholipide</a:t>
            </a:r>
          </a:p>
        </p:txBody>
      </p:sp>
      <p:sp>
        <p:nvSpPr>
          <p:cNvPr id="104459" name="AutoShape 12">
            <a:extLst>
              <a:ext uri="{FF2B5EF4-FFF2-40B4-BE49-F238E27FC236}">
                <a16:creationId xmlns:a16="http://schemas.microsoft.com/office/drawing/2014/main" id="{A3B348A3-8AAF-4D88-9164-6F3BE7389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5246688"/>
            <a:ext cx="762000" cy="566737"/>
          </a:xfrm>
          <a:prstGeom prst="rightArrow">
            <a:avLst>
              <a:gd name="adj1" fmla="val 50000"/>
              <a:gd name="adj2" fmla="val 3361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4460" name="Text Box 13">
            <a:extLst>
              <a:ext uri="{FF2B5EF4-FFF2-40B4-BE49-F238E27FC236}">
                <a16:creationId xmlns:a16="http://schemas.microsoft.com/office/drawing/2014/main" id="{D7DAD8AA-994C-4ED0-AD19-6E342ECB2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5218113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R-COOH</a:t>
            </a:r>
          </a:p>
        </p:txBody>
      </p:sp>
      <p:sp>
        <p:nvSpPr>
          <p:cNvPr id="104461" name="Oval 14">
            <a:extLst>
              <a:ext uri="{FF2B5EF4-FFF2-40B4-BE49-F238E27FC236}">
                <a16:creationId xmlns:a16="http://schemas.microsoft.com/office/drawing/2014/main" id="{840E2EF5-1D4D-4DDA-99EA-DFE083244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5124450"/>
            <a:ext cx="1163638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4462" name="Text Box 15">
            <a:extLst>
              <a:ext uri="{FF2B5EF4-FFF2-40B4-BE49-F238E27FC236}">
                <a16:creationId xmlns:a16="http://schemas.microsoft.com/office/drawing/2014/main" id="{C39F2190-0186-467F-8B1B-C9663C0C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4713288"/>
            <a:ext cx="1512888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-O-P-X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CH-OH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-O-CO-R</a:t>
            </a:r>
          </a:p>
        </p:txBody>
      </p:sp>
      <p:sp>
        <p:nvSpPr>
          <p:cNvPr id="104463" name="Line 16">
            <a:extLst>
              <a:ext uri="{FF2B5EF4-FFF2-40B4-BE49-F238E27FC236}">
                <a16:creationId xmlns:a16="http://schemas.microsoft.com/office/drawing/2014/main" id="{B82E6818-224D-488E-8310-ECCC462A8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5413" y="5035550"/>
            <a:ext cx="0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64" name="Line 17">
            <a:extLst>
              <a:ext uri="{FF2B5EF4-FFF2-40B4-BE49-F238E27FC236}">
                <a16:creationId xmlns:a16="http://schemas.microsoft.com/office/drawing/2014/main" id="{816C0020-1C1B-48E8-86FD-4D31E1F49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5" y="5580063"/>
            <a:ext cx="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65" name="Oval 18">
            <a:extLst>
              <a:ext uri="{FF2B5EF4-FFF2-40B4-BE49-F238E27FC236}">
                <a16:creationId xmlns:a16="http://schemas.microsoft.com/office/drawing/2014/main" id="{658421B5-BEA3-428E-8609-661D2411D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4448175"/>
            <a:ext cx="881062" cy="188277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4466" name="Rectangle 20">
            <a:extLst>
              <a:ext uri="{FF2B5EF4-FFF2-40B4-BE49-F238E27FC236}">
                <a16:creationId xmlns:a16="http://schemas.microsoft.com/office/drawing/2014/main" id="{51D8BF2F-29ED-451C-BF04-3C17B6629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398462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u="sng"/>
              <a:t>Lysophospholipide</a:t>
            </a:r>
          </a:p>
        </p:txBody>
      </p:sp>
      <p:sp>
        <p:nvSpPr>
          <p:cNvPr id="104467" name="Oval 22">
            <a:extLst>
              <a:ext uri="{FF2B5EF4-FFF2-40B4-BE49-F238E27FC236}">
                <a16:creationId xmlns:a16="http://schemas.microsoft.com/office/drawing/2014/main" id="{879267BC-727E-4E4A-A703-FCF494522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5676900"/>
            <a:ext cx="1163637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4468" name="Oval 23">
            <a:extLst>
              <a:ext uri="{FF2B5EF4-FFF2-40B4-BE49-F238E27FC236}">
                <a16:creationId xmlns:a16="http://schemas.microsoft.com/office/drawing/2014/main" id="{2F680CBE-AE97-4111-A0FE-13F78FBC4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5" y="4805363"/>
            <a:ext cx="217488" cy="257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4469" name="Oval 25">
            <a:extLst>
              <a:ext uri="{FF2B5EF4-FFF2-40B4-BE49-F238E27FC236}">
                <a16:creationId xmlns:a16="http://schemas.microsoft.com/office/drawing/2014/main" id="{491E3796-221B-404A-9818-76BD2BA0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3" y="4687888"/>
            <a:ext cx="2460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4470" name="Line 26">
            <a:extLst>
              <a:ext uri="{FF2B5EF4-FFF2-40B4-BE49-F238E27FC236}">
                <a16:creationId xmlns:a16="http://schemas.microsoft.com/office/drawing/2014/main" id="{56072CBB-C9D5-4862-AEEF-7A91FB9DB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025" y="5224463"/>
            <a:ext cx="9525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71" name="Line 27">
            <a:extLst>
              <a:ext uri="{FF2B5EF4-FFF2-40B4-BE49-F238E27FC236}">
                <a16:creationId xmlns:a16="http://schemas.microsoft.com/office/drawing/2014/main" id="{9F3FE375-ED7C-4C63-A868-E6B3E7D52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9263" y="53768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72" name="ZoneTexte 23">
            <a:extLst>
              <a:ext uri="{FF2B5EF4-FFF2-40B4-BE49-F238E27FC236}">
                <a16:creationId xmlns:a16="http://schemas.microsoft.com/office/drawing/2014/main" id="{A5A18409-3CB6-4AD8-B161-97DC21C4D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4856163"/>
            <a:ext cx="2176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Phospholipase A2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DFC55CE-969B-4B8E-AB74-CECAFBD78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Digestion des lipides </a:t>
            </a:r>
          </a:p>
        </p:txBody>
      </p:sp>
      <p:pic>
        <p:nvPicPr>
          <p:cNvPr id="106499" name="Picture 25" descr="19-30">
            <a:extLst>
              <a:ext uri="{FF2B5EF4-FFF2-40B4-BE49-F238E27FC236}">
                <a16:creationId xmlns:a16="http://schemas.microsoft.com/office/drawing/2014/main" id="{36E40FC6-6E9E-4885-858D-8A53F9D42AD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168400" y="1974850"/>
            <a:ext cx="6191250" cy="4198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622C64C4-3165-4B77-BA85-07404BCCD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9938"/>
            <a:ext cx="8229600" cy="746125"/>
          </a:xfrm>
        </p:spPr>
        <p:txBody>
          <a:bodyPr/>
          <a:lstStyle/>
          <a:p>
            <a:pPr eaLnBrk="1" hangingPunct="1"/>
            <a:r>
              <a:rPr lang="fr-FR" altLang="fr-FR"/>
              <a:t>Digestion des lipides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6CFC831-94C6-4483-9E57-65F3A59C2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400" dirty="0"/>
              <a:t>Formation de micelles = </a:t>
            </a:r>
            <a:r>
              <a:rPr lang="fr-FR" altLang="fr-FR" sz="2400" b="1" dirty="0">
                <a:solidFill>
                  <a:schemeClr val="bg2"/>
                </a:solidFill>
              </a:rPr>
              <a:t>solubilisation des lipides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400" b="1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b="1" dirty="0">
                <a:solidFill>
                  <a:schemeClr val="bg2"/>
                </a:solidFill>
              </a:rPr>
              <a:t>Micelles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b="1" dirty="0">
                <a:solidFill>
                  <a:schemeClr val="bg2"/>
                </a:solidFill>
              </a:rPr>
              <a:t>= complexes </a:t>
            </a:r>
            <a:r>
              <a:rPr lang="fr-FR" altLang="fr-FR" sz="2000" b="1" dirty="0">
                <a:solidFill>
                  <a:srgbClr val="FF3300"/>
                </a:solidFill>
              </a:rPr>
              <a:t>hydrosolubles</a:t>
            </a:r>
            <a:r>
              <a:rPr lang="fr-FR" altLang="fr-FR" sz="2000" dirty="0">
                <a:solidFill>
                  <a:srgbClr val="FF9933"/>
                </a:solidFill>
              </a:rPr>
              <a:t> </a:t>
            </a:r>
            <a:r>
              <a:rPr lang="fr-FR" altLang="fr-FR" sz="2000" dirty="0"/>
              <a:t>(de 4 à 6 nm) formés d’acides gras et de </a:t>
            </a:r>
            <a:r>
              <a:rPr lang="fr-FR" altLang="fr-FR" sz="2000" dirty="0" err="1"/>
              <a:t>monoglycérides</a:t>
            </a:r>
            <a:r>
              <a:rPr lang="fr-FR" altLang="fr-FR" sz="2000" dirty="0"/>
              <a:t> enrobés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sels biliaires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fr-FR" altLang="fr-FR" sz="20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dirty="0"/>
              <a:t>beaucoup </a:t>
            </a:r>
            <a:r>
              <a:rPr lang="fr-FR" altLang="fr-FR" sz="2000" b="1" dirty="0">
                <a:solidFill>
                  <a:schemeClr val="bg2"/>
                </a:solidFill>
              </a:rPr>
              <a:t>plus petites</a:t>
            </a:r>
            <a:r>
              <a:rPr lang="fr-FR" altLang="fr-FR" sz="2000" dirty="0"/>
              <a:t> que les gouttelettes obtenues après </a:t>
            </a:r>
            <a:r>
              <a:rPr lang="fr-FR" altLang="fr-FR" sz="2000" dirty="0" err="1"/>
              <a:t>émulsification</a:t>
            </a:r>
            <a:endParaRPr lang="fr-FR" altLang="fr-FR" sz="20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b="1" dirty="0">
                <a:solidFill>
                  <a:schemeClr val="bg2"/>
                </a:solidFill>
              </a:rPr>
              <a:t>solubles</a:t>
            </a:r>
            <a:r>
              <a:rPr lang="fr-FR" altLang="fr-FR" sz="2000" dirty="0"/>
              <a:t> alors que les gouttelettes sont en suspension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E1DDE252-6452-46CA-B2E8-4BBA0AD03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1836738"/>
            <a:ext cx="3190875" cy="3886200"/>
          </a:xfrm>
          <a:custGeom>
            <a:avLst/>
            <a:gdLst>
              <a:gd name="T0" fmla="*/ 2147483646 w 20087"/>
              <a:gd name="T1" fmla="*/ 0 h 21600"/>
              <a:gd name="T2" fmla="*/ 2147483646 w 20087"/>
              <a:gd name="T3" fmla="*/ 2147483646 h 21600"/>
              <a:gd name="T4" fmla="*/ 2147483646 w 2008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087" h="21600">
                <a:moveTo>
                  <a:pt x="20087" y="0"/>
                </a:moveTo>
                <a:cubicBezTo>
                  <a:pt x="11207" y="2859"/>
                  <a:pt x="2327" y="5718"/>
                  <a:pt x="407" y="9318"/>
                </a:cubicBezTo>
                <a:cubicBezTo>
                  <a:pt x="-1513" y="12918"/>
                  <a:pt x="3527" y="17259"/>
                  <a:pt x="8567" y="21600"/>
                </a:cubicBezTo>
              </a:path>
            </a:pathLst>
          </a:custGeom>
          <a:noFill/>
          <a:ln w="635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E894B375-F139-40DA-834E-56E8D34B7C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2000" y="1836738"/>
            <a:ext cx="3189288" cy="3886200"/>
          </a:xfrm>
          <a:custGeom>
            <a:avLst/>
            <a:gdLst>
              <a:gd name="T0" fmla="*/ 2147483646 w 20087"/>
              <a:gd name="T1" fmla="*/ 0 h 21600"/>
              <a:gd name="T2" fmla="*/ 2147483646 w 20087"/>
              <a:gd name="T3" fmla="*/ 2147483646 h 21600"/>
              <a:gd name="T4" fmla="*/ 2147483646 w 2008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087" h="21600">
                <a:moveTo>
                  <a:pt x="20087" y="0"/>
                </a:moveTo>
                <a:cubicBezTo>
                  <a:pt x="11207" y="2859"/>
                  <a:pt x="2327" y="5718"/>
                  <a:pt x="407" y="9318"/>
                </a:cubicBezTo>
                <a:cubicBezTo>
                  <a:pt x="-1513" y="12918"/>
                  <a:pt x="3527" y="17259"/>
                  <a:pt x="8567" y="21600"/>
                </a:cubicBezTo>
              </a:path>
            </a:pathLst>
          </a:custGeom>
          <a:noFill/>
          <a:ln w="635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834AE74-BD8B-4EAD-9FA2-A894A0AFD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528638"/>
            <a:ext cx="7791450" cy="525462"/>
          </a:xfrm>
        </p:spPr>
        <p:txBody>
          <a:bodyPr lIns="137160" tIns="0" rIns="164592" bIns="0"/>
          <a:lstStyle/>
          <a:p>
            <a:pPr eaLnBrk="1" hangingPunct="1"/>
            <a:r>
              <a:rPr lang="fr-FR" altLang="fr-FR" sz="3600"/>
              <a:t>Digestion &amp; Absorption des glucides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3384EF04-6162-45A1-A1D3-3DEC84484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1549400"/>
            <a:ext cx="1593850" cy="436563"/>
          </a:xfrm>
          <a:prstGeom prst="rect">
            <a:avLst/>
          </a:prstGeom>
          <a:solidFill>
            <a:srgbClr val="DEB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ym typeface="Arial" panose="020B0604020202020204" pitchFamily="34" charset="0"/>
              </a:rPr>
              <a:t>Glucides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9AF72922-E072-414F-B40C-7658A9D16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1712913"/>
            <a:ext cx="25368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chemeClr val="hlink"/>
                </a:solidFill>
                <a:sym typeface="Arial" panose="020B0604020202020204" pitchFamily="34" charset="0"/>
              </a:rPr>
              <a:t>Enzymes digestives </a:t>
            </a:r>
          </a:p>
        </p:txBody>
      </p:sp>
      <p:sp>
        <p:nvSpPr>
          <p:cNvPr id="16391" name="Rectangle 8">
            <a:extLst>
              <a:ext uri="{FF2B5EF4-FFF2-40B4-BE49-F238E27FC236}">
                <a16:creationId xmlns:a16="http://schemas.microsoft.com/office/drawing/2014/main" id="{51ACA6A0-B766-4519-A3B2-055C2E63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3348038"/>
            <a:ext cx="3808412" cy="739775"/>
          </a:xfrm>
          <a:prstGeom prst="rect">
            <a:avLst/>
          </a:prstGeom>
          <a:solidFill>
            <a:srgbClr val="DEB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>
            <a:lvl1pPr marL="396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ym typeface="Arial" panose="020B0604020202020204" pitchFamily="34" charset="0"/>
              </a:rPr>
              <a:t>Sucres simples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ym typeface="Arial" panose="020B0604020202020204" pitchFamily="34" charset="0"/>
              </a:rPr>
              <a:t>dans l’intestin grêle</a:t>
            </a:r>
          </a:p>
        </p:txBody>
      </p:sp>
      <p:sp>
        <p:nvSpPr>
          <p:cNvPr id="16392" name="Rectangle 9">
            <a:extLst>
              <a:ext uri="{FF2B5EF4-FFF2-40B4-BE49-F238E27FC236}">
                <a16:creationId xmlns:a16="http://schemas.microsoft.com/office/drawing/2014/main" id="{18B138D7-A491-43B1-9842-7A5233D6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5665788"/>
            <a:ext cx="3948112" cy="863600"/>
          </a:xfrm>
          <a:prstGeom prst="rect">
            <a:avLst/>
          </a:prstGeom>
          <a:solidFill>
            <a:srgbClr val="C58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ym typeface="Arial" panose="020B0604020202020204" pitchFamily="34" charset="0"/>
              </a:rPr>
              <a:t>Absorption dans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ym typeface="Arial" panose="020B0604020202020204" pitchFamily="34" charset="0"/>
              </a:rPr>
              <a:t>la circulation sanguine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896470C3-C279-4A05-B3D9-C71F67D7E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288" y="1871663"/>
            <a:ext cx="3048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hlink"/>
                </a:solidFill>
                <a:sym typeface="Arial" panose="020B0604020202020204" pitchFamily="34" charset="0"/>
              </a:rPr>
              <a:t>Fermentations microbiennes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C33B3E4C-8266-4856-8472-E1EB3CB66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13" y="3532188"/>
            <a:ext cx="3703637" cy="706437"/>
          </a:xfrm>
          <a:prstGeom prst="rect">
            <a:avLst/>
          </a:prstGeom>
          <a:solidFill>
            <a:srgbClr val="DEB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>
            <a:lvl1pPr marL="396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ym typeface="Arial" panose="020B0604020202020204" pitchFamily="34" charset="0"/>
              </a:rPr>
              <a:t>Acides gras volatils </a:t>
            </a:r>
            <a:r>
              <a:rPr lang="fr-FR" altLang="fr-FR" sz="1800" b="1">
                <a:sym typeface="Arial" panose="020B0604020202020204" pitchFamily="34" charset="0"/>
              </a:rPr>
              <a:t>dans le rumen ou le cæco-côlon</a:t>
            </a:r>
          </a:p>
        </p:txBody>
      </p:sp>
      <p:sp>
        <p:nvSpPr>
          <p:cNvPr id="16395" name="AutoShape 12">
            <a:extLst>
              <a:ext uri="{FF2B5EF4-FFF2-40B4-BE49-F238E27FC236}">
                <a16:creationId xmlns:a16="http://schemas.microsoft.com/office/drawing/2014/main" id="{B6EC6D31-103C-4918-98BB-1FCFA009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5557838"/>
            <a:ext cx="330200" cy="330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396" name="AutoShape 13">
            <a:extLst>
              <a:ext uri="{FF2B5EF4-FFF2-40B4-BE49-F238E27FC236}">
                <a16:creationId xmlns:a16="http://schemas.microsoft.com/office/drawing/2014/main" id="{2BA3BACA-EBAB-4AB5-BCAF-BC9412E6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557838"/>
            <a:ext cx="330200" cy="330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3E25AFB4-1E40-44C8-A0A9-ADC78EF5CDF5}"/>
              </a:ext>
            </a:extLst>
          </p:cNvPr>
          <p:cNvSpPr/>
          <p:nvPr/>
        </p:nvSpPr>
        <p:spPr>
          <a:xfrm>
            <a:off x="6165850" y="1582738"/>
            <a:ext cx="644525" cy="5572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F01EAFBF-956D-4C49-AEEB-7C9A86798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9938"/>
            <a:ext cx="8229600" cy="746125"/>
          </a:xfrm>
        </p:spPr>
        <p:txBody>
          <a:bodyPr/>
          <a:lstStyle/>
          <a:p>
            <a:pPr eaLnBrk="1" hangingPunct="1"/>
            <a:r>
              <a:rPr lang="fr-FR" altLang="fr-FR"/>
              <a:t>Digestion des lipides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03C82CB0-87DD-4557-A074-FE85F5128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66900"/>
            <a:ext cx="8229600" cy="3886200"/>
          </a:xfrm>
        </p:spPr>
        <p:txBody>
          <a:bodyPr/>
          <a:lstStyle/>
          <a:p>
            <a:pPr eaLnBrk="1" hangingPunct="1"/>
            <a:r>
              <a:rPr lang="fr-FR" altLang="fr-FR" sz="2800"/>
              <a:t>Formation de micelles = solubilisation des lipides</a:t>
            </a:r>
          </a:p>
          <a:p>
            <a:pPr lvl="1" eaLnBrk="1" hangingPunct="1"/>
            <a:r>
              <a:rPr lang="fr-FR" altLang="fr-FR" sz="2000"/>
              <a:t>Fraction polaire vers l'extérieur </a:t>
            </a:r>
          </a:p>
          <a:p>
            <a:pPr lvl="1" eaLnBrk="1" hangingPunct="1"/>
            <a:r>
              <a:rPr lang="fr-FR" altLang="fr-FR" sz="2000"/>
              <a:t>Fraction apolaire (lipides) à l’intérieur</a:t>
            </a:r>
          </a:p>
        </p:txBody>
      </p:sp>
      <p:pic>
        <p:nvPicPr>
          <p:cNvPr id="110596" name="Picture 5">
            <a:extLst>
              <a:ext uri="{FF2B5EF4-FFF2-40B4-BE49-F238E27FC236}">
                <a16:creationId xmlns:a16="http://schemas.microsoft.com/office/drawing/2014/main" id="{CDC20EEC-27B2-4345-B2C7-C1CAC5FD5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846513"/>
            <a:ext cx="19335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7" name="Line 6">
            <a:extLst>
              <a:ext uri="{FF2B5EF4-FFF2-40B4-BE49-F238E27FC236}">
                <a16:creationId xmlns:a16="http://schemas.microsoft.com/office/drawing/2014/main" id="{3DF19ADD-894E-43C1-B5FC-890341CEC5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7850" y="5181600"/>
            <a:ext cx="91440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598" name="Text Box 7">
            <a:extLst>
              <a:ext uri="{FF2B5EF4-FFF2-40B4-BE49-F238E27FC236}">
                <a16:creationId xmlns:a16="http://schemas.microsoft.com/office/drawing/2014/main" id="{03231F2F-5DD7-4E94-BFDE-06BCB23D4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5108575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Fraction polaire</a:t>
            </a:r>
          </a:p>
        </p:txBody>
      </p:sp>
      <p:sp>
        <p:nvSpPr>
          <p:cNvPr id="110599" name="Line 8">
            <a:extLst>
              <a:ext uri="{FF2B5EF4-FFF2-40B4-BE49-F238E27FC236}">
                <a16:creationId xmlns:a16="http://schemas.microsoft.com/office/drawing/2014/main" id="{9F93EE85-4C76-4ED6-8D91-82F4DAB133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4975" y="4090988"/>
            <a:ext cx="838200" cy="64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600" name="Text Box 9">
            <a:extLst>
              <a:ext uri="{FF2B5EF4-FFF2-40B4-BE49-F238E27FC236}">
                <a16:creationId xmlns:a16="http://schemas.microsoft.com/office/drawing/2014/main" id="{1AEC2E3A-3B87-49EB-872D-A5A9472AB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3865563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Fraction apolaire</a:t>
            </a:r>
          </a:p>
        </p:txBody>
      </p:sp>
      <p:sp>
        <p:nvSpPr>
          <p:cNvPr id="110601" name="Line 10">
            <a:extLst>
              <a:ext uri="{FF2B5EF4-FFF2-40B4-BE49-F238E27FC236}">
                <a16:creationId xmlns:a16="http://schemas.microsoft.com/office/drawing/2014/main" id="{7F2CADEA-56AC-444A-99F5-DAA9274775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4595813"/>
            <a:ext cx="1165225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602" name="Text Box 11">
            <a:extLst>
              <a:ext uri="{FF2B5EF4-FFF2-40B4-BE49-F238E27FC236}">
                <a16:creationId xmlns:a16="http://schemas.microsoft.com/office/drawing/2014/main" id="{85404547-FAC0-4D91-A386-AD1636D0D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4849813"/>
            <a:ext cx="1982787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800" dirty="0"/>
              <a:t>Contenu interne de la micelle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8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liposoluble</a:t>
            </a:r>
          </a:p>
        </p:txBody>
      </p:sp>
      <p:sp>
        <p:nvSpPr>
          <p:cNvPr id="110603" name="Text Box 12">
            <a:extLst>
              <a:ext uri="{FF2B5EF4-FFF2-40B4-BE49-F238E27FC236}">
                <a16:creationId xmlns:a16="http://schemas.microsoft.com/office/drawing/2014/main" id="{2B74CDD7-E568-4CCA-94E6-868F7FA80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6375400"/>
            <a:ext cx="3544887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fr-FR" sz="1800" dirty="0" err="1"/>
              <a:t>Contenu</a:t>
            </a:r>
            <a:r>
              <a:rPr lang="en-US" altLang="fr-FR" sz="1800" dirty="0"/>
              <a:t> intestinal </a:t>
            </a:r>
            <a:r>
              <a:rPr lang="en-US" altLang="fr-FR" sz="18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hydrosoluble</a:t>
            </a:r>
            <a:endParaRPr lang="en-US" altLang="fr-FR" sz="18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688D88CC-9934-4564-BD24-687C8B5B8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9938"/>
            <a:ext cx="8229600" cy="746125"/>
          </a:xfrm>
        </p:spPr>
        <p:txBody>
          <a:bodyPr/>
          <a:lstStyle/>
          <a:p>
            <a:pPr eaLnBrk="1" hangingPunct="1"/>
            <a:r>
              <a:rPr lang="fr-FR" altLang="fr-FR"/>
              <a:t>Absorption des lipides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D9A9AA77-FDF6-4D4F-A91F-7DC50975F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375" y="1881188"/>
            <a:ext cx="8467725" cy="4159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3600" dirty="0"/>
              <a:t>Micelles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en-US" sz="2000" dirty="0"/>
              <a:t>Apportent les acides gras et les monoglycérides jusqu’à la bordure en brosse des entérocytes par </a:t>
            </a:r>
            <a:r>
              <a:rPr lang="fr-FR" altLang="en-US" sz="2000" b="1" dirty="0">
                <a:solidFill>
                  <a:schemeClr val="bg2"/>
                </a:solidFill>
              </a:rPr>
              <a:t>di</a:t>
            </a:r>
            <a:r>
              <a:rPr lang="en-US" altLang="en-US" sz="2000" b="1" dirty="0" err="1">
                <a:solidFill>
                  <a:schemeClr val="bg2"/>
                </a:solidFill>
              </a:rPr>
              <a:t>ffusion</a:t>
            </a:r>
            <a:r>
              <a:rPr lang="en-US" altLang="en-US" sz="2000" b="1" dirty="0">
                <a:solidFill>
                  <a:schemeClr val="bg2"/>
                </a:solidFill>
              </a:rPr>
              <a:t> dans le milieu </a:t>
            </a:r>
            <a:r>
              <a:rPr lang="en-US" altLang="en-US" sz="2000" b="1" dirty="0" err="1">
                <a:solidFill>
                  <a:schemeClr val="bg2"/>
                </a:solidFill>
              </a:rPr>
              <a:t>aqueux</a:t>
            </a:r>
            <a:endParaRPr lang="fr-FR" altLang="en-US" sz="2000" b="1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2400" b="1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en-US" sz="2400" b="1" dirty="0"/>
          </a:p>
          <a:p>
            <a:pPr lvl="1" eaLnBrk="1" hangingPunct="1">
              <a:lnSpc>
                <a:spcPct val="80000"/>
              </a:lnSpc>
            </a:pPr>
            <a:r>
              <a:rPr lang="fr-FR" altLang="en-US" sz="2000" dirty="0"/>
              <a:t>Puis</a:t>
            </a:r>
            <a:r>
              <a:rPr lang="fr-FR" altLang="en-US" sz="2000" b="1" dirty="0"/>
              <a:t> AG et monoglycérides </a:t>
            </a:r>
            <a:r>
              <a:rPr lang="fr-FR" altLang="en-US" sz="2000" dirty="0"/>
              <a:t>quittent les micelles et entrent dans les entérocytes par </a:t>
            </a:r>
            <a:r>
              <a:rPr lang="fr-FR" altLang="en-US" sz="2000" b="1" dirty="0">
                <a:solidFill>
                  <a:schemeClr val="bg2"/>
                </a:solidFill>
              </a:rPr>
              <a:t>diffusion </a:t>
            </a:r>
            <a:r>
              <a:rPr lang="fr-FR" altLang="en-US" sz="2000" b="1" dirty="0"/>
              <a:t>(ou transporteurs)</a:t>
            </a:r>
            <a:r>
              <a:rPr lang="fr-FR" altLang="en-US" sz="2000" b="1" dirty="0">
                <a:solidFill>
                  <a:schemeClr val="bg2"/>
                </a:solidFill>
              </a:rPr>
              <a:t> à travers la membrane lipidique</a:t>
            </a:r>
            <a:r>
              <a:rPr lang="en-US" altLang="en-US" sz="2000" b="1" dirty="0">
                <a:solidFill>
                  <a:schemeClr val="bg2"/>
                </a:solidFill>
              </a:rPr>
              <a:t>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5A18AA-BA91-4FB5-BC7E-0112AB0805BA}"/>
              </a:ext>
            </a:extLst>
          </p:cNvPr>
          <p:cNvSpPr txBox="1"/>
          <p:nvPr/>
        </p:nvSpPr>
        <p:spPr>
          <a:xfrm>
            <a:off x="0" y="5586386"/>
            <a:ext cx="8341744" cy="56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000" dirty="0"/>
              <a:t>	</a:t>
            </a:r>
            <a:r>
              <a:rPr lang="fr-FR" altLang="fr-FR" sz="1800" dirty="0">
                <a:solidFill>
                  <a:srgbClr val="00B050"/>
                </a:solidFill>
              </a:rPr>
              <a:t>Remarque : </a:t>
            </a:r>
            <a:r>
              <a:rPr lang="fr-FR" altLang="fr-FR" sz="1800" dirty="0"/>
              <a:t>les </a:t>
            </a:r>
            <a:r>
              <a:rPr lang="fr-FR" altLang="fr-FR" sz="1800" u="sng" dirty="0"/>
              <a:t>acides gras à courtes chaînes </a:t>
            </a:r>
            <a:r>
              <a:rPr lang="fr-FR" altLang="fr-FR" sz="1800" dirty="0"/>
              <a:t>sont assez solubles dans l’eau et n’ont pas besoin de micelles pour diffuser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2F2969E-850F-47A6-B3CB-B1CBACE1C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9938"/>
            <a:ext cx="8229600" cy="746125"/>
          </a:xfrm>
        </p:spPr>
        <p:txBody>
          <a:bodyPr/>
          <a:lstStyle/>
          <a:p>
            <a:pPr eaLnBrk="1" hangingPunct="1"/>
            <a:r>
              <a:rPr lang="fr-FR" altLang="fr-FR"/>
              <a:t>Absorption des lipides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9FE1859E-CC0B-4F82-849B-F25DB7230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981200"/>
            <a:ext cx="8420100" cy="4622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chemeClr val="tx2"/>
                </a:solidFill>
              </a:rPr>
              <a:t>Au </a:t>
            </a:r>
            <a:r>
              <a:rPr lang="en-US" altLang="en-US" sz="2400" b="1" dirty="0" err="1">
                <a:solidFill>
                  <a:schemeClr val="tx2"/>
                </a:solidFill>
              </a:rPr>
              <a:t>niveau</a:t>
            </a:r>
            <a:r>
              <a:rPr lang="en-US" altLang="en-US" sz="2400" b="1" dirty="0">
                <a:solidFill>
                  <a:schemeClr val="tx2"/>
                </a:solidFill>
              </a:rPr>
              <a:t> de la bordure en </a:t>
            </a:r>
            <a:r>
              <a:rPr lang="en-US" altLang="en-US" sz="2400" b="1" dirty="0" err="1">
                <a:solidFill>
                  <a:schemeClr val="tx2"/>
                </a:solidFill>
              </a:rPr>
              <a:t>brosse</a:t>
            </a:r>
            <a:r>
              <a:rPr lang="en-US" altLang="en-US" sz="2400" b="1" dirty="0">
                <a:solidFill>
                  <a:schemeClr val="tx2"/>
                </a:solidFill>
              </a:rPr>
              <a:t>, les </a:t>
            </a:r>
            <a:r>
              <a:rPr lang="fr-FR" altLang="en-US" sz="2400" b="1" dirty="0">
                <a:solidFill>
                  <a:schemeClr val="bg2"/>
                </a:solidFill>
              </a:rPr>
              <a:t>sels biliaires</a:t>
            </a:r>
            <a:r>
              <a:rPr lang="fr-FR" altLang="en-US" sz="2400" b="1" dirty="0">
                <a:solidFill>
                  <a:schemeClr val="tx2"/>
                </a:solidFill>
              </a:rPr>
              <a:t> </a:t>
            </a:r>
            <a:r>
              <a:rPr lang="fr-FR" altLang="en-US" sz="2400" b="1" dirty="0"/>
              <a:t>sont libérés dans la lumière intestinale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en-US" sz="2400" dirty="0"/>
              <a:t> </a:t>
            </a:r>
          </a:p>
          <a:p>
            <a:pPr lvl="1" eaLnBrk="1" hangingPunct="1">
              <a:defRPr/>
            </a:pPr>
            <a:r>
              <a:rPr lang="fr-FR" altLang="en-US" sz="2400" dirty="0"/>
              <a:t>Participent à la formation de nouvelles micelles ou</a:t>
            </a:r>
          </a:p>
          <a:p>
            <a:pPr lvl="1" eaLnBrk="1" hangingPunct="1">
              <a:defRPr/>
            </a:pPr>
            <a:endParaRPr lang="fr-FR" altLang="en-US" sz="2400" dirty="0"/>
          </a:p>
          <a:p>
            <a:pPr lvl="1" eaLnBrk="1" hangingPunct="1">
              <a:defRPr/>
            </a:pPr>
            <a:r>
              <a:rPr lang="fr-FR" altLang="en-US" sz="2400" dirty="0"/>
              <a:t>Sont absorbés dans l’iléon pour subir un </a:t>
            </a:r>
            <a:r>
              <a:rPr lang="fr-FR" altLang="en-US" sz="2400" b="1" dirty="0"/>
              <a:t>recyclage entéro-hépatique </a:t>
            </a:r>
            <a:r>
              <a:rPr lang="fr-FR" altLang="en-US" sz="1800" dirty="0"/>
              <a:t>(voir cours sur la sécrétion biliaire)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24_28">
            <a:extLst>
              <a:ext uri="{FF2B5EF4-FFF2-40B4-BE49-F238E27FC236}">
                <a16:creationId xmlns:a16="http://schemas.microsoft.com/office/drawing/2014/main" id="{185C62FD-CC43-4111-9BC9-F0255C2E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E55F46-3877-4701-AB9E-610EE3E32F12}"/>
              </a:ext>
            </a:extLst>
          </p:cNvPr>
          <p:cNvSpPr/>
          <p:nvPr/>
        </p:nvSpPr>
        <p:spPr>
          <a:xfrm>
            <a:off x="5399088" y="2073275"/>
            <a:ext cx="3744912" cy="4767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6C4443-3DA7-427A-8956-ABC10A0AE401}"/>
              </a:ext>
            </a:extLst>
          </p:cNvPr>
          <p:cNvSpPr/>
          <p:nvPr/>
        </p:nvSpPr>
        <p:spPr>
          <a:xfrm>
            <a:off x="4303713" y="5784850"/>
            <a:ext cx="1719262" cy="107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AE1C111-F0AE-4153-B76F-E3B171B48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20700"/>
            <a:ext cx="8229600" cy="746125"/>
          </a:xfrm>
        </p:spPr>
        <p:txBody>
          <a:bodyPr/>
          <a:lstStyle/>
          <a:p>
            <a:pPr eaLnBrk="1" hangingPunct="1"/>
            <a:r>
              <a:rPr lang="fr-FR" altLang="fr-FR"/>
              <a:t>Absorption des lipides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EEA4493-B8A3-449C-B1F8-50ABAB221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888" y="1665288"/>
            <a:ext cx="7924800" cy="436403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fr-FR" altLang="fr-FR"/>
              <a:t>Devenir des lipides absorbés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fr-FR" altLang="fr-FR" sz="2400">
                <a:solidFill>
                  <a:schemeClr val="tx2"/>
                </a:solidFill>
              </a:rPr>
              <a:t>Acides gras: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fr-FR" altLang="fr-FR" sz="2000" b="1"/>
              <a:t>À courtes chaînes</a:t>
            </a:r>
            <a:r>
              <a:rPr lang="fr-FR" altLang="fr-FR" sz="2000"/>
              <a:t> = moins de 10-12 atomes de carbone</a:t>
            </a:r>
          </a:p>
          <a:p>
            <a:pPr marL="1676400" lvl="3" indent="-304800" eaLnBrk="1" hangingPunct="1">
              <a:lnSpc>
                <a:spcPct val="80000"/>
              </a:lnSpc>
            </a:pPr>
            <a:r>
              <a:rPr lang="fr-FR" altLang="fr-FR" sz="1800"/>
              <a:t>Plus hydrosolubles que les AG à longues chaînes</a:t>
            </a:r>
          </a:p>
          <a:p>
            <a:pPr marL="1676400" lvl="3" indent="-304800" eaLnBrk="1" hangingPunct="1">
              <a:lnSpc>
                <a:spcPct val="80000"/>
              </a:lnSpc>
            </a:pPr>
            <a:r>
              <a:rPr lang="fr-FR" altLang="fr-FR" sz="1800" b="1">
                <a:solidFill>
                  <a:schemeClr val="bg2"/>
                </a:solidFill>
              </a:rPr>
              <a:t>Absorbés directement dans le</a:t>
            </a:r>
            <a:r>
              <a:rPr lang="fr-FR" altLang="fr-FR" sz="1800" b="1">
                <a:solidFill>
                  <a:srgbClr val="FF0000"/>
                </a:solidFill>
              </a:rPr>
              <a:t> sang </a:t>
            </a:r>
            <a:r>
              <a:rPr lang="fr-FR" altLang="fr-FR" sz="1800" b="1">
                <a:solidFill>
                  <a:schemeClr val="bg2"/>
                </a:solidFill>
              </a:rPr>
              <a:t>portal</a:t>
            </a:r>
          </a:p>
          <a:p>
            <a:pPr marL="1257300" lvl="2" indent="-342900" eaLnBrk="1" hangingPunct="1">
              <a:lnSpc>
                <a:spcPct val="80000"/>
              </a:lnSpc>
            </a:pPr>
            <a:endParaRPr lang="fr-FR" altLang="fr-FR" sz="2000" b="1">
              <a:solidFill>
                <a:schemeClr val="bg2"/>
              </a:solidFill>
            </a:endParaRP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fr-FR" altLang="fr-FR" sz="2000" b="1"/>
              <a:t>A longues chaînes</a:t>
            </a:r>
            <a:r>
              <a:rPr lang="fr-FR" altLang="fr-FR" sz="2000"/>
              <a:t> = plus de 10-12 atomes de carbone</a:t>
            </a:r>
          </a:p>
          <a:p>
            <a:pPr marL="1676400" lvl="3" indent="-304800" eaLnBrk="1" hangingPunct="1">
              <a:lnSpc>
                <a:spcPct val="80000"/>
              </a:lnSpc>
            </a:pPr>
            <a:r>
              <a:rPr lang="fr-FR" altLang="fr-FR" sz="1800" b="1">
                <a:solidFill>
                  <a:srgbClr val="FF0000"/>
                </a:solidFill>
              </a:rPr>
              <a:t>Reestérifiés</a:t>
            </a:r>
            <a:r>
              <a:rPr lang="fr-FR" altLang="fr-FR" sz="1800" b="1">
                <a:solidFill>
                  <a:schemeClr val="bg2"/>
                </a:solidFill>
              </a:rPr>
              <a:t> sous forme de triglycérides ou de phospholipides</a:t>
            </a:r>
            <a:r>
              <a:rPr lang="fr-FR" altLang="fr-FR" sz="1800"/>
              <a:t> dans les entérocytes avec du glycérol dans le réticulum endoplasmique</a:t>
            </a:r>
          </a:p>
          <a:p>
            <a:pPr marL="1676400" lvl="3" indent="-304800" eaLnBrk="1" hangingPunct="1">
              <a:lnSpc>
                <a:spcPct val="80000"/>
              </a:lnSpc>
            </a:pPr>
            <a:endParaRPr lang="fr-FR" altLang="fr-FR" sz="1800"/>
          </a:p>
          <a:p>
            <a:pPr marL="1676400" lvl="3" indent="-304800" eaLnBrk="1" hangingPunct="1">
              <a:lnSpc>
                <a:spcPct val="80000"/>
              </a:lnSpc>
            </a:pPr>
            <a:r>
              <a:rPr lang="fr-FR" altLang="fr-FR" sz="1800"/>
              <a:t>Participent avec des protéines à la formation </a:t>
            </a:r>
            <a:r>
              <a:rPr lang="fr-FR" altLang="fr-FR" sz="1800" b="1">
                <a:solidFill>
                  <a:schemeClr val="bg2"/>
                </a:solidFill>
              </a:rPr>
              <a:t>des </a:t>
            </a:r>
            <a:r>
              <a:rPr lang="fr-FR" altLang="fr-FR" sz="1800" b="1">
                <a:solidFill>
                  <a:srgbClr val="FF0000"/>
                </a:solidFill>
              </a:rPr>
              <a:t>chylomicrons</a:t>
            </a:r>
            <a:r>
              <a:rPr lang="fr-FR" altLang="fr-FR" sz="1800">
                <a:solidFill>
                  <a:srgbClr val="FF0000"/>
                </a:solidFill>
              </a:rPr>
              <a:t> </a:t>
            </a:r>
          </a:p>
          <a:p>
            <a:pPr marL="1676400" lvl="3" indent="-304800" eaLnBrk="1" hangingPunct="1">
              <a:lnSpc>
                <a:spcPct val="80000"/>
              </a:lnSpc>
            </a:pPr>
            <a:endParaRPr lang="fr-FR" altLang="fr-FR" sz="1800">
              <a:solidFill>
                <a:srgbClr val="FF0000"/>
              </a:solidFill>
            </a:endParaRPr>
          </a:p>
          <a:p>
            <a:pPr marL="1676400" lvl="3" indent="-304800" eaLnBrk="1" hangingPunct="1">
              <a:lnSpc>
                <a:spcPct val="80000"/>
              </a:lnSpc>
            </a:pPr>
            <a:r>
              <a:rPr lang="fr-FR" altLang="fr-FR" sz="1800"/>
              <a:t>Entrent dans la </a:t>
            </a:r>
            <a:r>
              <a:rPr lang="fr-FR" altLang="fr-FR" sz="1800" b="1" u="sng">
                <a:solidFill>
                  <a:srgbClr val="FF0000"/>
                </a:solidFill>
              </a:rPr>
              <a:t>circulation lymphatique</a:t>
            </a:r>
          </a:p>
          <a:p>
            <a:pPr marL="838200" lvl="1" indent="-381000" eaLnBrk="1" hangingPunct="1">
              <a:lnSpc>
                <a:spcPct val="80000"/>
              </a:lnSpc>
            </a:pPr>
            <a:endParaRPr lang="fr-FR" altLang="fr-FR" sz="2400" u="sng"/>
          </a:p>
        </p:txBody>
      </p: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C0679A86-958F-4050-87F8-736A76F7C6FB}"/>
              </a:ext>
            </a:extLst>
          </p:cNvPr>
          <p:cNvSpPr/>
          <p:nvPr/>
        </p:nvSpPr>
        <p:spPr>
          <a:xfrm>
            <a:off x="6332538" y="5568950"/>
            <a:ext cx="533400" cy="4492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24_28">
            <a:extLst>
              <a:ext uri="{FF2B5EF4-FFF2-40B4-BE49-F238E27FC236}">
                <a16:creationId xmlns:a16="http://schemas.microsoft.com/office/drawing/2014/main" id="{272FF209-7757-4B8D-8017-E25A3151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DB5CA32A-2793-442B-B33E-31BF2B56F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552450"/>
            <a:ext cx="8229600" cy="746125"/>
          </a:xfrm>
        </p:spPr>
        <p:txBody>
          <a:bodyPr/>
          <a:lstStyle/>
          <a:p>
            <a:pPr eaLnBrk="1" hangingPunct="1"/>
            <a:r>
              <a:rPr lang="fr-FR" altLang="fr-FR"/>
              <a:t>Absorption des lipides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728B8669-317D-4E1D-B706-99C115B35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463" y="1806575"/>
            <a:ext cx="7640637" cy="447675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fr-FR" altLang="fr-FR" sz="2800"/>
              <a:t>Devenir des lipides absorbés (suite)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fr-FR" altLang="fr-FR" sz="2800"/>
          </a:p>
          <a:p>
            <a:pPr marL="838200" lvl="1" indent="-381000" eaLnBrk="1" hangingPunct="1">
              <a:lnSpc>
                <a:spcPct val="80000"/>
              </a:lnSpc>
            </a:pPr>
            <a:r>
              <a:rPr lang="fr-FR" altLang="fr-FR" sz="2400" b="1">
                <a:solidFill>
                  <a:schemeClr val="tx2"/>
                </a:solidFill>
              </a:rPr>
              <a:t>Cholestérol 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fr-FR" altLang="fr-FR" sz="2000"/>
              <a:t>Estérifié dans l’entérocyte puis intégré à des chylomicrons</a:t>
            </a:r>
          </a:p>
          <a:p>
            <a:pPr marL="838200" lvl="1" indent="-381000" eaLnBrk="1" hangingPunct="1">
              <a:lnSpc>
                <a:spcPct val="80000"/>
              </a:lnSpc>
            </a:pPr>
            <a:endParaRPr lang="fr-FR" altLang="fr-FR" sz="2400">
              <a:solidFill>
                <a:schemeClr val="tx2"/>
              </a:solidFill>
            </a:endParaRPr>
          </a:p>
          <a:p>
            <a:pPr marL="838200" lvl="1" indent="-381000" eaLnBrk="1" hangingPunct="1">
              <a:lnSpc>
                <a:spcPct val="80000"/>
              </a:lnSpc>
            </a:pPr>
            <a:r>
              <a:rPr lang="fr-FR" altLang="fr-FR" sz="2400" b="1">
                <a:solidFill>
                  <a:schemeClr val="tx2"/>
                </a:solidFill>
              </a:rPr>
              <a:t>Vitamines liposolubles A, D, E et K</a:t>
            </a:r>
            <a:r>
              <a:rPr lang="fr-FR" altLang="fr-FR" sz="2400">
                <a:solidFill>
                  <a:schemeClr val="tx2"/>
                </a:solidFill>
              </a:rPr>
              <a:t>	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fr-FR" altLang="fr-FR" sz="2000"/>
              <a:t>Intégrées à des chylomicrons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fr-FR" altLang="fr-FR" b="1">
                <a:solidFill>
                  <a:srgbClr val="FF0000"/>
                </a:solidFill>
              </a:rPr>
              <a:t>Lipides alimentaires favorisent leur absorption </a:t>
            </a:r>
          </a:p>
          <a:p>
            <a:pPr marL="838200" lvl="1" indent="-381000" eaLnBrk="1" hangingPunct="1">
              <a:lnSpc>
                <a:spcPct val="80000"/>
              </a:lnSpc>
            </a:pPr>
            <a:endParaRPr lang="fr-FR" altLang="fr-FR" sz="2400">
              <a:solidFill>
                <a:schemeClr val="tx2"/>
              </a:solidFill>
            </a:endParaRPr>
          </a:p>
        </p:txBody>
      </p:sp>
      <p:pic>
        <p:nvPicPr>
          <p:cNvPr id="122884" name="Picture 4">
            <a:extLst>
              <a:ext uri="{FF2B5EF4-FFF2-40B4-BE49-F238E27FC236}">
                <a16:creationId xmlns:a16="http://schemas.microsoft.com/office/drawing/2014/main" id="{2E5FDE76-B977-4EE5-99DD-C213FEBFD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1992313"/>
            <a:ext cx="2428875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BE7AB825-B225-49DB-9BA0-0AE2CAF75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229600" cy="746125"/>
          </a:xfrm>
        </p:spPr>
        <p:txBody>
          <a:bodyPr/>
          <a:lstStyle/>
          <a:p>
            <a:pPr eaLnBrk="1" hangingPunct="1"/>
            <a:r>
              <a:rPr lang="fr-FR" altLang="fr-FR"/>
              <a:t>Absorption des lipides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D3728F69-B6D7-4061-97F3-4E141C0D5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574800"/>
            <a:ext cx="7415212" cy="413543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defRPr/>
            </a:pPr>
            <a:r>
              <a:rPr lang="fr-FR" altLang="fr-FR" sz="2800" dirty="0"/>
              <a:t>Chylomicrons</a:t>
            </a:r>
          </a:p>
          <a:p>
            <a:pPr marL="838200" lvl="1" indent="-381000" eaLnBrk="1" hangingPunct="1">
              <a:lnSpc>
                <a:spcPct val="80000"/>
              </a:lnSpc>
              <a:defRPr/>
            </a:pPr>
            <a:r>
              <a:rPr lang="fr-FR" altLang="fr-FR" sz="2000" b="1" dirty="0"/>
              <a:t>80-90% triglycérides, 8-9% phospholipides,</a:t>
            </a:r>
            <a:r>
              <a:rPr lang="fr-FR" altLang="fr-FR" sz="2000" dirty="0"/>
              <a:t> 2% cholestérol, 2% protéines</a:t>
            </a:r>
          </a:p>
          <a:p>
            <a:pPr marL="838200" lvl="1" indent="-381000" eaLnBrk="1" hangingPunct="1">
              <a:lnSpc>
                <a:spcPct val="80000"/>
              </a:lnSpc>
              <a:defRPr/>
            </a:pPr>
            <a:endParaRPr lang="fr-FR" altLang="fr-FR" sz="2000" dirty="0"/>
          </a:p>
          <a:p>
            <a:pPr marL="838200" lvl="1" indent="-381000" eaLnBrk="1" hangingPunct="1">
              <a:lnSpc>
                <a:spcPct val="80000"/>
              </a:lnSpc>
              <a:defRPr/>
            </a:pPr>
            <a:r>
              <a:rPr lang="fr-FR" altLang="fr-FR" sz="2000" dirty="0"/>
              <a:t>Le </a:t>
            </a:r>
            <a:r>
              <a:rPr lang="fr-FR" altLang="fr-FR" sz="2000" b="1" dirty="0">
                <a:solidFill>
                  <a:srgbClr val="FF9933"/>
                </a:solidFill>
              </a:rPr>
              <a:t>cholestérol, les triglycérides et les vitamines liposolubles</a:t>
            </a:r>
            <a:r>
              <a:rPr lang="fr-FR" altLang="fr-FR" sz="2000" dirty="0">
                <a:solidFill>
                  <a:srgbClr val="FF9933"/>
                </a:solidFill>
              </a:rPr>
              <a:t> </a:t>
            </a:r>
            <a:r>
              <a:rPr lang="fr-FR" altLang="fr-FR" sz="2000" dirty="0"/>
              <a:t>sont </a:t>
            </a:r>
            <a:r>
              <a:rPr lang="fr-FR" altLang="fr-FR" sz="2000" b="1" dirty="0">
                <a:solidFill>
                  <a:schemeClr val="bg2"/>
                </a:solidFill>
              </a:rPr>
              <a:t>enrobés</a:t>
            </a:r>
            <a:r>
              <a:rPr lang="fr-FR" altLang="fr-FR" sz="2000" dirty="0"/>
              <a:t> d</a:t>
            </a:r>
            <a:r>
              <a:rPr lang="fr-FR" altLang="fr-FR" sz="2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’</a:t>
            </a:r>
            <a:r>
              <a:rPr lang="fr-FR" altLang="fr-FR" sz="20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apolipoprotéines</a:t>
            </a:r>
            <a:r>
              <a:rPr lang="fr-FR" altLang="fr-FR" sz="2000" dirty="0"/>
              <a:t> et de </a:t>
            </a:r>
            <a:r>
              <a:rPr lang="fr-FR" altLang="fr-FR" sz="2000" dirty="0">
                <a:solidFill>
                  <a:srgbClr val="00B050"/>
                </a:solidFill>
              </a:rPr>
              <a:t>phospholipides</a:t>
            </a:r>
          </a:p>
          <a:p>
            <a:pPr marL="838200" lvl="1" indent="-381000" eaLnBrk="1" hangingPunct="1">
              <a:lnSpc>
                <a:spcPct val="80000"/>
              </a:lnSpc>
              <a:defRPr/>
            </a:pPr>
            <a:endParaRPr lang="fr-FR" altLang="fr-FR" sz="2000" dirty="0"/>
          </a:p>
          <a:p>
            <a:pPr marL="838200" lvl="1" indent="-381000" eaLnBrk="1" hangingPunct="1">
              <a:lnSpc>
                <a:spcPct val="80000"/>
              </a:lnSpc>
              <a:defRPr/>
            </a:pPr>
            <a:endParaRPr lang="fr-FR" altLang="fr-FR" sz="2000" dirty="0"/>
          </a:p>
        </p:txBody>
      </p:sp>
      <p:pic>
        <p:nvPicPr>
          <p:cNvPr id="126980" name="Picture 7" descr="File:Chylomicron.svg">
            <a:hlinkClick r:id="rId3"/>
            <a:extLst>
              <a:ext uri="{FF2B5EF4-FFF2-40B4-BE49-F238E27FC236}">
                <a16:creationId xmlns:a16="http://schemas.microsoft.com/office/drawing/2014/main" id="{798BE3D7-AAA4-4014-BEED-A10F88F9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865563"/>
            <a:ext cx="354647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Rectangle 8">
            <a:extLst>
              <a:ext uri="{FF2B5EF4-FFF2-40B4-BE49-F238E27FC236}">
                <a16:creationId xmlns:a16="http://schemas.microsoft.com/office/drawing/2014/main" id="{05FD29CF-CEAF-44FD-90C8-54D352832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4619625"/>
            <a:ext cx="49498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ApoA, ApoB, ApoC, ApoE</a:t>
            </a:r>
            <a:r>
              <a:rPr lang="fr-FR" altLang="fr-FR" sz="1800"/>
              <a:t> = apolipoprotéines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</a:t>
            </a:r>
            <a:r>
              <a:rPr lang="fr-FR" altLang="fr-FR" sz="1800" b="1"/>
              <a:t>T</a:t>
            </a:r>
            <a:r>
              <a:rPr lang="fr-FR" altLang="fr-FR" sz="1800"/>
              <a:t> =triglycérides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</a:t>
            </a:r>
            <a:r>
              <a:rPr lang="fr-FR" altLang="fr-FR" sz="1800" b="1"/>
              <a:t>C</a:t>
            </a:r>
            <a:r>
              <a:rPr lang="fr-FR" altLang="fr-FR" sz="1800"/>
              <a:t> =cholestérol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Vert et jaune</a:t>
            </a:r>
            <a:r>
              <a:rPr lang="fr-FR" altLang="fr-FR" sz="1800"/>
              <a:t> =phospholipides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88240207-F8D2-4820-99A3-52D561847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229600" cy="746125"/>
          </a:xfrm>
        </p:spPr>
        <p:txBody>
          <a:bodyPr/>
          <a:lstStyle/>
          <a:p>
            <a:pPr eaLnBrk="1" hangingPunct="1"/>
            <a:r>
              <a:rPr lang="fr-FR" altLang="fr-FR"/>
              <a:t>Digestion des lipides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C7A0FC24-8E61-436C-860A-57C0F1F13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7924800" cy="436403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fr-FR" altLang="fr-FR"/>
              <a:t>Devenir des chylomicrons</a:t>
            </a:r>
          </a:p>
        </p:txBody>
      </p:sp>
      <p:graphicFrame>
        <p:nvGraphicFramePr>
          <p:cNvPr id="129028" name="Object 4">
            <a:extLst>
              <a:ext uri="{FF2B5EF4-FFF2-40B4-BE49-F238E27FC236}">
                <a16:creationId xmlns:a16="http://schemas.microsoft.com/office/drawing/2014/main" id="{93430452-0EBD-4461-9531-31954F0E9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488" y="1908175"/>
          <a:ext cx="4554537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QuickTime Picture" r:id="rId4" imgW="6124006" imgH="4758675" progId="ViewerFrameClass">
                  <p:embed/>
                </p:oleObj>
              </mc:Choice>
              <mc:Fallback>
                <p:oleObj name="QuickTime Picture" r:id="rId4" imgW="6124006" imgH="4758675" progId="ViewerFrameClass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69" b="3026"/>
                      <a:stretch>
                        <a:fillRect/>
                      </a:stretch>
                    </p:blipFill>
                    <p:spPr bwMode="auto">
                      <a:xfrm>
                        <a:off x="217488" y="1908175"/>
                        <a:ext cx="4554537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Text Box 5">
            <a:extLst>
              <a:ext uri="{FF2B5EF4-FFF2-40B4-BE49-F238E27FC236}">
                <a16:creationId xmlns:a16="http://schemas.microsoft.com/office/drawing/2014/main" id="{FC07E689-F2CB-4DDF-B8A1-17C5D7564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2840038"/>
            <a:ext cx="4233862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Les chylomicrons vont gagner, par la voie lymphatique, </a:t>
            </a:r>
            <a:r>
              <a:rPr lang="fr-FR" altLang="fr-FR" sz="2000">
                <a:solidFill>
                  <a:schemeClr val="accent2"/>
                </a:solidFill>
              </a:rPr>
              <a:t>la circulation sanguine </a:t>
            </a:r>
            <a:r>
              <a:rPr lang="fr-FR" altLang="fr-FR" sz="2000"/>
              <a:t>via la veine sous-clavière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113A6030-AA66-4258-914E-3F036BD03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229600" cy="746125"/>
          </a:xfrm>
        </p:spPr>
        <p:txBody>
          <a:bodyPr/>
          <a:lstStyle/>
          <a:p>
            <a:pPr eaLnBrk="1" hangingPunct="1"/>
            <a:r>
              <a:rPr lang="fr-FR" altLang="fr-FR"/>
              <a:t>Digestion des lipides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F204EB27-1731-4111-B310-3F0A9B7B0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144588"/>
            <a:ext cx="8851900" cy="36957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defRPr/>
            </a:pPr>
            <a:r>
              <a:rPr lang="fr-FR" altLang="fr-FR" dirty="0"/>
              <a:t>Devenir des chylomicrons</a:t>
            </a:r>
          </a:p>
          <a:p>
            <a:pPr marL="838200" lvl="1" indent="-381000" eaLnBrk="1" hangingPunct="1">
              <a:lnSpc>
                <a:spcPct val="80000"/>
              </a:lnSpc>
              <a:defRPr/>
            </a:pPr>
            <a:endParaRPr lang="fr-FR" altLang="fr-FR" sz="2000" dirty="0"/>
          </a:p>
          <a:p>
            <a:pPr marL="838200" lvl="1" indent="-381000" eaLnBrk="1" hangingPunct="1">
              <a:lnSpc>
                <a:spcPct val="80000"/>
              </a:lnSpc>
              <a:defRPr/>
            </a:pPr>
            <a:r>
              <a:rPr lang="fr-FR" altLang="fr-FR" sz="2400" dirty="0"/>
              <a:t>la </a:t>
            </a:r>
            <a:r>
              <a:rPr lang="fr-FR" altLang="fr-FR" sz="2400" b="1" dirty="0"/>
              <a:t>lipoprotéine lipase </a:t>
            </a:r>
            <a:r>
              <a:rPr lang="fr-FR" altLang="fr-FR" sz="1800" dirty="0"/>
              <a:t>(localisée à la surface de l’endothélium des capillaires sanguins) </a:t>
            </a:r>
            <a:r>
              <a:rPr lang="fr-FR" altLang="fr-FR" sz="2400" b="1" dirty="0">
                <a:solidFill>
                  <a:schemeClr val="bg2"/>
                </a:solidFill>
              </a:rPr>
              <a:t>hydrolyse </a:t>
            </a:r>
            <a:r>
              <a:rPr lang="fr-FR" altLang="fr-FR" sz="2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les triglycérides</a:t>
            </a:r>
            <a:r>
              <a:rPr lang="fr-FR" altLang="fr-FR" sz="2400" dirty="0"/>
              <a:t> des chylomicrons</a:t>
            </a:r>
            <a:r>
              <a:rPr lang="fr-FR" altLang="fr-FR" sz="2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en glycérol et acides gras libres </a:t>
            </a:r>
            <a:r>
              <a:rPr lang="fr-FR" altLang="fr-FR" sz="2400" dirty="0"/>
              <a:t>dans </a:t>
            </a:r>
          </a:p>
          <a:p>
            <a:pPr marL="1238250" lvl="2" indent="-381000" eaLnBrk="1" hangingPunct="1">
              <a:lnSpc>
                <a:spcPct val="80000"/>
              </a:lnSpc>
              <a:defRPr/>
            </a:pPr>
            <a:r>
              <a:rPr lang="fr-FR" altLang="fr-FR" sz="2000" dirty="0"/>
              <a:t>le tissu adipeux,</a:t>
            </a:r>
          </a:p>
          <a:p>
            <a:pPr marL="1238250" lvl="2" indent="-381000" eaLnBrk="1" hangingPunct="1">
              <a:lnSpc>
                <a:spcPct val="80000"/>
              </a:lnSpc>
              <a:defRPr/>
            </a:pPr>
            <a:r>
              <a:rPr lang="fr-FR" altLang="fr-FR" sz="2000" dirty="0"/>
              <a:t>le cœur, </a:t>
            </a:r>
          </a:p>
          <a:p>
            <a:pPr marL="1238250" lvl="2" indent="-381000" eaLnBrk="1" hangingPunct="1">
              <a:lnSpc>
                <a:spcPct val="80000"/>
              </a:lnSpc>
              <a:defRPr/>
            </a:pPr>
            <a:r>
              <a:rPr lang="fr-FR" altLang="fr-FR" sz="2000" dirty="0"/>
              <a:t>les muscles et </a:t>
            </a:r>
          </a:p>
          <a:p>
            <a:pPr marL="1238250" lvl="2" indent="-381000" eaLnBrk="1" hangingPunct="1">
              <a:lnSpc>
                <a:spcPct val="80000"/>
              </a:lnSpc>
              <a:defRPr/>
            </a:pPr>
            <a:r>
              <a:rPr lang="fr-FR" altLang="fr-FR" sz="2000" dirty="0"/>
              <a:t>la mamelle en période de lactation</a:t>
            </a:r>
            <a:endParaRPr lang="fr-FR" altLang="fr-FR" sz="20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1076" name="Text Box 5">
            <a:extLst>
              <a:ext uri="{FF2B5EF4-FFF2-40B4-BE49-F238E27FC236}">
                <a16:creationId xmlns:a16="http://schemas.microsoft.com/office/drawing/2014/main" id="{20D48EC9-9C35-46A6-B3CA-E90FE7E90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62500"/>
            <a:ext cx="15128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-O-CO-R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CH-O-CO-R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-O-CO-R</a:t>
            </a:r>
          </a:p>
        </p:txBody>
      </p:sp>
      <p:sp>
        <p:nvSpPr>
          <p:cNvPr id="131077" name="Line 6">
            <a:extLst>
              <a:ext uri="{FF2B5EF4-FFF2-40B4-BE49-F238E27FC236}">
                <a16:creationId xmlns:a16="http://schemas.microsoft.com/office/drawing/2014/main" id="{E18A95FE-E48A-46F9-933C-C1705C8BA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084763"/>
            <a:ext cx="0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078" name="Line 7">
            <a:extLst>
              <a:ext uri="{FF2B5EF4-FFF2-40B4-BE49-F238E27FC236}">
                <a16:creationId xmlns:a16="http://schemas.microsoft.com/office/drawing/2014/main" id="{4BADAFBD-895B-4993-9519-A32D65C9A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5629275"/>
            <a:ext cx="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079" name="Oval 8">
            <a:extLst>
              <a:ext uri="{FF2B5EF4-FFF2-40B4-BE49-F238E27FC236}">
                <a16:creationId xmlns:a16="http://schemas.microsoft.com/office/drawing/2014/main" id="{456F5058-54AA-4F87-AA1E-EA7872767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4592638"/>
            <a:ext cx="881063" cy="188277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1080" name="Oval 9">
            <a:extLst>
              <a:ext uri="{FF2B5EF4-FFF2-40B4-BE49-F238E27FC236}">
                <a16:creationId xmlns:a16="http://schemas.microsoft.com/office/drawing/2014/main" id="{01E55D1E-DE4A-412B-B383-AEDA6A05F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4616450"/>
            <a:ext cx="1163638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1081" name="Oval 10">
            <a:extLst>
              <a:ext uri="{FF2B5EF4-FFF2-40B4-BE49-F238E27FC236}">
                <a16:creationId xmlns:a16="http://schemas.microsoft.com/office/drawing/2014/main" id="{2BB45910-D280-4E2B-8C93-0BC65BF99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5181600"/>
            <a:ext cx="1163637" cy="576263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1082" name="Oval 11">
            <a:extLst>
              <a:ext uri="{FF2B5EF4-FFF2-40B4-BE49-F238E27FC236}">
                <a16:creationId xmlns:a16="http://schemas.microsoft.com/office/drawing/2014/main" id="{3140ADD1-C4EB-4CAA-A5A9-F22367DA9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5767388"/>
            <a:ext cx="1163637" cy="576262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1083" name="Rectangle 14">
            <a:extLst>
              <a:ext uri="{FF2B5EF4-FFF2-40B4-BE49-F238E27FC236}">
                <a16:creationId xmlns:a16="http://schemas.microsoft.com/office/drawing/2014/main" id="{54FD96D5-3CC6-4E1D-BCFB-EE503176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41402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u="sng"/>
              <a:t>Triglycéride</a:t>
            </a:r>
          </a:p>
        </p:txBody>
      </p:sp>
      <p:sp>
        <p:nvSpPr>
          <p:cNvPr id="131084" name="AutoShape 15">
            <a:extLst>
              <a:ext uri="{FF2B5EF4-FFF2-40B4-BE49-F238E27FC236}">
                <a16:creationId xmlns:a16="http://schemas.microsoft.com/office/drawing/2014/main" id="{2516829B-D370-4013-A475-153CC7646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5003800"/>
            <a:ext cx="762000" cy="566738"/>
          </a:xfrm>
          <a:prstGeom prst="rightArrow">
            <a:avLst>
              <a:gd name="adj1" fmla="val 50000"/>
              <a:gd name="adj2" fmla="val 3361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1085" name="Text Box 16">
            <a:extLst>
              <a:ext uri="{FF2B5EF4-FFF2-40B4-BE49-F238E27FC236}">
                <a16:creationId xmlns:a16="http://schemas.microsoft.com/office/drawing/2014/main" id="{746DA893-D5CA-4669-9FE6-9C6E00B3F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4433888"/>
            <a:ext cx="1111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R-COOH</a:t>
            </a:r>
          </a:p>
        </p:txBody>
      </p:sp>
      <p:sp>
        <p:nvSpPr>
          <p:cNvPr id="131086" name="Oval 17">
            <a:extLst>
              <a:ext uri="{FF2B5EF4-FFF2-40B4-BE49-F238E27FC236}">
                <a16:creationId xmlns:a16="http://schemas.microsoft.com/office/drawing/2014/main" id="{D277F33B-269D-4534-895A-2D243E6F8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4268788"/>
            <a:ext cx="1163638" cy="588962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1087" name="Text Box 18">
            <a:extLst>
              <a:ext uri="{FF2B5EF4-FFF2-40B4-BE49-F238E27FC236}">
                <a16:creationId xmlns:a16="http://schemas.microsoft.com/office/drawing/2014/main" id="{6EFE44CB-8B2B-4C58-88F6-85B591929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4702175"/>
            <a:ext cx="102552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CH-OH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</a:t>
            </a:r>
            <a:r>
              <a:rPr lang="fr-FR" altLang="fr-FR" sz="1800" baseline="-25000"/>
              <a:t>2</a:t>
            </a:r>
            <a:r>
              <a:rPr lang="fr-FR" altLang="fr-FR" sz="1800"/>
              <a:t>-OH</a:t>
            </a:r>
          </a:p>
        </p:txBody>
      </p:sp>
      <p:sp>
        <p:nvSpPr>
          <p:cNvPr id="131088" name="Line 19">
            <a:extLst>
              <a:ext uri="{FF2B5EF4-FFF2-40B4-BE49-F238E27FC236}">
                <a16:creationId xmlns:a16="http://schemas.microsoft.com/office/drawing/2014/main" id="{FB726347-9312-4471-97A0-2B24ECAB4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7563" y="5024438"/>
            <a:ext cx="0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089" name="Line 20">
            <a:extLst>
              <a:ext uri="{FF2B5EF4-FFF2-40B4-BE49-F238E27FC236}">
                <a16:creationId xmlns:a16="http://schemas.microsoft.com/office/drawing/2014/main" id="{F6CB0CE5-970C-4216-9ABD-8E5990577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5975" y="5568950"/>
            <a:ext cx="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090" name="Oval 21">
            <a:extLst>
              <a:ext uri="{FF2B5EF4-FFF2-40B4-BE49-F238E27FC236}">
                <a16:creationId xmlns:a16="http://schemas.microsoft.com/office/drawing/2014/main" id="{6EDA0FA3-7E32-4EBA-B973-6AB03B0BF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4437063"/>
            <a:ext cx="1541462" cy="188277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1091" name="Text Box 24">
            <a:extLst>
              <a:ext uri="{FF2B5EF4-FFF2-40B4-BE49-F238E27FC236}">
                <a16:creationId xmlns:a16="http://schemas.microsoft.com/office/drawing/2014/main" id="{8942CC16-5D4C-44BD-8646-411428F70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572770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R-COOH</a:t>
            </a:r>
          </a:p>
        </p:txBody>
      </p:sp>
      <p:sp>
        <p:nvSpPr>
          <p:cNvPr id="131092" name="Oval 25">
            <a:extLst>
              <a:ext uri="{FF2B5EF4-FFF2-40B4-BE49-F238E27FC236}">
                <a16:creationId xmlns:a16="http://schemas.microsoft.com/office/drawing/2014/main" id="{A6A0C256-D98D-4EC7-93DE-77FB102AC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5634038"/>
            <a:ext cx="1163638" cy="576262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1093" name="Line 20">
            <a:extLst>
              <a:ext uri="{FF2B5EF4-FFF2-40B4-BE49-F238E27FC236}">
                <a16:creationId xmlns:a16="http://schemas.microsoft.com/office/drawing/2014/main" id="{729C277B-2320-4ABE-AD84-D141CC2C1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4613" y="6029325"/>
            <a:ext cx="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094" name="Text Box 24">
            <a:extLst>
              <a:ext uri="{FF2B5EF4-FFF2-40B4-BE49-F238E27FC236}">
                <a16:creationId xmlns:a16="http://schemas.microsoft.com/office/drawing/2014/main" id="{D3438572-5C20-496C-BA2A-0F509432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6188075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R-COOH</a:t>
            </a:r>
          </a:p>
        </p:txBody>
      </p:sp>
      <p:sp>
        <p:nvSpPr>
          <p:cNvPr id="131095" name="Oval 25">
            <a:extLst>
              <a:ext uri="{FF2B5EF4-FFF2-40B4-BE49-F238E27FC236}">
                <a16:creationId xmlns:a16="http://schemas.microsoft.com/office/drawing/2014/main" id="{43055C2E-8294-4706-9CC6-19C08FCD8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3" y="6094413"/>
            <a:ext cx="1163637" cy="576262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1096" name="ZoneTexte 1">
            <a:extLst>
              <a:ext uri="{FF2B5EF4-FFF2-40B4-BE49-F238E27FC236}">
                <a16:creationId xmlns:a16="http://schemas.microsoft.com/office/drawing/2014/main" id="{109145D4-6775-4A2F-B609-CC5C9BC36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4578350"/>
            <a:ext cx="1863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Liprotéine lipase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79A696A-32DB-4459-BC28-BB6351E35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/>
              <a:t>Digestion des glucides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13ABEF-5BC3-4E0C-AE0A-0885ED4CC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3213" y="1778000"/>
            <a:ext cx="8229600" cy="3886200"/>
          </a:xfrm>
        </p:spPr>
        <p:txBody>
          <a:bodyPr/>
          <a:lstStyle/>
          <a:p>
            <a:pPr eaLnBrk="1" hangingPunct="1"/>
            <a:r>
              <a:rPr lang="fr-FR" altLang="fr-FR" sz="2400" b="1">
                <a:solidFill>
                  <a:srgbClr val="FF0000"/>
                </a:solidFill>
              </a:rPr>
              <a:t>Absence</a:t>
            </a:r>
            <a:r>
              <a:rPr lang="fr-FR" altLang="fr-FR" sz="2400" b="1">
                <a:solidFill>
                  <a:schemeClr val="bg2"/>
                </a:solidFill>
              </a:rPr>
              <a:t> d’enzymes </a:t>
            </a:r>
            <a:r>
              <a:rPr lang="fr-FR" altLang="fr-FR" sz="2400"/>
              <a:t>capables de digérer</a:t>
            </a:r>
            <a:r>
              <a:rPr lang="fr-FR" altLang="fr-FR" sz="2400" b="1">
                <a:solidFill>
                  <a:schemeClr val="bg2"/>
                </a:solidFill>
              </a:rPr>
              <a:t> </a:t>
            </a:r>
            <a:r>
              <a:rPr lang="fr-FR" altLang="fr-FR" sz="2400"/>
              <a:t>des polysaccharides avec des</a:t>
            </a:r>
            <a:r>
              <a:rPr lang="fr-FR" altLang="fr-FR" sz="2400" b="1">
                <a:solidFill>
                  <a:schemeClr val="bg2"/>
                </a:solidFill>
              </a:rPr>
              <a:t> liaisons </a:t>
            </a:r>
            <a:r>
              <a:rPr lang="el-GR" altLang="fr-FR" sz="2400" b="1">
                <a:solidFill>
                  <a:schemeClr val="bg2"/>
                </a:solidFill>
              </a:rPr>
              <a:t>β</a:t>
            </a:r>
            <a:r>
              <a:rPr lang="fr-FR" altLang="fr-FR" sz="2400" b="1">
                <a:solidFill>
                  <a:schemeClr val="bg2"/>
                </a:solidFill>
              </a:rPr>
              <a:t>-glucose </a:t>
            </a:r>
            <a:r>
              <a:rPr lang="fr-FR" altLang="fr-FR" sz="2400"/>
              <a:t>(cellulose, hémicellulose,…)</a:t>
            </a:r>
            <a:r>
              <a:rPr lang="fr-FR" altLang="fr-FR" sz="2400" b="1">
                <a:solidFill>
                  <a:schemeClr val="bg2"/>
                </a:solidFill>
              </a:rPr>
              <a:t> chez les mammifères</a:t>
            </a:r>
            <a:endParaRPr lang="el-GR" altLang="fr-FR" sz="2400" b="1">
              <a:solidFill>
                <a:schemeClr val="bg2"/>
              </a:solidFill>
            </a:endParaRPr>
          </a:p>
          <a:p>
            <a:pPr eaLnBrk="1" hangingPunct="1"/>
            <a:endParaRPr lang="fr-FR" altLang="fr-FR" sz="2400" b="1">
              <a:solidFill>
                <a:schemeClr val="bg2"/>
              </a:solidFill>
            </a:endParaRPr>
          </a:p>
        </p:txBody>
      </p:sp>
      <p:pic>
        <p:nvPicPr>
          <p:cNvPr id="20484" name="Picture 7">
            <a:extLst>
              <a:ext uri="{FF2B5EF4-FFF2-40B4-BE49-F238E27FC236}">
                <a16:creationId xmlns:a16="http://schemas.microsoft.com/office/drawing/2014/main" id="{80EA4C05-98D0-4593-B43B-7BF1F185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003550"/>
            <a:ext cx="511333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8">
            <a:extLst>
              <a:ext uri="{FF2B5EF4-FFF2-40B4-BE49-F238E27FC236}">
                <a16:creationId xmlns:a16="http://schemas.microsoft.com/office/drawing/2014/main" id="{3105E431-D4DF-4F02-8BC7-FD53E4DD3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398963"/>
            <a:ext cx="39417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Amidon : liaisons </a:t>
            </a:r>
            <a:r>
              <a:rPr lang="el-GR" altLang="fr-FR" sz="1800" b="1">
                <a:solidFill>
                  <a:srgbClr val="FF0000"/>
                </a:solidFill>
              </a:rPr>
              <a:t>α</a:t>
            </a:r>
            <a:r>
              <a:rPr lang="fr-FR" altLang="fr-FR" sz="1800" b="1">
                <a:solidFill>
                  <a:srgbClr val="FF0000"/>
                </a:solidFill>
              </a:rPr>
              <a:t>1-4</a:t>
            </a:r>
            <a:endParaRPr lang="el-GR" altLang="fr-FR" sz="1800" b="1">
              <a:solidFill>
                <a:srgbClr val="FF0000"/>
              </a:solidFill>
            </a:endParaRPr>
          </a:p>
        </p:txBody>
      </p:sp>
      <p:sp>
        <p:nvSpPr>
          <p:cNvPr id="20486" name="Text Box 9">
            <a:extLst>
              <a:ext uri="{FF2B5EF4-FFF2-40B4-BE49-F238E27FC236}">
                <a16:creationId xmlns:a16="http://schemas.microsoft.com/office/drawing/2014/main" id="{9B307C49-6FEE-40CC-B36C-2B9AB15FF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6353175"/>
            <a:ext cx="39417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Cellulose : liaisons </a:t>
            </a:r>
            <a:r>
              <a:rPr lang="el-GR" altLang="fr-FR" sz="1800" b="1">
                <a:solidFill>
                  <a:srgbClr val="FF0000"/>
                </a:solidFill>
              </a:rPr>
              <a:t>β</a:t>
            </a:r>
            <a:r>
              <a:rPr lang="fr-FR" altLang="fr-FR" sz="1800" b="1">
                <a:solidFill>
                  <a:srgbClr val="FF0000"/>
                </a:solidFill>
              </a:rPr>
              <a:t>1-4</a:t>
            </a:r>
            <a:endParaRPr lang="el-GR" altLang="fr-FR" sz="1800" b="1">
              <a:solidFill>
                <a:srgbClr val="FF0000"/>
              </a:solidFill>
            </a:endParaRPr>
          </a:p>
        </p:txBody>
      </p:sp>
      <p:pic>
        <p:nvPicPr>
          <p:cNvPr id="20487" name="Picture 11" descr="File:Alpha-D-glucopyranose-2D-skeletal.png">
            <a:hlinkClick r:id="rId3"/>
            <a:extLst>
              <a:ext uri="{FF2B5EF4-FFF2-40B4-BE49-F238E27FC236}">
                <a16:creationId xmlns:a16="http://schemas.microsoft.com/office/drawing/2014/main" id="{C0C28615-53EC-4C1F-9D7A-3675A47E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181350"/>
            <a:ext cx="20208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Beta-D-glucopyranose-2D-skeletal.png">
            <a:hlinkClick r:id="rId5"/>
            <a:extLst>
              <a:ext uri="{FF2B5EF4-FFF2-40B4-BE49-F238E27FC236}">
                <a16:creationId xmlns:a16="http://schemas.microsoft.com/office/drawing/2014/main" id="{7690347A-9EF7-48F9-82CE-E93860C5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5076825"/>
            <a:ext cx="20732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E46C49D6-B832-4DF5-BB79-5BF4C6E81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229600" cy="746125"/>
          </a:xfrm>
        </p:spPr>
        <p:txBody>
          <a:bodyPr/>
          <a:lstStyle/>
          <a:p>
            <a:pPr eaLnBrk="1" hangingPunct="1"/>
            <a:r>
              <a:rPr lang="fr-FR" altLang="fr-FR"/>
              <a:t>Résumé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0C0DD42-E489-4071-A1FD-EBD39DF8D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1355725"/>
            <a:ext cx="8172450" cy="5008563"/>
          </a:xfrm>
        </p:spPr>
        <p:txBody>
          <a:bodyPr>
            <a:normAutofit fontScale="92500" lnSpcReduction="20000"/>
          </a:bodyPr>
          <a:lstStyle/>
          <a:p>
            <a:pPr marL="438150" indent="-381000" eaLnBrk="1" hangingPunct="1">
              <a:lnSpc>
                <a:spcPct val="80000"/>
              </a:lnSpc>
              <a:defRPr/>
            </a:pPr>
            <a:r>
              <a:rPr lang="fr-FR" altLang="fr-FR" sz="2800" b="1" dirty="0" err="1">
                <a:solidFill>
                  <a:schemeClr val="accent2"/>
                </a:solidFill>
              </a:rPr>
              <a:t>Emulsification</a:t>
            </a:r>
            <a:r>
              <a:rPr lang="fr-FR" altLang="fr-FR" sz="2800" b="1" dirty="0">
                <a:solidFill>
                  <a:schemeClr val="accent2"/>
                </a:solidFill>
              </a:rPr>
              <a:t> </a:t>
            </a:r>
            <a:r>
              <a:rPr lang="fr-FR" altLang="fr-FR" sz="2800" dirty="0"/>
              <a:t> (formation de gouttelettes)</a:t>
            </a:r>
          </a:p>
          <a:p>
            <a:pPr marL="438150" indent="-381000" eaLnBrk="1" hangingPunct="1">
              <a:lnSpc>
                <a:spcPct val="80000"/>
              </a:lnSpc>
              <a:defRPr/>
            </a:pPr>
            <a:endParaRPr lang="fr-FR" altLang="fr-FR" sz="2400" dirty="0"/>
          </a:p>
          <a:p>
            <a:pPr marL="438150" indent="-381000" eaLnBrk="1" hangingPunct="1">
              <a:lnSpc>
                <a:spcPct val="80000"/>
              </a:lnSpc>
              <a:defRPr/>
            </a:pPr>
            <a:r>
              <a:rPr lang="fr-FR" altLang="fr-FR" sz="2800" b="1" dirty="0">
                <a:solidFill>
                  <a:schemeClr val="accent2"/>
                </a:solidFill>
              </a:rPr>
              <a:t>Hydrolyse</a:t>
            </a:r>
            <a:r>
              <a:rPr lang="fr-FR" altLang="fr-FR" sz="2800" dirty="0"/>
              <a:t> par différentes enzymes</a:t>
            </a:r>
          </a:p>
          <a:p>
            <a:pPr marL="438150" indent="-381000" eaLnBrk="1" hangingPunct="1">
              <a:lnSpc>
                <a:spcPct val="80000"/>
              </a:lnSpc>
              <a:defRPr/>
            </a:pPr>
            <a:endParaRPr lang="fr-FR" altLang="fr-FR" sz="2400" dirty="0"/>
          </a:p>
          <a:p>
            <a:pPr marL="438150" indent="-381000" eaLnBrk="1" hangingPunct="1">
              <a:lnSpc>
                <a:spcPct val="80000"/>
              </a:lnSpc>
              <a:defRPr/>
            </a:pPr>
            <a:r>
              <a:rPr lang="fr-FR" altLang="fr-FR" sz="2800" dirty="0"/>
              <a:t>Formation de </a:t>
            </a:r>
            <a:r>
              <a:rPr lang="fr-FR" altLang="fr-FR" sz="2800" b="1" dirty="0">
                <a:solidFill>
                  <a:schemeClr val="accent2"/>
                </a:solidFill>
              </a:rPr>
              <a:t>micelles</a:t>
            </a:r>
          </a:p>
          <a:p>
            <a:pPr marL="438150" indent="-381000" eaLnBrk="1" hangingPunct="1">
              <a:lnSpc>
                <a:spcPct val="80000"/>
              </a:lnSpc>
              <a:defRPr/>
            </a:pPr>
            <a:endParaRPr lang="fr-FR" altLang="fr-FR" sz="2400" dirty="0"/>
          </a:p>
          <a:p>
            <a:pPr marL="438150" indent="-381000" eaLnBrk="1" hangingPunct="1">
              <a:lnSpc>
                <a:spcPct val="80000"/>
              </a:lnSpc>
              <a:defRPr/>
            </a:pPr>
            <a:r>
              <a:rPr lang="fr-FR" altLang="fr-FR" sz="2800" b="1" dirty="0">
                <a:solidFill>
                  <a:schemeClr val="accent2"/>
                </a:solidFill>
              </a:rPr>
              <a:t>Absorption</a:t>
            </a:r>
            <a:r>
              <a:rPr lang="fr-FR" altLang="fr-FR" sz="2800" dirty="0"/>
              <a:t> par les entérocytes </a:t>
            </a:r>
          </a:p>
          <a:p>
            <a:pPr marL="438150" indent="-381000" eaLnBrk="1" hangingPunct="1">
              <a:lnSpc>
                <a:spcPct val="80000"/>
              </a:lnSpc>
              <a:defRPr/>
            </a:pPr>
            <a:endParaRPr lang="fr-FR" altLang="fr-FR" sz="2800" dirty="0"/>
          </a:p>
          <a:p>
            <a:pPr marL="438150" indent="-381000" eaLnBrk="1" hangingPunct="1">
              <a:lnSpc>
                <a:spcPct val="80000"/>
              </a:lnSpc>
              <a:defRPr/>
            </a:pPr>
            <a:r>
              <a:rPr lang="fr-FR" altLang="fr-FR" sz="2800" dirty="0"/>
              <a:t>Formation </a:t>
            </a:r>
            <a:r>
              <a:rPr lang="fr-FR" altLang="fr-FR" sz="2800" b="1" dirty="0">
                <a:solidFill>
                  <a:schemeClr val="accent2"/>
                </a:solidFill>
              </a:rPr>
              <a:t>d’esters et enrobage dans des chylomicrons </a:t>
            </a:r>
            <a:r>
              <a:rPr lang="fr-FR" altLang="fr-FR" sz="2800" dirty="0"/>
              <a:t>dans les entérocytes</a:t>
            </a:r>
          </a:p>
          <a:p>
            <a:pPr marL="438150" indent="-381000" eaLnBrk="1" hangingPunct="1">
              <a:lnSpc>
                <a:spcPct val="80000"/>
              </a:lnSpc>
              <a:defRPr/>
            </a:pPr>
            <a:endParaRPr lang="fr-FR" altLang="fr-FR" sz="2800" dirty="0"/>
          </a:p>
          <a:p>
            <a:pPr marL="438150" indent="-381000" eaLnBrk="1" hangingPunct="1">
              <a:lnSpc>
                <a:spcPct val="80000"/>
              </a:lnSpc>
              <a:defRPr/>
            </a:pPr>
            <a:r>
              <a:rPr lang="fr-FR" altLang="fr-FR" sz="2800" dirty="0"/>
              <a:t>Passage dans la </a:t>
            </a:r>
            <a:r>
              <a:rPr lang="fr-FR" altLang="fr-FR" sz="2800" b="1" dirty="0">
                <a:solidFill>
                  <a:schemeClr val="accent2"/>
                </a:solidFill>
              </a:rPr>
              <a:t>circulation lymphatique </a:t>
            </a:r>
          </a:p>
          <a:p>
            <a:pPr marL="438150" indent="-381000" eaLnBrk="1" hangingPunct="1">
              <a:lnSpc>
                <a:spcPct val="80000"/>
              </a:lnSpc>
              <a:defRPr/>
            </a:pPr>
            <a:endParaRPr lang="fr-FR" altLang="fr-FR" sz="2800" b="1" dirty="0">
              <a:solidFill>
                <a:schemeClr val="accent2"/>
              </a:solidFill>
            </a:endParaRPr>
          </a:p>
          <a:p>
            <a:pPr marL="438150" indent="-381000" eaLnBrk="1" hangingPunct="1">
              <a:lnSpc>
                <a:spcPct val="80000"/>
              </a:lnSpc>
              <a:defRPr/>
            </a:pPr>
            <a:r>
              <a:rPr lang="fr-FR" altLang="fr-FR" sz="2800" dirty="0"/>
              <a:t>Arrivée lente dans la </a:t>
            </a:r>
            <a:r>
              <a:rPr lang="fr-FR" altLang="fr-FR" sz="2800" b="1" dirty="0">
                <a:solidFill>
                  <a:schemeClr val="accent2"/>
                </a:solidFill>
              </a:rPr>
              <a:t>circulation sanguine</a:t>
            </a:r>
          </a:p>
          <a:p>
            <a:pPr marL="438150" indent="-381000" eaLnBrk="1" hangingPunct="1">
              <a:lnSpc>
                <a:spcPct val="80000"/>
              </a:lnSpc>
              <a:defRPr/>
            </a:pPr>
            <a:endParaRPr lang="fr-FR" altLang="fr-FR" sz="2800" b="1" dirty="0">
              <a:solidFill>
                <a:schemeClr val="accent2"/>
              </a:solidFill>
            </a:endParaRPr>
          </a:p>
          <a:p>
            <a:pPr marL="438150" indent="-381000" eaLnBrk="1" hangingPunct="1">
              <a:lnSpc>
                <a:spcPct val="80000"/>
              </a:lnSpc>
              <a:defRPr/>
            </a:pPr>
            <a:r>
              <a:rPr lang="fr-FR" altLang="fr-FR" sz="2800" b="1" dirty="0">
                <a:solidFill>
                  <a:schemeClr val="accent2"/>
                </a:solidFill>
              </a:rPr>
              <a:t>(Utilisation par les cellules )</a:t>
            </a:r>
          </a:p>
          <a:p>
            <a:pPr marL="438150" indent="-381000" eaLnBrk="1" hangingPunct="1">
              <a:lnSpc>
                <a:spcPct val="80000"/>
              </a:lnSpc>
              <a:defRPr/>
            </a:pPr>
            <a:endParaRPr lang="fr-FR" altLang="fr-FR" dirty="0"/>
          </a:p>
          <a:p>
            <a:pPr marL="438150" indent="-381000" eaLnBrk="1" hangingPunct="1">
              <a:lnSpc>
                <a:spcPct val="80000"/>
              </a:lnSpc>
              <a:defRPr/>
            </a:pPr>
            <a:endParaRPr lang="fr-FR" alt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F8C52EE-76A1-433E-82CC-C603AADBB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/>
              <a:t>Digestion des glucides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53515E5-1529-4603-ACE7-34D3A3962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197100"/>
            <a:ext cx="8229600" cy="3886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Les liaisons </a:t>
            </a:r>
            <a:r>
              <a:rPr lang="el-GR" altLang="fr-FR" sz="2400" b="1" dirty="0">
                <a:solidFill>
                  <a:srgbClr val="FF0000"/>
                </a:solidFill>
              </a:rPr>
              <a:t>β</a:t>
            </a:r>
            <a:r>
              <a:rPr lang="fr-FR" altLang="fr-FR" sz="2400" dirty="0"/>
              <a:t> ne peuvent être hydrolysées que par des </a:t>
            </a:r>
            <a:r>
              <a:rPr lang="fr-FR" altLang="fr-FR" sz="2400" b="1" dirty="0">
                <a:solidFill>
                  <a:srgbClr val="FF0000"/>
                </a:solidFill>
              </a:rPr>
              <a:t>enzymes bactériennes</a:t>
            </a:r>
            <a:r>
              <a:rPr lang="fr-FR" altLang="fr-FR" sz="2400" dirty="0">
                <a:solidFill>
                  <a:srgbClr val="FF0000"/>
                </a:solidFill>
              </a:rPr>
              <a:t> </a:t>
            </a:r>
            <a:r>
              <a:rPr lang="fr-FR" altLang="fr-FR" sz="2400" dirty="0"/>
              <a:t>présentes dans le </a:t>
            </a:r>
            <a:r>
              <a:rPr lang="fr-FR" altLang="fr-FR" sz="2400" b="1" dirty="0"/>
              <a:t>gros intestin</a:t>
            </a:r>
            <a:r>
              <a:rPr lang="fr-FR" altLang="fr-FR" sz="2400" dirty="0"/>
              <a:t> chez toutes les espèces </a:t>
            </a:r>
            <a:r>
              <a:rPr lang="fr-FR" altLang="fr-FR" sz="2400"/>
              <a:t>ou dans le </a:t>
            </a:r>
            <a:r>
              <a:rPr lang="fr-FR" altLang="fr-FR" sz="2400" b="1" dirty="0" err="1"/>
              <a:t>réticulo</a:t>
            </a:r>
            <a:r>
              <a:rPr lang="fr-FR" altLang="fr-FR" sz="2400" b="1" dirty="0"/>
              <a:t>-rumen</a:t>
            </a:r>
            <a:r>
              <a:rPr lang="fr-FR" altLang="fr-FR" sz="2400" dirty="0"/>
              <a:t> chez les ruminants</a:t>
            </a: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fr-FR" altLang="fr-FR" sz="2400" dirty="0"/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La cellulose et les autres fibres ont </a:t>
            </a:r>
            <a:r>
              <a:rPr lang="fr-FR" altLang="fr-FR" sz="2400" b="1" dirty="0">
                <a:solidFill>
                  <a:schemeClr val="accent6">
                    <a:lumMod val="75000"/>
                  </a:schemeClr>
                </a:solidFill>
              </a:rPr>
              <a:t>principalement un rôle dans le transit intestinal </a:t>
            </a:r>
            <a:r>
              <a:rPr lang="fr-FR" altLang="fr-FR" sz="2400" dirty="0"/>
              <a:t>chez les mammifères carnivores et omnivores </a:t>
            </a: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el-GR" altLang="fr-FR" sz="2400" dirty="0"/>
          </a:p>
          <a:p>
            <a:pPr eaLnBrk="1" hangingPunct="1">
              <a:defRPr/>
            </a:pPr>
            <a:endParaRPr lang="fr-FR" altLang="fr-FR" sz="2400" b="1" dirty="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C91CB0-3F1D-4936-AF88-2D11627FF9E0}"/>
              </a:ext>
            </a:extLst>
          </p:cNvPr>
          <p:cNvSpPr/>
          <p:nvPr/>
        </p:nvSpPr>
        <p:spPr>
          <a:xfrm>
            <a:off x="247650" y="2141538"/>
            <a:ext cx="8439150" cy="1646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3D4BAE6-F431-47A2-9EDA-D9B986097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/>
              <a:t>Digestion des glucides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91A780F3-4DAD-41CB-BC8A-95EFF2F73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088" y="2106613"/>
            <a:ext cx="8045450" cy="2255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b="1">
                <a:solidFill>
                  <a:schemeClr val="bg2"/>
                </a:solidFill>
              </a:rPr>
              <a:t>Digestion intestinale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 1. dans la lumière : </a:t>
            </a:r>
            <a:r>
              <a:rPr lang="fr-FR" altLang="fr-FR" sz="2400" b="1">
                <a:solidFill>
                  <a:srgbClr val="FF0000"/>
                </a:solidFill>
              </a:rPr>
              <a:t>amylase pancréatique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400" b="1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/>
              <a:t>digestion très rapide </a:t>
            </a:r>
            <a:r>
              <a:rPr lang="fr-FR" altLang="fr-FR" sz="1400"/>
              <a:t>(plus puissante que l’amylase salivaire)</a:t>
            </a:r>
          </a:p>
          <a:p>
            <a:pPr lvl="2" eaLnBrk="1" hangingPunct="1">
              <a:lnSpc>
                <a:spcPct val="90000"/>
              </a:lnSpc>
            </a:pPr>
            <a:endParaRPr lang="fr-FR" altLang="fr-FR" sz="2000"/>
          </a:p>
          <a:p>
            <a:pPr lvl="2" eaLnBrk="1" hangingPunct="1">
              <a:lnSpc>
                <a:spcPct val="90000"/>
              </a:lnSpc>
            </a:pPr>
            <a:r>
              <a:rPr lang="fr-FR" altLang="fr-FR" sz="2000"/>
              <a:t>l’amidon ingéré est digéré en totalité en 30 minutes dans le duodénum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3">
            <a:extLst>
              <a:ext uri="{FF2B5EF4-FFF2-40B4-BE49-F238E27FC236}">
                <a16:creationId xmlns:a16="http://schemas.microsoft.com/office/drawing/2014/main" id="{E40AE270-F7B0-4D7E-B5FB-403D934AE5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8275" y="6024563"/>
            <a:ext cx="795338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7" name="Line 5">
            <a:extLst>
              <a:ext uri="{FF2B5EF4-FFF2-40B4-BE49-F238E27FC236}">
                <a16:creationId xmlns:a16="http://schemas.microsoft.com/office/drawing/2014/main" id="{BA603566-3120-41B6-AEC9-E5FB86C85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2225" y="3748088"/>
            <a:ext cx="230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C1EFA298-1695-4898-AEAB-C2D79562E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/>
              <a:t>Digestion des glucides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7D89021E-073A-4EF1-9BE3-96C8848A4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229600" cy="3886200"/>
          </a:xfrm>
        </p:spPr>
        <p:txBody>
          <a:bodyPr/>
          <a:lstStyle/>
          <a:p>
            <a:pPr eaLnBrk="1" hangingPunct="1"/>
            <a:r>
              <a:rPr lang="el-GR" altLang="fr-FR" sz="2400"/>
              <a:t>α</a:t>
            </a:r>
            <a:r>
              <a:rPr lang="fr-FR" altLang="fr-FR" sz="2400"/>
              <a:t> Amylase : </a:t>
            </a:r>
          </a:p>
          <a:p>
            <a:pPr lvl="1" eaLnBrk="1" hangingPunct="1"/>
            <a:r>
              <a:rPr lang="fr-FR" altLang="fr-FR" sz="2000"/>
              <a:t>Hydrolyse les </a:t>
            </a:r>
            <a:r>
              <a:rPr lang="fr-FR" altLang="fr-FR" sz="2000" b="1">
                <a:solidFill>
                  <a:schemeClr val="bg2"/>
                </a:solidFill>
              </a:rPr>
              <a:t>liaisons </a:t>
            </a:r>
            <a:r>
              <a:rPr lang="el-GR" altLang="fr-FR" sz="2000" b="1">
                <a:solidFill>
                  <a:schemeClr val="bg2"/>
                </a:solidFill>
              </a:rPr>
              <a:t>α</a:t>
            </a:r>
            <a:r>
              <a:rPr lang="fr-FR" altLang="fr-FR" sz="2000" b="1">
                <a:solidFill>
                  <a:schemeClr val="bg2"/>
                </a:solidFill>
              </a:rPr>
              <a:t>1-4</a:t>
            </a:r>
            <a:r>
              <a:rPr lang="fr-FR" altLang="fr-FR" sz="2000"/>
              <a:t> de l’amidon</a:t>
            </a:r>
          </a:p>
        </p:txBody>
      </p:sp>
      <p:sp>
        <p:nvSpPr>
          <p:cNvPr id="26630" name="Oval 8">
            <a:extLst>
              <a:ext uri="{FF2B5EF4-FFF2-40B4-BE49-F238E27FC236}">
                <a16:creationId xmlns:a16="http://schemas.microsoft.com/office/drawing/2014/main" id="{00AF1D1B-731B-4EC7-9FB8-C359C6759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3568700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631" name="Oval 9">
            <a:extLst>
              <a:ext uri="{FF2B5EF4-FFF2-40B4-BE49-F238E27FC236}">
                <a16:creationId xmlns:a16="http://schemas.microsoft.com/office/drawing/2014/main" id="{16A09D41-7902-450D-8EC2-2D64E85DB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3568700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632" name="Oval 10">
            <a:extLst>
              <a:ext uri="{FF2B5EF4-FFF2-40B4-BE49-F238E27FC236}">
                <a16:creationId xmlns:a16="http://schemas.microsoft.com/office/drawing/2014/main" id="{42D27A1C-1D26-4564-8882-EDF77133D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3570288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633" name="Oval 11">
            <a:extLst>
              <a:ext uri="{FF2B5EF4-FFF2-40B4-BE49-F238E27FC236}">
                <a16:creationId xmlns:a16="http://schemas.microsoft.com/office/drawing/2014/main" id="{B65C2C98-E4D3-4FAC-A8B1-F78BAE8AD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5" y="3570288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634" name="AutoShape 20">
            <a:extLst>
              <a:ext uri="{FF2B5EF4-FFF2-40B4-BE49-F238E27FC236}">
                <a16:creationId xmlns:a16="http://schemas.microsoft.com/office/drawing/2014/main" id="{20A81F8B-78A5-4FC0-A985-3612A51DA7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29819" y="3375819"/>
            <a:ext cx="249237" cy="219075"/>
          </a:xfrm>
          <a:prstGeom prst="rightArrow">
            <a:avLst>
              <a:gd name="adj1" fmla="val 50000"/>
              <a:gd name="adj2" fmla="val 28442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635" name="Text Box 21">
            <a:extLst>
              <a:ext uri="{FF2B5EF4-FFF2-40B4-BE49-F238E27FC236}">
                <a16:creationId xmlns:a16="http://schemas.microsoft.com/office/drawing/2014/main" id="{AD253D1D-11BE-4B51-9F96-D0E96B80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3" y="2903538"/>
            <a:ext cx="2081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Liaison </a:t>
            </a:r>
            <a:r>
              <a:rPr lang="el-GR" altLang="fr-FR" sz="2000"/>
              <a:t>α</a:t>
            </a:r>
            <a:r>
              <a:rPr lang="fr-FR" altLang="fr-FR" sz="2000"/>
              <a:t>1-4</a:t>
            </a:r>
          </a:p>
        </p:txBody>
      </p:sp>
      <p:sp>
        <p:nvSpPr>
          <p:cNvPr id="26636" name="Oval 24">
            <a:extLst>
              <a:ext uri="{FF2B5EF4-FFF2-40B4-BE49-F238E27FC236}">
                <a16:creationId xmlns:a16="http://schemas.microsoft.com/office/drawing/2014/main" id="{0F190A5A-98A6-4619-970A-09EC8CF1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5849938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637" name="Oval 25">
            <a:extLst>
              <a:ext uri="{FF2B5EF4-FFF2-40B4-BE49-F238E27FC236}">
                <a16:creationId xmlns:a16="http://schemas.microsoft.com/office/drawing/2014/main" id="{056CC5CC-8475-4C79-8654-AAFD81A97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5849938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638" name="Line 26">
            <a:extLst>
              <a:ext uri="{FF2B5EF4-FFF2-40B4-BE49-F238E27FC236}">
                <a16:creationId xmlns:a16="http://schemas.microsoft.com/office/drawing/2014/main" id="{0A82EEC7-9333-409C-9678-01884C9DA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0475" y="6018213"/>
            <a:ext cx="195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9" name="Oval 27">
            <a:extLst>
              <a:ext uri="{FF2B5EF4-FFF2-40B4-BE49-F238E27FC236}">
                <a16:creationId xmlns:a16="http://schemas.microsoft.com/office/drawing/2014/main" id="{66D2A068-88E2-4C04-A6D9-616E347B4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5" y="5856288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640" name="Oval 28">
            <a:extLst>
              <a:ext uri="{FF2B5EF4-FFF2-40B4-BE49-F238E27FC236}">
                <a16:creationId xmlns:a16="http://schemas.microsoft.com/office/drawing/2014/main" id="{B76AAB71-E69E-475C-9132-EE0BC397B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13" y="5856288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641" name="Oval 29">
            <a:extLst>
              <a:ext uri="{FF2B5EF4-FFF2-40B4-BE49-F238E27FC236}">
                <a16:creationId xmlns:a16="http://schemas.microsoft.com/office/drawing/2014/main" id="{AE551431-5AE3-477D-97A2-6003C0B78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488" y="5856288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642" name="Line 37">
            <a:extLst>
              <a:ext uri="{FF2B5EF4-FFF2-40B4-BE49-F238E27FC236}">
                <a16:creationId xmlns:a16="http://schemas.microsoft.com/office/drawing/2014/main" id="{9FB9E5EB-801A-405C-8632-6558DE3480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1500" y="4862513"/>
            <a:ext cx="83820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43" name="Line 39">
            <a:extLst>
              <a:ext uri="{FF2B5EF4-FFF2-40B4-BE49-F238E27FC236}">
                <a16:creationId xmlns:a16="http://schemas.microsoft.com/office/drawing/2014/main" id="{02C21900-895F-448E-A45C-B0815B8F3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1838" y="4875213"/>
            <a:ext cx="1522412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44" name="Text Box 40">
            <a:extLst>
              <a:ext uri="{FF2B5EF4-FFF2-40B4-BE49-F238E27FC236}">
                <a16:creationId xmlns:a16="http://schemas.microsoft.com/office/drawing/2014/main" id="{5E40FA08-52EA-4754-932C-497644C33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4457700"/>
            <a:ext cx="1293813" cy="4048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fr-FR" sz="1800"/>
              <a:t>α</a:t>
            </a:r>
            <a:r>
              <a:rPr lang="fr-FR" altLang="fr-FR" sz="1800"/>
              <a:t> Amylase</a:t>
            </a:r>
          </a:p>
        </p:txBody>
      </p:sp>
      <p:sp>
        <p:nvSpPr>
          <p:cNvPr id="26645" name="Text Box 42">
            <a:extLst>
              <a:ext uri="{FF2B5EF4-FFF2-40B4-BE49-F238E27FC236}">
                <a16:creationId xmlns:a16="http://schemas.microsoft.com/office/drawing/2014/main" id="{179F1459-0C5E-431C-9018-55F1ECAF4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620395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maltose</a:t>
            </a:r>
          </a:p>
        </p:txBody>
      </p:sp>
      <p:sp>
        <p:nvSpPr>
          <p:cNvPr id="26646" name="Text Box 44">
            <a:extLst>
              <a:ext uri="{FF2B5EF4-FFF2-40B4-BE49-F238E27FC236}">
                <a16:creationId xmlns:a16="http://schemas.microsoft.com/office/drawing/2014/main" id="{0FA625AF-4916-4210-938F-AAD31937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5" y="6327775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maltotriose</a:t>
            </a:r>
          </a:p>
        </p:txBody>
      </p:sp>
      <p:sp>
        <p:nvSpPr>
          <p:cNvPr id="26647" name="Text Box 46">
            <a:extLst>
              <a:ext uri="{FF2B5EF4-FFF2-40B4-BE49-F238E27FC236}">
                <a16:creationId xmlns:a16="http://schemas.microsoft.com/office/drawing/2014/main" id="{C5644F3E-C304-48DE-B8AF-BD5DB99F1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451225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/>
              <a:t>amylose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43">
            <a:extLst>
              <a:ext uri="{FF2B5EF4-FFF2-40B4-BE49-F238E27FC236}">
                <a16:creationId xmlns:a16="http://schemas.microsoft.com/office/drawing/2014/main" id="{C1584824-393A-4AEB-B1EB-F56B11B56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463" y="6121400"/>
            <a:ext cx="84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5" name="Line 35">
            <a:extLst>
              <a:ext uri="{FF2B5EF4-FFF2-40B4-BE49-F238E27FC236}">
                <a16:creationId xmlns:a16="http://schemas.microsoft.com/office/drawing/2014/main" id="{07657C59-F745-4D7F-8A32-7D083D39ED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5088" y="5635625"/>
            <a:ext cx="795337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6" name="Line 23">
            <a:extLst>
              <a:ext uri="{FF2B5EF4-FFF2-40B4-BE49-F238E27FC236}">
                <a16:creationId xmlns:a16="http://schemas.microsoft.com/office/drawing/2014/main" id="{D4FC61E7-C8AC-4D7B-A132-7F0720508E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7138" y="4140200"/>
            <a:ext cx="3798887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7" name="Line 22">
            <a:extLst>
              <a:ext uri="{FF2B5EF4-FFF2-40B4-BE49-F238E27FC236}">
                <a16:creationId xmlns:a16="http://schemas.microsoft.com/office/drawing/2014/main" id="{6AE7079A-8BBD-40A8-AF8A-A978B9826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0350" y="3478213"/>
            <a:ext cx="230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96F06AEF-E2C0-46A6-B313-2A824C7D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/>
              <a:t>Digestion des glucides</a:t>
            </a:r>
          </a:p>
        </p:txBody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C95744AB-A302-422A-B233-2F7EC7ADB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229600" cy="3886200"/>
          </a:xfrm>
        </p:spPr>
        <p:txBody>
          <a:bodyPr/>
          <a:lstStyle/>
          <a:p>
            <a:pPr eaLnBrk="1" hangingPunct="1"/>
            <a:r>
              <a:rPr lang="el-GR" altLang="fr-FR" sz="2400"/>
              <a:t>α</a:t>
            </a:r>
            <a:r>
              <a:rPr lang="fr-FR" altLang="fr-FR" sz="2400"/>
              <a:t> Amylase : </a:t>
            </a:r>
          </a:p>
          <a:p>
            <a:pPr lvl="1" eaLnBrk="1" hangingPunct="1"/>
            <a:r>
              <a:rPr lang="fr-FR" altLang="fr-FR" sz="2000"/>
              <a:t>Hydrolyse les </a:t>
            </a:r>
            <a:r>
              <a:rPr lang="fr-FR" altLang="fr-FR" sz="2000" b="1">
                <a:solidFill>
                  <a:schemeClr val="bg2"/>
                </a:solidFill>
              </a:rPr>
              <a:t>liaisons </a:t>
            </a:r>
            <a:r>
              <a:rPr lang="el-GR" altLang="fr-FR" sz="2000" b="1">
                <a:solidFill>
                  <a:schemeClr val="bg2"/>
                </a:solidFill>
              </a:rPr>
              <a:t>α</a:t>
            </a:r>
            <a:r>
              <a:rPr lang="fr-FR" altLang="fr-FR" sz="2000" b="1">
                <a:solidFill>
                  <a:schemeClr val="bg2"/>
                </a:solidFill>
              </a:rPr>
              <a:t>1-4</a:t>
            </a:r>
            <a:r>
              <a:rPr lang="fr-FR" altLang="fr-FR" sz="2000"/>
              <a:t> de l’amidon</a:t>
            </a:r>
          </a:p>
        </p:txBody>
      </p:sp>
      <p:sp>
        <p:nvSpPr>
          <p:cNvPr id="28680" name="Oval 4">
            <a:extLst>
              <a:ext uri="{FF2B5EF4-FFF2-40B4-BE49-F238E27FC236}">
                <a16:creationId xmlns:a16="http://schemas.microsoft.com/office/drawing/2014/main" id="{C5599AF7-BD17-412A-BFBF-D510B9B7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3298825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81" name="Oval 5">
            <a:extLst>
              <a:ext uri="{FF2B5EF4-FFF2-40B4-BE49-F238E27FC236}">
                <a16:creationId xmlns:a16="http://schemas.microsoft.com/office/drawing/2014/main" id="{8F67C3D0-BEAC-41BB-9576-6A05E5C99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3298825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82" name="Oval 6">
            <a:extLst>
              <a:ext uri="{FF2B5EF4-FFF2-40B4-BE49-F238E27FC236}">
                <a16:creationId xmlns:a16="http://schemas.microsoft.com/office/drawing/2014/main" id="{9097EBE8-7C56-44CB-853A-846EDD178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3300413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83" name="Oval 7">
            <a:extLst>
              <a:ext uri="{FF2B5EF4-FFF2-40B4-BE49-F238E27FC236}">
                <a16:creationId xmlns:a16="http://schemas.microsoft.com/office/drawing/2014/main" id="{5B5CA759-1AB2-4DCB-B230-69407BB0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3300413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84" name="Oval 8">
            <a:extLst>
              <a:ext uri="{FF2B5EF4-FFF2-40B4-BE49-F238E27FC236}">
                <a16:creationId xmlns:a16="http://schemas.microsoft.com/office/drawing/2014/main" id="{87816DD6-8851-410D-ABE8-DAB8CD44A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3975100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85" name="Oval 9">
            <a:extLst>
              <a:ext uri="{FF2B5EF4-FFF2-40B4-BE49-F238E27FC236}">
                <a16:creationId xmlns:a16="http://schemas.microsoft.com/office/drawing/2014/main" id="{033A27EB-4435-40D5-9C94-E80D9F2AF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3975100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86" name="Oval 10">
            <a:extLst>
              <a:ext uri="{FF2B5EF4-FFF2-40B4-BE49-F238E27FC236}">
                <a16:creationId xmlns:a16="http://schemas.microsoft.com/office/drawing/2014/main" id="{98BB7625-5B2A-43CA-9AAE-F0C7227BE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3975100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87" name="Oval 11">
            <a:extLst>
              <a:ext uri="{FF2B5EF4-FFF2-40B4-BE49-F238E27FC236}">
                <a16:creationId xmlns:a16="http://schemas.microsoft.com/office/drawing/2014/main" id="{0514957A-662E-40C9-BDC4-D8D7C7C8A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138" y="3975100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88" name="Oval 12">
            <a:extLst>
              <a:ext uri="{FF2B5EF4-FFF2-40B4-BE49-F238E27FC236}">
                <a16:creationId xmlns:a16="http://schemas.microsoft.com/office/drawing/2014/main" id="{F47B78D1-DAD7-49FC-98C5-B416C6DBD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25" y="3975100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89" name="Oval 13">
            <a:extLst>
              <a:ext uri="{FF2B5EF4-FFF2-40B4-BE49-F238E27FC236}">
                <a16:creationId xmlns:a16="http://schemas.microsoft.com/office/drawing/2014/main" id="{A3FC43CE-86FE-4BAD-93C3-D2D81705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3975100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90" name="Line 21">
            <a:extLst>
              <a:ext uri="{FF2B5EF4-FFF2-40B4-BE49-F238E27FC236}">
                <a16:creationId xmlns:a16="http://schemas.microsoft.com/office/drawing/2014/main" id="{28B25D0B-A775-41C1-9A6A-C9789AEF5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0538" y="4143375"/>
            <a:ext cx="141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1" name="Line 24">
            <a:extLst>
              <a:ext uri="{FF2B5EF4-FFF2-40B4-BE49-F238E27FC236}">
                <a16:creationId xmlns:a16="http://schemas.microsoft.com/office/drawing/2014/main" id="{20144F67-22EC-4039-BCAE-3EE3A3300E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1550" y="3673475"/>
            <a:ext cx="11113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2" name="AutoShape 25">
            <a:extLst>
              <a:ext uri="{FF2B5EF4-FFF2-40B4-BE49-F238E27FC236}">
                <a16:creationId xmlns:a16="http://schemas.microsoft.com/office/drawing/2014/main" id="{6515959B-F753-4882-ADD7-EA83C6466ED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97944" y="3105944"/>
            <a:ext cx="249237" cy="219075"/>
          </a:xfrm>
          <a:prstGeom prst="rightArrow">
            <a:avLst>
              <a:gd name="adj1" fmla="val 50000"/>
              <a:gd name="adj2" fmla="val 28442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93" name="Text Box 26">
            <a:extLst>
              <a:ext uri="{FF2B5EF4-FFF2-40B4-BE49-F238E27FC236}">
                <a16:creationId xmlns:a16="http://schemas.microsoft.com/office/drawing/2014/main" id="{9D64FCB3-94B2-4D7F-B739-4D36FE907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2633663"/>
            <a:ext cx="2081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Liaison </a:t>
            </a:r>
            <a:r>
              <a:rPr lang="el-GR" altLang="fr-FR" sz="2000"/>
              <a:t>α</a:t>
            </a:r>
            <a:r>
              <a:rPr lang="fr-FR" altLang="fr-FR" sz="2000"/>
              <a:t>1-4</a:t>
            </a:r>
          </a:p>
        </p:txBody>
      </p:sp>
      <p:sp>
        <p:nvSpPr>
          <p:cNvPr id="28694" name="Text Box 27">
            <a:extLst>
              <a:ext uri="{FF2B5EF4-FFF2-40B4-BE49-F238E27FC236}">
                <a16:creationId xmlns:a16="http://schemas.microsoft.com/office/drawing/2014/main" id="{2A7D4F64-7BFF-4C72-8F8D-39D5390C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3567113"/>
            <a:ext cx="3687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Liaison </a:t>
            </a:r>
            <a:r>
              <a:rPr lang="el-GR" altLang="fr-FR" sz="1800"/>
              <a:t>α</a:t>
            </a:r>
            <a:r>
              <a:rPr lang="fr-FR" altLang="fr-FR" sz="1800"/>
              <a:t>1-6 : </a:t>
            </a:r>
            <a:r>
              <a:rPr lang="fr-FR" altLang="fr-FR" sz="2000" b="1"/>
              <a:t>amylopectine</a:t>
            </a:r>
          </a:p>
        </p:txBody>
      </p:sp>
      <p:sp>
        <p:nvSpPr>
          <p:cNvPr id="28695" name="AutoShape 28">
            <a:extLst>
              <a:ext uri="{FF2B5EF4-FFF2-40B4-BE49-F238E27FC236}">
                <a16:creationId xmlns:a16="http://schemas.microsoft.com/office/drawing/2014/main" id="{884C487C-5DC8-4A82-AFD9-CBA83E1A2170}"/>
              </a:ext>
            </a:extLst>
          </p:cNvPr>
          <p:cNvSpPr>
            <a:spLocks noChangeArrowheads="1"/>
          </p:cNvSpPr>
          <p:nvPr/>
        </p:nvSpPr>
        <p:spPr bwMode="auto">
          <a:xfrm rot="10598613">
            <a:off x="3563938" y="3681413"/>
            <a:ext cx="249237" cy="219075"/>
          </a:xfrm>
          <a:prstGeom prst="rightArrow">
            <a:avLst>
              <a:gd name="adj1" fmla="val 50000"/>
              <a:gd name="adj2" fmla="val 28442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96" name="Oval 29">
            <a:extLst>
              <a:ext uri="{FF2B5EF4-FFF2-40B4-BE49-F238E27FC236}">
                <a16:creationId xmlns:a16="http://schemas.microsoft.com/office/drawing/2014/main" id="{A812B04C-3200-4475-9A63-3373989E2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663" y="5718175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97" name="Oval 30">
            <a:extLst>
              <a:ext uri="{FF2B5EF4-FFF2-40B4-BE49-F238E27FC236}">
                <a16:creationId xmlns:a16="http://schemas.microsoft.com/office/drawing/2014/main" id="{5326C470-6D86-4BE2-ABE3-554E72354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5718175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98" name="Line 31">
            <a:extLst>
              <a:ext uri="{FF2B5EF4-FFF2-40B4-BE49-F238E27FC236}">
                <a16:creationId xmlns:a16="http://schemas.microsoft.com/office/drawing/2014/main" id="{698493F0-AA89-41FC-805A-9D8BEEE42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00" y="5886450"/>
            <a:ext cx="195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9" name="Oval 32">
            <a:extLst>
              <a:ext uri="{FF2B5EF4-FFF2-40B4-BE49-F238E27FC236}">
                <a16:creationId xmlns:a16="http://schemas.microsoft.com/office/drawing/2014/main" id="{0F87D4C9-F3FA-4C5D-8A3D-0831D24A2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8" y="5467350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700" name="Oval 33">
            <a:extLst>
              <a:ext uri="{FF2B5EF4-FFF2-40B4-BE49-F238E27FC236}">
                <a16:creationId xmlns:a16="http://schemas.microsoft.com/office/drawing/2014/main" id="{D6749112-78EF-4D80-998C-3278879C0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225" y="5467350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701" name="Oval 34">
            <a:extLst>
              <a:ext uri="{FF2B5EF4-FFF2-40B4-BE49-F238E27FC236}">
                <a16:creationId xmlns:a16="http://schemas.microsoft.com/office/drawing/2014/main" id="{6E671B91-0414-48E5-AFDD-5BEC136EA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5467350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702" name="Oval 36">
            <a:extLst>
              <a:ext uri="{FF2B5EF4-FFF2-40B4-BE49-F238E27FC236}">
                <a16:creationId xmlns:a16="http://schemas.microsoft.com/office/drawing/2014/main" id="{FADA7700-03B6-4E01-BC2B-19EDD065C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0" y="5289550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703" name="Oval 37">
            <a:extLst>
              <a:ext uri="{FF2B5EF4-FFF2-40B4-BE49-F238E27FC236}">
                <a16:creationId xmlns:a16="http://schemas.microsoft.com/office/drawing/2014/main" id="{7B8A1041-99F8-4164-A841-3ABF83A23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289550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704" name="Oval 38">
            <a:extLst>
              <a:ext uri="{FF2B5EF4-FFF2-40B4-BE49-F238E27FC236}">
                <a16:creationId xmlns:a16="http://schemas.microsoft.com/office/drawing/2014/main" id="{7F89B4C0-5346-47B7-9D04-3626DE451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964238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705" name="Oval 39">
            <a:extLst>
              <a:ext uri="{FF2B5EF4-FFF2-40B4-BE49-F238E27FC236}">
                <a16:creationId xmlns:a16="http://schemas.microsoft.com/office/drawing/2014/main" id="{B384D0D8-B64E-4824-9411-AFB3A1FBA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5964238"/>
            <a:ext cx="369888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706" name="Oval 40">
            <a:extLst>
              <a:ext uri="{FF2B5EF4-FFF2-40B4-BE49-F238E27FC236}">
                <a16:creationId xmlns:a16="http://schemas.microsoft.com/office/drawing/2014/main" id="{64AEE413-1078-4388-9152-E87057FC0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5964238"/>
            <a:ext cx="369887" cy="3492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707" name="Line 41">
            <a:extLst>
              <a:ext uri="{FF2B5EF4-FFF2-40B4-BE49-F238E27FC236}">
                <a16:creationId xmlns:a16="http://schemas.microsoft.com/office/drawing/2014/main" id="{DFED969A-DE7A-41A1-9B6B-DCDF72DEFB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1100" y="5662613"/>
            <a:ext cx="11113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708" name="Line 44">
            <a:extLst>
              <a:ext uri="{FF2B5EF4-FFF2-40B4-BE49-F238E27FC236}">
                <a16:creationId xmlns:a16="http://schemas.microsoft.com/office/drawing/2014/main" id="{7AE1F491-FCE5-4786-874B-EA9F392454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1213" y="5457825"/>
            <a:ext cx="185737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709" name="Line 46">
            <a:extLst>
              <a:ext uri="{FF2B5EF4-FFF2-40B4-BE49-F238E27FC236}">
                <a16:creationId xmlns:a16="http://schemas.microsoft.com/office/drawing/2014/main" id="{58445588-B410-4BE7-A336-3E93BEAFCF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6588" y="5051425"/>
            <a:ext cx="83820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710" name="Line 47">
            <a:extLst>
              <a:ext uri="{FF2B5EF4-FFF2-40B4-BE49-F238E27FC236}">
                <a16:creationId xmlns:a16="http://schemas.microsoft.com/office/drawing/2014/main" id="{4EDF6002-3DA5-4471-8FA3-8CBC16A02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4865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711" name="Line 48">
            <a:extLst>
              <a:ext uri="{FF2B5EF4-FFF2-40B4-BE49-F238E27FC236}">
                <a16:creationId xmlns:a16="http://schemas.microsoft.com/office/drawing/2014/main" id="{F5950452-CF06-4584-B467-039DA995A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1838" y="4875213"/>
            <a:ext cx="1522412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712" name="Text Box 49">
            <a:extLst>
              <a:ext uri="{FF2B5EF4-FFF2-40B4-BE49-F238E27FC236}">
                <a16:creationId xmlns:a16="http://schemas.microsoft.com/office/drawing/2014/main" id="{CE5C5CCC-297C-4DF7-B937-661B02D8B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4457700"/>
            <a:ext cx="1293813" cy="4048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fr-FR" sz="1800"/>
              <a:t>α</a:t>
            </a:r>
            <a:r>
              <a:rPr lang="fr-FR" altLang="fr-FR" sz="1800"/>
              <a:t> Amylase</a:t>
            </a:r>
          </a:p>
        </p:txBody>
      </p:sp>
      <p:sp>
        <p:nvSpPr>
          <p:cNvPr id="28713" name="Text Box 50">
            <a:extLst>
              <a:ext uri="{FF2B5EF4-FFF2-40B4-BE49-F238E27FC236}">
                <a16:creationId xmlns:a16="http://schemas.microsoft.com/office/drawing/2014/main" id="{496952AB-8C59-4276-B55F-753427E1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2312988"/>
            <a:ext cx="1695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bg2"/>
                </a:solidFill>
              </a:rPr>
              <a:t>Amidon</a:t>
            </a:r>
          </a:p>
        </p:txBody>
      </p:sp>
      <p:sp>
        <p:nvSpPr>
          <p:cNvPr id="28714" name="Text Box 52">
            <a:extLst>
              <a:ext uri="{FF2B5EF4-FFF2-40B4-BE49-F238E27FC236}">
                <a16:creationId xmlns:a16="http://schemas.microsoft.com/office/drawing/2014/main" id="{9C6D9C83-1730-4CA0-89F5-1F7648BF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721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maltose</a:t>
            </a:r>
          </a:p>
        </p:txBody>
      </p:sp>
      <p:sp>
        <p:nvSpPr>
          <p:cNvPr id="28715" name="Text Box 53">
            <a:extLst>
              <a:ext uri="{FF2B5EF4-FFF2-40B4-BE49-F238E27FC236}">
                <a16:creationId xmlns:a16="http://schemas.microsoft.com/office/drawing/2014/main" id="{336F2997-0320-4788-8027-9DB33869F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6372225"/>
            <a:ext cx="15890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Dextrines</a:t>
            </a:r>
          </a:p>
        </p:txBody>
      </p:sp>
      <p:sp>
        <p:nvSpPr>
          <p:cNvPr id="28716" name="Text Box 54">
            <a:extLst>
              <a:ext uri="{FF2B5EF4-FFF2-40B4-BE49-F238E27FC236}">
                <a16:creationId xmlns:a16="http://schemas.microsoft.com/office/drawing/2014/main" id="{D245D38C-A158-4F81-98F7-76F21FC3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593883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maltotriose</a:t>
            </a:r>
          </a:p>
        </p:txBody>
      </p:sp>
      <p:sp>
        <p:nvSpPr>
          <p:cNvPr id="28717" name="Oval 55">
            <a:extLst>
              <a:ext uri="{FF2B5EF4-FFF2-40B4-BE49-F238E27FC236}">
                <a16:creationId xmlns:a16="http://schemas.microsoft.com/office/drawing/2014/main" id="{44C0413A-46D2-4407-82F0-2BF7860A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838" y="3055938"/>
            <a:ext cx="2455862" cy="706437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9">
      <a:dk1>
        <a:srgbClr val="000000"/>
      </a:dk1>
      <a:lt1>
        <a:srgbClr val="FFFFFF"/>
      </a:lt1>
      <a:dk2>
        <a:srgbClr val="000000"/>
      </a:dk2>
      <a:lt2>
        <a:srgbClr val="440044"/>
      </a:lt2>
      <a:accent1>
        <a:srgbClr val="FFCCCC"/>
      </a:accent1>
      <a:accent2>
        <a:srgbClr val="790571"/>
      </a:accent2>
      <a:accent3>
        <a:srgbClr val="FFFFFF"/>
      </a:accent3>
      <a:accent4>
        <a:srgbClr val="000000"/>
      </a:accent4>
      <a:accent5>
        <a:srgbClr val="FFE2E2"/>
      </a:accent5>
      <a:accent6>
        <a:srgbClr val="6D0466"/>
      </a:accent6>
      <a:hlink>
        <a:srgbClr val="993366"/>
      </a:hlink>
      <a:folHlink>
        <a:srgbClr val="9F839F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1883</Words>
  <Application>Microsoft Office PowerPoint</Application>
  <PresentationFormat>Affichage à l'écran (4:3)</PresentationFormat>
  <Paragraphs>513</Paragraphs>
  <Slides>50</Slides>
  <Notes>46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6" baseType="lpstr">
      <vt:lpstr>Arial</vt:lpstr>
      <vt:lpstr>Wingdings</vt:lpstr>
      <vt:lpstr>Arial Black</vt:lpstr>
      <vt:lpstr>Times New Roman</vt:lpstr>
      <vt:lpstr>Pixel</vt:lpstr>
      <vt:lpstr>QuickTime Picture</vt:lpstr>
      <vt:lpstr>Digestion et absorption dans l’intestin grêle</vt:lpstr>
      <vt:lpstr>Introduction</vt:lpstr>
      <vt:lpstr>Digestion et absorption des glucides </vt:lpstr>
      <vt:lpstr>Digestion &amp; Absorption des glucides</vt:lpstr>
      <vt:lpstr>Digestion des glucides</vt:lpstr>
      <vt:lpstr>Digestion des glucides</vt:lpstr>
      <vt:lpstr>Digestion des glucides</vt:lpstr>
      <vt:lpstr>Digestion des glucides</vt:lpstr>
      <vt:lpstr>Digestion des glucides</vt:lpstr>
      <vt:lpstr>Digestion des glucides</vt:lpstr>
      <vt:lpstr>Enzymes digestives de la bordure en brosse  produites par les entérocytes </vt:lpstr>
      <vt:lpstr>Digestion des glucides</vt:lpstr>
      <vt:lpstr>Disaccharidases en fonction de l’âge</vt:lpstr>
      <vt:lpstr>Digestion des glucides</vt:lpstr>
      <vt:lpstr>Digestion des glucides</vt:lpstr>
      <vt:lpstr>Absorption des oses</vt:lpstr>
      <vt:lpstr>Absorption des oses</vt:lpstr>
      <vt:lpstr>Digestion et absorption des protéines </vt:lpstr>
      <vt:lpstr>Digestion des protéines</vt:lpstr>
      <vt:lpstr>Digestion des protéines</vt:lpstr>
      <vt:lpstr>Digestion des protéines</vt:lpstr>
      <vt:lpstr>Digestion des protéines</vt:lpstr>
      <vt:lpstr>Digestion des protéines</vt:lpstr>
      <vt:lpstr>Absorption des acides aminés</vt:lpstr>
      <vt:lpstr>Absorption des acides aminés</vt:lpstr>
      <vt:lpstr>Digestion et absorption des lipides </vt:lpstr>
      <vt:lpstr>Digestion des lipides</vt:lpstr>
      <vt:lpstr>Digestion des lipides</vt:lpstr>
      <vt:lpstr>Digestion des lipides</vt:lpstr>
      <vt:lpstr>Digestion des lipides Digestion intestinale </vt:lpstr>
      <vt:lpstr>Digestion des lipides</vt:lpstr>
      <vt:lpstr>Présentation PowerPoint</vt:lpstr>
      <vt:lpstr>Présentation PowerPoint</vt:lpstr>
      <vt:lpstr>Digestion des lipides</vt:lpstr>
      <vt:lpstr>Digestion des lipides  Digestion enzymatique</vt:lpstr>
      <vt:lpstr>Digestion des lipides  Digestion enzymatique</vt:lpstr>
      <vt:lpstr>Digestion des lipides  Digestion enzymatique</vt:lpstr>
      <vt:lpstr>Digestion des lipides </vt:lpstr>
      <vt:lpstr>Digestion des lipides</vt:lpstr>
      <vt:lpstr>Digestion des lipides</vt:lpstr>
      <vt:lpstr>Absorption des lipides</vt:lpstr>
      <vt:lpstr>Absorption des lipides</vt:lpstr>
      <vt:lpstr>Présentation PowerPoint</vt:lpstr>
      <vt:lpstr>Absorption des lipides</vt:lpstr>
      <vt:lpstr>Présentation PowerPoint</vt:lpstr>
      <vt:lpstr>Absorption des lipides</vt:lpstr>
      <vt:lpstr>Absorption des lipides</vt:lpstr>
      <vt:lpstr>Digestion des lipides</vt:lpstr>
      <vt:lpstr>Digestion des lipides</vt:lpstr>
      <vt:lpstr>Résumé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2025-11-10T07:47:18Z</dcterms:created>
  <dcterms:modified xsi:type="dcterms:W3CDTF">2025-11-10T07:48:37Z</dcterms:modified>
</cp:coreProperties>
</file>