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632" r:id="rId2"/>
    <p:sldId id="793" r:id="rId3"/>
    <p:sldId id="702" r:id="rId4"/>
    <p:sldId id="704" r:id="rId5"/>
    <p:sldId id="791" r:id="rId6"/>
    <p:sldId id="705" r:id="rId7"/>
    <p:sldId id="783" r:id="rId8"/>
    <p:sldId id="784" r:id="rId9"/>
    <p:sldId id="708" r:id="rId10"/>
    <p:sldId id="710" r:id="rId11"/>
    <p:sldId id="781" r:id="rId12"/>
    <p:sldId id="782" r:id="rId13"/>
    <p:sldId id="721" r:id="rId14"/>
    <p:sldId id="785" r:id="rId15"/>
    <p:sldId id="789" r:id="rId16"/>
    <p:sldId id="78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x="9144000" cy="6858000" type="screen4x3"/>
  <p:notesSz cx="6772275" cy="9902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66"/>
    <a:srgbClr val="FF9933"/>
    <a:srgbClr val="0066FF"/>
    <a:srgbClr val="808000"/>
    <a:srgbClr val="777777"/>
    <a:srgbClr val="66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82810" autoAdjust="0"/>
  </p:normalViewPr>
  <p:slideViewPr>
    <p:cSldViewPr snapToGrid="0" snapToObjects="1">
      <p:cViewPr varScale="1">
        <p:scale>
          <a:sx n="102" d="100"/>
          <a:sy n="102" d="100"/>
        </p:scale>
        <p:origin x="2237" y="82"/>
      </p:cViewPr>
      <p:guideLst>
        <p:guide orient="horz" pos="18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97311" y="9492824"/>
            <a:ext cx="506702" cy="312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841" tIns="43640" rIns="88841" bIns="43640" anchor="ctr">
            <a:spAutoFit/>
          </a:bodyPr>
          <a:lstStyle/>
          <a:p>
            <a:pPr algn="r" defTabSz="898431" eaLnBrk="0" hangingPunct="0">
              <a:defRPr/>
            </a:pPr>
            <a:fld id="{985ADA24-40B1-4101-9A9B-AB26EE96E56A}" type="slidenum">
              <a:rPr lang="fr-FR" sz="1400">
                <a:cs typeface="+mn-cs"/>
              </a:rPr>
              <a:pPr algn="r" defTabSz="898431" eaLnBrk="0" hangingPunct="0">
                <a:defRPr/>
              </a:pPr>
              <a:t>‹N°›</a:t>
            </a:fld>
            <a:endParaRPr lang="fr-FR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6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6"/>
            <a:ext cx="4965700" cy="390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841" tIns="43640" rIns="88841" bIns="43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868363"/>
            <a:ext cx="4616450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97311" y="9492824"/>
            <a:ext cx="506702" cy="312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841" tIns="43640" rIns="88841" bIns="43640" anchor="ctr">
            <a:spAutoFit/>
          </a:bodyPr>
          <a:lstStyle/>
          <a:p>
            <a:pPr algn="r" defTabSz="898431" eaLnBrk="0" hangingPunct="0">
              <a:defRPr/>
            </a:pPr>
            <a:fld id="{E7AA2B87-38A9-4E7B-A7CC-4D7BBC48EF77}" type="slidenum">
              <a:rPr lang="fr-FR" sz="1400">
                <a:cs typeface="+mn-cs"/>
              </a:rPr>
              <a:pPr algn="r" defTabSz="898431" eaLnBrk="0" hangingPunct="0">
                <a:defRPr/>
              </a:pPr>
              <a:t>‹N°›</a:t>
            </a:fld>
            <a:endParaRPr lang="fr-FR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8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07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61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81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61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54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41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432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485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493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26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48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86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192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377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lvl="2"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57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877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18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32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80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45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44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34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48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99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33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74A36-535A-4A0B-B2B2-5DB7DCE3C6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AB7F-55C6-4B78-BB9F-6DBE7B5900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1ED4-0DD0-429C-A052-6E4161C9A0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050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CFA8-4113-4EAF-8CD0-F9B36BDBC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050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BD27-9B3A-4C9F-A088-C700FC25B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AFC6-7736-4617-801A-3E4F8FCAA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EA73-EB6E-4C33-9763-D2A6073382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1765-CE59-4DE8-AB1E-BF1DDDB233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DF6A-AA91-40ED-9AA6-6CC13968F6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9CC8-BF7C-4DB0-81B0-660A31CE6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5D9C-DFF1-412D-A8BC-61E3D0E7F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9242-EC23-46FC-BBEB-3C18653B51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5922-B1A1-4A3C-99CF-5B079B024F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EBB16AD-728B-4C73-A149-08887C616E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509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zHFYAmVFS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tBa_luGZX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UUYClSWF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946900" y="6270625"/>
            <a:ext cx="2133600" cy="457200"/>
          </a:xfrm>
          <a:noFill/>
        </p:spPr>
        <p:txBody>
          <a:bodyPr/>
          <a:lstStyle/>
          <a:p>
            <a:fld id="{175741E1-3997-4242-81BF-6092617FBFD6}" type="slidenum">
              <a:rPr lang="fr-FR" smtClean="0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2303463"/>
            <a:ext cx="8234363" cy="1470025"/>
          </a:xfrm>
        </p:spPr>
        <p:txBody>
          <a:bodyPr/>
          <a:lstStyle/>
          <a:p>
            <a:pPr eaLnBrk="1" hangingPunct="1"/>
            <a:r>
              <a:rPr lang="fr-FR" dirty="0"/>
              <a:t>Le comportement alimentaire</a:t>
            </a:r>
            <a:endParaRPr lang="fr-FR" noProof="1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62088" y="5022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946900" y="5791339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/>
              <a:t>Aude </a:t>
            </a:r>
            <a:r>
              <a:rPr lang="en-US" sz="2000" dirty="0" err="1"/>
              <a:t>Ferran</a:t>
            </a:r>
            <a:endParaRPr lang="en-US" sz="2000" dirty="0"/>
          </a:p>
          <a:p>
            <a:pPr algn="ctr" eaLnBrk="0" hangingPunct="0"/>
            <a:r>
              <a:rPr lang="en-US" sz="2000" dirty="0"/>
              <a:t>2025</a:t>
            </a: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29250"/>
            <a:ext cx="32845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1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53673C-BCDB-42BF-B40C-5DCADA744F7C}" type="slidenum">
              <a:rPr lang="fr-FR" smtClean="0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993775"/>
          </a:xfrm>
        </p:spPr>
        <p:txBody>
          <a:bodyPr/>
          <a:lstStyle/>
          <a:p>
            <a:pPr eaLnBrk="1" hangingPunct="1"/>
            <a:r>
              <a:rPr lang="en-US"/>
              <a:t>Cheval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57200" y="1841500"/>
            <a:ext cx="795178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r-FR" sz="2800" b="1" dirty="0">
                <a:solidFill>
                  <a:srgbClr val="800000"/>
                </a:solidFill>
              </a:rPr>
              <a:t>Prise alimentaire très longue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fr-FR" sz="2400" dirty="0"/>
              <a:t>12-18 h par jour si fourrage </a:t>
            </a:r>
            <a:r>
              <a:rPr lang="fr-FR" sz="2400" i="1" dirty="0"/>
              <a:t>ad libitum</a:t>
            </a:r>
            <a:r>
              <a:rPr lang="fr-FR" sz="2400" dirty="0"/>
              <a:t> ou pâturage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r-FR" sz="2000" dirty="0"/>
              <a:t>	Dans les conditions naturelles, le cheval ne reste jamais plus de 4h sans manger.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fr-FR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fr-FR" sz="2400" dirty="0"/>
              <a:t>Une alimentation à base de concentrés sans fourrage peut entraîner des </a:t>
            </a:r>
            <a:r>
              <a:rPr lang="fr-FR" sz="2400" dirty="0">
                <a:solidFill>
                  <a:schemeClr val="bg2"/>
                </a:solidFill>
              </a:rPr>
              <a:t>comportements pathologiques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fr-FR" sz="20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r-FR" sz="2400" dirty="0"/>
              <a:t>Sommeil le plus souvent debout entre 2-6 h /jour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2000" dirty="0"/>
              <a:t>	(couché </a:t>
            </a:r>
            <a:r>
              <a:rPr lang="fr-FR" sz="2000" dirty="0" err="1"/>
              <a:t>env</a:t>
            </a:r>
            <a:r>
              <a:rPr lang="fr-FR" sz="2000" dirty="0"/>
              <a:t> 2h/j)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127642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581025"/>
            <a:ext cx="7772400" cy="1062038"/>
          </a:xfrm>
        </p:spPr>
        <p:txBody>
          <a:bodyPr/>
          <a:lstStyle/>
          <a:p>
            <a:r>
              <a:rPr lang="en-US"/>
              <a:t>Cheval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8288" y="1643063"/>
            <a:ext cx="4886325" cy="48942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fr-FR" sz="600" dirty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fr-FR" sz="6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dirty="0"/>
              <a:t>Les</a:t>
            </a:r>
            <a:r>
              <a:rPr lang="fr-FR" sz="2400" b="1" dirty="0">
                <a:solidFill>
                  <a:srgbClr val="990000"/>
                </a:solidFill>
              </a:rPr>
              <a:t> lèvres mobiles facilitent la préhension de l’herbe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sz="24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dirty="0"/>
              <a:t>Les </a:t>
            </a:r>
            <a:r>
              <a:rPr lang="fr-FR" sz="2400" b="1" dirty="0">
                <a:solidFill>
                  <a:srgbClr val="990000"/>
                </a:solidFill>
              </a:rPr>
              <a:t>incisives sectionnent l’herbe</a:t>
            </a:r>
            <a:r>
              <a:rPr lang="fr-FR" sz="2400" dirty="0"/>
              <a:t> </a:t>
            </a:r>
            <a:r>
              <a:rPr lang="fr-FR" sz="2000" dirty="0"/>
              <a:t>(pas de corps étranger)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  <a:r>
              <a:rPr lang="fr-FR" sz="2000" dirty="0"/>
              <a:t>=Tonte plus </a:t>
            </a:r>
            <a:r>
              <a:rPr lang="fr-FR" sz="2000" dirty="0">
                <a:solidFill>
                  <a:schemeClr val="tx2"/>
                </a:solidFill>
              </a:rPr>
              <a:t>rase</a:t>
            </a:r>
            <a:r>
              <a:rPr lang="fr-FR" sz="2000" dirty="0"/>
              <a:t> que chez les bovins car présence d’incisives supérieures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dirty="0"/>
              <a:t>Les vibrisses sont impliquées dans la prise de nourriture car le cheval ne voit pas le bout de son</a:t>
            </a:r>
            <a:r>
              <a:rPr lang="fr-FR" sz="2000" dirty="0"/>
              <a:t> </a:t>
            </a:r>
            <a:r>
              <a:rPr lang="fr-FR" sz="2400" dirty="0"/>
              <a:t>nez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5" y="1514945"/>
            <a:ext cx="3433665" cy="25752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4400434"/>
            <a:ext cx="3210352" cy="21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03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Cheval</a:t>
            </a:r>
            <a:endParaRPr lang="fr-FR" sz="280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613" y="1981200"/>
            <a:ext cx="5310187" cy="3886200"/>
          </a:xfrm>
        </p:spPr>
        <p:txBody>
          <a:bodyPr/>
          <a:lstStyle/>
          <a:p>
            <a:r>
              <a:rPr lang="fr-FR" sz="2800" b="1" dirty="0"/>
              <a:t>Prise de nourriture au sol</a:t>
            </a:r>
          </a:p>
          <a:p>
            <a:endParaRPr lang="fr-FR" sz="1200" b="1" dirty="0"/>
          </a:p>
          <a:p>
            <a:pPr lvl="1"/>
            <a:r>
              <a:rPr lang="fr-FR" sz="2400" dirty="0"/>
              <a:t>Effets délétères de la prise de nourriture en hauteur </a:t>
            </a:r>
          </a:p>
          <a:p>
            <a:pPr lvl="2"/>
            <a:r>
              <a:rPr lang="fr-FR" sz="2000" dirty="0"/>
              <a:t>escalator mucociliaire moins efficace pour éliminer les particules inhalées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Risque de corps étranger oculaire</a:t>
            </a:r>
          </a:p>
          <a:p>
            <a:endParaRPr lang="fr-FR" sz="2800" dirty="0"/>
          </a:p>
        </p:txBody>
      </p:sp>
      <p:pic>
        <p:nvPicPr>
          <p:cNvPr id="39939" name="Picture 4" descr="acreage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39938"/>
            <a:ext cx="2459038" cy="3687762"/>
          </a:xfrm>
        </p:spPr>
      </p:pic>
      <p:cxnSp>
        <p:nvCxnSpPr>
          <p:cNvPr id="3" name="Connecteur droit 2"/>
          <p:cNvCxnSpPr/>
          <p:nvPr/>
        </p:nvCxnSpPr>
        <p:spPr bwMode="auto">
          <a:xfrm>
            <a:off x="354563" y="1981200"/>
            <a:ext cx="2789853" cy="402771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642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Cheval</a:t>
            </a:r>
            <a:endParaRPr lang="en-US" sz="360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eaLnBrk="1" hangingPunct="1"/>
            <a:r>
              <a:rPr lang="fr-FR" dirty="0"/>
              <a:t>Abreuvement</a:t>
            </a:r>
          </a:p>
          <a:p>
            <a:pPr lvl="1"/>
            <a:r>
              <a:rPr lang="fr-FR" sz="2400" dirty="0"/>
              <a:t>Cheval pompe l’eau (lèvres affleurent l’eau)</a:t>
            </a:r>
          </a:p>
          <a:p>
            <a:pPr lvl="1"/>
            <a:endParaRPr lang="fr-FR" sz="2400" b="1" dirty="0">
              <a:solidFill>
                <a:srgbClr val="800000"/>
              </a:solidFill>
            </a:endParaRPr>
          </a:p>
          <a:p>
            <a:pPr lvl="1" eaLnBrk="1" hangingPunct="1"/>
            <a:r>
              <a:rPr lang="fr-FR" sz="2400" dirty="0"/>
              <a:t>20-30 L par jour</a:t>
            </a:r>
          </a:p>
          <a:p>
            <a:pPr eaLnBrk="1" hangingPunct="1"/>
            <a:endParaRPr lang="fr-FR" sz="2800" dirty="0"/>
          </a:p>
          <a:p>
            <a:pPr lvl="1" eaLnBrk="1" hangingPunct="1"/>
            <a:r>
              <a:rPr lang="fr-FR" sz="2400" dirty="0"/>
              <a:t>Majorité des buvées : 10 min avant à 30 min après les repas</a:t>
            </a:r>
          </a:p>
          <a:p>
            <a:pPr lvl="1" eaLnBrk="1" hangingPunct="1"/>
            <a:endParaRPr lang="fr-FR" sz="2400" dirty="0"/>
          </a:p>
          <a:p>
            <a:pPr marL="531813" indent="0" eaLnBrk="1" hangingPunct="1">
              <a:buNone/>
            </a:pPr>
            <a:r>
              <a:rPr lang="fr-FR" sz="2000" dirty="0">
                <a:hlinkClick r:id="rId3"/>
              </a:rPr>
              <a:t>http://www.youtube.com/watch?v=AzHFYAmVFSg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51" y="457200"/>
            <a:ext cx="3205731" cy="22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8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6913"/>
            <a:ext cx="8229600" cy="831850"/>
          </a:xfrm>
        </p:spPr>
        <p:txBody>
          <a:bodyPr/>
          <a:lstStyle/>
          <a:p>
            <a:r>
              <a:rPr lang="fr-FR"/>
              <a:t>Porc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4171"/>
            <a:ext cx="3665538" cy="347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/>
              <a:t>Conditions naturelles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Groin fouisseur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Utilise sa langue pour saisir la nourriture</a:t>
            </a:r>
          </a:p>
          <a:p>
            <a:pPr lvl="1"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Besoins comportementaux: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Fouissage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Mâchonnement </a:t>
            </a:r>
          </a:p>
          <a:p>
            <a:pPr lvl="1"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Porc aspire l’eau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= Aérophagie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sz="2000" dirty="0">
              <a:hlinkClick r:id="rId3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fr-FR" sz="2000" dirty="0">
                <a:hlinkClick r:id="rId3"/>
              </a:rPr>
              <a:t>http://www.youtube.com/watch?v=ctBa_luGZX8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63907D-62AC-49D6-92BE-92B585E5E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71" y="1683409"/>
            <a:ext cx="3665539" cy="24427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0326DD-BD43-4C83-8465-F923B4DA4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71" y="4297630"/>
            <a:ext cx="3665539" cy="24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17" y="3412859"/>
            <a:ext cx="3136857" cy="2090421"/>
          </a:xfrm>
          <a:prstGeom prst="rect">
            <a:avLst/>
          </a:prstGeom>
        </p:spPr>
      </p:pic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338138"/>
            <a:ext cx="7434262" cy="1077912"/>
          </a:xfrm>
        </p:spPr>
        <p:txBody>
          <a:bodyPr/>
          <a:lstStyle/>
          <a:p>
            <a:r>
              <a:rPr lang="en-US"/>
              <a:t>Mastication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245" y="1849794"/>
            <a:ext cx="5872162" cy="39195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</a:pPr>
            <a:endParaRPr lang="fr-FR" dirty="0"/>
          </a:p>
          <a:p>
            <a:pPr marL="609600" indent="-609600">
              <a:lnSpc>
                <a:spcPct val="90000"/>
              </a:lnSpc>
              <a:buSzTx/>
            </a:pPr>
            <a:r>
              <a:rPr lang="fr-FR" sz="3600" dirty="0"/>
              <a:t>Carnivores  </a:t>
            </a:r>
          </a:p>
          <a:p>
            <a:pPr marL="990600" lvl="1" indent="-533400">
              <a:lnSpc>
                <a:spcPct val="90000"/>
              </a:lnSpc>
              <a:buClr>
                <a:schemeClr val="bg2"/>
              </a:buClr>
              <a:buSzTx/>
            </a:pPr>
            <a:r>
              <a:rPr lang="fr-FR" dirty="0"/>
              <a:t>Bougent la tête pour saisir la nourriture</a:t>
            </a:r>
          </a:p>
          <a:p>
            <a:pPr marL="990600" lvl="1" indent="-533400">
              <a:lnSpc>
                <a:spcPct val="90000"/>
              </a:lnSpc>
              <a:buClr>
                <a:schemeClr val="bg2"/>
              </a:buClr>
              <a:buSzTx/>
            </a:pPr>
            <a:endParaRPr lang="fr-FR" dirty="0"/>
          </a:p>
          <a:p>
            <a:pPr marL="990600" lvl="1" indent="-533400">
              <a:lnSpc>
                <a:spcPct val="90000"/>
              </a:lnSpc>
              <a:buClr>
                <a:schemeClr val="bg2"/>
              </a:buClr>
              <a:buSzTx/>
            </a:pPr>
            <a:r>
              <a:rPr lang="fr-FR" dirty="0"/>
              <a:t>Mouvements de mâchoires </a:t>
            </a:r>
            <a:r>
              <a:rPr lang="fr-FR" b="1" dirty="0">
                <a:solidFill>
                  <a:srgbClr val="800000"/>
                </a:solidFill>
              </a:rPr>
              <a:t>principalement verticaux</a:t>
            </a:r>
            <a:r>
              <a:rPr lang="fr-FR" dirty="0"/>
              <a:t> = section des aliments</a:t>
            </a:r>
          </a:p>
          <a:p>
            <a:pPr marL="990600" lvl="1" indent="-533400">
              <a:lnSpc>
                <a:spcPct val="90000"/>
              </a:lnSpc>
            </a:pPr>
            <a:endParaRPr lang="fr-FR" dirty="0"/>
          </a:p>
          <a:p>
            <a:pPr marL="990600" lvl="1" indent="-533400">
              <a:lnSpc>
                <a:spcPct val="90000"/>
              </a:lnSpc>
              <a:buClr>
                <a:schemeClr val="hlink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3199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9600" cy="1090613"/>
          </a:xfrm>
        </p:spPr>
        <p:txBody>
          <a:bodyPr/>
          <a:lstStyle/>
          <a:p>
            <a:r>
              <a:rPr lang="en-US"/>
              <a:t>Mastication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3575"/>
            <a:ext cx="8221663" cy="3941763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fr-FR" sz="2800" dirty="0">
                <a:solidFill>
                  <a:schemeClr val="tx2"/>
                </a:solidFill>
              </a:rPr>
              <a:t>Herbivores</a:t>
            </a:r>
          </a:p>
          <a:p>
            <a:pPr marL="838200" lvl="1" indent="-381000">
              <a:lnSpc>
                <a:spcPct val="80000"/>
              </a:lnSpc>
            </a:pPr>
            <a:r>
              <a:rPr lang="fr-FR" sz="2000" dirty="0"/>
              <a:t>Besoin d’une mastication soigneuse</a:t>
            </a:r>
          </a:p>
          <a:p>
            <a:pPr marL="838200" lvl="1" indent="-381000">
              <a:lnSpc>
                <a:spcPct val="80000"/>
              </a:lnSpc>
            </a:pPr>
            <a:r>
              <a:rPr lang="fr-FR" sz="2000" dirty="0"/>
              <a:t>Mouvements masticatoires </a:t>
            </a:r>
            <a:r>
              <a:rPr lang="fr-FR" sz="2000" b="1" dirty="0">
                <a:solidFill>
                  <a:srgbClr val="800000"/>
                </a:solidFill>
              </a:rPr>
              <a:t>principalement horizontaux</a:t>
            </a:r>
          </a:p>
          <a:p>
            <a:pPr marL="838200" lvl="1" indent="-381000">
              <a:lnSpc>
                <a:spcPct val="80000"/>
              </a:lnSpc>
            </a:pPr>
            <a:endParaRPr lang="fr-FR" sz="2400" dirty="0"/>
          </a:p>
          <a:p>
            <a:pPr marL="838200" lvl="1" indent="-381000">
              <a:lnSpc>
                <a:spcPct val="80000"/>
              </a:lnSpc>
            </a:pPr>
            <a:endParaRPr lang="fr-FR" sz="2000" dirty="0"/>
          </a:p>
          <a:p>
            <a:pPr marL="838200" lvl="1" indent="-381000">
              <a:lnSpc>
                <a:spcPct val="80000"/>
              </a:lnSpc>
            </a:pPr>
            <a:r>
              <a:rPr lang="fr-FR" sz="2400" dirty="0"/>
              <a:t>Ruminants :</a:t>
            </a:r>
            <a:r>
              <a:rPr lang="fr-FR" sz="2400" dirty="0">
                <a:solidFill>
                  <a:srgbClr val="990000"/>
                </a:solidFill>
              </a:rPr>
              <a:t> </a:t>
            </a:r>
            <a:r>
              <a:rPr lang="fr-FR" sz="2400" b="1" dirty="0">
                <a:solidFill>
                  <a:srgbClr val="990000"/>
                </a:solidFill>
              </a:rPr>
              <a:t>deux types de mastication </a:t>
            </a:r>
          </a:p>
          <a:p>
            <a:pPr marL="1257300" lvl="2" indent="-342900">
              <a:lnSpc>
                <a:spcPct val="80000"/>
              </a:lnSpc>
            </a:pPr>
            <a:r>
              <a:rPr lang="fr-FR" sz="1800" dirty="0"/>
              <a:t>Prise de nourriture : mastication grossière</a:t>
            </a:r>
          </a:p>
          <a:p>
            <a:pPr marL="1257300" lvl="2" indent="-342900">
              <a:lnSpc>
                <a:spcPct val="80000"/>
              </a:lnSpc>
            </a:pPr>
            <a:r>
              <a:rPr lang="fr-FR" sz="1800" dirty="0"/>
              <a:t>Rumination (mastication </a:t>
            </a:r>
            <a:r>
              <a:rPr lang="fr-FR" sz="1800" dirty="0" err="1"/>
              <a:t>mérycique</a:t>
            </a:r>
            <a:r>
              <a:rPr lang="fr-FR" sz="1800" dirty="0"/>
              <a:t>) : mastication soigneuse</a:t>
            </a:r>
          </a:p>
          <a:p>
            <a:pPr marL="838200" lvl="1" indent="-381000">
              <a:lnSpc>
                <a:spcPct val="80000"/>
              </a:lnSpc>
            </a:pPr>
            <a:endParaRPr lang="en-US" sz="2400" dirty="0"/>
          </a:p>
          <a:p>
            <a:pPr marL="838200" lvl="1" indent="-381000">
              <a:lnSpc>
                <a:spcPct val="80000"/>
              </a:lnSpc>
            </a:pPr>
            <a:r>
              <a:rPr lang="en-US" sz="2400" dirty="0"/>
              <a:t>Cheval</a:t>
            </a:r>
          </a:p>
          <a:p>
            <a:pPr marL="1257300" lvl="2" indent="-342900">
              <a:lnSpc>
                <a:spcPct val="80000"/>
              </a:lnSpc>
            </a:pPr>
            <a:r>
              <a:rPr lang="en-US" sz="2000" dirty="0"/>
              <a:t>Mastication </a:t>
            </a:r>
            <a:r>
              <a:rPr lang="en-US" sz="2000" dirty="0" err="1"/>
              <a:t>soigneuse</a:t>
            </a:r>
            <a:r>
              <a:rPr lang="en-US" sz="2000" dirty="0"/>
              <a:t> pendant la </a:t>
            </a:r>
            <a:r>
              <a:rPr lang="en-US" sz="2000" dirty="0" err="1"/>
              <a:t>prise</a:t>
            </a:r>
            <a:r>
              <a:rPr lang="en-US" sz="2000" dirty="0"/>
              <a:t> de </a:t>
            </a:r>
            <a:r>
              <a:rPr lang="en-US" sz="2000" dirty="0" err="1"/>
              <a:t>nourriture</a:t>
            </a:r>
            <a:endParaRPr lang="en-US" sz="2000" dirty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41288" y="5830888"/>
            <a:ext cx="1060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7281379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094526-BA68-419A-8AB8-DC5939FAE236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5722" y="2460211"/>
            <a:ext cx="7772400" cy="1298575"/>
          </a:xfrm>
        </p:spPr>
        <p:txBody>
          <a:bodyPr/>
          <a:lstStyle/>
          <a:p>
            <a:pPr eaLnBrk="1" hangingPunct="1"/>
            <a:r>
              <a:rPr lang="fr-FR" dirty="0"/>
              <a:t>Faim et Satiété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53200" y="583066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Aude FERRAN</a:t>
            </a:r>
          </a:p>
          <a:p>
            <a:pPr algn="ctr"/>
            <a:r>
              <a:rPr lang="fr-FR" dirty="0"/>
              <a:t>2025</a:t>
            </a: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29250"/>
            <a:ext cx="32845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1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F5E0ED-FFB4-494A-A153-1F3CB1D5B5BE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18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Introduction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6"/>
            <a:ext cx="8229600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Episodes de prise alimentaire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>
                <a:solidFill>
                  <a:schemeClr val="tx2"/>
                </a:solidFill>
              </a:rPr>
              <a:t>hase pré-</a:t>
            </a:r>
            <a:r>
              <a:rPr lang="fr-FR" sz="2000" b="1" dirty="0" err="1">
                <a:solidFill>
                  <a:schemeClr val="tx2"/>
                </a:solidFill>
              </a:rPr>
              <a:t>ingestive</a:t>
            </a:r>
            <a:r>
              <a:rPr lang="fr-FR" sz="2000" dirty="0"/>
              <a:t> : faim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>
                <a:solidFill>
                  <a:schemeClr val="tx2"/>
                </a:solidFill>
              </a:rPr>
              <a:t>hase prandiale</a:t>
            </a:r>
            <a:r>
              <a:rPr lang="fr-FR" sz="2000" dirty="0"/>
              <a:t> : période de prise alimentaire et rassasiement progressif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>
                <a:solidFill>
                  <a:schemeClr val="tx2"/>
                </a:solidFill>
              </a:rPr>
              <a:t>hase </a:t>
            </a:r>
            <a:r>
              <a:rPr lang="fr-FR" sz="2000" b="1" dirty="0" err="1">
                <a:solidFill>
                  <a:schemeClr val="tx2"/>
                </a:solidFill>
              </a:rPr>
              <a:t>post-prandiale</a:t>
            </a:r>
            <a:r>
              <a:rPr lang="fr-FR" sz="2000" dirty="0"/>
              <a:t> : satiété</a:t>
            </a:r>
          </a:p>
          <a:p>
            <a:pPr lvl="1"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Prise alimentaire régie par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Faim 		prise alimentaire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Satiété 		arrêt de la prise alimentaire </a:t>
            </a:r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Prise alimentaire influencée par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Besoins métaboliques (métabolisme de base, activité physique, croissance, …)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Environnement (température,…)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État physiologique (stock de graisse, gestation, lactation…)</a:t>
            </a:r>
          </a:p>
          <a:p>
            <a:pPr lvl="1"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300" dirty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329242" y="4003678"/>
            <a:ext cx="676275" cy="249239"/>
          </a:xfrm>
          <a:prstGeom prst="rightArrow">
            <a:avLst>
              <a:gd name="adj1" fmla="val 50000"/>
              <a:gd name="adj2" fmla="val 678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329242" y="4295696"/>
            <a:ext cx="676275" cy="249239"/>
          </a:xfrm>
          <a:prstGeom prst="rightArrow">
            <a:avLst>
              <a:gd name="adj1" fmla="val 50000"/>
              <a:gd name="adj2" fmla="val 678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2F6D47-04DA-4F1D-8B4D-41F29BE6D7B7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19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47651"/>
            <a:ext cx="7543800" cy="1295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tx1"/>
                </a:solidFill>
              </a:rPr>
              <a:t>Rôle central de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l’</a:t>
            </a:r>
            <a:r>
              <a:rPr lang="fr-FR" dirty="0">
                <a:solidFill>
                  <a:srgbClr val="FF0000"/>
                </a:solidFill>
              </a:rPr>
              <a:t>hypothalamus </a:t>
            </a:r>
            <a:r>
              <a:rPr lang="fr-FR" sz="2900" dirty="0">
                <a:solidFill>
                  <a:schemeClr val="tx1"/>
                </a:solidFill>
              </a:rPr>
              <a:t>(noyau arqué)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5" y="1718267"/>
            <a:ext cx="8283575" cy="441265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2 types de régulation </a:t>
            </a:r>
          </a:p>
          <a:p>
            <a:pPr eaLnBrk="1" hangingPunct="1">
              <a:lnSpc>
                <a:spcPct val="80000"/>
              </a:lnSpc>
            </a:pPr>
            <a:endParaRPr lang="fr-FR" sz="1500" b="1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200" b="1" u="sng" dirty="0"/>
              <a:t>Circuit inhibiteur de l’appétit :</a:t>
            </a:r>
            <a:r>
              <a:rPr lang="fr-FR" sz="2200" b="1" dirty="0">
                <a:solidFill>
                  <a:srgbClr val="990000"/>
                </a:solidFill>
              </a:rPr>
              <a:t> </a:t>
            </a:r>
            <a:r>
              <a:rPr lang="fr-FR" b="1" dirty="0">
                <a:solidFill>
                  <a:srgbClr val="990000"/>
                </a:solidFill>
              </a:rPr>
              <a:t>an</a:t>
            </a:r>
            <a:r>
              <a:rPr lang="fr-FR" b="1" dirty="0">
                <a:solidFill>
                  <a:srgbClr val="800000"/>
                </a:solidFill>
              </a:rPr>
              <a:t>orexigène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l-GR" sz="1600" dirty="0">
                <a:solidFill>
                  <a:schemeClr val="tx2"/>
                </a:solidFill>
              </a:rPr>
              <a:t>α</a:t>
            </a:r>
            <a:r>
              <a:rPr lang="fr-FR" sz="1600" dirty="0">
                <a:solidFill>
                  <a:schemeClr val="tx2"/>
                </a:solidFill>
              </a:rPr>
              <a:t>-</a:t>
            </a:r>
            <a:r>
              <a:rPr lang="fr-FR" sz="1600" dirty="0" err="1">
                <a:solidFill>
                  <a:schemeClr val="tx2"/>
                </a:solidFill>
              </a:rPr>
              <a:t>Melanocyte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Stimulating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Hormon</a:t>
            </a:r>
            <a:r>
              <a:rPr lang="fr-FR" sz="1600" dirty="0">
                <a:solidFill>
                  <a:schemeClr val="tx2"/>
                </a:solidFill>
              </a:rPr>
              <a:t> (</a:t>
            </a:r>
            <a:r>
              <a:rPr lang="el-GR" sz="1600" dirty="0">
                <a:solidFill>
                  <a:schemeClr val="tx2"/>
                </a:solidFill>
              </a:rPr>
              <a:t>α</a:t>
            </a:r>
            <a:r>
              <a:rPr lang="fr-FR" sz="1600" dirty="0">
                <a:solidFill>
                  <a:schemeClr val="tx2"/>
                </a:solidFill>
              </a:rPr>
              <a:t>-MSH) provient du clivage de la POMC (voir biochimie)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	prise alimentaire</a:t>
            </a:r>
          </a:p>
          <a:p>
            <a:pPr marL="914377" lvl="2" indent="0" eaLnBrk="1" hangingPunct="1">
              <a:lnSpc>
                <a:spcPct val="80000"/>
              </a:lnSpc>
              <a:buNone/>
            </a:pPr>
            <a:r>
              <a:rPr lang="fr-FR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	dépenses énergétiques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2400" dirty="0"/>
              <a:t>	</a:t>
            </a:r>
            <a:endParaRPr lang="fr-FR" sz="20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300" b="1" u="sng" dirty="0"/>
              <a:t>Circuit facilitateur de l’appétit :</a:t>
            </a:r>
            <a:r>
              <a:rPr lang="fr-FR" sz="2300" b="1" dirty="0">
                <a:solidFill>
                  <a:srgbClr val="800000"/>
                </a:solidFill>
              </a:rPr>
              <a:t> </a:t>
            </a:r>
            <a:r>
              <a:rPr lang="fr-FR" sz="2600" b="1" dirty="0" err="1">
                <a:solidFill>
                  <a:srgbClr val="800000"/>
                </a:solidFill>
              </a:rPr>
              <a:t>orexigène</a:t>
            </a:r>
            <a:endParaRPr lang="fr-FR" sz="2600" b="1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2200" dirty="0"/>
              <a:t>	</a:t>
            </a:r>
            <a:r>
              <a:rPr lang="fr-FR" sz="1600" dirty="0">
                <a:solidFill>
                  <a:schemeClr val="tx2"/>
                </a:solidFill>
              </a:rPr>
              <a:t>Neuropeptide Y (NPY) + </a:t>
            </a:r>
            <a:r>
              <a:rPr lang="fr-FR" sz="1600" dirty="0" err="1">
                <a:solidFill>
                  <a:schemeClr val="tx2"/>
                </a:solidFill>
              </a:rPr>
              <a:t>AgRP</a:t>
            </a:r>
            <a:r>
              <a:rPr lang="fr-FR" sz="1600" dirty="0">
                <a:solidFill>
                  <a:schemeClr val="tx2"/>
                </a:solidFill>
              </a:rPr>
              <a:t> (Agouti-</a:t>
            </a:r>
            <a:r>
              <a:rPr lang="fr-FR" sz="1600" dirty="0" err="1">
                <a:solidFill>
                  <a:schemeClr val="tx2"/>
                </a:solidFill>
              </a:rPr>
              <a:t>Related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Protein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 	prise alimentaire </a:t>
            </a:r>
          </a:p>
          <a:p>
            <a:pPr lvl="2" eaLnBrk="1" hangingPunct="1">
              <a:lnSpc>
                <a:spcPct val="80000"/>
              </a:lnSpc>
            </a:pPr>
            <a:endParaRPr lang="fr-FR" sz="1400" dirty="0"/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	dépenses énergétiques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Flèche droite 1"/>
          <p:cNvSpPr/>
          <p:nvPr/>
        </p:nvSpPr>
        <p:spPr bwMode="auto">
          <a:xfrm rot="18955868">
            <a:off x="1778826" y="3958414"/>
            <a:ext cx="524921" cy="26748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 rot="18955868">
            <a:off x="1659557" y="5498632"/>
            <a:ext cx="524921" cy="26748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 rot="1898957">
            <a:off x="1804023" y="3361105"/>
            <a:ext cx="474530" cy="30349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 rot="1898957">
            <a:off x="1671560" y="6075834"/>
            <a:ext cx="524921" cy="267489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4215"/>
            <a:ext cx="8229600" cy="3886200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Comportement alimentaire </a:t>
            </a:r>
          </a:p>
          <a:p>
            <a:pPr lvl="1"/>
            <a:r>
              <a:rPr lang="fr-FR" sz="2400" dirty="0"/>
              <a:t>Chien</a:t>
            </a:r>
          </a:p>
          <a:p>
            <a:pPr lvl="1"/>
            <a:r>
              <a:rPr lang="fr-FR" sz="2400" dirty="0"/>
              <a:t>Chat </a:t>
            </a:r>
          </a:p>
          <a:p>
            <a:pPr lvl="1"/>
            <a:r>
              <a:rPr lang="fr-FR" sz="2400" dirty="0"/>
              <a:t>Ruminants</a:t>
            </a:r>
          </a:p>
          <a:p>
            <a:pPr lvl="1"/>
            <a:r>
              <a:rPr lang="fr-FR" sz="2400" dirty="0"/>
              <a:t>Cheval </a:t>
            </a:r>
          </a:p>
          <a:p>
            <a:pPr lvl="1"/>
            <a:r>
              <a:rPr lang="fr-FR" sz="2400" dirty="0"/>
              <a:t>Porc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Mastication</a:t>
            </a:r>
          </a:p>
          <a:p>
            <a:pPr lvl="1"/>
            <a:r>
              <a:rPr lang="fr-FR" sz="2400" dirty="0"/>
              <a:t>Carnivores</a:t>
            </a:r>
          </a:p>
          <a:p>
            <a:pPr lvl="1"/>
            <a:r>
              <a:rPr lang="fr-FR" sz="2400" dirty="0"/>
              <a:t>herbivores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76AFC6-7736-4617-801A-3E4F8FCAA6C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88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962F44-CE08-478F-8E8E-53C3C0ACBFD3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20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91" y="246066"/>
            <a:ext cx="7261225" cy="1012825"/>
          </a:xfrm>
        </p:spPr>
        <p:txBody>
          <a:bodyPr/>
          <a:lstStyle/>
          <a:p>
            <a:pPr eaLnBrk="1" hangingPunct="1"/>
            <a:r>
              <a:rPr lang="fr-FR"/>
              <a:t>Satiété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2116"/>
            <a:ext cx="8229600" cy="477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3100" dirty="0"/>
              <a:t>Signaux sensoriels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/>
              <a:t>Adaptation anticipatoire : </a:t>
            </a:r>
            <a:r>
              <a:rPr lang="fr-FR" sz="1800" u="sng" dirty="0"/>
              <a:t>ex</a:t>
            </a:r>
            <a:r>
              <a:rPr lang="fr-FR" sz="1800" dirty="0"/>
              <a:t> : nausées antérieures associées à l’aliment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b="1" dirty="0" err="1">
                <a:solidFill>
                  <a:srgbClr val="FF0000"/>
                </a:solidFill>
              </a:rPr>
              <a:t>Alliesthésie</a:t>
            </a:r>
            <a:r>
              <a:rPr lang="fr-FR" sz="1800" b="1" dirty="0">
                <a:solidFill>
                  <a:srgbClr val="FF0000"/>
                </a:solidFill>
              </a:rPr>
              <a:t> :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diminution du caractère agréable avec l’augmentation de la quantité ingérée</a:t>
            </a:r>
          </a:p>
          <a:p>
            <a:pPr lvl="1" eaLnBrk="1" hangingPunct="1">
              <a:lnSpc>
                <a:spcPct val="90000"/>
              </a:lnSpc>
            </a:pPr>
            <a:endParaRPr lang="fr-FR" sz="1800" dirty="0"/>
          </a:p>
          <a:p>
            <a:pPr eaLnBrk="1" hangingPunct="1">
              <a:lnSpc>
                <a:spcPct val="90000"/>
              </a:lnSpc>
            </a:pPr>
            <a:r>
              <a:rPr lang="fr-FR" sz="3000" dirty="0">
                <a:solidFill>
                  <a:schemeClr val="accent3">
                    <a:lumMod val="65000"/>
                  </a:schemeClr>
                </a:solidFill>
              </a:rPr>
              <a:t>Signaux digestifs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>
                <a:solidFill>
                  <a:schemeClr val="accent3">
                    <a:lumMod val="65000"/>
                  </a:schemeClr>
                </a:solidFill>
              </a:rPr>
              <a:t>Distension gastrique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>
                <a:solidFill>
                  <a:schemeClr val="accent3">
                    <a:lumMod val="65000"/>
                  </a:schemeClr>
                </a:solidFill>
              </a:rPr>
              <a:t>Contenu digestif</a:t>
            </a:r>
          </a:p>
          <a:p>
            <a:pPr lvl="2" eaLnBrk="1" hangingPunct="1">
              <a:lnSpc>
                <a:spcPct val="90000"/>
              </a:lnSpc>
            </a:pPr>
            <a:endParaRPr lang="fr-FR" sz="1700" dirty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3000" dirty="0">
                <a:solidFill>
                  <a:schemeClr val="accent3">
                    <a:lumMod val="65000"/>
                  </a:schemeClr>
                </a:solidFill>
              </a:rPr>
              <a:t>Signaux endocrines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>
                <a:solidFill>
                  <a:schemeClr val="accent3">
                    <a:lumMod val="65000"/>
                  </a:schemeClr>
                </a:solidFill>
              </a:rPr>
              <a:t>Leptine (renseigne sur la quantité de tissu adipeux)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>
                <a:solidFill>
                  <a:schemeClr val="accent3">
                    <a:lumMod val="65000"/>
                  </a:schemeClr>
                </a:solidFill>
              </a:rPr>
              <a:t>Insuline (renseigne sur la glycémie)</a:t>
            </a:r>
          </a:p>
        </p:txBody>
      </p:sp>
    </p:spTree>
    <p:extLst>
      <p:ext uri="{BB962C8B-B14F-4D97-AF65-F5344CB8AC3E}">
        <p14:creationId xmlns:p14="http://schemas.microsoft.com/office/powerpoint/2010/main" val="153122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87C743-5026-4D80-939E-8C76A9593B37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21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Satiété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500" dirty="0"/>
              <a:t>Signaux digestifs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16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Remplissage</a:t>
            </a:r>
            <a:r>
              <a:rPr lang="fr-FR" sz="2400" b="1" dirty="0">
                <a:solidFill>
                  <a:srgbClr val="990000"/>
                </a:solidFill>
              </a:rPr>
              <a:t> estomac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100" dirty="0"/>
              <a:t>Arrêt de la prise alimentaire quand la pression </a:t>
            </a:r>
            <a:r>
              <a:rPr lang="fr-FR" sz="2100" dirty="0" err="1"/>
              <a:t>intrastomacale</a:t>
            </a:r>
            <a:r>
              <a:rPr lang="fr-FR" sz="2100" dirty="0"/>
              <a:t> augmente</a:t>
            </a:r>
          </a:p>
          <a:p>
            <a:pPr lvl="2" eaLnBrk="1" hangingPunct="1">
              <a:lnSpc>
                <a:spcPct val="80000"/>
              </a:lnSpc>
            </a:pPr>
            <a:endParaRPr lang="fr-FR" sz="2500" dirty="0"/>
          </a:p>
          <a:p>
            <a:pPr lvl="1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990000"/>
                </a:solidFill>
              </a:rPr>
              <a:t>Détection du </a:t>
            </a:r>
            <a:r>
              <a:rPr lang="fr-FR" sz="2400" b="1" dirty="0">
                <a:solidFill>
                  <a:srgbClr val="FF0000"/>
                </a:solidFill>
              </a:rPr>
              <a:t>contenu digestif </a:t>
            </a:r>
            <a:r>
              <a:rPr lang="fr-FR" sz="2400" b="1" dirty="0">
                <a:solidFill>
                  <a:srgbClr val="990000"/>
                </a:solidFill>
              </a:rPr>
              <a:t>par des </a:t>
            </a:r>
            <a:r>
              <a:rPr lang="fr-FR" sz="2400" b="1" dirty="0" err="1">
                <a:solidFill>
                  <a:srgbClr val="990000"/>
                </a:solidFill>
              </a:rPr>
              <a:t>osmorécepteurs</a:t>
            </a:r>
            <a:endParaRPr lang="fr-FR" sz="2400" b="1" dirty="0">
              <a:solidFill>
                <a:srgbClr val="99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900" b="1" dirty="0">
                <a:solidFill>
                  <a:schemeClr val="tx2"/>
                </a:solidFill>
              </a:rPr>
              <a:t>Libération de </a:t>
            </a:r>
            <a:r>
              <a:rPr lang="fr-FR" sz="1900" b="1" dirty="0" err="1">
                <a:solidFill>
                  <a:schemeClr val="tx2"/>
                </a:solidFill>
              </a:rPr>
              <a:t>cholecystokinine</a:t>
            </a:r>
            <a:r>
              <a:rPr lang="fr-FR" sz="1900" b="1" dirty="0">
                <a:solidFill>
                  <a:schemeClr val="tx2"/>
                </a:solidFill>
              </a:rPr>
              <a:t> (CCK)</a:t>
            </a:r>
            <a:r>
              <a:rPr lang="fr-FR" sz="1900" dirty="0"/>
              <a:t> en réponse aux protéines et lipides contenus dans l’intestin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900" dirty="0"/>
              <a:t>	</a:t>
            </a:r>
            <a:r>
              <a:rPr lang="fr-FR" b="1" dirty="0"/>
              <a:t>= satiété </a:t>
            </a:r>
            <a:r>
              <a:rPr lang="fr-FR" sz="1900" dirty="0"/>
              <a:t>même si le remplissage de l’estomac n’est pas très important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8804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062663"/>
            <a:ext cx="2133600" cy="457200"/>
          </a:xfrm>
          <a:noFill/>
        </p:spPr>
        <p:txBody>
          <a:bodyPr/>
          <a:lstStyle/>
          <a:p>
            <a:fld id="{CE586CAC-1534-404D-A45D-6E339CBA4CA2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22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79414"/>
            <a:ext cx="7543800" cy="1035051"/>
          </a:xfrm>
        </p:spPr>
        <p:txBody>
          <a:bodyPr/>
          <a:lstStyle/>
          <a:p>
            <a:pPr eaLnBrk="1" hangingPunct="1"/>
            <a:r>
              <a:rPr lang="fr-FR"/>
              <a:t>Satiété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0373"/>
            <a:ext cx="8686800" cy="383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500" dirty="0"/>
              <a:t>Signaux endocriniens</a:t>
            </a:r>
          </a:p>
          <a:p>
            <a:pPr eaLnBrk="1" hangingPunct="1">
              <a:lnSpc>
                <a:spcPct val="80000"/>
              </a:lnSpc>
            </a:pP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Leptine et insuline </a:t>
            </a:r>
            <a:r>
              <a:rPr lang="fr-FR" sz="2400" b="1" dirty="0">
                <a:solidFill>
                  <a:srgbClr val="800000"/>
                </a:solidFill>
              </a:rPr>
              <a:t>sont anorexigènes </a:t>
            </a:r>
          </a:p>
          <a:p>
            <a:pPr marL="914377" lvl="2" indent="0" eaLnBrk="1" hangingPunct="1">
              <a:lnSpc>
                <a:spcPct val="80000"/>
              </a:lnSpc>
              <a:buNone/>
            </a:pPr>
            <a:r>
              <a:rPr lang="fr-FR" sz="1200" dirty="0"/>
              <a:t>Inhibition des circuits </a:t>
            </a:r>
            <a:r>
              <a:rPr lang="fr-FR" sz="1200" dirty="0" err="1"/>
              <a:t>orexigènes</a:t>
            </a:r>
            <a:r>
              <a:rPr lang="fr-FR" sz="1200" dirty="0"/>
              <a:t> et stimulation des circuits anorexigènes au niveau de l’hypothalamus</a:t>
            </a:r>
          </a:p>
          <a:p>
            <a:pPr lvl="2" eaLnBrk="1" hangingPunct="1">
              <a:lnSpc>
                <a:spcPct val="80000"/>
              </a:lnSpc>
            </a:pPr>
            <a:endParaRPr lang="fr-FR" sz="600" dirty="0"/>
          </a:p>
          <a:p>
            <a:pPr lvl="1" eaLnBrk="1" hangingPunct="1">
              <a:lnSpc>
                <a:spcPct val="80000"/>
              </a:lnSpc>
            </a:pPr>
            <a:r>
              <a:rPr lang="fr-FR" sz="2000" b="1" dirty="0">
                <a:solidFill>
                  <a:schemeClr val="tx2"/>
                </a:solidFill>
              </a:rPr>
              <a:t>Insuline</a:t>
            </a:r>
            <a:r>
              <a:rPr lang="fr-FR" sz="2000" dirty="0"/>
              <a:t> 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800" dirty="0"/>
              <a:t>(ex : polyphagie du diabétique de type I)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600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>
                <a:solidFill>
                  <a:schemeClr val="tx2"/>
                </a:solidFill>
              </a:rPr>
              <a:t>Leptine</a:t>
            </a:r>
            <a:r>
              <a:rPr lang="fr-FR" sz="2000" dirty="0"/>
              <a:t> </a:t>
            </a:r>
            <a:r>
              <a:rPr lang="fr-FR" sz="1600" dirty="0"/>
              <a:t>sécrétée par cellules adipeuses</a:t>
            </a:r>
            <a:r>
              <a:rPr lang="fr-FR" sz="1400" dirty="0"/>
              <a:t> </a:t>
            </a:r>
            <a:endParaRPr lang="fr-FR" sz="1600" dirty="0"/>
          </a:p>
          <a:p>
            <a:pPr marL="457189" lvl="1" indent="0" eaLnBrk="1" hangingPunct="1">
              <a:lnSpc>
                <a:spcPct val="80000"/>
              </a:lnSpc>
              <a:buNone/>
            </a:pPr>
            <a:r>
              <a:rPr lang="fr-FR" sz="1600" dirty="0"/>
              <a:t>Plus le tissu adipeux est abondant, plus les concentrations de leptine sont élevées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60420" name="Picture 4" descr="obese%20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4786313"/>
            <a:ext cx="27479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66582" y="5688864"/>
            <a:ext cx="4615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cs typeface="Arial" charset="0"/>
              </a:rPr>
              <a:t>Souris </a:t>
            </a:r>
            <a:r>
              <a:rPr lang="fr-FR" dirty="0" err="1">
                <a:solidFill>
                  <a:srgbClr val="000000"/>
                </a:solidFill>
                <a:cs typeface="Arial" charset="0"/>
              </a:rPr>
              <a:t>ob</a:t>
            </a:r>
            <a:r>
              <a:rPr lang="fr-FR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fr-FR" dirty="0" err="1">
                <a:solidFill>
                  <a:srgbClr val="000000"/>
                </a:solidFill>
                <a:cs typeface="Arial" charset="0"/>
              </a:rPr>
              <a:t>ob</a:t>
            </a:r>
            <a:endParaRPr lang="fr-FR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cs typeface="Arial" charset="0"/>
              </a:rPr>
              <a:t>= souris qui ne peut pas produire de leptine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4346578" y="5126039"/>
            <a:ext cx="2206625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60421" grpId="0"/>
      <p:bldP spid="604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CB221-3F41-4DB3-8308-4ECDA7E47C3A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23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Sensation de faim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4975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b="1" dirty="0">
                <a:solidFill>
                  <a:schemeClr val="tx2"/>
                </a:solidFill>
              </a:rPr>
              <a:t>Ghréline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800000"/>
                </a:solidFill>
              </a:rPr>
              <a:t>= orexigène</a:t>
            </a:r>
          </a:p>
          <a:p>
            <a:pPr marL="449251" lvl="1" indent="160335" eaLnBrk="1" hangingPunct="1">
              <a:lnSpc>
                <a:spcPct val="80000"/>
              </a:lnSpc>
              <a:buSzPct val="75000"/>
            </a:pPr>
            <a:r>
              <a:rPr lang="fr-FR" sz="2000" dirty="0"/>
              <a:t> Concentrations augmentent à jeun et diminuent après un repas</a:t>
            </a:r>
            <a:endParaRPr lang="fr-FR" sz="2400" b="1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Sécrétée </a:t>
            </a:r>
            <a:r>
              <a:rPr lang="fr-FR" sz="2000" b="1" dirty="0"/>
              <a:t>au niveau de l’estomac et de l’hypothalamus</a:t>
            </a:r>
          </a:p>
          <a:p>
            <a:pPr marL="457188" lvl="1" indent="0" eaLnBrk="1" hangingPunct="1">
              <a:lnSpc>
                <a:spcPct val="80000"/>
              </a:lnSpc>
              <a:buNone/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Stimule dans l’hypothalamus la libération de neuropeptide Y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Stimule la libération de GH (hormone de croissance)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Inhibe la libération de leptine</a:t>
            </a:r>
          </a:p>
          <a:p>
            <a:pPr lvl="1" eaLnBrk="1" hangingPunct="1">
              <a:lnSpc>
                <a:spcPct val="80000"/>
              </a:lnSpc>
            </a:pPr>
            <a:endParaRPr lang="fr-FR" sz="2200" dirty="0"/>
          </a:p>
          <a:p>
            <a:pPr marL="457188" lvl="1" indent="0" eaLnBrk="1" hangingPunct="1">
              <a:lnSpc>
                <a:spcPct val="80000"/>
              </a:lnSpc>
              <a:buNone/>
            </a:pPr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F32056-8A04-4875-9BFD-D3C2ABA2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4750118"/>
            <a:ext cx="1726882" cy="17268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EBC2D4-6055-44A0-9AE5-FDC73EBCE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672489"/>
            <a:ext cx="1612582" cy="16125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06A6F0C-EFEA-49A4-9750-B6AF24A1C57A}"/>
              </a:ext>
            </a:extLst>
          </p:cNvPr>
          <p:cNvSpPr txBox="1"/>
          <p:nvPr/>
        </p:nvSpPr>
        <p:spPr>
          <a:xfrm>
            <a:off x="457200" y="4937999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Info: </a:t>
            </a:r>
            <a:r>
              <a:rPr lang="fr-FR" b="1" dirty="0" err="1"/>
              <a:t>Capromoreline</a:t>
            </a:r>
            <a:r>
              <a:rPr lang="fr-FR" dirty="0"/>
              <a:t> (autorisée en Europe pour le chat (aux USA pour le chien aussi) mime l’action de la ghréline</a:t>
            </a:r>
          </a:p>
          <a:p>
            <a:r>
              <a:rPr lang="fr-FR" dirty="0"/>
              <a:t>Favorise la prise alimentaire chez le chien et le chat anorexiques </a:t>
            </a:r>
          </a:p>
        </p:txBody>
      </p:sp>
    </p:spTree>
    <p:extLst>
      <p:ext uri="{BB962C8B-B14F-4D97-AF65-F5344CB8AC3E}">
        <p14:creationId xmlns:p14="http://schemas.microsoft.com/office/powerpoint/2010/main" val="30002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AE1AC6-0316-4211-A635-4EB8C61A884B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24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2"/>
            <a:ext cx="8229600" cy="1265239"/>
          </a:xfrm>
        </p:spPr>
        <p:txBody>
          <a:bodyPr/>
          <a:lstStyle/>
          <a:p>
            <a:pPr eaLnBrk="1" hangingPunct="1"/>
            <a:r>
              <a:rPr lang="fr-FR"/>
              <a:t>Influence de l’aliment sur l’appétit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6139"/>
            <a:ext cx="8262939" cy="3305175"/>
          </a:xfrm>
        </p:spPr>
        <p:txBody>
          <a:bodyPr/>
          <a:lstStyle/>
          <a:p>
            <a:pPr eaLnBrk="1" hangingPunct="1"/>
            <a:r>
              <a:rPr lang="fr-FR" sz="2700" b="1" dirty="0">
                <a:solidFill>
                  <a:srgbClr val="FF0000"/>
                </a:solidFill>
              </a:rPr>
              <a:t>Appétence (palatabilité) : </a:t>
            </a:r>
            <a:r>
              <a:rPr lang="fr-FR" sz="2700" dirty="0"/>
              <a:t>intensité du plaisir à manger</a:t>
            </a:r>
          </a:p>
          <a:p>
            <a:pPr lvl="1" eaLnBrk="1" hangingPunct="1"/>
            <a:r>
              <a:rPr lang="fr-FR" sz="2200" b="1" dirty="0">
                <a:solidFill>
                  <a:srgbClr val="990000"/>
                </a:solidFill>
              </a:rPr>
              <a:t>Goût :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dirty="0"/>
              <a:t>critère le plus important</a:t>
            </a:r>
            <a:endParaRPr lang="fr-FR" sz="2200" dirty="0">
              <a:solidFill>
                <a:srgbClr val="FF0000"/>
              </a:solidFill>
            </a:endParaRPr>
          </a:p>
          <a:p>
            <a:pPr lvl="1" eaLnBrk="1" hangingPunct="1"/>
            <a:r>
              <a:rPr lang="fr-FR" sz="2200" b="1" dirty="0"/>
              <a:t>Odeur</a:t>
            </a:r>
            <a:r>
              <a:rPr lang="fr-FR" sz="2200" dirty="0"/>
              <a:t> : permet surtout localisation mais a peu d’influence sur l’appétit </a:t>
            </a:r>
          </a:p>
          <a:p>
            <a:pPr lvl="1" eaLnBrk="1" hangingPunct="1"/>
            <a:r>
              <a:rPr lang="fr-FR" sz="2200" b="1" dirty="0"/>
              <a:t>Texture </a:t>
            </a:r>
            <a:r>
              <a:rPr lang="fr-FR" sz="2200" dirty="0"/>
              <a:t>: chaque individu a ses propres préférences</a:t>
            </a:r>
          </a:p>
          <a:p>
            <a:pPr lvl="2" eaLnBrk="1" hangingPunct="1"/>
            <a:r>
              <a:rPr lang="fr-FR" sz="1700" dirty="0"/>
              <a:t>Les carnivores apprécient généralement les aliments huileux et en morceaux</a:t>
            </a:r>
          </a:p>
          <a:p>
            <a:pPr lvl="2" eaLnBrk="1" hangingPunct="1"/>
            <a:r>
              <a:rPr lang="fr-FR" sz="1700" dirty="0"/>
              <a:t>Les ruminants apprécient généralement les fibres longues peu broyées</a:t>
            </a:r>
          </a:p>
          <a:p>
            <a:pPr lvl="1" eaLnBrk="1" hangingPunct="1"/>
            <a:r>
              <a:rPr lang="fr-FR" sz="2200" b="1" dirty="0"/>
              <a:t>Température </a:t>
            </a:r>
            <a:r>
              <a:rPr lang="fr-FR" sz="2200" dirty="0"/>
              <a:t>: la plupart des animaux préfèrent les repas tièdes surtout lorsqu’il fait froid</a:t>
            </a:r>
          </a:p>
        </p:txBody>
      </p:sp>
    </p:spTree>
    <p:extLst>
      <p:ext uri="{BB962C8B-B14F-4D97-AF65-F5344CB8AC3E}">
        <p14:creationId xmlns:p14="http://schemas.microsoft.com/office/powerpoint/2010/main" val="315567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5F40A-CCC2-4B6F-B823-8637BC91BD62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25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4"/>
            <a:ext cx="8229600" cy="1262063"/>
          </a:xfrm>
        </p:spPr>
        <p:txBody>
          <a:bodyPr/>
          <a:lstStyle/>
          <a:p>
            <a:pPr eaLnBrk="1" hangingPunct="1"/>
            <a:r>
              <a:rPr lang="fr-FR"/>
              <a:t>Influence de l’aliment sur l’appétit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6300"/>
            <a:ext cx="8150225" cy="4559300"/>
          </a:xfrm>
        </p:spPr>
        <p:txBody>
          <a:bodyPr/>
          <a:lstStyle/>
          <a:p>
            <a:pPr eaLnBrk="1" hangingPunct="1"/>
            <a:r>
              <a:rPr lang="fr-FR" sz="3100" dirty="0"/>
              <a:t>Appétence:</a:t>
            </a:r>
          </a:p>
          <a:p>
            <a:pPr lvl="1" eaLnBrk="1" hangingPunct="1"/>
            <a:r>
              <a:rPr lang="fr-FR" sz="2200" dirty="0"/>
              <a:t>Si appétence élevée, </a:t>
            </a:r>
            <a:r>
              <a:rPr lang="fr-FR" sz="2200" b="1" dirty="0">
                <a:solidFill>
                  <a:srgbClr val="800000"/>
                </a:solidFill>
              </a:rPr>
              <a:t>moins de sensibilité</a:t>
            </a:r>
            <a:r>
              <a:rPr lang="fr-FR" sz="2200" dirty="0"/>
              <a:t> du système aux feedbacks </a:t>
            </a:r>
            <a:r>
              <a:rPr lang="fr-FR" sz="2200" b="1" dirty="0">
                <a:solidFill>
                  <a:srgbClr val="800000"/>
                </a:solidFill>
              </a:rPr>
              <a:t>anorexigènes</a:t>
            </a:r>
            <a:r>
              <a:rPr lang="fr-FR" sz="2200" dirty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FR" sz="1800" b="1" dirty="0">
                <a:solidFill>
                  <a:srgbClr val="7030A0"/>
                </a:solidFill>
              </a:rPr>
              <a:t>	Ex : </a:t>
            </a:r>
            <a:r>
              <a:rPr lang="fr-FR" sz="1800" dirty="0"/>
              <a:t>animal avec poids normal nourri avec un aliment fade qui devient obèse quand il est nourri avec un aliment appétent</a:t>
            </a:r>
          </a:p>
          <a:p>
            <a:pPr eaLnBrk="1" hangingPunct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7826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98E67-99A3-43CA-BE04-DE19577CBE1B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26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Influence des facteurs environnementaux sur l’appétit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2081216"/>
            <a:ext cx="8477251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b="1" dirty="0">
                <a:solidFill>
                  <a:srgbClr val="990000"/>
                </a:solidFill>
              </a:rPr>
              <a:t>Température extérieure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Si la température diminue, la prise alimentaire augmente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Si la température augmente, la prise alimentaire diminue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tx2"/>
                </a:solidFill>
              </a:rPr>
              <a:t>	</a:t>
            </a:r>
            <a:r>
              <a:rPr lang="fr-FR" sz="2500" dirty="0">
                <a:solidFill>
                  <a:schemeClr val="tx2"/>
                </a:solidFill>
              </a:rPr>
              <a:t>= </a:t>
            </a:r>
            <a:r>
              <a:rPr lang="fr-FR" sz="2500" b="1" dirty="0">
                <a:solidFill>
                  <a:srgbClr val="990000"/>
                </a:solidFill>
              </a:rPr>
              <a:t>réponse anticipée</a:t>
            </a:r>
            <a:r>
              <a:rPr lang="fr-FR" sz="2500" dirty="0"/>
              <a:t> avant la perte d’énergie par production de chaleur ou avant hyperthermie due à la digestion</a:t>
            </a:r>
          </a:p>
          <a:p>
            <a:pPr eaLnBrk="1" hangingPunct="1">
              <a:lnSpc>
                <a:spcPct val="90000"/>
              </a:lnSpc>
            </a:pPr>
            <a:endParaRPr lang="fr-FR" sz="2500" dirty="0"/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Cette modulation est possible grâce aux </a:t>
            </a:r>
            <a:r>
              <a:rPr lang="fr-FR" sz="2200" b="1" dirty="0">
                <a:solidFill>
                  <a:srgbClr val="FF0000"/>
                </a:solidFill>
              </a:rPr>
              <a:t>thermorécepteurs situés sur la peau et au niveau du SNC</a:t>
            </a:r>
          </a:p>
        </p:txBody>
      </p:sp>
    </p:spTree>
    <p:extLst>
      <p:ext uri="{BB962C8B-B14F-4D97-AF65-F5344CB8AC3E}">
        <p14:creationId xmlns:p14="http://schemas.microsoft.com/office/powerpoint/2010/main" val="86045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0D5951-4943-46EA-8D62-D00EDF0DB3CA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27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Effets des stéroïdes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500" dirty="0" err="1"/>
              <a:t>Oestrogènes</a:t>
            </a:r>
            <a:r>
              <a:rPr lang="fr-FR" sz="2500" dirty="0"/>
              <a:t> et testostérone</a:t>
            </a:r>
          </a:p>
          <a:p>
            <a:pPr eaLnBrk="1" hangingPunct="1"/>
            <a:endParaRPr lang="fr-FR" sz="2500" dirty="0"/>
          </a:p>
          <a:p>
            <a:pPr lvl="1" eaLnBrk="1" hangingPunct="1"/>
            <a:r>
              <a:rPr lang="fr-FR" sz="2200" dirty="0"/>
              <a:t>Diminuent l’appétit</a:t>
            </a:r>
          </a:p>
          <a:p>
            <a:pPr lvl="1" eaLnBrk="1" hangingPunct="1"/>
            <a:r>
              <a:rPr lang="fr-FR" sz="2200" dirty="0"/>
              <a:t>Augmentent l’activité et le métabolisme</a:t>
            </a:r>
          </a:p>
          <a:p>
            <a:pPr lvl="1" eaLnBrk="1" hangingPunct="1">
              <a:buFont typeface="Wingdings" pitchFamily="2" charset="2"/>
              <a:buNone/>
            </a:pPr>
            <a:endParaRPr lang="fr-FR" sz="2200" dirty="0"/>
          </a:p>
          <a:p>
            <a:pPr algn="ctr" eaLnBrk="1" hangingPunct="1">
              <a:buFont typeface="Wingdings" pitchFamily="2" charset="2"/>
              <a:buNone/>
            </a:pPr>
            <a:r>
              <a:rPr lang="fr-FR" b="1" dirty="0"/>
              <a:t>Tendance à la prise de poids après la stérilisation</a:t>
            </a:r>
          </a:p>
          <a:p>
            <a:pPr lvl="2" eaLnBrk="1" hangingPunct="1"/>
            <a:endParaRPr lang="fr-FR" sz="2200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0900" y="4076700"/>
            <a:ext cx="7543800" cy="1193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Étoile à 5 branches 2"/>
          <p:cNvSpPr/>
          <p:nvPr/>
        </p:nvSpPr>
        <p:spPr bwMode="auto">
          <a:xfrm>
            <a:off x="304855" y="3695700"/>
            <a:ext cx="824459" cy="675182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A1E03C-DEE7-480D-90F7-160AB2F01D24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28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Anorexie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981202"/>
            <a:ext cx="8172451" cy="33591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000" b="1" dirty="0">
                <a:solidFill>
                  <a:srgbClr val="800000"/>
                </a:solidFill>
              </a:rPr>
              <a:t>Symptôme très courant</a:t>
            </a:r>
            <a:r>
              <a:rPr lang="fr-FR" sz="1900" dirty="0"/>
              <a:t> en clinique qui ne permet jamais d’établir à lui seul un diagnostic</a:t>
            </a:r>
          </a:p>
          <a:p>
            <a:pPr eaLnBrk="1" hangingPunct="1">
              <a:lnSpc>
                <a:spcPct val="80000"/>
              </a:lnSpc>
            </a:pPr>
            <a:endParaRPr lang="fr-FR" sz="19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Exemples de causes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Problème dentaire (Ex: animal âgé)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Maladies infectieuses (production de cytokines)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Distension intestinale (Ex: cheval en colique)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Douleurs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Maladies métaboliques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Cancers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30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D704EA-7A0C-4CAB-844A-6531665311D0}" type="slidenum">
              <a:rPr lang="fr-FR" smtClean="0">
                <a:cs typeface="Arial" charset="0"/>
              </a:rPr>
              <a:pPr/>
              <a:t>3</a:t>
            </a:fld>
            <a:endParaRPr lang="fr-FR" dirty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249238"/>
            <a:ext cx="7772400" cy="800100"/>
          </a:xfrm>
        </p:spPr>
        <p:txBody>
          <a:bodyPr/>
          <a:lstStyle/>
          <a:p>
            <a:pPr eaLnBrk="1" hangingPunct="1"/>
            <a:r>
              <a:rPr lang="fr-FR"/>
              <a:t>Chien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639888"/>
            <a:ext cx="605313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Chasse en meute = compétition et hiérarchie dans l’accès à la proie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Le repas est vite ingéré </a:t>
            </a:r>
          </a:p>
          <a:p>
            <a:pPr eaLnBrk="1" hangingPunct="1">
              <a:lnSpc>
                <a:spcPct val="90000"/>
              </a:lnSpc>
            </a:pPr>
            <a:endParaRPr lang="fr-FR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solidFill>
                  <a:schemeClr val="bg2"/>
                </a:solidFill>
              </a:rPr>
              <a:t>Grand repas à intervalles larges et irréguliers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Distension importante de l’estomac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Pas de satiété gastrique en cours du repas </a:t>
            </a:r>
          </a:p>
          <a:p>
            <a:pPr lvl="2" eaLnBrk="1" hangingPunct="1">
              <a:lnSpc>
                <a:spcPct val="90000"/>
              </a:lnSpc>
            </a:pPr>
            <a:endParaRPr lang="fr-FR" sz="18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olidFill>
                  <a:schemeClr val="bg2"/>
                </a:solidFill>
              </a:rPr>
              <a:t>	Le chien régule mal son poids</a:t>
            </a:r>
            <a:r>
              <a:rPr lang="fr-FR" sz="2000" dirty="0">
                <a:solidFill>
                  <a:schemeClr val="bg2"/>
                </a:solidFill>
              </a:rPr>
              <a:t> </a:t>
            </a:r>
            <a:r>
              <a:rPr lang="fr-FR" sz="2000" dirty="0"/>
              <a:t>face à une alimentation </a:t>
            </a:r>
            <a:r>
              <a:rPr lang="fr-FR" sz="2000" i="1" dirty="0"/>
              <a:t>ad libitum </a:t>
            </a:r>
            <a:r>
              <a:rPr lang="fr-FR" sz="2000" dirty="0"/>
              <a:t>(à volonté) ce qui explique les risques d’obésité</a:t>
            </a:r>
          </a:p>
          <a:p>
            <a:pPr lvl="2" eaLnBrk="1" hangingPunct="1">
              <a:lnSpc>
                <a:spcPct val="90000"/>
              </a:lnSpc>
            </a:pPr>
            <a:endParaRPr lang="fr-FR" sz="1800" dirty="0"/>
          </a:p>
          <a:p>
            <a:pPr eaLnBrk="1" hangingPunct="1">
              <a:lnSpc>
                <a:spcPct val="90000"/>
              </a:lnSpc>
            </a:pPr>
            <a:r>
              <a:rPr lang="fr-FR" sz="2000" dirty="0"/>
              <a:t>Le chien est généralement </a:t>
            </a:r>
            <a:r>
              <a:rPr lang="fr-FR" sz="2000" dirty="0" err="1"/>
              <a:t>néophile</a:t>
            </a:r>
            <a:endParaRPr lang="fr-FR" sz="24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21508" name="Freeform 4"/>
          <p:cNvSpPr>
            <a:spLocks noChangeAspect="1"/>
          </p:cNvSpPr>
          <p:nvPr/>
        </p:nvSpPr>
        <p:spPr bwMode="auto">
          <a:xfrm>
            <a:off x="7240588" y="534988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4"/>
              <a:gd name="T136" fmla="*/ 0 h 763"/>
              <a:gd name="T137" fmla="*/ 884 w 884"/>
              <a:gd name="T138" fmla="*/ 763 h 7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1509" name="Picture 6" descr="fd3f8ed4-36b9-01d4-c573-b9d5e8be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2381250"/>
            <a:ext cx="29638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3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80A8AB-DAC7-4375-8660-897D595F1CF5}" type="slidenum">
              <a:rPr lang="fr-FR" smtClean="0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419100"/>
            <a:ext cx="7772400" cy="760413"/>
          </a:xfrm>
        </p:spPr>
        <p:txBody>
          <a:bodyPr/>
          <a:lstStyle/>
          <a:p>
            <a:pPr eaLnBrk="1" hangingPunct="1"/>
            <a:r>
              <a:rPr lang="fr-FR" sz="3600"/>
              <a:t>Chat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839913"/>
            <a:ext cx="7772400" cy="4633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Chasseur solitaire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Petite proie</a:t>
            </a:r>
          </a:p>
          <a:p>
            <a:pPr lvl="1" eaLnBrk="1" hangingPunct="1">
              <a:lnSpc>
                <a:spcPct val="80000"/>
              </a:lnSpc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Pas de compétition pour l’ingestion de la proie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/>
              <a:t>	= </a:t>
            </a:r>
            <a:r>
              <a:rPr lang="fr-FR" sz="2000" b="1" dirty="0">
                <a:solidFill>
                  <a:srgbClr val="800000"/>
                </a:solidFill>
              </a:rPr>
              <a:t>Régule mieux son poids corporel</a:t>
            </a:r>
            <a:r>
              <a:rPr lang="fr-FR" sz="2000" dirty="0"/>
              <a:t> face à une alimentation </a:t>
            </a:r>
            <a:r>
              <a:rPr lang="fr-FR" sz="2000" i="1" dirty="0"/>
              <a:t>ad libitum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800" b="1" dirty="0">
                <a:solidFill>
                  <a:srgbClr val="800000"/>
                </a:solidFill>
              </a:rPr>
              <a:t>Grignoteur</a:t>
            </a:r>
          </a:p>
          <a:p>
            <a:pPr eaLnBrk="1" hangingPunct="1">
              <a:lnSpc>
                <a:spcPct val="80000"/>
              </a:lnSpc>
            </a:pPr>
            <a:endParaRPr lang="fr-FR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  <a:p>
            <a:pPr lvl="1" eaLnBrk="1" hangingPunct="1">
              <a:lnSpc>
                <a:spcPct val="80000"/>
              </a:lnSpc>
            </a:pPr>
            <a:endParaRPr lang="fr-FR" sz="2400" dirty="0"/>
          </a:p>
        </p:txBody>
      </p:sp>
      <p:sp>
        <p:nvSpPr>
          <p:cNvPr id="23556" name="Freeform 4"/>
          <p:cNvSpPr>
            <a:spLocks/>
          </p:cNvSpPr>
          <p:nvPr/>
        </p:nvSpPr>
        <p:spPr bwMode="invGray">
          <a:xfrm>
            <a:off x="7629525" y="546100"/>
            <a:ext cx="974725" cy="812800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91"/>
              <a:gd name="T127" fmla="*/ 0 h 512"/>
              <a:gd name="T128" fmla="*/ 691 w 691"/>
              <a:gd name="T129" fmla="*/ 512 h 5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800000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8043863" y="4010025"/>
            <a:ext cx="642937" cy="269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35" y="3870833"/>
            <a:ext cx="3901440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6238"/>
            <a:ext cx="8229600" cy="892175"/>
          </a:xfrm>
        </p:spPr>
        <p:txBody>
          <a:bodyPr/>
          <a:lstStyle/>
          <a:p>
            <a:r>
              <a:rPr lang="fr-FR"/>
              <a:t>Chiens/Chats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1975" y="1558925"/>
            <a:ext cx="8020050" cy="431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Chat et chien lapent </a:t>
            </a:r>
            <a:r>
              <a:rPr lang="fr-FR" dirty="0">
                <a:solidFill>
                  <a:srgbClr val="990000"/>
                </a:solidFill>
              </a:rPr>
              <a:t>l’eau avec la langue </a:t>
            </a:r>
          </a:p>
          <a:p>
            <a:pPr lvl="1">
              <a:lnSpc>
                <a:spcPct val="90000"/>
              </a:lnSpc>
            </a:pPr>
            <a:endParaRPr lang="fr-FR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943100" y="6312565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http://www.youtube.com/watch?v=MTUUYClSWFI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242546"/>
            <a:ext cx="2208306" cy="29444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825" y="3447328"/>
            <a:ext cx="3601175" cy="23070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3" y="2061341"/>
            <a:ext cx="2739784" cy="2191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1975" y="587057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Certains apprécient particulièrement l’eau qui ruisselle</a:t>
            </a:r>
          </a:p>
        </p:txBody>
      </p:sp>
    </p:spTree>
    <p:extLst>
      <p:ext uri="{BB962C8B-B14F-4D97-AF65-F5344CB8AC3E}">
        <p14:creationId xmlns:p14="http://schemas.microsoft.com/office/powerpoint/2010/main" val="10097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DEA4FA-3922-410D-A646-617A2E58E9EC}" type="slidenum">
              <a:rPr lang="fr-FR" smtClean="0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74675" y="365125"/>
            <a:ext cx="7772400" cy="800100"/>
          </a:xfrm>
        </p:spPr>
        <p:txBody>
          <a:bodyPr/>
          <a:lstStyle/>
          <a:p>
            <a:pPr eaLnBrk="1" hangingPunct="1"/>
            <a:r>
              <a:rPr lang="fr-FR"/>
              <a:t>Ruminants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438" y="2149475"/>
            <a:ext cx="7634287" cy="4067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FR" sz="24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24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rgbClr val="800000"/>
                </a:solidFill>
              </a:rPr>
              <a:t>Prise alimentaire longue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8-10 h par jour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Rythme circadien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Prise de nourriture essentiellement au lever &amp; coucher du soleil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Rumination surtout la nuit (environ 8h/j)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Ils </a:t>
            </a:r>
            <a:r>
              <a:rPr lang="fr-FR" sz="2400" b="1" dirty="0">
                <a:solidFill>
                  <a:srgbClr val="800000"/>
                </a:solidFill>
              </a:rPr>
              <a:t>pompent l’eau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8" y="1586205"/>
            <a:ext cx="3712886" cy="2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549"/>
            <a:ext cx="8229600" cy="1039812"/>
          </a:xfrm>
        </p:spPr>
        <p:txBody>
          <a:bodyPr/>
          <a:lstStyle/>
          <a:p>
            <a:r>
              <a:rPr lang="fr-FR"/>
              <a:t>Vache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1344"/>
            <a:ext cx="8243596" cy="182403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fr-FR" sz="2800" dirty="0"/>
              <a:t>Mufle = </a:t>
            </a:r>
            <a:r>
              <a:rPr lang="fr-FR" sz="2800" b="1" dirty="0">
                <a:solidFill>
                  <a:srgbClr val="990000"/>
                </a:solidFill>
              </a:rPr>
              <a:t>lèvres peu mobiles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fr-FR" sz="2800" b="1" dirty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fr-FR" sz="2800" b="1" dirty="0">
                <a:solidFill>
                  <a:srgbClr val="990000"/>
                </a:solidFill>
              </a:rPr>
              <a:t>Fauchage de l’herbe</a:t>
            </a:r>
            <a:r>
              <a:rPr lang="fr-FR" sz="2800" dirty="0"/>
              <a:t> avec la langue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fr-FR" sz="2400" dirty="0">
                <a:solidFill>
                  <a:srgbClr val="FF0000"/>
                </a:solidFill>
              </a:rPr>
              <a:t>Risque d’ingestion de corps étrangers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fr-FR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endParaRPr lang="fr-FR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endParaRPr lang="fr-FR" sz="2400" dirty="0"/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72" y="3957828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07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/>
          <a:lstStyle/>
          <a:p>
            <a:r>
              <a:rPr lang="en-US"/>
              <a:t>Mouton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32375" cy="3886200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800" b="1" dirty="0">
                <a:solidFill>
                  <a:srgbClr val="990000"/>
                </a:solidFill>
              </a:rPr>
              <a:t>Préhension avec les lèvres</a:t>
            </a:r>
            <a:r>
              <a:rPr lang="fr-FR" sz="2800" dirty="0"/>
              <a:t> qui sont mobiles et fendues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fr-FR" sz="1200" dirty="0"/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400" dirty="0"/>
              <a:t>Collecte d’herbe </a:t>
            </a:r>
            <a:r>
              <a:rPr lang="fr-FR" sz="2400" b="1" dirty="0">
                <a:solidFill>
                  <a:srgbClr val="990000"/>
                </a:solidFill>
              </a:rPr>
              <a:t>plus sélective</a:t>
            </a:r>
            <a:r>
              <a:rPr lang="fr-FR" sz="2400" dirty="0"/>
              <a:t> que chez les bovins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endParaRPr lang="fr-FR" sz="2400" dirty="0"/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rgbClr val="990000"/>
                </a:solidFill>
              </a:rPr>
              <a:t>Pas de corps étranger</a:t>
            </a:r>
            <a:r>
              <a:rPr lang="fr-FR" sz="2400" dirty="0"/>
              <a:t> ingéré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endParaRPr lang="fr-FR" sz="2400" dirty="0"/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400" dirty="0"/>
              <a:t>Tonte de l’herbe plus rase que chez les bovins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fr-FR" sz="900" dirty="0"/>
          </a:p>
        </p:txBody>
      </p:sp>
      <p:pic>
        <p:nvPicPr>
          <p:cNvPr id="31748" name="Picture 5" descr="dental-pa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65800" y="3794125"/>
            <a:ext cx="3119438" cy="2498725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5" y="1424146"/>
            <a:ext cx="2730694" cy="20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1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68CCDE-0B63-41D3-BBE7-734371AC24F7}" type="slidenum">
              <a:rPr lang="fr-FR" smtClean="0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Chèvre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580" y="1974850"/>
            <a:ext cx="6007100" cy="4021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Animal effeuilleur plutôt que brouteur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  <a:r>
              <a:rPr lang="fr-FR" sz="2000" dirty="0"/>
              <a:t>Peut se tenir debout sur ses postérieurs</a:t>
            </a:r>
          </a:p>
          <a:p>
            <a:pPr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Lèvres fines : </a:t>
            </a:r>
            <a:r>
              <a:rPr lang="fr-FR" sz="2400" b="1" dirty="0">
                <a:solidFill>
                  <a:srgbClr val="800000"/>
                </a:solidFill>
              </a:rPr>
              <a:t>sélection des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800000"/>
                </a:solidFill>
              </a:rPr>
              <a:t>parties les plus nutritives</a:t>
            </a:r>
            <a:r>
              <a:rPr lang="fr-FR" sz="2400" dirty="0"/>
              <a:t> des plantes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rgbClr val="800000"/>
                </a:solidFill>
              </a:rPr>
              <a:t>Exposition aux xénobiotiques toxiques</a:t>
            </a:r>
            <a:r>
              <a:rPr lang="fr-FR" sz="2400" dirty="0"/>
              <a:t>  </a:t>
            </a:r>
            <a:r>
              <a:rPr lang="fr-FR" sz="1600" dirty="0"/>
              <a:t>(glucosides, saponines, nitrates, stérols, …) :</a:t>
            </a:r>
            <a:r>
              <a:rPr lang="fr-FR" sz="2400" dirty="0"/>
              <a:t> métabolisme hépatique différent du mouton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fr-FR" sz="1600" b="1" dirty="0">
                <a:solidFill>
                  <a:srgbClr val="00B050"/>
                </a:solidFill>
              </a:rPr>
              <a:t>Remarque: </a:t>
            </a:r>
            <a:r>
              <a:rPr lang="fr-FR" sz="1600" dirty="0"/>
              <a:t>La chèvre métabolise (élimine) vite de nombreux médicaments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4734780"/>
            <a:ext cx="3163700" cy="2093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2337437"/>
            <a:ext cx="2499069" cy="1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31</Pages>
  <Words>1217</Words>
  <Application>Microsoft Office PowerPoint</Application>
  <PresentationFormat>Affichage à l'écran (4:3)</PresentationFormat>
  <Paragraphs>272</Paragraphs>
  <Slides>28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Wingdings</vt:lpstr>
      <vt:lpstr>Pixel</vt:lpstr>
      <vt:lpstr>Le comportement alimentaire</vt:lpstr>
      <vt:lpstr>Plan</vt:lpstr>
      <vt:lpstr>Chien</vt:lpstr>
      <vt:lpstr>Chat</vt:lpstr>
      <vt:lpstr>Chiens/Chats</vt:lpstr>
      <vt:lpstr>Ruminants</vt:lpstr>
      <vt:lpstr>Vache</vt:lpstr>
      <vt:lpstr>Mouton</vt:lpstr>
      <vt:lpstr>Chèvre</vt:lpstr>
      <vt:lpstr>Cheval</vt:lpstr>
      <vt:lpstr>Cheval</vt:lpstr>
      <vt:lpstr>Cheval</vt:lpstr>
      <vt:lpstr>Cheval</vt:lpstr>
      <vt:lpstr>Porc</vt:lpstr>
      <vt:lpstr>Mastication</vt:lpstr>
      <vt:lpstr>Mastication</vt:lpstr>
      <vt:lpstr>Faim et Satiété </vt:lpstr>
      <vt:lpstr>Introduction </vt:lpstr>
      <vt:lpstr>Rôle central de l’hypothalamus (noyau arqué)</vt:lpstr>
      <vt:lpstr>Satiété</vt:lpstr>
      <vt:lpstr>Satiété</vt:lpstr>
      <vt:lpstr>Satiété</vt:lpstr>
      <vt:lpstr>Sensation de faim</vt:lpstr>
      <vt:lpstr>Influence de l’aliment sur l’appétit</vt:lpstr>
      <vt:lpstr>Influence de l’aliment sur l’appétit</vt:lpstr>
      <vt:lpstr>Influence des facteurs environnementaux sur l’appétit </vt:lpstr>
      <vt:lpstr>Effets des stéroïdes</vt:lpstr>
      <vt:lpstr>Anorexie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2025-10-03T13:19:59Z</dcterms:created>
  <dcterms:modified xsi:type="dcterms:W3CDTF">2025-10-03T13:21:24Z</dcterms:modified>
</cp:coreProperties>
</file>