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  <p:sldMasterId id="2147483689" r:id="rId2"/>
  </p:sldMasterIdLst>
  <p:notesMasterIdLst>
    <p:notesMasterId r:id="rId43"/>
  </p:notesMasterIdLst>
  <p:handoutMasterIdLst>
    <p:handoutMasterId r:id="rId44"/>
  </p:handoutMasterIdLst>
  <p:sldIdLst>
    <p:sldId id="381" r:id="rId3"/>
    <p:sldId id="559" r:id="rId4"/>
    <p:sldId id="502" r:id="rId5"/>
    <p:sldId id="550" r:id="rId6"/>
    <p:sldId id="534" r:id="rId7"/>
    <p:sldId id="383" r:id="rId8"/>
    <p:sldId id="461" r:id="rId9"/>
    <p:sldId id="503" r:id="rId10"/>
    <p:sldId id="403" r:id="rId11"/>
    <p:sldId id="404" r:id="rId12"/>
    <p:sldId id="564" r:id="rId13"/>
    <p:sldId id="405" r:id="rId14"/>
    <p:sldId id="563" r:id="rId15"/>
    <p:sldId id="406" r:id="rId16"/>
    <p:sldId id="551" r:id="rId17"/>
    <p:sldId id="552" r:id="rId18"/>
    <p:sldId id="408" r:id="rId19"/>
    <p:sldId id="493" r:id="rId20"/>
    <p:sldId id="494" r:id="rId21"/>
    <p:sldId id="499" r:id="rId22"/>
    <p:sldId id="500" r:id="rId23"/>
    <p:sldId id="501" r:id="rId24"/>
    <p:sldId id="529" r:id="rId25"/>
    <p:sldId id="556" r:id="rId26"/>
    <p:sldId id="409" r:id="rId27"/>
    <p:sldId id="505" r:id="rId28"/>
    <p:sldId id="504" r:id="rId29"/>
    <p:sldId id="495" r:id="rId30"/>
    <p:sldId id="419" r:id="rId31"/>
    <p:sldId id="530" r:id="rId32"/>
    <p:sldId id="561" r:id="rId33"/>
    <p:sldId id="506" r:id="rId34"/>
    <p:sldId id="531" r:id="rId35"/>
    <p:sldId id="532" r:id="rId36"/>
    <p:sldId id="558" r:id="rId37"/>
    <p:sldId id="507" r:id="rId38"/>
    <p:sldId id="420" r:id="rId39"/>
    <p:sldId id="560" r:id="rId40"/>
    <p:sldId id="434" r:id="rId41"/>
    <p:sldId id="514" r:id="rId42"/>
  </p:sldIdLst>
  <p:sldSz cx="9144000" cy="6858000" type="screen4x3"/>
  <p:notesSz cx="6772275" cy="9902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5008"/>
    <a:srgbClr val="FF9933"/>
    <a:srgbClr val="FE9B03"/>
    <a:srgbClr val="F4EAE4"/>
    <a:srgbClr val="FCFEB9"/>
    <a:srgbClr val="CCCCFF"/>
    <a:srgbClr val="FDC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4" autoAdjust="0"/>
    <p:restoredTop sz="69680" autoAdjust="0"/>
  </p:normalViewPr>
  <p:slideViewPr>
    <p:cSldViewPr snapToGrid="0">
      <p:cViewPr varScale="1">
        <p:scale>
          <a:sx n="49" d="100"/>
          <a:sy n="49" d="100"/>
        </p:scale>
        <p:origin x="1800" y="54"/>
      </p:cViewPr>
      <p:guideLst>
        <p:guide orient="horz" pos="2160"/>
        <p:guide pos="2889"/>
      </p:guideLst>
    </p:cSldViewPr>
  </p:slideViewPr>
  <p:outlineViewPr>
    <p:cViewPr>
      <p:scale>
        <a:sx n="33" d="100"/>
        <a:sy n="33" d="100"/>
      </p:scale>
      <p:origin x="48" y="738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946" y="-90"/>
      </p:cViewPr>
      <p:guideLst>
        <p:guide orient="horz" pos="3119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746D217-D9AD-4459-B170-0A8E4DF49C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9638"/>
            <a:ext cx="4965700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E9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48" tIns="44577" rIns="90748" bIns="445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Corps du texte</a:t>
            </a:r>
          </a:p>
          <a:p>
            <a:pPr lvl="1"/>
            <a:r>
              <a:rPr lang="fi-FI" noProof="0"/>
              <a:t>Deuxième niveau</a:t>
            </a:r>
          </a:p>
          <a:p>
            <a:pPr lvl="2"/>
            <a:r>
              <a:rPr lang="fi-FI" noProof="0"/>
              <a:t>Troisième niveau</a:t>
            </a:r>
          </a:p>
          <a:p>
            <a:pPr lvl="3"/>
            <a:r>
              <a:rPr lang="fi-FI" noProof="0"/>
              <a:t>Quatrième niveau</a:t>
            </a:r>
          </a:p>
          <a:p>
            <a:pPr lvl="4"/>
            <a:r>
              <a:rPr lang="fi-FI" noProof="0"/>
              <a:t>Cinquième niveau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36D1C3D-2DD1-404D-A3DF-AEB4EC6F951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863600"/>
            <a:ext cx="4618038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8B7CE18-539B-45C9-816A-4678780486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0DA0D1F-DDA6-4C69-ADCD-2A49D592B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7BFE89E-066A-4509-B4E7-B723BB5368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36C0C2-AA41-46F7-A0F1-9E6021A12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22D4800-871F-4431-8CF5-FF2A468ED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8E4DB2A-D85D-4AA3-BF43-5883FE0B1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B2ECAFD-62C9-4CE4-A421-E1C4B9BE73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A717C9D-D49D-417A-A5D0-097702299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BCD547A-092D-48C0-B9C1-977C55D59C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ABCA040-71B9-4749-8B97-D83BD414C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A5C2A0F-6C70-44AB-9C11-49D60433C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1F68823-DE03-40D1-ACD4-45B5AD4F1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C5BDA24-579C-4A22-952C-4D10ABB99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7A98CDB-C550-405B-BAA0-9280C0795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6F117C68-55AB-48B7-A8B6-905C17EFC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6F47A2B5-94E5-454F-8042-02308BB6F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8B6334DB-25F6-4B40-94F1-8F450EED96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A7AC9BD4-8763-4419-9026-57BD8DD44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2401461-9425-4C34-A887-9671268FA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FDA5EB2-D256-4418-91FB-A47B4C5E5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C436C4B-1644-4726-AFFE-289A3818B8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3837415-DA07-4DA1-830E-3A97D0480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D267D762-C3A3-45A0-A921-EB657299B6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AE47E14E-9B61-4D26-8F86-FD7C589F3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641A9C9-54B5-4D34-B772-28BBF83611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39EFB4E-CA34-42F5-A80A-DA1F7B2FC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7737D10-CCCF-4E03-9580-9646233D75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C908D2E-ECB7-42FB-9E1F-51A8A2DB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709730C-032B-4EC1-91BD-1F196EC10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F36E2AE-F2B9-4C91-8653-6AB416918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4703763"/>
            <a:ext cx="5416550" cy="44561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4F3625F-1FCB-4066-9481-ABA77ED2B7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08B9626-625F-48EA-ACB2-5D19DC9F0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18D4914-685C-4448-A7C8-D456B4967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70DF7AA-B8CF-4274-943E-62396DBEB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50765A5-59BD-445B-ADD2-B6EA72B421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3446B7E-2559-4393-B6D9-AE609D272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>
            <a:extLst>
              <a:ext uri="{FF2B5EF4-FFF2-40B4-BE49-F238E27FC236}">
                <a16:creationId xmlns:a16="http://schemas.microsoft.com/office/drawing/2014/main" id="{A77EDDBA-D411-42F2-AE55-8D10B68B5E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ce réservé des notes 2">
            <a:extLst>
              <a:ext uri="{FF2B5EF4-FFF2-40B4-BE49-F238E27FC236}">
                <a16:creationId xmlns:a16="http://schemas.microsoft.com/office/drawing/2014/main" id="{B470B3B1-C7DA-4320-BCDB-711B8F400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3E788C0-9437-4353-B6A1-0AE6033F1A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1431CC6-6F07-419D-8428-3E42579C5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CE0EDF2-4C84-43A1-B59C-E5904ACAD2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6D9FA1E-7BD1-49D0-9AEB-C7C6433A2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07F407B5-4C54-4BB2-83B1-F1C0ECF98F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315D90FF-5DB3-4946-AD6C-DC5F585C0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D2FFC95-1F5A-4E55-A400-6AE46D195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9475693-AB30-4695-9227-3454015B4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>
            <a:extLst>
              <a:ext uri="{FF2B5EF4-FFF2-40B4-BE49-F238E27FC236}">
                <a16:creationId xmlns:a16="http://schemas.microsoft.com/office/drawing/2014/main" id="{39D89CA3-D2E7-453E-A9A0-729B35317E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Espace réservé des notes 2">
            <a:extLst>
              <a:ext uri="{FF2B5EF4-FFF2-40B4-BE49-F238E27FC236}">
                <a16:creationId xmlns:a16="http://schemas.microsoft.com/office/drawing/2014/main" id="{274ED72A-6569-4AC8-81C6-ECA0B0BC2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FB185A85-8795-4B34-A6D1-605670C28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9838663-54C0-4F85-B4D7-D3C13DAC4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02491160-7E25-4039-8652-2B012875C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9BFBCB5F-66DC-4FDC-AB7E-C524415B5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>
            <a:extLst>
              <a:ext uri="{FF2B5EF4-FFF2-40B4-BE49-F238E27FC236}">
                <a16:creationId xmlns:a16="http://schemas.microsoft.com/office/drawing/2014/main" id="{5AAFC881-8AC0-4BB7-8D96-A9BEC8048B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>
            <a:extLst>
              <a:ext uri="{FF2B5EF4-FFF2-40B4-BE49-F238E27FC236}">
                <a16:creationId xmlns:a16="http://schemas.microsoft.com/office/drawing/2014/main" id="{23AC6307-8C99-4CDC-98D1-5CC78190E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7BC5716D-C86C-4B07-9714-4F6CDCFC8A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D8DD56F1-3107-44C7-A939-EE51CCBAB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50ED43A5-3F9E-4D7E-BE27-9A912851C9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524C0BB-89DC-4A5E-89E1-64F6E7AE1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4A3B5A9B-C052-480F-B7F5-7AFA8041D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4830F9C-B479-4972-BD42-7AA6E466D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E429922-B28D-4441-9378-A9C8DF9AC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918DB4A-8DE3-4609-8444-4B9766CC9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8C661891-7961-4D3E-A9DB-0A3FA26358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20B08CE0-D424-48AB-B3C2-AA5BCE8F8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51E9F14-DB55-4483-8D79-CD25FE637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74AC677-115C-4F90-8CAB-C317C8041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7F717CB-8556-45CF-95B6-536A90560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A94539A-D22F-465F-B4FC-3F2BFC1B6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A34CE5E-8064-4433-9179-342AC86059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8B371B-C824-46C8-A611-89B3A8525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2637799-7483-4187-9884-69E66EC8E3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BB6E7A8-6450-4231-A103-74855D9F9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57DACB-FA57-4276-AB1E-35F3DAB43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BEA31D-93B5-4B1A-A17F-46CFDC09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3748E-13A6-4697-8F99-714F451CB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5BB69-F525-4C38-A00A-742AEC1A530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52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62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2099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0310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08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57622" y="609600"/>
            <a:ext cx="1755422" cy="59880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88534" y="609600"/>
            <a:ext cx="5133622" cy="59880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95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8534" y="609600"/>
            <a:ext cx="6366933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1388534" y="1981200"/>
            <a:ext cx="7024511" cy="461645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325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8534" y="609600"/>
            <a:ext cx="6366933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88533" y="1981200"/>
            <a:ext cx="3444523" cy="46164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968523" y="1981200"/>
            <a:ext cx="3444522" cy="461645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61509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388534" y="609600"/>
            <a:ext cx="7024511" cy="59880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30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74408" y="914839"/>
            <a:ext cx="1030310" cy="5363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6615" y="1600969"/>
            <a:ext cx="4045137" cy="4524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2249" y="1600969"/>
            <a:ext cx="4045137" cy="4524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1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7303E4-2406-4242-8CFE-AD270E666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CF3AE3-4CA4-439E-9A46-202A90A7D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255A35-39AB-4B38-BE6C-28D468C65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AE975-7912-4BF4-B826-1354487141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6721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AC83D70-F46F-4153-8314-F39B6A4B87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D596A5-6DD7-42BF-9EA8-210078BEA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EA47FE-C1FB-47A7-9099-4A407140D3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CCD25-B439-4D33-87E0-31CE1E7B2F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9946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75552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715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88533" y="1981200"/>
            <a:ext cx="3444523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523" y="1981200"/>
            <a:ext cx="3444522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5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5ACE62A-0D32-4FF5-8E7B-7894D9159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Attention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04D642-094D-4D16-A6F3-9A7331F90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6F4C5C2E-031B-4711-BD99-E55BA0DC3A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3E9EDF3A-C54E-4153-82A2-0106171F4F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F12392E2-72C9-4727-A7A5-A8AB854CB1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49F3D798-32E0-43C8-BA6E-5D22F8C4FD3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B0494AA-CBE7-44E7-A8F7-18E5F26A5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89063" y="609600"/>
            <a:ext cx="63658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E9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Titre de la diapositive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722DA1-C235-4016-933D-5C32711F1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89063" y="1981200"/>
            <a:ext cx="7024687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E9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Corps du texte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</a:defRPr>
      </a:lvl5pPr>
      <a:lvl6pPr marL="4572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Unicode MS" pitchFamily="34" charset="-128"/>
        </a:defRPr>
      </a:lvl6pPr>
      <a:lvl7pPr marL="9144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Unicode MS" pitchFamily="34" charset="-128"/>
        </a:defRPr>
      </a:lvl7pPr>
      <a:lvl8pPr marL="13716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Unicode MS" pitchFamily="34" charset="-128"/>
        </a:defRPr>
      </a:lvl8pPr>
      <a:lvl9pPr marL="18288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Unicode MS" pitchFamily="34" charset="-128"/>
        </a:defRPr>
      </a:lvl9pPr>
    </p:titleStyle>
    <p:bodyStyle>
      <a:lvl1pPr marL="285750" indent="-2857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shiny-public.anses.fr/resapath2/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SC_0071">
            <a:extLst>
              <a:ext uri="{FF2B5EF4-FFF2-40B4-BE49-F238E27FC236}">
                <a16:creationId xmlns:a16="http://schemas.microsoft.com/office/drawing/2014/main" id="{EE6D8540-4F21-45D6-BB81-E0EEEB723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2333625"/>
            <a:ext cx="4325937" cy="322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05E0DC65-F742-4909-BC7B-68E351AFCA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0" y="1320800"/>
            <a:ext cx="9048750" cy="917575"/>
          </a:xfrm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/>
              <a:t>Infections intestinales chez le veau</a:t>
            </a:r>
          </a:p>
        </p:txBody>
      </p:sp>
      <p:pic>
        <p:nvPicPr>
          <p:cNvPr id="4100" name="Image 4">
            <a:extLst>
              <a:ext uri="{FF2B5EF4-FFF2-40B4-BE49-F238E27FC236}">
                <a16:creationId xmlns:a16="http://schemas.microsoft.com/office/drawing/2014/main" id="{B6F40F0E-D024-4930-BE34-C1E9843508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0"/>
            <a:ext cx="290036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ZoneTexte 1">
            <a:extLst>
              <a:ext uri="{FF2B5EF4-FFF2-40B4-BE49-F238E27FC236}">
                <a16:creationId xmlns:a16="http://schemas.microsoft.com/office/drawing/2014/main" id="{B8C54326-4EA7-4ED5-8FBE-ACF31456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700" y="5810250"/>
            <a:ext cx="1787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 dirty="0"/>
              <a:t>Aude FERRAN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 dirty="0"/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6683BCC-62C0-4F08-A813-20E6261C8A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336550"/>
            <a:ext cx="8266113" cy="1276350"/>
          </a:xfrm>
        </p:spPr>
        <p:txBody>
          <a:bodyPr/>
          <a:lstStyle/>
          <a:p>
            <a:pPr eaLnBrk="1" hangingPunct="1"/>
            <a:r>
              <a:rPr lang="fi-FI" altLang="fr-FR" sz="3600" b="1"/>
              <a:t>Physiopathologie  des diarrhées</a:t>
            </a:r>
            <a:endParaRPr lang="fr-FR" altLang="fr-FR" sz="36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5292A6F-A4C7-4B97-80B4-CB395FB4A0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5425" y="2187575"/>
            <a:ext cx="8691563" cy="4008438"/>
          </a:xfrm>
        </p:spPr>
        <p:txBody>
          <a:bodyPr/>
          <a:lstStyle/>
          <a:p>
            <a:pPr marL="685800" indent="-685800" algn="l" defTabSz="7620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fr-FR" altLang="fr-FR" sz="2800" u="sng" dirty="0"/>
              <a:t>Diarrhée sécrétoire</a:t>
            </a:r>
          </a:p>
          <a:p>
            <a:pPr marL="1066800" lvl="1" indent="-609600" algn="l" defTabSz="762000" eaLnBrk="1" hangingPunct="1">
              <a:lnSpc>
                <a:spcPct val="90000"/>
              </a:lnSpc>
              <a:buFontTx/>
              <a:buChar char="–"/>
              <a:defRPr/>
            </a:pPr>
            <a:r>
              <a:rPr lang="fr-FR" altLang="fr-FR" sz="2400" dirty="0"/>
              <a:t>Veaux  typiquement de</a:t>
            </a:r>
            <a:r>
              <a:rPr lang="fr-FR" altLang="fr-FR" sz="2400" b="1" dirty="0"/>
              <a:t> </a:t>
            </a:r>
            <a:r>
              <a:rPr lang="fr-FR" altLang="fr-FR" sz="2400" b="1" dirty="0">
                <a:solidFill>
                  <a:srgbClr val="00B050"/>
                </a:solidFill>
              </a:rPr>
              <a:t>moins d’une semaine</a:t>
            </a:r>
          </a:p>
          <a:p>
            <a:pPr marL="1066800" lvl="1" indent="-609600" algn="l" defTabSz="762000" eaLnBrk="1" hangingPunct="1">
              <a:lnSpc>
                <a:spcPct val="90000"/>
              </a:lnSpc>
              <a:buFontTx/>
              <a:buChar char="–"/>
              <a:defRPr/>
            </a:pPr>
            <a:endParaRPr lang="fr-FR" altLang="fr-FR" sz="2400" dirty="0"/>
          </a:p>
          <a:p>
            <a:pPr marL="1447800" lvl="2" indent="-533400" algn="l" defTabSz="7620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2000" dirty="0"/>
              <a:t>Production de toxines </a:t>
            </a:r>
            <a:r>
              <a:rPr lang="fr-FR" altLang="fr-FR" sz="2000" b="1" dirty="0"/>
              <a:t>par des </a:t>
            </a:r>
            <a:r>
              <a:rPr lang="fr-FR" altLang="fr-FR" sz="2000" b="1" i="1" dirty="0"/>
              <a:t>E. coli </a:t>
            </a:r>
            <a:r>
              <a:rPr lang="fr-FR" altLang="fr-FR" sz="2000" b="1" dirty="0" err="1"/>
              <a:t>enterotoxinogènes</a:t>
            </a:r>
            <a:r>
              <a:rPr lang="fr-FR" altLang="fr-FR" sz="2000" b="1" dirty="0"/>
              <a:t> (ETEC) </a:t>
            </a:r>
            <a:r>
              <a:rPr lang="fr-FR" altLang="fr-FR" sz="2000" dirty="0"/>
              <a:t>qui </a:t>
            </a:r>
            <a:r>
              <a:rPr lang="fr-FR" altLang="fr-FR" b="1" dirty="0">
                <a:solidFill>
                  <a:srgbClr val="FF0000"/>
                </a:solidFill>
              </a:rPr>
              <a:t>stimulent la sécrétion de Cl</a:t>
            </a:r>
            <a:r>
              <a:rPr lang="fr-FR" altLang="fr-FR" b="1" baseline="30000" dirty="0">
                <a:solidFill>
                  <a:srgbClr val="FF0000"/>
                </a:solidFill>
              </a:rPr>
              <a:t>- </a:t>
            </a:r>
            <a:r>
              <a:rPr lang="fr-FR" altLang="fr-FR" b="1" dirty="0">
                <a:solidFill>
                  <a:srgbClr val="FF0000"/>
                </a:solidFill>
              </a:rPr>
              <a:t>et de Na</a:t>
            </a:r>
            <a:r>
              <a:rPr lang="fr-FR" altLang="fr-FR" b="1" baseline="30000" dirty="0">
                <a:solidFill>
                  <a:srgbClr val="FF0000"/>
                </a:solidFill>
              </a:rPr>
              <a:t>+</a:t>
            </a:r>
            <a:r>
              <a:rPr lang="fr-FR" altLang="fr-FR" sz="2000" dirty="0"/>
              <a:t> dans la lumière intestinale </a:t>
            </a:r>
            <a:endParaRPr lang="fr-FR" altLang="fr-FR" sz="2000" baseline="30000" dirty="0"/>
          </a:p>
          <a:p>
            <a:pPr marL="1447800" lvl="2" indent="-533400" algn="l" defTabSz="7620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000" dirty="0"/>
          </a:p>
          <a:p>
            <a:pPr lvl="2" algn="l" defTabSz="762000" eaLnBrk="1" hangingPunct="1">
              <a:lnSpc>
                <a:spcPct val="90000"/>
              </a:lnSpc>
              <a:defRPr/>
            </a:pPr>
            <a:r>
              <a:rPr lang="fr-FR" altLang="fr-FR" sz="2800" b="1" dirty="0"/>
              <a:t>Déshydratation rapide </a:t>
            </a:r>
          </a:p>
          <a:p>
            <a:pPr lvl="2" algn="l" defTabSz="762000" eaLnBrk="1" hangingPunct="1">
              <a:lnSpc>
                <a:spcPct val="90000"/>
              </a:lnSpc>
              <a:defRPr/>
            </a:pPr>
            <a:r>
              <a:rPr lang="fr-FR" altLang="fr-FR" sz="2800" b="1" dirty="0">
                <a:solidFill>
                  <a:srgbClr val="C00000"/>
                </a:solidFill>
              </a:rPr>
              <a:t>= </a:t>
            </a:r>
            <a:r>
              <a:rPr lang="fr-FR" altLang="fr-FR" sz="2800" b="1" dirty="0" err="1">
                <a:solidFill>
                  <a:srgbClr val="C00000"/>
                </a:solidFill>
              </a:rPr>
              <a:t>fluidothérapie</a:t>
            </a:r>
            <a:r>
              <a:rPr lang="fr-FR" altLang="fr-FR" sz="2800" b="1" dirty="0">
                <a:solidFill>
                  <a:srgbClr val="C00000"/>
                </a:solidFill>
              </a:rPr>
              <a:t> essentielle</a:t>
            </a:r>
          </a:p>
          <a:p>
            <a:pPr algn="l" defTabSz="762000" eaLnBrk="1" hangingPunct="1">
              <a:lnSpc>
                <a:spcPct val="90000"/>
              </a:lnSpc>
              <a:defRPr/>
            </a:pPr>
            <a:endParaRPr lang="fr-FR" altLang="fr-FR" sz="2800" dirty="0">
              <a:solidFill>
                <a:srgbClr val="C00000"/>
              </a:solidFill>
            </a:endParaRPr>
          </a:p>
        </p:txBody>
      </p:sp>
      <p:sp>
        <p:nvSpPr>
          <p:cNvPr id="71684" name="Right Arrow 1">
            <a:extLst>
              <a:ext uri="{FF2B5EF4-FFF2-40B4-BE49-F238E27FC236}">
                <a16:creationId xmlns:a16="http://schemas.microsoft.com/office/drawing/2014/main" id="{5BDC2173-268B-4C59-9FC8-6F8FC8B1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8" y="4787900"/>
            <a:ext cx="490537" cy="368300"/>
          </a:xfrm>
          <a:prstGeom prst="rightArrow">
            <a:avLst>
              <a:gd name="adj1" fmla="val 50000"/>
              <a:gd name="adj2" fmla="val 4994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8FD885F-B2CA-4F03-8AFD-783F665765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336550"/>
            <a:ext cx="8266113" cy="1276350"/>
          </a:xfrm>
        </p:spPr>
        <p:txBody>
          <a:bodyPr/>
          <a:lstStyle/>
          <a:p>
            <a:pPr eaLnBrk="1" hangingPunct="1"/>
            <a:r>
              <a:rPr lang="fi-FI" altLang="fr-FR" sz="3600" b="1"/>
              <a:t>Physiopathologie  des diarrhées</a:t>
            </a:r>
            <a:endParaRPr lang="fr-FR" altLang="fr-FR" sz="36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D75950A-1298-43C9-AADA-65EF1B879C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6218" y="1612900"/>
            <a:ext cx="8691563" cy="4008438"/>
          </a:xfrm>
        </p:spPr>
        <p:txBody>
          <a:bodyPr/>
          <a:lstStyle/>
          <a:p>
            <a:pPr marL="685800" indent="-685800" algn="l" defTabSz="7620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fr-FR" altLang="fr-FR" sz="2800" u="sng" dirty="0"/>
              <a:t>Diarrhée sécrétoire</a:t>
            </a:r>
          </a:p>
          <a:p>
            <a:pPr algn="l" defTabSz="762000" eaLnBrk="1" hangingPunct="1">
              <a:lnSpc>
                <a:spcPct val="90000"/>
              </a:lnSpc>
              <a:defRPr/>
            </a:pPr>
            <a:endParaRPr lang="fr-FR" altLang="fr-FR" sz="2800" dirty="0">
              <a:solidFill>
                <a:srgbClr val="C00000"/>
              </a:solidFill>
            </a:endParaRPr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342F119E-B97F-49B2-B92C-EF4E63C48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293" y="2457450"/>
            <a:ext cx="287496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ZoneTexte 1">
            <a:extLst>
              <a:ext uri="{FF2B5EF4-FFF2-40B4-BE49-F238E27FC236}">
                <a16:creationId xmlns:a16="http://schemas.microsoft.com/office/drawing/2014/main" id="{B795B422-6E24-4D27-BE98-E6AC76757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" y="5588000"/>
            <a:ext cx="2351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/>
              <a:t>Sécrétion chlorures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3DF73F3-DC17-4395-8C8E-66788F4974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7850" y="171450"/>
            <a:ext cx="8266113" cy="127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 b="1"/>
              <a:t>Physiopathologie des diarrhées</a:t>
            </a:r>
            <a:endParaRPr lang="fr-FR" altLang="fr-FR" sz="400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050A178-51F7-42FB-8619-B06AC4D966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3075" y="1565275"/>
            <a:ext cx="8689975" cy="3727450"/>
          </a:xfrm>
        </p:spPr>
        <p:txBody>
          <a:bodyPr/>
          <a:lstStyle/>
          <a:p>
            <a:pPr algn="l" defTabSz="762000" eaLnBrk="1" hangingPunct="1">
              <a:defRPr/>
            </a:pPr>
            <a:endParaRPr lang="fr-FR" altLang="fr-FR" sz="2800" dirty="0">
              <a:solidFill>
                <a:schemeClr val="tx2"/>
              </a:solidFill>
            </a:endParaRPr>
          </a:p>
          <a:p>
            <a:pPr algn="l" defTabSz="762000" eaLnBrk="1" hangingPunct="1">
              <a:defRPr/>
            </a:pPr>
            <a:r>
              <a:rPr lang="fr-FR" altLang="fr-FR" sz="2800" u="sng" dirty="0"/>
              <a:t>2. Diarrhée osmotique de malabsorption</a:t>
            </a:r>
          </a:p>
          <a:p>
            <a:pPr algn="l" defTabSz="762000" eaLnBrk="1" hangingPunct="1">
              <a:defRPr/>
            </a:pPr>
            <a:endParaRPr lang="fr-FR" altLang="fr-FR" sz="2800" u="sng" dirty="0"/>
          </a:p>
          <a:p>
            <a:pPr marL="1066800" lvl="1" indent="-609600" algn="l" defTabSz="762000" eaLnBrk="1" hangingPunct="1">
              <a:buFontTx/>
              <a:buChar char="–"/>
              <a:defRPr/>
            </a:pPr>
            <a:r>
              <a:rPr lang="fr-FR" altLang="fr-FR" sz="2400" b="1" dirty="0"/>
              <a:t>Veaux âgés de </a:t>
            </a:r>
            <a:r>
              <a:rPr lang="fr-FR" altLang="fr-FR" sz="2400" b="1" dirty="0">
                <a:solidFill>
                  <a:srgbClr val="00B050"/>
                </a:solidFill>
              </a:rPr>
              <a:t>2-3 semaines</a:t>
            </a:r>
          </a:p>
          <a:p>
            <a:pPr marL="1066800" lvl="1" indent="-609600" algn="l" defTabSz="762000" eaLnBrk="1" hangingPunct="1">
              <a:buFontTx/>
              <a:buChar char="–"/>
              <a:defRPr/>
            </a:pPr>
            <a:r>
              <a:rPr lang="fr-FR" altLang="fr-FR" sz="2000" dirty="0"/>
              <a:t>Coronavirus, </a:t>
            </a:r>
            <a:r>
              <a:rPr lang="fr-FR" altLang="fr-FR" sz="2000" dirty="0" err="1"/>
              <a:t>rotavirus</a:t>
            </a:r>
            <a:r>
              <a:rPr lang="fr-FR" altLang="fr-FR" sz="2000" dirty="0"/>
              <a:t>, </a:t>
            </a:r>
            <a:r>
              <a:rPr lang="fr-FR" altLang="fr-FR" sz="2000" dirty="0" err="1"/>
              <a:t>cryptosporidium</a:t>
            </a:r>
            <a:endParaRPr lang="fr-FR" altLang="fr-FR" sz="2000" dirty="0"/>
          </a:p>
          <a:p>
            <a:pPr lvl="1" algn="l" defTabSz="762000" eaLnBrk="1" hangingPunct="1">
              <a:defRPr/>
            </a:pPr>
            <a:endParaRPr lang="fr-FR" altLang="fr-FR" sz="2000" dirty="0"/>
          </a:p>
          <a:p>
            <a:pPr marL="1066800" lvl="1" indent="-609600" algn="l" defTabSz="762000" eaLnBrk="1" hangingPunct="1">
              <a:buFontTx/>
              <a:buChar char="–"/>
              <a:defRPr/>
            </a:pPr>
            <a:r>
              <a:rPr lang="fr-FR" altLang="fr-FR" sz="2000" b="1" dirty="0"/>
              <a:t>Destruction des villosités </a:t>
            </a:r>
            <a:r>
              <a:rPr lang="fr-FR" altLang="fr-FR" sz="2000" dirty="0"/>
              <a:t>de la partie haute du TD et prolifération secondaire de la flore résidente de </a:t>
            </a:r>
            <a:r>
              <a:rPr lang="fr-FR" altLang="fr-FR" sz="2000" i="1" dirty="0"/>
              <a:t>E. coli</a:t>
            </a:r>
          </a:p>
          <a:p>
            <a:pPr lvl="1" algn="l" defTabSz="762000" eaLnBrk="1" hangingPunct="1">
              <a:defRPr/>
            </a:pPr>
            <a:endParaRPr lang="fr-FR" altLang="fr-FR" sz="2400" b="1" dirty="0">
              <a:solidFill>
                <a:srgbClr val="C00000"/>
              </a:solidFill>
            </a:endParaRPr>
          </a:p>
          <a:p>
            <a:pPr lvl="1" algn="l" defTabSz="762000" eaLnBrk="1" hangingPunct="1">
              <a:defRPr/>
            </a:pPr>
            <a:r>
              <a:rPr lang="fr-FR" altLang="fr-FR" sz="2400" b="1" dirty="0">
                <a:solidFill>
                  <a:srgbClr val="C00000"/>
                </a:solidFill>
              </a:rPr>
              <a:t>	Syndrome de malabsorption</a:t>
            </a:r>
          </a:p>
        </p:txBody>
      </p:sp>
      <p:sp>
        <p:nvSpPr>
          <p:cNvPr id="4" name="Right Arrow 1">
            <a:extLst>
              <a:ext uri="{FF2B5EF4-FFF2-40B4-BE49-F238E27FC236}">
                <a16:creationId xmlns:a16="http://schemas.microsoft.com/office/drawing/2014/main" id="{6DEE0439-18D5-481F-B939-A8AF2F3E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" y="5411788"/>
            <a:ext cx="490538" cy="368300"/>
          </a:xfrm>
          <a:prstGeom prst="rightArrow">
            <a:avLst>
              <a:gd name="adj1" fmla="val 50000"/>
              <a:gd name="adj2" fmla="val 4994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841F400-215C-40F7-AD28-FC691B6850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7850" y="171450"/>
            <a:ext cx="8266113" cy="127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 b="1"/>
              <a:t>Physiopathologie des diarrhées</a:t>
            </a:r>
            <a:endParaRPr lang="fr-FR" altLang="fr-FR" sz="40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C158E69-0F80-49E0-AF47-9C6856A41B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3075" y="1565275"/>
            <a:ext cx="8689975" cy="3727450"/>
          </a:xfrm>
        </p:spPr>
        <p:txBody>
          <a:bodyPr/>
          <a:lstStyle/>
          <a:p>
            <a:pPr algn="l" defTabSz="762000" eaLnBrk="1" hangingPunct="1"/>
            <a:endParaRPr lang="fr-FR" altLang="fr-FR" sz="2800">
              <a:solidFill>
                <a:schemeClr val="tx2"/>
              </a:solidFill>
            </a:endParaRPr>
          </a:p>
          <a:p>
            <a:pPr algn="l" defTabSz="762000" eaLnBrk="1" hangingPunct="1"/>
            <a:r>
              <a:rPr lang="fr-FR" altLang="fr-FR" sz="2800" u="sng"/>
              <a:t>2. Diarrhée osmotique de malabsorption</a:t>
            </a:r>
          </a:p>
          <a:p>
            <a:pPr algn="l" defTabSz="762000" eaLnBrk="1" hangingPunct="1"/>
            <a:endParaRPr lang="fr-FR" altLang="fr-FR" sz="2800" u="sng"/>
          </a:p>
        </p:txBody>
      </p:sp>
      <p:pic>
        <p:nvPicPr>
          <p:cNvPr id="27652" name="Picture 5">
            <a:extLst>
              <a:ext uri="{FF2B5EF4-FFF2-40B4-BE49-F238E27FC236}">
                <a16:creationId xmlns:a16="http://schemas.microsoft.com/office/drawing/2014/main" id="{60D3E36D-428A-478C-9414-62BA4144C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2873375"/>
            <a:ext cx="3552825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6">
            <a:extLst>
              <a:ext uri="{FF2B5EF4-FFF2-40B4-BE49-F238E27FC236}">
                <a16:creationId xmlns:a16="http://schemas.microsoft.com/office/drawing/2014/main" id="{837683F2-7421-43D3-BC7B-2A848E94A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627438"/>
            <a:ext cx="1630363" cy="1025525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cs typeface="Arial" panose="020B0604020202020204" pitchFamily="34" charset="0"/>
            </a:endParaRPr>
          </a:p>
        </p:txBody>
      </p:sp>
      <p:sp>
        <p:nvSpPr>
          <p:cNvPr id="27654" name="Text Box 7">
            <a:extLst>
              <a:ext uri="{FF2B5EF4-FFF2-40B4-BE49-F238E27FC236}">
                <a16:creationId xmlns:a16="http://schemas.microsoft.com/office/drawing/2014/main" id="{1A326326-1DEF-4D26-B8DB-AE5FE217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3932238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Pompe Na</a:t>
            </a:r>
            <a:r>
              <a:rPr lang="fr-FR" altLang="fr-FR" sz="1800" baseline="30000">
                <a:cs typeface="Arial" panose="020B0604020202020204" pitchFamily="34" charset="0"/>
              </a:rPr>
              <a:t>+</a:t>
            </a:r>
            <a:r>
              <a:rPr lang="fr-FR" altLang="fr-FR" sz="1800">
                <a:cs typeface="Arial" panose="020B0604020202020204" pitchFamily="34" charset="0"/>
              </a:rPr>
              <a:t>/K</a:t>
            </a:r>
            <a:r>
              <a:rPr lang="fr-FR" altLang="fr-FR" sz="1800" baseline="30000">
                <a:cs typeface="Arial" panose="020B0604020202020204" pitchFamily="34" charset="0"/>
              </a:rPr>
              <a:t>+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89B7D069-2BF0-499F-A5CB-4344DE03F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713038"/>
            <a:ext cx="1498600" cy="25352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cs typeface="Arial" panose="020B0604020202020204" pitchFamily="34" charset="0"/>
            </a:endParaRPr>
          </a:p>
        </p:txBody>
      </p:sp>
      <p:sp>
        <p:nvSpPr>
          <p:cNvPr id="27656" name="Text Box 9">
            <a:extLst>
              <a:ext uri="{FF2B5EF4-FFF2-40B4-BE49-F238E27FC236}">
                <a16:creationId xmlns:a16="http://schemas.microsoft.com/office/drawing/2014/main" id="{4C2F8F84-1E24-4A75-A4DC-3F5E3C801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3" y="35909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cotransport</a:t>
            </a:r>
          </a:p>
        </p:txBody>
      </p:sp>
      <p:sp>
        <p:nvSpPr>
          <p:cNvPr id="27657" name="Text Box 10">
            <a:extLst>
              <a:ext uri="{FF2B5EF4-FFF2-40B4-BE49-F238E27FC236}">
                <a16:creationId xmlns:a16="http://schemas.microsoft.com/office/drawing/2014/main" id="{E700C881-0F21-45D6-91DC-EC5F6A8F0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400" y="4835525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LUMIERE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INTESTINALE</a:t>
            </a:r>
          </a:p>
        </p:txBody>
      </p:sp>
      <p:sp>
        <p:nvSpPr>
          <p:cNvPr id="27658" name="Text Box 11">
            <a:extLst>
              <a:ext uri="{FF2B5EF4-FFF2-40B4-BE49-F238E27FC236}">
                <a16:creationId xmlns:a16="http://schemas.microsoft.com/office/drawing/2014/main" id="{14F98A58-A7E5-46A7-A9DF-465CAE9EC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783138"/>
            <a:ext cx="1568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MEMBRANE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Arial" panose="020B0604020202020204" pitchFamily="34" charset="0"/>
              </a:rPr>
              <a:t>BASALE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D579284-0C45-445A-A97B-DAC881A3C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White">
          <a:xfrm>
            <a:off x="-36513" y="1296988"/>
            <a:ext cx="8550276" cy="7270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u="sng">
                <a:solidFill>
                  <a:schemeClr val="tx1"/>
                </a:solidFill>
              </a:rPr>
              <a:t> </a:t>
            </a:r>
            <a:r>
              <a:rPr lang="fr-FR" altLang="fr-FR" sz="2800" u="sng">
                <a:solidFill>
                  <a:schemeClr val="tx1"/>
                </a:solidFill>
              </a:rPr>
              <a:t>2. Diarrhée osmotique de malabsorption (suite) 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B9566D6-375B-426E-8D1D-66902AC4C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7325" y="1785938"/>
            <a:ext cx="8181975" cy="4900612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2000" baseline="3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2400" dirty="0"/>
              <a:t>Syndrome de </a:t>
            </a:r>
            <a:r>
              <a:rPr lang="fr-FR" altLang="fr-FR" sz="2400" b="1" dirty="0">
                <a:solidFill>
                  <a:srgbClr val="C00000"/>
                </a:solidFill>
              </a:rPr>
              <a:t>malabsorption</a:t>
            </a:r>
            <a:r>
              <a:rPr lang="fr-FR" altLang="fr-FR" sz="2400" dirty="0"/>
              <a:t> des </a:t>
            </a:r>
            <a:r>
              <a:rPr lang="fr-FR" altLang="fr-FR" sz="2400" b="1" dirty="0"/>
              <a:t>glucides (lactose) et des lipides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altLang="fr-FR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altLang="fr-FR" sz="2400" dirty="0"/>
              <a:t>Altération de la </a:t>
            </a:r>
            <a:r>
              <a:rPr lang="fr-FR" altLang="fr-FR" sz="2400" b="1" dirty="0"/>
              <a:t>membrane apicale </a:t>
            </a:r>
            <a:r>
              <a:rPr lang="fr-FR" altLang="fr-FR" sz="2400" dirty="0"/>
              <a:t>des</a:t>
            </a:r>
            <a:r>
              <a:rPr lang="fr-FR" altLang="fr-FR" sz="2400" b="1" dirty="0"/>
              <a:t> </a:t>
            </a:r>
            <a:r>
              <a:rPr lang="fr-FR" altLang="fr-FR" sz="2400" dirty="0"/>
              <a:t>entérocytes 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105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fr-FR" altLang="fr-FR" sz="2000" b="1" dirty="0"/>
              <a:t>réduction des </a:t>
            </a:r>
            <a:r>
              <a:rPr lang="fr-FR" altLang="fr-FR" sz="2000" b="1" dirty="0">
                <a:solidFill>
                  <a:srgbClr val="FF0000"/>
                </a:solidFill>
              </a:rPr>
              <a:t>enzymes de la bordure en brosse </a:t>
            </a:r>
            <a:r>
              <a:rPr lang="fr-FR" altLang="fr-FR" sz="2000" dirty="0"/>
              <a:t>dont la lactase = Arrivée du lactose non digéré dans le côlon qui sera fermenté par la flore colique (diarrhée osmotique)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fr-FR" altLang="fr-FR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fr-FR" altLang="fr-FR" sz="2000" b="1" dirty="0">
                <a:solidFill>
                  <a:srgbClr val="FF0000"/>
                </a:solidFill>
              </a:rPr>
              <a:t>réduction des </a:t>
            </a:r>
            <a:r>
              <a:rPr lang="fr-FR" altLang="fr-FR" sz="2000" b="1" dirty="0" err="1">
                <a:solidFill>
                  <a:srgbClr val="FF0000"/>
                </a:solidFill>
              </a:rPr>
              <a:t>co</a:t>
            </a:r>
            <a:r>
              <a:rPr lang="fr-FR" altLang="fr-FR" sz="2000" b="1" dirty="0">
                <a:solidFill>
                  <a:srgbClr val="FF0000"/>
                </a:solidFill>
              </a:rPr>
              <a:t>-transports</a:t>
            </a:r>
            <a:r>
              <a:rPr lang="fr-FR" altLang="fr-FR" sz="2000" b="1" dirty="0"/>
              <a:t> </a:t>
            </a:r>
            <a:r>
              <a:rPr lang="fr-FR" altLang="fr-FR" sz="2000" dirty="0"/>
              <a:t>apicaux Na</a:t>
            </a:r>
            <a:r>
              <a:rPr lang="fr-FR" altLang="fr-FR" sz="2000" baseline="30000" dirty="0"/>
              <a:t>+</a:t>
            </a:r>
            <a:r>
              <a:rPr lang="fr-FR" altLang="fr-FR" sz="2000" dirty="0"/>
              <a:t>/</a:t>
            </a:r>
            <a:r>
              <a:rPr lang="fr-FR" altLang="fr-FR" sz="2000" dirty="0" err="1"/>
              <a:t>aa</a:t>
            </a:r>
            <a:r>
              <a:rPr lang="fr-FR" altLang="fr-FR" sz="2000" dirty="0"/>
              <a:t> et Na</a:t>
            </a:r>
            <a:r>
              <a:rPr lang="fr-FR" altLang="fr-FR" sz="2000" baseline="30000" dirty="0"/>
              <a:t>+</a:t>
            </a:r>
            <a:r>
              <a:rPr lang="fr-FR" altLang="fr-FR" sz="2000" dirty="0"/>
              <a:t>/oses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fr-FR" altLang="fr-FR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2400" b="1" dirty="0">
                <a:solidFill>
                  <a:srgbClr val="C00000"/>
                </a:solidFill>
              </a:rPr>
              <a:t>Inflammation : </a:t>
            </a:r>
            <a:r>
              <a:rPr lang="fr-FR" altLang="fr-FR" sz="2400" b="1" dirty="0"/>
              <a:t>Bactériémie</a:t>
            </a:r>
            <a:r>
              <a:rPr lang="fr-FR" altLang="fr-FR" sz="2400" dirty="0"/>
              <a:t> possible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065B7F-25EE-4CCB-BAFA-CDC82A7A7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7475"/>
            <a:ext cx="8266112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i-FI" altLang="fr-FR" sz="3600" kern="0" dirty="0"/>
              <a:t>Physiopathologie des diarrhées</a:t>
            </a:r>
            <a:endParaRPr lang="fr-FR" altLang="fr-FR" sz="36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304671B-BBC5-495B-AE90-FC5BED893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7" y="350027"/>
            <a:ext cx="7464425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600" b="1" dirty="0"/>
              <a:t>Physiopathologie  des diarrhées</a:t>
            </a:r>
            <a:endParaRPr lang="fr-FR" altLang="fr-FR" sz="3600" dirty="0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5759BD2-0B2C-4797-AF94-598BBE55D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6575" y="2179638"/>
            <a:ext cx="8099425" cy="4114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fr-FR" altLang="fr-FR" sz="2800" b="1" dirty="0"/>
              <a:t>Bactériémie et septicémie</a:t>
            </a:r>
          </a:p>
          <a:p>
            <a:pPr eaLnBrk="1" hangingPunct="1">
              <a:defRPr/>
            </a:pPr>
            <a:r>
              <a:rPr lang="fr-FR" altLang="fr-FR" sz="2400" dirty="0"/>
              <a:t>Translocation de bactéries du tube digestif au sang (bactériémie) puis multiplication (septicémie) lors d’immunodépression.</a:t>
            </a:r>
          </a:p>
          <a:p>
            <a:pPr marL="0" indent="0" eaLnBrk="1" hangingPunct="1">
              <a:buFontTx/>
              <a:buNone/>
              <a:defRPr/>
            </a:pPr>
            <a:endParaRPr lang="fr-FR" altLang="fr-FR" sz="2400" dirty="0"/>
          </a:p>
          <a:p>
            <a:pPr eaLnBrk="1" hangingPunct="1">
              <a:defRPr/>
            </a:pPr>
            <a:r>
              <a:rPr lang="fr-FR" altLang="fr-FR" sz="2800" dirty="0">
                <a:solidFill>
                  <a:srgbClr val="C00000"/>
                </a:solidFill>
              </a:rPr>
              <a:t>Populations à risque</a:t>
            </a:r>
          </a:p>
          <a:p>
            <a:pPr lvl="1" eaLnBrk="1" hangingPunct="1">
              <a:defRPr/>
            </a:pPr>
            <a:r>
              <a:rPr lang="fr-FR" altLang="fr-FR" sz="2400" dirty="0"/>
              <a:t>veaux n’ayant </a:t>
            </a:r>
            <a:r>
              <a:rPr lang="fr-FR" altLang="fr-FR" sz="2400" b="1" u="sng" dirty="0"/>
              <a:t>pas ingéré ou absorbé le </a:t>
            </a:r>
            <a:r>
              <a:rPr lang="fr-FR" altLang="fr-FR" sz="2400" b="1" u="sng" dirty="0">
                <a:solidFill>
                  <a:srgbClr val="FF0000"/>
                </a:solidFill>
              </a:rPr>
              <a:t>colostrum</a:t>
            </a:r>
          </a:p>
          <a:p>
            <a:pPr lvl="1" eaLnBrk="1" hangingPunct="1">
              <a:defRPr/>
            </a:pPr>
            <a:r>
              <a:rPr lang="fr-FR" altLang="fr-FR" sz="2400" dirty="0"/>
              <a:t>Veaux âgés de </a:t>
            </a:r>
            <a:r>
              <a:rPr lang="fr-FR" altLang="fr-FR" sz="2400" b="1" u="sng" dirty="0"/>
              <a:t>moins de 7 jours</a:t>
            </a:r>
          </a:p>
          <a:p>
            <a:pPr lvl="1" eaLnBrk="1" hangingPunct="1">
              <a:defRPr/>
            </a:pPr>
            <a:r>
              <a:rPr lang="fr-FR" altLang="fr-FR" sz="2400" dirty="0"/>
              <a:t>Diarrhée sévère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A1FC874B-7083-4D9F-93EE-F51A7BAA6158}"/>
              </a:ext>
            </a:extLst>
          </p:cNvPr>
          <p:cNvSpPr/>
          <p:nvPr/>
        </p:nvSpPr>
        <p:spPr>
          <a:xfrm>
            <a:off x="8458200" y="4105275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A4A3153-BA2C-4351-B3AF-DC47F1755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White">
          <a:xfrm>
            <a:off x="374650" y="161925"/>
            <a:ext cx="8551862" cy="1397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dirty="0"/>
              <a:t>Septicémie</a:t>
            </a:r>
            <a:endParaRPr lang="fr-FR" altLang="fr-FR" sz="3600" b="1" dirty="0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D491BDA-4605-4C3F-9439-95C32DE50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650" y="2220913"/>
            <a:ext cx="8181975" cy="40862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b="1" dirty="0">
                <a:solidFill>
                  <a:srgbClr val="FF0000"/>
                </a:solidFill>
              </a:rPr>
              <a:t>30 % </a:t>
            </a:r>
            <a:r>
              <a:rPr lang="fr-FR" altLang="fr-FR" sz="2800" dirty="0"/>
              <a:t>des diarrhées sévères avec</a:t>
            </a:r>
            <a:r>
              <a:rPr lang="fr-FR" altLang="fr-FR" sz="2800" b="1" dirty="0">
                <a:solidFill>
                  <a:srgbClr val="FF0000"/>
                </a:solidFill>
              </a:rPr>
              <a:t> atteinte sévère de l’état général </a:t>
            </a:r>
            <a:r>
              <a:rPr lang="fr-FR" altLang="fr-FR" sz="2800" dirty="0"/>
              <a:t>s’accompagnent de bactériémie</a:t>
            </a:r>
          </a:p>
          <a:p>
            <a:pPr eaLnBrk="1" hangingPunct="1">
              <a:defRPr/>
            </a:pPr>
            <a:endParaRPr lang="fr-FR" altLang="fr-FR" sz="2800" dirty="0"/>
          </a:p>
          <a:p>
            <a:pPr eaLnBrk="1" hangingPunct="1">
              <a:defRPr/>
            </a:pPr>
            <a:r>
              <a:rPr lang="fr-FR" altLang="fr-FR" sz="2800" dirty="0"/>
              <a:t>Principal </a:t>
            </a:r>
            <a:r>
              <a:rPr lang="fr-FR" altLang="fr-FR" sz="2800" b="1" dirty="0">
                <a:solidFill>
                  <a:srgbClr val="FF0000"/>
                </a:solidFill>
              </a:rPr>
              <a:t>risque de mortalité</a:t>
            </a:r>
          </a:p>
          <a:p>
            <a:pPr marL="0" indent="0" algn="ctr" eaLnBrk="1" hangingPunct="1">
              <a:buFontTx/>
              <a:buNone/>
              <a:defRPr/>
            </a:pPr>
            <a:endParaRPr lang="fr-FR" altLang="fr-FR" sz="2800" dirty="0">
              <a:solidFill>
                <a:srgbClr val="C00000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fr-FR" altLang="fr-FR" sz="2800" dirty="0"/>
              <a:t>Les diarrhées associées à des </a:t>
            </a:r>
            <a:r>
              <a:rPr lang="fr-FR" altLang="fr-FR" sz="2800" dirty="0">
                <a:solidFill>
                  <a:srgbClr val="C00000"/>
                </a:solidFill>
              </a:rPr>
              <a:t>septicémies </a:t>
            </a:r>
            <a:r>
              <a:rPr lang="fr-FR" altLang="fr-FR" sz="2800" dirty="0"/>
              <a:t>nécessitent une </a:t>
            </a:r>
            <a:r>
              <a:rPr lang="fr-FR" altLang="fr-FR" sz="2800" b="1" dirty="0">
                <a:solidFill>
                  <a:srgbClr val="C00000"/>
                </a:solidFill>
              </a:rPr>
              <a:t>antibiothérapie systémique</a:t>
            </a:r>
          </a:p>
        </p:txBody>
      </p:sp>
      <p:sp>
        <p:nvSpPr>
          <p:cNvPr id="33796" name="Freeform 4">
            <a:extLst>
              <a:ext uri="{FF2B5EF4-FFF2-40B4-BE49-F238E27FC236}">
                <a16:creationId xmlns:a16="http://schemas.microsoft.com/office/drawing/2014/main" id="{0ED2DD8A-205A-42DD-BDDA-EE4E498A08CB}"/>
              </a:ext>
            </a:extLst>
          </p:cNvPr>
          <p:cNvSpPr>
            <a:spLocks/>
          </p:cNvSpPr>
          <p:nvPr/>
        </p:nvSpPr>
        <p:spPr bwMode="invGray">
          <a:xfrm>
            <a:off x="7665244" y="1225550"/>
            <a:ext cx="811212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3797" name="Rectangle 1">
            <a:extLst>
              <a:ext uri="{FF2B5EF4-FFF2-40B4-BE49-F238E27FC236}">
                <a16:creationId xmlns:a16="http://schemas.microsoft.com/office/drawing/2014/main" id="{A94B4DB0-DCED-4CBE-B700-DD61FB9E2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5041900"/>
            <a:ext cx="7900988" cy="117157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" name="Étoile à 5 branches 6">
            <a:extLst>
              <a:ext uri="{FF2B5EF4-FFF2-40B4-BE49-F238E27FC236}">
                <a16:creationId xmlns:a16="http://schemas.microsoft.com/office/drawing/2014/main" id="{ECC3C16E-4DD5-437F-B5E5-A1F2E0EEAE95}"/>
              </a:ext>
            </a:extLst>
          </p:cNvPr>
          <p:cNvSpPr/>
          <p:nvPr/>
        </p:nvSpPr>
        <p:spPr>
          <a:xfrm>
            <a:off x="8521700" y="4518025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Étoile à 5 branches 7">
            <a:extLst>
              <a:ext uri="{FF2B5EF4-FFF2-40B4-BE49-F238E27FC236}">
                <a16:creationId xmlns:a16="http://schemas.microsoft.com/office/drawing/2014/main" id="{806ABEBF-433E-4A27-AD7B-5171CC64E8B8}"/>
              </a:ext>
            </a:extLst>
          </p:cNvPr>
          <p:cNvSpPr/>
          <p:nvPr/>
        </p:nvSpPr>
        <p:spPr>
          <a:xfrm>
            <a:off x="8070850" y="4610100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5F17BEE-7D53-4ABB-98AA-4CF218B277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805113"/>
            <a:ext cx="7788275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/>
              <a:t>Traitements des diarrhées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>
            <a:extLst>
              <a:ext uri="{FF2B5EF4-FFF2-40B4-BE49-F238E27FC236}">
                <a16:creationId xmlns:a16="http://schemas.microsoft.com/office/drawing/2014/main" id="{ECF1A30E-4BF1-4379-8BA8-D77BE784F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0025"/>
            <a:ext cx="8229600" cy="1143000"/>
          </a:xfrm>
        </p:spPr>
        <p:txBody>
          <a:bodyPr/>
          <a:lstStyle/>
          <a:p>
            <a:r>
              <a:rPr lang="fr-FR" altLang="fr-FR"/>
              <a:t>Traitement des diarrhées</a:t>
            </a:r>
          </a:p>
        </p:txBody>
      </p:sp>
      <p:sp>
        <p:nvSpPr>
          <p:cNvPr id="37891" name="Espace réservé du contenu 2">
            <a:extLst>
              <a:ext uri="{FF2B5EF4-FFF2-40B4-BE49-F238E27FC236}">
                <a16:creationId xmlns:a16="http://schemas.microsoft.com/office/drawing/2014/main" id="{9217F285-44C7-4290-8C50-A2B8DCAA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13" y="2035175"/>
            <a:ext cx="7261225" cy="38862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fr-FR" altLang="fr-FR"/>
              <a:t>Nursing </a:t>
            </a:r>
          </a:p>
          <a:p>
            <a:pPr marL="514350" indent="-514350">
              <a:buFontTx/>
              <a:buAutoNum type="arabicPeriod"/>
            </a:pPr>
            <a:r>
              <a:rPr lang="fr-FR" altLang="fr-FR"/>
              <a:t>Thérapeutique liquidienne</a:t>
            </a:r>
          </a:p>
          <a:p>
            <a:pPr marL="514350" indent="-514350">
              <a:buFontTx/>
              <a:buAutoNum type="arabicPeriod"/>
            </a:pPr>
            <a:r>
              <a:rPr lang="fr-FR" altLang="fr-FR"/>
              <a:t>Pansements intestinaux</a:t>
            </a:r>
          </a:p>
          <a:p>
            <a:pPr marL="514350" indent="-514350">
              <a:buFontTx/>
              <a:buAutoNum type="arabicPeriod"/>
            </a:pPr>
            <a:r>
              <a:rPr lang="fr-FR" altLang="fr-FR"/>
              <a:t>Anti-inflammatoires</a:t>
            </a:r>
          </a:p>
          <a:p>
            <a:pPr marL="514350" indent="-514350">
              <a:buFontTx/>
              <a:buAutoNum type="arabicPeriod"/>
            </a:pPr>
            <a:r>
              <a:rPr lang="fr-FR" altLang="fr-FR"/>
              <a:t>Antibiotiques </a:t>
            </a:r>
          </a:p>
        </p:txBody>
      </p:sp>
      <p:sp>
        <p:nvSpPr>
          <p:cNvPr id="37892" name="Triangle isocèle 1">
            <a:extLst>
              <a:ext uri="{FF2B5EF4-FFF2-40B4-BE49-F238E27FC236}">
                <a16:creationId xmlns:a16="http://schemas.microsoft.com/office/drawing/2014/main" id="{F7B564A9-2986-401B-9458-0E4E5442433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87375" y="1841500"/>
            <a:ext cx="592138" cy="34099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0000"/>
              </a:gs>
              <a:gs pos="13000">
                <a:srgbClr val="FF0000"/>
              </a:gs>
              <a:gs pos="100000">
                <a:srgbClr val="FFFF00"/>
              </a:gs>
            </a:gsLst>
            <a:lin ang="16200000" scaled="1"/>
          </a:gradFill>
          <a:ln w="25400" algn="ctr">
            <a:solidFill>
              <a:srgbClr val="FE9B0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>
            <a:extLst>
              <a:ext uri="{FF2B5EF4-FFF2-40B4-BE49-F238E27FC236}">
                <a16:creationId xmlns:a16="http://schemas.microsoft.com/office/drawing/2014/main" id="{C656A2C8-410C-4B5A-B13A-6E8F0F80C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0025"/>
            <a:ext cx="8229600" cy="1143000"/>
          </a:xfrm>
        </p:spPr>
        <p:txBody>
          <a:bodyPr/>
          <a:lstStyle/>
          <a:p>
            <a:r>
              <a:rPr lang="fr-FR" altLang="fr-FR"/>
              <a:t>Nursing</a:t>
            </a:r>
          </a:p>
        </p:txBody>
      </p:sp>
      <p:sp>
        <p:nvSpPr>
          <p:cNvPr id="39939" name="Espace réservé du contenu 2">
            <a:extLst>
              <a:ext uri="{FF2B5EF4-FFF2-40B4-BE49-F238E27FC236}">
                <a16:creationId xmlns:a16="http://schemas.microsoft.com/office/drawing/2014/main" id="{92A67AAF-65B9-437B-B43B-6D01AF33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900238"/>
            <a:ext cx="8229600" cy="4525962"/>
          </a:xfrm>
        </p:spPr>
        <p:txBody>
          <a:bodyPr/>
          <a:lstStyle/>
          <a:p>
            <a:pPr marL="914400" lvl="1" indent="-514350"/>
            <a:r>
              <a:rPr lang="fr-FR" altLang="fr-FR"/>
              <a:t>Prévenir l’hypothermie</a:t>
            </a:r>
          </a:p>
          <a:p>
            <a:pPr marL="914400" lvl="1" indent="-514350"/>
            <a:r>
              <a:rPr lang="fr-FR" altLang="fr-FR"/>
              <a:t>Aider le veau à s’alimenter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2">
            <a:extLst>
              <a:ext uri="{FF2B5EF4-FFF2-40B4-BE49-F238E27FC236}">
                <a16:creationId xmlns:a16="http://schemas.microsoft.com/office/drawing/2014/main" id="{0DC6F6B4-5E97-485F-98B3-9871BB652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2505075"/>
            <a:ext cx="8410575" cy="1828800"/>
          </a:xfrm>
        </p:spPr>
        <p:txBody>
          <a:bodyPr/>
          <a:lstStyle/>
          <a:p>
            <a:pPr>
              <a:defRPr/>
            </a:pPr>
            <a:r>
              <a:rPr lang="fr-FR" altLang="fr-FR" sz="2000" dirty="0"/>
              <a:t>Taux de morbidité : 25 à 50 % </a:t>
            </a:r>
          </a:p>
          <a:p>
            <a:pPr>
              <a:defRPr/>
            </a:pPr>
            <a:r>
              <a:rPr lang="fr-FR" altLang="fr-FR" sz="2000" dirty="0"/>
              <a:t>Taux de mortalité : 1.5 à 10 %</a:t>
            </a:r>
          </a:p>
          <a:p>
            <a:pPr>
              <a:defRPr/>
            </a:pPr>
            <a:endParaRPr lang="fr-FR" altLang="fr-FR" sz="2400" dirty="0"/>
          </a:p>
          <a:p>
            <a:pPr marL="0" indent="0">
              <a:buFontTx/>
              <a:buNone/>
              <a:defRPr/>
            </a:pPr>
            <a:r>
              <a:rPr lang="fr-FR" altLang="fr-FR" sz="2400" b="1" dirty="0">
                <a:solidFill>
                  <a:srgbClr val="FF0000"/>
                </a:solidFill>
              </a:rPr>
              <a:t>	Première cause de mortalité</a:t>
            </a:r>
            <a:r>
              <a:rPr lang="fr-FR" altLang="fr-FR" sz="2400" b="1" dirty="0"/>
              <a:t> </a:t>
            </a:r>
            <a:r>
              <a:rPr lang="fr-FR" altLang="fr-FR" sz="2400" u="sng" dirty="0"/>
              <a:t>avant </a:t>
            </a:r>
            <a:r>
              <a:rPr lang="fr-FR" altLang="fr-FR" sz="2400" dirty="0"/>
              <a:t>le sevrage</a:t>
            </a:r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FF8340C-3AD6-4AA8-8C90-3974A9493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/>
              <a:t>Infections intestinales chez le veau</a:t>
            </a:r>
          </a:p>
        </p:txBody>
      </p:sp>
      <p:sp>
        <p:nvSpPr>
          <p:cNvPr id="6148" name="Flèche droite 1">
            <a:extLst>
              <a:ext uri="{FF2B5EF4-FFF2-40B4-BE49-F238E27FC236}">
                <a16:creationId xmlns:a16="http://schemas.microsoft.com/office/drawing/2014/main" id="{B250E4B9-E94D-4BE1-A6E1-8B7CE568E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05225"/>
            <a:ext cx="749300" cy="477838"/>
          </a:xfrm>
          <a:prstGeom prst="rightArrow">
            <a:avLst>
              <a:gd name="adj1" fmla="val 50000"/>
              <a:gd name="adj2" fmla="val 49954"/>
            </a:avLst>
          </a:prstGeom>
          <a:solidFill>
            <a:srgbClr val="FF0000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BA7B600-F552-4CA9-9AD9-CF466069A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563" y="295275"/>
            <a:ext cx="8569325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/>
              <a:t>Thérapeutiques liquidiennes</a:t>
            </a:r>
          </a:p>
        </p:txBody>
      </p:sp>
      <p:pic>
        <p:nvPicPr>
          <p:cNvPr id="41987" name="Picture 3" descr="Lorsqu'un veau meurt d'une diarrhée, il a en fait succombé à la déshydratation.">
            <a:extLst>
              <a:ext uri="{FF2B5EF4-FFF2-40B4-BE49-F238E27FC236}">
                <a16:creationId xmlns:a16="http://schemas.microsoft.com/office/drawing/2014/main" id="{3E232926-F1E7-4BF9-BEF1-7EF66B1EA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58975"/>
            <a:ext cx="6672263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3E1A1EB-A565-48E7-BC55-1FB3D57E0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5313" y="401638"/>
            <a:ext cx="8164512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/>
              <a:t>Thérapeutiques liquidiennes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CC8092E3-EAC8-4748-B394-FCA1A34F7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41488"/>
            <a:ext cx="8437563" cy="4943475"/>
          </a:xfrm>
        </p:spPr>
        <p:txBody>
          <a:bodyPr/>
          <a:lstStyle/>
          <a:p>
            <a:pPr marL="0" lvl="1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altLang="fr-FR" sz="2400" b="1" u="sng" dirty="0">
                <a:solidFill>
                  <a:srgbClr val="FF0000"/>
                </a:solidFill>
              </a:rPr>
              <a:t>Continuer </a:t>
            </a:r>
            <a:r>
              <a:rPr lang="fr-FR" altLang="fr-FR" sz="2400" b="1" u="sng" dirty="0"/>
              <a:t>l’alimentation lactée</a:t>
            </a:r>
            <a:r>
              <a:rPr lang="fr-FR" altLang="fr-FR" sz="2400" b="1" dirty="0"/>
              <a:t> </a:t>
            </a:r>
            <a:r>
              <a:rPr lang="fr-FR" altLang="fr-FR" sz="2400" dirty="0"/>
              <a:t>(si arrêt :1 à 2 j max)</a:t>
            </a:r>
          </a:p>
          <a:p>
            <a:pPr marL="0" lvl="1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altLang="fr-FR" sz="2400" dirty="0"/>
              <a:t>=permet le maintien de la production de lactases</a:t>
            </a:r>
            <a:endParaRPr lang="fr-FR" altLang="fr-FR" sz="2400" dirty="0">
              <a:solidFill>
                <a:srgbClr val="C00000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>
              <a:solidFill>
                <a:srgbClr val="C00000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2400" u="sng" dirty="0">
                <a:solidFill>
                  <a:srgbClr val="C00000"/>
                </a:solidFill>
              </a:rPr>
              <a:t>Pas de déshydratation ou déshydratation légère</a:t>
            </a:r>
            <a:r>
              <a:rPr lang="fr-FR" altLang="fr-FR" sz="2400" dirty="0">
                <a:solidFill>
                  <a:srgbClr val="C00000"/>
                </a:solidFill>
              </a:rPr>
              <a:t> </a:t>
            </a:r>
            <a:r>
              <a:rPr lang="fr-FR" altLang="fr-FR" sz="2000" dirty="0">
                <a:solidFill>
                  <a:schemeClr val="tx2"/>
                </a:solidFill>
              </a:rPr>
              <a:t>(perte &lt;5% PV)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0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altLang="fr-FR" sz="2400" b="1" dirty="0"/>
              <a:t>Réhydratation orale (soluté de réhydratation orale)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2000" b="1" u="sng" dirty="0">
              <a:solidFill>
                <a:srgbClr val="C0000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fr-FR" altLang="fr-FR" sz="2000" b="1" dirty="0">
                <a:solidFill>
                  <a:srgbClr val="C00000"/>
                </a:solidFill>
              </a:rPr>
              <a:t>	</a:t>
            </a:r>
            <a:r>
              <a:rPr lang="fr-FR" altLang="fr-FR" b="1" u="sng" dirty="0">
                <a:solidFill>
                  <a:srgbClr val="FF0000"/>
                </a:solidFill>
              </a:rPr>
              <a:t>A donner à distance du lait !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altLang="fr-FR" sz="2000" dirty="0">
                <a:solidFill>
                  <a:srgbClr val="C00000"/>
                </a:solidFill>
              </a:rPr>
              <a:t>Correction de l’acidose : </a:t>
            </a:r>
            <a:r>
              <a:rPr lang="fr-FR" altLang="fr-FR" sz="2000" b="1" dirty="0"/>
              <a:t>éviter les bicarbonates en VO </a:t>
            </a:r>
            <a:r>
              <a:rPr lang="fr-FR" altLang="fr-FR" sz="2000" dirty="0"/>
              <a:t>qui interfèrent avec la coagulation du lait au profit de solution contenant de </a:t>
            </a:r>
            <a:r>
              <a:rPr lang="fr-FR" altLang="fr-FR" sz="2000" b="1" dirty="0"/>
              <a:t>l’acétate, du </a:t>
            </a:r>
            <a:r>
              <a:rPr lang="fr-FR" altLang="fr-FR" sz="2000" b="1" dirty="0" err="1"/>
              <a:t>diacétate</a:t>
            </a:r>
            <a:r>
              <a:rPr lang="fr-FR" altLang="fr-FR" sz="2000" b="1" dirty="0"/>
              <a:t>, du </a:t>
            </a:r>
            <a:r>
              <a:rPr lang="fr-FR" altLang="fr-FR" sz="2000" b="1" dirty="0" err="1"/>
              <a:t>propionate</a:t>
            </a:r>
            <a:r>
              <a:rPr lang="fr-FR" altLang="fr-FR" sz="2000" b="1" dirty="0"/>
              <a:t>, </a:t>
            </a:r>
            <a:r>
              <a:rPr lang="fr-FR" altLang="fr-FR" sz="2000" dirty="0"/>
              <a:t>…</a:t>
            </a:r>
          </a:p>
        </p:txBody>
      </p:sp>
      <p:pic>
        <p:nvPicPr>
          <p:cNvPr id="44036" name="Picture 2">
            <a:extLst>
              <a:ext uri="{FF2B5EF4-FFF2-40B4-BE49-F238E27FC236}">
                <a16:creationId xmlns:a16="http://schemas.microsoft.com/office/drawing/2014/main" id="{0E5410BD-C065-4F60-941E-9FE97EB6D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4559300"/>
            <a:ext cx="811213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2B53D2B-E55B-45E8-9F12-6F48792509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1938" y="498475"/>
            <a:ext cx="7772400" cy="787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/>
              <a:t>Thérapeutiques liquidiennes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8466950-A05E-4CBB-9970-EE695B5CF6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19150" y="1809750"/>
            <a:ext cx="7796213" cy="4378325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fr-FR" altLang="fr-FR" sz="2400" u="sng">
                <a:solidFill>
                  <a:srgbClr val="C00000"/>
                </a:solidFill>
              </a:rPr>
              <a:t> Déshydratation sévère (perte 7% PV)</a:t>
            </a:r>
          </a:p>
          <a:p>
            <a:pPr lvl="1" algn="l" eaLnBrk="1" hangingPunct="1">
              <a:lnSpc>
                <a:spcPct val="120000"/>
              </a:lnSpc>
              <a:buFontTx/>
              <a:buChar char="–"/>
            </a:pPr>
            <a:r>
              <a:rPr lang="fr-FR" altLang="fr-FR" sz="2000"/>
              <a:t>Voie orale (si réflexe de succion conservé ou sonde) ou IV</a:t>
            </a:r>
          </a:p>
          <a:p>
            <a:pPr lvl="1" algn="l" eaLnBrk="1" hangingPunct="1">
              <a:lnSpc>
                <a:spcPct val="120000"/>
              </a:lnSpc>
              <a:buFontTx/>
              <a:buChar char="–"/>
            </a:pPr>
            <a:r>
              <a:rPr lang="fr-FR" altLang="fr-FR" sz="2000"/>
              <a:t>Solution riche en énergie et en électrolytes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fr-FR" altLang="fr-FR" sz="2400">
              <a:solidFill>
                <a:srgbClr val="C00000"/>
              </a:solidFill>
            </a:endParaRP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fr-FR" altLang="fr-FR" sz="2400" u="sng">
                <a:solidFill>
                  <a:srgbClr val="C00000"/>
                </a:solidFill>
              </a:rPr>
              <a:t> Déshydratation très sévère (perte &gt; 8%)</a:t>
            </a:r>
          </a:p>
          <a:p>
            <a:pPr lvl="1" algn="l" eaLnBrk="1" hangingPunct="1">
              <a:lnSpc>
                <a:spcPct val="120000"/>
              </a:lnSpc>
              <a:buFontTx/>
              <a:buChar char="–"/>
            </a:pPr>
            <a:r>
              <a:rPr lang="fr-FR" altLang="fr-FR" sz="2000" b="1"/>
              <a:t>Perfusion IV </a:t>
            </a:r>
            <a:r>
              <a:rPr lang="fr-FR" altLang="fr-FR" sz="2000"/>
              <a:t>de 1 à 4L par jour</a:t>
            </a:r>
          </a:p>
          <a:p>
            <a:pPr lvl="1" algn="l" eaLnBrk="1" hangingPunct="1">
              <a:lnSpc>
                <a:spcPct val="120000"/>
              </a:lnSpc>
              <a:buFontTx/>
              <a:buChar char="–"/>
            </a:pPr>
            <a:r>
              <a:rPr lang="fr-FR" altLang="fr-FR" sz="2000"/>
              <a:t>Voie orale en plus si réflexe de succion conservé</a:t>
            </a:r>
          </a:p>
          <a:p>
            <a:pPr lvl="1" algn="l" eaLnBrk="1" hangingPunct="1">
              <a:lnSpc>
                <a:spcPct val="120000"/>
              </a:lnSpc>
              <a:buFontTx/>
              <a:buChar char="–"/>
            </a:pPr>
            <a:endParaRPr lang="fr-FR" altLang="fr-FR" sz="2000"/>
          </a:p>
          <a:p>
            <a:pPr lvl="1" algn="l" eaLnBrk="1" hangingPunct="1">
              <a:lnSpc>
                <a:spcPct val="120000"/>
              </a:lnSpc>
            </a:pPr>
            <a:endParaRPr lang="fr-FR" altLang="fr-FR">
              <a:solidFill>
                <a:schemeClr val="tx2"/>
              </a:solidFill>
            </a:endParaRPr>
          </a:p>
        </p:txBody>
      </p:sp>
      <p:sp>
        <p:nvSpPr>
          <p:cNvPr id="46084" name="Rectangle 1">
            <a:extLst>
              <a:ext uri="{FF2B5EF4-FFF2-40B4-BE49-F238E27FC236}">
                <a16:creationId xmlns:a16="http://schemas.microsoft.com/office/drawing/2014/main" id="{DB7A1526-B870-4687-B961-C1DD62FD9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3" y="5538788"/>
            <a:ext cx="8121650" cy="8318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0"/>
              <a:t>Il est très important d’insister auprès de l’éleveur sur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les quantités nécessaires et les fréquences</a:t>
            </a:r>
          </a:p>
        </p:txBody>
      </p:sp>
      <p:sp>
        <p:nvSpPr>
          <p:cNvPr id="5" name="Étoile à 5 branches 4">
            <a:extLst>
              <a:ext uri="{FF2B5EF4-FFF2-40B4-BE49-F238E27FC236}">
                <a16:creationId xmlns:a16="http://schemas.microsoft.com/office/drawing/2014/main" id="{D3AD6822-A588-4EBB-8715-6FC48C986B25}"/>
              </a:ext>
            </a:extLst>
          </p:cNvPr>
          <p:cNvSpPr/>
          <p:nvPr/>
        </p:nvSpPr>
        <p:spPr>
          <a:xfrm>
            <a:off x="8304213" y="5122863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A163212-5E36-44C8-9E7E-9FB6675D7A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1938" y="498475"/>
            <a:ext cx="7772400" cy="787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/>
              <a:t>Pansements intestinaux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3DE6914-8AAB-44E3-BFBD-AB123557F7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2024063"/>
            <a:ext cx="7796212" cy="4378325"/>
          </a:xfrm>
        </p:spPr>
        <p:txBody>
          <a:bodyPr/>
          <a:lstStyle/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chemeClr val="tx2"/>
                </a:solidFill>
              </a:rPr>
              <a:t>Kaolin</a:t>
            </a: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chemeClr val="tx2"/>
                </a:solidFill>
              </a:rPr>
              <a:t>Phosphate d’alumine</a:t>
            </a: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chemeClr val="tx2"/>
                </a:solidFill>
              </a:rPr>
              <a:t>Bismuth</a:t>
            </a: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chemeClr val="tx2"/>
                </a:solidFill>
              </a:rPr>
              <a:t>Charbon</a:t>
            </a: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 err="1">
                <a:solidFill>
                  <a:schemeClr val="tx2"/>
                </a:solidFill>
              </a:rPr>
              <a:t>Smectite</a:t>
            </a:r>
            <a:endParaRPr lang="fr-FR" altLang="fr-FR" sz="2000" dirty="0">
              <a:solidFill>
                <a:schemeClr val="tx2"/>
              </a:solidFill>
            </a:endParaRP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 err="1">
                <a:solidFill>
                  <a:schemeClr val="tx2"/>
                </a:solidFill>
              </a:rPr>
              <a:t>Dimethicone</a:t>
            </a:r>
            <a:endParaRPr lang="fr-FR" altLang="fr-FR" sz="2000" dirty="0">
              <a:solidFill>
                <a:schemeClr val="tx2"/>
              </a:solidFill>
            </a:endParaRP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chemeClr val="tx2"/>
                </a:solidFill>
              </a:rPr>
              <a:t>Argile</a:t>
            </a:r>
          </a:p>
          <a:p>
            <a:pPr marL="1371600" lvl="2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fr-FR" altLang="fr-FR" sz="1600" dirty="0">
              <a:solidFill>
                <a:schemeClr val="tx2"/>
              </a:solidFill>
            </a:endParaRPr>
          </a:p>
          <a:p>
            <a:pPr lvl="1" algn="l" eaLnBrk="1" hangingPunct="1">
              <a:lnSpc>
                <a:spcPct val="120000"/>
              </a:lnSpc>
              <a:defRPr/>
            </a:pPr>
            <a:r>
              <a:rPr lang="fr-FR" altLang="fr-FR" sz="1800" dirty="0">
                <a:solidFill>
                  <a:schemeClr val="tx2"/>
                </a:solidFill>
              </a:rPr>
              <a:t>RQ: attention aux interactions si administration d’ATB par voie orale</a:t>
            </a:r>
          </a:p>
          <a:p>
            <a:pPr marL="914400" lvl="1" indent="-457200" algn="l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fr-FR" altLang="fr-FR" dirty="0">
              <a:solidFill>
                <a:schemeClr val="tx2"/>
              </a:solidFill>
            </a:endParaRPr>
          </a:p>
          <a:p>
            <a:pPr lvl="1" algn="l" eaLnBrk="1" hangingPunct="1">
              <a:lnSpc>
                <a:spcPct val="120000"/>
              </a:lnSpc>
              <a:defRPr/>
            </a:pPr>
            <a:endParaRPr lang="fr-FR" alt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81B46F2-774A-49E9-ADEB-D34F2BB5A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White">
          <a:xfrm>
            <a:off x="955675" y="130175"/>
            <a:ext cx="6635750" cy="1031875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FE9B0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20738"/>
            <a:r>
              <a:rPr lang="fr-FR" altLang="fr-FR"/>
              <a:t>AINS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FBB02F3-4FBA-4108-9175-B8095161A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4863" y="1871663"/>
            <a:ext cx="7808912" cy="4608512"/>
          </a:xfrm>
          <a:solidFill>
            <a:schemeClr val="bg1"/>
          </a:solidFill>
          <a:ln w="38100">
            <a:miter lim="800000"/>
            <a:headEnd/>
            <a:tailEnd/>
          </a:ln>
        </p:spPr>
        <p:txBody>
          <a:bodyPr lIns="91430" tIns="45715" rIns="91430" bIns="45715"/>
          <a:lstStyle/>
          <a:p>
            <a:pPr marL="355519" indent="-355519" defTabSz="948050">
              <a:defRPr/>
            </a:pPr>
            <a:endParaRPr lang="fr-FR" b="0" dirty="0">
              <a:latin typeface="+mj-lt"/>
            </a:endParaRPr>
          </a:p>
          <a:p>
            <a:pPr marL="355519" indent="-355519" defTabSz="948050">
              <a:defRPr/>
            </a:pPr>
            <a:r>
              <a:rPr lang="fr-FR" sz="2600" b="0" dirty="0"/>
              <a:t>Réduction de la diarrhée</a:t>
            </a:r>
          </a:p>
          <a:p>
            <a:pPr marL="355519" indent="-355519" defTabSz="948050">
              <a:defRPr/>
            </a:pPr>
            <a:r>
              <a:rPr lang="fr-FR" sz="2600" b="0" dirty="0"/>
              <a:t>Amélioration du comportement, de la tétée</a:t>
            </a:r>
          </a:p>
          <a:p>
            <a:pPr marL="355519" indent="-355519" defTabSz="948050">
              <a:defRPr/>
            </a:pPr>
            <a:endParaRPr lang="fr-FR" sz="1600" b="0" dirty="0"/>
          </a:p>
          <a:p>
            <a:pPr marL="355519" indent="-355519" defTabSz="948050">
              <a:defRPr/>
            </a:pPr>
            <a:endParaRPr lang="fr-FR" sz="1600" b="0" dirty="0"/>
          </a:p>
          <a:p>
            <a:pPr marL="0" indent="0" defTabSz="948050">
              <a:buFontTx/>
              <a:buNone/>
              <a:defRPr/>
            </a:pPr>
            <a:r>
              <a:rPr lang="fr-FR" sz="1800" b="0" dirty="0"/>
              <a:t>Généralement, on conseille faire </a:t>
            </a:r>
            <a:r>
              <a:rPr lang="fr-FR" sz="1800" dirty="0"/>
              <a:t>moins de 3 administrations</a:t>
            </a:r>
            <a:r>
              <a:rPr lang="fr-FR" sz="1800" b="0" dirty="0"/>
              <a:t> pour éviter les ulcères de la caillette</a:t>
            </a:r>
          </a:p>
          <a:p>
            <a:pPr marL="0" indent="0" defTabSz="948050">
              <a:buFontTx/>
              <a:buNone/>
              <a:defRPr/>
            </a:pPr>
            <a:endParaRPr lang="fr-FR" sz="1800" b="0" u="sng" dirty="0"/>
          </a:p>
          <a:p>
            <a:pPr marL="0" indent="0" defTabSz="948050">
              <a:buFontTx/>
              <a:buNone/>
              <a:defRPr/>
            </a:pPr>
            <a:r>
              <a:rPr lang="fr-FR" sz="1800" b="0" u="sng" dirty="0"/>
              <a:t>Exemples: </a:t>
            </a:r>
            <a:r>
              <a:rPr lang="fr-FR" sz="1800" b="0" dirty="0" err="1"/>
              <a:t>meloxicam</a:t>
            </a:r>
            <a:r>
              <a:rPr lang="fr-FR" sz="1800" b="0" dirty="0"/>
              <a:t>, </a:t>
            </a:r>
            <a:r>
              <a:rPr lang="fr-FR" sz="1800" b="0" dirty="0" err="1"/>
              <a:t>flunixine</a:t>
            </a:r>
            <a:r>
              <a:rPr lang="fr-FR" sz="1800" b="0" dirty="0"/>
              <a:t> </a:t>
            </a:r>
            <a:r>
              <a:rPr lang="fr-FR" sz="1800" b="0" dirty="0" err="1"/>
              <a:t>meglumine</a:t>
            </a:r>
            <a:r>
              <a:rPr lang="fr-FR" sz="1800" b="0" dirty="0"/>
              <a:t>, …</a:t>
            </a:r>
            <a:endParaRPr lang="fr-FR" sz="1600" b="0" dirty="0"/>
          </a:p>
          <a:p>
            <a:pPr marL="1212769" lvl="2" indent="-355519" defTabSz="948050">
              <a:defRPr/>
            </a:pPr>
            <a:endParaRPr lang="fr-FR" b="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8D93C4F-AAB5-43BE-8640-DDC0B8F63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6625" y="1681163"/>
            <a:ext cx="7270750" cy="28575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/>
              <a:t>Antibiothérapie ou non 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EE8F1B3-35BB-4E0C-BB74-19C9B06D6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0250" y="238125"/>
            <a:ext cx="7712075" cy="2006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/>
              <a:t>Les questions préalables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3D78CB2-2EE0-46F1-A621-B1BEBCB25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6600" y="2243138"/>
            <a:ext cx="7670800" cy="3473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80000"/>
              </a:spcBef>
              <a:defRPr/>
            </a:pPr>
            <a:r>
              <a:rPr lang="fr-FR" altLang="fr-FR" sz="2800" dirty="0">
                <a:solidFill>
                  <a:srgbClr val="C00000"/>
                </a:solidFill>
              </a:rPr>
              <a:t>Antibiotiques :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80000"/>
              </a:spcBef>
              <a:buFontTx/>
              <a:buNone/>
              <a:defRPr/>
            </a:pPr>
            <a:endParaRPr lang="fr-FR" altLang="fr-FR" sz="2400" b="1" u="sng" dirty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80000"/>
              </a:spcBef>
              <a:buFontTx/>
              <a:buNone/>
              <a:defRPr/>
            </a:pPr>
            <a:r>
              <a:rPr lang="fr-FR" altLang="fr-FR" sz="2400" b="1" u="sng" dirty="0">
                <a:solidFill>
                  <a:srgbClr val="FF0000"/>
                </a:solidFill>
              </a:rPr>
              <a:t>JAMAIS</a:t>
            </a:r>
            <a:r>
              <a:rPr lang="fr-FR" altLang="fr-FR" sz="2400" b="1" dirty="0">
                <a:solidFill>
                  <a:srgbClr val="FF0000"/>
                </a:solidFill>
              </a:rPr>
              <a:t> de prévention </a:t>
            </a:r>
            <a:r>
              <a:rPr lang="fr-FR" altLang="fr-FR" sz="2000" dirty="0"/>
              <a:t>(prophylaxie ou métaphylaxie)</a:t>
            </a:r>
            <a:r>
              <a:rPr lang="fr-FR" altLang="fr-FR" sz="2400" b="1" dirty="0">
                <a:solidFill>
                  <a:srgbClr val="FF0000"/>
                </a:solidFill>
              </a:rPr>
              <a:t> ! 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CD312EAE-CFA4-400F-A1C4-3874CCB06793}"/>
              </a:ext>
            </a:extLst>
          </p:cNvPr>
          <p:cNvSpPr/>
          <p:nvPr/>
        </p:nvSpPr>
        <p:spPr>
          <a:xfrm>
            <a:off x="730250" y="3071813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3BE4BAE2-BF4A-46F4-8AFB-1892D50A2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388" y="1746250"/>
            <a:ext cx="16938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000"/>
              <a:t>Nombre de veaux</a:t>
            </a:r>
          </a:p>
        </p:txBody>
      </p:sp>
      <p:sp>
        <p:nvSpPr>
          <p:cNvPr id="56323" name="Rectangle 4">
            <a:extLst>
              <a:ext uri="{FF2B5EF4-FFF2-40B4-BE49-F238E27FC236}">
                <a16:creationId xmlns:a16="http://schemas.microsoft.com/office/drawing/2014/main" id="{43CCA9E0-08DD-437F-BA82-4C72D3D04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5" y="1765300"/>
            <a:ext cx="106521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000"/>
              <a:t>Mortalité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000"/>
              <a:t>(%)</a:t>
            </a:r>
          </a:p>
        </p:txBody>
      </p:sp>
      <p:sp>
        <p:nvSpPr>
          <p:cNvPr id="56324" name="Rectangle 5">
            <a:extLst>
              <a:ext uri="{FF2B5EF4-FFF2-40B4-BE49-F238E27FC236}">
                <a16:creationId xmlns:a16="http://schemas.microsoft.com/office/drawing/2014/main" id="{BD18BA28-6CCB-4298-A35D-55A5296CF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050" y="1746250"/>
            <a:ext cx="2020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000"/>
              <a:t>Durée de la diarrhée (jours)</a:t>
            </a:r>
          </a:p>
        </p:txBody>
      </p:sp>
      <p:sp>
        <p:nvSpPr>
          <p:cNvPr id="56325" name="Rectangle 7">
            <a:extLst>
              <a:ext uri="{FF2B5EF4-FFF2-40B4-BE49-F238E27FC236}">
                <a16:creationId xmlns:a16="http://schemas.microsoft.com/office/drawing/2014/main" id="{13719FD8-3D57-441C-A90E-CD7B5AE3E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150" y="1630363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600"/>
          </a:p>
        </p:txBody>
      </p:sp>
      <p:sp>
        <p:nvSpPr>
          <p:cNvPr id="56326" name="Rectangle 11">
            <a:extLst>
              <a:ext uri="{FF2B5EF4-FFF2-40B4-BE49-F238E27FC236}">
                <a16:creationId xmlns:a16="http://schemas.microsoft.com/office/drawing/2014/main" id="{7F81706A-5D16-4984-8CB4-496A311D9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0" y="1630363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600"/>
          </a:p>
        </p:txBody>
      </p:sp>
      <p:sp>
        <p:nvSpPr>
          <p:cNvPr id="56327" name="Rectangle 13">
            <a:extLst>
              <a:ext uri="{FF2B5EF4-FFF2-40B4-BE49-F238E27FC236}">
                <a16:creationId xmlns:a16="http://schemas.microsoft.com/office/drawing/2014/main" id="{9A5CE45A-7830-4691-918C-DFFD4E007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2736850"/>
            <a:ext cx="126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Contrôle</a:t>
            </a:r>
          </a:p>
        </p:txBody>
      </p:sp>
      <p:sp>
        <p:nvSpPr>
          <p:cNvPr id="56328" name="Rectangle 14">
            <a:extLst>
              <a:ext uri="{FF2B5EF4-FFF2-40B4-BE49-F238E27FC236}">
                <a16:creationId xmlns:a16="http://schemas.microsoft.com/office/drawing/2014/main" id="{9A061FF3-D293-48AE-BD78-9DED0678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273685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21</a:t>
            </a:r>
          </a:p>
        </p:txBody>
      </p:sp>
      <p:sp>
        <p:nvSpPr>
          <p:cNvPr id="56329" name="Rectangle 15">
            <a:extLst>
              <a:ext uri="{FF2B5EF4-FFF2-40B4-BE49-F238E27FC236}">
                <a16:creationId xmlns:a16="http://schemas.microsoft.com/office/drawing/2014/main" id="{3459B135-5CF8-47F0-85A5-E65FAD21F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736850"/>
            <a:ext cx="512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19%</a:t>
            </a:r>
          </a:p>
        </p:txBody>
      </p:sp>
      <p:sp>
        <p:nvSpPr>
          <p:cNvPr id="56330" name="Rectangle 16">
            <a:extLst>
              <a:ext uri="{FF2B5EF4-FFF2-40B4-BE49-F238E27FC236}">
                <a16:creationId xmlns:a16="http://schemas.microsoft.com/office/drawing/2014/main" id="{C61837E8-DB34-4F90-9408-4141954B5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50" y="2736850"/>
            <a:ext cx="427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4.6 </a:t>
            </a:r>
          </a:p>
        </p:txBody>
      </p:sp>
      <p:sp>
        <p:nvSpPr>
          <p:cNvPr id="56331" name="Rectangle 17">
            <a:extLst>
              <a:ext uri="{FF2B5EF4-FFF2-40B4-BE49-F238E27FC236}">
                <a16:creationId xmlns:a16="http://schemas.microsoft.com/office/drawing/2014/main" id="{5C59E5BF-411F-454F-8E5B-CBBAC60C7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736850"/>
            <a:ext cx="141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Symbol" panose="05050102010706020507" pitchFamily="18" charset="2"/>
              </a:rPr>
              <a:t>±</a:t>
            </a:r>
            <a:endParaRPr lang="fr-FR" altLang="fr-FR" sz="2000"/>
          </a:p>
        </p:txBody>
      </p:sp>
      <p:sp>
        <p:nvSpPr>
          <p:cNvPr id="56332" name="Rectangle 18">
            <a:extLst>
              <a:ext uri="{FF2B5EF4-FFF2-40B4-BE49-F238E27FC236}">
                <a16:creationId xmlns:a16="http://schemas.microsoft.com/office/drawing/2014/main" id="{AE20840C-F208-4385-9CB5-CA0B42BE7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175" y="2736850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 2.3</a:t>
            </a:r>
          </a:p>
        </p:txBody>
      </p:sp>
      <p:sp>
        <p:nvSpPr>
          <p:cNvPr id="56333" name="Rectangle 20">
            <a:extLst>
              <a:ext uri="{FF2B5EF4-FFF2-40B4-BE49-F238E27FC236}">
                <a16:creationId xmlns:a16="http://schemas.microsoft.com/office/drawing/2014/main" id="{955FF9F7-78CE-44AB-BC7A-844571916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150" y="2093913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600"/>
          </a:p>
        </p:txBody>
      </p:sp>
      <p:sp>
        <p:nvSpPr>
          <p:cNvPr id="56334" name="Rectangle 22">
            <a:extLst>
              <a:ext uri="{FF2B5EF4-FFF2-40B4-BE49-F238E27FC236}">
                <a16:creationId xmlns:a16="http://schemas.microsoft.com/office/drawing/2014/main" id="{2482B577-6316-40A4-AF0E-814AD9DE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063" y="2093913"/>
            <a:ext cx="476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600"/>
          </a:p>
        </p:txBody>
      </p:sp>
      <p:sp>
        <p:nvSpPr>
          <p:cNvPr id="56335" name="Rectangle 24">
            <a:extLst>
              <a:ext uri="{FF2B5EF4-FFF2-40B4-BE49-F238E27FC236}">
                <a16:creationId xmlns:a16="http://schemas.microsoft.com/office/drawing/2014/main" id="{0772C7E7-9AB0-42DF-80A7-9E233EC6E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0" y="2093913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600"/>
          </a:p>
        </p:txBody>
      </p:sp>
      <p:sp>
        <p:nvSpPr>
          <p:cNvPr id="56336" name="Rectangle 26">
            <a:extLst>
              <a:ext uri="{FF2B5EF4-FFF2-40B4-BE49-F238E27FC236}">
                <a16:creationId xmlns:a16="http://schemas.microsoft.com/office/drawing/2014/main" id="{9919F5D7-2D80-49CC-B0C4-FE8E77ECC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3192463"/>
            <a:ext cx="3421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Solution orale d'électrolytes</a:t>
            </a:r>
          </a:p>
        </p:txBody>
      </p:sp>
      <p:sp>
        <p:nvSpPr>
          <p:cNvPr id="56337" name="Rectangle 27">
            <a:extLst>
              <a:ext uri="{FF2B5EF4-FFF2-40B4-BE49-F238E27FC236}">
                <a16:creationId xmlns:a16="http://schemas.microsoft.com/office/drawing/2014/main" id="{34E9BFE9-B89B-423F-95B4-5C4820C78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3209925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20</a:t>
            </a:r>
          </a:p>
        </p:txBody>
      </p:sp>
      <p:sp>
        <p:nvSpPr>
          <p:cNvPr id="56338" name="Rectangle 28">
            <a:extLst>
              <a:ext uri="{FF2B5EF4-FFF2-40B4-BE49-F238E27FC236}">
                <a16:creationId xmlns:a16="http://schemas.microsoft.com/office/drawing/2014/main" id="{40F99B62-5B53-4794-8E6A-A8AB59E58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438" y="3209925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5%</a:t>
            </a:r>
          </a:p>
        </p:txBody>
      </p:sp>
      <p:sp>
        <p:nvSpPr>
          <p:cNvPr id="56339" name="Rectangle 29">
            <a:extLst>
              <a:ext uri="{FF2B5EF4-FFF2-40B4-BE49-F238E27FC236}">
                <a16:creationId xmlns:a16="http://schemas.microsoft.com/office/drawing/2014/main" id="{7026FD51-45BE-41A6-AE78-C45729863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50" y="3209925"/>
            <a:ext cx="427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3.1 </a:t>
            </a:r>
          </a:p>
        </p:txBody>
      </p:sp>
      <p:sp>
        <p:nvSpPr>
          <p:cNvPr id="56340" name="Rectangle 30">
            <a:extLst>
              <a:ext uri="{FF2B5EF4-FFF2-40B4-BE49-F238E27FC236}">
                <a16:creationId xmlns:a16="http://schemas.microsoft.com/office/drawing/2014/main" id="{EB51E914-4C75-4153-9823-1B653F0C8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819525"/>
            <a:ext cx="141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Symbol" panose="05050102010706020507" pitchFamily="18" charset="2"/>
              </a:rPr>
              <a:t>±</a:t>
            </a:r>
            <a:endParaRPr lang="fr-FR" altLang="fr-FR" sz="2000"/>
          </a:p>
        </p:txBody>
      </p:sp>
      <p:sp>
        <p:nvSpPr>
          <p:cNvPr id="56341" name="Rectangle 31">
            <a:extLst>
              <a:ext uri="{FF2B5EF4-FFF2-40B4-BE49-F238E27FC236}">
                <a16:creationId xmlns:a16="http://schemas.microsoft.com/office/drawing/2014/main" id="{659E25A5-DF11-4F27-9C79-F1878C51A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175" y="3209925"/>
            <a:ext cx="52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 1.1*</a:t>
            </a:r>
          </a:p>
        </p:txBody>
      </p:sp>
      <p:sp>
        <p:nvSpPr>
          <p:cNvPr id="56342" name="Rectangle 32">
            <a:extLst>
              <a:ext uri="{FF2B5EF4-FFF2-40B4-BE49-F238E27FC236}">
                <a16:creationId xmlns:a16="http://schemas.microsoft.com/office/drawing/2014/main" id="{13E69E01-A223-4614-978D-C6AD9169D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3819525"/>
            <a:ext cx="36195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Solution orale d'électrolytes + amoxicilline</a:t>
            </a:r>
          </a:p>
        </p:txBody>
      </p:sp>
      <p:sp>
        <p:nvSpPr>
          <p:cNvPr id="56343" name="Rectangle 33">
            <a:extLst>
              <a:ext uri="{FF2B5EF4-FFF2-40B4-BE49-F238E27FC236}">
                <a16:creationId xmlns:a16="http://schemas.microsoft.com/office/drawing/2014/main" id="{E37EC02C-8405-40F2-8CDD-C0B86D9D1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3819525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20</a:t>
            </a:r>
          </a:p>
        </p:txBody>
      </p:sp>
      <p:sp>
        <p:nvSpPr>
          <p:cNvPr id="56344" name="Rectangle 34">
            <a:extLst>
              <a:ext uri="{FF2B5EF4-FFF2-40B4-BE49-F238E27FC236}">
                <a16:creationId xmlns:a16="http://schemas.microsoft.com/office/drawing/2014/main" id="{B542886B-2611-42F9-AD2B-921103C12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438" y="3819525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0%</a:t>
            </a:r>
          </a:p>
        </p:txBody>
      </p:sp>
      <p:sp>
        <p:nvSpPr>
          <p:cNvPr id="56345" name="Rectangle 35">
            <a:extLst>
              <a:ext uri="{FF2B5EF4-FFF2-40B4-BE49-F238E27FC236}">
                <a16:creationId xmlns:a16="http://schemas.microsoft.com/office/drawing/2014/main" id="{73DA4B1F-5B02-4EA5-99E7-0628D13B4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50" y="3819525"/>
            <a:ext cx="427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2.3 </a:t>
            </a:r>
          </a:p>
        </p:txBody>
      </p:sp>
      <p:sp>
        <p:nvSpPr>
          <p:cNvPr id="56346" name="Rectangle 36">
            <a:extLst>
              <a:ext uri="{FF2B5EF4-FFF2-40B4-BE49-F238E27FC236}">
                <a16:creationId xmlns:a16="http://schemas.microsoft.com/office/drawing/2014/main" id="{F5DE023A-D01B-4364-A613-E95370AD0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209925"/>
            <a:ext cx="141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Symbol" panose="05050102010706020507" pitchFamily="18" charset="2"/>
              </a:rPr>
              <a:t>±</a:t>
            </a:r>
            <a:endParaRPr lang="fr-FR" altLang="fr-FR" sz="2000"/>
          </a:p>
        </p:txBody>
      </p:sp>
      <p:sp>
        <p:nvSpPr>
          <p:cNvPr id="56347" name="Rectangle 37">
            <a:extLst>
              <a:ext uri="{FF2B5EF4-FFF2-40B4-BE49-F238E27FC236}">
                <a16:creationId xmlns:a16="http://schemas.microsoft.com/office/drawing/2014/main" id="{1245699F-5F61-4394-AD58-52AEA7649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175" y="3819525"/>
            <a:ext cx="52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 1.5*</a:t>
            </a:r>
          </a:p>
        </p:txBody>
      </p:sp>
      <p:sp>
        <p:nvSpPr>
          <p:cNvPr id="56348" name="Rectangle 38">
            <a:extLst>
              <a:ext uri="{FF2B5EF4-FFF2-40B4-BE49-F238E27FC236}">
                <a16:creationId xmlns:a16="http://schemas.microsoft.com/office/drawing/2014/main" id="{62105E48-245E-4EED-81C1-52151FDD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4565650"/>
            <a:ext cx="1811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Amoxicilline</a:t>
            </a:r>
          </a:p>
        </p:txBody>
      </p:sp>
      <p:sp>
        <p:nvSpPr>
          <p:cNvPr id="56349" name="Rectangle 39">
            <a:extLst>
              <a:ext uri="{FF2B5EF4-FFF2-40B4-BE49-F238E27FC236}">
                <a16:creationId xmlns:a16="http://schemas.microsoft.com/office/drawing/2014/main" id="{1AC59F1A-1E9C-4142-A05D-11BF8B766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4565650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21</a:t>
            </a:r>
          </a:p>
        </p:txBody>
      </p:sp>
      <p:sp>
        <p:nvSpPr>
          <p:cNvPr id="56350" name="Rectangle 40">
            <a:extLst>
              <a:ext uri="{FF2B5EF4-FFF2-40B4-BE49-F238E27FC236}">
                <a16:creationId xmlns:a16="http://schemas.microsoft.com/office/drawing/2014/main" id="{C0599E3E-570F-4657-A43E-0EC8B2E45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438" y="456565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5%</a:t>
            </a:r>
          </a:p>
        </p:txBody>
      </p:sp>
      <p:sp>
        <p:nvSpPr>
          <p:cNvPr id="56351" name="Rectangle 41">
            <a:extLst>
              <a:ext uri="{FF2B5EF4-FFF2-40B4-BE49-F238E27FC236}">
                <a16:creationId xmlns:a16="http://schemas.microsoft.com/office/drawing/2014/main" id="{401DDFD5-CEB0-438B-8C91-DA6285C11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50" y="4565650"/>
            <a:ext cx="427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3.1 </a:t>
            </a:r>
          </a:p>
        </p:txBody>
      </p:sp>
      <p:sp>
        <p:nvSpPr>
          <p:cNvPr id="56352" name="Rectangle 42">
            <a:extLst>
              <a:ext uri="{FF2B5EF4-FFF2-40B4-BE49-F238E27FC236}">
                <a16:creationId xmlns:a16="http://schemas.microsoft.com/office/drawing/2014/main" id="{88CF8483-3FCE-4D7E-AAA8-4610DCA83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565650"/>
            <a:ext cx="141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Symbol" panose="05050102010706020507" pitchFamily="18" charset="2"/>
              </a:rPr>
              <a:t>±</a:t>
            </a:r>
            <a:endParaRPr lang="fr-FR" altLang="fr-FR" sz="2000"/>
          </a:p>
        </p:txBody>
      </p:sp>
      <p:sp>
        <p:nvSpPr>
          <p:cNvPr id="56353" name="Rectangle 43">
            <a:extLst>
              <a:ext uri="{FF2B5EF4-FFF2-40B4-BE49-F238E27FC236}">
                <a16:creationId xmlns:a16="http://schemas.microsoft.com/office/drawing/2014/main" id="{EB12016B-F0DC-4681-99DC-FD9DFB797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175" y="4565650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/>
              <a:t> 1.9</a:t>
            </a:r>
          </a:p>
        </p:txBody>
      </p:sp>
      <p:sp>
        <p:nvSpPr>
          <p:cNvPr id="56354" name="Line 51">
            <a:extLst>
              <a:ext uri="{FF2B5EF4-FFF2-40B4-BE49-F238E27FC236}">
                <a16:creationId xmlns:a16="http://schemas.microsoft.com/office/drawing/2014/main" id="{791F6A17-828B-481C-8362-498C43D91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" y="2508250"/>
            <a:ext cx="8264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6355" name="Line 52">
            <a:extLst>
              <a:ext uri="{FF2B5EF4-FFF2-40B4-BE49-F238E27FC236}">
                <a16:creationId xmlns:a16="http://schemas.microsoft.com/office/drawing/2014/main" id="{9961EB26-290F-4B02-9DCF-D3CE992A1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650" y="5099050"/>
            <a:ext cx="82629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6356" name="Freeform 53">
            <a:extLst>
              <a:ext uri="{FF2B5EF4-FFF2-40B4-BE49-F238E27FC236}">
                <a16:creationId xmlns:a16="http://schemas.microsoft.com/office/drawing/2014/main" id="{9E08CEE1-54E6-430F-8DD0-CDD26488F463}"/>
              </a:ext>
            </a:extLst>
          </p:cNvPr>
          <p:cNvSpPr>
            <a:spLocks/>
          </p:cNvSpPr>
          <p:nvPr/>
        </p:nvSpPr>
        <p:spPr bwMode="invGray">
          <a:xfrm>
            <a:off x="876300" y="1717675"/>
            <a:ext cx="811213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6357" name="Text Box 54">
            <a:extLst>
              <a:ext uri="{FF2B5EF4-FFF2-40B4-BE49-F238E27FC236}">
                <a16:creationId xmlns:a16="http://schemas.microsoft.com/office/drawing/2014/main" id="{3F8493CA-A285-479D-9EF3-D1ACEEC6B107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73038" y="5524500"/>
            <a:ext cx="394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wrap="none" lIns="92075" tIns="76200" rIns="92075" bIns="762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 b="0"/>
              <a:t>Bywater Am J Vet Res 1977 38 1983</a:t>
            </a:r>
          </a:p>
        </p:txBody>
      </p:sp>
      <p:sp>
        <p:nvSpPr>
          <p:cNvPr id="56358" name="Rectangle 1">
            <a:extLst>
              <a:ext uri="{FF2B5EF4-FFF2-40B4-BE49-F238E27FC236}">
                <a16:creationId xmlns:a16="http://schemas.microsoft.com/office/drawing/2014/main" id="{11E102AC-463B-4E38-8ECD-63C6D4582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1419225"/>
            <a:ext cx="8718550" cy="4749800"/>
          </a:xfrm>
          <a:prstGeom prst="rect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56359" name="ZoneTexte 1">
            <a:extLst>
              <a:ext uri="{FF2B5EF4-FFF2-40B4-BE49-F238E27FC236}">
                <a16:creationId xmlns:a16="http://schemas.microsoft.com/office/drawing/2014/main" id="{BFCE5506-CD6D-40FD-AFAC-3B46CC50C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825" y="1009650"/>
            <a:ext cx="1239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rgbClr val="00B0F0"/>
                </a:solidFill>
              </a:rPr>
              <a:t>Exemple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>
            <a:extLst>
              <a:ext uri="{FF2B5EF4-FFF2-40B4-BE49-F238E27FC236}">
                <a16:creationId xmlns:a16="http://schemas.microsoft.com/office/drawing/2014/main" id="{A28D8492-0927-4A07-9521-3EF8BE576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r>
              <a:rPr lang="fr-FR" altLang="fr-FR"/>
              <a:t>Evaluation clinique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38FF6B-646C-4B05-BF5A-5F068E219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419225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b="1" dirty="0">
                <a:solidFill>
                  <a:srgbClr val="FF0000"/>
                </a:solidFill>
              </a:rPr>
              <a:t>Le plus important : </a:t>
            </a:r>
            <a:r>
              <a:rPr lang="fr-FR" sz="2800" dirty="0">
                <a:solidFill>
                  <a:srgbClr val="FF0000"/>
                </a:solidFill>
              </a:rPr>
              <a:t>Rechercher la septicémie</a:t>
            </a:r>
          </a:p>
          <a:p>
            <a:pPr marL="0" indent="0">
              <a:buFontTx/>
              <a:buNone/>
              <a:defRPr/>
            </a:pPr>
            <a:endParaRPr lang="fr-FR" sz="28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fr-FR" sz="2000" dirty="0"/>
              <a:t>Atteinte de l’état général</a:t>
            </a:r>
          </a:p>
          <a:p>
            <a:pPr lvl="2">
              <a:defRPr/>
            </a:pPr>
            <a:r>
              <a:rPr lang="fr-FR" sz="1600" dirty="0"/>
              <a:t>Abattement</a:t>
            </a:r>
          </a:p>
          <a:p>
            <a:pPr lvl="2">
              <a:defRPr/>
            </a:pPr>
            <a:r>
              <a:rPr lang="fr-FR" sz="1600" dirty="0"/>
              <a:t>Décubitus </a:t>
            </a:r>
          </a:p>
          <a:p>
            <a:pPr lvl="2">
              <a:defRPr/>
            </a:pPr>
            <a:r>
              <a:rPr lang="fr-FR" sz="1600" dirty="0"/>
              <a:t>Tachycardie, tachypnée</a:t>
            </a:r>
          </a:p>
          <a:p>
            <a:pPr lvl="2">
              <a:defRPr/>
            </a:pPr>
            <a:r>
              <a:rPr lang="fr-FR" sz="1600" dirty="0"/>
              <a:t>Hyperthermie ou hypothermie</a:t>
            </a:r>
          </a:p>
          <a:p>
            <a:pPr lvl="2">
              <a:defRPr/>
            </a:pPr>
            <a:r>
              <a:rPr lang="fr-FR" sz="1600" dirty="0"/>
              <a:t>Congestion des muqueuses, pétéchies</a:t>
            </a:r>
          </a:p>
          <a:p>
            <a:pPr marL="914400" lvl="2" indent="0">
              <a:buFontTx/>
              <a:buNone/>
              <a:defRPr/>
            </a:pPr>
            <a:endParaRPr lang="fr-FR" sz="1600" dirty="0"/>
          </a:p>
          <a:p>
            <a:pPr lvl="1">
              <a:defRPr/>
            </a:pPr>
            <a:r>
              <a:rPr lang="fr-FR" sz="2000" dirty="0"/>
              <a:t>Affections concomitantes </a:t>
            </a:r>
          </a:p>
          <a:p>
            <a:pPr lvl="2">
              <a:defRPr/>
            </a:pPr>
            <a:r>
              <a:rPr lang="fr-FR" sz="1600" dirty="0" err="1"/>
              <a:t>omphalite</a:t>
            </a:r>
            <a:endParaRPr lang="fr-FR" sz="1600" dirty="0"/>
          </a:p>
          <a:p>
            <a:pPr lvl="2">
              <a:defRPr/>
            </a:pPr>
            <a:r>
              <a:rPr lang="fr-FR" sz="1600" dirty="0"/>
              <a:t>arthrite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A39335F0-2FF1-427D-8293-5AC2065FBE49}"/>
              </a:ext>
            </a:extLst>
          </p:cNvPr>
          <p:cNvSpPr/>
          <p:nvPr/>
        </p:nvSpPr>
        <p:spPr>
          <a:xfrm>
            <a:off x="8123238" y="1203325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490" name="Connecteur droit avec flèche 17">
            <a:extLst>
              <a:ext uri="{FF2B5EF4-FFF2-40B4-BE49-F238E27FC236}">
                <a16:creationId xmlns:a16="http://schemas.microsoft.com/office/drawing/2014/main" id="{B9F129D9-CF86-4EA9-8ADB-E72C533E5AB7}"/>
              </a:ext>
            </a:extLst>
          </p:cNvPr>
          <p:cNvCxnSpPr>
            <a:cxnSpLocks noChangeShapeType="1"/>
            <a:endCxn id="63497" idx="0"/>
          </p:cNvCxnSpPr>
          <p:nvPr/>
        </p:nvCxnSpPr>
        <p:spPr bwMode="auto">
          <a:xfrm>
            <a:off x="4540250" y="1350963"/>
            <a:ext cx="2001838" cy="1346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39" name="Rectangle 2">
            <a:extLst>
              <a:ext uri="{FF2B5EF4-FFF2-40B4-BE49-F238E27FC236}">
                <a16:creationId xmlns:a16="http://schemas.microsoft.com/office/drawing/2014/main" id="{5871F8F2-C3B9-4C3A-8494-DDE80B337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9988" y="238125"/>
            <a:ext cx="6462712" cy="1158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fr-FR" altLang="fr-FR" sz="2400" b="1" dirty="0">
                <a:solidFill>
                  <a:srgbClr val="FF0000"/>
                </a:solidFill>
              </a:rPr>
              <a:t>Septicémie</a:t>
            </a:r>
            <a:br>
              <a:rPr lang="fr-FR" altLang="fr-FR" sz="3200" dirty="0"/>
            </a:br>
            <a:r>
              <a:rPr lang="fr-FR" sz="1600" kern="1200" dirty="0">
                <a:solidFill>
                  <a:schemeClr val="tx1"/>
                </a:solidFill>
                <a:ea typeface="+mn-ea"/>
                <a:cs typeface="+mn-cs"/>
              </a:rPr>
              <a:t>Détectée par </a:t>
            </a:r>
            <a:r>
              <a:rPr lang="fr-FR" sz="2000" b="1" kern="1200" dirty="0">
                <a:solidFill>
                  <a:schemeClr val="tx1"/>
                </a:solidFill>
                <a:ea typeface="+mn-ea"/>
                <a:cs typeface="+mn-cs"/>
              </a:rPr>
              <a:t>signes généraux</a:t>
            </a:r>
            <a:endParaRPr lang="fr-FR" altLang="fr-FR" sz="1600" dirty="0"/>
          </a:p>
        </p:txBody>
      </p:sp>
      <p:cxnSp>
        <p:nvCxnSpPr>
          <p:cNvPr id="63492" name="Connecteur droit avec flèche 2">
            <a:extLst>
              <a:ext uri="{FF2B5EF4-FFF2-40B4-BE49-F238E27FC236}">
                <a16:creationId xmlns:a16="http://schemas.microsoft.com/office/drawing/2014/main" id="{57B40930-FA1D-419C-A8BE-A8595870D42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55863" y="1350963"/>
            <a:ext cx="1423987" cy="12652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39466810-75CA-4F99-A35B-4017C5E6D9B8}"/>
              </a:ext>
            </a:extLst>
          </p:cNvPr>
          <p:cNvSpPr txBox="1"/>
          <p:nvPr/>
        </p:nvSpPr>
        <p:spPr>
          <a:xfrm>
            <a:off x="4540250" y="1708150"/>
            <a:ext cx="185738" cy="369888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fr-FR" b="0" dirty="0"/>
          </a:p>
        </p:txBody>
      </p:sp>
      <p:sp>
        <p:nvSpPr>
          <p:cNvPr id="63494" name="ZoneTexte 7">
            <a:extLst>
              <a:ext uri="{FF2B5EF4-FFF2-40B4-BE49-F238E27FC236}">
                <a16:creationId xmlns:a16="http://schemas.microsoft.com/office/drawing/2014/main" id="{7E084501-D18E-46CA-B117-B6F0892F7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2709863"/>
            <a:ext cx="569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Oui</a:t>
            </a:r>
          </a:p>
        </p:txBody>
      </p:sp>
      <p:cxnSp>
        <p:nvCxnSpPr>
          <p:cNvPr id="63495" name="Connecteur droit avec flèche 8">
            <a:extLst>
              <a:ext uri="{FF2B5EF4-FFF2-40B4-BE49-F238E27FC236}">
                <a16:creationId xmlns:a16="http://schemas.microsoft.com/office/drawing/2014/main" id="{3362050D-EAFF-4703-AF5F-B1A42C4468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11400" y="3136900"/>
            <a:ext cx="0" cy="9461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496" name="ZoneTexte 13">
            <a:extLst>
              <a:ext uri="{FF2B5EF4-FFF2-40B4-BE49-F238E27FC236}">
                <a16:creationId xmlns:a16="http://schemas.microsoft.com/office/drawing/2014/main" id="{6A66DA89-63E7-49EE-B42B-B237C92BD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4117975"/>
            <a:ext cx="3789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Antibiotique </a:t>
            </a:r>
            <a:r>
              <a:rPr lang="fr-FR" altLang="fr-FR" sz="1800">
                <a:solidFill>
                  <a:srgbClr val="00B050"/>
                </a:solidFill>
              </a:rPr>
              <a:t>par voie parentérale</a:t>
            </a:r>
          </a:p>
        </p:txBody>
      </p:sp>
      <p:sp>
        <p:nvSpPr>
          <p:cNvPr id="63497" name="ZoneTexte 14">
            <a:extLst>
              <a:ext uri="{FF2B5EF4-FFF2-40B4-BE49-F238E27FC236}">
                <a16:creationId xmlns:a16="http://schemas.microsoft.com/office/drawing/2014/main" id="{EE86AB38-DD2B-4122-A5B1-D6283A3FA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2697163"/>
            <a:ext cx="63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Non</a:t>
            </a:r>
          </a:p>
        </p:txBody>
      </p:sp>
      <p:cxnSp>
        <p:nvCxnSpPr>
          <p:cNvPr id="63498" name="Connecteur droit avec flèche 15">
            <a:extLst>
              <a:ext uri="{FF2B5EF4-FFF2-40B4-BE49-F238E27FC236}">
                <a16:creationId xmlns:a16="http://schemas.microsoft.com/office/drawing/2014/main" id="{B9A973EC-C3AB-4043-984F-6EFC70A7D2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72238" y="3171825"/>
            <a:ext cx="0" cy="4381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499" name="ZoneTexte 16">
            <a:extLst>
              <a:ext uri="{FF2B5EF4-FFF2-40B4-BE49-F238E27FC236}">
                <a16:creationId xmlns:a16="http://schemas.microsoft.com/office/drawing/2014/main" id="{7E53D4AE-F7DF-46DD-B442-F09BDBA03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5957888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Antibiotique local ?</a:t>
            </a:r>
          </a:p>
        </p:txBody>
      </p:sp>
      <p:cxnSp>
        <p:nvCxnSpPr>
          <p:cNvPr id="63500" name="Connecteur droit avec flèche 21">
            <a:extLst>
              <a:ext uri="{FF2B5EF4-FFF2-40B4-BE49-F238E27FC236}">
                <a16:creationId xmlns:a16="http://schemas.microsoft.com/office/drawing/2014/main" id="{88325197-BCE1-4F78-97E7-977EA03B428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886450" y="4117975"/>
            <a:ext cx="39052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1" name="ZoneTexte 22">
            <a:extLst>
              <a:ext uri="{FF2B5EF4-FFF2-40B4-BE49-F238E27FC236}">
                <a16:creationId xmlns:a16="http://schemas.microsoft.com/office/drawing/2014/main" id="{864898B8-1A5F-4EB1-9B5F-0CFF8D16C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763" y="3613150"/>
            <a:ext cx="2659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Veau de </a:t>
            </a:r>
            <a:r>
              <a:rPr lang="fr-FR" altLang="fr-FR" sz="1800">
                <a:solidFill>
                  <a:srgbClr val="FF0000"/>
                </a:solidFill>
              </a:rPr>
              <a:t>moins de 7 j ?</a:t>
            </a:r>
          </a:p>
        </p:txBody>
      </p:sp>
      <p:cxnSp>
        <p:nvCxnSpPr>
          <p:cNvPr id="63502" name="Connecteur droit avec flèche 24">
            <a:extLst>
              <a:ext uri="{FF2B5EF4-FFF2-40B4-BE49-F238E27FC236}">
                <a16:creationId xmlns:a16="http://schemas.microsoft.com/office/drawing/2014/main" id="{CF87812A-4166-43EA-9CB8-0BEA9CE1E00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7188" y="4117975"/>
            <a:ext cx="820737" cy="8270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3" name="ZoneTexte 27">
            <a:extLst>
              <a:ext uri="{FF2B5EF4-FFF2-40B4-BE49-F238E27FC236}">
                <a16:creationId xmlns:a16="http://schemas.microsoft.com/office/drawing/2014/main" id="{BA2B778E-C077-40D4-8896-342BF8660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8225" y="4945063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Non</a:t>
            </a:r>
          </a:p>
        </p:txBody>
      </p:sp>
      <p:sp>
        <p:nvSpPr>
          <p:cNvPr id="63504" name="ZoneTexte 28">
            <a:extLst>
              <a:ext uri="{FF2B5EF4-FFF2-40B4-BE49-F238E27FC236}">
                <a16:creationId xmlns:a16="http://schemas.microsoft.com/office/drawing/2014/main" id="{472BB1BA-6CA3-4D80-AC1D-515541EEE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4813300"/>
            <a:ext cx="568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Oui</a:t>
            </a:r>
          </a:p>
        </p:txBody>
      </p:sp>
      <p:cxnSp>
        <p:nvCxnSpPr>
          <p:cNvPr id="63505" name="Connecteur droit avec flèche 29">
            <a:extLst>
              <a:ext uri="{FF2B5EF4-FFF2-40B4-BE49-F238E27FC236}">
                <a16:creationId xmlns:a16="http://schemas.microsoft.com/office/drawing/2014/main" id="{0D413591-90BD-4341-9831-041E80A484A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86675" y="5384800"/>
            <a:ext cx="0" cy="4730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6" name="Connecteur droit avec flèche 33">
            <a:extLst>
              <a:ext uri="{FF2B5EF4-FFF2-40B4-BE49-F238E27FC236}">
                <a16:creationId xmlns:a16="http://schemas.microsoft.com/office/drawing/2014/main" id="{C52B813D-500A-4ADE-BA09-9ED882C0B6FE}"/>
              </a:ext>
            </a:extLst>
          </p:cNvPr>
          <p:cNvCxnSpPr>
            <a:cxnSpLocks noChangeShapeType="1"/>
            <a:endCxn id="63507" idx="0"/>
          </p:cNvCxnSpPr>
          <p:nvPr/>
        </p:nvCxnSpPr>
        <p:spPr bwMode="auto">
          <a:xfrm flipH="1">
            <a:off x="4983163" y="5181600"/>
            <a:ext cx="712787" cy="7493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7" name="ZoneTexte 35">
            <a:extLst>
              <a:ext uri="{FF2B5EF4-FFF2-40B4-BE49-F238E27FC236}">
                <a16:creationId xmlns:a16="http://schemas.microsoft.com/office/drawing/2014/main" id="{C1EFF48D-A136-46E1-828D-B2402B565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5930900"/>
            <a:ext cx="3775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Antibiotique </a:t>
            </a:r>
            <a:r>
              <a:rPr lang="fr-FR" altLang="fr-FR" sz="1800">
                <a:solidFill>
                  <a:srgbClr val="00B050"/>
                </a:solidFill>
              </a:rPr>
              <a:t>par voie parentérale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0"/>
              <a:t>si atteinte générale même légère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8BD7DB-96F4-4299-BDE5-D9483CD3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2816225"/>
            <a:ext cx="8410575" cy="1828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fr-FR" b="1" dirty="0"/>
              <a:t>Diagnostic facile !</a:t>
            </a:r>
          </a:p>
          <a:p>
            <a:pPr marL="0" indent="0" algn="ctr">
              <a:buFontTx/>
              <a:buNone/>
              <a:defRPr/>
            </a:pPr>
            <a:r>
              <a:rPr lang="fr-FR" dirty="0"/>
              <a:t>mais étiologie difficile à identifier</a:t>
            </a:r>
          </a:p>
          <a:p>
            <a:pPr>
              <a:defRPr/>
            </a:pPr>
            <a:endParaRPr lang="fr-FR" sz="2800" dirty="0"/>
          </a:p>
          <a:p>
            <a:pPr>
              <a:defRPr/>
            </a:pPr>
            <a:endParaRPr lang="fr-FR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5C26CFA-6525-4476-8C7C-03FFCB009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/>
              <a:t>Infections intestinales chez le veau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7C38839-195E-4013-9FAD-3E28AF5C3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White">
          <a:xfrm>
            <a:off x="457200" y="320675"/>
            <a:ext cx="8229600" cy="1050925"/>
          </a:xfrm>
        </p:spPr>
        <p:txBody>
          <a:bodyPr/>
          <a:lstStyle/>
          <a:p>
            <a:pPr eaLnBrk="1" hangingPunct="1"/>
            <a:r>
              <a:rPr lang="fr-FR" altLang="fr-FR" sz="4000"/>
              <a:t>Antibiothérapie </a:t>
            </a:r>
            <a:br>
              <a:rPr lang="fr-FR" altLang="fr-FR" sz="4000"/>
            </a:br>
            <a:r>
              <a:rPr lang="fr-FR" altLang="fr-FR" sz="4000"/>
              <a:t>par voie parentérale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D5CDB511-3E73-431B-9BC4-08BE3656B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8488" y="2087563"/>
            <a:ext cx="8458200" cy="4008437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/>
              <a:t>Accès au </a:t>
            </a:r>
            <a:r>
              <a:rPr lang="fr-FR" altLang="fr-FR" sz="2400" dirty="0">
                <a:solidFill>
                  <a:srgbClr val="C00000"/>
                </a:solidFill>
              </a:rPr>
              <a:t>sang (bactériémie)</a:t>
            </a:r>
          </a:p>
          <a:p>
            <a:pPr eaLnBrk="1" hangingPunct="1">
              <a:defRPr/>
            </a:pPr>
            <a:endParaRPr lang="fr-FR" altLang="fr-FR" sz="2400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fr-FR" altLang="fr-FR" sz="2400" dirty="0"/>
              <a:t>Accès aux</a:t>
            </a:r>
            <a:r>
              <a:rPr lang="fr-FR" altLang="fr-FR" sz="2400" dirty="0">
                <a:solidFill>
                  <a:srgbClr val="C00000"/>
                </a:solidFill>
              </a:rPr>
              <a:t> foyers d’infections secondaires</a:t>
            </a:r>
          </a:p>
          <a:p>
            <a:pPr lvl="1" eaLnBrk="1" hangingPunct="1">
              <a:defRPr/>
            </a:pPr>
            <a:r>
              <a:rPr lang="fr-FR" altLang="fr-FR" sz="2000" dirty="0"/>
              <a:t>articulations, système nerveux,…</a:t>
            </a:r>
          </a:p>
          <a:p>
            <a:pPr marL="457200" lvl="1" indent="0" eaLnBrk="1" hangingPunct="1">
              <a:buFontTx/>
              <a:buNone/>
              <a:defRPr/>
            </a:pPr>
            <a:endParaRPr lang="fr-FR" altLang="fr-FR" sz="2000" dirty="0"/>
          </a:p>
          <a:p>
            <a:pPr eaLnBrk="1" hangingPunct="1">
              <a:defRPr/>
            </a:pPr>
            <a:r>
              <a:rPr lang="fr-FR" altLang="fr-FR" sz="2400" dirty="0"/>
              <a:t>Accès à </a:t>
            </a:r>
            <a:r>
              <a:rPr lang="fr-FR" altLang="fr-FR" sz="2400" dirty="0">
                <a:solidFill>
                  <a:srgbClr val="C00000"/>
                </a:solidFill>
              </a:rPr>
              <a:t>la lumière du tube digestif</a:t>
            </a:r>
          </a:p>
          <a:p>
            <a:pPr lvl="1" eaLnBrk="1" hangingPunct="1">
              <a:defRPr/>
            </a:pPr>
            <a:r>
              <a:rPr lang="fr-FR" altLang="fr-FR" sz="2000" dirty="0"/>
              <a:t>bile</a:t>
            </a:r>
          </a:p>
          <a:p>
            <a:pPr lvl="1" eaLnBrk="1" hangingPunct="1">
              <a:defRPr/>
            </a:pPr>
            <a:r>
              <a:rPr lang="fr-FR" altLang="fr-FR" sz="2000" dirty="0"/>
              <a:t>excrétion par les entérocytes (P-glycoprotéines)</a:t>
            </a:r>
          </a:p>
          <a:p>
            <a:pPr lvl="2" eaLnBrk="1" hangingPunct="1">
              <a:defRPr/>
            </a:pPr>
            <a:r>
              <a:rPr lang="fr-FR" altLang="fr-FR" sz="1600" dirty="0" err="1"/>
              <a:t>Doxycycline</a:t>
            </a:r>
            <a:endParaRPr lang="fr-FR" altLang="fr-FR" sz="1600" dirty="0"/>
          </a:p>
          <a:p>
            <a:pPr lvl="2" eaLnBrk="1" hangingPunct="1">
              <a:defRPr/>
            </a:pPr>
            <a:r>
              <a:rPr lang="fr-FR" altLang="fr-FR" sz="1600" dirty="0" err="1"/>
              <a:t>Ceftiofur</a:t>
            </a:r>
            <a:r>
              <a:rPr lang="fr-FR" altLang="fr-FR" sz="1600" dirty="0"/>
              <a:t>*</a:t>
            </a:r>
          </a:p>
          <a:p>
            <a:pPr lvl="2" eaLnBrk="1" hangingPunct="1">
              <a:defRPr/>
            </a:pPr>
            <a:r>
              <a:rPr lang="fr-FR" altLang="fr-FR" sz="1600" dirty="0"/>
              <a:t>Quinolones*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re 1">
            <a:extLst>
              <a:ext uri="{FF2B5EF4-FFF2-40B4-BE49-F238E27FC236}">
                <a16:creationId xmlns:a16="http://schemas.microsoft.com/office/drawing/2014/main" id="{6DC93B99-9939-4EC7-8982-040657250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Antibiothérapie </a:t>
            </a:r>
            <a:br>
              <a:rPr lang="fr-FR" altLang="fr-FR"/>
            </a:br>
            <a:r>
              <a:rPr lang="fr-FR" altLang="fr-FR"/>
              <a:t>par voie parentérale (suite)</a:t>
            </a:r>
          </a:p>
        </p:txBody>
      </p:sp>
      <p:sp>
        <p:nvSpPr>
          <p:cNvPr id="67587" name="ZoneTexte 3">
            <a:extLst>
              <a:ext uri="{FF2B5EF4-FFF2-40B4-BE49-F238E27FC236}">
                <a16:creationId xmlns:a16="http://schemas.microsoft.com/office/drawing/2014/main" id="{84E0DB2E-E8CF-431E-955B-80F5277F6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2554288"/>
            <a:ext cx="74771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rgbClr val="FF0000"/>
                </a:solidFill>
              </a:rPr>
              <a:t>A ne pas mettre en place </a:t>
            </a:r>
            <a:r>
              <a:rPr lang="fr-FR" altLang="fr-FR" sz="2400" b="0" dirty="0"/>
              <a:t>sur des veaux de plus d’une semaine sans septicémie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0" dirty="0"/>
              <a:t>Malheureusement, </a:t>
            </a:r>
            <a:r>
              <a:rPr lang="fr-FR" altLang="fr-FR" sz="2400" dirty="0"/>
              <a:t>souvent mise en place </a:t>
            </a:r>
            <a:r>
              <a:rPr lang="fr-FR" altLang="fr-FR" sz="2400" b="0" dirty="0"/>
              <a:t>dans la plupart des cas </a:t>
            </a:r>
            <a:r>
              <a:rPr lang="fr-FR" altLang="fr-FR" sz="2400" dirty="0"/>
              <a:t>par peur de l’échec </a:t>
            </a:r>
            <a:r>
              <a:rPr lang="fr-FR" altLang="fr-FR" sz="2400" b="0" dirty="0"/>
              <a:t>ou à la demande de l’éleveur.</a:t>
            </a:r>
          </a:p>
        </p:txBody>
      </p:sp>
      <p:sp>
        <p:nvSpPr>
          <p:cNvPr id="2" name="Étoile à 5 branches 1">
            <a:extLst>
              <a:ext uri="{FF2B5EF4-FFF2-40B4-BE49-F238E27FC236}">
                <a16:creationId xmlns:a16="http://schemas.microsoft.com/office/drawing/2014/main" id="{84ADF335-185B-4004-B340-991412C3A755}"/>
              </a:ext>
            </a:extLst>
          </p:cNvPr>
          <p:cNvSpPr/>
          <p:nvPr/>
        </p:nvSpPr>
        <p:spPr bwMode="auto">
          <a:xfrm>
            <a:off x="295275" y="2252663"/>
            <a:ext cx="695325" cy="749300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E9B0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re 1">
            <a:extLst>
              <a:ext uri="{FF2B5EF4-FFF2-40B4-BE49-F238E27FC236}">
                <a16:creationId xmlns:a16="http://schemas.microsoft.com/office/drawing/2014/main" id="{2301B07F-AC7C-4242-B9C2-C5EBE8F3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Antibiothérapie par voie orale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6B64D5-659C-4F9F-B94B-485D0FF3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000250"/>
            <a:ext cx="8410575" cy="4525963"/>
          </a:xfrm>
        </p:spPr>
        <p:txBody>
          <a:bodyPr/>
          <a:lstStyle/>
          <a:p>
            <a:pPr>
              <a:defRPr/>
            </a:pPr>
            <a:r>
              <a:rPr lang="fr-FR" sz="2800" u="sng" dirty="0"/>
              <a:t>Avantages :</a:t>
            </a:r>
          </a:p>
          <a:p>
            <a:pPr>
              <a:defRPr/>
            </a:pPr>
            <a:endParaRPr lang="fr-FR" sz="2800" u="sng" dirty="0"/>
          </a:p>
          <a:p>
            <a:pPr marL="457200" lvl="1" indent="0">
              <a:buFontTx/>
              <a:buNone/>
              <a:defRPr/>
            </a:pPr>
            <a:r>
              <a:rPr lang="fr-FR" b="1" dirty="0">
                <a:solidFill>
                  <a:srgbClr val="FF0000"/>
                </a:solidFill>
              </a:rPr>
              <a:t>= Voie locale </a:t>
            </a:r>
            <a:r>
              <a:rPr lang="fr-FR" sz="2400" dirty="0"/>
              <a:t>avec de très fortes concentrations au site infectieux (si absence de destruction dans le rumen)</a:t>
            </a:r>
          </a:p>
          <a:p>
            <a:pPr lvl="1">
              <a:defRPr/>
            </a:pPr>
            <a:endParaRPr lang="fr-FR" sz="2400" dirty="0"/>
          </a:p>
          <a:p>
            <a:pPr marL="457200" lvl="1" indent="0">
              <a:buFontTx/>
              <a:buNone/>
              <a:defRPr/>
            </a:pPr>
            <a:r>
              <a:rPr lang="fr-FR" sz="2400" b="1" dirty="0">
                <a:solidFill>
                  <a:srgbClr val="FF0000"/>
                </a:solidFill>
              </a:rPr>
              <a:t>UNIQUEMENT ACTION LOCALE </a:t>
            </a:r>
            <a:r>
              <a:rPr lang="fr-FR" sz="2400" dirty="0"/>
              <a:t>pour </a:t>
            </a:r>
            <a:r>
              <a:rPr lang="fr-FR" sz="2400" b="1" u="sng" dirty="0"/>
              <a:t>aminoglycosides, colistine, </a:t>
            </a:r>
            <a:r>
              <a:rPr lang="fr-FR" sz="2400" b="1" u="sng" dirty="0" err="1"/>
              <a:t>sulfaguanidine</a:t>
            </a:r>
            <a:r>
              <a:rPr lang="fr-FR" sz="2400" b="1" u="sng" dirty="0"/>
              <a:t> </a:t>
            </a:r>
            <a:r>
              <a:rPr lang="fr-FR" sz="2400" dirty="0"/>
              <a:t>et donc </a:t>
            </a:r>
            <a:r>
              <a:rPr lang="fr-FR" sz="2400" b="1" dirty="0"/>
              <a:t>insuffisant lors de septicémie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r-FR" altLang="fr-FR" dirty="0"/>
          </a:p>
          <a:p>
            <a:pPr lvl="1">
              <a:defRPr/>
            </a:pPr>
            <a:endParaRPr lang="fr-FR" sz="2000" dirty="0"/>
          </a:p>
        </p:txBody>
      </p:sp>
      <p:pic>
        <p:nvPicPr>
          <p:cNvPr id="69636" name="Image 1">
            <a:extLst>
              <a:ext uri="{FF2B5EF4-FFF2-40B4-BE49-F238E27FC236}">
                <a16:creationId xmlns:a16="http://schemas.microsoft.com/office/drawing/2014/main" id="{4FFB798B-0960-43DE-8AC4-C0CA73CE6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452938"/>
            <a:ext cx="8699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>
            <a:extLst>
              <a:ext uri="{FF2B5EF4-FFF2-40B4-BE49-F238E27FC236}">
                <a16:creationId xmlns:a16="http://schemas.microsoft.com/office/drawing/2014/main" id="{1A88AE5D-55B7-4D26-8ECD-C74A128C2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5938" y="2055813"/>
            <a:ext cx="8281987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0" indent="-2857500" defTabSz="762000" eaLnBrk="1" hangingPunct="1">
              <a:buFontTx/>
              <a:buNone/>
              <a:defRPr/>
            </a:pPr>
            <a:r>
              <a:rPr lang="fi-FI" altLang="fr-FR" sz="2800" b="1" dirty="0">
                <a:solidFill>
                  <a:srgbClr val="C00000"/>
                </a:solidFill>
              </a:rPr>
              <a:t>L’absorption </a:t>
            </a:r>
            <a:r>
              <a:rPr lang="fi-FI" altLang="fr-FR" sz="2800" dirty="0"/>
              <a:t>des antibiotiques dans l’intestin vers la circulation systémique </a:t>
            </a:r>
            <a:r>
              <a:rPr lang="fi-FI" altLang="fr-FR" sz="2800" b="1" dirty="0">
                <a:solidFill>
                  <a:srgbClr val="C00000"/>
                </a:solidFill>
              </a:rPr>
              <a:t>dépend : </a:t>
            </a:r>
            <a:endParaRPr lang="fi-FI" altLang="fr-FR" sz="2800" dirty="0"/>
          </a:p>
          <a:p>
            <a:pPr defTabSz="762000" eaLnBrk="1" hangingPunct="1">
              <a:defRPr/>
            </a:pPr>
            <a:endParaRPr lang="fi-FI" altLang="fr-FR" sz="2000" dirty="0"/>
          </a:p>
          <a:p>
            <a:pPr defTabSz="762000" eaLnBrk="1" hangingPunct="1">
              <a:defRPr/>
            </a:pPr>
            <a:r>
              <a:rPr lang="fi-FI" altLang="fr-FR" sz="2000" dirty="0"/>
              <a:t>De la </a:t>
            </a:r>
            <a:r>
              <a:rPr lang="fi-FI" altLang="fr-FR" sz="2000" b="1" dirty="0"/>
              <a:t>molécule</a:t>
            </a:r>
          </a:p>
          <a:p>
            <a:pPr marL="457200" lvl="1" indent="0" defTabSz="762000" eaLnBrk="1" hangingPunct="1">
              <a:buFontTx/>
              <a:buNone/>
              <a:defRPr/>
            </a:pPr>
            <a:endParaRPr lang="fr-FR" altLang="fr-FR" sz="2000" dirty="0"/>
          </a:p>
          <a:p>
            <a:pPr defTabSz="762000" eaLnBrk="1" hangingPunct="1">
              <a:defRPr/>
            </a:pPr>
            <a:r>
              <a:rPr lang="fr-FR" altLang="fr-FR" sz="2000" dirty="0"/>
              <a:t>De </a:t>
            </a:r>
            <a:r>
              <a:rPr lang="fr-FR" altLang="fr-FR" sz="2000" b="1" dirty="0"/>
              <a:t>l’atrophie </a:t>
            </a:r>
            <a:r>
              <a:rPr lang="fr-FR" altLang="fr-FR" sz="2000" dirty="0"/>
              <a:t>des villosités due à la pathologie </a:t>
            </a:r>
          </a:p>
          <a:p>
            <a:pPr marL="457200" lvl="1" indent="0" defTabSz="762000" eaLnBrk="1" hangingPunct="1">
              <a:buFontTx/>
              <a:buNone/>
              <a:defRPr/>
            </a:pPr>
            <a:endParaRPr lang="fi-FI" altLang="fr-FR" sz="2000" dirty="0"/>
          </a:p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fi-FI" altLang="fr-FR" sz="2000" dirty="0"/>
              <a:t>De </a:t>
            </a:r>
            <a:r>
              <a:rPr lang="fi-FI" altLang="fr-FR" sz="2000" b="1" dirty="0"/>
              <a:t>l’alimentation lactée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fi-FI" altLang="fr-FR" sz="1600" dirty="0"/>
              <a:t>Certaines molécules sont chélatées :</a:t>
            </a:r>
            <a:r>
              <a:rPr lang="fi-FI" altLang="fr-FR" sz="1600" b="1" dirty="0">
                <a:solidFill>
                  <a:srgbClr val="FF0000"/>
                </a:solidFill>
              </a:rPr>
              <a:t>Tétracyclines, Quinolones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endParaRPr lang="fi-FI" altLang="fr-FR" sz="2000" dirty="0">
              <a:solidFill>
                <a:schemeClr val="hlink"/>
              </a:solidFill>
            </a:endParaRPr>
          </a:p>
          <a:p>
            <a:pPr defTabSz="762000" eaLnBrk="1" hangingPunct="1">
              <a:defRPr/>
            </a:pPr>
            <a:endParaRPr lang="fi-FI" altLang="fr-FR" sz="2000" dirty="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A8884A8D-59F0-49B8-B357-6E751D80F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239713"/>
            <a:ext cx="7772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b="0">
                <a:solidFill>
                  <a:srgbClr val="C00000"/>
                </a:solidFill>
              </a:rPr>
              <a:t>Antibiothérapie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b="0">
                <a:solidFill>
                  <a:srgbClr val="C00000"/>
                </a:solidFill>
              </a:rPr>
              <a:t>par voie orale (suite) </a:t>
            </a:r>
            <a:endParaRPr lang="fr-FR" altLang="fr-FR" sz="1600" b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2">
            <a:extLst>
              <a:ext uri="{FF2B5EF4-FFF2-40B4-BE49-F238E27FC236}">
                <a16:creationId xmlns:a16="http://schemas.microsoft.com/office/drawing/2014/main" id="{ADF4FF46-C1D9-4DD5-8863-19A581212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1350963"/>
            <a:ext cx="8562975" cy="5324475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6D265C07-BBA8-4C6C-BC24-90B1D8416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713" y="3576638"/>
            <a:ext cx="658812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400"/>
              <a:t>eau</a:t>
            </a: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1254FA6D-793C-4845-9B1E-5F44D977C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725" y="4710113"/>
            <a:ext cx="5730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400"/>
              <a:t>lait</a:t>
            </a:r>
          </a:p>
        </p:txBody>
      </p:sp>
      <p:sp>
        <p:nvSpPr>
          <p:cNvPr id="73733" name="Rectangle 4">
            <a:extLst>
              <a:ext uri="{FF2B5EF4-FFF2-40B4-BE49-F238E27FC236}">
                <a16:creationId xmlns:a16="http://schemas.microsoft.com/office/drawing/2014/main" id="{105976C1-D0D7-439D-8393-F8FE5C46D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063" y="1635125"/>
            <a:ext cx="801687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µg/ml</a:t>
            </a:r>
          </a:p>
        </p:txBody>
      </p:sp>
      <p:sp>
        <p:nvSpPr>
          <p:cNvPr id="73734" name="Rectangle 5">
            <a:extLst>
              <a:ext uri="{FF2B5EF4-FFF2-40B4-BE49-F238E27FC236}">
                <a16:creationId xmlns:a16="http://schemas.microsoft.com/office/drawing/2014/main" id="{FBF9C3EB-157C-4D10-994B-0B00339B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" y="3105150"/>
            <a:ext cx="271463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1</a:t>
            </a:r>
          </a:p>
        </p:txBody>
      </p:sp>
      <p:sp>
        <p:nvSpPr>
          <p:cNvPr id="73735" name="Rectangle 6">
            <a:extLst>
              <a:ext uri="{FF2B5EF4-FFF2-40B4-BE49-F238E27FC236}">
                <a16:creationId xmlns:a16="http://schemas.microsoft.com/office/drawing/2014/main" id="{FC3C53DD-94D1-4B6D-8750-CD6541682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550" y="5932488"/>
            <a:ext cx="271463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1</a:t>
            </a:r>
          </a:p>
        </p:txBody>
      </p:sp>
      <p:sp>
        <p:nvSpPr>
          <p:cNvPr id="73736" name="Rectangle 7">
            <a:extLst>
              <a:ext uri="{FF2B5EF4-FFF2-40B4-BE49-F238E27FC236}">
                <a16:creationId xmlns:a16="http://schemas.microsoft.com/office/drawing/2014/main" id="{3EC66AC3-466A-44B9-8387-BD36FDB47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8" y="5951538"/>
            <a:ext cx="2714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2</a:t>
            </a:r>
          </a:p>
        </p:txBody>
      </p:sp>
      <p:sp>
        <p:nvSpPr>
          <p:cNvPr id="73737" name="Rectangle 8">
            <a:extLst>
              <a:ext uri="{FF2B5EF4-FFF2-40B4-BE49-F238E27FC236}">
                <a16:creationId xmlns:a16="http://schemas.microsoft.com/office/drawing/2014/main" id="{4878670D-6C67-4090-8D40-5219AD89E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5919788"/>
            <a:ext cx="271463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4</a:t>
            </a:r>
          </a:p>
        </p:txBody>
      </p:sp>
      <p:sp>
        <p:nvSpPr>
          <p:cNvPr id="73738" name="Rectangle 9">
            <a:extLst>
              <a:ext uri="{FF2B5EF4-FFF2-40B4-BE49-F238E27FC236}">
                <a16:creationId xmlns:a16="http://schemas.microsoft.com/office/drawing/2014/main" id="{D0EDA448-7B2D-4460-B1BA-04C35FC4A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50" y="5932488"/>
            <a:ext cx="271463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6</a:t>
            </a:r>
          </a:p>
        </p:txBody>
      </p:sp>
      <p:sp>
        <p:nvSpPr>
          <p:cNvPr id="73739" name="Rectangle 10">
            <a:extLst>
              <a:ext uri="{FF2B5EF4-FFF2-40B4-BE49-F238E27FC236}">
                <a16:creationId xmlns:a16="http://schemas.microsoft.com/office/drawing/2014/main" id="{88C6880E-D15B-42B9-A873-174A3B4AC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5945188"/>
            <a:ext cx="414338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24</a:t>
            </a:r>
          </a:p>
        </p:txBody>
      </p:sp>
      <p:sp>
        <p:nvSpPr>
          <p:cNvPr id="73740" name="Rectangle 11">
            <a:extLst>
              <a:ext uri="{FF2B5EF4-FFF2-40B4-BE49-F238E27FC236}">
                <a16:creationId xmlns:a16="http://schemas.microsoft.com/office/drawing/2014/main" id="{D80FB41E-5876-4460-9AA7-1C93CD6E6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1581150"/>
            <a:ext cx="31543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400"/>
              <a:t>OXYTETRACYCLINE</a:t>
            </a:r>
          </a:p>
        </p:txBody>
      </p:sp>
      <p:sp>
        <p:nvSpPr>
          <p:cNvPr id="73741" name="Rectangle 12">
            <a:extLst>
              <a:ext uri="{FF2B5EF4-FFF2-40B4-BE49-F238E27FC236}">
                <a16:creationId xmlns:a16="http://schemas.microsoft.com/office/drawing/2014/main" id="{047B411E-4879-4A15-A353-FD78215D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5721350"/>
            <a:ext cx="13335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Temps (h)</a:t>
            </a:r>
          </a:p>
        </p:txBody>
      </p:sp>
      <p:sp>
        <p:nvSpPr>
          <p:cNvPr id="73742" name="Rectangle 13">
            <a:extLst>
              <a:ext uri="{FF2B5EF4-FFF2-40B4-BE49-F238E27FC236}">
                <a16:creationId xmlns:a16="http://schemas.microsoft.com/office/drawing/2014/main" id="{663F74E7-05DA-4E7E-84C8-115DB3754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4318000"/>
            <a:ext cx="484187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0.5</a:t>
            </a:r>
          </a:p>
        </p:txBody>
      </p:sp>
      <p:sp>
        <p:nvSpPr>
          <p:cNvPr id="73743" name="Rectangle 14">
            <a:extLst>
              <a:ext uri="{FF2B5EF4-FFF2-40B4-BE49-F238E27FC236}">
                <a16:creationId xmlns:a16="http://schemas.microsoft.com/office/drawing/2014/main" id="{A54725E6-4E02-4316-B691-20C191C35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5570538"/>
            <a:ext cx="271463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0</a:t>
            </a:r>
          </a:p>
        </p:txBody>
      </p:sp>
      <p:sp>
        <p:nvSpPr>
          <p:cNvPr id="73744" name="Rectangle 15">
            <a:extLst>
              <a:ext uri="{FF2B5EF4-FFF2-40B4-BE49-F238E27FC236}">
                <a16:creationId xmlns:a16="http://schemas.microsoft.com/office/drawing/2014/main" id="{C7B31377-85A6-493E-89B6-D4D26C50A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1933575"/>
            <a:ext cx="484187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/>
              <a:t>1.5</a:t>
            </a:r>
          </a:p>
        </p:txBody>
      </p:sp>
      <p:sp>
        <p:nvSpPr>
          <p:cNvPr id="73745" name="Oval 17">
            <a:extLst>
              <a:ext uri="{FF2B5EF4-FFF2-40B4-BE49-F238E27FC236}">
                <a16:creationId xmlns:a16="http://schemas.microsoft.com/office/drawing/2014/main" id="{A9ECC9DF-856A-402E-974C-BB624022CA76}"/>
              </a:ext>
            </a:extLst>
          </p:cNvPr>
          <p:cNvSpPr>
            <a:spLocks noChangeArrowheads="1"/>
          </p:cNvSpPr>
          <p:nvPr/>
        </p:nvSpPr>
        <p:spPr bwMode="black">
          <a:xfrm>
            <a:off x="2736850" y="321310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46" name="Oval 18">
            <a:extLst>
              <a:ext uri="{FF2B5EF4-FFF2-40B4-BE49-F238E27FC236}">
                <a16:creationId xmlns:a16="http://schemas.microsoft.com/office/drawing/2014/main" id="{F9033B46-C2AB-41EB-81C9-F432228AF0E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422650" y="349885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47" name="Oval 19">
            <a:extLst>
              <a:ext uri="{FF2B5EF4-FFF2-40B4-BE49-F238E27FC236}">
                <a16:creationId xmlns:a16="http://schemas.microsoft.com/office/drawing/2014/main" id="{C45AB58B-F7B0-4E4C-91E8-87F5ACF88C0A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146550" y="367030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48" name="Oval 20">
            <a:extLst>
              <a:ext uri="{FF2B5EF4-FFF2-40B4-BE49-F238E27FC236}">
                <a16:creationId xmlns:a16="http://schemas.microsoft.com/office/drawing/2014/main" id="{14B86B07-EFBA-4246-A693-3CC1EA382FE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5632450" y="420370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49" name="Oval 21">
            <a:extLst>
              <a:ext uri="{FF2B5EF4-FFF2-40B4-BE49-F238E27FC236}">
                <a16:creationId xmlns:a16="http://schemas.microsoft.com/office/drawing/2014/main" id="{D34C4623-7854-4566-9B04-C078A277EF6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6699250" y="538480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50" name="Oval 22">
            <a:extLst>
              <a:ext uri="{FF2B5EF4-FFF2-40B4-BE49-F238E27FC236}">
                <a16:creationId xmlns:a16="http://schemas.microsoft.com/office/drawing/2014/main" id="{E3244221-02FF-4DBB-9338-E053F4A22EC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974850" y="395605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51" name="Oval 23">
            <a:extLst>
              <a:ext uri="{FF2B5EF4-FFF2-40B4-BE49-F238E27FC236}">
                <a16:creationId xmlns:a16="http://schemas.microsoft.com/office/drawing/2014/main" id="{128369CA-645B-4CAE-89F3-F093DF997196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555750" y="4813300"/>
            <a:ext cx="185738" cy="1651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52" name="Line 24">
            <a:extLst>
              <a:ext uri="{FF2B5EF4-FFF2-40B4-BE49-F238E27FC236}">
                <a16:creationId xmlns:a16="http://schemas.microsoft.com/office/drawing/2014/main" id="{503F1611-3614-49BB-A19F-D05A92EA2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14463" y="4870450"/>
            <a:ext cx="220662" cy="9461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3" name="Line 25">
            <a:extLst>
              <a:ext uri="{FF2B5EF4-FFF2-40B4-BE49-F238E27FC236}">
                <a16:creationId xmlns:a16="http://schemas.microsoft.com/office/drawing/2014/main" id="{AF85B481-0B35-4F41-8B99-87EC42DC05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0525" y="4013200"/>
            <a:ext cx="393700" cy="9461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4" name="Line 26">
            <a:extLst>
              <a:ext uri="{FF2B5EF4-FFF2-40B4-BE49-F238E27FC236}">
                <a16:creationId xmlns:a16="http://schemas.microsoft.com/office/drawing/2014/main" id="{D191AEF4-8986-4F8E-825F-65CD45F01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00263" y="3270250"/>
            <a:ext cx="715962" cy="7937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5" name="Line 27">
            <a:extLst>
              <a:ext uri="{FF2B5EF4-FFF2-40B4-BE49-F238E27FC236}">
                <a16:creationId xmlns:a16="http://schemas.microsoft.com/office/drawing/2014/main" id="{257E7CBD-37C9-4D0D-83B6-190F4A03F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2263" y="3321050"/>
            <a:ext cx="620712" cy="2349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6" name="Line 28">
            <a:extLst>
              <a:ext uri="{FF2B5EF4-FFF2-40B4-BE49-F238E27FC236}">
                <a16:creationId xmlns:a16="http://schemas.microsoft.com/office/drawing/2014/main" id="{0DE77029-91FA-4723-A5F3-9232BAF17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7425" y="3606800"/>
            <a:ext cx="736600" cy="1016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7" name="Line 29">
            <a:extLst>
              <a:ext uri="{FF2B5EF4-FFF2-40B4-BE49-F238E27FC236}">
                <a16:creationId xmlns:a16="http://schemas.microsoft.com/office/drawing/2014/main" id="{1BCBCC23-4940-46A1-8B1F-492B77CAE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0063" y="3759200"/>
            <a:ext cx="1401762" cy="4826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8" name="Line 30">
            <a:extLst>
              <a:ext uri="{FF2B5EF4-FFF2-40B4-BE49-F238E27FC236}">
                <a16:creationId xmlns:a16="http://schemas.microsoft.com/office/drawing/2014/main" id="{656EFF3F-448F-426B-98E4-DA4C68CB04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863" y="4292600"/>
            <a:ext cx="544512" cy="5969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59" name="Line 31">
            <a:extLst>
              <a:ext uri="{FF2B5EF4-FFF2-40B4-BE49-F238E27FC236}">
                <a16:creationId xmlns:a16="http://schemas.microsoft.com/office/drawing/2014/main" id="{0C36179D-441D-4E55-AB07-40F5CC3CF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5073650"/>
            <a:ext cx="334962" cy="3683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0" name="Line 32">
            <a:extLst>
              <a:ext uri="{FF2B5EF4-FFF2-40B4-BE49-F238E27FC236}">
                <a16:creationId xmlns:a16="http://schemas.microsoft.com/office/drawing/2014/main" id="{531DDA71-76ED-4250-BC73-2D6380070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1925" y="5461000"/>
            <a:ext cx="260350" cy="355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1" name="Line 33">
            <a:extLst>
              <a:ext uri="{FF2B5EF4-FFF2-40B4-BE49-F238E27FC236}">
                <a16:creationId xmlns:a16="http://schemas.microsoft.com/office/drawing/2014/main" id="{FF5C7B98-69CE-4710-924F-A8BAE6CA01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36725" y="5137150"/>
            <a:ext cx="336550" cy="374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2" name="Line 34">
            <a:extLst>
              <a:ext uri="{FF2B5EF4-FFF2-40B4-BE49-F238E27FC236}">
                <a16:creationId xmlns:a16="http://schemas.microsoft.com/office/drawing/2014/main" id="{F97D9486-6867-4241-AEDF-DAFA15B96E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17725" y="4870450"/>
            <a:ext cx="698500" cy="317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3" name="Line 35">
            <a:extLst>
              <a:ext uri="{FF2B5EF4-FFF2-40B4-BE49-F238E27FC236}">
                <a16:creationId xmlns:a16="http://schemas.microsoft.com/office/drawing/2014/main" id="{567EF543-FA68-4247-A0C3-B20C1504C0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2263" y="4718050"/>
            <a:ext cx="639762" cy="20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4" name="Line 36">
            <a:extLst>
              <a:ext uri="{FF2B5EF4-FFF2-40B4-BE49-F238E27FC236}">
                <a16:creationId xmlns:a16="http://schemas.microsoft.com/office/drawing/2014/main" id="{7F2ACEFB-4274-4207-8607-80DC4717C3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8063" y="4660900"/>
            <a:ext cx="773112" cy="889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5" name="Line 37">
            <a:extLst>
              <a:ext uri="{FF2B5EF4-FFF2-40B4-BE49-F238E27FC236}">
                <a16:creationId xmlns:a16="http://schemas.microsoft.com/office/drawing/2014/main" id="{DCB83C4F-B762-4FD9-BA23-256D39A715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5625" y="4546600"/>
            <a:ext cx="1403350" cy="165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6" name="Line 38">
            <a:extLst>
              <a:ext uri="{FF2B5EF4-FFF2-40B4-BE49-F238E27FC236}">
                <a16:creationId xmlns:a16="http://schemas.microsoft.com/office/drawing/2014/main" id="{110BE7B9-CE4A-43E8-81FD-C66108C23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425" y="4597400"/>
            <a:ext cx="43180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7" name="Line 39">
            <a:extLst>
              <a:ext uri="{FF2B5EF4-FFF2-40B4-BE49-F238E27FC236}">
                <a16:creationId xmlns:a16="http://schemas.microsoft.com/office/drawing/2014/main" id="{D02A5E68-5CCA-478C-BCF3-7CCC5B62A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3025" y="5264150"/>
            <a:ext cx="393700" cy="3873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8" name="Line 40">
            <a:extLst>
              <a:ext uri="{FF2B5EF4-FFF2-40B4-BE49-F238E27FC236}">
                <a16:creationId xmlns:a16="http://schemas.microsoft.com/office/drawing/2014/main" id="{A7EFBD66-13C9-4365-9349-FCCF8A73D7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8238" y="4775200"/>
            <a:ext cx="214312" cy="584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69" name="Line 41">
            <a:extLst>
              <a:ext uri="{FF2B5EF4-FFF2-40B4-BE49-F238E27FC236}">
                <a16:creationId xmlns:a16="http://schemas.microsoft.com/office/drawing/2014/main" id="{D5D279B0-C4AD-4563-B643-F8668342E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5829300"/>
            <a:ext cx="48545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0" name="Line 42">
            <a:extLst>
              <a:ext uri="{FF2B5EF4-FFF2-40B4-BE49-F238E27FC236}">
                <a16:creationId xmlns:a16="http://schemas.microsoft.com/office/drawing/2014/main" id="{628A089C-1A96-4248-8D38-5A6F28E2AD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139950"/>
            <a:ext cx="0" cy="37211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1" name="Line 43">
            <a:extLst>
              <a:ext uri="{FF2B5EF4-FFF2-40B4-BE49-F238E27FC236}">
                <a16:creationId xmlns:a16="http://schemas.microsoft.com/office/drawing/2014/main" id="{B358C04E-EFA2-48D6-B970-E58C7812F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2133600"/>
            <a:ext cx="2825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2" name="Line 44">
            <a:extLst>
              <a:ext uri="{FF2B5EF4-FFF2-40B4-BE49-F238E27FC236}">
                <a16:creationId xmlns:a16="http://schemas.microsoft.com/office/drawing/2014/main" id="{3D368131-DB9A-4ADF-9E6C-C272E93923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3371850"/>
            <a:ext cx="2825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3" name="Line 45">
            <a:extLst>
              <a:ext uri="{FF2B5EF4-FFF2-40B4-BE49-F238E27FC236}">
                <a16:creationId xmlns:a16="http://schemas.microsoft.com/office/drawing/2014/main" id="{6AB0CBBF-51CB-444C-AD54-6B806B5E7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0813" y="4572000"/>
            <a:ext cx="2825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4" name="Line 46">
            <a:extLst>
              <a:ext uri="{FF2B5EF4-FFF2-40B4-BE49-F238E27FC236}">
                <a16:creationId xmlns:a16="http://schemas.microsoft.com/office/drawing/2014/main" id="{26726FA3-ADF9-49FD-8116-9C4A85BC79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5511800"/>
            <a:ext cx="0" cy="3111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5" name="Line 47">
            <a:extLst>
              <a:ext uri="{FF2B5EF4-FFF2-40B4-BE49-F238E27FC236}">
                <a16:creationId xmlns:a16="http://schemas.microsoft.com/office/drawing/2014/main" id="{54AC2E2A-FDF5-4BC3-80B8-B39F94B604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549900"/>
            <a:ext cx="0" cy="3111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6" name="Line 48">
            <a:extLst>
              <a:ext uri="{FF2B5EF4-FFF2-40B4-BE49-F238E27FC236}">
                <a16:creationId xmlns:a16="http://schemas.microsoft.com/office/drawing/2014/main" id="{B0DC8A8F-1706-4E39-841D-9B5F469ADA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8150" y="5549900"/>
            <a:ext cx="0" cy="3111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7" name="Line 49">
            <a:extLst>
              <a:ext uri="{FF2B5EF4-FFF2-40B4-BE49-F238E27FC236}">
                <a16:creationId xmlns:a16="http://schemas.microsoft.com/office/drawing/2014/main" id="{D97B94BE-937E-4454-835A-66C7534B91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3100" y="5549900"/>
            <a:ext cx="0" cy="3111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8" name="Line 50">
            <a:extLst>
              <a:ext uri="{FF2B5EF4-FFF2-40B4-BE49-F238E27FC236}">
                <a16:creationId xmlns:a16="http://schemas.microsoft.com/office/drawing/2014/main" id="{2666120C-8359-4520-96BA-D563226D7C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2038" y="5594350"/>
            <a:ext cx="214312" cy="488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79" name="Line 51">
            <a:extLst>
              <a:ext uri="{FF2B5EF4-FFF2-40B4-BE49-F238E27FC236}">
                <a16:creationId xmlns:a16="http://schemas.microsoft.com/office/drawing/2014/main" id="{C5722B1E-4A91-4A3C-815E-236F666622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56338" y="5613400"/>
            <a:ext cx="214312" cy="488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80" name="Oval 52">
            <a:extLst>
              <a:ext uri="{FF2B5EF4-FFF2-40B4-BE49-F238E27FC236}">
                <a16:creationId xmlns:a16="http://schemas.microsoft.com/office/drawing/2014/main" id="{42E55159-775B-4887-A856-05C6BA87E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963" y="545465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1" name="Oval 53">
            <a:extLst>
              <a:ext uri="{FF2B5EF4-FFF2-40B4-BE49-F238E27FC236}">
                <a16:creationId xmlns:a16="http://schemas.microsoft.com/office/drawing/2014/main" id="{12F4354B-0D06-48AE-AD27-E8B704515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963" y="513080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2" name="Oval 54">
            <a:extLst>
              <a:ext uri="{FF2B5EF4-FFF2-40B4-BE49-F238E27FC236}">
                <a16:creationId xmlns:a16="http://schemas.microsoft.com/office/drawing/2014/main" id="{84F17408-A4AA-41F4-BE60-D30E2F07E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963" y="480695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3" name="Oval 55">
            <a:extLst>
              <a:ext uri="{FF2B5EF4-FFF2-40B4-BE49-F238E27FC236}">
                <a16:creationId xmlns:a16="http://schemas.microsoft.com/office/drawing/2014/main" id="{46040822-6995-4D9E-AD15-9AB515351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3" y="467360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4" name="Oval 56">
            <a:extLst>
              <a:ext uri="{FF2B5EF4-FFF2-40B4-BE49-F238E27FC236}">
                <a16:creationId xmlns:a16="http://schemas.microsoft.com/office/drawing/2014/main" id="{45CDE5CE-7178-40B3-9369-8D44E2BDF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225" y="4597400"/>
            <a:ext cx="184150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5" name="Oval 57">
            <a:extLst>
              <a:ext uri="{FF2B5EF4-FFF2-40B4-BE49-F238E27FC236}">
                <a16:creationId xmlns:a16="http://schemas.microsoft.com/office/drawing/2014/main" id="{A327A25C-164F-415D-AA25-FDB3E6A8C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63" y="450215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6" name="Oval 58">
            <a:extLst>
              <a:ext uri="{FF2B5EF4-FFF2-40B4-BE49-F238E27FC236}">
                <a16:creationId xmlns:a16="http://schemas.microsoft.com/office/drawing/2014/main" id="{371C2272-02EC-44F8-803F-5548E7D9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5530850"/>
            <a:ext cx="182562" cy="177800"/>
          </a:xfrm>
          <a:prstGeom prst="ellipse">
            <a:avLst/>
          </a:prstGeom>
          <a:solidFill>
            <a:schemeClr val="tx1"/>
          </a:solidFill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3787" name="Line 59">
            <a:extLst>
              <a:ext uri="{FF2B5EF4-FFF2-40B4-BE49-F238E27FC236}">
                <a16:creationId xmlns:a16="http://schemas.microsoft.com/office/drawing/2014/main" id="{97CF952D-C56A-44CA-BECF-52E6AE7BB7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19900" y="5549900"/>
            <a:ext cx="0" cy="3111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88" name="Line 60">
            <a:extLst>
              <a:ext uri="{FF2B5EF4-FFF2-40B4-BE49-F238E27FC236}">
                <a16:creationId xmlns:a16="http://schemas.microsoft.com/office/drawing/2014/main" id="{DC2E5A60-6DFC-42D7-928B-8A90781A62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5848350"/>
            <a:ext cx="4413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789" name="Freeform 61">
            <a:extLst>
              <a:ext uri="{FF2B5EF4-FFF2-40B4-BE49-F238E27FC236}">
                <a16:creationId xmlns:a16="http://schemas.microsoft.com/office/drawing/2014/main" id="{7A1062A7-522B-42AD-A921-2359418A6790}"/>
              </a:ext>
            </a:extLst>
          </p:cNvPr>
          <p:cNvSpPr>
            <a:spLocks/>
          </p:cNvSpPr>
          <p:nvPr/>
        </p:nvSpPr>
        <p:spPr bwMode="invGray">
          <a:xfrm>
            <a:off x="7772400" y="1411288"/>
            <a:ext cx="811213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790" name="ZoneTexte 1">
            <a:extLst>
              <a:ext uri="{FF2B5EF4-FFF2-40B4-BE49-F238E27FC236}">
                <a16:creationId xmlns:a16="http://schemas.microsoft.com/office/drawing/2014/main" id="{0DC3130F-3860-4BEC-B714-B03976CCD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100" y="982663"/>
            <a:ext cx="1239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rgbClr val="00B0F0"/>
                </a:solidFill>
              </a:rPr>
              <a:t>Exemple</a:t>
            </a:r>
          </a:p>
        </p:txBody>
      </p:sp>
      <p:sp>
        <p:nvSpPr>
          <p:cNvPr id="73791" name="ZoneTexte 1">
            <a:extLst>
              <a:ext uri="{FF2B5EF4-FFF2-40B4-BE49-F238E27FC236}">
                <a16:creationId xmlns:a16="http://schemas.microsoft.com/office/drawing/2014/main" id="{A2E7BEB2-34C2-46B4-9225-3168530E8CE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92943" y="3718719"/>
            <a:ext cx="2392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/>
              <a:t>Conc plasmatique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re 1">
            <a:extLst>
              <a:ext uri="{FF2B5EF4-FFF2-40B4-BE49-F238E27FC236}">
                <a16:creationId xmlns:a16="http://schemas.microsoft.com/office/drawing/2014/main" id="{028E668A-2236-4E55-82F8-F227702E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Antibiothérapie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461B66-CBAB-46E0-B321-4022EAE57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700213"/>
            <a:ext cx="8386763" cy="4525962"/>
          </a:xfrm>
        </p:spPr>
        <p:txBody>
          <a:bodyPr/>
          <a:lstStyle/>
          <a:p>
            <a:pPr>
              <a:defRPr/>
            </a:pPr>
            <a:r>
              <a:rPr lang="fr-FR" sz="2800" u="sng" dirty="0"/>
              <a:t>Inconvénients :</a:t>
            </a:r>
            <a:endParaRPr lang="fr-FR" sz="1800" u="sng" dirty="0"/>
          </a:p>
          <a:p>
            <a:pPr lvl="1">
              <a:defRPr/>
            </a:pPr>
            <a:endParaRPr lang="fr-FR" sz="1800" dirty="0"/>
          </a:p>
          <a:p>
            <a:pPr lvl="1">
              <a:defRPr/>
            </a:pPr>
            <a:r>
              <a:rPr lang="fr-FR" sz="2400" dirty="0"/>
              <a:t>Destruction de la flore </a:t>
            </a:r>
            <a:r>
              <a:rPr lang="fr-FR" sz="2400" dirty="0">
                <a:solidFill>
                  <a:srgbClr val="C00000"/>
                </a:solidFill>
              </a:rPr>
              <a:t>: </a:t>
            </a:r>
            <a:r>
              <a:rPr lang="fr-FR" sz="2400" b="1" dirty="0">
                <a:solidFill>
                  <a:srgbClr val="C00000"/>
                </a:solidFill>
              </a:rPr>
              <a:t>aggravation des symptômes</a:t>
            </a:r>
          </a:p>
          <a:p>
            <a:pPr marL="457200" lvl="1" indent="0">
              <a:buFontTx/>
              <a:buNone/>
              <a:defRPr/>
            </a:pPr>
            <a:endParaRPr lang="fr-FR" sz="2400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fr-FR" altLang="fr-FR" sz="2400" b="1" dirty="0">
                <a:solidFill>
                  <a:srgbClr val="C00000"/>
                </a:solidFill>
              </a:rPr>
              <a:t>Syndrome de malabsorption 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sz="2000" b="1" dirty="0"/>
              <a:t>Les concentrations élevées </a:t>
            </a:r>
            <a:r>
              <a:rPr lang="fr-FR" altLang="fr-FR" sz="2000" dirty="0"/>
              <a:t>locales en antibiotique peuvent avoir des </a:t>
            </a:r>
            <a:r>
              <a:rPr lang="fr-FR" altLang="fr-FR" sz="2000" b="1" dirty="0"/>
              <a:t>effets négatifs sur les entérocytes </a:t>
            </a:r>
            <a:r>
              <a:rPr lang="fr-FR" altLang="fr-FR" sz="2400" dirty="0"/>
              <a:t>(</a:t>
            </a:r>
            <a:r>
              <a:rPr lang="fr-FR" altLang="fr-FR" sz="2000" dirty="0"/>
              <a:t>Néomycine; tétracyclines; ampicilline  chez des veaux sains augmentent les risques de diarrhées et de malabsorption)</a:t>
            </a:r>
          </a:p>
          <a:p>
            <a:pPr marL="457200" lvl="1" indent="0">
              <a:buFontTx/>
              <a:buNone/>
              <a:defRPr/>
            </a:pPr>
            <a:endParaRPr lang="fr-FR" sz="2400" dirty="0"/>
          </a:p>
          <a:p>
            <a:pPr lvl="1">
              <a:defRPr/>
            </a:pPr>
            <a:r>
              <a:rPr lang="fr-FR" sz="2400" b="1" dirty="0"/>
              <a:t>Risque de </a:t>
            </a:r>
            <a:r>
              <a:rPr lang="fr-FR" sz="2400" b="1" dirty="0">
                <a:solidFill>
                  <a:srgbClr val="C00000"/>
                </a:solidFill>
              </a:rPr>
              <a:t>sélection de résistances </a:t>
            </a:r>
            <a:r>
              <a:rPr lang="fr-FR" sz="2400" dirty="0"/>
              <a:t>p</a:t>
            </a:r>
            <a:r>
              <a:rPr lang="fr-FR" altLang="fr-FR" sz="2400" dirty="0"/>
              <a:t>ar rapport à un traitement sans antibiotique</a:t>
            </a:r>
          </a:p>
          <a:p>
            <a:pPr lvl="1">
              <a:defRPr/>
            </a:pPr>
            <a:endParaRPr lang="fr-FR" sz="2400" dirty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r-FR" altLang="fr-FR" dirty="0"/>
          </a:p>
          <a:p>
            <a:pPr lvl="1">
              <a:defRPr/>
            </a:pP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re 1">
            <a:extLst>
              <a:ext uri="{FF2B5EF4-FFF2-40B4-BE49-F238E27FC236}">
                <a16:creationId xmlns:a16="http://schemas.microsoft.com/office/drawing/2014/main" id="{389A5D08-A5E6-45DD-B43D-8EFDB892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Antibiothérapie</a:t>
            </a:r>
          </a:p>
        </p:txBody>
      </p:sp>
      <p:sp>
        <p:nvSpPr>
          <p:cNvPr id="77827" name="Espace réservé du contenu 2">
            <a:extLst>
              <a:ext uri="{FF2B5EF4-FFF2-40B4-BE49-F238E27FC236}">
                <a16:creationId xmlns:a16="http://schemas.microsoft.com/office/drawing/2014/main" id="{2418A2A8-39FE-4C29-8D28-3060D4104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63" y="1652588"/>
            <a:ext cx="8229600" cy="642937"/>
          </a:xfrm>
        </p:spPr>
        <p:txBody>
          <a:bodyPr/>
          <a:lstStyle/>
          <a:p>
            <a:r>
              <a:rPr lang="fr-FR" altLang="fr-FR" sz="2800" b="1" u="sng">
                <a:solidFill>
                  <a:srgbClr val="FF0000"/>
                </a:solidFill>
              </a:rPr>
              <a:t>Alternatives </a:t>
            </a:r>
            <a:r>
              <a:rPr lang="fr-FR" altLang="fr-FR" sz="2000">
                <a:solidFill>
                  <a:srgbClr val="FF0000"/>
                </a:solidFill>
              </a:rPr>
              <a:t>Favoriser nursing, réhydratation, pansements</a:t>
            </a:r>
          </a:p>
          <a:p>
            <a:pPr marL="457200" lvl="1" indent="0">
              <a:buFontTx/>
              <a:buNone/>
            </a:pPr>
            <a:endParaRPr lang="fr-FR" altLang="fr-FR" sz="2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5E3E1A-2693-4604-AFCE-7AA91623C07C}"/>
              </a:ext>
            </a:extLst>
          </p:cNvPr>
          <p:cNvSpPr/>
          <p:nvPr/>
        </p:nvSpPr>
        <p:spPr>
          <a:xfrm>
            <a:off x="650875" y="2917825"/>
            <a:ext cx="8015288" cy="341630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Complexe lactoferrine- système </a:t>
            </a:r>
            <a:r>
              <a:rPr lang="fr-FR" dirty="0" err="1"/>
              <a:t>lactopéroxydase</a:t>
            </a:r>
            <a:r>
              <a:rPr lang="fr-FR" dirty="0"/>
              <a:t> (</a:t>
            </a:r>
            <a:r>
              <a:rPr lang="fr-FR" dirty="0" err="1"/>
              <a:t>Lf</a:t>
            </a:r>
            <a:r>
              <a:rPr lang="fr-FR" dirty="0"/>
              <a:t>-SLP)</a:t>
            </a:r>
          </a:p>
          <a:p>
            <a:pPr>
              <a:defRPr/>
            </a:pPr>
            <a:r>
              <a:rPr lang="fr-FR" b="0" dirty="0"/>
              <a:t>Lactoferrine et </a:t>
            </a:r>
            <a:r>
              <a:rPr lang="fr-FR" b="0" dirty="0" err="1"/>
              <a:t>lactopéroxydase</a:t>
            </a:r>
            <a:r>
              <a:rPr lang="fr-FR" b="0" dirty="0"/>
              <a:t> sont présentes dans le lait</a:t>
            </a:r>
          </a:p>
          <a:p>
            <a:pPr>
              <a:defRPr/>
            </a:pPr>
            <a:endParaRPr lang="fr-FR" b="0" dirty="0"/>
          </a:p>
          <a:p>
            <a:pPr>
              <a:defRPr/>
            </a:pPr>
            <a:r>
              <a:rPr lang="fr-FR" b="0" u="sng" dirty="0"/>
              <a:t>Propriétés antimicrobiennes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b="0" dirty="0"/>
              <a:t>Lactoferrine inhibe la croissance des G</a:t>
            </a:r>
            <a:r>
              <a:rPr lang="fr-FR" b="0" baseline="30000" dirty="0"/>
              <a:t>+</a:t>
            </a:r>
            <a:r>
              <a:rPr lang="fr-FR" b="0" dirty="0"/>
              <a:t> et dépolymérise le LPS des G</a:t>
            </a:r>
            <a:r>
              <a:rPr lang="fr-FR" b="0" baseline="30000" dirty="0"/>
              <a:t>-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b="0" dirty="0" err="1"/>
              <a:t>Lactoperoxydase</a:t>
            </a:r>
            <a:r>
              <a:rPr lang="fr-FR" b="0" dirty="0"/>
              <a:t> génère des agents oxydants en s’associant à H</a:t>
            </a:r>
            <a:r>
              <a:rPr lang="fr-FR" b="0" baseline="-25000" dirty="0"/>
              <a:t>2</a:t>
            </a:r>
            <a:r>
              <a:rPr lang="fr-FR" b="0" dirty="0"/>
              <a:t>O</a:t>
            </a:r>
            <a:r>
              <a:rPr lang="fr-FR" b="0" baseline="-25000" dirty="0"/>
              <a:t>2</a:t>
            </a:r>
            <a:r>
              <a:rPr lang="fr-FR" b="0" dirty="0"/>
              <a:t>, SCN</a:t>
            </a:r>
            <a:r>
              <a:rPr lang="fr-FR" b="0" baseline="30000" dirty="0"/>
              <a:t>-</a:t>
            </a:r>
            <a:r>
              <a:rPr lang="fr-FR" b="0" dirty="0"/>
              <a:t>, I</a:t>
            </a:r>
            <a:r>
              <a:rPr lang="fr-FR" b="0" baseline="30000" dirty="0"/>
              <a:t>-</a:t>
            </a:r>
            <a:r>
              <a:rPr lang="fr-FR" b="0" dirty="0"/>
              <a:t>,…</a:t>
            </a:r>
          </a:p>
          <a:p>
            <a:pPr>
              <a:defRPr/>
            </a:pPr>
            <a:endParaRPr lang="fr-FR" b="0" dirty="0"/>
          </a:p>
          <a:p>
            <a:pPr>
              <a:defRPr/>
            </a:pPr>
            <a:endParaRPr lang="fr-FR" b="0" dirty="0"/>
          </a:p>
          <a:p>
            <a:pPr>
              <a:defRPr/>
            </a:pPr>
            <a:r>
              <a:rPr lang="fr-FR" b="0" dirty="0"/>
              <a:t>Pas d’études cliniques contrôlées mais essais de terrain par des vétérinaires qui rapportent une réduction de plus de 50% de la prescription d’antibiotiques dans les cas de diarrhée.</a:t>
            </a:r>
          </a:p>
        </p:txBody>
      </p:sp>
      <p:sp>
        <p:nvSpPr>
          <p:cNvPr id="77829" name="ZoneTexte 2">
            <a:extLst>
              <a:ext uri="{FF2B5EF4-FFF2-40B4-BE49-F238E27FC236}">
                <a16:creationId xmlns:a16="http://schemas.microsoft.com/office/drawing/2014/main" id="{CE8F7A46-2BAE-42F4-ABDB-1AADABCC5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2547938"/>
            <a:ext cx="1133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>
                <a:solidFill>
                  <a:srgbClr val="00B050"/>
                </a:solidFill>
              </a:rPr>
              <a:t>Exemple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73D6666-D296-4072-A6C5-2EE994594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2925" y="455613"/>
            <a:ext cx="8058150" cy="127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/>
              <a:t>Quels antibiotiques ?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C70FD66-E5F0-48FD-96BD-0AC388ADB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89200"/>
            <a:ext cx="8229600" cy="3636963"/>
          </a:xfrm>
        </p:spPr>
        <p:txBody>
          <a:bodyPr/>
          <a:lstStyle/>
          <a:p>
            <a:pPr eaLnBrk="1" hangingPunct="1"/>
            <a:r>
              <a:rPr lang="fr-FR" altLang="fr-FR" sz="2800" dirty="0"/>
              <a:t>Nombreuses substances anciennes</a:t>
            </a:r>
          </a:p>
          <a:p>
            <a:pPr eaLnBrk="1" hangingPunct="1"/>
            <a:r>
              <a:rPr lang="fr-FR" altLang="fr-FR" sz="2800" b="1" dirty="0"/>
              <a:t>Nombreuses résistances </a:t>
            </a:r>
          </a:p>
          <a:p>
            <a:pPr eaLnBrk="1" hangingPunct="1"/>
            <a:r>
              <a:rPr lang="fr-FR" altLang="fr-FR" sz="2800" dirty="0"/>
              <a:t>Peu d’innovation</a:t>
            </a:r>
          </a:p>
          <a:p>
            <a:pPr eaLnBrk="1" hangingPunct="1"/>
            <a:r>
              <a:rPr lang="fr-FR" altLang="fr-FR" sz="2800" dirty="0"/>
              <a:t>Pas ou peu d’essais cliniques contrôlés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Image 1">
            <a:extLst>
              <a:ext uri="{FF2B5EF4-FFF2-40B4-BE49-F238E27FC236}">
                <a16:creationId xmlns:a16="http://schemas.microsoft.com/office/drawing/2014/main" id="{2729E98F-F44D-455C-8E8C-98E72717C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155" y="88106"/>
            <a:ext cx="4341813" cy="668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10">
            <a:extLst>
              <a:ext uri="{FF2B5EF4-FFF2-40B4-BE49-F238E27FC236}">
                <a16:creationId xmlns:a16="http://schemas.microsoft.com/office/drawing/2014/main" id="{99AF8AE9-0357-40E5-BCEA-B14E0CCA8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471988"/>
            <a:ext cx="4054475" cy="268287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1924" name="Rectangle 11">
            <a:extLst>
              <a:ext uri="{FF2B5EF4-FFF2-40B4-BE49-F238E27FC236}">
                <a16:creationId xmlns:a16="http://schemas.microsoft.com/office/drawing/2014/main" id="{DD7A5081-A672-4757-99C2-07A9BAD3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325" y="3141663"/>
            <a:ext cx="4054475" cy="261937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1925" name="Rectangle 12">
            <a:extLst>
              <a:ext uri="{FF2B5EF4-FFF2-40B4-BE49-F238E27FC236}">
                <a16:creationId xmlns:a16="http://schemas.microsoft.com/office/drawing/2014/main" id="{4EC28349-C87A-4793-8A3A-74E54B235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155" y="801291"/>
            <a:ext cx="4054475" cy="296862"/>
          </a:xfrm>
          <a:prstGeom prst="rect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1926" name="ZoneTexte 13">
            <a:extLst>
              <a:ext uri="{FF2B5EF4-FFF2-40B4-BE49-F238E27FC236}">
                <a16:creationId xmlns:a16="http://schemas.microsoft.com/office/drawing/2014/main" id="{15FD5C80-C714-4987-851A-EC01A8B5C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2395538"/>
            <a:ext cx="309403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Sensibilité des </a:t>
            </a:r>
            <a:r>
              <a:rPr lang="fr-FR" altLang="fr-FR" sz="1800" i="1"/>
              <a:t>E. coli </a:t>
            </a:r>
            <a:r>
              <a:rPr lang="fr-FR" altLang="fr-FR" sz="1800"/>
              <a:t>digestifs chez le veau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0"/>
              <a:t>Source : Resapath 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0">
                <a:hlinkClick r:id="rId3"/>
              </a:rPr>
              <a:t>données de sensibilités 2021</a:t>
            </a:r>
            <a:endParaRPr lang="fr-FR" altLang="fr-FR" sz="16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B9A4E04-732D-4901-BFBE-8CE1DB321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7663" y="422275"/>
            <a:ext cx="7967662" cy="11525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200">
                <a:solidFill>
                  <a:schemeClr val="tx1"/>
                </a:solidFill>
              </a:rPr>
              <a:t>Apport limité des examens complémentaires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4D49EE8A-A6E9-4867-8130-2299DB9B6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463" y="2008188"/>
            <a:ext cx="8340725" cy="4632325"/>
          </a:xfrm>
        </p:spPr>
        <p:txBody>
          <a:bodyPr/>
          <a:lstStyle/>
          <a:p>
            <a:pPr eaLnBrk="1" hangingPunct="1"/>
            <a:r>
              <a:rPr lang="fr-FR" altLang="fr-FR" sz="2400" dirty="0">
                <a:solidFill>
                  <a:srgbClr val="C00000"/>
                </a:solidFill>
              </a:rPr>
              <a:t>Interprétations des résultats (CMI, antibiogramme) difficiles</a:t>
            </a:r>
          </a:p>
          <a:p>
            <a:pPr lvl="1" eaLnBrk="1" hangingPunct="1"/>
            <a:r>
              <a:rPr lang="fr-FR" altLang="fr-FR" sz="2000" dirty="0"/>
              <a:t>Concentrations en antibiotique dans le </a:t>
            </a:r>
            <a:r>
              <a:rPr lang="fr-FR" altLang="fr-FR" sz="2000" b="1" dirty="0"/>
              <a:t>tube digestif </a:t>
            </a:r>
            <a:r>
              <a:rPr lang="fr-FR" altLang="fr-FR" sz="2000" dirty="0"/>
              <a:t>pouvant être beaucoup plus élevées que dans le plasma y compris après une administration par voie générale (sécrétion active des quinolones dans l’IG)</a:t>
            </a:r>
          </a:p>
          <a:p>
            <a:pPr lvl="1" eaLnBrk="1" hangingPunct="1"/>
            <a:endParaRPr lang="fr-FR" altLang="fr-FR" sz="2000" dirty="0"/>
          </a:p>
          <a:p>
            <a:pPr lvl="1" eaLnBrk="1" hangingPunct="1"/>
            <a:r>
              <a:rPr lang="fr-FR" altLang="fr-FR" sz="2400" b="1" dirty="0">
                <a:solidFill>
                  <a:srgbClr val="C00000"/>
                </a:solidFill>
              </a:rPr>
              <a:t>N’offre un intérêt potentiel qu’</a:t>
            </a:r>
            <a:r>
              <a:rPr lang="fr-FR" altLang="fr-FR" sz="2400" b="1" dirty="0">
                <a:solidFill>
                  <a:srgbClr val="FF0000"/>
                </a:solidFill>
              </a:rPr>
              <a:t>en cas de bactériémie </a:t>
            </a:r>
            <a:r>
              <a:rPr lang="fr-FR" altLang="fr-FR" sz="2000" dirty="0"/>
              <a:t>(isolement sanguin très difficile)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AE207B2D-CA12-4F64-A34A-CCD433DE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9219" name="Espace réservé du contenu 2">
            <a:extLst>
              <a:ext uri="{FF2B5EF4-FFF2-40B4-BE49-F238E27FC236}">
                <a16:creationId xmlns:a16="http://schemas.microsoft.com/office/drawing/2014/main" id="{CDEA86E7-010B-495B-B078-B362DA7D8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sz="2000"/>
              <a:t>Diarrhées chez le veau</a:t>
            </a:r>
          </a:p>
          <a:p>
            <a:pPr lvl="1">
              <a:lnSpc>
                <a:spcPct val="80000"/>
              </a:lnSpc>
            </a:pPr>
            <a:r>
              <a:rPr lang="fr-FR" altLang="fr-FR" sz="1800"/>
              <a:t>Agents étiologiques</a:t>
            </a:r>
          </a:p>
          <a:p>
            <a:pPr lvl="1">
              <a:lnSpc>
                <a:spcPct val="80000"/>
              </a:lnSpc>
            </a:pPr>
            <a:r>
              <a:rPr lang="fr-FR" altLang="fr-FR" sz="1800"/>
              <a:t>Physiopathologie et risque septicémique</a:t>
            </a:r>
          </a:p>
          <a:p>
            <a:pPr lvl="1">
              <a:lnSpc>
                <a:spcPct val="80000"/>
              </a:lnSpc>
            </a:pPr>
            <a:endParaRPr lang="fr-FR" altLang="fr-FR" sz="1400"/>
          </a:p>
          <a:p>
            <a:pPr lvl="1">
              <a:lnSpc>
                <a:spcPct val="80000"/>
              </a:lnSpc>
            </a:pPr>
            <a:endParaRPr lang="fr-FR" altLang="fr-FR" sz="1400"/>
          </a:p>
          <a:p>
            <a:pPr>
              <a:lnSpc>
                <a:spcPct val="80000"/>
              </a:lnSpc>
            </a:pPr>
            <a:r>
              <a:rPr lang="fr-FR" altLang="fr-FR" sz="2200" b="1"/>
              <a:t>Traitement de la diarrhée</a:t>
            </a: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fr-FR" altLang="fr-FR" sz="2000" b="1"/>
              <a:t>Nursing </a:t>
            </a: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fr-FR" altLang="fr-FR" sz="2000" b="1"/>
              <a:t>Thérapeutique liquidienne</a:t>
            </a: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fr-FR" altLang="fr-FR" sz="2000" b="1"/>
              <a:t>Pansements intestinaux</a:t>
            </a: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fr-FR" altLang="fr-FR" sz="2000" b="1"/>
              <a:t>Anti-inflammatoires</a:t>
            </a: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fr-FR" altLang="fr-FR" sz="2000" b="1"/>
              <a:t>Antibiotiques </a:t>
            </a:r>
          </a:p>
          <a:p>
            <a:pPr marL="1314450" lvl="2" indent="-514350">
              <a:lnSpc>
                <a:spcPct val="80000"/>
              </a:lnSpc>
            </a:pPr>
            <a:r>
              <a:rPr lang="fr-FR" altLang="fr-FR" sz="1700" b="1"/>
              <a:t>Oui ou non?</a:t>
            </a:r>
          </a:p>
          <a:p>
            <a:pPr marL="1314450" lvl="2" indent="-514350">
              <a:lnSpc>
                <a:spcPct val="80000"/>
              </a:lnSpc>
            </a:pPr>
            <a:r>
              <a:rPr lang="fr-FR" altLang="fr-FR" sz="1700" b="1"/>
              <a:t>Voies d’administration</a:t>
            </a:r>
          </a:p>
          <a:p>
            <a:pPr marL="1314450" lvl="2" indent="-514350">
              <a:lnSpc>
                <a:spcPct val="80000"/>
              </a:lnSpc>
            </a:pPr>
            <a:r>
              <a:rPr lang="fr-FR" altLang="fr-FR" sz="1700" b="1"/>
              <a:t>Molécules utilisables</a:t>
            </a:r>
          </a:p>
          <a:p>
            <a:pPr marL="1314450" lvl="2" indent="-514350">
              <a:lnSpc>
                <a:spcPct val="80000"/>
              </a:lnSpc>
              <a:buFontTx/>
              <a:buNone/>
            </a:pPr>
            <a:endParaRPr lang="fr-FR" altLang="fr-FR" sz="1700"/>
          </a:p>
          <a:p>
            <a:pPr>
              <a:lnSpc>
                <a:spcPct val="80000"/>
              </a:lnSpc>
            </a:pPr>
            <a:endParaRPr lang="fr-FR" altLang="fr-FR" sz="2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re 1">
            <a:extLst>
              <a:ext uri="{FF2B5EF4-FFF2-40B4-BE49-F238E27FC236}">
                <a16:creationId xmlns:a16="http://schemas.microsoft.com/office/drawing/2014/main" id="{A24E545C-D320-4F9F-AE6F-E96AA129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Conclusion</a:t>
            </a:r>
          </a:p>
        </p:txBody>
      </p:sp>
      <p:sp>
        <p:nvSpPr>
          <p:cNvPr id="84995" name="Espace réservé du contenu 2">
            <a:extLst>
              <a:ext uri="{FF2B5EF4-FFF2-40B4-BE49-F238E27FC236}">
                <a16:creationId xmlns:a16="http://schemas.microsoft.com/office/drawing/2014/main" id="{BCB42F41-E9DA-44F4-B602-08CEADBB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462088"/>
            <a:ext cx="8229600" cy="5213920"/>
          </a:xfrm>
        </p:spPr>
        <p:txBody>
          <a:bodyPr/>
          <a:lstStyle/>
          <a:p>
            <a:r>
              <a:rPr lang="fr-FR" altLang="fr-FR" sz="2800" dirty="0"/>
              <a:t>Favoriser nursing, réhydratation</a:t>
            </a:r>
          </a:p>
          <a:p>
            <a:endParaRPr lang="fr-FR" altLang="fr-FR" sz="2800" dirty="0"/>
          </a:p>
          <a:p>
            <a:r>
              <a:rPr lang="fr-FR" altLang="fr-FR" sz="2800" dirty="0"/>
              <a:t>Améliorer ses pratiques afin de faire changer celles des éleveurs </a:t>
            </a:r>
          </a:p>
          <a:p>
            <a:pPr lvl="1"/>
            <a:r>
              <a:rPr lang="fr-FR" altLang="fr-FR" sz="1800" dirty="0"/>
              <a:t>Insister sur l’évaluation clinique de l’animal</a:t>
            </a:r>
          </a:p>
          <a:p>
            <a:pPr lvl="1"/>
            <a:r>
              <a:rPr lang="fr-FR" altLang="fr-FR" sz="1800" dirty="0"/>
              <a:t>Informer sur les risques liés au sous-dosage ou à la mauvaise observance</a:t>
            </a:r>
          </a:p>
          <a:p>
            <a:pPr lvl="1"/>
            <a:endParaRPr lang="fr-FR" altLang="fr-FR" sz="1800" dirty="0"/>
          </a:p>
          <a:p>
            <a:r>
              <a:rPr lang="fr-FR" altLang="fr-FR" sz="2400" dirty="0"/>
              <a:t>Prévention</a:t>
            </a:r>
          </a:p>
          <a:p>
            <a:pPr lvl="1"/>
            <a:r>
              <a:rPr lang="fr-FR" altLang="fr-FR" sz="2000" b="1" dirty="0">
                <a:solidFill>
                  <a:srgbClr val="FF0000"/>
                </a:solidFill>
              </a:rPr>
              <a:t>Absorption du colostrum</a:t>
            </a:r>
          </a:p>
          <a:p>
            <a:pPr lvl="1"/>
            <a:r>
              <a:rPr lang="fr-FR" altLang="fr-FR" sz="2000" dirty="0"/>
              <a:t>Hygiène</a:t>
            </a:r>
          </a:p>
          <a:p>
            <a:pPr lvl="1"/>
            <a:r>
              <a:rPr lang="fr-FR" altLang="fr-FR" sz="2000" dirty="0"/>
              <a:t>vaccination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72EDC96-D25D-488D-A224-79383A1C6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013" y="271463"/>
            <a:ext cx="8099425" cy="6048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b="1"/>
              <a:t>Etiologie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F557F17-8F4B-472A-A541-545868B6C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750" y="1489075"/>
            <a:ext cx="8134350" cy="4403725"/>
          </a:xfrm>
        </p:spPr>
        <p:txBody>
          <a:bodyPr/>
          <a:lstStyle/>
          <a:p>
            <a:pPr marL="0" indent="0" defTabSz="762000"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dirty="0">
                <a:solidFill>
                  <a:srgbClr val="C00000"/>
                </a:solidFill>
              </a:rPr>
              <a:t>Possibilité de </a:t>
            </a:r>
            <a:r>
              <a:rPr lang="fr-FR" altLang="fr-FR" b="1" dirty="0">
                <a:solidFill>
                  <a:srgbClr val="FF0000"/>
                </a:solidFill>
              </a:rPr>
              <a:t>diarrhée non infectieuse</a:t>
            </a:r>
            <a:endParaRPr lang="fr-FR" altLang="fr-FR" sz="2400" b="1" dirty="0">
              <a:solidFill>
                <a:srgbClr val="FF0000"/>
              </a:solidFill>
            </a:endParaRPr>
          </a:p>
          <a:p>
            <a:pPr marL="0" indent="0" defTabSz="762000"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sz="2400" u="sng" dirty="0"/>
              <a:t>Cause fréquente : </a:t>
            </a:r>
            <a:r>
              <a:rPr lang="fr-FR" altLang="fr-FR" sz="2400" dirty="0"/>
              <a:t>caillage incomplet du lait </a:t>
            </a:r>
          </a:p>
          <a:p>
            <a:pPr marL="0" indent="0" defTabSz="762000" eaLnBrk="1" hangingPunct="1">
              <a:lnSpc>
                <a:spcPct val="80000"/>
              </a:lnSpc>
              <a:buFontTx/>
              <a:buNone/>
              <a:defRPr/>
            </a:pPr>
            <a:endParaRPr lang="fr-FR" altLang="fr-FR" sz="2400" dirty="0"/>
          </a:p>
          <a:p>
            <a:pPr defTabSz="762000" eaLnBrk="1" hangingPunct="1">
              <a:lnSpc>
                <a:spcPct val="80000"/>
              </a:lnSpc>
              <a:defRPr/>
            </a:pPr>
            <a:endParaRPr lang="fr-FR" altLang="fr-FR" sz="2400" dirty="0"/>
          </a:p>
          <a:p>
            <a:pPr marL="342900" lvl="1" indent="-342900" defTabSz="7620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fr-FR" altLang="fr-FR" sz="2400" b="1" dirty="0"/>
              <a:t>Mauvaise alimentation du veau </a:t>
            </a:r>
          </a:p>
          <a:p>
            <a:pPr marL="685800" lvl="2" indent="-285750" defTabSz="762000" eaLnBrk="1" hangingPunct="1">
              <a:lnSpc>
                <a:spcPct val="80000"/>
              </a:lnSpc>
              <a:buFontTx/>
              <a:buChar char="-"/>
              <a:defRPr/>
            </a:pPr>
            <a:r>
              <a:rPr lang="fr-FR" altLang="fr-FR" sz="2000" dirty="0"/>
              <a:t>Lait avec antibiotiques</a:t>
            </a:r>
          </a:p>
          <a:p>
            <a:pPr marL="685800" lvl="2" indent="-285750" defTabSz="762000" eaLnBrk="1" hangingPunct="1">
              <a:lnSpc>
                <a:spcPct val="80000"/>
              </a:lnSpc>
              <a:buFontTx/>
              <a:buChar char="-"/>
              <a:defRPr/>
            </a:pPr>
            <a:r>
              <a:rPr lang="fr-FR" altLang="fr-FR" sz="2000" dirty="0"/>
              <a:t>Horaires irréguliers</a:t>
            </a:r>
          </a:p>
          <a:p>
            <a:pPr marL="685800" lvl="2" indent="-285750" defTabSz="762000" eaLnBrk="1" hangingPunct="1">
              <a:lnSpc>
                <a:spcPct val="80000"/>
              </a:lnSpc>
              <a:buFontTx/>
              <a:buChar char="-"/>
              <a:defRPr/>
            </a:pPr>
            <a:r>
              <a:rPr lang="fr-FR" altLang="fr-FR" sz="2000" dirty="0"/>
              <a:t>Volume et température inadaptés</a:t>
            </a:r>
          </a:p>
          <a:p>
            <a:pPr defTabSz="762000" eaLnBrk="1" hangingPunct="1">
              <a:lnSpc>
                <a:spcPct val="80000"/>
              </a:lnSpc>
              <a:defRPr/>
            </a:pPr>
            <a:endParaRPr lang="fr-FR" altLang="fr-FR" sz="2400" b="1" dirty="0"/>
          </a:p>
          <a:p>
            <a:pPr defTabSz="762000" eaLnBrk="1" hangingPunct="1">
              <a:lnSpc>
                <a:spcPct val="80000"/>
              </a:lnSpc>
              <a:defRPr/>
            </a:pPr>
            <a:r>
              <a:rPr lang="fr-FR" altLang="fr-FR" sz="2400" b="1" dirty="0"/>
              <a:t>Modifications brutales de la composition du lait</a:t>
            </a:r>
          </a:p>
          <a:p>
            <a:pPr lvl="1" defTabSz="762000" eaLnBrk="1" hangingPunct="1">
              <a:lnSpc>
                <a:spcPct val="80000"/>
              </a:lnSpc>
              <a:defRPr/>
            </a:pPr>
            <a:r>
              <a:rPr lang="fr-FR" altLang="fr-FR" sz="2000" dirty="0"/>
              <a:t>Changements alimentaires brusques de la mère</a:t>
            </a:r>
          </a:p>
          <a:p>
            <a:pPr lvl="1" defTabSz="762000" eaLnBrk="1" hangingPunct="1">
              <a:lnSpc>
                <a:spcPct val="80000"/>
              </a:lnSpc>
              <a:defRPr/>
            </a:pPr>
            <a:r>
              <a:rPr lang="fr-FR" altLang="fr-FR" sz="2000" dirty="0"/>
              <a:t>Passage sous la « tante » sans transition</a:t>
            </a:r>
          </a:p>
          <a:p>
            <a:pPr lvl="1" defTabSz="762000" eaLnBrk="1" hangingPunct="1">
              <a:lnSpc>
                <a:spcPct val="80000"/>
              </a:lnSpc>
              <a:defRPr/>
            </a:pPr>
            <a:r>
              <a:rPr lang="fr-FR" altLang="fr-FR" sz="2000" dirty="0"/>
              <a:t>…</a:t>
            </a:r>
          </a:p>
          <a:p>
            <a:pPr defTabSz="762000" eaLnBrk="1" hangingPunct="1">
              <a:lnSpc>
                <a:spcPct val="80000"/>
              </a:lnSpc>
              <a:defRPr/>
            </a:pPr>
            <a:endParaRPr lang="fr-FR" altLang="fr-FR" sz="2400" dirty="0"/>
          </a:p>
          <a:p>
            <a:pPr lvl="1" defTabSz="762000" eaLnBrk="1" hangingPunct="1">
              <a:lnSpc>
                <a:spcPct val="80000"/>
              </a:lnSpc>
              <a:defRPr/>
            </a:pPr>
            <a:endParaRPr lang="fr-FR" altLang="fr-FR" sz="1600" dirty="0"/>
          </a:p>
          <a:p>
            <a:pPr marL="457200" lvl="1" indent="0" defTabSz="762000" eaLnBrk="1" hangingPunct="1">
              <a:lnSpc>
                <a:spcPct val="80000"/>
              </a:lnSpc>
              <a:buFontTx/>
              <a:buNone/>
              <a:defRPr/>
            </a:pPr>
            <a:endParaRPr lang="fr-FR" altLang="fr-FR" sz="2000" dirty="0"/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398C6115-213D-494B-A46B-235565BED008}"/>
              </a:ext>
            </a:extLst>
          </p:cNvPr>
          <p:cNvSpPr/>
          <p:nvPr/>
        </p:nvSpPr>
        <p:spPr>
          <a:xfrm>
            <a:off x="7640638" y="1123950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33FC92D-20FC-4920-B5FA-060A2B6DB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013" y="271463"/>
            <a:ext cx="8099425" cy="6048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b="1"/>
              <a:t>Etiologie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DF2898C-E27F-4EBC-A5BB-B0CFCAA87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093788"/>
            <a:ext cx="8132763" cy="5334000"/>
          </a:xfrm>
        </p:spPr>
        <p:txBody>
          <a:bodyPr/>
          <a:lstStyle/>
          <a:p>
            <a:pPr marL="457200" indent="-457200" defTabSz="762000" eaLnBrk="1" hangingPunct="1">
              <a:lnSpc>
                <a:spcPct val="80000"/>
              </a:lnSpc>
              <a:buFontTx/>
              <a:buAutoNum type="arabicPeriod"/>
            </a:pPr>
            <a:r>
              <a:rPr lang="fr-FR" altLang="fr-FR" sz="2400" dirty="0">
                <a:solidFill>
                  <a:srgbClr val="C00000"/>
                </a:solidFill>
              </a:rPr>
              <a:t>Virus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2000" dirty="0"/>
              <a:t>Rotavirus, Coronavirus…</a:t>
            </a:r>
          </a:p>
          <a:p>
            <a:pPr marL="838200" lvl="1" indent="-381000" defTabSz="762000" eaLnBrk="1" hangingPunct="1">
              <a:buFontTx/>
              <a:buNone/>
            </a:pPr>
            <a:r>
              <a:rPr lang="fr-FR" altLang="fr-FR" sz="1800" dirty="0"/>
              <a:t>Causent des altérations morphologiques et fonctionnelles des entérocytes</a:t>
            </a:r>
          </a:p>
          <a:p>
            <a:pPr marL="838200" lvl="1" indent="-381000" defTabSz="762000" eaLnBrk="1" hangingPunct="1">
              <a:buFontTx/>
              <a:buNone/>
            </a:pPr>
            <a:r>
              <a:rPr lang="fr-FR" altLang="fr-FR" sz="1800" dirty="0"/>
              <a:t>Provoquent une </a:t>
            </a:r>
            <a:r>
              <a:rPr lang="fr-FR" altLang="fr-FR" sz="1800" b="1" dirty="0">
                <a:solidFill>
                  <a:srgbClr val="FF0000"/>
                </a:solidFill>
              </a:rPr>
              <a:t>prolifération de la flore bactérienne </a:t>
            </a:r>
            <a:r>
              <a:rPr lang="fr-FR" altLang="fr-FR" sz="1800" dirty="0"/>
              <a:t>résidente et un </a:t>
            </a:r>
            <a:r>
              <a:rPr lang="fr-FR" altLang="fr-FR" sz="1800" b="1" u="sng" dirty="0"/>
              <a:t>syndrome de malabsorption digestive</a:t>
            </a:r>
          </a:p>
          <a:p>
            <a:pPr marL="838200" lvl="1" indent="-381000" defTabSz="762000" eaLnBrk="1" hangingPunct="1">
              <a:lnSpc>
                <a:spcPct val="80000"/>
              </a:lnSpc>
              <a:buFontTx/>
              <a:buNone/>
            </a:pPr>
            <a:endParaRPr lang="fr-FR" altLang="fr-FR" sz="2000" dirty="0"/>
          </a:p>
          <a:p>
            <a:pPr marL="457200" indent="-457200" defTabSz="762000" eaLnBrk="1" hangingPunct="1">
              <a:lnSpc>
                <a:spcPct val="80000"/>
              </a:lnSpc>
              <a:buFontTx/>
              <a:buAutoNum type="arabicPeriod"/>
            </a:pPr>
            <a:r>
              <a:rPr lang="fr-FR" altLang="fr-FR" sz="2400" dirty="0">
                <a:solidFill>
                  <a:srgbClr val="C00000"/>
                </a:solidFill>
              </a:rPr>
              <a:t>Bactéries : </a:t>
            </a:r>
            <a:r>
              <a:rPr lang="fr-FR" altLang="fr-FR" sz="2400" b="1" dirty="0">
                <a:solidFill>
                  <a:srgbClr val="FF0000"/>
                </a:solidFill>
              </a:rPr>
              <a:t>30 % des diarrhées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2400" b="1" i="1" u="sng" dirty="0"/>
              <a:t>E. coli 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800" b="1" dirty="0"/>
              <a:t>Salmonella </a:t>
            </a:r>
            <a:r>
              <a:rPr lang="fr-FR" altLang="fr-FR" sz="1800" b="1" dirty="0" err="1"/>
              <a:t>spp</a:t>
            </a:r>
            <a:r>
              <a:rPr lang="fr-FR" altLang="fr-FR" sz="1800" b="1" dirty="0"/>
              <a:t> (2%)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600" dirty="0"/>
              <a:t>Campylobacter 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600" dirty="0"/>
              <a:t>Clostridium perfringens type C</a:t>
            </a:r>
          </a:p>
          <a:p>
            <a:pPr marL="838200" lvl="1" indent="-381000" defTabSz="762000" eaLnBrk="1" hangingPunct="1">
              <a:lnSpc>
                <a:spcPct val="80000"/>
              </a:lnSpc>
              <a:buFontTx/>
              <a:buNone/>
            </a:pPr>
            <a:endParaRPr lang="fr-FR" altLang="fr-FR" sz="1600" dirty="0"/>
          </a:p>
          <a:p>
            <a:pPr marL="457200" indent="-457200" defTabSz="762000" eaLnBrk="1" hangingPunct="1">
              <a:lnSpc>
                <a:spcPct val="80000"/>
              </a:lnSpc>
              <a:buFontTx/>
              <a:buAutoNum type="arabicPeriod"/>
            </a:pPr>
            <a:r>
              <a:rPr lang="fr-FR" altLang="fr-FR" sz="2400" dirty="0">
                <a:solidFill>
                  <a:srgbClr val="C00000"/>
                </a:solidFill>
              </a:rPr>
              <a:t>Protozoaires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800" dirty="0"/>
              <a:t>Cryptosporidies (</a:t>
            </a:r>
            <a:r>
              <a:rPr lang="fr-FR" altLang="fr-FR" sz="1800" i="1" dirty="0" err="1"/>
              <a:t>Cryptosporidium</a:t>
            </a:r>
            <a:r>
              <a:rPr lang="fr-FR" altLang="fr-FR" sz="1800" i="1" dirty="0"/>
              <a:t> </a:t>
            </a:r>
            <a:r>
              <a:rPr lang="fr-FR" altLang="fr-FR" sz="1800" i="1" dirty="0" err="1"/>
              <a:t>parvum</a:t>
            </a:r>
            <a:r>
              <a:rPr lang="fr-FR" altLang="fr-FR" sz="1800" dirty="0"/>
              <a:t>)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800" dirty="0"/>
              <a:t>Coccidies (</a:t>
            </a:r>
            <a:r>
              <a:rPr lang="fr-FR" altLang="fr-FR" sz="1800" i="1" dirty="0" err="1"/>
              <a:t>Eimeria</a:t>
            </a:r>
            <a:r>
              <a:rPr lang="fr-FR" altLang="fr-FR" sz="1800" dirty="0"/>
              <a:t> </a:t>
            </a:r>
            <a:r>
              <a:rPr lang="fr-FR" altLang="fr-FR" sz="1800" dirty="0" err="1"/>
              <a:t>spp</a:t>
            </a:r>
            <a:r>
              <a:rPr lang="fr-FR" altLang="fr-FR" sz="1800" dirty="0"/>
              <a:t>)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r>
              <a:rPr lang="fr-FR" altLang="fr-FR" sz="1800" dirty="0"/>
              <a:t>Giardia (</a:t>
            </a:r>
            <a:r>
              <a:rPr lang="fr-FR" altLang="fr-FR" sz="1800" i="1" dirty="0"/>
              <a:t>G. </a:t>
            </a:r>
            <a:r>
              <a:rPr lang="fr-FR" altLang="fr-FR" sz="1800" i="1" dirty="0" err="1"/>
              <a:t>duodenalis</a:t>
            </a:r>
            <a:r>
              <a:rPr lang="fr-FR" altLang="fr-FR" sz="1800" dirty="0"/>
              <a:t>)</a:t>
            </a:r>
          </a:p>
          <a:p>
            <a:pPr marL="838200" lvl="1" indent="-381000" defTabSz="762000" eaLnBrk="1" hangingPunct="1">
              <a:lnSpc>
                <a:spcPct val="80000"/>
              </a:lnSpc>
            </a:pPr>
            <a:endParaRPr lang="fr-FR" alt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>
            <a:extLst>
              <a:ext uri="{FF2B5EF4-FFF2-40B4-BE49-F238E27FC236}">
                <a16:creationId xmlns:a16="http://schemas.microsoft.com/office/drawing/2014/main" id="{64C6CE24-0CC1-42E8-8452-64AABFC07BAB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 b="1"/>
              <a:t>Etiologie</a:t>
            </a:r>
          </a:p>
        </p:txBody>
      </p:sp>
      <p:sp>
        <p:nvSpPr>
          <p:cNvPr id="89091" name="Espace réservé du contenu 2">
            <a:extLst>
              <a:ext uri="{FF2B5EF4-FFF2-40B4-BE49-F238E27FC236}">
                <a16:creationId xmlns:a16="http://schemas.microsoft.com/office/drawing/2014/main" id="{292C8F82-FB7D-4F48-8934-F9883B55B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02565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b="1" dirty="0"/>
              <a:t>Infections</a:t>
            </a:r>
            <a:r>
              <a:rPr lang="fr-FR" altLang="fr-FR" sz="2400" b="1" dirty="0">
                <a:solidFill>
                  <a:srgbClr val="C00000"/>
                </a:solidFill>
              </a:rPr>
              <a:t> </a:t>
            </a:r>
            <a:r>
              <a:rPr lang="fr-FR" altLang="fr-FR" sz="2400" b="1" dirty="0">
                <a:solidFill>
                  <a:srgbClr val="FF0000"/>
                </a:solidFill>
              </a:rPr>
              <a:t>bactériennes</a:t>
            </a:r>
            <a:r>
              <a:rPr lang="fr-FR" altLang="fr-FR" sz="2400" b="1" dirty="0">
                <a:solidFill>
                  <a:srgbClr val="C00000"/>
                </a:solidFill>
              </a:rPr>
              <a:t> </a:t>
            </a:r>
            <a:r>
              <a:rPr lang="fr-FR" altLang="fr-FR" sz="2400" b="1" i="1" dirty="0"/>
              <a:t>vs</a:t>
            </a:r>
            <a:r>
              <a:rPr lang="fr-FR" altLang="fr-FR" sz="2400" b="1" dirty="0">
                <a:solidFill>
                  <a:srgbClr val="C00000"/>
                </a:solidFill>
              </a:rPr>
              <a:t> </a:t>
            </a:r>
            <a:r>
              <a:rPr lang="fr-FR" altLang="fr-FR" sz="2400" b="1" dirty="0">
                <a:solidFill>
                  <a:srgbClr val="FF0000"/>
                </a:solidFill>
              </a:rPr>
              <a:t>virales/parasitaires</a:t>
            </a:r>
          </a:p>
          <a:p>
            <a:pPr eaLnBrk="1" hangingPunct="1">
              <a:defRPr/>
            </a:pPr>
            <a:endParaRPr lang="fr-FR" altLang="fr-FR" sz="1800" b="1" dirty="0"/>
          </a:p>
          <a:p>
            <a:pPr marL="457200" lvl="1" indent="0" eaLnBrk="1" hangingPunct="1">
              <a:buFontTx/>
              <a:buNone/>
              <a:defRPr/>
            </a:pPr>
            <a:r>
              <a:rPr lang="fr-FR" altLang="fr-FR" sz="2000" b="1" dirty="0"/>
              <a:t>Toutes les diarrhées </a:t>
            </a:r>
            <a:r>
              <a:rPr lang="fr-FR" altLang="fr-FR" sz="2000" dirty="0"/>
              <a:t>(même virale) chez le veau sont caractérisées par une </a:t>
            </a:r>
            <a:r>
              <a:rPr lang="fr-FR" altLang="fr-FR" sz="2000" b="1" u="sng" dirty="0">
                <a:solidFill>
                  <a:srgbClr val="FF0000"/>
                </a:solidFill>
              </a:rPr>
              <a:t>expansion systématique de la population des </a:t>
            </a:r>
            <a:r>
              <a:rPr lang="fr-FR" altLang="fr-FR" sz="2000" b="1" i="1" u="sng" dirty="0">
                <a:solidFill>
                  <a:srgbClr val="FF0000"/>
                </a:solidFill>
              </a:rPr>
              <a:t>E. coli</a:t>
            </a:r>
            <a:r>
              <a:rPr lang="fr-FR" altLang="fr-FR" sz="2000" i="1" dirty="0"/>
              <a:t> </a:t>
            </a:r>
            <a:r>
              <a:rPr lang="fr-FR" altLang="fr-FR" sz="2000" dirty="0"/>
              <a:t>dans les différents segments de </a:t>
            </a:r>
            <a:r>
              <a:rPr lang="fr-FR" altLang="fr-FR" sz="2000" b="1" u="sng" dirty="0">
                <a:solidFill>
                  <a:srgbClr val="FF0000"/>
                </a:solidFill>
              </a:rPr>
              <a:t>l’intestin grêle</a:t>
            </a:r>
          </a:p>
          <a:p>
            <a:pPr marL="457200" lvl="1" indent="0" eaLnBrk="1" hangingPunct="1">
              <a:buFontTx/>
              <a:buNone/>
              <a:defRPr/>
            </a:pPr>
            <a:endParaRPr lang="fr-FR" alt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altLang="fr-FR" sz="1600" b="1" dirty="0">
                <a:solidFill>
                  <a:srgbClr val="00B050"/>
                </a:solidFill>
              </a:rPr>
              <a:t>Rem : </a:t>
            </a:r>
            <a:r>
              <a:rPr lang="fr-FR" altLang="fr-FR" sz="1400" dirty="0"/>
              <a:t>La population de </a:t>
            </a:r>
            <a:r>
              <a:rPr lang="fr-FR" altLang="fr-FR" sz="1400" i="1" dirty="0"/>
              <a:t>E coli </a:t>
            </a:r>
            <a:r>
              <a:rPr lang="fr-FR" altLang="fr-FR" sz="1400" dirty="0"/>
              <a:t>des segments distaux (colon) reste inchangée ou augmentée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8674CAA1-F92A-459E-B3AE-4E447AD5529E}"/>
              </a:ext>
            </a:extLst>
          </p:cNvPr>
          <p:cNvSpPr/>
          <p:nvPr/>
        </p:nvSpPr>
        <p:spPr>
          <a:xfrm>
            <a:off x="7413625" y="2443163"/>
            <a:ext cx="68580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968E9A6-3B7A-4805-AE2E-22DAB900D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7663" y="188913"/>
            <a:ext cx="7967662" cy="11525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b="1"/>
              <a:t>Etiologie</a:t>
            </a:r>
            <a:endParaRPr lang="fr-FR" altLang="fr-FR" sz="36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3809DA8-4D96-485A-B620-578E8C8F8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963" y="1593850"/>
            <a:ext cx="8716962" cy="471487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b="1" dirty="0">
                <a:solidFill>
                  <a:srgbClr val="FF0000"/>
                </a:solidFill>
              </a:rPr>
              <a:t>Apport limité </a:t>
            </a:r>
            <a:r>
              <a:rPr lang="fr-FR" altLang="fr-FR" sz="2400" dirty="0"/>
              <a:t>des examens complémentaires</a:t>
            </a:r>
          </a:p>
          <a:p>
            <a:pPr marL="0" indent="0" eaLnBrk="1" hangingPunct="1">
              <a:buFontTx/>
              <a:buNone/>
              <a:defRPr/>
            </a:pPr>
            <a:endParaRPr lang="fr-FR" altLang="fr-FR" sz="1600" dirty="0"/>
          </a:p>
          <a:p>
            <a:pPr lvl="1" eaLnBrk="1" hangingPunct="1">
              <a:defRPr/>
            </a:pPr>
            <a:r>
              <a:rPr lang="fr-FR" altLang="fr-FR" sz="2400" dirty="0">
                <a:solidFill>
                  <a:srgbClr val="C00000"/>
                </a:solidFill>
              </a:rPr>
              <a:t>Prélèvements fécaux </a:t>
            </a:r>
            <a:r>
              <a:rPr lang="fr-FR" altLang="fr-FR" sz="2400" dirty="0"/>
              <a:t>(</a:t>
            </a:r>
            <a:r>
              <a:rPr lang="fr-FR" altLang="fr-FR" sz="2400" b="1" dirty="0"/>
              <a:t>avant traitement !)</a:t>
            </a:r>
          </a:p>
          <a:p>
            <a:pPr lvl="3" eaLnBrk="1" hangingPunct="1">
              <a:defRPr/>
            </a:pPr>
            <a:r>
              <a:rPr lang="fr-FR" altLang="fr-FR" sz="1800" dirty="0"/>
              <a:t>Comptage des </a:t>
            </a:r>
            <a:r>
              <a:rPr lang="fr-FR" altLang="fr-FR" sz="1800" i="1" dirty="0"/>
              <a:t>E. coli</a:t>
            </a:r>
          </a:p>
          <a:p>
            <a:pPr lvl="3" eaLnBrk="1" hangingPunct="1">
              <a:defRPr/>
            </a:pPr>
            <a:r>
              <a:rPr lang="fr-FR" altLang="fr-FR" sz="1800" dirty="0"/>
              <a:t>Typage des </a:t>
            </a:r>
            <a:r>
              <a:rPr lang="fr-FR" altLang="fr-FR" sz="1800" i="1" dirty="0"/>
              <a:t>E. coli </a:t>
            </a:r>
            <a:r>
              <a:rPr lang="fr-FR" altLang="fr-FR" sz="1800" dirty="0"/>
              <a:t>(facteurs d’attachement)</a:t>
            </a:r>
          </a:p>
          <a:p>
            <a:pPr lvl="3" eaLnBrk="1" hangingPunct="1">
              <a:defRPr/>
            </a:pPr>
            <a:r>
              <a:rPr lang="fr-FR" altLang="fr-FR" sz="1800" dirty="0"/>
              <a:t>Antibiogramme </a:t>
            </a:r>
          </a:p>
          <a:p>
            <a:pPr marL="1371600" lvl="3" indent="0" eaLnBrk="1" hangingPunct="1">
              <a:buNone/>
              <a:defRPr/>
            </a:pPr>
            <a:endParaRPr lang="fr-FR" altLang="fr-FR" sz="1800" dirty="0"/>
          </a:p>
          <a:p>
            <a:pPr marL="1371600" lvl="3" indent="0" eaLnBrk="1" hangingPunct="1">
              <a:buNone/>
              <a:defRPr/>
            </a:pPr>
            <a:r>
              <a:rPr lang="fr-FR" altLang="fr-FR" sz="1800" dirty="0"/>
              <a:t>Non spécificité des </a:t>
            </a:r>
            <a:r>
              <a:rPr lang="fr-FR" altLang="fr-FR" sz="1800" i="1" dirty="0"/>
              <a:t>E. coli </a:t>
            </a:r>
            <a:r>
              <a:rPr lang="fr-FR" altLang="fr-FR" sz="1800" dirty="0"/>
              <a:t>retrouvées dans les selles</a:t>
            </a:r>
          </a:p>
          <a:p>
            <a:pPr marL="1371600" lvl="3" indent="0" eaLnBrk="1" hangingPunct="1">
              <a:buNone/>
              <a:defRPr/>
            </a:pPr>
            <a:r>
              <a:rPr lang="fr-FR" altLang="fr-FR" sz="1800" dirty="0"/>
              <a:t>Les souches dominantes peuvent changer au cours du même épisode</a:t>
            </a:r>
          </a:p>
          <a:p>
            <a:pPr lvl="4" eaLnBrk="1" hangingPunct="1">
              <a:defRPr/>
            </a:pPr>
            <a:endParaRPr lang="fr-FR" altLang="fr-FR" sz="1800" dirty="0"/>
          </a:p>
          <a:p>
            <a:pPr lvl="1" eaLnBrk="1" hangingPunct="1">
              <a:defRPr/>
            </a:pPr>
            <a:r>
              <a:rPr lang="fr-FR" altLang="fr-FR" sz="2400" dirty="0">
                <a:solidFill>
                  <a:srgbClr val="C00000"/>
                </a:solidFill>
              </a:rPr>
              <a:t>Prélèvements post-mortem inutiles</a:t>
            </a:r>
          </a:p>
          <a:p>
            <a:pPr lvl="3" eaLnBrk="1" hangingPunct="1">
              <a:defRPr/>
            </a:pPr>
            <a:r>
              <a:rPr lang="fr-FR" altLang="fr-FR" sz="1600" dirty="0"/>
              <a:t>Rapide prolifération des bactéries</a:t>
            </a:r>
          </a:p>
          <a:p>
            <a:pPr lvl="3" eaLnBrk="1" hangingPunct="1">
              <a:defRPr/>
            </a:pPr>
            <a:r>
              <a:rPr lang="fr-FR" altLang="fr-FR" sz="1600" dirty="0"/>
              <a:t>Non représentatifs de la situation ante-mortem</a:t>
            </a:r>
            <a:endParaRPr lang="fr-FR" altLang="fr-FR" sz="1600" i="1" dirty="0"/>
          </a:p>
          <a:p>
            <a:pPr lvl="1" eaLnBrk="1" hangingPunct="1">
              <a:defRPr/>
            </a:pPr>
            <a:endParaRPr lang="fr-FR" alt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A80A558-F2F3-4056-95BF-C2EFA410FE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4825" y="796925"/>
            <a:ext cx="7788275" cy="15176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85800" indent="-685800" defTabSz="762000" eaLnBrk="1" hangingPunct="1"/>
            <a:r>
              <a:rPr lang="fi-FI" altLang="fr-FR" b="1"/>
              <a:t>Physiopathologie des diarrhées</a:t>
            </a:r>
            <a:br>
              <a:rPr lang="fi-FI" altLang="fr-FR" b="1"/>
            </a:br>
            <a:endParaRPr lang="fi-FI" altLang="fr-FR" b="1"/>
          </a:p>
        </p:txBody>
      </p:sp>
      <p:sp>
        <p:nvSpPr>
          <p:cNvPr id="19459" name="ZoneTexte 1">
            <a:extLst>
              <a:ext uri="{FF2B5EF4-FFF2-40B4-BE49-F238E27FC236}">
                <a16:creationId xmlns:a16="http://schemas.microsoft.com/office/drawing/2014/main" id="{F47A4702-4E0D-45F4-9594-4FDEAFC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2600325"/>
            <a:ext cx="7002462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fr-FR" altLang="fr-FR" sz="2800">
                <a:solidFill>
                  <a:schemeClr val="tx2"/>
                </a:solidFill>
              </a:rPr>
              <a:t>Diarrhée sécrétoire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fr-FR" altLang="fr-FR" sz="28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fr-FR" altLang="fr-FR" sz="2800"/>
              <a:t>Diarrhée osmotique de malabsorption</a:t>
            </a:r>
            <a:br>
              <a:rPr lang="fr-FR" altLang="fr-FR" sz="1800"/>
            </a:br>
            <a:endParaRPr lang="fr-FR" altLang="fr-FR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E9B0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E9B0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quette 3½ (A:)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B2B2B2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E9B0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</a:extLst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</a:extLst>
      </a:spPr>
      <a:bodyPr/>
      <a:lstStyle/>
    </a:lnDef>
  </a:objectDefaults>
  <a:extraClrSchemeLst>
    <a:extraClrScheme>
      <a:clrScheme name="Disquette 3½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quette 3½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quette 3½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quette 3½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quette 3½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quette 3½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quette 3½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blanc defaut ply</Template>
  <TotalTime>0</TotalTime>
  <Pages>5</Pages>
  <Words>1420</Words>
  <Application>Microsoft Office PowerPoint</Application>
  <PresentationFormat>Affichage à l'écran (4:3)</PresentationFormat>
  <Paragraphs>343</Paragraphs>
  <Slides>40</Slides>
  <Notes>36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40</vt:i4>
      </vt:variant>
    </vt:vector>
  </HeadingPairs>
  <TitlesOfParts>
    <vt:vector size="45" baseType="lpstr">
      <vt:lpstr>Arial</vt:lpstr>
      <vt:lpstr>Arial Unicode MS</vt:lpstr>
      <vt:lpstr>Symbol</vt:lpstr>
      <vt:lpstr>Modèle par défaut</vt:lpstr>
      <vt:lpstr>Disquette 3½ (A:)</vt:lpstr>
      <vt:lpstr>Infections intestinales chez le veau</vt:lpstr>
      <vt:lpstr>Infections intestinales chez le veau</vt:lpstr>
      <vt:lpstr>Infections intestinales chez le veau</vt:lpstr>
      <vt:lpstr>Plan</vt:lpstr>
      <vt:lpstr>Etiologie</vt:lpstr>
      <vt:lpstr>Etiologie</vt:lpstr>
      <vt:lpstr>Etiologie</vt:lpstr>
      <vt:lpstr>Etiologie</vt:lpstr>
      <vt:lpstr>Physiopathologie des diarrhées </vt:lpstr>
      <vt:lpstr>Physiopathologie  des diarrhées</vt:lpstr>
      <vt:lpstr>Physiopathologie  des diarrhées</vt:lpstr>
      <vt:lpstr>Physiopathologie des diarrhées</vt:lpstr>
      <vt:lpstr>Physiopathologie des diarrhées</vt:lpstr>
      <vt:lpstr> 2. Diarrhée osmotique de malabsorption (suite) </vt:lpstr>
      <vt:lpstr>Physiopathologie  des diarrhées</vt:lpstr>
      <vt:lpstr>Septicémie</vt:lpstr>
      <vt:lpstr>Traitements des diarrhées</vt:lpstr>
      <vt:lpstr>Traitement des diarrhées</vt:lpstr>
      <vt:lpstr>Nursing</vt:lpstr>
      <vt:lpstr>Thérapeutiques liquidiennes</vt:lpstr>
      <vt:lpstr>Thérapeutiques liquidiennes</vt:lpstr>
      <vt:lpstr>Thérapeutiques liquidiennes</vt:lpstr>
      <vt:lpstr>Pansements intestinaux</vt:lpstr>
      <vt:lpstr>AINS</vt:lpstr>
      <vt:lpstr>Antibiothérapie ou non ?</vt:lpstr>
      <vt:lpstr>Les questions préalables</vt:lpstr>
      <vt:lpstr>Présentation PowerPoint</vt:lpstr>
      <vt:lpstr>Evaluation clinique</vt:lpstr>
      <vt:lpstr>Septicémie Détectée par signes généraux</vt:lpstr>
      <vt:lpstr>Antibiothérapie  par voie parentérale</vt:lpstr>
      <vt:lpstr>Antibiothérapie  par voie parentérale (suite)</vt:lpstr>
      <vt:lpstr>Antibiothérapie par voie orale </vt:lpstr>
      <vt:lpstr>Présentation PowerPoint</vt:lpstr>
      <vt:lpstr>Présentation PowerPoint</vt:lpstr>
      <vt:lpstr>Antibiothérapie</vt:lpstr>
      <vt:lpstr>Antibiothérapie</vt:lpstr>
      <vt:lpstr>Quels antibiotiques ?</vt:lpstr>
      <vt:lpstr>Présentation PowerPoint</vt:lpstr>
      <vt:lpstr>Apport limité des examens complémentaires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2025-04-07T09:46:03Z</dcterms:created>
  <dcterms:modified xsi:type="dcterms:W3CDTF">2025-04-07T09:47:12Z</dcterms:modified>
  <cp:category/>
</cp:coreProperties>
</file>