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96" r:id="rId1"/>
  </p:sldMasterIdLst>
  <p:notesMasterIdLst>
    <p:notesMasterId r:id="rId29"/>
  </p:notesMasterIdLst>
  <p:sldIdLst>
    <p:sldId id="290" r:id="rId2"/>
    <p:sldId id="338" r:id="rId3"/>
    <p:sldId id="331" r:id="rId4"/>
    <p:sldId id="334" r:id="rId5"/>
    <p:sldId id="335" r:id="rId6"/>
    <p:sldId id="336" r:id="rId7"/>
    <p:sldId id="337" r:id="rId8"/>
    <p:sldId id="333" r:id="rId9"/>
    <p:sldId id="329" r:id="rId10"/>
    <p:sldId id="327" r:id="rId11"/>
    <p:sldId id="266" r:id="rId12"/>
    <p:sldId id="291" r:id="rId13"/>
    <p:sldId id="325" r:id="rId14"/>
    <p:sldId id="292" r:id="rId15"/>
    <p:sldId id="326" r:id="rId16"/>
    <p:sldId id="328" r:id="rId17"/>
    <p:sldId id="265" r:id="rId18"/>
    <p:sldId id="267" r:id="rId19"/>
    <p:sldId id="269" r:id="rId20"/>
    <p:sldId id="270" r:id="rId21"/>
    <p:sldId id="330" r:id="rId22"/>
    <p:sldId id="271" r:id="rId23"/>
    <p:sldId id="272" r:id="rId24"/>
    <p:sldId id="273" r:id="rId25"/>
    <p:sldId id="275" r:id="rId26"/>
    <p:sldId id="339" r:id="rId27"/>
    <p:sldId id="279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33CC33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41" autoAdjust="0"/>
    <p:restoredTop sz="90584" autoAdjust="0"/>
  </p:normalViewPr>
  <p:slideViewPr>
    <p:cSldViewPr snapToGrid="0">
      <p:cViewPr varScale="1">
        <p:scale>
          <a:sx n="64" d="100"/>
          <a:sy n="64" d="100"/>
        </p:scale>
        <p:origin x="16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90A44C-08DE-49FF-A987-9265CF5659AC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E600C0-4C20-41BE-88DE-A102E55AF4C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87097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00C0-4C20-41BE-88DE-A102E55AF4C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4220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12901652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4306916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9725455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0783481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4219644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9881320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3505555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8341746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132694442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5266437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00C0-4C20-41BE-88DE-A102E55AF4C8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9484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3490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269774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00C0-4C20-41BE-88DE-A102E55AF4C8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33449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E600C0-4C20-41BE-88DE-A102E55AF4C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5395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27552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527352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40313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369521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D5C173-6150-4F56-8A12-75C9165E084D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</p:spTree>
    <p:extLst>
      <p:ext uri="{BB962C8B-B14F-4D97-AF65-F5344CB8AC3E}">
        <p14:creationId xmlns:p14="http://schemas.microsoft.com/office/powerpoint/2010/main" val="2073981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041400"/>
            <a:ext cx="6858000" cy="2387600"/>
          </a:xfrm>
        </p:spPr>
        <p:txBody>
          <a:bodyPr anchor="b"/>
          <a:lstStyle>
            <a:lvl1pPr algn="ctr">
              <a:defRPr sz="4050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fr-FR"/>
              <a:t>Modifiez le style des sous-titres du masque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688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7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746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434442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4406901"/>
            <a:ext cx="7886700" cy="1362075"/>
          </a:xfrm>
        </p:spPr>
        <p:txBody>
          <a:bodyPr anchor="t"/>
          <a:lstStyle>
            <a:lvl1pPr>
              <a:defRPr sz="30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2906713"/>
            <a:ext cx="78867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9437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0863"/>
            <a:ext cx="3886200" cy="435133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87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274638"/>
            <a:ext cx="7886700" cy="114300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535113"/>
            <a:ext cx="386715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8" y="2174876"/>
            <a:ext cx="386715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535113"/>
            <a:ext cx="3868340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74876"/>
            <a:ext cx="3868340" cy="399732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9808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141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521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685801"/>
            <a:ext cx="3009900" cy="1160463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4998" y="685800"/>
            <a:ext cx="4725590" cy="54864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3888" y="1846264"/>
            <a:ext cx="3009900" cy="43259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8568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78806" y="4800600"/>
            <a:ext cx="5382816" cy="566738"/>
          </a:xfrm>
        </p:spPr>
        <p:txBody>
          <a:bodyPr anchor="b"/>
          <a:lstStyle>
            <a:lvl1pPr>
              <a:defRPr sz="1500" b="1"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78806" y="685801"/>
            <a:ext cx="5382816" cy="40417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78806" y="5367338"/>
            <a:ext cx="5382816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8874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0863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5835C-AAFC-4C8D-B624-4B361042A85E}" type="datetimeFigureOut">
              <a:rPr lang="fr-FR" smtClean="0"/>
              <a:t>07/04/2025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1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1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24BD77-6372-4D9E-909D-164F7B42B57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3484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7" r:id="rId1"/>
    <p:sldLayoutId id="2147483898" r:id="rId2"/>
    <p:sldLayoutId id="2147483899" r:id="rId3"/>
    <p:sldLayoutId id="2147483900" r:id="rId4"/>
    <p:sldLayoutId id="2147483901" r:id="rId5"/>
    <p:sldLayoutId id="2147483902" r:id="rId6"/>
    <p:sldLayoutId id="2147483903" r:id="rId7"/>
    <p:sldLayoutId id="2147483904" r:id="rId8"/>
    <p:sldLayoutId id="2147483905" r:id="rId9"/>
    <p:sldLayoutId id="2147483906" r:id="rId10"/>
    <p:sldLayoutId id="2147483907" r:id="rId11"/>
  </p:sldLayoutIdLst>
  <p:txStyles>
    <p:titleStyle>
      <a:lvl1pPr algn="l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eterinaire.fr/la-profession-veterinaire/calypso-la-plateforme-au-service-du-quotidien-des-veterinair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Antibiotiques et </a:t>
            </a:r>
            <a:br>
              <a:rPr lang="fr-FR" dirty="0"/>
            </a:br>
            <a:r>
              <a:rPr lang="fr-FR" dirty="0"/>
              <a:t>règlementation française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719342" y="4710448"/>
            <a:ext cx="14798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/>
              <a:t>Aude FERRAN</a:t>
            </a:r>
          </a:p>
          <a:p>
            <a:pPr algn="ctr"/>
            <a:r>
              <a:rPr lang="fr-FR" dirty="0"/>
              <a:t>2025</a:t>
            </a:r>
          </a:p>
        </p:txBody>
      </p:sp>
      <p:pic>
        <p:nvPicPr>
          <p:cNvPr id="7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7813" y="5449888"/>
            <a:ext cx="3282950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2421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596070" y="236725"/>
            <a:ext cx="7715200" cy="62426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sz="3200" b="1" dirty="0">
                <a:solidFill>
                  <a:srgbClr val="FF3300"/>
                </a:solidFill>
              </a:rPr>
              <a:t>2 textes réglementaires récents sur les AIC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596070" y="1856587"/>
            <a:ext cx="807665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u="sng" dirty="0"/>
              <a:t>Décret</a:t>
            </a:r>
            <a:r>
              <a:rPr lang="fr-FR" sz="2800" b="1" dirty="0"/>
              <a:t> </a:t>
            </a:r>
            <a:r>
              <a:rPr lang="fr-FR" sz="2400" dirty="0"/>
              <a:t>du 16 mars 2016 sur les conditions de prescription et de délivrance des AIC  </a:t>
            </a:r>
          </a:p>
          <a:p>
            <a:endParaRPr lang="fr-FR" sz="2400" b="1" u="sng" dirty="0"/>
          </a:p>
          <a:p>
            <a:r>
              <a:rPr lang="fr-FR" sz="2800" b="1" u="sng" dirty="0"/>
              <a:t>Arrêté</a:t>
            </a:r>
            <a:r>
              <a:rPr lang="fr-FR" sz="2800" dirty="0"/>
              <a:t> </a:t>
            </a:r>
            <a:r>
              <a:rPr lang="fr-FR" sz="2400" dirty="0"/>
              <a:t>du 18 mars 2016 donnant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la liste des AIC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méthodes </a:t>
            </a:r>
            <a:r>
              <a:rPr lang="fr-FR" sz="2400" b="1" dirty="0"/>
              <a:t>autorisées</a:t>
            </a:r>
            <a:r>
              <a:rPr lang="fr-FR" sz="2400" dirty="0"/>
              <a:t> de recherche de sensibilité (Antibiogramme) </a:t>
            </a:r>
          </a:p>
        </p:txBody>
      </p:sp>
    </p:spTree>
    <p:extLst>
      <p:ext uri="{BB962C8B-B14F-4D97-AF65-F5344CB8AC3E}">
        <p14:creationId xmlns:p14="http://schemas.microsoft.com/office/powerpoint/2010/main" val="580719456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415345" y="358645"/>
            <a:ext cx="7715200" cy="62426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sz="3200" b="1" dirty="0">
                <a:solidFill>
                  <a:srgbClr val="FF3300"/>
                </a:solidFill>
              </a:rPr>
              <a:t>Arrêté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2375" y="4167725"/>
            <a:ext cx="5143501" cy="245390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415345" y="1421157"/>
            <a:ext cx="80766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Arrêté</a:t>
            </a:r>
            <a:r>
              <a:rPr lang="fr-FR" sz="2400" dirty="0"/>
              <a:t> du 18 mars 2016 donnant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la liste des AIC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les méthodes de recherche de sensibilité (Antibiogramme)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204083" y="2282931"/>
            <a:ext cx="6499173" cy="892552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AIC = C3G +C4G + fluoroquinolones</a:t>
            </a:r>
          </a:p>
          <a:p>
            <a:pPr algn="ctr"/>
            <a:r>
              <a:rPr lang="fr-FR" sz="2000" dirty="0"/>
              <a:t>+ certains antibiotiques à usage « humain »</a:t>
            </a:r>
          </a:p>
        </p:txBody>
      </p:sp>
    </p:spTree>
    <p:extLst>
      <p:ext uri="{BB962C8B-B14F-4D97-AF65-F5344CB8AC3E}">
        <p14:creationId xmlns:p14="http://schemas.microsoft.com/office/powerpoint/2010/main" val="390901188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54851"/>
            <a:ext cx="6802938" cy="46527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Liste des antibiotiques </a:t>
            </a:r>
            <a:r>
              <a:rPr lang="fr-FR" sz="2800" b="1" dirty="0">
                <a:solidFill>
                  <a:srgbClr val="33CC33"/>
                </a:solidFill>
              </a:rPr>
              <a:t>autorisés</a:t>
            </a:r>
            <a:r>
              <a:rPr lang="fr-FR" sz="2800" b="1" dirty="0"/>
              <a:t> </a:t>
            </a:r>
            <a:r>
              <a:rPr lang="fr-FR" sz="2800" b="1" u="sng" dirty="0"/>
              <a:t>avec des restrictions d’usage </a:t>
            </a: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0908564"/>
              </p:ext>
            </p:extLst>
          </p:nvPr>
        </p:nvGraphicFramePr>
        <p:xfrm>
          <a:off x="6637182" y="2687232"/>
          <a:ext cx="2339394" cy="325757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393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14378">
                <a:tc>
                  <a:txBody>
                    <a:bodyPr/>
                    <a:lstStyle/>
                    <a:p>
                      <a:r>
                        <a:rPr lang="fr-FR" dirty="0"/>
                        <a:t>Noms</a:t>
                      </a:r>
                      <a:r>
                        <a:rPr lang="fr-FR" baseline="0" dirty="0"/>
                        <a:t> commerciaux (exemples)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Pathozon</a:t>
                      </a:r>
                      <a:r>
                        <a:rPr lang="fr-FR" sz="1400" baseline="0" dirty="0" err="1"/>
                        <a:t>e</a:t>
                      </a:r>
                      <a:r>
                        <a:rPr lang="fr-FR" sz="1400" baseline="0" dirty="0"/>
                        <a:t> (</a:t>
                      </a:r>
                      <a:r>
                        <a:rPr lang="fr-FR" sz="1400" baseline="0" dirty="0" err="1"/>
                        <a:t>intramammaire</a:t>
                      </a:r>
                      <a:r>
                        <a:rPr lang="fr-FR" sz="1400" baseline="0" dirty="0"/>
                        <a:t>)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Excenel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Convenia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/>
                        <a:t>Cobactan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/>
                        <a:t>A180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Baytril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Marbocyl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Posatex</a:t>
                      </a:r>
                      <a:r>
                        <a:rPr lang="fr-FR" sz="1400" dirty="0"/>
                        <a:t> (auriculaire)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3950">
                <a:tc>
                  <a:txBody>
                    <a:bodyPr/>
                    <a:lstStyle/>
                    <a:p>
                      <a:r>
                        <a:rPr lang="fr-FR" sz="1400" dirty="0" err="1"/>
                        <a:t>Veraflox</a:t>
                      </a:r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6830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Liste des antibiotiques</a:t>
            </a:r>
            <a:r>
              <a:rPr lang="fr-FR" sz="2800" b="1" dirty="0">
                <a:solidFill>
                  <a:srgbClr val="FF0000"/>
                </a:solidFill>
              </a:rPr>
              <a:t> interdits </a:t>
            </a:r>
            <a:r>
              <a:rPr lang="fr-FR" sz="2800" b="1" u="sng" dirty="0"/>
              <a:t>quelle que soit la situation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298840" y="2360763"/>
            <a:ext cx="654632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>
                <a:sym typeface="Wingdings" panose="05000000000000000000" pitchFamily="2" charset="2"/>
              </a:rPr>
              <a:t>Antibiotiques avec AMM pour la médecine</a:t>
            </a:r>
            <a:r>
              <a:rPr lang="fr-F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 humaine </a:t>
            </a:r>
            <a:r>
              <a:rPr lang="fr-FR" sz="3200" dirty="0">
                <a:sym typeface="Wingdings" panose="05000000000000000000" pitchFamily="2" charset="2"/>
              </a:rPr>
              <a:t>qui sont des </a:t>
            </a:r>
            <a:r>
              <a:rPr lang="fr-F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traitements de derniers recours</a:t>
            </a:r>
            <a:endParaRPr lang="fr-FR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3342944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5657850" y="2005262"/>
            <a:ext cx="271612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Pour la plupart, ils sont </a:t>
            </a:r>
            <a:r>
              <a:rPr lang="fr-FR" sz="2000" b="1" dirty="0"/>
              <a:t>réservés à l’usage hospitalier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16196" y="474033"/>
            <a:ext cx="4627804" cy="5582625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0125" y="148528"/>
            <a:ext cx="4621744" cy="5908130"/>
          </a:xfrm>
          <a:prstGeom prst="rect">
            <a:avLst/>
          </a:prstGeom>
        </p:spPr>
      </p:pic>
      <p:sp>
        <p:nvSpPr>
          <p:cNvPr id="4" name="Ellipse 3">
            <a:extLst>
              <a:ext uri="{FF2B5EF4-FFF2-40B4-BE49-F238E27FC236}">
                <a16:creationId xmlns:a16="http://schemas.microsoft.com/office/drawing/2014/main" id="{F6ED6A80-37E3-4302-9AD0-7B1800892458}"/>
              </a:ext>
            </a:extLst>
          </p:cNvPr>
          <p:cNvSpPr/>
          <p:nvPr/>
        </p:nvSpPr>
        <p:spPr>
          <a:xfrm>
            <a:off x="7193280" y="4385910"/>
            <a:ext cx="1036320" cy="311573"/>
          </a:xfrm>
          <a:prstGeom prst="ellipse">
            <a:avLst/>
          </a:prstGeom>
          <a:solidFill>
            <a:srgbClr val="FFFF00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3865634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b="1" dirty="0"/>
              <a:t>Liste des antibiotiques</a:t>
            </a:r>
            <a:r>
              <a:rPr lang="fr-FR" sz="2800" b="1" dirty="0">
                <a:solidFill>
                  <a:srgbClr val="FF0000"/>
                </a:solidFill>
              </a:rPr>
              <a:t> interdits </a:t>
            </a:r>
            <a:r>
              <a:rPr lang="fr-FR" sz="2800" b="1" u="sng" dirty="0"/>
              <a:t>quelle que soit la situation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904876" y="1518972"/>
            <a:ext cx="7610474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MAIS quelques exceptions à cette liste …</a:t>
            </a:r>
          </a:p>
          <a:p>
            <a:pPr marL="457200" indent="-457200">
              <a:buFont typeface="+mj-lt"/>
              <a:buAutoNum type="arabicPeriod"/>
            </a:pPr>
            <a:r>
              <a:rPr lang="fr-FR" sz="2000" dirty="0"/>
              <a:t>Chez les </a:t>
            </a:r>
            <a:r>
              <a:rPr lang="fr-FR" sz="2000" b="1" dirty="0"/>
              <a:t>équidés </a:t>
            </a:r>
            <a:r>
              <a:rPr lang="fr-FR" sz="2000" dirty="0"/>
              <a:t>(substances essentielles)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/>
              <a:t>Rifampicine</a:t>
            </a:r>
            <a:r>
              <a:rPr lang="fr-FR" sz="2000" dirty="0"/>
              <a:t> </a:t>
            </a:r>
            <a:r>
              <a:rPr lang="fr-FR" dirty="0"/>
              <a:t>pour le traitement d’infections à </a:t>
            </a:r>
            <a:r>
              <a:rPr lang="fr-FR" i="1" dirty="0" err="1"/>
              <a:t>Rhodococcus</a:t>
            </a:r>
            <a:r>
              <a:rPr lang="fr-FR" i="1" dirty="0"/>
              <a:t> </a:t>
            </a:r>
            <a:r>
              <a:rPr lang="fr-FR" i="1" dirty="0" err="1"/>
              <a:t>equi</a:t>
            </a:r>
            <a:r>
              <a:rPr lang="fr-FR" i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err="1"/>
              <a:t>Ticarcilline</a:t>
            </a:r>
            <a:r>
              <a:rPr lang="fr-FR" sz="2000" dirty="0"/>
              <a:t> </a:t>
            </a:r>
            <a:r>
              <a:rPr lang="fr-FR" dirty="0"/>
              <a:t>pour le traitement des infections à </a:t>
            </a:r>
            <a:r>
              <a:rPr lang="fr-FR" i="1" dirty="0"/>
              <a:t>Klebsiella </a:t>
            </a:r>
            <a:r>
              <a:rPr lang="fr-FR" i="1" dirty="0" err="1"/>
              <a:t>ssp</a:t>
            </a:r>
            <a:endParaRPr lang="fr-FR" i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000" b="1" dirty="0" err="1"/>
              <a:t>Ofloxacine</a:t>
            </a:r>
            <a:r>
              <a:rPr lang="fr-FR" sz="2000" b="1" dirty="0"/>
              <a:t> </a:t>
            </a:r>
            <a:r>
              <a:rPr lang="fr-FR" dirty="0"/>
              <a:t>(topique) pour le traitement des glaucomes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fr-FR" sz="2000" i="1" dirty="0"/>
          </a:p>
          <a:p>
            <a:r>
              <a:rPr lang="fr-FR" sz="2000" i="1" dirty="0"/>
              <a:t>2</a:t>
            </a:r>
            <a:r>
              <a:rPr lang="fr-FR" sz="2000" dirty="0"/>
              <a:t>. En </a:t>
            </a:r>
            <a:r>
              <a:rPr lang="fr-FR" sz="2000" b="1" dirty="0"/>
              <a:t>ophtalmologie</a:t>
            </a:r>
            <a:r>
              <a:rPr lang="fr-FR" sz="2000" dirty="0"/>
              <a:t> chez l’animal </a:t>
            </a:r>
            <a:r>
              <a:rPr lang="fr-FR" sz="2000" b="1" u="sng" dirty="0"/>
              <a:t>exclu </a:t>
            </a:r>
            <a:r>
              <a:rPr lang="fr-FR" sz="2000" b="1" dirty="0"/>
              <a:t>de la consommation humaine</a:t>
            </a:r>
            <a:r>
              <a:rPr lang="fr-FR" sz="2000" dirty="0"/>
              <a:t> (pas de LMR)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/>
              <a:t>Ciprofloxacine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 err="1"/>
              <a:t>Norfloxacine</a:t>
            </a:r>
            <a:r>
              <a:rPr lang="fr-FR" b="1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b="1" dirty="0" err="1"/>
              <a:t>Ofloxacine</a:t>
            </a:r>
            <a:r>
              <a:rPr lang="fr-FR" b="1" dirty="0"/>
              <a:t> </a:t>
            </a:r>
            <a:r>
              <a:rPr lang="fr-FR" dirty="0"/>
              <a:t>(OK chez le cheval avec TA= 6mois)</a:t>
            </a:r>
          </a:p>
          <a:p>
            <a:endParaRPr lang="fr-FR" sz="2000" i="1" dirty="0"/>
          </a:p>
          <a:p>
            <a:endParaRPr lang="fr-FR" sz="2000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628650" y="5278724"/>
            <a:ext cx="74798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b="1" u="sng" dirty="0"/>
              <a:t>Si </a:t>
            </a:r>
            <a:r>
              <a:rPr lang="fr-FR" sz="2800" b="1" dirty="0"/>
              <a:t>les conditions fixées </a:t>
            </a:r>
            <a:r>
              <a:rPr lang="fr-FR" sz="2800" b="1" dirty="0">
                <a:solidFill>
                  <a:srgbClr val="FF0000"/>
                </a:solidFill>
              </a:rPr>
              <a:t>par le décret </a:t>
            </a:r>
            <a:r>
              <a:rPr lang="fr-FR" sz="2800" b="1" dirty="0"/>
              <a:t>sont réunies </a:t>
            </a:r>
          </a:p>
        </p:txBody>
      </p:sp>
    </p:spTree>
    <p:extLst>
      <p:ext uri="{BB962C8B-B14F-4D97-AF65-F5344CB8AC3E}">
        <p14:creationId xmlns:p14="http://schemas.microsoft.com/office/powerpoint/2010/main" val="15183228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4553" y="1388698"/>
            <a:ext cx="699135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35964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298423" y="281363"/>
            <a:ext cx="7715200" cy="624268"/>
          </a:xfrm>
        </p:spPr>
        <p:txBody>
          <a:bodyPr>
            <a:normAutofit/>
          </a:bodyPr>
          <a:lstStyle/>
          <a:p>
            <a:pPr eaLnBrk="1" hangingPunct="1"/>
            <a:r>
              <a:rPr lang="fr-FR" altLang="fr-FR" sz="3200" b="1" dirty="0">
                <a:solidFill>
                  <a:srgbClr val="FF0000"/>
                </a:solidFill>
              </a:rPr>
              <a:t>Décret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532" y="2458045"/>
            <a:ext cx="6625805" cy="290998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5" name="ZoneTexte 4"/>
          <p:cNvSpPr txBox="1"/>
          <p:nvPr/>
        </p:nvSpPr>
        <p:spPr>
          <a:xfrm>
            <a:off x="298422" y="1081672"/>
            <a:ext cx="826806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u="sng" dirty="0"/>
              <a:t>Décret</a:t>
            </a:r>
            <a:r>
              <a:rPr lang="fr-FR" sz="2400" b="1" dirty="0"/>
              <a:t> </a:t>
            </a:r>
            <a:r>
              <a:rPr lang="fr-FR" sz="2000" b="1" dirty="0"/>
              <a:t>du 16 mars 2016 sur les conditions de prescription et de délivrance des AIC  </a:t>
            </a:r>
          </a:p>
        </p:txBody>
      </p:sp>
    </p:spTree>
    <p:extLst>
      <p:ext uri="{BB962C8B-B14F-4D97-AF65-F5344CB8AC3E}">
        <p14:creationId xmlns:p14="http://schemas.microsoft.com/office/powerpoint/2010/main" val="2453494585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027" y="738522"/>
            <a:ext cx="8334141" cy="11338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1322245" y="2304093"/>
            <a:ext cx="68407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800" b="1" dirty="0">
                <a:sym typeface="Wingdings" panose="05000000000000000000" pitchFamily="2" charset="2"/>
              </a:rPr>
              <a:t> Usage </a:t>
            </a: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interdit</a:t>
            </a:r>
            <a:r>
              <a:rPr lang="fr-FR" sz="2800" b="1" dirty="0">
                <a:sym typeface="Wingdings" panose="05000000000000000000" pitchFamily="2" charset="2"/>
              </a:rPr>
              <a:t> en </a:t>
            </a: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préventif </a:t>
            </a:r>
          </a:p>
          <a:p>
            <a:r>
              <a:rPr lang="fr-FR" sz="2000" dirty="0">
                <a:sym typeface="Wingdings" panose="05000000000000000000" pitchFamily="2" charset="2"/>
              </a:rPr>
              <a:t>(même si l’usage prophylactique était autorisé par AMM)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54" y="4451849"/>
            <a:ext cx="8963546" cy="645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1322245" y="5128957"/>
            <a:ext cx="66247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800" dirty="0">
                <a:sym typeface="Wingdings" panose="05000000000000000000" pitchFamily="2" charset="2"/>
              </a:rPr>
              <a:t>Usage </a:t>
            </a:r>
            <a:r>
              <a:rPr lang="fr-FR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curatif</a:t>
            </a:r>
            <a:r>
              <a:rPr lang="fr-FR" sz="2800" dirty="0">
                <a:sym typeface="Wingdings" panose="05000000000000000000" pitchFamily="2" charset="2"/>
              </a:rPr>
              <a:t> </a:t>
            </a:r>
            <a:r>
              <a:rPr lang="fr-FR" sz="2800" b="1" dirty="0">
                <a:solidFill>
                  <a:srgbClr val="00B050"/>
                </a:solidFill>
                <a:sym typeface="Wingdings" panose="05000000000000000000" pitchFamily="2" charset="2"/>
              </a:rPr>
              <a:t>autorisé </a:t>
            </a:r>
            <a:r>
              <a:rPr lang="fr-FR" sz="2800" b="1" dirty="0">
                <a:sym typeface="Wingdings" panose="05000000000000000000" pitchFamily="2" charset="2"/>
              </a:rPr>
              <a:t>mais seulement en</a:t>
            </a: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 dernier recours</a:t>
            </a:r>
            <a:endParaRPr lang="fr-FR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9772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587" y="1045963"/>
            <a:ext cx="7735763" cy="52232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70932" y="2852936"/>
            <a:ext cx="7764423" cy="329320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Faire un examen clinique </a:t>
            </a:r>
          </a:p>
          <a:p>
            <a:r>
              <a:rPr lang="fr-FR" b="1" dirty="0">
                <a:sym typeface="Wingdings" panose="05000000000000000000" pitchFamily="2" charset="2"/>
              </a:rPr>
              <a:t>( = Exclusion des protocoles de soins (animaux de rente))</a:t>
            </a: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 typeface="Wingdings"/>
              <a:buChar char="à"/>
            </a:pPr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342900" y="219075"/>
            <a:ext cx="45738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u="sng" dirty="0"/>
              <a:t>Pour </a:t>
            </a:r>
            <a:r>
              <a:rPr lang="fr-FR" sz="2800" b="1" u="sng" dirty="0"/>
              <a:t>prescrire un AIC</a:t>
            </a:r>
            <a:r>
              <a:rPr lang="fr-FR" sz="2800" u="sng" dirty="0"/>
              <a:t>, il faut : </a:t>
            </a:r>
          </a:p>
        </p:txBody>
      </p:sp>
    </p:spTree>
    <p:extLst>
      <p:ext uri="{BB962C8B-B14F-4D97-AF65-F5344CB8AC3E}">
        <p14:creationId xmlns:p14="http://schemas.microsoft.com/office/powerpoint/2010/main" val="417349107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2286000"/>
            <a:ext cx="7886700" cy="3886200"/>
          </a:xfrm>
        </p:spPr>
        <p:txBody>
          <a:bodyPr/>
          <a:lstStyle/>
          <a:p>
            <a:pPr marL="0" indent="0">
              <a:buNone/>
            </a:pPr>
            <a:r>
              <a:rPr lang="fr-FR" b="1" dirty="0"/>
              <a:t>La règlementation française</a:t>
            </a:r>
            <a:r>
              <a:rPr lang="fr-FR" dirty="0"/>
              <a:t>, plus restrictive que la nouvelle règlementation européenne 2019/6 (applicable depuis janvier 2022), </a:t>
            </a:r>
            <a:r>
              <a:rPr lang="fr-FR" b="1" dirty="0"/>
              <a:t>continue à s’appliquer pour la prescription </a:t>
            </a:r>
            <a:r>
              <a:rPr lang="fr-FR" b="1" u="sng" dirty="0"/>
              <a:t>d’antibiotiques d’importance critique (AIC).</a:t>
            </a:r>
          </a:p>
        </p:txBody>
      </p:sp>
    </p:spTree>
    <p:extLst>
      <p:ext uri="{BB962C8B-B14F-4D97-AF65-F5344CB8AC3E}">
        <p14:creationId xmlns:p14="http://schemas.microsoft.com/office/powerpoint/2010/main" val="14409244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980728"/>
            <a:ext cx="8224459" cy="1368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657363" y="2287462"/>
            <a:ext cx="7371021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Identifier la souche bactérienne pathogène</a:t>
            </a:r>
          </a:p>
          <a:p>
            <a:r>
              <a:rPr lang="fr-FR" sz="2400" b="1" u="sng" dirty="0">
                <a:sym typeface="Wingdings" panose="05000000000000000000" pitchFamily="2" charset="2"/>
              </a:rPr>
              <a:t>SAUF</a:t>
            </a:r>
            <a:r>
              <a:rPr lang="fr-FR" sz="2400" b="1" dirty="0">
                <a:sym typeface="Wingdings" panose="05000000000000000000" pitchFamily="2" charset="2"/>
              </a:rPr>
              <a:t> </a:t>
            </a:r>
            <a:br>
              <a:rPr lang="fr-FR" sz="2400" b="1" dirty="0">
                <a:sym typeface="Wingdings" panose="05000000000000000000" pitchFamily="2" charset="2"/>
              </a:rPr>
            </a:br>
            <a:r>
              <a:rPr lang="fr-FR" sz="2400" b="1" dirty="0">
                <a:sym typeface="Wingdings" panose="05000000000000000000" pitchFamily="2" charset="2"/>
              </a:rPr>
              <a:t>s’il est impossible de prélever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Site d’infection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État de l’animal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ym typeface="Wingdings" panose="05000000000000000000" pitchFamily="2" charset="2"/>
              </a:rPr>
              <a:t>…</a:t>
            </a:r>
          </a:p>
          <a:p>
            <a:r>
              <a:rPr lang="fr-FR" sz="2400" b="1" u="sng" dirty="0">
                <a:sym typeface="Wingdings" panose="05000000000000000000" pitchFamily="2" charset="2"/>
              </a:rPr>
              <a:t>Ou </a:t>
            </a:r>
            <a:r>
              <a:rPr lang="fr-FR" sz="2400" b="1" dirty="0">
                <a:sym typeface="Wingdings" panose="05000000000000000000" pitchFamily="2" charset="2"/>
              </a:rPr>
              <a:t>si des examens complémentaires ont déjà été effectués </a:t>
            </a:r>
            <a:r>
              <a:rPr lang="fr-FR" sz="2000" dirty="0">
                <a:sym typeface="Wingdings" panose="05000000000000000000" pitchFamily="2" charset="2"/>
              </a:rPr>
              <a:t>pour le même type d’infection sur le même animal ou le même groupe </a:t>
            </a:r>
            <a:r>
              <a:rPr lang="fr-FR" sz="2000" b="1" dirty="0">
                <a:sym typeface="Wingdings" panose="05000000000000000000" pitchFamily="2" charset="2"/>
              </a:rPr>
              <a:t>depuis moins de 3 mois </a:t>
            </a:r>
          </a:p>
          <a:p>
            <a:endParaRPr lang="fr-FR" sz="2400" b="1" dirty="0">
              <a:sym typeface="Wingdings" panose="05000000000000000000" pitchFamily="2" charset="2"/>
            </a:endParaRPr>
          </a:p>
          <a:p>
            <a:r>
              <a:rPr lang="fr-FR" sz="2400" u="sng" dirty="0">
                <a:sym typeface="Wingdings" panose="05000000000000000000" pitchFamily="2" charset="2"/>
              </a:rPr>
              <a:t>Ou</a:t>
            </a:r>
            <a:r>
              <a:rPr lang="fr-FR" sz="2400" dirty="0">
                <a:sym typeface="Wingdings" panose="05000000000000000000" pitchFamily="2" charset="2"/>
              </a:rPr>
              <a:t> s’il s’agit d’un </a:t>
            </a:r>
            <a:r>
              <a:rPr lang="fr-FR" sz="2400" b="1" dirty="0">
                <a:sym typeface="Wingdings" panose="05000000000000000000" pitchFamily="2" charset="2"/>
              </a:rPr>
              <a:t>cas aigu pour lequel il est possible de prédire l’inefficacité des antibiotiques non critiques </a:t>
            </a:r>
            <a:r>
              <a:rPr lang="fr-FR" sz="2000" dirty="0">
                <a:sym typeface="Wingdings" panose="05000000000000000000" pitchFamily="2" charset="2"/>
              </a:rPr>
              <a:t>(traitement à ajuster dans les 4 jours)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141684" y="29915"/>
            <a:ext cx="7886700" cy="662781"/>
          </a:xfrm>
        </p:spPr>
        <p:txBody>
          <a:bodyPr>
            <a:normAutofit/>
          </a:bodyPr>
          <a:lstStyle/>
          <a:p>
            <a:r>
              <a:rPr lang="fr-FR" sz="2800" u="sng" dirty="0"/>
              <a:t>Pour </a:t>
            </a:r>
            <a:r>
              <a:rPr lang="fr-FR" sz="2800" b="1" u="sng" dirty="0"/>
              <a:t>prescrire un AIC</a:t>
            </a:r>
            <a:r>
              <a:rPr lang="fr-FR" sz="2800" u="sng" dirty="0"/>
              <a:t>, il faut  (suite): </a:t>
            </a:r>
          </a:p>
        </p:txBody>
      </p:sp>
    </p:spTree>
    <p:extLst>
      <p:ext uri="{BB962C8B-B14F-4D97-AF65-F5344CB8AC3E}">
        <p14:creationId xmlns:p14="http://schemas.microsoft.com/office/powerpoint/2010/main" val="15384242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533541"/>
            <a:ext cx="9036496" cy="3128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41396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836712"/>
            <a:ext cx="8833630" cy="122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899592" y="2276872"/>
            <a:ext cx="7056784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Tester la sensibilité de la bactérie à l’AIC </a:t>
            </a:r>
            <a:r>
              <a:rPr lang="fr-FR" dirty="0">
                <a:sym typeface="Wingdings" panose="05000000000000000000" pitchFamily="2" charset="2"/>
              </a:rPr>
              <a:t>avec </a:t>
            </a:r>
            <a:r>
              <a:rPr lang="fr-FR" sz="2000" dirty="0">
                <a:sym typeface="Wingdings" panose="05000000000000000000" pitchFamily="2" charset="2"/>
              </a:rPr>
              <a:t>une méthode répondant aux </a:t>
            </a:r>
            <a:r>
              <a:rPr lang="fr-FR" sz="2000" b="1" dirty="0">
                <a:sym typeface="Wingdings" panose="05000000000000000000" pitchFamily="2" charset="2"/>
              </a:rPr>
              <a:t>normes</a:t>
            </a:r>
            <a:r>
              <a:rPr lang="fr-FR" sz="2000" dirty="0">
                <a:sym typeface="Wingdings" panose="05000000000000000000" pitchFamily="2" charset="2"/>
              </a:rPr>
              <a:t> (Arrêté du 18/03/16) dans un </a:t>
            </a:r>
            <a:r>
              <a:rPr lang="fr-FR" sz="2000" b="1" dirty="0">
                <a:sym typeface="Wingdings" panose="05000000000000000000" pitchFamily="2" charset="2"/>
              </a:rPr>
              <a:t>laboratoire vétérinaire </a:t>
            </a:r>
            <a:r>
              <a:rPr lang="fr-FR" sz="2000" dirty="0">
                <a:sym typeface="Wingdings" panose="05000000000000000000" pitchFamily="2" charset="2"/>
              </a:rPr>
              <a:t>(arrêté du 22/07/2015 sur les bonnes pratiques en antibiothérapie)</a:t>
            </a:r>
            <a:endParaRPr lang="fr-FR" sz="2000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/>
            <a:endParaRPr lang="fr-FR" b="1" dirty="0">
              <a:solidFill>
                <a:srgbClr val="FF0000"/>
              </a:solidFill>
              <a:sym typeface="Wingdings" panose="05000000000000000000" pitchFamily="2" charset="2"/>
            </a:endParaRPr>
          </a:p>
          <a:p>
            <a:pPr marL="0" lvl="1"/>
            <a:r>
              <a:rPr lang="fr-FR" dirty="0">
                <a:sym typeface="Wingdings" panose="05000000000000000000" pitchFamily="2" charset="2"/>
              </a:rPr>
              <a:t>Remarque : les </a:t>
            </a:r>
            <a:r>
              <a:rPr lang="fr-FR" b="1" dirty="0">
                <a:sym typeface="Wingdings" panose="05000000000000000000" pitchFamily="2" charset="2"/>
              </a:rPr>
              <a:t>laboratoires de biologie humaine </a:t>
            </a:r>
            <a:r>
              <a:rPr lang="fr-FR" b="1" u="sng" dirty="0">
                <a:sym typeface="Wingdings" panose="05000000000000000000" pitchFamily="2" charset="2"/>
              </a:rPr>
              <a:t>ne peuvent plus </a:t>
            </a:r>
            <a:r>
              <a:rPr lang="fr-FR" b="1" dirty="0">
                <a:sym typeface="Wingdings" panose="05000000000000000000" pitchFamily="2" charset="2"/>
              </a:rPr>
              <a:t>traiter </a:t>
            </a:r>
            <a:r>
              <a:rPr lang="fr-FR" dirty="0">
                <a:sym typeface="Wingdings" panose="05000000000000000000" pitchFamily="2" charset="2"/>
              </a:rPr>
              <a:t>de prélèvements vétérinaires</a:t>
            </a: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41684" y="29915"/>
            <a:ext cx="7886700" cy="662781"/>
          </a:xfrm>
        </p:spPr>
        <p:txBody>
          <a:bodyPr>
            <a:normAutofit/>
          </a:bodyPr>
          <a:lstStyle/>
          <a:p>
            <a:r>
              <a:rPr lang="fr-FR" sz="2800" u="sng" dirty="0"/>
              <a:t>Pour </a:t>
            </a:r>
            <a:r>
              <a:rPr lang="fr-FR" sz="2800" b="1" u="sng" dirty="0"/>
              <a:t>prescrire un AIC</a:t>
            </a:r>
            <a:r>
              <a:rPr lang="fr-FR" sz="2800" u="sng" dirty="0"/>
              <a:t>, il faut  (suite): </a:t>
            </a:r>
          </a:p>
        </p:txBody>
      </p:sp>
      <p:sp>
        <p:nvSpPr>
          <p:cNvPr id="3" name="Rectangle 2"/>
          <p:cNvSpPr/>
          <p:nvPr/>
        </p:nvSpPr>
        <p:spPr>
          <a:xfrm>
            <a:off x="707571" y="3918857"/>
            <a:ext cx="7652658" cy="6204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099540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" y="1052736"/>
            <a:ext cx="793122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923924" y="2376785"/>
            <a:ext cx="614362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Wingdings"/>
              <a:buChar char="à"/>
            </a:pPr>
            <a:r>
              <a:rPr lang="fr-FR" sz="3200" b="1" dirty="0">
                <a:solidFill>
                  <a:srgbClr val="FF0000"/>
                </a:solidFill>
                <a:sym typeface="Wingdings" panose="05000000000000000000" pitchFamily="2" charset="2"/>
              </a:rPr>
              <a:t>Respecter les contre-indications </a:t>
            </a:r>
            <a:r>
              <a:rPr lang="fr-FR" sz="2400" dirty="0">
                <a:sym typeface="Wingdings" panose="05000000000000000000" pitchFamily="2" charset="2"/>
              </a:rPr>
              <a:t>indiquées dans le RCP</a:t>
            </a:r>
          </a:p>
        </p:txBody>
      </p:sp>
      <p:sp>
        <p:nvSpPr>
          <p:cNvPr id="5" name="Titre 2"/>
          <p:cNvSpPr>
            <a:spLocks noGrp="1"/>
          </p:cNvSpPr>
          <p:nvPr>
            <p:ph type="title"/>
          </p:nvPr>
        </p:nvSpPr>
        <p:spPr>
          <a:xfrm>
            <a:off x="171450" y="0"/>
            <a:ext cx="7954963" cy="903288"/>
          </a:xfrm>
        </p:spPr>
        <p:txBody>
          <a:bodyPr>
            <a:normAutofit/>
          </a:bodyPr>
          <a:lstStyle/>
          <a:p>
            <a:r>
              <a:rPr lang="fr-FR" sz="2800" u="sng" dirty="0"/>
              <a:t>Pour </a:t>
            </a:r>
            <a:r>
              <a:rPr lang="fr-FR" sz="2800" b="1" u="sng" dirty="0"/>
              <a:t>prescrire un AIC</a:t>
            </a:r>
            <a:r>
              <a:rPr lang="fr-FR" sz="2800" u="sng" dirty="0"/>
              <a:t>, il faut  (suite): </a:t>
            </a:r>
          </a:p>
        </p:txBody>
      </p:sp>
    </p:spTree>
    <p:extLst>
      <p:ext uri="{BB962C8B-B14F-4D97-AF65-F5344CB8AC3E}">
        <p14:creationId xmlns:p14="http://schemas.microsoft.com/office/powerpoint/2010/main" val="2479163728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196752"/>
            <a:ext cx="8116032" cy="1584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971600" y="3068960"/>
            <a:ext cx="7200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Limiter la prescription à 1 mois </a:t>
            </a:r>
          </a:p>
          <a:p>
            <a:pPr marL="285750" indent="-285750">
              <a:buFont typeface="Wingdings"/>
              <a:buChar char="à"/>
            </a:pPr>
            <a:r>
              <a:rPr lang="fr-FR" sz="2800" b="1" dirty="0">
                <a:solidFill>
                  <a:srgbClr val="FF0000"/>
                </a:solidFill>
                <a:sym typeface="Wingdings" panose="05000000000000000000" pitchFamily="2" charset="2"/>
              </a:rPr>
              <a:t>Renouvellement interdit</a:t>
            </a:r>
            <a:endParaRPr lang="fr-FR" sz="2000" dirty="0">
              <a:sym typeface="Wingdings" panose="05000000000000000000" pitchFamily="2" charset="2"/>
            </a:endParaRPr>
          </a:p>
        </p:txBody>
      </p:sp>
      <p:sp>
        <p:nvSpPr>
          <p:cNvPr id="4" name="Titre 2"/>
          <p:cNvSpPr>
            <a:spLocks noGrp="1"/>
          </p:cNvSpPr>
          <p:nvPr>
            <p:ph type="title"/>
          </p:nvPr>
        </p:nvSpPr>
        <p:spPr>
          <a:xfrm>
            <a:off x="171450" y="0"/>
            <a:ext cx="7954963" cy="903288"/>
          </a:xfrm>
        </p:spPr>
        <p:txBody>
          <a:bodyPr>
            <a:normAutofit/>
          </a:bodyPr>
          <a:lstStyle/>
          <a:p>
            <a:r>
              <a:rPr lang="fr-FR" sz="2800" u="sng" dirty="0"/>
              <a:t>Pour </a:t>
            </a:r>
            <a:r>
              <a:rPr lang="fr-FR" sz="2800" b="1" u="sng" dirty="0"/>
              <a:t>prescrire un AIC</a:t>
            </a:r>
            <a:r>
              <a:rPr lang="fr-FR" sz="2800" u="sng" dirty="0"/>
              <a:t>, il faut  (suite): </a:t>
            </a:r>
          </a:p>
        </p:txBody>
      </p:sp>
    </p:spTree>
    <p:extLst>
      <p:ext uri="{BB962C8B-B14F-4D97-AF65-F5344CB8AC3E}">
        <p14:creationId xmlns:p14="http://schemas.microsoft.com/office/powerpoint/2010/main" val="1845177161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900889"/>
            <a:ext cx="7967662" cy="25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7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212976"/>
            <a:ext cx="8258208" cy="19555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250794" y="256674"/>
            <a:ext cx="74921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/>
              <a:t>Remarque : articles sur les substances essentielles et l’ophtalmologie</a:t>
            </a:r>
          </a:p>
        </p:txBody>
      </p:sp>
    </p:spTree>
    <p:extLst>
      <p:ext uri="{BB962C8B-B14F-4D97-AF65-F5344CB8AC3E}">
        <p14:creationId xmlns:p14="http://schemas.microsoft.com/office/powerpoint/2010/main" val="217846162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u="sng" dirty="0"/>
              <a:t>Nouveautés issues du règlement Européen :</a:t>
            </a:r>
          </a:p>
          <a:p>
            <a:pPr lvl="1"/>
            <a:r>
              <a:rPr lang="fr-FR" dirty="0"/>
              <a:t>durée de validité de </a:t>
            </a:r>
            <a:r>
              <a:rPr lang="fr-FR" b="1" dirty="0">
                <a:solidFill>
                  <a:srgbClr val="FF0000"/>
                </a:solidFill>
              </a:rPr>
              <a:t>5 jours </a:t>
            </a:r>
            <a:r>
              <a:rPr lang="fr-FR" dirty="0"/>
              <a:t>d’une ordonnance d’antibiotiques </a:t>
            </a:r>
            <a:r>
              <a:rPr lang="fr-FR" b="1" dirty="0">
                <a:solidFill>
                  <a:srgbClr val="FF0000"/>
                </a:solidFill>
              </a:rPr>
              <a:t>pour sa délivrance </a:t>
            </a:r>
          </a:p>
        </p:txBody>
      </p:sp>
      <p:sp>
        <p:nvSpPr>
          <p:cNvPr id="4" name="Étoile : 5 branches 3">
            <a:extLst>
              <a:ext uri="{FF2B5EF4-FFF2-40B4-BE49-F238E27FC236}">
                <a16:creationId xmlns:a16="http://schemas.microsoft.com/office/drawing/2014/main" id="{5C22F01D-7782-4806-BD64-BEAEC03DBA6E}"/>
              </a:ext>
            </a:extLst>
          </p:cNvPr>
          <p:cNvSpPr/>
          <p:nvPr/>
        </p:nvSpPr>
        <p:spPr>
          <a:xfrm>
            <a:off x="628650" y="1722985"/>
            <a:ext cx="440267" cy="345440"/>
          </a:xfrm>
          <a:prstGeom prst="star5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51099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345182" y="210480"/>
            <a:ext cx="7715200" cy="62426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r-FR" altLang="fr-FR" sz="3200" b="1" dirty="0"/>
              <a:t>En cas de </a:t>
            </a:r>
            <a:r>
              <a:rPr lang="fr-FR" altLang="fr-FR" sz="3200" b="1" u="sng" dirty="0">
                <a:solidFill>
                  <a:srgbClr val="FF3300"/>
                </a:solidFill>
              </a:rPr>
              <a:t>non respect </a:t>
            </a:r>
            <a:r>
              <a:rPr lang="fr-FR" altLang="fr-FR" sz="3200" b="1" dirty="0"/>
              <a:t>du décret 16 mars 2016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980728"/>
            <a:ext cx="784887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Article L5141-16 du Code de la Santé Publique </a:t>
            </a:r>
            <a:r>
              <a:rPr lang="fr-FR" dirty="0"/>
              <a:t>précise que :</a:t>
            </a:r>
          </a:p>
          <a:p>
            <a:r>
              <a:rPr lang="fr-FR" dirty="0"/>
              <a:t>« sont déterminées, en tant que de besoin, par décret en Conseil d'Etat :</a:t>
            </a:r>
          </a:p>
          <a:p>
            <a:r>
              <a:rPr lang="fr-FR" dirty="0"/>
              <a:t>(…) 18° Les restrictions qui peuvent être apportées à la prescription et à la délivrance de certains médicaments compte tenu des risques particuliers qu'ils présentent pour la santé publique».</a:t>
            </a:r>
          </a:p>
          <a:p>
            <a:endParaRPr lang="fr-FR" dirty="0"/>
          </a:p>
          <a:p>
            <a:r>
              <a:rPr lang="fr-FR" b="1" dirty="0"/>
              <a:t>Article L5442-10 du Code de la Santé Publique</a:t>
            </a:r>
            <a:r>
              <a:rPr lang="fr-FR" dirty="0"/>
              <a:t> expose que :</a:t>
            </a:r>
          </a:p>
          <a:p>
            <a:r>
              <a:rPr lang="fr-FR" dirty="0"/>
              <a:t>« </a:t>
            </a:r>
            <a:r>
              <a:rPr lang="fr-FR" dirty="0" err="1"/>
              <a:t>I.-Est</a:t>
            </a:r>
            <a:r>
              <a:rPr lang="fr-FR" dirty="0"/>
              <a:t> </a:t>
            </a:r>
            <a:r>
              <a:rPr lang="fr-FR" sz="2000" b="1" dirty="0">
                <a:solidFill>
                  <a:srgbClr val="FF0000"/>
                </a:solidFill>
              </a:rPr>
              <a:t>puni de deux ans d'emprisonnement et de 150 000 € d'amende </a:t>
            </a:r>
            <a:r>
              <a:rPr lang="fr-FR" sz="2000" dirty="0"/>
              <a:t>:</a:t>
            </a:r>
          </a:p>
          <a:p>
            <a:r>
              <a:rPr lang="fr-FR" dirty="0"/>
              <a:t>1° Le fait pour toute personne de prescrire des médicaments vétérinaires en</a:t>
            </a:r>
          </a:p>
          <a:p>
            <a:r>
              <a:rPr lang="fr-FR" dirty="0"/>
              <a:t>méconnaissance des obligations définies aux articles L. 5143-2, L. 5143-5 et L. 5143-6 et des restrictions édictées en application du 18° de l'article L. 5141-16. »</a:t>
            </a:r>
          </a:p>
          <a:p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68870" y="4397048"/>
            <a:ext cx="7747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/>
              <a:buChar char="à"/>
            </a:pPr>
            <a:r>
              <a:rPr lang="fr-FR" sz="2400" b="1" dirty="0">
                <a:solidFill>
                  <a:srgbClr val="FF0000"/>
                </a:solidFill>
                <a:sym typeface="Wingdings" panose="05000000000000000000" pitchFamily="2" charset="2"/>
              </a:rPr>
              <a:t>Conserver les justificatifs </a:t>
            </a:r>
            <a:r>
              <a:rPr lang="fr-FR" dirty="0">
                <a:sym typeface="Wingdings" panose="05000000000000000000" pitchFamily="2" charset="2"/>
              </a:rPr>
              <a:t>(archivage des ordonnances, résultats d’examens complémentaires avec identification de l’animal et du propriétaire,…)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8064013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128010" y="1281243"/>
            <a:ext cx="6858000" cy="2387600"/>
          </a:xfrm>
        </p:spPr>
        <p:txBody>
          <a:bodyPr>
            <a:normAutofit/>
          </a:bodyPr>
          <a:lstStyle/>
          <a:p>
            <a:r>
              <a:rPr lang="fr-FR" dirty="0"/>
              <a:t>Déclarations de cession d’antibiotiques</a:t>
            </a:r>
          </a:p>
        </p:txBody>
      </p:sp>
    </p:spTree>
    <p:extLst>
      <p:ext uri="{BB962C8B-B14F-4D97-AF65-F5344CB8AC3E}">
        <p14:creationId xmlns:p14="http://schemas.microsoft.com/office/powerpoint/2010/main" val="8582188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800" b="1" u="sng" dirty="0"/>
              <a:t>Décret</a:t>
            </a:r>
            <a:r>
              <a:rPr lang="fr-FR" sz="2800" b="1" dirty="0"/>
              <a:t> n° 2016-1788 </a:t>
            </a:r>
            <a:r>
              <a:rPr lang="fr-FR" dirty="0"/>
              <a:t>du 19 décembre 2016 relatif à la </a:t>
            </a:r>
            <a:r>
              <a:rPr lang="fr-FR" b="1" dirty="0"/>
              <a:t>transmission de données de cession </a:t>
            </a:r>
            <a:r>
              <a:rPr lang="fr-FR" dirty="0"/>
              <a:t>des médicaments utilisés en médecine vétérinaire comportant </a:t>
            </a:r>
            <a:r>
              <a:rPr lang="fr-FR" b="1" dirty="0">
                <a:solidFill>
                  <a:srgbClr val="FF0000"/>
                </a:solidFill>
              </a:rPr>
              <a:t>une ou plusieurs substances antibiotiques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Y COMPRIS LES ANTIBIOTIQUES NON CRITIQUES</a:t>
            </a:r>
          </a:p>
        </p:txBody>
      </p:sp>
    </p:spTree>
    <p:extLst>
      <p:ext uri="{BB962C8B-B14F-4D97-AF65-F5344CB8AC3E}">
        <p14:creationId xmlns:p14="http://schemas.microsoft.com/office/powerpoint/2010/main" val="3684614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28650" y="152718"/>
            <a:ext cx="7886700" cy="1325562"/>
          </a:xfrm>
        </p:spPr>
        <p:txBody>
          <a:bodyPr/>
          <a:lstStyle/>
          <a:p>
            <a:r>
              <a:rPr lang="fr-FR" dirty="0"/>
              <a:t>Données à transmettre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28650" y="1701120"/>
            <a:ext cx="7886700" cy="4351337"/>
          </a:xfrm>
        </p:spPr>
        <p:txBody>
          <a:bodyPr>
            <a:normAutofit/>
          </a:bodyPr>
          <a:lstStyle/>
          <a:p>
            <a:r>
              <a:rPr lang="fr-FR" b="1" dirty="0"/>
              <a:t>Numéro d'inscription à l'ordre</a:t>
            </a:r>
          </a:p>
          <a:p>
            <a:r>
              <a:rPr lang="fr-FR" b="1" dirty="0"/>
              <a:t>Identification de l'élevage </a:t>
            </a:r>
          </a:p>
          <a:p>
            <a:r>
              <a:rPr lang="fr-FR" b="1" dirty="0"/>
              <a:t>Date</a:t>
            </a:r>
            <a:r>
              <a:rPr lang="fr-FR" dirty="0"/>
              <a:t> de la cession</a:t>
            </a:r>
          </a:p>
          <a:p>
            <a:r>
              <a:rPr lang="fr-FR" b="1" dirty="0"/>
              <a:t>Espèce</a:t>
            </a:r>
            <a:r>
              <a:rPr lang="fr-FR" dirty="0"/>
              <a:t>, </a:t>
            </a:r>
            <a:r>
              <a:rPr lang="fr-FR" dirty="0">
                <a:solidFill>
                  <a:srgbClr val="FF0000"/>
                </a:solidFill>
              </a:rPr>
              <a:t>sous-catégorie d’espèce* </a:t>
            </a:r>
            <a:r>
              <a:rPr lang="fr-FR" dirty="0"/>
              <a:t>(veau, vache laitière, porc sevrage, engraissement,…)</a:t>
            </a:r>
          </a:p>
          <a:p>
            <a:r>
              <a:rPr lang="fr-FR" b="1" dirty="0"/>
              <a:t>Nom du médicament </a:t>
            </a:r>
            <a:r>
              <a:rPr lang="fr-FR" dirty="0"/>
              <a:t>(et présentation : injectables, taille flacon,…)</a:t>
            </a:r>
          </a:p>
          <a:p>
            <a:r>
              <a:rPr lang="fr-FR" b="1" dirty="0"/>
              <a:t>Quantité </a:t>
            </a:r>
            <a:r>
              <a:rPr lang="fr-FR" dirty="0"/>
              <a:t>de chaque présentation</a:t>
            </a:r>
          </a:p>
          <a:p>
            <a:r>
              <a:rPr lang="fr-FR" b="1" dirty="0"/>
              <a:t>Quantité d'animaux </a:t>
            </a:r>
            <a:r>
              <a:rPr lang="fr-FR" dirty="0"/>
              <a:t>traités ou à traiter</a:t>
            </a:r>
          </a:p>
          <a:p>
            <a:r>
              <a:rPr lang="fr-FR" b="1" dirty="0"/>
              <a:t>Posologie et la durée </a:t>
            </a:r>
            <a:r>
              <a:rPr lang="fr-FR" dirty="0"/>
              <a:t>du traitement prescrit. 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AC9A9D5-DD1A-4B45-BD33-B0C8982A2012}"/>
              </a:ext>
            </a:extLst>
          </p:cNvPr>
          <p:cNvSpPr txBox="1"/>
          <p:nvPr/>
        </p:nvSpPr>
        <p:spPr>
          <a:xfrm>
            <a:off x="433494" y="6342405"/>
            <a:ext cx="6343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*nouveau par rapport aux exigences d’inscription sur ordonnance</a:t>
            </a:r>
          </a:p>
        </p:txBody>
      </p:sp>
    </p:spTree>
    <p:extLst>
      <p:ext uri="{BB962C8B-B14F-4D97-AF65-F5344CB8AC3E}">
        <p14:creationId xmlns:p14="http://schemas.microsoft.com/office/powerpoint/2010/main" val="7005383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transmission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Comment ?</a:t>
            </a:r>
          </a:p>
          <a:p>
            <a:pPr lvl="1"/>
            <a:r>
              <a:rPr lang="fr-FR" dirty="0"/>
              <a:t>Avec </a:t>
            </a:r>
            <a:r>
              <a:rPr lang="fr-FR" dirty="0">
                <a:hlinkClick r:id="rId2"/>
              </a:rPr>
              <a:t>l’application en ligne CALYPSO </a:t>
            </a:r>
            <a:r>
              <a:rPr lang="fr-FR" dirty="0"/>
              <a:t>disponible depuis mars 2023</a:t>
            </a:r>
            <a:endParaRPr lang="fr-FR" b="1" dirty="0">
              <a:solidFill>
                <a:srgbClr val="FF0000"/>
              </a:solidFill>
            </a:endParaRPr>
          </a:p>
          <a:p>
            <a:pPr lvl="1"/>
            <a:endParaRPr lang="fr-FR" b="1" dirty="0"/>
          </a:p>
          <a:p>
            <a:r>
              <a:rPr lang="fr-FR" b="1" dirty="0"/>
              <a:t>Quand? </a:t>
            </a:r>
          </a:p>
          <a:p>
            <a:pPr lvl="1"/>
            <a:r>
              <a:rPr lang="fr-FR" dirty="0"/>
              <a:t>Avant la fin du mois de la cession</a:t>
            </a:r>
          </a:p>
          <a:p>
            <a:pPr lvl="1"/>
            <a:endParaRPr lang="fr-FR" dirty="0"/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747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/>
              <a:t>Pour les antibiotiques à usage humain prescrits à des animaux, ce sont les </a:t>
            </a:r>
            <a:r>
              <a:rPr lang="fr-FR" b="1" dirty="0"/>
              <a:t>pharmaciens </a:t>
            </a:r>
            <a:r>
              <a:rPr lang="fr-FR" dirty="0"/>
              <a:t>qui doivent déclarer.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Les </a:t>
            </a:r>
            <a:r>
              <a:rPr lang="fr-FR" b="1" dirty="0"/>
              <a:t>grossistes</a:t>
            </a:r>
            <a:r>
              <a:rPr lang="fr-FR" dirty="0"/>
              <a:t> doivent aussi déclarer à qui ils vendent les antibiotiques. </a:t>
            </a:r>
          </a:p>
        </p:txBody>
      </p:sp>
    </p:spTree>
    <p:extLst>
      <p:ext uri="{BB962C8B-B14F-4D97-AF65-F5344CB8AC3E}">
        <p14:creationId xmlns:p14="http://schemas.microsoft.com/office/powerpoint/2010/main" val="30736883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07892" y="2180652"/>
            <a:ext cx="6858000" cy="2387600"/>
          </a:xfrm>
        </p:spPr>
        <p:txBody>
          <a:bodyPr>
            <a:normAutofit/>
          </a:bodyPr>
          <a:lstStyle/>
          <a:p>
            <a:r>
              <a:rPr lang="fr-FR" dirty="0"/>
              <a:t>Antibiotiques d’Importance Critique </a:t>
            </a:r>
            <a:br>
              <a:rPr lang="fr-FR" dirty="0"/>
            </a:br>
            <a:r>
              <a:rPr lang="fr-FR" dirty="0"/>
              <a:t>(AIC)</a:t>
            </a:r>
          </a:p>
        </p:txBody>
      </p:sp>
    </p:spTree>
    <p:extLst>
      <p:ext uri="{BB962C8B-B14F-4D97-AF65-F5344CB8AC3E}">
        <p14:creationId xmlns:p14="http://schemas.microsoft.com/office/powerpoint/2010/main" val="2063770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4000" dirty="0"/>
              <a:t>AIC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Importants pour les traitements d’infections bactériennes en </a:t>
            </a:r>
            <a:r>
              <a:rPr lang="fr-FR" b="1" dirty="0"/>
              <a:t>médecine humaine</a:t>
            </a:r>
          </a:p>
          <a:p>
            <a:endParaRPr lang="fr-FR" dirty="0"/>
          </a:p>
          <a:p>
            <a:r>
              <a:rPr lang="fr-FR" b="1" dirty="0"/>
              <a:t>Développement de résistances potentiellement transmissibles </a:t>
            </a:r>
            <a:r>
              <a:rPr lang="fr-FR" dirty="0"/>
              <a:t>à des bactéries pathogènes, zoonotiques ou commensales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753848" y="4691921"/>
            <a:ext cx="6400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rgbClr val="FF0000"/>
                </a:solidFill>
              </a:rPr>
              <a:t>Restriction de l’usage en médecine vétérinaire</a:t>
            </a:r>
          </a:p>
        </p:txBody>
      </p:sp>
      <p:sp>
        <p:nvSpPr>
          <p:cNvPr id="5" name="Flèche droite 4"/>
          <p:cNvSpPr/>
          <p:nvPr/>
        </p:nvSpPr>
        <p:spPr>
          <a:xfrm>
            <a:off x="1130819" y="4871802"/>
            <a:ext cx="524655" cy="594343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028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6E747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85296"/>
      </a:hlink>
      <a:folHlink>
        <a:srgbClr val="9933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0</TotalTime>
  <Words>908</Words>
  <Application>Microsoft Office PowerPoint</Application>
  <PresentationFormat>Affichage à l'écran (4:3)</PresentationFormat>
  <Paragraphs>142</Paragraphs>
  <Slides>27</Slides>
  <Notes>21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1" baseType="lpstr">
      <vt:lpstr>Arial</vt:lpstr>
      <vt:lpstr>Calibri</vt:lpstr>
      <vt:lpstr>Wingdings</vt:lpstr>
      <vt:lpstr>Blank</vt:lpstr>
      <vt:lpstr>Antibiotiques et  règlementation française </vt:lpstr>
      <vt:lpstr>Présentation PowerPoint</vt:lpstr>
      <vt:lpstr>Déclarations de cession d’antibiotiques</vt:lpstr>
      <vt:lpstr>Présentation PowerPoint</vt:lpstr>
      <vt:lpstr>Données à transmettre</vt:lpstr>
      <vt:lpstr>La transmission</vt:lpstr>
      <vt:lpstr>Présentation PowerPoint</vt:lpstr>
      <vt:lpstr>Antibiotiques d’Importance Critique  (AIC)</vt:lpstr>
      <vt:lpstr>AIC</vt:lpstr>
      <vt:lpstr>2 textes réglementaires récents sur les AIC</vt:lpstr>
      <vt:lpstr>Arrêté</vt:lpstr>
      <vt:lpstr>Liste des antibiotiques autorisés avec des restrictions d’usage </vt:lpstr>
      <vt:lpstr>Liste des antibiotiques interdits quelle que soit la situation</vt:lpstr>
      <vt:lpstr>Présentation PowerPoint</vt:lpstr>
      <vt:lpstr>Liste des antibiotiques interdits quelle que soit la situation</vt:lpstr>
      <vt:lpstr>Présentation PowerPoint</vt:lpstr>
      <vt:lpstr>Décret</vt:lpstr>
      <vt:lpstr>Présentation PowerPoint</vt:lpstr>
      <vt:lpstr>Présentation PowerPoint</vt:lpstr>
      <vt:lpstr>Pour prescrire un AIC, il faut  (suite): </vt:lpstr>
      <vt:lpstr>Présentation PowerPoint</vt:lpstr>
      <vt:lpstr>Pour prescrire un AIC, il faut  (suite): </vt:lpstr>
      <vt:lpstr>Pour prescrire un AIC, il faut  (suite): </vt:lpstr>
      <vt:lpstr>Pour prescrire un AIC, il faut  (suite): </vt:lpstr>
      <vt:lpstr>Présentation PowerPoint</vt:lpstr>
      <vt:lpstr>Présentation PowerPoint</vt:lpstr>
      <vt:lpstr>En cas de non respect du décret 16 mars 2016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2025-04-07T09:45:18Z</dcterms:created>
  <dcterms:modified xsi:type="dcterms:W3CDTF">2025-04-07T09:45:24Z</dcterms:modified>
</cp:coreProperties>
</file>