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3"/>
  </p:notesMasterIdLst>
  <p:handoutMasterIdLst>
    <p:handoutMasterId r:id="rId64"/>
  </p:handoutMasterIdLst>
  <p:sldIdLst>
    <p:sldId id="742" r:id="rId3"/>
    <p:sldId id="477" r:id="rId4"/>
    <p:sldId id="641" r:id="rId5"/>
    <p:sldId id="644" r:id="rId6"/>
    <p:sldId id="645" r:id="rId7"/>
    <p:sldId id="597" r:id="rId8"/>
    <p:sldId id="679" r:id="rId9"/>
    <p:sldId id="680" r:id="rId10"/>
    <p:sldId id="528" r:id="rId11"/>
    <p:sldId id="646" r:id="rId12"/>
    <p:sldId id="675" r:id="rId13"/>
    <p:sldId id="647" r:id="rId14"/>
    <p:sldId id="648" r:id="rId15"/>
    <p:sldId id="649" r:id="rId16"/>
    <p:sldId id="676" r:id="rId17"/>
    <p:sldId id="677" r:id="rId18"/>
    <p:sldId id="650" r:id="rId19"/>
    <p:sldId id="651" r:id="rId20"/>
    <p:sldId id="678" r:id="rId21"/>
    <p:sldId id="741" r:id="rId22"/>
    <p:sldId id="652" r:id="rId23"/>
    <p:sldId id="743" r:id="rId24"/>
    <p:sldId id="682" r:id="rId25"/>
    <p:sldId id="714" r:id="rId26"/>
    <p:sldId id="717" r:id="rId27"/>
    <p:sldId id="718" r:id="rId28"/>
    <p:sldId id="719" r:id="rId29"/>
    <p:sldId id="687" r:id="rId30"/>
    <p:sldId id="863" r:id="rId31"/>
    <p:sldId id="870" r:id="rId32"/>
    <p:sldId id="695" r:id="rId33"/>
    <p:sldId id="697" r:id="rId34"/>
    <p:sldId id="720" r:id="rId35"/>
    <p:sldId id="721" r:id="rId36"/>
    <p:sldId id="723" r:id="rId37"/>
    <p:sldId id="726" r:id="rId38"/>
    <p:sldId id="728" r:id="rId39"/>
    <p:sldId id="736" r:id="rId40"/>
    <p:sldId id="735" r:id="rId41"/>
    <p:sldId id="744" r:id="rId42"/>
    <p:sldId id="529" r:id="rId43"/>
    <p:sldId id="530" r:id="rId44"/>
    <p:sldId id="653" r:id="rId45"/>
    <p:sldId id="654" r:id="rId46"/>
    <p:sldId id="655" r:id="rId47"/>
    <p:sldId id="437" r:id="rId48"/>
    <p:sldId id="638" r:id="rId49"/>
    <p:sldId id="434" r:id="rId50"/>
    <p:sldId id="440" r:id="rId51"/>
    <p:sldId id="438" r:id="rId52"/>
    <p:sldId id="435" r:id="rId53"/>
    <p:sldId id="423" r:id="rId54"/>
    <p:sldId id="428" r:id="rId55"/>
    <p:sldId id="429" r:id="rId56"/>
    <p:sldId id="711" r:id="rId57"/>
    <p:sldId id="738" r:id="rId58"/>
    <p:sldId id="739" r:id="rId59"/>
    <p:sldId id="595" r:id="rId60"/>
    <p:sldId id="737" r:id="rId61"/>
    <p:sldId id="476" r:id="rId62"/>
  </p:sldIdLst>
  <p:sldSz cx="10287000" cy="6858000" type="35mm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FF6600"/>
    <a:srgbClr val="333399"/>
    <a:srgbClr val="000000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1" autoAdjust="0"/>
    <p:restoredTop sz="95133" autoAdjust="0"/>
  </p:normalViewPr>
  <p:slideViewPr>
    <p:cSldViewPr snapToGrid="0">
      <p:cViewPr varScale="1">
        <p:scale>
          <a:sx n="93" d="100"/>
          <a:sy n="93" d="100"/>
        </p:scale>
        <p:origin x="1132" y="76"/>
      </p:cViewPr>
      <p:guideLst>
        <p:guide orient="horz" pos="2160"/>
        <p:guide pos="3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36"/>
    </p:cViewPr>
  </p:sorterViewPr>
  <p:notesViewPr>
    <p:cSldViewPr snapToGrid="0">
      <p:cViewPr varScale="1">
        <p:scale>
          <a:sx n="51" d="100"/>
          <a:sy n="51" d="100"/>
        </p:scale>
        <p:origin x="-105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2E38F-950E-4CEE-8B35-700731EE0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AE261-6FE5-42E4-A2FE-D28465C8E4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764CA-C488-4286-8419-F0BFE8C01F15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3238" cy="372268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4D8255-C2AC-4ADD-8A35-5F7BA7A188DE}" type="slidenum">
              <a:rPr lang="fr-FR" altLang="fr-FR" smtClean="0"/>
              <a:pPr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865188"/>
            <a:ext cx="5207000" cy="34718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3C53FD-421E-4D1A-8FD2-960BCAEA9718}" type="slidenum">
              <a:rPr lang="fr-FR" altLang="fr-FR" smtClean="0"/>
              <a:pPr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2950"/>
            <a:ext cx="5583237" cy="372268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640" tIns="48320" rIns="96640" bIns="48320"/>
          <a:lstStyle/>
          <a:p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930650-725B-478E-A1D0-E0F35767812E}" type="slidenum">
              <a:rPr lang="fr-FR" altLang="fr-FR" smtClean="0"/>
              <a:pPr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C2E66-6047-40B9-A107-6423DEABBE26}" type="slidenum">
              <a:rPr lang="fr-FR" altLang="fr-FR" smtClean="0"/>
              <a:pPr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0643A-B514-49CD-B0B4-196D735A4C10}" type="slidenum">
              <a:rPr lang="fr-FR" altLang="fr-FR" smtClean="0"/>
              <a:pPr>
                <a:spcBef>
                  <a:spcPct val="0"/>
                </a:spcBef>
              </a:pPr>
              <a:t>16</a:t>
            </a:fld>
            <a:endParaRPr lang="fr-FR" altLang="fr-F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On va voir pourquoi cela est souvent faux 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Publications et surtout publiités à destination des praticiens </a:t>
            </a:r>
          </a:p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Oui, l’antibiotique s’accumule dans les poumons mais attention pas forcément et rarement là où la bactérie est présente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CMI = concentration o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Dans ce cas là si la CMI est à 0.1 µg/mL il et beaucoup plus avantageux de baser sa publicité sur les conc pulmonaires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129E9-CB1A-491B-BBCB-AA338E54780E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EB182-C6E4-4A1F-BF9C-ED54205E11A9}" type="slidenum">
              <a:rPr lang="fr-FR" altLang="fr-FR" smtClean="0"/>
              <a:pPr>
                <a:spcBef>
                  <a:spcPct val="0"/>
                </a:spcBef>
              </a:pPr>
              <a:t>18</a:t>
            </a:fld>
            <a:endParaRPr lang="fr-FR" alt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1CF35B-63EF-45CB-A5DE-C7CE8EF99366}" type="slidenum">
              <a:rPr lang="fr-FR" altLang="fr-FR" smtClean="0"/>
              <a:pPr>
                <a:spcBef>
                  <a:spcPct val="0"/>
                </a:spcBef>
              </a:pPr>
              <a:t>19</a:t>
            </a:fld>
            <a:endParaRPr lang="fr-FR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On va voir pourquoi cela est souvent faux 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Publications et surtout publiités à destination des praticiens </a:t>
            </a:r>
          </a:p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Oui, l’antibiotique s’accumule dans les poumons mais attention pas forcément et rarement là où la bactérie est présente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CMI = concentration o</a:t>
            </a:r>
          </a:p>
          <a:p>
            <a:r>
              <a:rPr lang="en-US" altLang="fr-FR">
                <a:latin typeface="Arial" panose="020B0604020202020204" pitchFamily="34" charset="0"/>
                <a:cs typeface="Arial" panose="020B0604020202020204" pitchFamily="34" charset="0"/>
              </a:rPr>
              <a:t>Dans ce cas là si la CMI est à 0.1 µg/mL il et beaucoup plus avantageux de baser sa publicité sur les conc pulmonaires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64AEED-ECDC-48E1-803B-4913671D7206}" type="slidenum">
              <a:rPr lang="fr-FR" altLang="fr-FR" smtClean="0"/>
              <a:pPr>
                <a:spcBef>
                  <a:spcPct val="0"/>
                </a:spcBef>
              </a:pPr>
              <a:t>21</a:t>
            </a:fld>
            <a:endParaRPr lang="fr-FR" alt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A2D7FD-3F13-44D8-8F80-1B449000803C}" type="slidenum">
              <a:rPr lang="fr-FR" altLang="fr-FR" smtClean="0"/>
              <a:pPr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65032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77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DD30C-4AA7-403D-9E1A-6BFE11B21A7D}" type="slidenum">
              <a:rPr lang="fr-FR" altLang="fr-FR" smtClean="0"/>
              <a:pPr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A7BA36-BA12-4E20-8D1D-5799BA2926C4}" type="slidenum">
              <a:rPr lang="fr-FR" altLang="fr-FR" smtClean="0"/>
              <a:pPr>
                <a:spcBef>
                  <a:spcPct val="0"/>
                </a:spcBef>
              </a:pPr>
              <a:t>41</a:t>
            </a:fld>
            <a:endParaRPr lang="fr-FR" altLang="fr-F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6B6F7F-0200-41FD-8CB5-0DCD6699753C}" type="slidenum">
              <a:rPr lang="fr-FR" altLang="fr-FR" smtClean="0"/>
              <a:pPr>
                <a:spcBef>
                  <a:spcPct val="0"/>
                </a:spcBef>
              </a:pPr>
              <a:t>42</a:t>
            </a:fld>
            <a:endParaRPr lang="fr-FR" altLang="fr-F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2687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4750" cy="4468812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876C1-1599-4846-B1B1-40619735A990}" type="slidenum">
              <a:rPr lang="fr-FR" altLang="fr-FR" smtClean="0"/>
              <a:pPr>
                <a:spcBef>
                  <a:spcPct val="0"/>
                </a:spcBef>
              </a:pPr>
              <a:t>43</a:t>
            </a:fld>
            <a:endParaRPr lang="fr-FR" altLang="fr-F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945F9-2F25-4EA7-A4C6-FEBFB670B804}" type="slidenum">
              <a:rPr lang="fr-FR" altLang="fr-FR" smtClean="0"/>
              <a:pPr>
                <a:spcBef>
                  <a:spcPct val="0"/>
                </a:spcBef>
              </a:pPr>
              <a:t>44</a:t>
            </a:fld>
            <a:endParaRPr lang="fr-FR" altLang="fr-F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0888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41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73071-BB75-4720-9391-34EE343E0A18}" type="slidenum">
              <a:rPr lang="fr-FR" altLang="fr-FR" smtClean="0"/>
              <a:pPr>
                <a:spcBef>
                  <a:spcPct val="0"/>
                </a:spcBef>
              </a:pPr>
              <a:t>45</a:t>
            </a:fld>
            <a:endParaRPr lang="fr-FR" altLang="fr-F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FC917-D03E-4C8C-B785-E5432BD9C118}" type="slidenum">
              <a:rPr lang="fr-FR" altLang="fr-FR" smtClean="0"/>
              <a:pPr>
                <a:spcBef>
                  <a:spcPct val="0"/>
                </a:spcBef>
              </a:pPr>
              <a:t>46</a:t>
            </a:fld>
            <a:endParaRPr lang="fr-FR" altLang="fr-F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344E17-20EB-4AEE-9DA6-B40B02970A37}" type="slidenum">
              <a:rPr lang="fr-FR" altLang="fr-FR" smtClean="0"/>
              <a:pPr>
                <a:spcBef>
                  <a:spcPct val="0"/>
                </a:spcBef>
              </a:pPr>
              <a:t>47</a:t>
            </a:fld>
            <a:endParaRPr lang="fr-FR" altLang="fr-F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9E058-3B0B-4779-A3F6-4E4274CC09E6}" type="slidenum">
              <a:rPr lang="fr-FR" altLang="fr-FR" smtClean="0"/>
              <a:pPr>
                <a:spcBef>
                  <a:spcPct val="0"/>
                </a:spcBef>
              </a:pPr>
              <a:t>48</a:t>
            </a:fld>
            <a:endParaRPr lang="fr-FR" altLang="fr-F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497314-2829-4876-99D1-502CBE4A1C26}" type="slidenum">
              <a:rPr lang="fr-FR" altLang="fr-FR" smtClean="0"/>
              <a:pPr>
                <a:spcBef>
                  <a:spcPct val="0"/>
                </a:spcBef>
              </a:pPr>
              <a:t>49</a:t>
            </a:fld>
            <a:endParaRPr lang="fr-FR" altLang="fr-F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865188"/>
            <a:ext cx="5210175" cy="3473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E16009-2F02-4D29-A370-C05D0F654C03}" type="slidenum">
              <a:rPr lang="fr-FR" altLang="fr-FR" smtClean="0"/>
              <a:pPr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BD066-5150-4171-B2B4-A21ED5D3E005}" type="slidenum">
              <a:rPr lang="fr-FR" altLang="fr-FR" smtClean="0"/>
              <a:pPr>
                <a:spcBef>
                  <a:spcPct val="0"/>
                </a:spcBef>
              </a:pPr>
              <a:t>50</a:t>
            </a:fld>
            <a:endParaRPr lang="fr-FR" altLang="fr-F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DFFA55-F1E8-4D82-94A5-C09DC05B6FD0}" type="slidenum">
              <a:rPr lang="fr-FR" altLang="fr-FR" smtClean="0"/>
              <a:pPr>
                <a:spcBef>
                  <a:spcPct val="0"/>
                </a:spcBef>
              </a:pPr>
              <a:t>51</a:t>
            </a:fld>
            <a:endParaRPr lang="fr-FR" altLang="fr-F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858838"/>
            <a:ext cx="52276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60413"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10E1C-9700-4F60-9815-347E9E13F1F0}" type="slidenum">
              <a:rPr lang="fr-FR" altLang="fr-FR" smtClean="0"/>
              <a:pPr>
                <a:spcBef>
                  <a:spcPct val="0"/>
                </a:spcBef>
              </a:pPr>
              <a:t>52</a:t>
            </a:fld>
            <a:endParaRPr lang="fr-FR" altLang="fr-FR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2F5B4-FBD3-4558-9118-903E532C4C0D}" type="slidenum">
              <a:rPr lang="fr-FR" altLang="fr-FR" smtClean="0"/>
              <a:pPr>
                <a:spcBef>
                  <a:spcPct val="0"/>
                </a:spcBef>
              </a:pPr>
              <a:t>53</a:t>
            </a:fld>
            <a:endParaRPr lang="fr-FR" altLang="fr-FR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018D03-DA1E-482D-B2E4-E30D82C8B8B5}" type="slidenum">
              <a:rPr lang="fr-FR" altLang="fr-FR" smtClean="0"/>
              <a:pPr>
                <a:spcBef>
                  <a:spcPct val="0"/>
                </a:spcBef>
              </a:pPr>
              <a:t>54</a:t>
            </a:fld>
            <a:endParaRPr lang="fr-FR" altLang="fr-FR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4825" cy="372268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44538"/>
            <a:ext cx="5588000" cy="3724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EFA54-5787-44E5-BBBC-D20475B04C2E}" type="slidenum">
              <a:rPr lang="fr-FR" altLang="fr-FR" smtClean="0"/>
              <a:pPr>
                <a:spcBef>
                  <a:spcPct val="0"/>
                </a:spcBef>
              </a:pPr>
              <a:t>56</a:t>
            </a:fld>
            <a:endParaRPr lang="fr-FR" altLang="fr-FR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4838" y="744538"/>
            <a:ext cx="5588000" cy="372427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45901-96F3-47AA-8DE8-4FC2357D67AF}" type="slidenum">
              <a:rPr lang="fr-FR" altLang="fr-FR" smtClean="0"/>
              <a:pPr>
                <a:spcBef>
                  <a:spcPct val="0"/>
                </a:spcBef>
              </a:pPr>
              <a:t>58</a:t>
            </a:fld>
            <a:endParaRPr lang="fr-FR" altLang="fr-F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3BFDD9-3127-480A-80F5-60524352A695}" type="slidenum">
              <a:rPr lang="fr-FR" altLang="fr-FR" smtClean="0"/>
              <a:pPr>
                <a:spcBef>
                  <a:spcPct val="0"/>
                </a:spcBef>
              </a:pPr>
              <a:t>60</a:t>
            </a:fld>
            <a:endParaRPr lang="fr-FR" altLang="fr-FR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20713" y="750888"/>
            <a:ext cx="5559425" cy="3706812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6D60D-1583-4D53-82DB-F9ED15149538}" type="slidenum">
              <a:rPr lang="fr-FR" altLang="fr-FR" smtClean="0"/>
              <a:pPr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4AD2E-D8C2-4747-A81E-330D782B0713}" type="slidenum">
              <a:rPr lang="fr-FR" altLang="fr-FR" smtClean="0"/>
              <a:pPr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A4D56B-0E6E-44F4-B8F6-E68A892C7FF2}" type="slidenum">
              <a:rPr lang="fr-FR" altLang="fr-FR" smtClean="0"/>
              <a:pPr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20593-3174-451C-B779-A054ECAE8076}" type="slidenum">
              <a:rPr lang="fr-FR" altLang="fr-FR" smtClean="0"/>
              <a:pPr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803275"/>
            <a:ext cx="5387975" cy="359251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9163"/>
            <a:ext cx="4984750" cy="4416425"/>
          </a:xfrm>
          <a:noFill/>
        </p:spPr>
        <p:txBody>
          <a:bodyPr/>
          <a:lstStyle/>
          <a:p>
            <a:pPr defTabSz="725488" eaLnBrk="1" hangingPunct="1"/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B109F6-F543-471C-A198-35449460511C}" type="slidenum">
              <a:rPr lang="fr-FR" altLang="fr-FR" smtClean="0"/>
              <a:pPr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863600"/>
            <a:ext cx="5211763" cy="3473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908FCC1-C15F-405A-8522-47409B562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0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39BC37F-67A3-4B26-B88F-A032582BF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7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EC84C-9079-4692-8F12-ABE417A065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7D136DC-79FA-4659-A9A4-B5AA2034D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68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FBFB484-B5AE-4E3E-8BDC-A177939680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08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52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4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94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8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3551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8757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46A9CDD5-1B9F-45C8-9CC2-1F7DFA1C2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24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4495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283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362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8748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1392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4431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0041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457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8242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432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24038A6-A1FF-41BD-9CF9-51CE371602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866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E5A0DD-D5AE-4A78-A55D-0141D6FDE5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2109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A09B487-6D33-418F-9404-627063642F1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01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B625E1-0379-407E-9773-6C70019C895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14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4187979-4699-49C7-B7B4-C4D2876A50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21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A2FC9-323A-4F4A-B837-874B8270635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12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12F6-A480-45A3-9FAE-9371AD0EBF3E}" type="datetimeFigureOut">
              <a:rPr lang="fr-FR"/>
              <a:pPr>
                <a:defRPr/>
              </a:pPr>
              <a:t>25/02/2025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2FAC-DD01-4EFD-A965-8C5FE02CB1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3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A8D2E12-6CF3-447C-996E-6720D19B7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0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36A139-C2D4-40F5-8AB4-7B6DEA77D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4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1CB376D-DEF8-4EF8-AAA3-1615A3F5F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BD04D0E-6AF1-4E70-9DB9-01082A1E85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EE90552E-438A-463C-AD90-8CBAA3A5DF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D2316E9-222E-4960-920E-04D8F8C63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8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B693C8C6-D943-49F2-B39C-390DE5B7EE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8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24E8A-05A7-4D6E-9A65-B110FF472EB6}" type="datetimeFigureOut">
              <a:rPr lang="fr-FR"/>
              <a:pPr>
                <a:defRPr/>
              </a:pPr>
              <a:t>25/02/2025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B123F4-1F91-4F91-8CED-EE340901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1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bases scientifiques de l’approche pharmacocinétique / pharmacodynamique 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Février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3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499193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 dirty="0"/>
              <a:t>Pourquoi les concentrations circulantes </a:t>
            </a:r>
            <a:r>
              <a:rPr lang="fi-FI" altLang="fr-FR" b="0" dirty="0"/>
              <a:t>(sanguines, plasmatiques) </a:t>
            </a:r>
            <a:r>
              <a:rPr lang="fi-FI" altLang="fr-FR" sz="4000" b="0" dirty="0"/>
              <a:t>?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 dirty="0">
                <a:solidFill>
                  <a:srgbClr val="0033CC"/>
                </a:solidFill>
              </a:rPr>
              <a:t> Parce qu’elles contrôlent les concentrations  au site infectieux</a:t>
            </a:r>
          </a:p>
        </p:txBody>
      </p:sp>
      <p:sp>
        <p:nvSpPr>
          <p:cNvPr id="245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6FADE-4751-4673-8466-511385E1FB7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500063" y="130175"/>
            <a:ext cx="9263062" cy="781050"/>
          </a:xfrm>
          <a:ln w="19050" cap="flat">
            <a:solidFill>
              <a:schemeClr val="folHlink"/>
            </a:solidFill>
          </a:ln>
        </p:spPr>
        <p:txBody>
          <a:bodyPr lIns="76200" tIns="76200" rIns="76200" bIns="76200"/>
          <a:lstStyle/>
          <a:p>
            <a:pPr marL="838200" indent="-838200" defTabSz="762000"/>
            <a:r>
              <a:rPr lang="fi-FI" altLang="fr-FR" sz="3600">
                <a:solidFill>
                  <a:schemeClr val="tx1"/>
                </a:solidFill>
              </a:rPr>
              <a:t>Où sont localisés les pathogènes ?</a:t>
            </a:r>
            <a:r>
              <a:rPr lang="fi-FI" altLang="fr-FR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31900"/>
            <a:ext cx="6029325" cy="9096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fi-FI" altLang="fr-FR">
                <a:solidFill>
                  <a:srgbClr val="FF0000"/>
                </a:solidFill>
              </a:rPr>
              <a:t>3 localisations possibles  des pathogènes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33350" y="2592388"/>
            <a:ext cx="4052888" cy="302895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400">
                <a:solidFill>
                  <a:schemeClr val="tx2"/>
                </a:solidFill>
              </a:rPr>
              <a:t>Extracellulaires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24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Streptococcus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Klebsiella 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Mannheimia haemolytica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Pasteurella multocida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Actinobacillus pleuropneumoniae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Mycoplasma hyopneumoniae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Bordetella bronchiseptica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433888" y="4162425"/>
            <a:ext cx="3352800" cy="2336800"/>
          </a:xfrm>
          <a:prstGeom prst="rect">
            <a:avLst/>
          </a:prstGeom>
          <a:solidFill>
            <a:srgbClr val="FF505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Intracellulaire (facultatifs)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Staphylococcus aureus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Escherichia coli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Salmonella typhi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Listeria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Mycobacterium tuberculosis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Streptococcus suis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018213" y="1335088"/>
            <a:ext cx="4067175" cy="208438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r-FR" sz="2000">
                <a:solidFill>
                  <a:schemeClr val="tx2"/>
                </a:solidFill>
              </a:rPr>
              <a:t>Intracellulaires (obligatoires)</a:t>
            </a:r>
          </a:p>
          <a:p>
            <a:pPr>
              <a:spcBef>
                <a:spcPct val="0"/>
              </a:spcBef>
              <a:buFontTx/>
              <a:buNone/>
            </a:pPr>
            <a:endParaRPr lang="fi-FI" altLang="fr-FR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Chlamydiae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Rickettsia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Brucella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 i="1"/>
              <a:t>Lawsonia intracellularis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i-FI" altLang="fr-FR" sz="1800"/>
              <a:t>(enterite proliferative du porc)</a:t>
            </a:r>
          </a:p>
        </p:txBody>
      </p:sp>
      <p:sp>
        <p:nvSpPr>
          <p:cNvPr id="2663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AA77E-EAA4-4377-808D-C3118B73A21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D70302-09FF-4DAF-84FB-2C3373102D8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b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14300"/>
            <a:ext cx="9628188" cy="954088"/>
          </a:xfrm>
          <a:ln w="12700">
            <a:solidFill>
              <a:schemeClr val="folHlink"/>
            </a:solidFill>
          </a:ln>
        </p:spPr>
        <p:txBody>
          <a:bodyPr/>
          <a:lstStyle/>
          <a:p>
            <a:r>
              <a:rPr lang="fr-FR" altLang="fr-FR" sz="2800">
                <a:solidFill>
                  <a:schemeClr val="tx1"/>
                </a:solidFill>
              </a:rPr>
              <a:t>La concentration plasmatique libre de l’antibiotique contrôle la concentration de la biophase extracellulaire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5975350"/>
            <a:ext cx="9261475" cy="744538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fr-FR" altLang="fr-FR" sz="2800">
                <a:solidFill>
                  <a:schemeClr val="tx2"/>
                </a:solidFill>
              </a:rPr>
              <a:t>AUC</a:t>
            </a:r>
            <a:r>
              <a:rPr lang="fr-FR" altLang="fr-FR" sz="2800" baseline="-25000">
                <a:solidFill>
                  <a:schemeClr val="tx2"/>
                </a:solidFill>
              </a:rPr>
              <a:t>libre</a:t>
            </a:r>
            <a:r>
              <a:rPr lang="fr-FR" altLang="fr-FR" sz="2800">
                <a:solidFill>
                  <a:schemeClr val="tx2"/>
                </a:solidFill>
              </a:rPr>
              <a:t> </a:t>
            </a:r>
            <a:r>
              <a:rPr lang="fr-FR" altLang="fr-FR" sz="2800" baseline="-25000">
                <a:solidFill>
                  <a:schemeClr val="tx2"/>
                </a:solidFill>
              </a:rPr>
              <a:t>plasma</a:t>
            </a:r>
            <a:r>
              <a:rPr lang="fr-FR" altLang="fr-FR" sz="2800">
                <a:solidFill>
                  <a:schemeClr val="tx2"/>
                </a:solidFill>
              </a:rPr>
              <a:t> = AUC </a:t>
            </a:r>
            <a:r>
              <a:rPr lang="fr-FR" altLang="fr-FR" sz="2800" baseline="-25000">
                <a:solidFill>
                  <a:schemeClr val="tx2"/>
                </a:solidFill>
              </a:rPr>
              <a:t>libre LEC</a:t>
            </a:r>
            <a:r>
              <a:rPr lang="fr-FR" altLang="fr-FR" sz="2800">
                <a:solidFill>
                  <a:schemeClr val="tx2"/>
                </a:solidFill>
              </a:rPr>
              <a:t> (biophase)</a:t>
            </a:r>
          </a:p>
        </p:txBody>
      </p:sp>
      <p:sp>
        <p:nvSpPr>
          <p:cNvPr id="28677" name="Freeform 4"/>
          <p:cNvSpPr>
            <a:spLocks/>
          </p:cNvSpPr>
          <p:nvPr/>
        </p:nvSpPr>
        <p:spPr bwMode="invGray">
          <a:xfrm>
            <a:off x="2911475" y="2636838"/>
            <a:ext cx="4492625" cy="2732087"/>
          </a:xfrm>
          <a:custGeom>
            <a:avLst/>
            <a:gdLst>
              <a:gd name="T0" fmla="*/ 0 w 2831"/>
              <a:gd name="T1" fmla="*/ 2147483646 h 1568"/>
              <a:gd name="T2" fmla="*/ 2147483646 w 2831"/>
              <a:gd name="T3" fmla="*/ 0 h 1568"/>
              <a:gd name="T4" fmla="*/ 2147483646 w 2831"/>
              <a:gd name="T5" fmla="*/ 2147483646 h 1568"/>
              <a:gd name="T6" fmla="*/ 2147483646 w 2831"/>
              <a:gd name="T7" fmla="*/ 2147483646 h 1568"/>
              <a:gd name="T8" fmla="*/ 0 w 2831"/>
              <a:gd name="T9" fmla="*/ 2147483646 h 1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31" h="1568">
                <a:moveTo>
                  <a:pt x="0" y="12"/>
                </a:moveTo>
                <a:lnTo>
                  <a:pt x="2745" y="0"/>
                </a:lnTo>
                <a:lnTo>
                  <a:pt x="2831" y="1568"/>
                </a:lnTo>
                <a:lnTo>
                  <a:pt x="12" y="1434"/>
                </a:lnTo>
                <a:lnTo>
                  <a:pt x="0" y="12"/>
                </a:lnTo>
                <a:close/>
              </a:path>
            </a:pathLst>
          </a:custGeom>
          <a:gradFill rotWithShape="1">
            <a:gsLst>
              <a:gs pos="0">
                <a:srgbClr val="99FFCC"/>
              </a:gs>
              <a:gs pos="100000">
                <a:srgbClr val="47765E"/>
              </a:gs>
            </a:gsLst>
            <a:lin ang="5400000" scaled="1"/>
          </a:gra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8" name="Freeform 5"/>
          <p:cNvSpPr>
            <a:spLocks/>
          </p:cNvSpPr>
          <p:nvPr/>
        </p:nvSpPr>
        <p:spPr bwMode="invGray">
          <a:xfrm>
            <a:off x="6842125" y="2111375"/>
            <a:ext cx="2570163" cy="3397250"/>
          </a:xfrm>
          <a:custGeom>
            <a:avLst/>
            <a:gdLst>
              <a:gd name="T0" fmla="*/ 2147483646 w 1619"/>
              <a:gd name="T1" fmla="*/ 2147483646 h 2140"/>
              <a:gd name="T2" fmla="*/ 2147483646 w 1619"/>
              <a:gd name="T3" fmla="*/ 2147483646 h 2140"/>
              <a:gd name="T4" fmla="*/ 2147483646 w 1619"/>
              <a:gd name="T5" fmla="*/ 2147483646 h 2140"/>
              <a:gd name="T6" fmla="*/ 2147483646 w 1619"/>
              <a:gd name="T7" fmla="*/ 2147483646 h 2140"/>
              <a:gd name="T8" fmla="*/ 2147483646 w 1619"/>
              <a:gd name="T9" fmla="*/ 2147483646 h 2140"/>
              <a:gd name="T10" fmla="*/ 2147483646 w 1619"/>
              <a:gd name="T11" fmla="*/ 2147483646 h 2140"/>
              <a:gd name="T12" fmla="*/ 2147483646 w 1619"/>
              <a:gd name="T13" fmla="*/ 2147483646 h 2140"/>
              <a:gd name="T14" fmla="*/ 2147483646 w 1619"/>
              <a:gd name="T15" fmla="*/ 2147483646 h 2140"/>
              <a:gd name="T16" fmla="*/ 2147483646 w 1619"/>
              <a:gd name="T17" fmla="*/ 2147483646 h 2140"/>
              <a:gd name="T18" fmla="*/ 2147483646 w 1619"/>
              <a:gd name="T19" fmla="*/ 2147483646 h 2140"/>
              <a:gd name="T20" fmla="*/ 2147483646 w 1619"/>
              <a:gd name="T21" fmla="*/ 2147483646 h 2140"/>
              <a:gd name="T22" fmla="*/ 2147483646 w 1619"/>
              <a:gd name="T23" fmla="*/ 2147483646 h 2140"/>
              <a:gd name="T24" fmla="*/ 2147483646 w 1619"/>
              <a:gd name="T25" fmla="*/ 2147483646 h 2140"/>
              <a:gd name="T26" fmla="*/ 2147483646 w 1619"/>
              <a:gd name="T27" fmla="*/ 2147483646 h 2140"/>
              <a:gd name="T28" fmla="*/ 2147483646 w 1619"/>
              <a:gd name="T29" fmla="*/ 2147483646 h 2140"/>
              <a:gd name="T30" fmla="*/ 2147483646 w 1619"/>
              <a:gd name="T31" fmla="*/ 2147483646 h 2140"/>
              <a:gd name="T32" fmla="*/ 2147483646 w 1619"/>
              <a:gd name="T33" fmla="*/ 2147483646 h 2140"/>
              <a:gd name="T34" fmla="*/ 2147483646 w 1619"/>
              <a:gd name="T35" fmla="*/ 2147483646 h 2140"/>
              <a:gd name="T36" fmla="*/ 2147483646 w 1619"/>
              <a:gd name="T37" fmla="*/ 2147483646 h 2140"/>
              <a:gd name="T38" fmla="*/ 2147483646 w 1619"/>
              <a:gd name="T39" fmla="*/ 2147483646 h 2140"/>
              <a:gd name="T40" fmla="*/ 2147483646 w 1619"/>
              <a:gd name="T41" fmla="*/ 2147483646 h 2140"/>
              <a:gd name="T42" fmla="*/ 2147483646 w 1619"/>
              <a:gd name="T43" fmla="*/ 2147483646 h 2140"/>
              <a:gd name="T44" fmla="*/ 2147483646 w 1619"/>
              <a:gd name="T45" fmla="*/ 2147483646 h 2140"/>
              <a:gd name="T46" fmla="*/ 2147483646 w 1619"/>
              <a:gd name="T47" fmla="*/ 2147483646 h 2140"/>
              <a:gd name="T48" fmla="*/ 2147483646 w 1619"/>
              <a:gd name="T49" fmla="*/ 2147483646 h 2140"/>
              <a:gd name="T50" fmla="*/ 2147483646 w 1619"/>
              <a:gd name="T51" fmla="*/ 2147483646 h 2140"/>
              <a:gd name="T52" fmla="*/ 2147483646 w 1619"/>
              <a:gd name="T53" fmla="*/ 2147483646 h 2140"/>
              <a:gd name="T54" fmla="*/ 2147483646 w 1619"/>
              <a:gd name="T55" fmla="*/ 2147483646 h 2140"/>
              <a:gd name="T56" fmla="*/ 2147483646 w 1619"/>
              <a:gd name="T57" fmla="*/ 2147483646 h 2140"/>
              <a:gd name="T58" fmla="*/ 2147483646 w 1619"/>
              <a:gd name="T59" fmla="*/ 2147483646 h 2140"/>
              <a:gd name="T60" fmla="*/ 2147483646 w 1619"/>
              <a:gd name="T61" fmla="*/ 2147483646 h 2140"/>
              <a:gd name="T62" fmla="*/ 2147483646 w 1619"/>
              <a:gd name="T63" fmla="*/ 2147483646 h 2140"/>
              <a:gd name="T64" fmla="*/ 2147483646 w 1619"/>
              <a:gd name="T65" fmla="*/ 2147483646 h 21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19" h="2140">
                <a:moveTo>
                  <a:pt x="1246" y="177"/>
                </a:moveTo>
                <a:cubicBezTo>
                  <a:pt x="1208" y="172"/>
                  <a:pt x="1113" y="166"/>
                  <a:pt x="1075" y="140"/>
                </a:cubicBezTo>
                <a:cubicBezTo>
                  <a:pt x="1046" y="121"/>
                  <a:pt x="1032" y="82"/>
                  <a:pt x="1001" y="66"/>
                </a:cubicBezTo>
                <a:cubicBezTo>
                  <a:pt x="970" y="51"/>
                  <a:pt x="821" y="35"/>
                  <a:pt x="780" y="30"/>
                </a:cubicBezTo>
                <a:cubicBezTo>
                  <a:pt x="697" y="0"/>
                  <a:pt x="606" y="49"/>
                  <a:pt x="523" y="66"/>
                </a:cubicBezTo>
                <a:cubicBezTo>
                  <a:pt x="474" y="76"/>
                  <a:pt x="376" y="91"/>
                  <a:pt x="376" y="91"/>
                </a:cubicBezTo>
                <a:cubicBezTo>
                  <a:pt x="230" y="162"/>
                  <a:pt x="480" y="33"/>
                  <a:pt x="229" y="213"/>
                </a:cubicBezTo>
                <a:cubicBezTo>
                  <a:pt x="208" y="228"/>
                  <a:pt x="180" y="230"/>
                  <a:pt x="155" y="238"/>
                </a:cubicBezTo>
                <a:cubicBezTo>
                  <a:pt x="137" y="292"/>
                  <a:pt x="109" y="342"/>
                  <a:pt x="94" y="397"/>
                </a:cubicBezTo>
                <a:cubicBezTo>
                  <a:pt x="0" y="734"/>
                  <a:pt x="176" y="247"/>
                  <a:pt x="45" y="593"/>
                </a:cubicBezTo>
                <a:cubicBezTo>
                  <a:pt x="22" y="736"/>
                  <a:pt x="17" y="770"/>
                  <a:pt x="33" y="949"/>
                </a:cubicBezTo>
                <a:cubicBezTo>
                  <a:pt x="37" y="994"/>
                  <a:pt x="92" y="1062"/>
                  <a:pt x="106" y="1120"/>
                </a:cubicBezTo>
                <a:cubicBezTo>
                  <a:pt x="110" y="1243"/>
                  <a:pt x="108" y="1366"/>
                  <a:pt x="119" y="1488"/>
                </a:cubicBezTo>
                <a:cubicBezTo>
                  <a:pt x="121" y="1507"/>
                  <a:pt x="170" y="1581"/>
                  <a:pt x="180" y="1611"/>
                </a:cubicBezTo>
                <a:cubicBezTo>
                  <a:pt x="165" y="1762"/>
                  <a:pt x="76" y="2034"/>
                  <a:pt x="217" y="2125"/>
                </a:cubicBezTo>
                <a:cubicBezTo>
                  <a:pt x="283" y="2119"/>
                  <a:pt x="354" y="2130"/>
                  <a:pt x="413" y="2101"/>
                </a:cubicBezTo>
                <a:cubicBezTo>
                  <a:pt x="447" y="2084"/>
                  <a:pt x="468" y="2048"/>
                  <a:pt x="499" y="2027"/>
                </a:cubicBezTo>
                <a:cubicBezTo>
                  <a:pt x="592" y="2038"/>
                  <a:pt x="677" y="2060"/>
                  <a:pt x="768" y="2076"/>
                </a:cubicBezTo>
                <a:cubicBezTo>
                  <a:pt x="902" y="2099"/>
                  <a:pt x="1038" y="2108"/>
                  <a:pt x="1173" y="2125"/>
                </a:cubicBezTo>
                <a:cubicBezTo>
                  <a:pt x="1189" y="2129"/>
                  <a:pt x="1205" y="2140"/>
                  <a:pt x="1222" y="2138"/>
                </a:cubicBezTo>
                <a:cubicBezTo>
                  <a:pt x="1327" y="2127"/>
                  <a:pt x="1271" y="2050"/>
                  <a:pt x="1356" y="1990"/>
                </a:cubicBezTo>
                <a:cubicBezTo>
                  <a:pt x="1370" y="1980"/>
                  <a:pt x="1449" y="1967"/>
                  <a:pt x="1455" y="1966"/>
                </a:cubicBezTo>
                <a:cubicBezTo>
                  <a:pt x="1467" y="1958"/>
                  <a:pt x="1481" y="1952"/>
                  <a:pt x="1491" y="1941"/>
                </a:cubicBezTo>
                <a:cubicBezTo>
                  <a:pt x="1510" y="1919"/>
                  <a:pt x="1540" y="1868"/>
                  <a:pt x="1540" y="1868"/>
                </a:cubicBezTo>
                <a:cubicBezTo>
                  <a:pt x="1619" y="1570"/>
                  <a:pt x="1555" y="1241"/>
                  <a:pt x="1540" y="936"/>
                </a:cubicBezTo>
                <a:cubicBezTo>
                  <a:pt x="1552" y="820"/>
                  <a:pt x="1577" y="749"/>
                  <a:pt x="1553" y="630"/>
                </a:cubicBezTo>
                <a:cubicBezTo>
                  <a:pt x="1546" y="595"/>
                  <a:pt x="1512" y="572"/>
                  <a:pt x="1491" y="544"/>
                </a:cubicBezTo>
                <a:cubicBezTo>
                  <a:pt x="1483" y="520"/>
                  <a:pt x="1478" y="494"/>
                  <a:pt x="1467" y="471"/>
                </a:cubicBezTo>
                <a:cubicBezTo>
                  <a:pt x="1458" y="453"/>
                  <a:pt x="1439" y="440"/>
                  <a:pt x="1430" y="422"/>
                </a:cubicBezTo>
                <a:cubicBezTo>
                  <a:pt x="1418" y="399"/>
                  <a:pt x="1423" y="367"/>
                  <a:pt x="1405" y="348"/>
                </a:cubicBezTo>
                <a:cubicBezTo>
                  <a:pt x="1393" y="336"/>
                  <a:pt x="1383" y="322"/>
                  <a:pt x="1369" y="311"/>
                </a:cubicBezTo>
                <a:cubicBezTo>
                  <a:pt x="1346" y="293"/>
                  <a:pt x="1295" y="262"/>
                  <a:pt x="1295" y="262"/>
                </a:cubicBezTo>
                <a:cubicBezTo>
                  <a:pt x="1284" y="228"/>
                  <a:pt x="1272" y="203"/>
                  <a:pt x="1246" y="177"/>
                </a:cubicBezTo>
                <a:close/>
              </a:path>
            </a:pathLst>
          </a:custGeom>
          <a:solidFill>
            <a:srgbClr val="F6BF6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invGray">
          <a:xfrm>
            <a:off x="955675" y="2722563"/>
            <a:ext cx="1944688" cy="2157412"/>
          </a:xfrm>
          <a:prstGeom prst="can">
            <a:avLst>
              <a:gd name="adj" fmla="val 14972"/>
            </a:avLst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030288" y="3295650"/>
            <a:ext cx="146685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AB Lié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AB Libre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2990850" y="5038725"/>
            <a:ext cx="4567238" cy="461963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LEC = Liquide Extra Cellulaire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2014538" y="3913188"/>
            <a:ext cx="3017837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Diffusion/perméabilité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solidFill>
                <a:schemeClr val="bg1"/>
              </a:solidFill>
            </a:endParaRPr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7419975" y="3327400"/>
            <a:ext cx="16716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/>
              <a:t>Cellule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/>
              <a:t>Cytosol</a:t>
            </a:r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V="1">
            <a:off x="5670550" y="4070350"/>
            <a:ext cx="398463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2468563" y="4365625"/>
            <a:ext cx="2087562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 flipV="1">
            <a:off x="2468563" y="4508500"/>
            <a:ext cx="2087562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7" name="Line 14"/>
          <p:cNvSpPr>
            <a:spLocks noChangeShapeType="1"/>
          </p:cNvSpPr>
          <p:nvPr/>
        </p:nvSpPr>
        <p:spPr bwMode="auto">
          <a:xfrm flipV="1">
            <a:off x="5037138" y="3570288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>
            <a:off x="5157788" y="3651250"/>
            <a:ext cx="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89" name="Line 16"/>
          <p:cNvSpPr>
            <a:spLocks noChangeShapeType="1"/>
          </p:cNvSpPr>
          <p:nvPr/>
        </p:nvSpPr>
        <p:spPr bwMode="auto">
          <a:xfrm flipV="1">
            <a:off x="1662113" y="3814763"/>
            <a:ext cx="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838325" y="3814763"/>
            <a:ext cx="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invGray">
          <a:xfrm>
            <a:off x="7997825" y="4464050"/>
            <a:ext cx="63030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AB</a:t>
            </a:r>
          </a:p>
        </p:txBody>
      </p:sp>
      <p:sp>
        <p:nvSpPr>
          <p:cNvPr id="28692" name="Freeform 19"/>
          <p:cNvSpPr>
            <a:spLocks/>
          </p:cNvSpPr>
          <p:nvPr/>
        </p:nvSpPr>
        <p:spPr bwMode="invGray">
          <a:xfrm>
            <a:off x="8697913" y="4865688"/>
            <a:ext cx="714375" cy="812800"/>
          </a:xfrm>
          <a:custGeom>
            <a:avLst/>
            <a:gdLst>
              <a:gd name="T0" fmla="*/ 2147483646 w 634"/>
              <a:gd name="T1" fmla="*/ 2147483646 h 885"/>
              <a:gd name="T2" fmla="*/ 2147483646 w 634"/>
              <a:gd name="T3" fmla="*/ 2147483646 h 885"/>
              <a:gd name="T4" fmla="*/ 2147483646 w 634"/>
              <a:gd name="T5" fmla="*/ 2147483646 h 885"/>
              <a:gd name="T6" fmla="*/ 2147483646 w 634"/>
              <a:gd name="T7" fmla="*/ 2147483646 h 885"/>
              <a:gd name="T8" fmla="*/ 2147483646 w 634"/>
              <a:gd name="T9" fmla="*/ 2147483646 h 885"/>
              <a:gd name="T10" fmla="*/ 2147483646 w 634"/>
              <a:gd name="T11" fmla="*/ 2147483646 h 885"/>
              <a:gd name="T12" fmla="*/ 2147483646 w 634"/>
              <a:gd name="T13" fmla="*/ 2147483646 h 885"/>
              <a:gd name="T14" fmla="*/ 2147483646 w 634"/>
              <a:gd name="T15" fmla="*/ 2147483646 h 885"/>
              <a:gd name="T16" fmla="*/ 2147483646 w 634"/>
              <a:gd name="T17" fmla="*/ 2147483646 h 885"/>
              <a:gd name="T18" fmla="*/ 2147483646 w 634"/>
              <a:gd name="T19" fmla="*/ 2147483646 h 885"/>
              <a:gd name="T20" fmla="*/ 2147483646 w 634"/>
              <a:gd name="T21" fmla="*/ 2147483646 h 885"/>
              <a:gd name="T22" fmla="*/ 2147483646 w 634"/>
              <a:gd name="T23" fmla="*/ 2147483646 h 885"/>
              <a:gd name="T24" fmla="*/ 2147483646 w 634"/>
              <a:gd name="T25" fmla="*/ 2147483646 h 885"/>
              <a:gd name="T26" fmla="*/ 2147483646 w 634"/>
              <a:gd name="T27" fmla="*/ 2147483646 h 885"/>
              <a:gd name="T28" fmla="*/ 2147483646 w 634"/>
              <a:gd name="T29" fmla="*/ 2147483646 h 885"/>
              <a:gd name="T30" fmla="*/ 2147483646 w 634"/>
              <a:gd name="T31" fmla="*/ 2147483646 h 885"/>
              <a:gd name="T32" fmla="*/ 2147483646 w 634"/>
              <a:gd name="T33" fmla="*/ 2147483646 h 885"/>
              <a:gd name="T34" fmla="*/ 2147483646 w 634"/>
              <a:gd name="T35" fmla="*/ 2147483646 h 885"/>
              <a:gd name="T36" fmla="*/ 2147483646 w 634"/>
              <a:gd name="T37" fmla="*/ 2147483646 h 885"/>
              <a:gd name="T38" fmla="*/ 2147483646 w 634"/>
              <a:gd name="T39" fmla="*/ 2147483646 h 885"/>
              <a:gd name="T40" fmla="*/ 2147483646 w 634"/>
              <a:gd name="T41" fmla="*/ 2147483646 h 885"/>
              <a:gd name="T42" fmla="*/ 2147483646 w 634"/>
              <a:gd name="T43" fmla="*/ 2147483646 h 885"/>
              <a:gd name="T44" fmla="*/ 2147483646 w 634"/>
              <a:gd name="T45" fmla="*/ 2147483646 h 885"/>
              <a:gd name="T46" fmla="*/ 2147483646 w 634"/>
              <a:gd name="T47" fmla="*/ 2147483646 h 885"/>
              <a:gd name="T48" fmla="*/ 2147483646 w 634"/>
              <a:gd name="T49" fmla="*/ 2147483646 h 885"/>
              <a:gd name="T50" fmla="*/ 2147483646 w 634"/>
              <a:gd name="T51" fmla="*/ 2147483646 h 885"/>
              <a:gd name="T52" fmla="*/ 2147483646 w 634"/>
              <a:gd name="T53" fmla="*/ 2147483646 h 885"/>
              <a:gd name="T54" fmla="*/ 2147483646 w 634"/>
              <a:gd name="T55" fmla="*/ 2147483646 h 885"/>
              <a:gd name="T56" fmla="*/ 2147483646 w 634"/>
              <a:gd name="T57" fmla="*/ 2147483646 h 885"/>
              <a:gd name="T58" fmla="*/ 2147483646 w 634"/>
              <a:gd name="T59" fmla="*/ 2147483646 h 885"/>
              <a:gd name="T60" fmla="*/ 2147483646 w 634"/>
              <a:gd name="T61" fmla="*/ 2147483646 h 885"/>
              <a:gd name="T62" fmla="*/ 2147483646 w 634"/>
              <a:gd name="T63" fmla="*/ 2147483646 h 885"/>
              <a:gd name="T64" fmla="*/ 2147483646 w 634"/>
              <a:gd name="T65" fmla="*/ 2147483646 h 885"/>
              <a:gd name="T66" fmla="*/ 2147483646 w 634"/>
              <a:gd name="T67" fmla="*/ 2147483646 h 8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4" h="885">
                <a:moveTo>
                  <a:pt x="446" y="187"/>
                </a:moveTo>
                <a:cubicBezTo>
                  <a:pt x="421" y="0"/>
                  <a:pt x="438" y="50"/>
                  <a:pt x="213" y="64"/>
                </a:cubicBezTo>
                <a:cubicBezTo>
                  <a:pt x="197" y="76"/>
                  <a:pt x="184" y="95"/>
                  <a:pt x="164" y="101"/>
                </a:cubicBezTo>
                <a:cubicBezTo>
                  <a:pt x="18" y="146"/>
                  <a:pt x="81" y="70"/>
                  <a:pt x="29" y="150"/>
                </a:cubicBezTo>
                <a:cubicBezTo>
                  <a:pt x="60" y="197"/>
                  <a:pt x="98" y="212"/>
                  <a:pt x="66" y="260"/>
                </a:cubicBezTo>
                <a:cubicBezTo>
                  <a:pt x="56" y="274"/>
                  <a:pt x="41" y="285"/>
                  <a:pt x="29" y="297"/>
                </a:cubicBezTo>
                <a:cubicBezTo>
                  <a:pt x="25" y="313"/>
                  <a:pt x="22" y="330"/>
                  <a:pt x="17" y="346"/>
                </a:cubicBezTo>
                <a:cubicBezTo>
                  <a:pt x="13" y="359"/>
                  <a:pt x="0" y="370"/>
                  <a:pt x="4" y="383"/>
                </a:cubicBezTo>
                <a:cubicBezTo>
                  <a:pt x="10" y="403"/>
                  <a:pt x="29" y="416"/>
                  <a:pt x="41" y="432"/>
                </a:cubicBezTo>
                <a:cubicBezTo>
                  <a:pt x="45" y="444"/>
                  <a:pt x="57" y="457"/>
                  <a:pt x="53" y="469"/>
                </a:cubicBezTo>
                <a:cubicBezTo>
                  <a:pt x="44" y="497"/>
                  <a:pt x="4" y="542"/>
                  <a:pt x="4" y="542"/>
                </a:cubicBezTo>
                <a:cubicBezTo>
                  <a:pt x="7" y="565"/>
                  <a:pt x="34" y="781"/>
                  <a:pt x="41" y="800"/>
                </a:cubicBezTo>
                <a:cubicBezTo>
                  <a:pt x="46" y="814"/>
                  <a:pt x="66" y="816"/>
                  <a:pt x="78" y="824"/>
                </a:cubicBezTo>
                <a:cubicBezTo>
                  <a:pt x="106" y="819"/>
                  <a:pt x="169" y="799"/>
                  <a:pt x="200" y="824"/>
                </a:cubicBezTo>
                <a:cubicBezTo>
                  <a:pt x="210" y="832"/>
                  <a:pt x="204" y="852"/>
                  <a:pt x="213" y="861"/>
                </a:cubicBezTo>
                <a:cubicBezTo>
                  <a:pt x="226" y="874"/>
                  <a:pt x="246" y="877"/>
                  <a:pt x="262" y="885"/>
                </a:cubicBezTo>
                <a:cubicBezTo>
                  <a:pt x="278" y="881"/>
                  <a:pt x="297" y="882"/>
                  <a:pt x="311" y="873"/>
                </a:cubicBezTo>
                <a:cubicBezTo>
                  <a:pt x="420" y="800"/>
                  <a:pt x="252" y="863"/>
                  <a:pt x="372" y="824"/>
                </a:cubicBezTo>
                <a:cubicBezTo>
                  <a:pt x="388" y="828"/>
                  <a:pt x="405" y="831"/>
                  <a:pt x="421" y="836"/>
                </a:cubicBezTo>
                <a:cubicBezTo>
                  <a:pt x="446" y="844"/>
                  <a:pt x="495" y="861"/>
                  <a:pt x="495" y="861"/>
                </a:cubicBezTo>
                <a:cubicBezTo>
                  <a:pt x="569" y="843"/>
                  <a:pt x="539" y="865"/>
                  <a:pt x="568" y="775"/>
                </a:cubicBezTo>
                <a:cubicBezTo>
                  <a:pt x="574" y="755"/>
                  <a:pt x="609" y="767"/>
                  <a:pt x="629" y="763"/>
                </a:cubicBezTo>
                <a:cubicBezTo>
                  <a:pt x="609" y="702"/>
                  <a:pt x="588" y="726"/>
                  <a:pt x="568" y="665"/>
                </a:cubicBezTo>
                <a:cubicBezTo>
                  <a:pt x="572" y="653"/>
                  <a:pt x="574" y="640"/>
                  <a:pt x="580" y="628"/>
                </a:cubicBezTo>
                <a:cubicBezTo>
                  <a:pt x="587" y="615"/>
                  <a:pt x="603" y="606"/>
                  <a:pt x="605" y="591"/>
                </a:cubicBezTo>
                <a:cubicBezTo>
                  <a:pt x="612" y="535"/>
                  <a:pt x="594" y="520"/>
                  <a:pt x="568" y="481"/>
                </a:cubicBezTo>
                <a:cubicBezTo>
                  <a:pt x="572" y="461"/>
                  <a:pt x="570" y="438"/>
                  <a:pt x="580" y="420"/>
                </a:cubicBezTo>
                <a:cubicBezTo>
                  <a:pt x="587" y="407"/>
                  <a:pt x="613" y="409"/>
                  <a:pt x="617" y="395"/>
                </a:cubicBezTo>
                <a:cubicBezTo>
                  <a:pt x="634" y="329"/>
                  <a:pt x="606" y="323"/>
                  <a:pt x="568" y="297"/>
                </a:cubicBezTo>
                <a:cubicBezTo>
                  <a:pt x="564" y="281"/>
                  <a:pt x="554" y="265"/>
                  <a:pt x="556" y="248"/>
                </a:cubicBezTo>
                <a:cubicBezTo>
                  <a:pt x="558" y="233"/>
                  <a:pt x="573" y="224"/>
                  <a:pt x="580" y="211"/>
                </a:cubicBezTo>
                <a:cubicBezTo>
                  <a:pt x="586" y="199"/>
                  <a:pt x="589" y="186"/>
                  <a:pt x="593" y="174"/>
                </a:cubicBezTo>
                <a:cubicBezTo>
                  <a:pt x="570" y="89"/>
                  <a:pt x="555" y="111"/>
                  <a:pt x="470" y="125"/>
                </a:cubicBezTo>
                <a:cubicBezTo>
                  <a:pt x="441" y="169"/>
                  <a:pt x="446" y="147"/>
                  <a:pt x="446" y="187"/>
                </a:cubicBezTo>
                <a:close/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8756650" y="5056188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/>
              <a:t>AB</a:t>
            </a:r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8085138" y="563086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organites</a:t>
            </a:r>
          </a:p>
        </p:txBody>
      </p:sp>
      <p:sp>
        <p:nvSpPr>
          <p:cNvPr id="28695" name="Line 22"/>
          <p:cNvSpPr>
            <a:spLocks noChangeShapeType="1"/>
          </p:cNvSpPr>
          <p:nvPr/>
        </p:nvSpPr>
        <p:spPr bwMode="auto">
          <a:xfrm>
            <a:off x="5834063" y="4365625"/>
            <a:ext cx="21796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8375650" y="4840288"/>
            <a:ext cx="269875" cy="198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 flipH="1" flipV="1">
            <a:off x="8269288" y="4948238"/>
            <a:ext cx="320675" cy="341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1746250" y="1412875"/>
            <a:ext cx="5272088" cy="9159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0013" indent="-1000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chemeClr val="bg1"/>
                </a:solidFill>
              </a:rPr>
              <a:t>SAUF si barrières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>
                <a:solidFill>
                  <a:schemeClr val="bg1"/>
                </a:solidFill>
              </a:rPr>
              <a:t>Physiologiques : </a:t>
            </a:r>
            <a:r>
              <a:rPr lang="fr-FR" altLang="fr-FR" sz="1800" b="0">
                <a:solidFill>
                  <a:schemeClr val="bg1"/>
                </a:solidFill>
              </a:rPr>
              <a:t>cerveau, prostate, rétine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1800">
                <a:solidFill>
                  <a:schemeClr val="bg1"/>
                </a:solidFill>
              </a:rPr>
              <a:t>Pathologiques </a:t>
            </a:r>
            <a:r>
              <a:rPr lang="fr-FR" altLang="fr-FR" sz="1800" b="0">
                <a:solidFill>
                  <a:schemeClr val="bg1"/>
                </a:solidFill>
              </a:rPr>
              <a:t>: caillot, abcès, …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H="1" flipV="1">
            <a:off x="5708650" y="4508500"/>
            <a:ext cx="222250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00" name="Oval 27"/>
          <p:cNvSpPr>
            <a:spLocks noChangeArrowheads="1"/>
          </p:cNvSpPr>
          <p:nvPr/>
        </p:nvSpPr>
        <p:spPr bwMode="auto">
          <a:xfrm>
            <a:off x="6069013" y="2852738"/>
            <a:ext cx="636587" cy="1470025"/>
          </a:xfrm>
          <a:prstGeom prst="ellipse">
            <a:avLst/>
          </a:prstGeom>
          <a:solidFill>
            <a:srgbClr val="FC0128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701" name="Text Box 28"/>
          <p:cNvSpPr txBox="1">
            <a:spLocks noChangeArrowheads="1"/>
          </p:cNvSpPr>
          <p:nvPr/>
        </p:nvSpPr>
        <p:spPr bwMode="auto">
          <a:xfrm rot="-5400000">
            <a:off x="5674519" y="3315494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Bactérie</a:t>
            </a:r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4470400" y="3043238"/>
            <a:ext cx="13636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AB lié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40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bg1"/>
                </a:solidFill>
              </a:rPr>
              <a:t>AB libre</a:t>
            </a:r>
          </a:p>
        </p:txBody>
      </p:sp>
      <p:sp>
        <p:nvSpPr>
          <p:cNvPr id="28703" name="Oval 30"/>
          <p:cNvSpPr>
            <a:spLocks noChangeArrowheads="1"/>
          </p:cNvSpPr>
          <p:nvPr/>
        </p:nvSpPr>
        <p:spPr bwMode="auto">
          <a:xfrm>
            <a:off x="8085138" y="2924175"/>
            <a:ext cx="576262" cy="217488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8704" name="Oval 31"/>
          <p:cNvSpPr>
            <a:spLocks noChangeArrowheads="1"/>
          </p:cNvSpPr>
          <p:nvPr/>
        </p:nvSpPr>
        <p:spPr bwMode="auto">
          <a:xfrm>
            <a:off x="8875713" y="5445125"/>
            <a:ext cx="392112" cy="14287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56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/>
              <a:t>Pourquoi les concentrations plasmatiques ?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285750" y="5321300"/>
            <a:ext cx="6462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Et les concentrations tissulaires ?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qu’elles contrôlent les concentrations  au site infectieux</a:t>
            </a:r>
          </a:p>
        </p:txBody>
      </p:sp>
      <p:sp>
        <p:nvSpPr>
          <p:cNvPr id="3072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48B10C-C30A-420D-A15B-D336326A3BC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hien couleur Baytr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82688"/>
            <a:ext cx="37861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ZACTRAN _Mer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403350"/>
            <a:ext cx="3698875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277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pertinentes ... ?</a:t>
            </a:r>
            <a:r>
              <a:rPr lang="fi-FI" altLang="fr-FR" sz="40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3" name="Oval 7"/>
          <p:cNvSpPr>
            <a:spLocks noChangeArrowheads="1"/>
          </p:cNvSpPr>
          <p:nvPr/>
        </p:nvSpPr>
        <p:spPr bwMode="auto">
          <a:xfrm>
            <a:off x="7610475" y="3262313"/>
            <a:ext cx="2152650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27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EDABCF-AA4B-40BE-AD21-4409F2B3E8D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6"/>
          <p:cNvGrpSpPr>
            <a:grpSpLocks/>
          </p:cNvGrpSpPr>
          <p:nvPr/>
        </p:nvGrpSpPr>
        <p:grpSpPr bwMode="auto">
          <a:xfrm>
            <a:off x="0" y="0"/>
            <a:ext cx="10287000" cy="6858000"/>
            <a:chOff x="633" y="413"/>
            <a:chExt cx="5127" cy="3308"/>
          </a:xfrm>
        </p:grpSpPr>
        <p:pic>
          <p:nvPicPr>
            <p:cNvPr id="34820" name="Picture 5" descr="DRAXXINP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413"/>
              <a:ext cx="3174" cy="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4" descr="DRAXXIN_20101108111454_00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415"/>
              <a:ext cx="2977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BD5B7-FA05-46FB-9490-DBF05359C7F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400" b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8050090" y="1152159"/>
            <a:ext cx="2152650" cy="857250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2" name="Rectangle 6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pertinentes ... ?</a:t>
            </a:r>
            <a:r>
              <a:rPr lang="fi-FI" altLang="fr-FR" sz="4000" b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5843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328863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844" name="Connecteur droit 2"/>
          <p:cNvCxnSpPr>
            <a:cxnSpLocks noChangeShapeType="1"/>
          </p:cNvCxnSpPr>
          <p:nvPr/>
        </p:nvCxnSpPr>
        <p:spPr bwMode="auto">
          <a:xfrm>
            <a:off x="2124075" y="3155950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5" name="ZoneTexte 4"/>
          <p:cNvSpPr txBox="1">
            <a:spLocks noChangeArrowheads="1"/>
          </p:cNvSpPr>
          <p:nvPr/>
        </p:nvSpPr>
        <p:spPr bwMode="auto">
          <a:xfrm>
            <a:off x="8255000" y="3048000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 dirty="0"/>
              <a:t>CMI</a:t>
            </a:r>
            <a:r>
              <a:rPr lang="en-US" altLang="fr-FR" sz="1800" b="0" baseline="-25000" dirty="0"/>
              <a:t>90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9413" y="1252538"/>
            <a:ext cx="9502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400" b="0" dirty="0"/>
              <a:t> Comment expliquer la situation suivante, pour des bactéries à localisation extracellulaire ?</a:t>
            </a:r>
            <a:endParaRPr lang="fr-FR" altLang="fr-FR" sz="2400" b="0" dirty="0">
              <a:solidFill>
                <a:srgbClr val="0033CC"/>
              </a:solidFill>
            </a:endParaRPr>
          </a:p>
        </p:txBody>
      </p:sp>
      <p:sp>
        <p:nvSpPr>
          <p:cNvPr id="358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9988C-D01C-4BE9-8D02-79907BB420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400" b="0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EFBE8A1-D895-48CC-8922-3C32B808B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5608"/>
            <a:ext cx="10146355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Les </a:t>
            </a:r>
            <a:r>
              <a:rPr lang="fr-FR" altLang="fr-FR" sz="2000" dirty="0">
                <a:solidFill>
                  <a:srgbClr val="C00000"/>
                </a:solidFill>
              </a:rPr>
              <a:t>concentrations extracellulaires </a:t>
            </a:r>
            <a:r>
              <a:rPr lang="fr-FR" altLang="fr-FR" sz="2000" b="0" dirty="0"/>
              <a:t>sont similaires à celles du plasma, donc </a:t>
            </a:r>
            <a:r>
              <a:rPr lang="fr-FR" altLang="fr-FR" sz="2000" dirty="0">
                <a:solidFill>
                  <a:srgbClr val="C00000"/>
                </a:solidFill>
              </a:rPr>
              <a:t>&lt; </a:t>
            </a:r>
            <a:r>
              <a:rPr lang="en-US" altLang="fr-FR" sz="2000" dirty="0">
                <a:solidFill>
                  <a:srgbClr val="C00000"/>
                </a:solidFill>
              </a:rPr>
              <a:t>CMI</a:t>
            </a:r>
            <a:r>
              <a:rPr lang="en-US" altLang="fr-FR" sz="2000" baseline="-25000" dirty="0">
                <a:solidFill>
                  <a:srgbClr val="C00000"/>
                </a:solidFill>
              </a:rPr>
              <a:t>90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Pourtant l’antibiotique est </a:t>
            </a:r>
            <a:r>
              <a:rPr lang="fr-FR" altLang="fr-FR" sz="2000" dirty="0">
                <a:solidFill>
                  <a:srgbClr val="C00000"/>
                </a:solidFill>
              </a:rPr>
              <a:t>efficace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C08E516-3090-4BA3-A713-F9AEE0838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903004"/>
            <a:ext cx="10146355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Pour régler la contradiction apparente, il est fait appel aux concentrations tissulaires</a:t>
            </a:r>
            <a:endParaRPr lang="fr-FR" altLang="fr-F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0" name="Rectangle 4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...</a:t>
            </a:r>
            <a:r>
              <a:rPr lang="fi-FI" altLang="fr-FR" sz="4000" b="0">
                <a:solidFill>
                  <a:schemeClr val="tx2"/>
                </a:solidFill>
              </a:rPr>
              <a:t> ou pas ?</a:t>
            </a:r>
          </a:p>
        </p:txBody>
      </p:sp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301750"/>
            <a:ext cx="8561388" cy="25415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71450" y="4056869"/>
            <a:ext cx="9944100" cy="14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Les concentrations TISSULAIRES sont issues de broyats et de mélange des compartiments extracellulaire et intracellulaire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Conc tissulaire élevées si </a:t>
            </a:r>
            <a:r>
              <a:rPr lang="fr-FR" altLang="fr-FR" sz="2000" dirty="0">
                <a:solidFill>
                  <a:srgbClr val="C00000"/>
                </a:solidFill>
              </a:rPr>
              <a:t>concentrations intracellulaires élevées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Mais les bactéries sont majoritairement </a:t>
            </a:r>
            <a:r>
              <a:rPr lang="fr-FR" altLang="fr-FR" sz="2000" dirty="0">
                <a:solidFill>
                  <a:srgbClr val="C00000"/>
                </a:solidFill>
              </a:rPr>
              <a:t>extracellulaires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71450" y="5690725"/>
            <a:ext cx="95027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 Concentrations libres LEC = Concentrations libres plasma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1800" b="0">
                <a:solidFill>
                  <a:srgbClr val="0033CC"/>
                </a:solidFill>
              </a:rPr>
              <a:t> Démontré expérimentalement avec des études de microdialyse</a:t>
            </a:r>
          </a:p>
          <a:p>
            <a:pPr lvl="1" eaLnBrk="1" hangingPunct="1">
              <a:spcBef>
                <a:spcPct val="0"/>
              </a:spcBef>
            </a:pPr>
            <a:r>
              <a:rPr lang="fr-FR" altLang="fr-FR" sz="1800" b="0">
                <a:solidFill>
                  <a:srgbClr val="0033CC"/>
                </a:solidFill>
              </a:rPr>
              <a:t> Peu ou pas de modification au cours d’une inflammation</a:t>
            </a:r>
          </a:p>
        </p:txBody>
      </p:sp>
      <p:sp>
        <p:nvSpPr>
          <p:cNvPr id="378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0EBF6A-E7E1-41C3-AAA9-35774C84DEF1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  <p:bldP spid="253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invGray">
          <a:xfrm>
            <a:off x="485775" y="1781175"/>
            <a:ext cx="9182100" cy="1565275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4000" b="0"/>
              <a:t>Pourquoi les concentrations plasmatiques 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5750" y="5321300"/>
            <a:ext cx="9793288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que les concentrations tissulaires ne sont pas pertinentes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85750" y="4071938"/>
            <a:ext cx="98758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b="0">
                <a:solidFill>
                  <a:srgbClr val="0033CC"/>
                </a:solidFill>
              </a:rPr>
              <a:t> Parce qu’elles contrôlent les concentrations au site infectieux</a:t>
            </a:r>
          </a:p>
        </p:txBody>
      </p:sp>
      <p:sp>
        <p:nvSpPr>
          <p:cNvPr id="399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FC830F-2C4D-437D-8EBA-DC3B345A61F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draxxin_injec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698625"/>
            <a:ext cx="4800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987" name="Rectangle 4"/>
          <p:cNvSpPr>
            <a:spLocks noChangeArrowheads="1"/>
          </p:cNvSpPr>
          <p:nvPr/>
        </p:nvSpPr>
        <p:spPr bwMode="invGray">
          <a:xfrm>
            <a:off x="500063" y="130175"/>
            <a:ext cx="9263062" cy="78105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3600" b="0"/>
              <a:t>Concentrations tissulaires : ...</a:t>
            </a:r>
            <a:r>
              <a:rPr lang="fi-FI" altLang="fr-FR" sz="4000" b="0">
                <a:solidFill>
                  <a:schemeClr val="tx2"/>
                </a:solidFill>
              </a:rPr>
              <a:t> ou pas ?</a:t>
            </a:r>
          </a:p>
        </p:txBody>
      </p:sp>
      <p:cxnSp>
        <p:nvCxnSpPr>
          <p:cNvPr id="41988" name="Connecteur droit 2"/>
          <p:cNvCxnSpPr>
            <a:cxnSpLocks noChangeShapeType="1"/>
          </p:cNvCxnSpPr>
          <p:nvPr/>
        </p:nvCxnSpPr>
        <p:spPr bwMode="auto">
          <a:xfrm>
            <a:off x="2124075" y="2525712"/>
            <a:ext cx="6015038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ZoneTexte 4"/>
          <p:cNvSpPr txBox="1">
            <a:spLocks noChangeArrowheads="1"/>
          </p:cNvSpPr>
          <p:nvPr/>
        </p:nvSpPr>
        <p:spPr bwMode="auto">
          <a:xfrm>
            <a:off x="8255000" y="2417762"/>
            <a:ext cx="777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b="0"/>
              <a:t>CMI</a:t>
            </a:r>
            <a:r>
              <a:rPr lang="en-US" altLang="fr-FR" sz="1800" b="0" baseline="-25000"/>
              <a:t>90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7650" y="4710616"/>
            <a:ext cx="9860773" cy="40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Si seules les concentrations plasmatiques sont pertinentes, pourquoi ça marche ?</a:t>
            </a:r>
            <a:endParaRPr lang="fr-FR" altLang="fr-FR" sz="2000" b="0" dirty="0">
              <a:solidFill>
                <a:srgbClr val="0033CC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650" y="5472906"/>
            <a:ext cx="10417562" cy="7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altLang="fr-FR" sz="2000" b="0" dirty="0"/>
              <a:t> </a:t>
            </a:r>
            <a:r>
              <a:rPr lang="fr-FR" altLang="fr-FR" sz="2000" b="0" dirty="0">
                <a:solidFill>
                  <a:srgbClr val="C00000"/>
                </a:solidFill>
              </a:rPr>
              <a:t>Parce que la sensibilité mesurée </a:t>
            </a:r>
            <a:r>
              <a:rPr lang="fr-FR" altLang="fr-FR" sz="2000" b="0" i="1" dirty="0">
                <a:solidFill>
                  <a:srgbClr val="C00000"/>
                </a:solidFill>
              </a:rPr>
              <a:t>in vitro </a:t>
            </a:r>
            <a:r>
              <a:rPr lang="fr-FR" altLang="fr-FR" sz="2000" b="0" dirty="0">
                <a:solidFill>
                  <a:srgbClr val="C00000"/>
                </a:solidFill>
              </a:rPr>
              <a:t>n’est pas le reflet de l’activité </a:t>
            </a:r>
            <a:r>
              <a:rPr lang="fr-FR" altLang="fr-FR" sz="2000" b="0" i="1" dirty="0">
                <a:solidFill>
                  <a:srgbClr val="C00000"/>
                </a:solidFill>
              </a:rPr>
              <a:t>in vivo </a:t>
            </a:r>
            <a:r>
              <a:rPr lang="fr-FR" altLang="fr-FR" sz="2000" b="0" dirty="0">
                <a:solidFill>
                  <a:srgbClr val="C00000"/>
                </a:solidFill>
              </a:rPr>
              <a:t>: l’antibiotique n’agit pas que sur la bactérie</a:t>
            </a:r>
          </a:p>
        </p:txBody>
      </p:sp>
      <p:sp>
        <p:nvSpPr>
          <p:cNvPr id="4199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48013-1F03-4771-B96D-BEBC52C99E1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625600"/>
            <a:ext cx="9982200" cy="4338638"/>
          </a:xfrm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 dirty="0">
                <a:solidFill>
                  <a:srgbClr val="0000CC"/>
                </a:solidFill>
              </a:rPr>
              <a:t>Efficacité maximale contre les bactéries pathogènes</a:t>
            </a:r>
          </a:p>
          <a:p>
            <a:pPr marL="609600" indent="-609600" eaLnBrk="1" hangingPunct="1">
              <a:spcBef>
                <a:spcPct val="60000"/>
              </a:spcBef>
              <a:buFontTx/>
              <a:buAutoNum type="arabicPeriod"/>
            </a:pPr>
            <a:r>
              <a:rPr lang="fr-FR" altLang="fr-FR" sz="2400" dirty="0">
                <a:solidFill>
                  <a:srgbClr val="0000CC"/>
                </a:solidFill>
              </a:rPr>
              <a:t>Minimiser l’émergence et la sélection des résistances bactériennes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>
                <a:solidFill>
                  <a:srgbClr val="0000CC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pathogènes cibles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/>
              <a:t>: enjeux d’efficacité / santé animale</a:t>
            </a:r>
          </a:p>
          <a:p>
            <a:pPr marL="990600" lvl="1" indent="-533400" eaLnBrk="1" hangingPunct="1">
              <a:spcBef>
                <a:spcPct val="60000"/>
              </a:spcBef>
            </a:pPr>
            <a:r>
              <a:rPr lang="fr-FR" altLang="fr-FR" sz="2000" dirty="0">
                <a:solidFill>
                  <a:srgbClr val="0000CC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bactéries non cibles</a:t>
            </a:r>
            <a:r>
              <a:rPr lang="fr-FR" altLang="fr-FR" sz="2000" dirty="0">
                <a:solidFill>
                  <a:srgbClr val="0000CC"/>
                </a:solidFill>
              </a:rPr>
              <a:t> </a:t>
            </a:r>
            <a:r>
              <a:rPr lang="fr-FR" altLang="fr-FR" sz="2000" dirty="0"/>
              <a:t>: enjeux de santé humaine</a:t>
            </a:r>
          </a:p>
          <a:p>
            <a:pPr marL="1371600" lvl="2" indent="-457200" eaLnBrk="1" hangingPunct="1">
              <a:spcBef>
                <a:spcPct val="60000"/>
              </a:spcBef>
            </a:pPr>
            <a:r>
              <a:rPr lang="fr-FR" altLang="fr-FR" sz="2000" dirty="0"/>
              <a:t>Bactéries des </a:t>
            </a:r>
            <a:r>
              <a:rPr lang="fr-FR" altLang="fr-FR" sz="2000" dirty="0">
                <a:solidFill>
                  <a:srgbClr val="C00000"/>
                </a:solidFill>
              </a:rPr>
              <a:t>FLORES COMMENSALES </a:t>
            </a:r>
            <a:r>
              <a:rPr lang="fr-FR" altLang="fr-FR" sz="2000" dirty="0"/>
              <a:t>des animaux</a:t>
            </a:r>
          </a:p>
          <a:p>
            <a:pPr marL="1828800" lvl="3" indent="-457200" eaLnBrk="1" hangingPunct="1">
              <a:spcBef>
                <a:spcPct val="60000"/>
              </a:spcBef>
            </a:pPr>
            <a:r>
              <a:rPr lang="fr-FR" altLang="fr-FR" sz="1600" dirty="0"/>
              <a:t>Bactéries </a:t>
            </a:r>
            <a:r>
              <a:rPr lang="fr-FR" altLang="fr-FR" sz="1600" dirty="0">
                <a:solidFill>
                  <a:srgbClr val="C00000"/>
                </a:solidFill>
              </a:rPr>
              <a:t>ZOONOTIQUES</a:t>
            </a:r>
          </a:p>
          <a:p>
            <a:pPr marL="1828800" lvl="3" indent="-457200" eaLnBrk="1" hangingPunct="1">
              <a:spcBef>
                <a:spcPct val="60000"/>
              </a:spcBef>
            </a:pPr>
            <a:r>
              <a:rPr lang="fr-FR" altLang="fr-FR" sz="1600" dirty="0"/>
              <a:t>Bactéries </a:t>
            </a:r>
            <a:r>
              <a:rPr lang="fr-FR" altLang="fr-FR" sz="1600" dirty="0">
                <a:solidFill>
                  <a:srgbClr val="C00000"/>
                </a:solidFill>
              </a:rPr>
              <a:t>VEHICULES</a:t>
            </a:r>
            <a:r>
              <a:rPr lang="fr-FR" altLang="fr-FR" sz="1600" dirty="0"/>
              <a:t> (les flores commensales sont des réservoirs de gènes de résistance)</a:t>
            </a:r>
            <a:endParaRPr lang="fr-FR" altLang="fr-FR" sz="700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invGray">
          <a:xfrm>
            <a:off x="485775" y="160338"/>
            <a:ext cx="9182100" cy="693737"/>
          </a:xfrm>
          <a:prstGeom prst="rect">
            <a:avLst/>
          </a:prstGeom>
          <a:solidFill>
            <a:schemeClr val="bg1"/>
          </a:solidFill>
          <a:ln w="12700">
            <a:solidFill>
              <a:srgbClr val="FE9B03"/>
            </a:solidFill>
            <a:miter lim="800000"/>
            <a:headEnd/>
            <a:tailEnd/>
          </a:ln>
          <a:effectLst>
            <a:outerShdw dist="71842" dir="2700000" algn="ctr" rotWithShape="0">
              <a:srgbClr val="FE9B03"/>
            </a:outerShdw>
          </a:effec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3600" b="0"/>
              <a:t>Antibiothérapie raisonnée : quels objectifs ?</a:t>
            </a:r>
          </a:p>
        </p:txBody>
      </p:sp>
      <p:sp>
        <p:nvSpPr>
          <p:cNvPr id="61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76F284-FBEB-4229-9E82-309153B8EB4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4027488"/>
            <a:ext cx="7443788" cy="183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/>
              <a:t>21</a:t>
            </a:r>
          </a:p>
        </p:txBody>
      </p:sp>
      <p:pic>
        <p:nvPicPr>
          <p:cNvPr id="4403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893888"/>
            <a:ext cx="5565775" cy="14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4037" name="Rectangle 4"/>
          <p:cNvSpPr>
            <a:spLocks noChangeArrowheads="1"/>
          </p:cNvSpPr>
          <p:nvPr/>
        </p:nvSpPr>
        <p:spPr bwMode="invGray">
          <a:xfrm>
            <a:off x="373063" y="360363"/>
            <a:ext cx="9263062" cy="1016000"/>
          </a:xfrm>
          <a:prstGeom prst="rect">
            <a:avLst/>
          </a:prstGeom>
          <a:ln w="1905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200" tIns="76200" rIns="76200" bIns="76200" anchor="ctr" anchorCtr="1">
            <a:spAutoFit/>
          </a:bodyPr>
          <a:lstStyle>
            <a:lvl1pPr marL="838200" indent="-838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83820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8200" indent="-8382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38200" indent="-838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8200" indent="-8382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954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526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098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67000" indent="-8382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La tulathromycine a des propriétés anti-inflammatoires et immunomodulatrices</a:t>
            </a:r>
            <a:endParaRPr lang="fi-FI" altLang="fr-FR" b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836613" y="2865438"/>
          <a:ext cx="8302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0" name="Equation" r:id="rId4" imgW="1933457" imgH="362045" progId="Equation.3">
                  <p:embed/>
                </p:oleObj>
              </mc:Choice>
              <mc:Fallback>
                <p:oleObj name="Equation" r:id="rId4" imgW="1933457" imgH="36204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36613" y="2865438"/>
                        <a:ext cx="8302625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51650" y="1289050"/>
            <a:ext cx="32416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Connaissances de pharmacodynamie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7810500" y="3071813"/>
            <a:ext cx="1403350" cy="1177925"/>
          </a:xfrm>
          <a:prstGeom prst="wedgeEllipseCallout">
            <a:avLst>
              <a:gd name="adj1" fmla="val -4412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306638" y="5614988"/>
            <a:ext cx="6235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Paramètres pharmacocinétiques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qui contrôlent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les concentrations sanguines</a:t>
            </a:r>
          </a:p>
        </p:txBody>
      </p:sp>
      <p:sp>
        <p:nvSpPr>
          <p:cNvPr id="45062" name="AutoShape 8"/>
          <p:cNvSpPr>
            <a:spLocks noChangeArrowheads="1"/>
          </p:cNvSpPr>
          <p:nvPr/>
        </p:nvSpPr>
        <p:spPr bwMode="auto">
          <a:xfrm>
            <a:off x="3051175" y="2871788"/>
            <a:ext cx="4443413" cy="2079625"/>
          </a:xfrm>
          <a:prstGeom prst="wedgeEllipseCallout">
            <a:avLst>
              <a:gd name="adj1" fmla="val 2019"/>
              <a:gd name="adj2" fmla="val 7755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701675" y="1289050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Dose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journalière</a:t>
            </a:r>
          </a:p>
        </p:txBody>
      </p:sp>
      <p:sp>
        <p:nvSpPr>
          <p:cNvPr id="45064" name="AutoShape 10"/>
          <p:cNvSpPr>
            <a:spLocks noChangeArrowheads="1"/>
          </p:cNvSpPr>
          <p:nvPr/>
        </p:nvSpPr>
        <p:spPr bwMode="auto">
          <a:xfrm>
            <a:off x="896938" y="2749550"/>
            <a:ext cx="1722437" cy="2016125"/>
          </a:xfrm>
          <a:prstGeom prst="wedgeEllipseCallout">
            <a:avLst>
              <a:gd name="adj1" fmla="val -1704"/>
              <a:gd name="adj2" fmla="val -79449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5" name="Rectangle 12"/>
          <p:cNvSpPr>
            <a:spLocks noChangeArrowheads="1"/>
          </p:cNvSpPr>
          <p:nvPr/>
        </p:nvSpPr>
        <p:spPr bwMode="auto">
          <a:xfrm>
            <a:off x="201613" y="66675"/>
            <a:ext cx="97805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>
                <a:solidFill>
                  <a:schemeClr val="tx2"/>
                </a:solidFill>
              </a:rPr>
              <a:t>L’approche PK/PD : calcul d’une dose</a:t>
            </a:r>
          </a:p>
        </p:txBody>
      </p:sp>
      <p:sp>
        <p:nvSpPr>
          <p:cNvPr id="45066" name="Text Box 5"/>
          <p:cNvSpPr txBox="1">
            <a:spLocks noChangeArrowheads="1"/>
          </p:cNvSpPr>
          <p:nvPr/>
        </p:nvSpPr>
        <p:spPr bwMode="auto">
          <a:xfrm>
            <a:off x="7045325" y="4787900"/>
            <a:ext cx="3241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Concentrations sanguines</a:t>
            </a:r>
          </a:p>
        </p:txBody>
      </p:sp>
      <p:sp>
        <p:nvSpPr>
          <p:cNvPr id="45067" name="AutoShape 6"/>
          <p:cNvSpPr>
            <a:spLocks noChangeArrowheads="1"/>
          </p:cNvSpPr>
          <p:nvPr/>
        </p:nvSpPr>
        <p:spPr bwMode="auto">
          <a:xfrm flipV="1">
            <a:off x="7821613" y="3082925"/>
            <a:ext cx="1403350" cy="1177925"/>
          </a:xfrm>
          <a:prstGeom prst="wedgeEllipseCallout">
            <a:avLst>
              <a:gd name="adj1" fmla="val 1093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45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014387-AF9C-46C6-BC3E-C26B48F6F91F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Pharmacodynamie des antibiotiques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Février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3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4925"/>
            <a:ext cx="9499600" cy="120015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/>
            <a:r>
              <a:rPr lang="fi-FI" altLang="fr-FR" sz="3600" b="0">
                <a:solidFill>
                  <a:schemeClr val="tx1"/>
                </a:solidFill>
              </a:rPr>
              <a:t>Indicateurs des effet des antibiotiques sur les bactéries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552575"/>
            <a:ext cx="9985375" cy="45402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>
                <a:solidFill>
                  <a:srgbClr val="C00000"/>
                </a:solidFill>
              </a:rPr>
              <a:t>In vitro</a:t>
            </a:r>
            <a:endParaRPr lang="fi-FI" altLang="fr-FR" sz="2800" b="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CMI</a:t>
            </a:r>
            <a:r>
              <a:rPr lang="fi-FI" altLang="fr-FR" sz="2400" b="0" dirty="0"/>
              <a:t>, </a:t>
            </a:r>
            <a:r>
              <a:rPr lang="fi-FI" altLang="fr-FR" sz="2400" dirty="0">
                <a:solidFill>
                  <a:srgbClr val="0000CC"/>
                </a:solidFill>
              </a:rPr>
              <a:t>CMB</a:t>
            </a:r>
            <a:endParaRPr lang="fi-FI" altLang="fr-FR" sz="2400" b="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vitesse de bactéricidie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dirty="0">
                <a:solidFill>
                  <a:srgbClr val="0000CC"/>
                </a:solidFill>
              </a:rPr>
              <a:t>effet post-antibiotique (EPA)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endParaRPr lang="fi-FI" altLang="fr-FR" sz="3200" b="0" i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800" b="0" i="1" dirty="0">
                <a:solidFill>
                  <a:srgbClr val="C00000"/>
                </a:solidFill>
              </a:rPr>
              <a:t>In vivo</a:t>
            </a:r>
            <a:endParaRPr lang="fi-FI" altLang="fr-FR" sz="2800" b="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/>
              <a:t>Pharmacodynamiques et cliniques: bactériémie, hyperthermie, leucocytose, survies/décès, évolution des flores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2400" b="0" dirty="0"/>
              <a:t>Indices PK/PD : </a:t>
            </a:r>
            <a:r>
              <a:rPr lang="fi-FI" altLang="fr-FR" sz="2400" dirty="0">
                <a:solidFill>
                  <a:srgbClr val="0000CC"/>
                </a:solidFill>
              </a:rPr>
              <a:t>AUC/CMI, Cmax/CMI, T&gt;CMI</a:t>
            </a:r>
          </a:p>
        </p:txBody>
      </p:sp>
      <p:sp>
        <p:nvSpPr>
          <p:cNvPr id="491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90954-BD26-41DE-A503-1417C86F224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342900" y="1595438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CMI = concentration minimale inhibitrice </a:t>
            </a:r>
            <a:r>
              <a:rPr lang="fr-FR" altLang="fr-FR" sz="2400" b="0"/>
              <a:t>: plus petite concentration d’antibiotique qui inhibe toute croissance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bactériostatique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42900" y="4070350"/>
            <a:ext cx="966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CMB </a:t>
            </a:r>
            <a:r>
              <a:rPr lang="fr-FR" altLang="fr-FR" sz="2400" b="0">
                <a:solidFill>
                  <a:srgbClr val="0000CC"/>
                </a:solidFill>
              </a:rPr>
              <a:t>= </a:t>
            </a:r>
            <a:r>
              <a:rPr lang="fr-FR" altLang="fr-FR" sz="2400">
                <a:solidFill>
                  <a:srgbClr val="0000CC"/>
                </a:solidFill>
              </a:rPr>
              <a:t>plus petite concentration d’antibiotique ne laissant subsister que 0,01% ou moins de survivants </a:t>
            </a:r>
            <a:r>
              <a:rPr lang="fr-FR" altLang="fr-FR" sz="24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bactéricide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  <p:sp>
        <p:nvSpPr>
          <p:cNvPr id="512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E398F0-8BC7-4DA4-B131-1709F425779F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9563"/>
            <a:ext cx="7100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9875" y="5603875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Inoculum de départ = 10</a:t>
            </a:r>
            <a:r>
              <a:rPr lang="fr-FR" altLang="fr-FR" sz="1800" b="0" baseline="30000"/>
              <a:t>6</a:t>
            </a:r>
            <a:r>
              <a:rPr lang="fr-FR" altLang="fr-FR" sz="1800" b="0"/>
              <a:t> Unité Formant Colonie par millilitre (UFC/mL)</a:t>
            </a:r>
          </a:p>
        </p:txBody>
      </p:sp>
      <p:sp>
        <p:nvSpPr>
          <p:cNvPr id="522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31E716-7D78-4D26-92C4-7B514B77BD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23850"/>
            <a:ext cx="7258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94238" y="4041775"/>
            <a:ext cx="2476500" cy="581025"/>
            <a:chOff x="4694378" y="4042064"/>
            <a:chExt cx="2475810" cy="580705"/>
          </a:xfrm>
        </p:grpSpPr>
        <p:sp>
          <p:nvSpPr>
            <p:cNvPr id="3" name="ZoneTexte 2"/>
            <p:cNvSpPr txBox="1"/>
            <p:nvPr/>
          </p:nvSpPr>
          <p:spPr>
            <a:xfrm>
              <a:off x="5081620" y="4161061"/>
              <a:ext cx="2088568" cy="461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CMI = 2 mg/L</a:t>
              </a:r>
            </a:p>
          </p:txBody>
        </p:sp>
        <p:sp>
          <p:nvSpPr>
            <p:cNvPr id="53271" name="Flèche vers le bas 3"/>
            <p:cNvSpPr>
              <a:spLocks noChangeArrowheads="1"/>
            </p:cNvSpPr>
            <p:nvPr/>
          </p:nvSpPr>
          <p:spPr bwMode="auto">
            <a:xfrm flipV="1">
              <a:off x="4694378" y="4042064"/>
              <a:ext cx="272477" cy="488372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9875" y="6149975"/>
            <a:ext cx="222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Bactéries (UFC/mL)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44813" y="6149975"/>
            <a:ext cx="52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6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08313" y="56038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2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3696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70205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4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3071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4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49580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8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189538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3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254625" y="560387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16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007100" y="6149975"/>
            <a:ext cx="52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2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070600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32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927850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1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992938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64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69875" y="5603875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Conc. AB (µg/mL)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893050" y="4986338"/>
            <a:ext cx="2398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CMB = 32 mg/L</a:t>
            </a:r>
          </a:p>
        </p:txBody>
      </p:sp>
      <p:sp>
        <p:nvSpPr>
          <p:cNvPr id="8" name="Virage 7"/>
          <p:cNvSpPr/>
          <p:nvPr/>
        </p:nvSpPr>
        <p:spPr bwMode="auto">
          <a:xfrm rot="16200000" flipH="1">
            <a:off x="6740525" y="4583113"/>
            <a:ext cx="441325" cy="1609725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fr-FR">
              <a:latin typeface="Arial" charset="0"/>
              <a:cs typeface="Arial" charset="0"/>
            </a:endParaRPr>
          </a:p>
        </p:txBody>
      </p:sp>
      <p:sp>
        <p:nvSpPr>
          <p:cNvPr id="5326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24380-A5A9-4117-9150-E4833EE7A491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2"/>
          <p:cNvSpPr txBox="1">
            <a:spLocks noChangeArrowheads="1"/>
          </p:cNvSpPr>
          <p:nvPr/>
        </p:nvSpPr>
        <p:spPr bwMode="auto">
          <a:xfrm>
            <a:off x="342900" y="1330325"/>
            <a:ext cx="911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CMI = concentration minimale inhibitrice </a:t>
            </a:r>
            <a:r>
              <a:rPr lang="fr-FR" altLang="fr-FR" sz="1800" b="0"/>
              <a:t>: plus petite concentration d’antibiotique qui inhibe toute culture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bactériostatique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5" name="ZoneTexte 3"/>
          <p:cNvSpPr txBox="1">
            <a:spLocks noChangeArrowheads="1"/>
          </p:cNvSpPr>
          <p:nvPr/>
        </p:nvSpPr>
        <p:spPr bwMode="auto">
          <a:xfrm>
            <a:off x="342900" y="2836863"/>
            <a:ext cx="966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CMB </a:t>
            </a:r>
            <a:r>
              <a:rPr lang="fr-FR" altLang="fr-FR" sz="1800" b="0"/>
              <a:t>= </a:t>
            </a:r>
            <a:r>
              <a:rPr lang="fr-FR" altLang="fr-FR" sz="1800"/>
              <a:t>plus petite concentration d’antibiotique ne laissant subsister 0,01% ou moins de survivants </a:t>
            </a:r>
            <a:r>
              <a:rPr lang="fr-FR" altLang="fr-FR" sz="18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bactéricide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131888" y="4195763"/>
            <a:ext cx="7991475" cy="7635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AB bactéricide ou bactériostatique</a:t>
            </a:r>
          </a:p>
        </p:txBody>
      </p:sp>
      <p:sp>
        <p:nvSpPr>
          <p:cNvPr id="54278" name="ZoneTexte 2"/>
          <p:cNvSpPr txBox="1">
            <a:spLocks noChangeArrowheads="1"/>
          </p:cNvSpPr>
          <p:nvPr/>
        </p:nvSpPr>
        <p:spPr bwMode="auto">
          <a:xfrm>
            <a:off x="342900" y="5254625"/>
            <a:ext cx="9112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/>
              <a:t>AB bactériostatique:</a:t>
            </a:r>
            <a:r>
              <a:rPr lang="fr-FR" altLang="fr-FR" sz="2400" b="0"/>
              <a:t>	lorsque CMB &gt;&gt; CMI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/>
              <a:t>AB bactéricide:</a:t>
            </a:r>
            <a:r>
              <a:rPr lang="fr-FR" altLang="fr-FR" sz="2400" b="0"/>
              <a:t>		lorsque CMB ≥ CMI</a:t>
            </a:r>
          </a:p>
        </p:txBody>
      </p:sp>
      <p:sp>
        <p:nvSpPr>
          <p:cNvPr id="5427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30200" y="2105025"/>
            <a:ext cx="9956800" cy="340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3000" dirty="0"/>
              <a:t>• </a:t>
            </a:r>
            <a:r>
              <a:rPr lang="fi-FI" altLang="fr-FR" sz="2600" b="0" dirty="0"/>
              <a:t>Obtenue par le suivi au cours du temps de la taille d’une population bactérienne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fi-FI" altLang="fr-FR" sz="2600" b="0" dirty="0"/>
              <a:t>On expose l’inoculm bactérien à des concentrations croissantes d’antibioque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2600" b="0" dirty="0"/>
              <a:t>• </a:t>
            </a:r>
            <a:r>
              <a:rPr lang="fi-FI" altLang="fr-FR" sz="2600" b="0" dirty="0">
                <a:solidFill>
                  <a:schemeClr val="tx2"/>
                </a:solidFill>
              </a:rPr>
              <a:t>Phase précoce (6-8 h)</a:t>
            </a:r>
            <a:r>
              <a:rPr lang="fi-FI" altLang="fr-FR" sz="2600" b="0" dirty="0"/>
              <a:t> : permet d'observer l'influence du temps et de la concentration sur la taille de l’inoculum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  <p:sp>
        <p:nvSpPr>
          <p:cNvPr id="553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C099C-791B-4ABB-9407-D4DB7DE32F6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527925" y="6505586"/>
            <a:ext cx="2657475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BFDF07-0A9A-4783-BB9F-02C45533B224}" type="slidenum">
              <a:rPr lang="fr-FR" altLang="fr-FR" sz="1400" b="0" smtClean="0"/>
              <a:t>29</a:t>
            </a:fld>
            <a:endParaRPr lang="fr-FR" altLang="fr-FR" sz="1400" b="0" dirty="0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0B967C4D-DE50-41EB-924C-21E5BC4AAA6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64856" y="3685678"/>
            <a:ext cx="1999757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A8FFF239-9A75-4DF6-82F0-0511DD43E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93" y="3192747"/>
            <a:ext cx="975700" cy="2104002"/>
          </a:xfrm>
          <a:prstGeom prst="line">
            <a:avLst/>
          </a:prstGeom>
          <a:noFill/>
          <a:ln w="38100">
            <a:solidFill>
              <a:srgbClr val="5B9BD5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10B27F04-302B-4FB0-83D0-C8740FF3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19" y="3158422"/>
            <a:ext cx="75054" cy="44496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072B278-846F-457A-AE24-452BB71A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81" y="5295866"/>
            <a:ext cx="723310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31" name="Line 15">
            <a:extLst>
              <a:ext uri="{FF2B5EF4-FFF2-40B4-BE49-F238E27FC236}">
                <a16:creationId xmlns:a16="http://schemas.microsoft.com/office/drawing/2014/main" id="{33E7DF1E-25E0-4F30-8CC6-F8F06090B1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9585" y="2318092"/>
            <a:ext cx="0" cy="300916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2" name="Line 16">
            <a:extLst>
              <a:ext uri="{FF2B5EF4-FFF2-40B4-BE49-F238E27FC236}">
                <a16:creationId xmlns:a16="http://schemas.microsoft.com/office/drawing/2014/main" id="{186A3DEC-D004-496F-A409-94814297D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396" y="5329803"/>
            <a:ext cx="332841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F1901051-3372-4C00-926A-38E1605CD789}"/>
              </a:ext>
            </a:extLst>
          </p:cNvPr>
          <p:cNvSpPr>
            <a:spLocks/>
          </p:cNvSpPr>
          <p:nvPr/>
        </p:nvSpPr>
        <p:spPr bwMode="auto">
          <a:xfrm>
            <a:off x="790395" y="2296480"/>
            <a:ext cx="2392535" cy="889911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4" name="Freeform 21">
            <a:extLst>
              <a:ext uri="{FF2B5EF4-FFF2-40B4-BE49-F238E27FC236}">
                <a16:creationId xmlns:a16="http://schemas.microsoft.com/office/drawing/2014/main" id="{2DF8BF4E-E559-45D5-AB8A-D74A01342ED8}"/>
              </a:ext>
            </a:extLst>
          </p:cNvPr>
          <p:cNvSpPr>
            <a:spLocks/>
          </p:cNvSpPr>
          <p:nvPr/>
        </p:nvSpPr>
        <p:spPr bwMode="auto">
          <a:xfrm>
            <a:off x="821030" y="2353688"/>
            <a:ext cx="2374153" cy="84287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5B9BD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E00420A1-F1FA-4CCB-985A-E9B36CBD4F55}"/>
              </a:ext>
            </a:extLst>
          </p:cNvPr>
          <p:cNvSpPr>
            <a:spLocks/>
          </p:cNvSpPr>
          <p:nvPr/>
        </p:nvSpPr>
        <p:spPr bwMode="auto">
          <a:xfrm>
            <a:off x="821030" y="2338433"/>
            <a:ext cx="2489031" cy="1254773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170E6321-93B8-4462-8463-5C4849233D1C}"/>
              </a:ext>
            </a:extLst>
          </p:cNvPr>
          <p:cNvSpPr>
            <a:spLocks/>
          </p:cNvSpPr>
          <p:nvPr/>
        </p:nvSpPr>
        <p:spPr bwMode="auto">
          <a:xfrm>
            <a:off x="802649" y="2910518"/>
            <a:ext cx="2603911" cy="1318339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7" name="Freeform 24">
            <a:extLst>
              <a:ext uri="{FF2B5EF4-FFF2-40B4-BE49-F238E27FC236}">
                <a16:creationId xmlns:a16="http://schemas.microsoft.com/office/drawing/2014/main" id="{1F4A0C62-2BCF-46E5-AFDD-0C5C06244639}"/>
              </a:ext>
            </a:extLst>
          </p:cNvPr>
          <p:cNvSpPr>
            <a:spLocks/>
          </p:cNvSpPr>
          <p:nvPr/>
        </p:nvSpPr>
        <p:spPr bwMode="auto">
          <a:xfrm>
            <a:off x="802649" y="3180034"/>
            <a:ext cx="2813755" cy="1843386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Text Box 632">
            <a:extLst>
              <a:ext uri="{FF2B5EF4-FFF2-40B4-BE49-F238E27FC236}">
                <a16:creationId xmlns:a16="http://schemas.microsoft.com/office/drawing/2014/main" id="{5FAA4F44-4D08-402C-921C-1C172B3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7331" y="3499101"/>
            <a:ext cx="180683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altLang="fr-FR" sz="1600" b="1" dirty="0">
                <a:solidFill>
                  <a:srgbClr val="FF0000"/>
                </a:solidFill>
              </a:rPr>
              <a:t>Rate of </a:t>
            </a:r>
            <a:r>
              <a:rPr lang="fr-FR" altLang="fr-FR" sz="1600" b="1" dirty="0" err="1">
                <a:solidFill>
                  <a:srgbClr val="FF0000"/>
                </a:solidFill>
              </a:rPr>
              <a:t>killing</a:t>
            </a:r>
            <a:endParaRPr lang="fr-FR" altLang="fr-FR" sz="1600" b="1" dirty="0">
              <a:solidFill>
                <a:srgbClr val="FF0000"/>
              </a:solidFill>
            </a:endParaRPr>
          </a:p>
          <a:p>
            <a:pPr algn="ctr"/>
            <a:r>
              <a:rPr lang="fr-FR" altLang="fr-FR" sz="1600" b="1" dirty="0">
                <a:solidFill>
                  <a:srgbClr val="FF0000"/>
                </a:solidFill>
              </a:rPr>
              <a:t>= initial </a:t>
            </a:r>
            <a:r>
              <a:rPr lang="fr-FR" altLang="fr-FR" sz="1600" b="1" dirty="0" err="1">
                <a:solidFill>
                  <a:srgbClr val="FF0000"/>
                </a:solidFill>
              </a:rPr>
              <a:t>slope</a:t>
            </a:r>
            <a:endParaRPr lang="fr-FR" alt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Line 631">
            <a:extLst>
              <a:ext uri="{FF2B5EF4-FFF2-40B4-BE49-F238E27FC236}">
                <a16:creationId xmlns:a16="http://schemas.microsoft.com/office/drawing/2014/main" id="{1935332D-F128-488C-B540-997B2212C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683" y="2990540"/>
            <a:ext cx="2015571" cy="1507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A570708-C875-4B4E-8CF5-9209751D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B39E832-C6B1-456F-9193-FE31285FA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886" y="2155936"/>
            <a:ext cx="4625535" cy="385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i-FI" altLang="fr-FR" sz="2000" kern="0" dirty="0">
                <a:solidFill>
                  <a:srgbClr val="C00000"/>
                </a:solidFill>
              </a:rPr>
              <a:t>Phase précoce : 0.5 h à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1800" b="0" kern="0" dirty="0"/>
              <a:t>informe sur le mode d'action de l'antibiotique, par la dynamique temporelle de la destruction bactérienne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fi-FI" altLang="fr-FR" sz="140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r-FR" sz="2000" kern="0" dirty="0">
                <a:solidFill>
                  <a:srgbClr val="C00000"/>
                </a:solidFill>
              </a:rPr>
              <a:t>Phase tardive  : &gt; 6-8 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fi-FI" altLang="fr-FR" sz="1800" b="0" kern="0" dirty="0"/>
              <a:t>recroissance bactérienne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dégradation de l'antibiotique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tolérance adaptative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i-FI" altLang="fr-FR" sz="1600" b="0" kern="0" dirty="0"/>
              <a:t>sélection de mutants résistants</a:t>
            </a:r>
          </a:p>
          <a:p>
            <a:pPr marL="914400" lvl="2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r-FR" sz="1600" b="0" kern="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283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38263" y="123825"/>
            <a:ext cx="7715250" cy="946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chemeClr val="bg1"/>
                </a:solidFill>
              </a:rPr>
              <a:t>Les objectifs d’un schéma posologique pour un antibiotique vétérinaire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6050" y="2482850"/>
            <a:ext cx="4779963" cy="18161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0000FF"/>
                </a:solidFill>
              </a:rPr>
              <a:t>Enjeux médicaux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rgbClr val="0000FF"/>
                </a:solidFill>
              </a:rPr>
              <a:t>Obtenir une  guérison sans effet indésirable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062538" y="2482850"/>
            <a:ext cx="5138737" cy="22479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FF0000"/>
                </a:solidFill>
              </a:rPr>
              <a:t>Enjeux de santé publique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rgbClr val="FF0000"/>
                </a:solidFill>
              </a:rPr>
              <a:t>Éviter le développement des réservoirs de gènes de résistance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8065964">
            <a:off x="2653506" y="1586707"/>
            <a:ext cx="1547813" cy="342900"/>
          </a:xfrm>
          <a:prstGeom prst="rightArrow">
            <a:avLst>
              <a:gd name="adj1" fmla="val 50000"/>
              <a:gd name="adj2" fmla="val 11284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3534036" flipH="1">
            <a:off x="5602288" y="1635125"/>
            <a:ext cx="1752600" cy="342900"/>
          </a:xfrm>
          <a:prstGeom prst="rightArrow">
            <a:avLst>
              <a:gd name="adj1" fmla="val 50000"/>
              <a:gd name="adj2" fmla="val 1277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28625" y="5673725"/>
            <a:ext cx="9551988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>
                <a:ea typeface="SimSun" panose="02010600030101010101" pitchFamily="2" charset="-122"/>
              </a:rPr>
              <a:t>Le prescripteur est le garant d’une équité entre les deux enjeux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400">
                <a:solidFill>
                  <a:srgbClr val="FF0000"/>
                </a:solidFill>
                <a:ea typeface="SimSun" panose="02010600030101010101" pitchFamily="2" charset="-122"/>
              </a:rPr>
              <a:t>Asymétrie et conflit possible entre les deux objectifs</a:t>
            </a:r>
            <a:endParaRPr lang="fr-FR" altLang="fr-FR" sz="2400">
              <a:ea typeface="SimSun" panose="02010600030101010101" pitchFamily="2" charset="-122"/>
            </a:endParaRPr>
          </a:p>
        </p:txBody>
      </p:sp>
      <p:sp>
        <p:nvSpPr>
          <p:cNvPr id="820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D24ED-4064-4271-BA49-4F47D9213696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880330" y="1444938"/>
            <a:ext cx="4015523" cy="7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>
                <a:solidFill>
                  <a:srgbClr val="FF0000"/>
                </a:solidFill>
              </a:rPr>
              <a:t>Concentration-dépendant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/>
              <a:t>(et temps dépendant)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415820" y="1444938"/>
            <a:ext cx="4746492" cy="8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000" dirty="0"/>
              <a:t>(Non concentration dépendant)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i-FI" altLang="fr-FR" sz="2500" dirty="0"/>
              <a:t>Uniquement </a:t>
            </a:r>
            <a:r>
              <a:rPr lang="fi-FI" altLang="fr-FR" sz="2500" dirty="0">
                <a:solidFill>
                  <a:srgbClr val="FF0000"/>
                </a:solidFill>
              </a:rPr>
              <a:t>temps-dépendant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CAFA4D27-7461-4405-B0BE-00557BEBD40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6872" y="4181877"/>
            <a:ext cx="1999757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BD391336-5E57-4095-AD9A-639BE4C308E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24586" y="4156620"/>
            <a:ext cx="2392588" cy="33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1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Surviving bacteria</a:t>
            </a: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CF7A6066-61FE-4B31-9577-63E802A2E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9653" y="3626508"/>
            <a:ext cx="2319012" cy="2179009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6" name="Line 7">
            <a:extLst>
              <a:ext uri="{FF2B5EF4-FFF2-40B4-BE49-F238E27FC236}">
                <a16:creationId xmlns:a16="http://schemas.microsoft.com/office/drawing/2014/main" id="{AE811D0E-7608-4AB0-99D7-BE7A47B0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7400" y="5855097"/>
            <a:ext cx="3089464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7" name="Line 8">
            <a:extLst>
              <a:ext uri="{FF2B5EF4-FFF2-40B4-BE49-F238E27FC236}">
                <a16:creationId xmlns:a16="http://schemas.microsoft.com/office/drawing/2014/main" id="{8C1D03DF-3B36-4C77-BE9E-CB002486E5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2892" y="2670489"/>
            <a:ext cx="0" cy="319477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B37245AD-6BE5-4875-8B06-113DCB140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067" y="5803576"/>
            <a:ext cx="835933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59" name="Line 11">
            <a:extLst>
              <a:ext uri="{FF2B5EF4-FFF2-40B4-BE49-F238E27FC236}">
                <a16:creationId xmlns:a16="http://schemas.microsoft.com/office/drawing/2014/main" id="{29C11564-241C-4F7C-A386-BB765A11F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5523" y="3718041"/>
            <a:ext cx="975700" cy="2104002"/>
          </a:xfrm>
          <a:prstGeom prst="line">
            <a:avLst/>
          </a:prstGeom>
          <a:noFill/>
          <a:ln w="38100">
            <a:solidFill>
              <a:srgbClr val="5B9BD5">
                <a:lumMod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342E9D9B-330F-4231-B717-C9AB02833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849" y="3683716"/>
            <a:ext cx="75054" cy="44496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768F2D6D-076C-4EB3-B8E1-26F9B4F45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11" y="5821160"/>
            <a:ext cx="723310" cy="36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9267" tIns="23989" rIns="59267" bIns="23989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792163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95ECE71E-7B3C-4915-8E70-453D3239A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1015" y="2843386"/>
            <a:ext cx="0" cy="3009169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3" name="Line 16">
            <a:extLst>
              <a:ext uri="{FF2B5EF4-FFF2-40B4-BE49-F238E27FC236}">
                <a16:creationId xmlns:a16="http://schemas.microsoft.com/office/drawing/2014/main" id="{422A4E06-61F7-4B5B-B397-10442A4CF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1826" y="5855097"/>
            <a:ext cx="332841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4" name="Freeform 20">
            <a:extLst>
              <a:ext uri="{FF2B5EF4-FFF2-40B4-BE49-F238E27FC236}">
                <a16:creationId xmlns:a16="http://schemas.microsoft.com/office/drawing/2014/main" id="{0792D7DD-E546-4A96-9D5C-B2823A16038A}"/>
              </a:ext>
            </a:extLst>
          </p:cNvPr>
          <p:cNvSpPr>
            <a:spLocks/>
          </p:cNvSpPr>
          <p:nvPr/>
        </p:nvSpPr>
        <p:spPr bwMode="auto">
          <a:xfrm>
            <a:off x="1691825" y="2821774"/>
            <a:ext cx="2392535" cy="889911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5" name="Freeform 21">
            <a:extLst>
              <a:ext uri="{FF2B5EF4-FFF2-40B4-BE49-F238E27FC236}">
                <a16:creationId xmlns:a16="http://schemas.microsoft.com/office/drawing/2014/main" id="{06A78965-B587-4DF8-82A2-E7F1D7675020}"/>
              </a:ext>
            </a:extLst>
          </p:cNvPr>
          <p:cNvSpPr>
            <a:spLocks/>
          </p:cNvSpPr>
          <p:nvPr/>
        </p:nvSpPr>
        <p:spPr bwMode="auto">
          <a:xfrm>
            <a:off x="1722460" y="2878982"/>
            <a:ext cx="2374153" cy="84287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5B9BD5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6" name="Freeform 22">
            <a:extLst>
              <a:ext uri="{FF2B5EF4-FFF2-40B4-BE49-F238E27FC236}">
                <a16:creationId xmlns:a16="http://schemas.microsoft.com/office/drawing/2014/main" id="{120EB99E-5E52-4CA1-80F5-4D2E42989067}"/>
              </a:ext>
            </a:extLst>
          </p:cNvPr>
          <p:cNvSpPr>
            <a:spLocks/>
          </p:cNvSpPr>
          <p:nvPr/>
        </p:nvSpPr>
        <p:spPr bwMode="auto">
          <a:xfrm>
            <a:off x="1722460" y="2863727"/>
            <a:ext cx="2489031" cy="1254773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5B9BD5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7" name="Freeform 23">
            <a:extLst>
              <a:ext uri="{FF2B5EF4-FFF2-40B4-BE49-F238E27FC236}">
                <a16:creationId xmlns:a16="http://schemas.microsoft.com/office/drawing/2014/main" id="{6C858FFB-BD6C-4D1B-80A8-7888EABC7AC4}"/>
              </a:ext>
            </a:extLst>
          </p:cNvPr>
          <p:cNvSpPr>
            <a:spLocks/>
          </p:cNvSpPr>
          <p:nvPr/>
        </p:nvSpPr>
        <p:spPr bwMode="auto">
          <a:xfrm>
            <a:off x="1704079" y="3435812"/>
            <a:ext cx="2603911" cy="1318339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8" name="Freeform 24">
            <a:extLst>
              <a:ext uri="{FF2B5EF4-FFF2-40B4-BE49-F238E27FC236}">
                <a16:creationId xmlns:a16="http://schemas.microsoft.com/office/drawing/2014/main" id="{07FFE0DE-4E1E-48BC-BD7F-6A884F948290}"/>
              </a:ext>
            </a:extLst>
          </p:cNvPr>
          <p:cNvSpPr>
            <a:spLocks/>
          </p:cNvSpPr>
          <p:nvPr/>
        </p:nvSpPr>
        <p:spPr bwMode="auto">
          <a:xfrm>
            <a:off x="1704079" y="3705328"/>
            <a:ext cx="2813755" cy="1843386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5B9BD5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9" name="Freeform 25">
            <a:extLst>
              <a:ext uri="{FF2B5EF4-FFF2-40B4-BE49-F238E27FC236}">
                <a16:creationId xmlns:a16="http://schemas.microsoft.com/office/drawing/2014/main" id="{21466438-9495-49DA-9D4B-02FAA1D30339}"/>
              </a:ext>
            </a:extLst>
          </p:cNvPr>
          <p:cNvSpPr>
            <a:spLocks/>
          </p:cNvSpPr>
          <p:nvPr/>
        </p:nvSpPr>
        <p:spPr bwMode="auto">
          <a:xfrm>
            <a:off x="6187400" y="2872625"/>
            <a:ext cx="2585530" cy="772951"/>
          </a:xfrm>
          <a:custGeom>
            <a:avLst/>
            <a:gdLst>
              <a:gd name="T0" fmla="*/ 0 w 1688"/>
              <a:gd name="T1" fmla="*/ 2147483646 h 608"/>
              <a:gd name="T2" fmla="*/ 2147483646 w 1688"/>
              <a:gd name="T3" fmla="*/ 2147483646 h 608"/>
              <a:gd name="T4" fmla="*/ 2147483646 w 168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8" h="608">
                <a:moveTo>
                  <a:pt x="0" y="608"/>
                </a:moveTo>
                <a:lnTo>
                  <a:pt x="616" y="128"/>
                </a:lnTo>
                <a:lnTo>
                  <a:pt x="1688" y="0"/>
                </a:lnTo>
              </a:path>
            </a:pathLst>
          </a:custGeom>
          <a:noFill/>
          <a:ln w="38100" cap="flat" cmpd="sng">
            <a:solidFill>
              <a:srgbClr val="E7E6E6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0" name="Freeform 26">
            <a:extLst>
              <a:ext uri="{FF2B5EF4-FFF2-40B4-BE49-F238E27FC236}">
                <a16:creationId xmlns:a16="http://schemas.microsoft.com/office/drawing/2014/main" id="{B69C4C45-3C69-4D49-9C17-7D950AF49D61}"/>
              </a:ext>
            </a:extLst>
          </p:cNvPr>
          <p:cNvSpPr>
            <a:spLocks/>
          </p:cNvSpPr>
          <p:nvPr/>
        </p:nvSpPr>
        <p:spPr bwMode="auto">
          <a:xfrm>
            <a:off x="6175146" y="3645576"/>
            <a:ext cx="2769336" cy="1027211"/>
          </a:xfrm>
          <a:custGeom>
            <a:avLst/>
            <a:gdLst>
              <a:gd name="T0" fmla="*/ 0 w 1808"/>
              <a:gd name="T1" fmla="*/ 0 h 808"/>
              <a:gd name="T2" fmla="*/ 2147483646 w 1808"/>
              <a:gd name="T3" fmla="*/ 2147483646 h 808"/>
              <a:gd name="T4" fmla="*/ 2147483646 w 1808"/>
              <a:gd name="T5" fmla="*/ 2147483646 h 8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8" h="808">
                <a:moveTo>
                  <a:pt x="0" y="0"/>
                </a:moveTo>
                <a:lnTo>
                  <a:pt x="1096" y="808"/>
                </a:lnTo>
                <a:lnTo>
                  <a:pt x="1808" y="112"/>
                </a:lnTo>
              </a:path>
            </a:pathLst>
          </a:custGeom>
          <a:noFill/>
          <a:ln w="38100" cap="flat" cmpd="sng">
            <a:solidFill>
              <a:srgbClr val="70AD47">
                <a:lumMod val="20000"/>
                <a:lumOff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335B2A8D-98AE-4B26-BE03-538A3B1945B9}"/>
              </a:ext>
            </a:extLst>
          </p:cNvPr>
          <p:cNvSpPr>
            <a:spLocks/>
          </p:cNvSpPr>
          <p:nvPr/>
        </p:nvSpPr>
        <p:spPr bwMode="auto">
          <a:xfrm>
            <a:off x="6162892" y="3635406"/>
            <a:ext cx="2622291" cy="1220449"/>
          </a:xfrm>
          <a:custGeom>
            <a:avLst/>
            <a:gdLst>
              <a:gd name="T0" fmla="*/ 0 w 1712"/>
              <a:gd name="T1" fmla="*/ 0 h 960"/>
              <a:gd name="T2" fmla="*/ 2147483646 w 1712"/>
              <a:gd name="T3" fmla="*/ 2147483646 h 960"/>
              <a:gd name="T4" fmla="*/ 2147483646 w 1712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" h="960">
                <a:moveTo>
                  <a:pt x="0" y="0"/>
                </a:moveTo>
                <a:lnTo>
                  <a:pt x="1056" y="960"/>
                </a:lnTo>
                <a:lnTo>
                  <a:pt x="1712" y="656"/>
                </a:lnTo>
              </a:path>
            </a:pathLst>
          </a:custGeom>
          <a:noFill/>
          <a:ln w="38100" cap="flat" cmpd="sng">
            <a:solidFill>
              <a:srgbClr val="70AD47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25" name="Espace réservé du numéro de diapositive 6">
            <a:extLst>
              <a:ext uri="{FF2B5EF4-FFF2-40B4-BE49-F238E27FC236}">
                <a16:creationId xmlns:a16="http://schemas.microsoft.com/office/drawing/2014/main" id="{A8391A38-5EC8-4BF1-AC85-0E547D02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A75E09F-409D-4197-9FBB-3345AC95E6F0}" type="slidenum">
              <a:rPr lang="fr-FR" altLang="fr-FR" sz="1400" b="0" smtClean="0">
                <a:solidFill>
                  <a:srgbClr val="000000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Clr>
                  <a:srgbClr val="000000"/>
                </a:buClr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fr-FR" altLang="fr-FR" sz="1400" b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37373B0D-B579-4E25-AB82-ECBF74F00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</p:spTree>
    <p:extLst>
      <p:ext uri="{BB962C8B-B14F-4D97-AF65-F5344CB8AC3E}">
        <p14:creationId xmlns:p14="http://schemas.microsoft.com/office/powerpoint/2010/main" val="2389894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66913"/>
            <a:ext cx="10193338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>
                <a:solidFill>
                  <a:srgbClr val="C00000"/>
                </a:solidFill>
              </a:rPr>
              <a:t>Antibiotiques concentration-dépendants</a:t>
            </a:r>
          </a:p>
          <a:p>
            <a:pPr lvl="1" eaLnBrk="1" hangingPunct="1"/>
            <a:r>
              <a:rPr lang="fi-FI" altLang="fr-FR" b="0" dirty="0"/>
              <a:t>leur vitesse de bactéricidie augmente avec la concentration de l'antibiotique</a:t>
            </a:r>
          </a:p>
          <a:p>
            <a:pPr lvl="4" eaLnBrk="1" hangingPunct="1"/>
            <a:endParaRPr lang="fi-FI" altLang="fr-FR" dirty="0"/>
          </a:p>
          <a:p>
            <a:pPr eaLnBrk="1" hangingPunct="1"/>
            <a:r>
              <a:rPr lang="fi-FI" altLang="fr-FR" dirty="0">
                <a:solidFill>
                  <a:srgbClr val="C00000"/>
                </a:solidFill>
              </a:rPr>
              <a:t>Antibiotiques temps-dépendants (encore dits concentration-indépendants)</a:t>
            </a:r>
          </a:p>
          <a:p>
            <a:pPr lvl="1" eaLnBrk="1" hangingPunct="1"/>
            <a:r>
              <a:rPr lang="fi-FI" altLang="fr-FR" b="0" dirty="0"/>
              <a:t>dès qu'ils sont bactéricides, les temps-dépendants agissent à leur vitesse maximale (qui est lente)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220663"/>
            <a:ext cx="8953500" cy="131286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>
                <a:solidFill>
                  <a:srgbClr val="C00000"/>
                </a:solidFill>
              </a:rPr>
              <a:t>Classification des antibiotiques selon leur vitesse de bactéricidie </a:t>
            </a:r>
          </a:p>
        </p:txBody>
      </p:sp>
      <p:sp>
        <p:nvSpPr>
          <p:cNvPr id="645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A29E5F-BD8F-4707-BE44-7D54024BDA0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8925" y="382588"/>
            <a:ext cx="96440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"concentration-dépendants"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33413" y="1344613"/>
            <a:ext cx="86248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Aminosides</a:t>
            </a:r>
          </a:p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Quinolones (sauf sur certains gram-positif)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88925" y="3543300"/>
            <a:ext cx="93122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400" indent="-457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r-FR" sz="2800" b="0"/>
              <a:t>Beta-lactamines (sauf sur certains gram-négatif)</a:t>
            </a:r>
          </a:p>
          <a:p>
            <a:pPr eaLnBrk="1" hangingPunct="1"/>
            <a:r>
              <a:rPr lang="fi-FI" altLang="fr-FR" sz="2800" b="0"/>
              <a:t>Céphalosporines</a:t>
            </a:r>
          </a:p>
          <a:p>
            <a:pPr eaLnBrk="1" hangingPunct="1"/>
            <a:r>
              <a:rPr lang="fi-FI" altLang="fr-FR" sz="2800" b="0"/>
              <a:t>Macrolides</a:t>
            </a:r>
          </a:p>
          <a:p>
            <a:pPr eaLnBrk="1" hangingPunct="1"/>
            <a:r>
              <a:rPr lang="fi-FI" altLang="fr-FR" sz="2800" b="0"/>
              <a:t>Tétracyclines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endParaRPr lang="fi-FI" altLang="fr-FR" sz="2800" b="0"/>
          </a:p>
          <a:p>
            <a:pPr eaLnBrk="1" hangingPunct="1"/>
            <a:r>
              <a:rPr lang="fi-FI" altLang="fr-FR" sz="2800" b="0"/>
              <a:t>Tous les antibiotiques sur </a:t>
            </a:r>
            <a:r>
              <a:rPr lang="fi-FI" altLang="fr-FR" sz="2800" b="0" i="1"/>
              <a:t>Pseudomonas</a:t>
            </a:r>
            <a:endParaRPr lang="fi-FI" altLang="fr-FR" sz="2800" b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288925" y="2716213"/>
            <a:ext cx="96440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”temps-dépendants"</a:t>
            </a:r>
          </a:p>
        </p:txBody>
      </p:sp>
      <p:sp>
        <p:nvSpPr>
          <p:cNvPr id="665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672B76-32D7-4DE8-A101-BB27160913A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87325" y="1901825"/>
            <a:ext cx="9953625" cy="43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277813" indent="-277813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fi-FI" altLang="fr-FR" sz="2800" b="0" dirty="0"/>
              <a:t>Maintien d’une absence de recroissance bactérienne après que l'antibiotique ait été enlevé du milieu</a:t>
            </a:r>
          </a:p>
          <a:p>
            <a:pPr eaLnBrk="1" hangingPunct="1">
              <a:spcBef>
                <a:spcPct val="30000"/>
              </a:spcBef>
            </a:pPr>
            <a:r>
              <a:rPr lang="fi-FI" altLang="fr-FR" sz="2800" b="0" dirty="0"/>
              <a:t>EPA = temps supplémentaire requis en présence </a:t>
            </a:r>
            <a:r>
              <a:rPr lang="fi-FI" altLang="fr-FR" sz="2800" b="0"/>
              <a:t>de l’antibiotique pour </a:t>
            </a:r>
            <a:r>
              <a:rPr lang="fi-FI" altLang="fr-FR" sz="2800" b="0" dirty="0"/>
              <a:t>une croissance de 1 log</a:t>
            </a:r>
            <a:r>
              <a:rPr lang="fi-FI" altLang="fr-FR" sz="2800" b="0" baseline="-25000" dirty="0"/>
              <a:t>10 </a:t>
            </a:r>
            <a:r>
              <a:rPr lang="fi-FI" altLang="fr-FR" sz="2800" b="0" dirty="0"/>
              <a:t>après dilution au 1/100 ème de l’inoculum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800" b="0" dirty="0"/>
              <a:t>                         </a:t>
            </a:r>
            <a:r>
              <a:rPr lang="fi-FI" altLang="fr-FR" sz="2400" b="0" dirty="0">
                <a:solidFill>
                  <a:srgbClr val="C00000"/>
                </a:solidFill>
              </a:rPr>
              <a:t>EPA = T</a:t>
            </a:r>
            <a:r>
              <a:rPr lang="fi-FI" altLang="fr-FR" sz="2400" b="0" baseline="-25000" dirty="0">
                <a:solidFill>
                  <a:srgbClr val="C00000"/>
                </a:solidFill>
              </a:rPr>
              <a:t>x10,AB</a:t>
            </a:r>
            <a:r>
              <a:rPr lang="fi-FI" altLang="fr-FR" sz="2400" b="0" dirty="0">
                <a:solidFill>
                  <a:srgbClr val="C00000"/>
                </a:solidFill>
              </a:rPr>
              <a:t> – T</a:t>
            </a:r>
            <a:r>
              <a:rPr lang="fi-FI" altLang="fr-FR" sz="2400" b="0" baseline="-25000" dirty="0">
                <a:solidFill>
                  <a:srgbClr val="C00000"/>
                </a:solidFill>
              </a:rPr>
              <a:t>x10,C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r-FR" sz="2400" b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      avec T</a:t>
            </a:r>
            <a:r>
              <a:rPr lang="fi-FI" altLang="fr-FR" sz="2400" b="0" baseline="-25000" dirty="0"/>
              <a:t>x10,AB</a:t>
            </a:r>
            <a:r>
              <a:rPr lang="fi-FI" altLang="fr-FR" sz="2400" b="0" dirty="0"/>
              <a:t>   = culture avec AB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r-FR" sz="2400" b="0" dirty="0"/>
              <a:t>                 avec T</a:t>
            </a:r>
            <a:r>
              <a:rPr lang="fi-FI" altLang="fr-FR" sz="2400" b="0" baseline="-25000" dirty="0"/>
              <a:t>x10,C</a:t>
            </a:r>
            <a:r>
              <a:rPr lang="fi-FI" altLang="fr-FR" sz="2400" b="0" dirty="0"/>
              <a:t>     = culture contrôle sans AB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686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E9EF2-D8BA-42F6-A490-3C17052E1F7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fr-FR" altLang="fr-FR" sz="1400" b="0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3276600" y="2438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59" name="Line 4"/>
          <p:cNvSpPr>
            <a:spLocks noChangeShapeType="1"/>
          </p:cNvSpPr>
          <p:nvPr/>
        </p:nvSpPr>
        <p:spPr bwMode="auto">
          <a:xfrm>
            <a:off x="3200400" y="5448300"/>
            <a:ext cx="4562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Freeform 5"/>
          <p:cNvSpPr>
            <a:spLocks/>
          </p:cNvSpPr>
          <p:nvPr/>
        </p:nvSpPr>
        <p:spPr bwMode="auto">
          <a:xfrm>
            <a:off x="3248025" y="2317750"/>
            <a:ext cx="1978025" cy="1152525"/>
          </a:xfrm>
          <a:custGeom>
            <a:avLst/>
            <a:gdLst>
              <a:gd name="T0" fmla="*/ 0 w 9407"/>
              <a:gd name="T1" fmla="*/ 2147483646 h 11038"/>
              <a:gd name="T2" fmla="*/ 2147483646 w 9407"/>
              <a:gd name="T3" fmla="*/ 2147483646 h 11038"/>
              <a:gd name="T4" fmla="*/ 2147483646 w 9407"/>
              <a:gd name="T5" fmla="*/ 2147483646 h 11038"/>
              <a:gd name="T6" fmla="*/ 2147483646 w 9407"/>
              <a:gd name="T7" fmla="*/ 2147483646 h 11038"/>
              <a:gd name="T8" fmla="*/ 2147483646 w 9407"/>
              <a:gd name="T9" fmla="*/ 2147483646 h 11038"/>
              <a:gd name="T10" fmla="*/ 2147483646 w 9407"/>
              <a:gd name="T11" fmla="*/ 2147483646 h 11038"/>
              <a:gd name="T12" fmla="*/ 2147483646 w 9407"/>
              <a:gd name="T13" fmla="*/ 0 h 110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407" h="11038">
                <a:moveTo>
                  <a:pt x="0" y="5553"/>
                </a:moveTo>
                <a:lnTo>
                  <a:pt x="3483" y="1038"/>
                </a:lnTo>
                <a:cubicBezTo>
                  <a:pt x="3515" y="6460"/>
                  <a:pt x="3445" y="5616"/>
                  <a:pt x="3478" y="11038"/>
                </a:cubicBezTo>
                <a:cubicBezTo>
                  <a:pt x="4249" y="10354"/>
                  <a:pt x="5088" y="9926"/>
                  <a:pt x="5791" y="8984"/>
                </a:cubicBezTo>
                <a:cubicBezTo>
                  <a:pt x="6494" y="8042"/>
                  <a:pt x="7217" y="6370"/>
                  <a:pt x="7698" y="5385"/>
                </a:cubicBezTo>
                <a:cubicBezTo>
                  <a:pt x="8179" y="4401"/>
                  <a:pt x="8220" y="3814"/>
                  <a:pt x="8678" y="3077"/>
                </a:cubicBezTo>
                <a:cubicBezTo>
                  <a:pt x="8741" y="3047"/>
                  <a:pt x="9345" y="30"/>
                  <a:pt x="9407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3248025" y="2932113"/>
            <a:ext cx="3179763" cy="1544637"/>
          </a:xfrm>
          <a:custGeom>
            <a:avLst/>
            <a:gdLst>
              <a:gd name="T0" fmla="*/ 0 w 11849"/>
              <a:gd name="T1" fmla="*/ 0 h 10000"/>
              <a:gd name="T2" fmla="*/ 2147483646 w 11849"/>
              <a:gd name="T3" fmla="*/ 2147483646 h 10000"/>
              <a:gd name="T4" fmla="*/ 2147483646 w 11849"/>
              <a:gd name="T5" fmla="*/ 2147483646 h 10000"/>
              <a:gd name="T6" fmla="*/ 2147483646 w 11849"/>
              <a:gd name="T7" fmla="*/ 2147483646 h 10000"/>
              <a:gd name="T8" fmla="*/ 2147483646 w 11849"/>
              <a:gd name="T9" fmla="*/ 2147483646 h 10000"/>
              <a:gd name="T10" fmla="*/ 2147483646 w 11849"/>
              <a:gd name="T11" fmla="*/ 2147483646 h 10000"/>
              <a:gd name="T12" fmla="*/ 2147483646 w 11849"/>
              <a:gd name="T13" fmla="*/ 2147483646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49" h="10000">
                <a:moveTo>
                  <a:pt x="0" y="0"/>
                </a:moveTo>
                <a:lnTo>
                  <a:pt x="2795" y="3712"/>
                </a:lnTo>
                <a:cubicBezTo>
                  <a:pt x="2860" y="6749"/>
                  <a:pt x="2773" y="8240"/>
                  <a:pt x="2840" y="10000"/>
                </a:cubicBezTo>
                <a:lnTo>
                  <a:pt x="5615" y="9317"/>
                </a:lnTo>
                <a:cubicBezTo>
                  <a:pt x="5584" y="8833"/>
                  <a:pt x="8417" y="7944"/>
                  <a:pt x="8386" y="7462"/>
                </a:cubicBezTo>
                <a:lnTo>
                  <a:pt x="10000" y="4731"/>
                </a:lnTo>
                <a:lnTo>
                  <a:pt x="11849" y="1295"/>
                </a:ln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2" name="Text Box 27"/>
          <p:cNvSpPr txBox="1">
            <a:spLocks noChangeArrowheads="1"/>
          </p:cNvSpPr>
          <p:nvPr/>
        </p:nvSpPr>
        <p:spPr bwMode="auto">
          <a:xfrm>
            <a:off x="7335838" y="1804988"/>
            <a:ext cx="2024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/>
              <a:t>Culture sans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solidFill>
                  <a:srgbClr val="C00000"/>
                </a:solidFill>
              </a:rPr>
              <a:t>Culture avec AB</a:t>
            </a:r>
          </a:p>
        </p:txBody>
      </p:sp>
      <p:sp>
        <p:nvSpPr>
          <p:cNvPr id="70663" name="Line 29"/>
          <p:cNvSpPr>
            <a:spLocks noChangeShapeType="1"/>
          </p:cNvSpPr>
          <p:nvPr/>
        </p:nvSpPr>
        <p:spPr bwMode="auto">
          <a:xfrm>
            <a:off x="4000500" y="54737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4" name="Line 30"/>
          <p:cNvSpPr>
            <a:spLocks noChangeShapeType="1"/>
          </p:cNvSpPr>
          <p:nvPr/>
        </p:nvSpPr>
        <p:spPr bwMode="auto">
          <a:xfrm>
            <a:off x="4762500" y="54483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Line 31"/>
          <p:cNvSpPr>
            <a:spLocks noChangeShapeType="1"/>
          </p:cNvSpPr>
          <p:nvPr/>
        </p:nvSpPr>
        <p:spPr bwMode="auto">
          <a:xfrm>
            <a:off x="5505450" y="545465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6" name="Line 32"/>
          <p:cNvSpPr>
            <a:spLocks noChangeShapeType="1"/>
          </p:cNvSpPr>
          <p:nvPr/>
        </p:nvSpPr>
        <p:spPr bwMode="auto">
          <a:xfrm>
            <a:off x="6248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7" name="Line 33"/>
          <p:cNvSpPr>
            <a:spLocks noChangeShapeType="1"/>
          </p:cNvSpPr>
          <p:nvPr/>
        </p:nvSpPr>
        <p:spPr bwMode="auto">
          <a:xfrm>
            <a:off x="7010400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8" name="Line 34"/>
          <p:cNvSpPr>
            <a:spLocks noChangeShapeType="1"/>
          </p:cNvSpPr>
          <p:nvPr/>
        </p:nvSpPr>
        <p:spPr bwMode="auto">
          <a:xfrm>
            <a:off x="7751763" y="5461000"/>
            <a:ext cx="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69" name="Line 35"/>
          <p:cNvSpPr>
            <a:spLocks noChangeShapeType="1"/>
          </p:cNvSpPr>
          <p:nvPr/>
        </p:nvSpPr>
        <p:spPr bwMode="auto">
          <a:xfrm>
            <a:off x="3194050" y="494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0" name="Line 36"/>
          <p:cNvSpPr>
            <a:spLocks noChangeShapeType="1"/>
          </p:cNvSpPr>
          <p:nvPr/>
        </p:nvSpPr>
        <p:spPr bwMode="auto">
          <a:xfrm>
            <a:off x="3187700" y="4438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1" name="Line 37"/>
          <p:cNvSpPr>
            <a:spLocks noChangeShapeType="1"/>
          </p:cNvSpPr>
          <p:nvPr/>
        </p:nvSpPr>
        <p:spPr bwMode="auto">
          <a:xfrm>
            <a:off x="3181350" y="3930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38"/>
          <p:cNvSpPr>
            <a:spLocks noChangeShapeType="1"/>
          </p:cNvSpPr>
          <p:nvPr/>
        </p:nvSpPr>
        <p:spPr bwMode="auto">
          <a:xfrm>
            <a:off x="3175000" y="3422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3" name="Line 39"/>
          <p:cNvSpPr>
            <a:spLocks noChangeShapeType="1"/>
          </p:cNvSpPr>
          <p:nvPr/>
        </p:nvSpPr>
        <p:spPr bwMode="auto">
          <a:xfrm>
            <a:off x="3168650" y="2914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4" name="Line 40"/>
          <p:cNvSpPr>
            <a:spLocks noChangeShapeType="1"/>
          </p:cNvSpPr>
          <p:nvPr/>
        </p:nvSpPr>
        <p:spPr bwMode="auto">
          <a:xfrm>
            <a:off x="3181350" y="2406650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Text Box 41"/>
          <p:cNvSpPr txBox="1">
            <a:spLocks noChangeArrowheads="1"/>
          </p:cNvSpPr>
          <p:nvPr/>
        </p:nvSpPr>
        <p:spPr bwMode="auto">
          <a:xfrm>
            <a:off x="2684463" y="26336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7</a:t>
            </a:r>
          </a:p>
        </p:txBody>
      </p:sp>
      <p:sp>
        <p:nvSpPr>
          <p:cNvPr id="70676" name="Text Box 42"/>
          <p:cNvSpPr txBox="1">
            <a:spLocks noChangeArrowheads="1"/>
          </p:cNvSpPr>
          <p:nvPr/>
        </p:nvSpPr>
        <p:spPr bwMode="auto">
          <a:xfrm>
            <a:off x="2684463" y="319881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77" name="Text Box 43"/>
          <p:cNvSpPr txBox="1">
            <a:spLocks noChangeArrowheads="1"/>
          </p:cNvSpPr>
          <p:nvPr/>
        </p:nvSpPr>
        <p:spPr bwMode="auto">
          <a:xfrm>
            <a:off x="2684463" y="3763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5</a:t>
            </a:r>
          </a:p>
        </p:txBody>
      </p:sp>
      <p:sp>
        <p:nvSpPr>
          <p:cNvPr id="70678" name="Text Box 44"/>
          <p:cNvSpPr txBox="1">
            <a:spLocks noChangeArrowheads="1"/>
          </p:cNvSpPr>
          <p:nvPr/>
        </p:nvSpPr>
        <p:spPr bwMode="auto">
          <a:xfrm>
            <a:off x="2684463" y="42211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79" name="Text Box 45"/>
          <p:cNvSpPr txBox="1">
            <a:spLocks noChangeArrowheads="1"/>
          </p:cNvSpPr>
          <p:nvPr/>
        </p:nvSpPr>
        <p:spPr bwMode="auto">
          <a:xfrm>
            <a:off x="2684463" y="4716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3</a:t>
            </a:r>
          </a:p>
        </p:txBody>
      </p:sp>
      <p:sp>
        <p:nvSpPr>
          <p:cNvPr id="70680" name="Text Box 46"/>
          <p:cNvSpPr txBox="1">
            <a:spLocks noChangeArrowheads="1"/>
          </p:cNvSpPr>
          <p:nvPr/>
        </p:nvSpPr>
        <p:spPr bwMode="auto">
          <a:xfrm>
            <a:off x="2684463" y="52244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1" name="Text Box 47"/>
          <p:cNvSpPr txBox="1">
            <a:spLocks noChangeArrowheads="1"/>
          </p:cNvSpPr>
          <p:nvPr/>
        </p:nvSpPr>
        <p:spPr bwMode="auto">
          <a:xfrm>
            <a:off x="307975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0</a:t>
            </a:r>
          </a:p>
        </p:txBody>
      </p:sp>
      <p:sp>
        <p:nvSpPr>
          <p:cNvPr id="70682" name="Text Box 48"/>
          <p:cNvSpPr txBox="1">
            <a:spLocks noChangeArrowheads="1"/>
          </p:cNvSpPr>
          <p:nvPr/>
        </p:nvSpPr>
        <p:spPr bwMode="auto">
          <a:xfrm>
            <a:off x="3811588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2</a:t>
            </a:r>
          </a:p>
        </p:txBody>
      </p:sp>
      <p:sp>
        <p:nvSpPr>
          <p:cNvPr id="70683" name="Text Box 49"/>
          <p:cNvSpPr txBox="1">
            <a:spLocks noChangeArrowheads="1"/>
          </p:cNvSpPr>
          <p:nvPr/>
        </p:nvSpPr>
        <p:spPr bwMode="auto">
          <a:xfrm>
            <a:off x="4543425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4</a:t>
            </a:r>
          </a:p>
        </p:txBody>
      </p:sp>
      <p:sp>
        <p:nvSpPr>
          <p:cNvPr id="70684" name="Text Box 50"/>
          <p:cNvSpPr txBox="1">
            <a:spLocks noChangeArrowheads="1"/>
          </p:cNvSpPr>
          <p:nvPr/>
        </p:nvSpPr>
        <p:spPr bwMode="auto">
          <a:xfrm>
            <a:off x="5275263" y="5532438"/>
            <a:ext cx="325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6</a:t>
            </a:r>
          </a:p>
        </p:txBody>
      </p:sp>
      <p:sp>
        <p:nvSpPr>
          <p:cNvPr id="70685" name="Text Box 51"/>
          <p:cNvSpPr txBox="1">
            <a:spLocks noChangeArrowheads="1"/>
          </p:cNvSpPr>
          <p:nvPr/>
        </p:nvSpPr>
        <p:spPr bwMode="auto">
          <a:xfrm>
            <a:off x="6007100" y="5532438"/>
            <a:ext cx="3254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86" name="Text Box 52"/>
          <p:cNvSpPr txBox="1">
            <a:spLocks noChangeArrowheads="1"/>
          </p:cNvSpPr>
          <p:nvPr/>
        </p:nvSpPr>
        <p:spPr bwMode="auto">
          <a:xfrm>
            <a:off x="6738938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10</a:t>
            </a:r>
          </a:p>
        </p:txBody>
      </p:sp>
      <p:sp>
        <p:nvSpPr>
          <p:cNvPr id="70687" name="Text Box 53"/>
          <p:cNvSpPr txBox="1">
            <a:spLocks noChangeArrowheads="1"/>
          </p:cNvSpPr>
          <p:nvPr/>
        </p:nvSpPr>
        <p:spPr bwMode="auto">
          <a:xfrm>
            <a:off x="7613650" y="5532438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12</a:t>
            </a:r>
          </a:p>
        </p:txBody>
      </p:sp>
      <p:sp>
        <p:nvSpPr>
          <p:cNvPr id="70688" name="Text Box 54"/>
          <p:cNvSpPr txBox="1">
            <a:spLocks noChangeArrowheads="1"/>
          </p:cNvSpPr>
          <p:nvPr/>
        </p:nvSpPr>
        <p:spPr bwMode="auto">
          <a:xfrm>
            <a:off x="8131175" y="5453063"/>
            <a:ext cx="1046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Heures</a:t>
            </a:r>
          </a:p>
        </p:txBody>
      </p:sp>
      <p:sp>
        <p:nvSpPr>
          <p:cNvPr id="70689" name="Text Box 55"/>
          <p:cNvSpPr txBox="1">
            <a:spLocks noChangeArrowheads="1"/>
          </p:cNvSpPr>
          <p:nvPr/>
        </p:nvSpPr>
        <p:spPr bwMode="auto">
          <a:xfrm>
            <a:off x="2684463" y="2112963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/>
              <a:t>8</a:t>
            </a:r>
          </a:p>
        </p:txBody>
      </p:sp>
      <p:sp>
        <p:nvSpPr>
          <p:cNvPr id="70690" name="Text Box 56"/>
          <p:cNvSpPr txBox="1">
            <a:spLocks noChangeArrowheads="1"/>
          </p:cNvSpPr>
          <p:nvPr/>
        </p:nvSpPr>
        <p:spPr bwMode="auto">
          <a:xfrm rot="-5400000">
            <a:off x="293688" y="3573462"/>
            <a:ext cx="2787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800" b="0"/>
              <a:t>Log</a:t>
            </a:r>
            <a:r>
              <a:rPr lang="en-US" altLang="fr-FR" sz="2800" b="0" baseline="-25000"/>
              <a:t>10</a:t>
            </a:r>
            <a:r>
              <a:rPr lang="en-US" altLang="fr-FR" sz="2800" b="0"/>
              <a:t>  [UFC/mL]</a:t>
            </a:r>
          </a:p>
        </p:txBody>
      </p:sp>
      <p:sp>
        <p:nvSpPr>
          <p:cNvPr id="38947" name="Double flèche horizontale 4"/>
          <p:cNvSpPr>
            <a:spLocks noChangeArrowheads="1"/>
          </p:cNvSpPr>
          <p:nvPr/>
        </p:nvSpPr>
        <p:spPr bwMode="auto">
          <a:xfrm>
            <a:off x="4010025" y="2790825"/>
            <a:ext cx="809625" cy="246063"/>
          </a:xfrm>
          <a:prstGeom prst="leftRightArrow">
            <a:avLst>
              <a:gd name="adj1" fmla="val 50000"/>
              <a:gd name="adj2" fmla="val 4975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8" name="Double flèche horizontale 62"/>
          <p:cNvSpPr>
            <a:spLocks noChangeArrowheads="1"/>
          </p:cNvSpPr>
          <p:nvPr/>
        </p:nvSpPr>
        <p:spPr bwMode="auto">
          <a:xfrm>
            <a:off x="4038600" y="3816350"/>
            <a:ext cx="1562100" cy="244475"/>
          </a:xfrm>
          <a:prstGeom prst="leftRightArrow">
            <a:avLst>
              <a:gd name="adj1" fmla="val 50000"/>
              <a:gd name="adj2" fmla="val 5002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49" name="ZoneTexte 5"/>
          <p:cNvSpPr txBox="1">
            <a:spLocks noChangeArrowheads="1"/>
          </p:cNvSpPr>
          <p:nvPr/>
        </p:nvSpPr>
        <p:spPr bwMode="auto">
          <a:xfrm>
            <a:off x="4405313" y="3398838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>
                <a:solidFill>
                  <a:srgbClr val="C00000"/>
                </a:solidFill>
              </a:rPr>
              <a:t>T</a:t>
            </a:r>
            <a:r>
              <a:rPr lang="fi-FI" altLang="fr-FR" sz="1800" b="0" baseline="-25000">
                <a:solidFill>
                  <a:srgbClr val="C00000"/>
                </a:solidFill>
              </a:rPr>
              <a:t>x10,AB</a:t>
            </a:r>
            <a:endParaRPr lang="fr-FR" altLang="fr-FR" sz="1800" b="0">
              <a:solidFill>
                <a:srgbClr val="C00000"/>
              </a:solidFill>
            </a:endParaRPr>
          </a:p>
        </p:txBody>
      </p:sp>
      <p:sp>
        <p:nvSpPr>
          <p:cNvPr id="38950" name="ZoneTexte 6"/>
          <p:cNvSpPr txBox="1">
            <a:spLocks noChangeArrowheads="1"/>
          </p:cNvSpPr>
          <p:nvPr/>
        </p:nvSpPr>
        <p:spPr bwMode="auto">
          <a:xfrm>
            <a:off x="4038600" y="2354263"/>
            <a:ext cx="727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1800" b="0"/>
              <a:t>T</a:t>
            </a:r>
            <a:r>
              <a:rPr lang="fi-FI" altLang="fr-FR" sz="1800" b="0" baseline="-25000"/>
              <a:t>x10,C</a:t>
            </a:r>
            <a:endParaRPr lang="fr-FR" altLang="fr-FR" sz="1800" b="0"/>
          </a:p>
        </p:txBody>
      </p:sp>
      <p:sp>
        <p:nvSpPr>
          <p:cNvPr id="38951" name="Double flèche horizontale 65"/>
          <p:cNvSpPr>
            <a:spLocks noChangeArrowheads="1"/>
          </p:cNvSpPr>
          <p:nvPr/>
        </p:nvSpPr>
        <p:spPr bwMode="auto">
          <a:xfrm>
            <a:off x="4838700" y="2798763"/>
            <a:ext cx="808038" cy="244475"/>
          </a:xfrm>
          <a:prstGeom prst="leftRightArrow">
            <a:avLst>
              <a:gd name="adj1" fmla="val 50000"/>
              <a:gd name="adj2" fmla="val 4997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38952" name="ZoneTexte 7"/>
          <p:cNvSpPr txBox="1">
            <a:spLocks noChangeArrowheads="1"/>
          </p:cNvSpPr>
          <p:nvPr/>
        </p:nvSpPr>
        <p:spPr bwMode="auto">
          <a:xfrm>
            <a:off x="5675313" y="2740025"/>
            <a:ext cx="62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C00000"/>
                </a:solidFill>
              </a:rPr>
              <a:t>EPA</a:t>
            </a:r>
          </a:p>
        </p:txBody>
      </p:sp>
      <p:sp>
        <p:nvSpPr>
          <p:cNvPr id="7069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06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8CD629-6BE1-4EFD-81B8-799F1163792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7" grpId="0" animBg="1"/>
      <p:bldP spid="38948" grpId="0" animBg="1"/>
      <p:bldP spid="38949" grpId="0"/>
      <p:bldP spid="38950" grpId="0"/>
      <p:bldP spid="38951" grpId="0" animBg="1"/>
      <p:bldP spid="3895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490663"/>
            <a:ext cx="10037763" cy="42767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r-FR" altLang="fr-FR" sz="2400" b="0"/>
              <a:t>L’EPA traduit la rémanence de l’action antibiotique et il est typiquement observé pour les antibiotique ayant une </a:t>
            </a:r>
            <a:r>
              <a:rPr lang="fr-FR" altLang="fr-FR" sz="2400">
                <a:solidFill>
                  <a:srgbClr val="C00000"/>
                </a:solidFill>
              </a:rPr>
              <a:t>action  irréversible ou lentement réversible </a:t>
            </a:r>
            <a:r>
              <a:rPr lang="fr-FR" altLang="fr-FR" sz="2400" b="0"/>
              <a:t>sur les synthèses bactériennes</a:t>
            </a:r>
          </a:p>
          <a:p>
            <a:pPr algn="just">
              <a:lnSpc>
                <a:spcPct val="90000"/>
              </a:lnSpc>
            </a:pPr>
            <a:endParaRPr lang="fr-FR" altLang="fr-FR" sz="2400" b="0"/>
          </a:p>
          <a:p>
            <a:pPr algn="just">
              <a:lnSpc>
                <a:spcPct val="90000"/>
              </a:lnSpc>
            </a:pPr>
            <a:endParaRPr lang="fr-FR" altLang="fr-FR" sz="2000" b="0"/>
          </a:p>
          <a:p>
            <a:pPr algn="just"/>
            <a:r>
              <a:rPr lang="fi-FI" altLang="fr-FR" sz="2400" b="0"/>
              <a:t>Mécanismes</a:t>
            </a:r>
          </a:p>
          <a:p>
            <a:pPr lvl="1" algn="just"/>
            <a:r>
              <a:rPr lang="fi-FI" altLang="fr-FR" sz="2000" b="0"/>
              <a:t>Persistance de l'antibiotique à ses sites de fixation</a:t>
            </a:r>
          </a:p>
          <a:p>
            <a:pPr lvl="1" algn="just"/>
            <a:r>
              <a:rPr lang="fi-FI" altLang="fr-FR" sz="2000" b="0"/>
              <a:t>Temps de diffusion en dehors de la bactérie		</a:t>
            </a:r>
            <a:r>
              <a:rPr lang="fi-FI" altLang="fr-FR" sz="2000">
                <a:solidFill>
                  <a:srgbClr val="C00000"/>
                </a:solidFill>
              </a:rPr>
              <a:t>Quinolones</a:t>
            </a:r>
          </a:p>
          <a:p>
            <a:pPr lvl="1" algn="just"/>
            <a:r>
              <a:rPr lang="fi-FI" altLang="fr-FR" sz="2000" b="0"/>
              <a:t>Temps de régénération des enzymes de la bactérie</a:t>
            </a:r>
          </a:p>
          <a:p>
            <a:pPr lvl="1" algn="just"/>
            <a:r>
              <a:rPr lang="fi-FI" altLang="fr-FR" sz="2000" b="0"/>
              <a:t>Temps de régénération des ribosomes			</a:t>
            </a:r>
            <a:r>
              <a:rPr lang="fi-FI" altLang="fr-FR" sz="2000">
                <a:solidFill>
                  <a:srgbClr val="C00000"/>
                </a:solidFill>
              </a:rPr>
              <a:t>Aminogycosides</a:t>
            </a:r>
          </a:p>
          <a:p>
            <a:pPr lvl="1" algn="just">
              <a:lnSpc>
                <a:spcPct val="90000"/>
              </a:lnSpc>
            </a:pPr>
            <a:r>
              <a:rPr lang="fr-FR" altLang="fr-FR" sz="2400" b="0"/>
              <a:t>…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475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300D7-03C7-4F60-B6A3-19A353DE79E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/>
              <a:t>PL Toutain Ecole Vétérinaire Toulouse</a:t>
            </a:r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781050" y="1728788"/>
            <a:ext cx="3087688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>
                <a:solidFill>
                  <a:srgbClr val="FF0000"/>
                </a:solidFill>
              </a:rPr>
              <a:t>Effet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r-FR" sz="28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Bêtalactamines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Tétracyclines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Chloramphénicol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Macrolides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Triméthoprime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Aminosides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Rifampicine</a:t>
            </a:r>
          </a:p>
        </p:txBody>
      </p:sp>
      <p:sp>
        <p:nvSpPr>
          <p:cNvPr id="76804" name="Rectangle 3"/>
          <p:cNvSpPr>
            <a:spLocks noChangeArrowheads="1"/>
          </p:cNvSpPr>
          <p:nvPr/>
        </p:nvSpPr>
        <p:spPr bwMode="auto">
          <a:xfrm>
            <a:off x="3943350" y="1728788"/>
            <a:ext cx="2484438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>
                <a:solidFill>
                  <a:srgbClr val="FF0000"/>
                </a:solidFill>
              </a:rPr>
              <a:t>durée Gram 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r-FR" sz="2800" b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++++</a:t>
            </a:r>
          </a:p>
        </p:txBody>
      </p:sp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6845300" y="1766888"/>
            <a:ext cx="2395538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>
                <a:solidFill>
                  <a:srgbClr val="FF0000"/>
                </a:solidFill>
              </a:rPr>
              <a:t>durée Gram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r-FR" sz="2800" b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++++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r-FR" sz="2800" b="0"/>
              <a:t>++++</a:t>
            </a:r>
          </a:p>
        </p:txBody>
      </p:sp>
      <p:sp>
        <p:nvSpPr>
          <p:cNvPr id="76806" name="Rectangle 5"/>
          <p:cNvSpPr>
            <a:spLocks noChangeArrowheads="1"/>
          </p:cNvSpPr>
          <p:nvPr/>
        </p:nvSpPr>
        <p:spPr bwMode="auto">
          <a:xfrm>
            <a:off x="1019175" y="6010275"/>
            <a:ext cx="7434263" cy="7048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b="0"/>
              <a:t>0 = inférieur à 0.5h       + = 0.5 à 1.5h        ++ = 1.5 à 2.5h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2000" b="0"/>
              <a:t>+++ = 2.5h à 4h           ++++ &gt; 4h                 ND = non déterminé</a:t>
            </a:r>
          </a:p>
        </p:txBody>
      </p:sp>
      <p:sp>
        <p:nvSpPr>
          <p:cNvPr id="76807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1437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vitro</a:t>
            </a:r>
          </a:p>
        </p:txBody>
      </p:sp>
      <p:sp>
        <p:nvSpPr>
          <p:cNvPr id="7680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45DA62-53E9-420D-971A-18E3240836E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6589"/>
            <a:ext cx="10193338" cy="32235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400" b="0" dirty="0"/>
              <a:t>Chez un animal traité, temps (h) nécessaire pour que le nombre de bactéries au site infectieux puisse augmenter d’un 1 log</a:t>
            </a:r>
            <a:r>
              <a:rPr lang="fr-FR" altLang="fr-FR" sz="2400" b="0" baseline="-25000" dirty="0"/>
              <a:t>10</a:t>
            </a:r>
            <a:r>
              <a:rPr lang="fr-FR" altLang="fr-FR" sz="2400" b="0" dirty="0"/>
              <a:t> quand les concentrations plasmatiques passent en dessous de la CMI</a:t>
            </a:r>
          </a:p>
          <a:p>
            <a:pPr>
              <a:lnSpc>
                <a:spcPct val="90000"/>
              </a:lnSpc>
            </a:pPr>
            <a:endParaRPr lang="fr-FR" altLang="fr-FR" sz="2400" b="0" dirty="0"/>
          </a:p>
          <a:p>
            <a:pPr>
              <a:spcBef>
                <a:spcPct val="0"/>
              </a:spcBef>
            </a:pPr>
            <a:r>
              <a:rPr lang="fr-FR" altLang="fr-FR" sz="2400" b="0" dirty="0"/>
              <a:t>L’</a:t>
            </a:r>
            <a:r>
              <a:rPr lang="fr-FR" altLang="fr-FR" sz="2400" b="0" dirty="0">
                <a:solidFill>
                  <a:srgbClr val="C00000"/>
                </a:solidFill>
              </a:rPr>
              <a:t>EPA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vivo</a:t>
            </a:r>
            <a:r>
              <a:rPr lang="fr-FR" altLang="fr-FR" sz="2400" b="0" dirty="0">
                <a:solidFill>
                  <a:srgbClr val="C00000"/>
                </a:solidFill>
              </a:rPr>
              <a:t> </a:t>
            </a:r>
            <a:r>
              <a:rPr lang="fr-FR" altLang="fr-FR" sz="2400" b="0" dirty="0"/>
              <a:t>est </a:t>
            </a:r>
            <a:r>
              <a:rPr lang="fr-FR" altLang="fr-FR" sz="2400" b="0" dirty="0">
                <a:solidFill>
                  <a:srgbClr val="C00000"/>
                </a:solidFill>
              </a:rPr>
              <a:t>plus long que l’EPA </a:t>
            </a:r>
            <a:r>
              <a:rPr lang="fr-FR" altLang="fr-FR" sz="2400" b="0" i="1" dirty="0">
                <a:solidFill>
                  <a:srgbClr val="C00000"/>
                </a:solidFill>
              </a:rPr>
              <a:t>in vitro </a:t>
            </a:r>
            <a:r>
              <a:rPr lang="fr-FR" altLang="fr-FR" sz="2400" b="0" dirty="0"/>
              <a:t>car influencé par:</a:t>
            </a:r>
            <a:endParaRPr lang="fr-FR" altLang="fr-FR" sz="1600" b="0" dirty="0"/>
          </a:p>
          <a:p>
            <a:pPr lvl="2">
              <a:spcBef>
                <a:spcPct val="0"/>
              </a:spcBef>
            </a:pPr>
            <a:r>
              <a:rPr lang="fr-FR" altLang="fr-FR" b="0" dirty="0"/>
              <a:t>Les effets </a:t>
            </a:r>
            <a:r>
              <a:rPr lang="fr-FR" altLang="fr-FR" b="0" dirty="0" err="1"/>
              <a:t>sub</a:t>
            </a:r>
            <a:r>
              <a:rPr lang="fr-FR" altLang="fr-FR" b="0" dirty="0"/>
              <a:t>-inhibiteurs de l’antibiotique à concentrations &lt; CMI</a:t>
            </a:r>
          </a:p>
          <a:p>
            <a:pPr lvl="2">
              <a:spcBef>
                <a:spcPct val="0"/>
              </a:spcBef>
            </a:pPr>
            <a:r>
              <a:rPr lang="fr-FR" altLang="fr-FR" b="0" dirty="0"/>
              <a:t>Les interactions avec les défenses immunitaires</a:t>
            </a:r>
          </a:p>
          <a:p>
            <a:pPr>
              <a:lnSpc>
                <a:spcPct val="90000"/>
              </a:lnSpc>
            </a:pPr>
            <a:endParaRPr lang="fr-FR" altLang="fr-FR" sz="2400" b="0" dirty="0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7885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1E3501-2941-4A93-A628-15CE2A16B56E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671638"/>
            <a:ext cx="799465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ZoneTexte 2"/>
          <p:cNvSpPr txBox="1">
            <a:spLocks noChangeArrowheads="1"/>
          </p:cNvSpPr>
          <p:nvPr/>
        </p:nvSpPr>
        <p:spPr bwMode="auto">
          <a:xfrm>
            <a:off x="7283450" y="1693863"/>
            <a:ext cx="17287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D’après C. Padoin DIU Maladies infect et tropicales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29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3DD71-4019-4A7B-AC8B-932DF16BE96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1312" y="2396720"/>
            <a:ext cx="9758339" cy="39100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ct val="50000"/>
              </a:spcBef>
            </a:pPr>
            <a:r>
              <a:rPr lang="fi-FI" altLang="fr-FR" sz="2800" b="0" dirty="0"/>
              <a:t>Le rôle de l'EPA dans l’efficacité thérapeutique est discuté</a:t>
            </a:r>
          </a:p>
          <a:p>
            <a:pPr>
              <a:spcBef>
                <a:spcPct val="50000"/>
              </a:spcBef>
            </a:pPr>
            <a:r>
              <a:rPr lang="fi-FI" altLang="fr-FR" sz="2800" b="0" dirty="0"/>
              <a:t>Si le </a:t>
            </a:r>
            <a:r>
              <a:rPr lang="fi-FI" altLang="fr-FR" sz="2800" dirty="0">
                <a:solidFill>
                  <a:srgbClr val="C00000"/>
                </a:solidFill>
              </a:rPr>
              <a:t>t1/2 vie de l’AB est court </a:t>
            </a:r>
            <a:r>
              <a:rPr lang="fi-FI" altLang="fr-FR" sz="2800" b="0" dirty="0"/>
              <a:t>(1 h), l'EPA peut </a:t>
            </a:r>
            <a:r>
              <a:rPr lang="fi-FI" altLang="fr-FR" sz="2800" dirty="0">
                <a:solidFill>
                  <a:srgbClr val="C00000"/>
                </a:solidFill>
              </a:rPr>
              <a:t>prolonger significativement l'effet</a:t>
            </a:r>
          </a:p>
          <a:p>
            <a:pPr>
              <a:spcBef>
                <a:spcPct val="50000"/>
              </a:spcBef>
            </a:pPr>
            <a:r>
              <a:rPr lang="fi-FI" altLang="fr-FR" sz="2800" b="0" dirty="0"/>
              <a:t>Si le </a:t>
            </a:r>
            <a:r>
              <a:rPr lang="fi-FI" altLang="fr-FR" sz="2800" dirty="0">
                <a:solidFill>
                  <a:srgbClr val="C00000"/>
                </a:solidFill>
              </a:rPr>
              <a:t>t1/2 vie de l’AB est long </a:t>
            </a:r>
            <a:r>
              <a:rPr lang="fi-FI" altLang="fr-FR" sz="2800" b="0" dirty="0"/>
              <a:t>(&gt;5 h), la contribution de l’EPA est </a:t>
            </a:r>
            <a:r>
              <a:rPr lang="fi-FI" altLang="fr-FR" sz="2800" dirty="0">
                <a:solidFill>
                  <a:srgbClr val="C00000"/>
                </a:solidFill>
              </a:rPr>
              <a:t>probablement négligeable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1500" y="274638"/>
            <a:ext cx="9056688" cy="766762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4000" b="0">
                <a:solidFill>
                  <a:srgbClr val="C00000"/>
                </a:solidFill>
              </a:rPr>
              <a:t>L'effet post-antibiotique (EPA) </a:t>
            </a:r>
            <a:r>
              <a:rPr lang="fi-FI" altLang="fr-FR" sz="4000" b="0" i="1">
                <a:solidFill>
                  <a:srgbClr val="C00000"/>
                </a:solidFill>
              </a:rPr>
              <a:t>in vivo</a:t>
            </a:r>
          </a:p>
        </p:txBody>
      </p:sp>
      <p:sp>
        <p:nvSpPr>
          <p:cNvPr id="8397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75EDF-4EF3-4AD8-9067-EAE0961A6BCB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44488"/>
            <a:ext cx="9499600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 b="0"/>
              <a:t>Comment déterminer un schéma posologique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501900"/>
            <a:ext cx="8918575" cy="276225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Modèles d’infection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Essais cliniques de terrain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1813" y="1616075"/>
            <a:ext cx="938053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En établissant les relations entre doses et effets</a:t>
            </a:r>
          </a:p>
        </p:txBody>
      </p:sp>
      <p:sp>
        <p:nvSpPr>
          <p:cNvPr id="1229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F105F0-0E59-4382-8337-848634388FF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400" b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528763" y="5135683"/>
            <a:ext cx="6615112" cy="650875"/>
            <a:chOff x="963" y="3464"/>
            <a:chExt cx="4167" cy="410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981" y="3464"/>
              <a:ext cx="1149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Réponse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thérapeutique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63" y="3464"/>
              <a:ext cx="169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Dose de principe actif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administré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832" y="3645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Antibiothérapie raisonnée.</a:t>
            </a:r>
            <a:b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altLang="fr-FR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PK/PD</a:t>
            </a: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180049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Mars 2024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39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8"/>
          <p:cNvSpPr>
            <a:spLocks noChangeArrowheads="1"/>
          </p:cNvSpPr>
          <p:nvPr/>
        </p:nvSpPr>
        <p:spPr bwMode="auto">
          <a:xfrm>
            <a:off x="1147763" y="222250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Les indices d’efficacité ou indices PK/PD</a:t>
            </a:r>
          </a:p>
        </p:txBody>
      </p:sp>
      <p:sp>
        <p:nvSpPr>
          <p:cNvPr id="8806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71450" y="1833563"/>
            <a:ext cx="9890125" cy="4479925"/>
          </a:xfrm>
        </p:spPr>
        <p:txBody>
          <a:bodyPr/>
          <a:lstStyle/>
          <a:p>
            <a:pPr eaLnBrk="1" hangingPunct="1"/>
            <a:r>
              <a:rPr lang="fr-FR" altLang="fr-FR" sz="2800"/>
              <a:t>Des </a:t>
            </a:r>
            <a:r>
              <a:rPr lang="fr-FR" altLang="fr-FR" sz="2800">
                <a:solidFill>
                  <a:srgbClr val="0033CC"/>
                </a:solidFill>
              </a:rPr>
              <a:t>critères de substitution</a:t>
            </a:r>
            <a:r>
              <a:rPr lang="fr-FR" altLang="fr-FR" sz="2800"/>
              <a:t> pour la guérison clinique ou bactériologique</a:t>
            </a:r>
          </a:p>
          <a:p>
            <a:pPr lvl="4" eaLnBrk="1" hangingPunct="1"/>
            <a:endParaRPr lang="fr-FR" altLang="fr-FR" sz="1600"/>
          </a:p>
          <a:p>
            <a:pPr eaLnBrk="1" hangingPunct="1"/>
            <a:r>
              <a:rPr lang="fr-FR" altLang="fr-FR" sz="2800"/>
              <a:t>Des manières de </a:t>
            </a:r>
            <a:r>
              <a:rPr lang="fr-FR" altLang="fr-FR" sz="2800">
                <a:solidFill>
                  <a:srgbClr val="0033CC"/>
                </a:solidFill>
              </a:rPr>
              <a:t>standardiser l’exposition plasmatique</a:t>
            </a:r>
            <a:r>
              <a:rPr lang="fr-FR" altLang="fr-FR" sz="2800"/>
              <a:t>, relativement à la sensibilité du pathogène (la CMI)</a:t>
            </a:r>
          </a:p>
          <a:p>
            <a:pPr lvl="1" eaLnBrk="1" hangingPunct="1"/>
            <a:r>
              <a:rPr lang="fr-FR" altLang="fr-FR" sz="2400"/>
              <a:t>Exposition en termes d’</a:t>
            </a:r>
            <a:r>
              <a:rPr lang="fr-FR" altLang="fr-FR" i="1">
                <a:solidFill>
                  <a:srgbClr val="C00000"/>
                </a:solidFill>
              </a:rPr>
              <a:t>Intensité</a:t>
            </a:r>
            <a:r>
              <a:rPr lang="fr-FR" altLang="fr-FR" sz="2400"/>
              <a:t> et/ou de </a:t>
            </a:r>
            <a:r>
              <a:rPr lang="fr-FR" altLang="fr-FR" i="1">
                <a:solidFill>
                  <a:srgbClr val="C00000"/>
                </a:solidFill>
              </a:rPr>
              <a:t>Durée</a:t>
            </a:r>
          </a:p>
          <a:p>
            <a:pPr lvl="4" eaLnBrk="1" hangingPunct="1"/>
            <a:endParaRPr lang="fr-FR" altLang="fr-FR" sz="1600" i="1">
              <a:solidFill>
                <a:srgbClr val="C00000"/>
              </a:solidFill>
            </a:endParaRPr>
          </a:p>
          <a:p>
            <a:pPr eaLnBrk="1" hangingPunct="1"/>
            <a:r>
              <a:rPr lang="fr-FR" altLang="fr-FR" sz="2800"/>
              <a:t>Les </a:t>
            </a:r>
            <a:r>
              <a:rPr lang="fr-FR" altLang="fr-FR" sz="2800">
                <a:solidFill>
                  <a:srgbClr val="0033CC"/>
                </a:solidFill>
              </a:rPr>
              <a:t>valeurs seuils</a:t>
            </a:r>
            <a:r>
              <a:rPr lang="fr-FR" altLang="fr-FR" sz="2800"/>
              <a:t> « garantissent » la guérison avec une certaine </a:t>
            </a:r>
            <a:r>
              <a:rPr lang="fr-FR" altLang="fr-FR" sz="2800">
                <a:solidFill>
                  <a:srgbClr val="0033CC"/>
                </a:solidFill>
              </a:rPr>
              <a:t>probabilité, &gt;80-90%</a:t>
            </a:r>
          </a:p>
        </p:txBody>
      </p:sp>
      <p:sp>
        <p:nvSpPr>
          <p:cNvPr id="8806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DD799-8B83-4124-8B62-407BC8CF914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1746250" y="2244725"/>
            <a:ext cx="0" cy="3452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>
            <a:off x="1746250" y="5697538"/>
            <a:ext cx="660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6" name="Freeform 6"/>
          <p:cNvSpPr>
            <a:spLocks/>
          </p:cNvSpPr>
          <p:nvPr/>
        </p:nvSpPr>
        <p:spPr bwMode="auto">
          <a:xfrm>
            <a:off x="1746250" y="2652713"/>
            <a:ext cx="6510338" cy="3044825"/>
          </a:xfrm>
          <a:custGeom>
            <a:avLst/>
            <a:gdLst>
              <a:gd name="T0" fmla="*/ 0 w 4101"/>
              <a:gd name="T1" fmla="*/ 2147483646 h 1814"/>
              <a:gd name="T2" fmla="*/ 2147483646 w 4101"/>
              <a:gd name="T3" fmla="*/ 2147483646 h 1814"/>
              <a:gd name="T4" fmla="*/ 2147483646 w 4101"/>
              <a:gd name="T5" fmla="*/ 2147483646 h 1814"/>
              <a:gd name="T6" fmla="*/ 2147483646 w 4101"/>
              <a:gd name="T7" fmla="*/ 2147483646 h 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1" h="1814">
                <a:moveTo>
                  <a:pt x="0" y="1814"/>
                </a:moveTo>
                <a:cubicBezTo>
                  <a:pt x="105" y="1096"/>
                  <a:pt x="211" y="378"/>
                  <a:pt x="538" y="189"/>
                </a:cubicBezTo>
                <a:cubicBezTo>
                  <a:pt x="865" y="0"/>
                  <a:pt x="1369" y="437"/>
                  <a:pt x="1963" y="677"/>
                </a:cubicBezTo>
                <a:cubicBezTo>
                  <a:pt x="2557" y="917"/>
                  <a:pt x="3329" y="1271"/>
                  <a:pt x="4101" y="162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117" name="Text Box 15"/>
          <p:cNvSpPr txBox="1">
            <a:spLocks noChangeArrowheads="1"/>
          </p:cNvSpPr>
          <p:nvPr/>
        </p:nvSpPr>
        <p:spPr bwMode="auto">
          <a:xfrm rot="-5400000">
            <a:off x="344487" y="3625851"/>
            <a:ext cx="216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2400" b="0"/>
              <a:t>concentrations</a:t>
            </a:r>
          </a:p>
        </p:txBody>
      </p:sp>
      <p:sp>
        <p:nvSpPr>
          <p:cNvPr id="90118" name="Text Box 18"/>
          <p:cNvSpPr txBox="1">
            <a:spLocks noChangeArrowheads="1"/>
          </p:cNvSpPr>
          <p:nvPr/>
        </p:nvSpPr>
        <p:spPr bwMode="auto">
          <a:xfrm>
            <a:off x="7931150" y="5697538"/>
            <a:ext cx="1036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Temps</a:t>
            </a:r>
          </a:p>
        </p:txBody>
      </p:sp>
      <p:grpSp>
        <p:nvGrpSpPr>
          <p:cNvPr id="117799" name="Group 39"/>
          <p:cNvGrpSpPr>
            <a:grpSpLocks/>
          </p:cNvGrpSpPr>
          <p:nvPr/>
        </p:nvGrpSpPr>
        <p:grpSpPr bwMode="auto">
          <a:xfrm>
            <a:off x="2016125" y="4697413"/>
            <a:ext cx="4297363" cy="731837"/>
            <a:chOff x="1270" y="2959"/>
            <a:chExt cx="2707" cy="461"/>
          </a:xfrm>
        </p:grpSpPr>
        <p:sp>
          <p:nvSpPr>
            <p:cNvPr id="90136" name="Line 26"/>
            <p:cNvSpPr>
              <a:spLocks noChangeShapeType="1"/>
            </p:cNvSpPr>
            <p:nvPr/>
          </p:nvSpPr>
          <p:spPr bwMode="auto">
            <a:xfrm>
              <a:off x="1270" y="2959"/>
              <a:ext cx="2707" cy="0"/>
            </a:xfrm>
            <a:prstGeom prst="line">
              <a:avLst/>
            </a:prstGeom>
            <a:noFill/>
            <a:ln w="5715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7" name="Rectangle 27"/>
            <p:cNvSpPr>
              <a:spLocks noChangeArrowheads="1"/>
            </p:cNvSpPr>
            <p:nvPr/>
          </p:nvSpPr>
          <p:spPr bwMode="auto">
            <a:xfrm>
              <a:off x="1373" y="3132"/>
              <a:ext cx="2430" cy="28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Temps  &gt; CMI </a:t>
              </a:r>
              <a:r>
                <a:rPr lang="en-US" altLang="fr-FR" sz="1800" i="1">
                  <a:solidFill>
                    <a:srgbClr val="FFFF00"/>
                  </a:solidFill>
                </a:rPr>
                <a:t>(T &gt; CMI)</a:t>
              </a:r>
              <a:endParaRPr lang="en-US" altLang="fr-FR" sz="1800" b="0" i="1">
                <a:solidFill>
                  <a:srgbClr val="FFFF00"/>
                </a:solidFill>
              </a:endParaRPr>
            </a:p>
          </p:txBody>
        </p:sp>
      </p:grpSp>
      <p:grpSp>
        <p:nvGrpSpPr>
          <p:cNvPr id="117788" name="Group 28"/>
          <p:cNvGrpSpPr>
            <a:grpSpLocks/>
          </p:cNvGrpSpPr>
          <p:nvPr/>
        </p:nvGrpSpPr>
        <p:grpSpPr bwMode="auto">
          <a:xfrm>
            <a:off x="2890838" y="2800350"/>
            <a:ext cx="6772275" cy="1752600"/>
            <a:chOff x="1680" y="1632"/>
            <a:chExt cx="3792" cy="1104"/>
          </a:xfrm>
        </p:grpSpPr>
        <p:sp>
          <p:nvSpPr>
            <p:cNvPr id="90133" name="Line 29"/>
            <p:cNvSpPr>
              <a:spLocks noChangeShapeType="1"/>
            </p:cNvSpPr>
            <p:nvPr/>
          </p:nvSpPr>
          <p:spPr bwMode="auto">
            <a:xfrm>
              <a:off x="4560" y="1680"/>
              <a:ext cx="0" cy="1056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4" name="Text Box 30"/>
            <p:cNvSpPr txBox="1">
              <a:spLocks noChangeArrowheads="1"/>
            </p:cNvSpPr>
            <p:nvPr/>
          </p:nvSpPr>
          <p:spPr bwMode="auto">
            <a:xfrm>
              <a:off x="4586" y="2062"/>
              <a:ext cx="886" cy="407"/>
            </a:xfrm>
            <a:prstGeom prst="rect">
              <a:avLst/>
            </a:prstGeom>
            <a:solidFill>
              <a:srgbClr val="000099"/>
            </a:solidFill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fr-FR" sz="1800">
                  <a:solidFill>
                    <a:srgbClr val="F8F8F8"/>
                  </a:solidFill>
                </a:rPr>
                <a:t>Pic / CMI</a:t>
              </a:r>
              <a:br>
                <a:rPr lang="en-US" altLang="fr-FR" sz="1800">
                  <a:solidFill>
                    <a:srgbClr val="F8F8F8"/>
                  </a:solidFill>
                </a:rPr>
              </a:br>
              <a:r>
                <a:rPr lang="en-US" altLang="fr-FR" sz="1800">
                  <a:solidFill>
                    <a:srgbClr val="F8F8F8"/>
                  </a:solidFill>
                </a:rPr>
                <a:t> </a:t>
              </a:r>
              <a:r>
                <a:rPr lang="en-US" altLang="fr-FR" sz="1800" i="1">
                  <a:solidFill>
                    <a:srgbClr val="FFFF00"/>
                  </a:solidFill>
                </a:rPr>
                <a:t>(Cmax /CMI)</a:t>
              </a:r>
            </a:p>
          </p:txBody>
        </p:sp>
        <p:sp>
          <p:nvSpPr>
            <p:cNvPr id="90135" name="Line 31"/>
            <p:cNvSpPr>
              <a:spLocks noChangeShapeType="1"/>
            </p:cNvSpPr>
            <p:nvPr/>
          </p:nvSpPr>
          <p:spPr bwMode="auto">
            <a:xfrm flipV="1">
              <a:off x="1680" y="1632"/>
              <a:ext cx="2880" cy="0"/>
            </a:xfrm>
            <a:prstGeom prst="line">
              <a:avLst/>
            </a:prstGeom>
            <a:noFill/>
            <a:ln w="28575" cap="rnd">
              <a:solidFill>
                <a:srgbClr val="CC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7793" name="Rectangle 33"/>
          <p:cNvSpPr>
            <a:spLocks noChangeArrowheads="1"/>
          </p:cNvSpPr>
          <p:nvPr/>
        </p:nvSpPr>
        <p:spPr bwMode="auto">
          <a:xfrm>
            <a:off x="2239963" y="3586163"/>
            <a:ext cx="2073275" cy="855662"/>
          </a:xfrm>
          <a:prstGeom prst="rect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>
                <a:solidFill>
                  <a:srgbClr val="F8F8F8"/>
                </a:solidFill>
              </a:rPr>
              <a:t>Aire</a:t>
            </a:r>
            <a:r>
              <a:rPr lang="en-US" altLang="fr-FR" sz="1800" baseline="-25000">
                <a:solidFill>
                  <a:srgbClr val="F8F8F8"/>
                </a:solidFill>
              </a:rPr>
              <a:t>24h</a:t>
            </a:r>
            <a:r>
              <a:rPr lang="en-US" altLang="fr-FR" sz="1800">
                <a:solidFill>
                  <a:srgbClr val="F8F8F8"/>
                </a:solidFill>
              </a:rPr>
              <a:t> sous </a:t>
            </a:r>
            <a:br>
              <a:rPr lang="en-US" altLang="fr-FR" sz="1800">
                <a:solidFill>
                  <a:srgbClr val="F8F8F8"/>
                </a:solidFill>
              </a:rPr>
            </a:br>
            <a:r>
              <a:rPr lang="en-US" altLang="fr-FR" sz="1800">
                <a:solidFill>
                  <a:srgbClr val="F8F8F8"/>
                </a:solidFill>
              </a:rPr>
              <a:t>la courbe / CMI</a:t>
            </a:r>
            <a:br>
              <a:rPr lang="en-US" altLang="fr-FR" sz="1800">
                <a:solidFill>
                  <a:srgbClr val="F8F8F8"/>
                </a:solidFill>
              </a:rPr>
            </a:br>
            <a:r>
              <a:rPr lang="en-US" altLang="fr-FR" sz="1800" i="1">
                <a:solidFill>
                  <a:srgbClr val="FFFF00"/>
                </a:solidFill>
              </a:rPr>
              <a:t>(AUC</a:t>
            </a:r>
            <a:r>
              <a:rPr lang="en-US" altLang="fr-FR" sz="1800" i="1" baseline="-25000">
                <a:solidFill>
                  <a:srgbClr val="FFFF00"/>
                </a:solidFill>
              </a:rPr>
              <a:t>24h </a:t>
            </a:r>
            <a:r>
              <a:rPr lang="en-US" altLang="fr-FR" sz="1800" i="1">
                <a:solidFill>
                  <a:srgbClr val="FFFF00"/>
                </a:solidFill>
              </a:rPr>
              <a:t>/ CMI)</a:t>
            </a:r>
            <a:endParaRPr lang="en-US" altLang="fr-FR" sz="1800" b="0" i="1">
              <a:solidFill>
                <a:srgbClr val="FFFF00"/>
              </a:solidFill>
            </a:endParaRPr>
          </a:p>
        </p:txBody>
      </p:sp>
      <p:grpSp>
        <p:nvGrpSpPr>
          <p:cNvPr id="117800" name="Group 40"/>
          <p:cNvGrpSpPr>
            <a:grpSpLocks/>
          </p:cNvGrpSpPr>
          <p:nvPr/>
        </p:nvGrpSpPr>
        <p:grpSpPr bwMode="auto">
          <a:xfrm>
            <a:off x="1746250" y="4403725"/>
            <a:ext cx="7980363" cy="1293813"/>
            <a:chOff x="1100" y="2774"/>
            <a:chExt cx="5027" cy="815"/>
          </a:xfrm>
        </p:grpSpPr>
        <p:sp>
          <p:nvSpPr>
            <p:cNvPr id="90129" name="Line 8"/>
            <p:cNvSpPr>
              <a:spLocks noChangeShapeType="1"/>
            </p:cNvSpPr>
            <p:nvPr/>
          </p:nvSpPr>
          <p:spPr bwMode="auto">
            <a:xfrm>
              <a:off x="1100" y="2865"/>
              <a:ext cx="491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0" name="Line 10"/>
            <p:cNvSpPr>
              <a:spLocks noChangeShapeType="1"/>
            </p:cNvSpPr>
            <p:nvPr/>
          </p:nvSpPr>
          <p:spPr bwMode="auto">
            <a:xfrm>
              <a:off x="4076" y="2844"/>
              <a:ext cx="0" cy="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31" name="Oval 12"/>
            <p:cNvSpPr>
              <a:spLocks noChangeArrowheads="1"/>
            </p:cNvSpPr>
            <p:nvPr/>
          </p:nvSpPr>
          <p:spPr bwMode="auto">
            <a:xfrm>
              <a:off x="4011" y="2774"/>
              <a:ext cx="142" cy="1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2400" b="0"/>
            </a:p>
          </p:txBody>
        </p:sp>
        <p:sp>
          <p:nvSpPr>
            <p:cNvPr id="117798" name="Text Box 38"/>
            <p:cNvSpPr txBox="1">
              <a:spLocks noChangeArrowheads="1"/>
            </p:cNvSpPr>
            <p:nvPr/>
          </p:nvSpPr>
          <p:spPr bwMode="auto">
            <a:xfrm>
              <a:off x="5554" y="2969"/>
              <a:ext cx="5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fr-FR" sz="2800" b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CMI</a:t>
              </a:r>
            </a:p>
          </p:txBody>
        </p:sp>
      </p:grpSp>
      <p:sp>
        <p:nvSpPr>
          <p:cNvPr id="90123" name="Rectangle 18"/>
          <p:cNvSpPr>
            <a:spLocks noChangeArrowheads="1"/>
          </p:cNvSpPr>
          <p:nvPr/>
        </p:nvSpPr>
        <p:spPr bwMode="auto">
          <a:xfrm>
            <a:off x="1147763" y="222250"/>
            <a:ext cx="793908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Les indices d’efficacité ou indices PK/PD</a:t>
            </a:r>
          </a:p>
        </p:txBody>
      </p:sp>
      <p:sp>
        <p:nvSpPr>
          <p:cNvPr id="90124" name="Flèche droite 1"/>
          <p:cNvSpPr>
            <a:spLocks noChangeArrowheads="1"/>
          </p:cNvSpPr>
          <p:nvPr/>
        </p:nvSpPr>
        <p:spPr bwMode="auto">
          <a:xfrm rot="-5400000">
            <a:off x="-804068" y="3901281"/>
            <a:ext cx="3117850" cy="404813"/>
          </a:xfrm>
          <a:prstGeom prst="rightArrow">
            <a:avLst>
              <a:gd name="adj1" fmla="val 50000"/>
              <a:gd name="adj2" fmla="val 499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5" name="ZoneTexte 2"/>
          <p:cNvSpPr txBox="1">
            <a:spLocks noChangeArrowheads="1"/>
          </p:cNvSpPr>
          <p:nvPr/>
        </p:nvSpPr>
        <p:spPr bwMode="auto">
          <a:xfrm>
            <a:off x="136525" y="1692275"/>
            <a:ext cx="1236663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1"/>
                </a:solidFill>
              </a:rPr>
              <a:t>Intensité</a:t>
            </a:r>
          </a:p>
        </p:txBody>
      </p:sp>
      <p:sp>
        <p:nvSpPr>
          <p:cNvPr id="90126" name="Flèche droite 23"/>
          <p:cNvSpPr>
            <a:spLocks noChangeArrowheads="1"/>
          </p:cNvSpPr>
          <p:nvPr/>
        </p:nvSpPr>
        <p:spPr bwMode="auto">
          <a:xfrm>
            <a:off x="2605088" y="6075363"/>
            <a:ext cx="3119437" cy="403225"/>
          </a:xfrm>
          <a:prstGeom prst="rightArrow">
            <a:avLst>
              <a:gd name="adj1" fmla="val 50000"/>
              <a:gd name="adj2" fmla="val 501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0127" name="ZoneTexte 24"/>
          <p:cNvSpPr txBox="1">
            <a:spLocks noChangeArrowheads="1"/>
          </p:cNvSpPr>
          <p:nvPr/>
        </p:nvSpPr>
        <p:spPr bwMode="auto">
          <a:xfrm>
            <a:off x="6470650" y="6076950"/>
            <a:ext cx="912813" cy="4000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1"/>
                </a:solidFill>
              </a:rPr>
              <a:t>Durée</a:t>
            </a:r>
          </a:p>
        </p:txBody>
      </p:sp>
      <p:sp>
        <p:nvSpPr>
          <p:cNvPr id="901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462AD-5822-49F0-B7AA-107DAB9F582D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93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905000"/>
            <a:ext cx="9301163" cy="2122488"/>
          </a:xfrm>
        </p:spPr>
        <p:txBody>
          <a:bodyPr/>
          <a:lstStyle/>
          <a:p>
            <a:pPr defTabSz="762000" eaLnBrk="1" hangingPunct="1"/>
            <a:r>
              <a:rPr lang="fr-FR" altLang="fr-FR" sz="4400"/>
              <a:t>L’indice PK/PD le plus corrélé avec l’efficacité dépend de la classe d’antibiotique</a:t>
            </a:r>
          </a:p>
        </p:txBody>
      </p:sp>
      <p:sp>
        <p:nvSpPr>
          <p:cNvPr id="9216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DCC60-77CA-4BC7-9189-4ABD44E69C8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947863"/>
            <a:ext cx="5822950" cy="296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1" name="Rectangle 5"/>
          <p:cNvSpPr>
            <a:spLocks noChangeAspect="1" noChangeArrowheads="1"/>
          </p:cNvSpPr>
          <p:nvPr/>
        </p:nvSpPr>
        <p:spPr bwMode="auto">
          <a:xfrm>
            <a:off x="585788" y="325438"/>
            <a:ext cx="9115425" cy="12128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tx2"/>
                </a:solidFill>
              </a:rPr>
              <a:t>Relations entre 3 indices PK/PD et le nombre de </a:t>
            </a:r>
            <a:r>
              <a:rPr lang="en-US" altLang="fr-FR" sz="2400" i="1">
                <a:solidFill>
                  <a:srgbClr val="6666FF"/>
                </a:solidFill>
              </a:rPr>
              <a:t>Streptococcus</a:t>
            </a:r>
            <a:r>
              <a:rPr lang="en-US" altLang="fr-FR" sz="2400">
                <a:solidFill>
                  <a:srgbClr val="6666FF"/>
                </a:solidFill>
              </a:rPr>
              <a:t> </a:t>
            </a:r>
            <a:r>
              <a:rPr lang="en-US" altLang="fr-FR" sz="2400" i="1">
                <a:solidFill>
                  <a:srgbClr val="6666FF"/>
                </a:solidFill>
              </a:rPr>
              <a:t>pneumoniae</a:t>
            </a:r>
            <a:r>
              <a:rPr lang="en-US" altLang="fr-FR" sz="2400">
                <a:solidFill>
                  <a:schemeClr val="tx2"/>
                </a:solidFill>
              </a:rPr>
              <a:t> après 24 h de traitement avec la  </a:t>
            </a:r>
            <a:r>
              <a:rPr lang="en-US" altLang="fr-FR" sz="2400">
                <a:solidFill>
                  <a:srgbClr val="6666FF"/>
                </a:solidFill>
              </a:rPr>
              <a:t>temafloxacine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1025031" name="Rectangle 7"/>
          <p:cNvSpPr>
            <a:spLocks noChangeArrowheads="1"/>
          </p:cNvSpPr>
          <p:nvPr/>
        </p:nvSpPr>
        <p:spPr bwMode="auto">
          <a:xfrm>
            <a:off x="2887663" y="2201863"/>
            <a:ext cx="1697037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4214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Modèle souris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Infection de la cuisse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Animaux </a:t>
            </a:r>
            <a:r>
              <a:rPr lang="en-US" altLang="fr-FR" sz="2000">
                <a:solidFill>
                  <a:srgbClr val="C00000"/>
                </a:solidFill>
              </a:rPr>
              <a:t>neutropéniques</a:t>
            </a:r>
          </a:p>
        </p:txBody>
      </p:sp>
      <p:sp>
        <p:nvSpPr>
          <p:cNvPr id="94215" name="ZoneTexte 1"/>
          <p:cNvSpPr txBox="1">
            <a:spLocks noChangeArrowheads="1"/>
          </p:cNvSpPr>
          <p:nvPr/>
        </p:nvSpPr>
        <p:spPr bwMode="auto">
          <a:xfrm>
            <a:off x="4532313" y="5187950"/>
            <a:ext cx="200501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Fluoroquinolone</a:t>
            </a:r>
          </a:p>
        </p:txBody>
      </p:sp>
      <p:sp>
        <p:nvSpPr>
          <p:cNvPr id="942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9BE13C-84E4-419F-B01D-733105A54F7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06625"/>
            <a:ext cx="5786437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054" name="Rectangle 6"/>
          <p:cNvSpPr>
            <a:spLocks noChangeArrowheads="1"/>
          </p:cNvSpPr>
          <p:nvPr/>
        </p:nvSpPr>
        <p:spPr bwMode="auto">
          <a:xfrm>
            <a:off x="6029325" y="2355850"/>
            <a:ext cx="1698625" cy="2190750"/>
          </a:xfrm>
          <a:prstGeom prst="rect">
            <a:avLst/>
          </a:prstGeom>
          <a:solidFill>
            <a:srgbClr val="FF00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96260" name="Rectangle 5"/>
          <p:cNvSpPr>
            <a:spLocks noChangeAspect="1" noChangeArrowheads="1"/>
          </p:cNvSpPr>
          <p:nvPr/>
        </p:nvSpPr>
        <p:spPr bwMode="auto">
          <a:xfrm>
            <a:off x="585788" y="517525"/>
            <a:ext cx="9115425" cy="830263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tx2"/>
                </a:solidFill>
              </a:rPr>
              <a:t>Relations entre 3 indices PK/PD et le nombre de </a:t>
            </a:r>
            <a:r>
              <a:rPr lang="en-US" altLang="fr-FR" sz="2400" i="1">
                <a:solidFill>
                  <a:srgbClr val="6666FF"/>
                </a:solidFill>
              </a:rPr>
              <a:t>Klebsiella</a:t>
            </a:r>
            <a:r>
              <a:rPr lang="en-US" altLang="fr-FR" sz="2400">
                <a:solidFill>
                  <a:srgbClr val="6666FF"/>
                </a:solidFill>
              </a:rPr>
              <a:t> </a:t>
            </a:r>
            <a:r>
              <a:rPr lang="en-US" altLang="fr-FR" sz="2400" i="1">
                <a:solidFill>
                  <a:srgbClr val="6666FF"/>
                </a:solidFill>
              </a:rPr>
              <a:t>pneumoniae</a:t>
            </a:r>
            <a:r>
              <a:rPr lang="en-US" altLang="fr-FR" sz="2400">
                <a:solidFill>
                  <a:schemeClr val="tx2"/>
                </a:solidFill>
              </a:rPr>
              <a:t> après 24 h de traitement avec la </a:t>
            </a:r>
            <a:r>
              <a:rPr lang="en-US" altLang="fr-FR" sz="2400">
                <a:solidFill>
                  <a:srgbClr val="6666FF"/>
                </a:solidFill>
              </a:rPr>
              <a:t>ceftazidime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3524250" y="6353175"/>
            <a:ext cx="3854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/>
              <a:t>Andes &amp; Craig, Int J Antimicrob Agents, 2002</a:t>
            </a:r>
          </a:p>
        </p:txBody>
      </p:sp>
      <p:sp>
        <p:nvSpPr>
          <p:cNvPr id="96262" name="Rectangle 5"/>
          <p:cNvSpPr>
            <a:spLocks noChangeAspect="1" noChangeArrowheads="1"/>
          </p:cNvSpPr>
          <p:nvPr/>
        </p:nvSpPr>
        <p:spPr bwMode="auto">
          <a:xfrm>
            <a:off x="255588" y="5645150"/>
            <a:ext cx="3136900" cy="101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Modèle souris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Infection de la cuisse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000" b="0">
                <a:solidFill>
                  <a:schemeClr val="tx2"/>
                </a:solidFill>
              </a:rPr>
              <a:t>Animaux </a:t>
            </a:r>
            <a:r>
              <a:rPr lang="en-US" altLang="fr-FR" sz="2000">
                <a:solidFill>
                  <a:srgbClr val="C00000"/>
                </a:solidFill>
              </a:rPr>
              <a:t>neutropéniques</a:t>
            </a:r>
          </a:p>
        </p:txBody>
      </p:sp>
      <p:sp>
        <p:nvSpPr>
          <p:cNvPr id="96263" name="ZoneTexte 10"/>
          <p:cNvSpPr txBox="1">
            <a:spLocks noChangeArrowheads="1"/>
          </p:cNvSpPr>
          <p:nvPr/>
        </p:nvSpPr>
        <p:spPr bwMode="auto">
          <a:xfrm>
            <a:off x="4532313" y="5187950"/>
            <a:ext cx="18256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C00000"/>
                </a:solidFill>
              </a:rPr>
              <a:t>Beta-lactamine</a:t>
            </a:r>
          </a:p>
        </p:txBody>
      </p:sp>
      <p:sp>
        <p:nvSpPr>
          <p:cNvPr id="962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A8265F-F3FF-487E-B29A-B3FD216795D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/>
          <p:cNvSpPr txBox="1">
            <a:spLocks noChangeArrowheads="1"/>
          </p:cNvSpPr>
          <p:nvPr/>
        </p:nvSpPr>
        <p:spPr bwMode="auto">
          <a:xfrm>
            <a:off x="1719263" y="4943475"/>
            <a:ext cx="7051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From  Lees, Svenden &amp; Wiuff,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/>
              <a:t>In : Guide to Antimicrobial Use in Animals. Ed. Guadabassi, jensen &amp; kruse, 2008</a:t>
            </a:r>
          </a:p>
        </p:txBody>
      </p:sp>
      <p:sp>
        <p:nvSpPr>
          <p:cNvPr id="983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9E38BB-D797-47A5-BD26-0F0BFB0DF57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fr-FR" altLang="fr-FR" sz="1400" b="0"/>
          </a:p>
        </p:txBody>
      </p:sp>
      <p:sp>
        <p:nvSpPr>
          <p:cNvPr id="9830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90575" y="1846263"/>
            <a:ext cx="8983663" cy="2555875"/>
          </a:xfrm>
        </p:spPr>
        <p:txBody>
          <a:bodyPr/>
          <a:lstStyle/>
          <a:p>
            <a:pPr defTabSz="762000" eaLnBrk="1" hangingPunct="1"/>
            <a:r>
              <a:rPr lang="fr-FR" altLang="fr-FR"/>
              <a:t>Les indices PK/PD corrélés avec l’efficacité sont fonction de la famille d’antibiotique et du type d’activité antibactérienne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3702" name="Group 486"/>
          <p:cNvGraphicFramePr>
            <a:graphicFrameLocks noGrp="1"/>
          </p:cNvGraphicFramePr>
          <p:nvPr/>
        </p:nvGraphicFramePr>
        <p:xfrm>
          <a:off x="225425" y="258763"/>
          <a:ext cx="9805988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Action antibactérienne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Famille d’antibiotique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Indice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PK-PD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corrélé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l’action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antibactérienne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EPA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significatif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Streptomycin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Gentamicin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Amikacin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Tobramycin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Enrofloxacin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Danofloxacin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Marbofloxacin,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Ibafloxacin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Metronidazole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Colistin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Temps-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sans EPA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Benzylpenicillin, Cloxacillin, Ampicillin, Amoxicillin, Carbenicillin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Ceftiofur, Cefalexin, Cefapirin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Tilvalosin, Tylosin, Erythromycin, Tilmicosin, Tulathromycin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Clindamycin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Chloramphenicol, Florphenicol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Sulfadoxine, Sulfadiazine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Trimethoprim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 la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fois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Temps- et 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Oxytetracycline, Chlortetracycline, Doxycycline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Azithromycin, Clarithromycin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Vancomycine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044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05D5B-2BE8-44A2-B018-9B9B0A9A599D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Valeurs des indices PK/PD requises pour garantir une efficacité maximale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2681288" y="4752975"/>
            <a:ext cx="43195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0">
                <a:solidFill>
                  <a:srgbClr val="0066FF"/>
                </a:solidFill>
              </a:rPr>
              <a:t>Modèles animaux</a:t>
            </a:r>
          </a:p>
        </p:txBody>
      </p:sp>
      <p:sp>
        <p:nvSpPr>
          <p:cNvPr id="10240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16B9B4-3F78-4747-866A-3C9625DE90B2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976313" y="322263"/>
            <a:ext cx="8197850" cy="847725"/>
          </a:xfrm>
        </p:spPr>
        <p:txBody>
          <a:bodyPr/>
          <a:lstStyle/>
          <a:p>
            <a:pPr defTabSz="762000" eaLnBrk="1" hangingPunct="1"/>
            <a:r>
              <a:rPr lang="fr-FR" altLang="fr-FR" sz="2400"/>
              <a:t>Relations entre le nombre de bactéries et T&gt;CMI pour des pathogènes gram-positif ou gram-négatif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575"/>
            <a:ext cx="5089525" cy="2924175"/>
          </a:xfrm>
        </p:spPr>
        <p:txBody>
          <a:bodyPr/>
          <a:lstStyle/>
          <a:p>
            <a:pPr marL="285750" indent="-285750" defTabSz="762000" eaLnBrk="1" hangingPunct="1"/>
            <a:r>
              <a:rPr lang="fr-FR" altLang="fr-FR" sz="1800"/>
              <a:t>Pour </a:t>
            </a:r>
            <a:r>
              <a:rPr lang="fr-FR" altLang="fr-FR" sz="1800" i="1">
                <a:solidFill>
                  <a:srgbClr val="0066FF"/>
                </a:solidFill>
              </a:rPr>
              <a:t>S. aureus</a:t>
            </a:r>
            <a:r>
              <a:rPr lang="fr-FR" altLang="fr-FR" sz="1800"/>
              <a:t>, la cefazoline présente un effet post-antibiotique (EPA) et l’efficacité est maximale lorsque les concentrations plasmatiques dépassent la MIC pendant  </a:t>
            </a:r>
            <a:r>
              <a:rPr lang="fr-FR" altLang="fr-FR" sz="1800">
                <a:solidFill>
                  <a:srgbClr val="0066FF"/>
                </a:solidFill>
              </a:rPr>
              <a:t>50% de l’intervalle de dosage</a:t>
            </a:r>
          </a:p>
          <a:p>
            <a:pPr marL="285750" indent="-285750" defTabSz="762000" eaLnBrk="1" hangingPunct="1"/>
            <a:endParaRPr lang="fr-FR" altLang="fr-FR" sz="1800">
              <a:solidFill>
                <a:srgbClr val="0066FF"/>
              </a:solidFill>
            </a:endParaRPr>
          </a:p>
          <a:p>
            <a:pPr marL="285750" indent="-285750" defTabSz="762000" eaLnBrk="1" hangingPunct="1"/>
            <a:r>
              <a:rPr lang="fr-FR" altLang="fr-FR" sz="1800"/>
              <a:t>Pour </a:t>
            </a:r>
            <a:r>
              <a:rPr lang="fr-FR" altLang="fr-FR" sz="1800" i="1">
                <a:solidFill>
                  <a:schemeClr val="hlink"/>
                </a:solidFill>
              </a:rPr>
              <a:t>E.coli</a:t>
            </a:r>
            <a:r>
              <a:rPr lang="fr-FR" altLang="fr-FR" sz="1800"/>
              <a:t> , pas d’EPA et une efficacité maximale nécessite des concentrations supérieurs à la CMI pendant plus de     </a:t>
            </a:r>
            <a:r>
              <a:rPr lang="fr-FR" altLang="fr-FR" sz="1800">
                <a:solidFill>
                  <a:schemeClr val="hlink"/>
                </a:solidFill>
              </a:rPr>
              <a:t>80% de l’intervalle de dosage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23838" y="6242050"/>
            <a:ext cx="401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Vogelman et al. 1988, J. Inf. Dis.</a:t>
            </a: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5848350" y="5118100"/>
            <a:ext cx="171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6654800" y="511810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7531100" y="5118100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7804150" y="5181600"/>
            <a:ext cx="0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666163" y="5191125"/>
            <a:ext cx="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9512300" y="5181600"/>
            <a:ext cx="12700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7810500" y="5181600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V="1">
            <a:off x="7723188" y="2755900"/>
            <a:ext cx="0" cy="238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H="1" flipV="1">
            <a:off x="6089650" y="2717800"/>
            <a:ext cx="1441450" cy="15176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462" name="Oval 14"/>
          <p:cNvSpPr>
            <a:spLocks noChangeArrowheads="1"/>
          </p:cNvSpPr>
          <p:nvPr/>
        </p:nvSpPr>
        <p:spPr bwMode="auto">
          <a:xfrm>
            <a:off x="6140450" y="273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3" name="Oval 15"/>
          <p:cNvSpPr>
            <a:spLocks noChangeArrowheads="1"/>
          </p:cNvSpPr>
          <p:nvPr/>
        </p:nvSpPr>
        <p:spPr bwMode="auto">
          <a:xfrm>
            <a:off x="6089650" y="27701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4" name="Oval 16"/>
          <p:cNvSpPr>
            <a:spLocks noChangeArrowheads="1"/>
          </p:cNvSpPr>
          <p:nvPr/>
        </p:nvSpPr>
        <p:spPr bwMode="auto">
          <a:xfrm>
            <a:off x="6089650" y="28273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5" name="Oval 17"/>
          <p:cNvSpPr>
            <a:spLocks noChangeArrowheads="1"/>
          </p:cNvSpPr>
          <p:nvPr/>
        </p:nvSpPr>
        <p:spPr bwMode="auto">
          <a:xfrm>
            <a:off x="6280150" y="2859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6" name="Oval 18"/>
          <p:cNvSpPr>
            <a:spLocks noChangeArrowheads="1"/>
          </p:cNvSpPr>
          <p:nvPr/>
        </p:nvSpPr>
        <p:spPr bwMode="auto">
          <a:xfrm>
            <a:off x="6223000" y="3005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7" name="Oval 19"/>
          <p:cNvSpPr>
            <a:spLocks noChangeArrowheads="1"/>
          </p:cNvSpPr>
          <p:nvPr/>
        </p:nvSpPr>
        <p:spPr bwMode="auto">
          <a:xfrm>
            <a:off x="6305550" y="3024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8" name="Oval 20"/>
          <p:cNvSpPr>
            <a:spLocks noChangeArrowheads="1"/>
          </p:cNvSpPr>
          <p:nvPr/>
        </p:nvSpPr>
        <p:spPr bwMode="auto">
          <a:xfrm>
            <a:off x="636270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69" name="Oval 21"/>
          <p:cNvSpPr>
            <a:spLocks noChangeArrowheads="1"/>
          </p:cNvSpPr>
          <p:nvPr/>
        </p:nvSpPr>
        <p:spPr bwMode="auto">
          <a:xfrm>
            <a:off x="6375400" y="3005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0" name="Oval 22"/>
          <p:cNvSpPr>
            <a:spLocks noChangeArrowheads="1"/>
          </p:cNvSpPr>
          <p:nvPr/>
        </p:nvSpPr>
        <p:spPr bwMode="auto">
          <a:xfrm>
            <a:off x="638810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1" name="Oval 23"/>
          <p:cNvSpPr>
            <a:spLocks noChangeArrowheads="1"/>
          </p:cNvSpPr>
          <p:nvPr/>
        </p:nvSpPr>
        <p:spPr bwMode="auto">
          <a:xfrm>
            <a:off x="6172200" y="2820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2" name="Oval 24"/>
          <p:cNvSpPr>
            <a:spLocks noChangeArrowheads="1"/>
          </p:cNvSpPr>
          <p:nvPr/>
        </p:nvSpPr>
        <p:spPr bwMode="auto">
          <a:xfrm>
            <a:off x="6165850" y="2865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3" name="Oval 25"/>
          <p:cNvSpPr>
            <a:spLocks noChangeArrowheads="1"/>
          </p:cNvSpPr>
          <p:nvPr/>
        </p:nvSpPr>
        <p:spPr bwMode="auto">
          <a:xfrm>
            <a:off x="6267450" y="280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4" name="Oval 26"/>
          <p:cNvSpPr>
            <a:spLocks noChangeArrowheads="1"/>
          </p:cNvSpPr>
          <p:nvPr/>
        </p:nvSpPr>
        <p:spPr bwMode="auto">
          <a:xfrm>
            <a:off x="6242050" y="2903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5" name="Oval 27"/>
          <p:cNvSpPr>
            <a:spLocks noChangeArrowheads="1"/>
          </p:cNvSpPr>
          <p:nvPr/>
        </p:nvSpPr>
        <p:spPr bwMode="auto">
          <a:xfrm>
            <a:off x="627380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6" name="Oval 28"/>
          <p:cNvSpPr>
            <a:spLocks noChangeArrowheads="1"/>
          </p:cNvSpPr>
          <p:nvPr/>
        </p:nvSpPr>
        <p:spPr bwMode="auto">
          <a:xfrm>
            <a:off x="6191250" y="2935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7" name="Oval 29"/>
          <p:cNvSpPr>
            <a:spLocks noChangeArrowheads="1"/>
          </p:cNvSpPr>
          <p:nvPr/>
        </p:nvSpPr>
        <p:spPr bwMode="auto">
          <a:xfrm>
            <a:off x="6294438" y="30686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8" name="Oval 30"/>
          <p:cNvSpPr>
            <a:spLocks noChangeArrowheads="1"/>
          </p:cNvSpPr>
          <p:nvPr/>
        </p:nvSpPr>
        <p:spPr bwMode="auto">
          <a:xfrm>
            <a:off x="6523038" y="28527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79" name="Oval 31"/>
          <p:cNvSpPr>
            <a:spLocks noChangeArrowheads="1"/>
          </p:cNvSpPr>
          <p:nvPr/>
        </p:nvSpPr>
        <p:spPr bwMode="auto">
          <a:xfrm>
            <a:off x="6572250" y="290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0" name="Oval 32"/>
          <p:cNvSpPr>
            <a:spLocks noChangeArrowheads="1"/>
          </p:cNvSpPr>
          <p:nvPr/>
        </p:nvSpPr>
        <p:spPr bwMode="auto">
          <a:xfrm>
            <a:off x="6515100" y="2916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1" name="Oval 33"/>
          <p:cNvSpPr>
            <a:spLocks noChangeArrowheads="1"/>
          </p:cNvSpPr>
          <p:nvPr/>
        </p:nvSpPr>
        <p:spPr bwMode="auto">
          <a:xfrm>
            <a:off x="6508750" y="296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2" name="Oval 34"/>
          <p:cNvSpPr>
            <a:spLocks noChangeArrowheads="1"/>
          </p:cNvSpPr>
          <p:nvPr/>
        </p:nvSpPr>
        <p:spPr bwMode="auto">
          <a:xfrm>
            <a:off x="6623050" y="29416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3" name="Oval 35"/>
          <p:cNvSpPr>
            <a:spLocks noChangeArrowheads="1"/>
          </p:cNvSpPr>
          <p:nvPr/>
        </p:nvSpPr>
        <p:spPr bwMode="auto">
          <a:xfrm>
            <a:off x="6654800" y="3043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4" name="Oval 36"/>
          <p:cNvSpPr>
            <a:spLocks noChangeArrowheads="1"/>
          </p:cNvSpPr>
          <p:nvPr/>
        </p:nvSpPr>
        <p:spPr bwMode="auto">
          <a:xfrm>
            <a:off x="6711950" y="3157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5" name="Oval 37"/>
          <p:cNvSpPr>
            <a:spLocks noChangeArrowheads="1"/>
          </p:cNvSpPr>
          <p:nvPr/>
        </p:nvSpPr>
        <p:spPr bwMode="auto">
          <a:xfrm>
            <a:off x="6724650" y="3094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6" name="Oval 38"/>
          <p:cNvSpPr>
            <a:spLocks noChangeArrowheads="1"/>
          </p:cNvSpPr>
          <p:nvPr/>
        </p:nvSpPr>
        <p:spPr bwMode="auto">
          <a:xfrm>
            <a:off x="6781800" y="313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7" name="Oval 39"/>
          <p:cNvSpPr>
            <a:spLocks noChangeArrowheads="1"/>
          </p:cNvSpPr>
          <p:nvPr/>
        </p:nvSpPr>
        <p:spPr bwMode="auto">
          <a:xfrm>
            <a:off x="6775450" y="31765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8" name="Oval 40"/>
          <p:cNvSpPr>
            <a:spLocks noChangeArrowheads="1"/>
          </p:cNvSpPr>
          <p:nvPr/>
        </p:nvSpPr>
        <p:spPr bwMode="auto">
          <a:xfrm>
            <a:off x="6489700" y="3259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89" name="Oval 41"/>
          <p:cNvSpPr>
            <a:spLocks noChangeArrowheads="1"/>
          </p:cNvSpPr>
          <p:nvPr/>
        </p:nvSpPr>
        <p:spPr bwMode="auto">
          <a:xfrm>
            <a:off x="643890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0" name="Oval 42"/>
          <p:cNvSpPr>
            <a:spLocks noChangeArrowheads="1"/>
          </p:cNvSpPr>
          <p:nvPr/>
        </p:nvSpPr>
        <p:spPr bwMode="auto">
          <a:xfrm>
            <a:off x="6527800" y="3151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1" name="Oval 43"/>
          <p:cNvSpPr>
            <a:spLocks noChangeArrowheads="1"/>
          </p:cNvSpPr>
          <p:nvPr/>
        </p:nvSpPr>
        <p:spPr bwMode="auto">
          <a:xfrm>
            <a:off x="6457950" y="3144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2" name="Oval 44"/>
          <p:cNvSpPr>
            <a:spLocks noChangeArrowheads="1"/>
          </p:cNvSpPr>
          <p:nvPr/>
        </p:nvSpPr>
        <p:spPr bwMode="auto">
          <a:xfrm>
            <a:off x="6419850" y="3113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3" name="Oval 45"/>
          <p:cNvSpPr>
            <a:spLocks noChangeArrowheads="1"/>
          </p:cNvSpPr>
          <p:nvPr/>
        </p:nvSpPr>
        <p:spPr bwMode="auto">
          <a:xfrm>
            <a:off x="64833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4" name="Oval 46"/>
          <p:cNvSpPr>
            <a:spLocks noChangeArrowheads="1"/>
          </p:cNvSpPr>
          <p:nvPr/>
        </p:nvSpPr>
        <p:spPr bwMode="auto">
          <a:xfrm>
            <a:off x="6667500" y="3227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5" name="Oval 47"/>
          <p:cNvSpPr>
            <a:spLocks noChangeArrowheads="1"/>
          </p:cNvSpPr>
          <p:nvPr/>
        </p:nvSpPr>
        <p:spPr bwMode="auto">
          <a:xfrm>
            <a:off x="6680200" y="3284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6" name="Oval 48"/>
          <p:cNvSpPr>
            <a:spLocks noChangeArrowheads="1"/>
          </p:cNvSpPr>
          <p:nvPr/>
        </p:nvSpPr>
        <p:spPr bwMode="auto">
          <a:xfrm>
            <a:off x="6838950" y="3252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7" name="Oval 49"/>
          <p:cNvSpPr>
            <a:spLocks noChangeArrowheads="1"/>
          </p:cNvSpPr>
          <p:nvPr/>
        </p:nvSpPr>
        <p:spPr bwMode="auto">
          <a:xfrm>
            <a:off x="6826250" y="3297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8" name="Oval 50"/>
          <p:cNvSpPr>
            <a:spLocks noChangeArrowheads="1"/>
          </p:cNvSpPr>
          <p:nvPr/>
        </p:nvSpPr>
        <p:spPr bwMode="auto">
          <a:xfrm>
            <a:off x="6870700" y="3278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499" name="Oval 51"/>
          <p:cNvSpPr>
            <a:spLocks noChangeArrowheads="1"/>
          </p:cNvSpPr>
          <p:nvPr/>
        </p:nvSpPr>
        <p:spPr bwMode="auto">
          <a:xfrm>
            <a:off x="6769100" y="3348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0" name="Oval 52"/>
          <p:cNvSpPr>
            <a:spLocks noChangeArrowheads="1"/>
          </p:cNvSpPr>
          <p:nvPr/>
        </p:nvSpPr>
        <p:spPr bwMode="auto">
          <a:xfrm>
            <a:off x="6865938" y="33797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1" name="Oval 53"/>
          <p:cNvSpPr>
            <a:spLocks noChangeArrowheads="1"/>
          </p:cNvSpPr>
          <p:nvPr/>
        </p:nvSpPr>
        <p:spPr bwMode="auto">
          <a:xfrm>
            <a:off x="6616700" y="3443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2" name="Oval 54"/>
          <p:cNvSpPr>
            <a:spLocks noChangeArrowheads="1"/>
          </p:cNvSpPr>
          <p:nvPr/>
        </p:nvSpPr>
        <p:spPr bwMode="auto">
          <a:xfrm>
            <a:off x="6616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3" name="Oval 55"/>
          <p:cNvSpPr>
            <a:spLocks noChangeArrowheads="1"/>
          </p:cNvSpPr>
          <p:nvPr/>
        </p:nvSpPr>
        <p:spPr bwMode="auto">
          <a:xfrm>
            <a:off x="6604000" y="37036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4" name="Oval 56"/>
          <p:cNvSpPr>
            <a:spLocks noChangeArrowheads="1"/>
          </p:cNvSpPr>
          <p:nvPr/>
        </p:nvSpPr>
        <p:spPr bwMode="auto">
          <a:xfrm>
            <a:off x="6902450" y="3652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5" name="Oval 57"/>
          <p:cNvSpPr>
            <a:spLocks noChangeArrowheads="1"/>
          </p:cNvSpPr>
          <p:nvPr/>
        </p:nvSpPr>
        <p:spPr bwMode="auto">
          <a:xfrm>
            <a:off x="6826250" y="36972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6" name="Oval 58"/>
          <p:cNvSpPr>
            <a:spLocks noChangeArrowheads="1"/>
          </p:cNvSpPr>
          <p:nvPr/>
        </p:nvSpPr>
        <p:spPr bwMode="auto">
          <a:xfrm>
            <a:off x="6896100" y="3748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7" name="Oval 59"/>
          <p:cNvSpPr>
            <a:spLocks noChangeArrowheads="1"/>
          </p:cNvSpPr>
          <p:nvPr/>
        </p:nvSpPr>
        <p:spPr bwMode="auto">
          <a:xfrm>
            <a:off x="7029450" y="3792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8" name="Oval 60"/>
          <p:cNvSpPr>
            <a:spLocks noChangeArrowheads="1"/>
          </p:cNvSpPr>
          <p:nvPr/>
        </p:nvSpPr>
        <p:spPr bwMode="auto">
          <a:xfrm>
            <a:off x="6826250" y="4014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09" name="Oval 61"/>
          <p:cNvSpPr>
            <a:spLocks noChangeArrowheads="1"/>
          </p:cNvSpPr>
          <p:nvPr/>
        </p:nvSpPr>
        <p:spPr bwMode="auto">
          <a:xfrm>
            <a:off x="7042150" y="39703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0" name="Oval 62"/>
          <p:cNvSpPr>
            <a:spLocks noChangeArrowheads="1"/>
          </p:cNvSpPr>
          <p:nvPr/>
        </p:nvSpPr>
        <p:spPr bwMode="auto">
          <a:xfrm>
            <a:off x="6980238" y="40465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1" name="Oval 63"/>
          <p:cNvSpPr>
            <a:spLocks noChangeArrowheads="1"/>
          </p:cNvSpPr>
          <p:nvPr/>
        </p:nvSpPr>
        <p:spPr bwMode="auto">
          <a:xfrm>
            <a:off x="7048500" y="4040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2" name="Oval 64"/>
          <p:cNvSpPr>
            <a:spLocks noChangeArrowheads="1"/>
          </p:cNvSpPr>
          <p:nvPr/>
        </p:nvSpPr>
        <p:spPr bwMode="auto">
          <a:xfrm>
            <a:off x="71374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3" name="Oval 65"/>
          <p:cNvSpPr>
            <a:spLocks noChangeArrowheads="1"/>
          </p:cNvSpPr>
          <p:nvPr/>
        </p:nvSpPr>
        <p:spPr bwMode="auto">
          <a:xfrm>
            <a:off x="7200900" y="4046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4" name="Oval 66"/>
          <p:cNvSpPr>
            <a:spLocks noChangeArrowheads="1"/>
          </p:cNvSpPr>
          <p:nvPr/>
        </p:nvSpPr>
        <p:spPr bwMode="auto">
          <a:xfrm>
            <a:off x="718185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5" name="Oval 67"/>
          <p:cNvSpPr>
            <a:spLocks noChangeArrowheads="1"/>
          </p:cNvSpPr>
          <p:nvPr/>
        </p:nvSpPr>
        <p:spPr bwMode="auto">
          <a:xfrm>
            <a:off x="6959600" y="4179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6" name="Oval 68"/>
          <p:cNvSpPr>
            <a:spLocks noChangeArrowheads="1"/>
          </p:cNvSpPr>
          <p:nvPr/>
        </p:nvSpPr>
        <p:spPr bwMode="auto">
          <a:xfrm>
            <a:off x="7042150" y="42370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7" name="Oval 69"/>
          <p:cNvSpPr>
            <a:spLocks noChangeArrowheads="1"/>
          </p:cNvSpPr>
          <p:nvPr/>
        </p:nvSpPr>
        <p:spPr bwMode="auto">
          <a:xfrm>
            <a:off x="7143750" y="4198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8" name="Oval 70"/>
          <p:cNvSpPr>
            <a:spLocks noChangeArrowheads="1"/>
          </p:cNvSpPr>
          <p:nvPr/>
        </p:nvSpPr>
        <p:spPr bwMode="auto">
          <a:xfrm>
            <a:off x="7410450" y="3995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7410450" y="4052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0" name="Oval 72"/>
          <p:cNvSpPr>
            <a:spLocks noChangeArrowheads="1"/>
          </p:cNvSpPr>
          <p:nvPr/>
        </p:nvSpPr>
        <p:spPr bwMode="auto">
          <a:xfrm>
            <a:off x="7543800" y="3944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1" name="Oval 73"/>
          <p:cNvSpPr>
            <a:spLocks noChangeArrowheads="1"/>
          </p:cNvSpPr>
          <p:nvPr/>
        </p:nvSpPr>
        <p:spPr bwMode="auto">
          <a:xfrm>
            <a:off x="7543800" y="4002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2" name="Oval 74"/>
          <p:cNvSpPr>
            <a:spLocks noChangeArrowheads="1"/>
          </p:cNvSpPr>
          <p:nvPr/>
        </p:nvSpPr>
        <p:spPr bwMode="auto">
          <a:xfrm>
            <a:off x="7531100" y="40592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3" name="Oval 75"/>
          <p:cNvSpPr>
            <a:spLocks noChangeArrowheads="1"/>
          </p:cNvSpPr>
          <p:nvPr/>
        </p:nvSpPr>
        <p:spPr bwMode="auto">
          <a:xfrm>
            <a:off x="8032750" y="30178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4" name="Oval 76"/>
          <p:cNvSpPr>
            <a:spLocks noChangeArrowheads="1"/>
          </p:cNvSpPr>
          <p:nvPr/>
        </p:nvSpPr>
        <p:spPr bwMode="auto">
          <a:xfrm>
            <a:off x="75517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7543800" y="4230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6" name="Oval 78"/>
          <p:cNvSpPr>
            <a:spLocks noChangeArrowheads="1"/>
          </p:cNvSpPr>
          <p:nvPr/>
        </p:nvSpPr>
        <p:spPr bwMode="auto">
          <a:xfrm>
            <a:off x="7543800" y="42878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7" name="Oval 79"/>
          <p:cNvSpPr>
            <a:spLocks noChangeArrowheads="1"/>
          </p:cNvSpPr>
          <p:nvPr/>
        </p:nvSpPr>
        <p:spPr bwMode="auto">
          <a:xfrm>
            <a:off x="7543800" y="4344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8" name="Oval 80"/>
          <p:cNvSpPr>
            <a:spLocks noChangeArrowheads="1"/>
          </p:cNvSpPr>
          <p:nvPr/>
        </p:nvSpPr>
        <p:spPr bwMode="auto">
          <a:xfrm>
            <a:off x="7543800" y="4402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29" name="Oval 81"/>
          <p:cNvSpPr>
            <a:spLocks noChangeArrowheads="1"/>
          </p:cNvSpPr>
          <p:nvPr/>
        </p:nvSpPr>
        <p:spPr bwMode="auto">
          <a:xfrm>
            <a:off x="8020050" y="3176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0" name="Oval 82"/>
          <p:cNvSpPr>
            <a:spLocks noChangeArrowheads="1"/>
          </p:cNvSpPr>
          <p:nvPr/>
        </p:nvSpPr>
        <p:spPr bwMode="auto">
          <a:xfrm>
            <a:off x="8066088" y="31702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1" name="Oval 83"/>
          <p:cNvSpPr>
            <a:spLocks noChangeArrowheads="1"/>
          </p:cNvSpPr>
          <p:nvPr/>
        </p:nvSpPr>
        <p:spPr bwMode="auto">
          <a:xfrm>
            <a:off x="8058150" y="3303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2" name="Oval 84"/>
          <p:cNvSpPr>
            <a:spLocks noChangeArrowheads="1"/>
          </p:cNvSpPr>
          <p:nvPr/>
        </p:nvSpPr>
        <p:spPr bwMode="auto">
          <a:xfrm>
            <a:off x="8115300" y="32908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3" name="Oval 85"/>
          <p:cNvSpPr>
            <a:spLocks noChangeArrowheads="1"/>
          </p:cNvSpPr>
          <p:nvPr/>
        </p:nvSpPr>
        <p:spPr bwMode="auto">
          <a:xfrm>
            <a:off x="8140700" y="33861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4" name="Oval 86"/>
          <p:cNvSpPr>
            <a:spLocks noChangeArrowheads="1"/>
          </p:cNvSpPr>
          <p:nvPr/>
        </p:nvSpPr>
        <p:spPr bwMode="auto">
          <a:xfrm>
            <a:off x="8180388" y="334803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5" name="Oval 87"/>
          <p:cNvSpPr>
            <a:spLocks noChangeArrowheads="1"/>
          </p:cNvSpPr>
          <p:nvPr/>
        </p:nvSpPr>
        <p:spPr bwMode="auto">
          <a:xfrm>
            <a:off x="8180388" y="33162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6" name="Oval 88"/>
          <p:cNvSpPr>
            <a:spLocks noChangeArrowheads="1"/>
          </p:cNvSpPr>
          <p:nvPr/>
        </p:nvSpPr>
        <p:spPr bwMode="auto">
          <a:xfrm>
            <a:off x="8229600" y="3379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7" name="Oval 89"/>
          <p:cNvSpPr>
            <a:spLocks noChangeArrowheads="1"/>
          </p:cNvSpPr>
          <p:nvPr/>
        </p:nvSpPr>
        <p:spPr bwMode="auto">
          <a:xfrm>
            <a:off x="8267700" y="35067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8" name="Oval 90"/>
          <p:cNvSpPr>
            <a:spLocks noChangeArrowheads="1"/>
          </p:cNvSpPr>
          <p:nvPr/>
        </p:nvSpPr>
        <p:spPr bwMode="auto">
          <a:xfrm>
            <a:off x="8216900" y="36210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39" name="Oval 91"/>
          <p:cNvSpPr>
            <a:spLocks noChangeArrowheads="1"/>
          </p:cNvSpPr>
          <p:nvPr/>
        </p:nvSpPr>
        <p:spPr bwMode="auto">
          <a:xfrm>
            <a:off x="8343900" y="38369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0" name="Oval 92"/>
          <p:cNvSpPr>
            <a:spLocks noChangeArrowheads="1"/>
          </p:cNvSpPr>
          <p:nvPr/>
        </p:nvSpPr>
        <p:spPr bwMode="auto">
          <a:xfrm>
            <a:off x="8261350" y="41163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1" name="Oval 93"/>
          <p:cNvSpPr>
            <a:spLocks noChangeArrowheads="1"/>
          </p:cNvSpPr>
          <p:nvPr/>
        </p:nvSpPr>
        <p:spPr bwMode="auto">
          <a:xfrm>
            <a:off x="8312150" y="40274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2" name="Oval 94"/>
          <p:cNvSpPr>
            <a:spLocks noChangeArrowheads="1"/>
          </p:cNvSpPr>
          <p:nvPr/>
        </p:nvSpPr>
        <p:spPr bwMode="auto">
          <a:xfrm>
            <a:off x="8382000" y="4071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3" name="Oval 95"/>
          <p:cNvSpPr>
            <a:spLocks noChangeArrowheads="1"/>
          </p:cNvSpPr>
          <p:nvPr/>
        </p:nvSpPr>
        <p:spPr bwMode="auto">
          <a:xfrm>
            <a:off x="8356600" y="41163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4" name="Oval 96"/>
          <p:cNvSpPr>
            <a:spLocks noChangeArrowheads="1"/>
          </p:cNvSpPr>
          <p:nvPr/>
        </p:nvSpPr>
        <p:spPr bwMode="auto">
          <a:xfrm>
            <a:off x="8351838" y="4179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5" name="Oval 97"/>
          <p:cNvSpPr>
            <a:spLocks noChangeArrowheads="1"/>
          </p:cNvSpPr>
          <p:nvPr/>
        </p:nvSpPr>
        <p:spPr bwMode="auto">
          <a:xfrm>
            <a:off x="8362950" y="4262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6" name="Oval 98"/>
          <p:cNvSpPr>
            <a:spLocks noChangeArrowheads="1"/>
          </p:cNvSpPr>
          <p:nvPr/>
        </p:nvSpPr>
        <p:spPr bwMode="auto">
          <a:xfrm>
            <a:off x="8439150" y="4103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7" name="Oval 99"/>
          <p:cNvSpPr>
            <a:spLocks noChangeArrowheads="1"/>
          </p:cNvSpPr>
          <p:nvPr/>
        </p:nvSpPr>
        <p:spPr bwMode="auto">
          <a:xfrm>
            <a:off x="8432800" y="440213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8" name="Oval 100"/>
          <p:cNvSpPr>
            <a:spLocks noChangeArrowheads="1"/>
          </p:cNvSpPr>
          <p:nvPr/>
        </p:nvSpPr>
        <p:spPr bwMode="auto">
          <a:xfrm>
            <a:off x="8489950" y="4484688"/>
            <a:ext cx="76200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49" name="Oval 101"/>
          <p:cNvSpPr>
            <a:spLocks noChangeArrowheads="1"/>
          </p:cNvSpPr>
          <p:nvPr/>
        </p:nvSpPr>
        <p:spPr bwMode="auto">
          <a:xfrm>
            <a:off x="8580438" y="45481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0" name="Oval 102"/>
          <p:cNvSpPr>
            <a:spLocks noChangeArrowheads="1"/>
          </p:cNvSpPr>
          <p:nvPr/>
        </p:nvSpPr>
        <p:spPr bwMode="auto">
          <a:xfrm>
            <a:off x="8694738" y="45608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1" name="Oval 103"/>
          <p:cNvSpPr>
            <a:spLocks noChangeArrowheads="1"/>
          </p:cNvSpPr>
          <p:nvPr/>
        </p:nvSpPr>
        <p:spPr bwMode="auto">
          <a:xfrm>
            <a:off x="8686800" y="45037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2" name="Oval 104"/>
          <p:cNvSpPr>
            <a:spLocks noChangeArrowheads="1"/>
          </p:cNvSpPr>
          <p:nvPr/>
        </p:nvSpPr>
        <p:spPr bwMode="auto">
          <a:xfrm>
            <a:off x="8585200" y="46116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3" name="Oval 105"/>
          <p:cNvSpPr>
            <a:spLocks noChangeArrowheads="1"/>
          </p:cNvSpPr>
          <p:nvPr/>
        </p:nvSpPr>
        <p:spPr bwMode="auto">
          <a:xfrm>
            <a:off x="8694738" y="47386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4" name="Oval 106"/>
          <p:cNvSpPr>
            <a:spLocks noChangeArrowheads="1"/>
          </p:cNvSpPr>
          <p:nvPr/>
        </p:nvSpPr>
        <p:spPr bwMode="auto">
          <a:xfrm>
            <a:off x="8667750" y="48275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5" name="Oval 107"/>
          <p:cNvSpPr>
            <a:spLocks noChangeArrowheads="1"/>
          </p:cNvSpPr>
          <p:nvPr/>
        </p:nvSpPr>
        <p:spPr bwMode="auto">
          <a:xfrm>
            <a:off x="8909050" y="4706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6" name="Oval 108"/>
          <p:cNvSpPr>
            <a:spLocks noChangeArrowheads="1"/>
          </p:cNvSpPr>
          <p:nvPr/>
        </p:nvSpPr>
        <p:spPr bwMode="auto">
          <a:xfrm>
            <a:off x="8809038" y="48275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7" name="Oval 109"/>
          <p:cNvSpPr>
            <a:spLocks noChangeArrowheads="1"/>
          </p:cNvSpPr>
          <p:nvPr/>
        </p:nvSpPr>
        <p:spPr bwMode="auto">
          <a:xfrm>
            <a:off x="8909050" y="480218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8" name="Oval 110"/>
          <p:cNvSpPr>
            <a:spLocks noChangeArrowheads="1"/>
          </p:cNvSpPr>
          <p:nvPr/>
        </p:nvSpPr>
        <p:spPr bwMode="auto">
          <a:xfrm>
            <a:off x="920908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59" name="Oval 111"/>
          <p:cNvSpPr>
            <a:spLocks noChangeArrowheads="1"/>
          </p:cNvSpPr>
          <p:nvPr/>
        </p:nvSpPr>
        <p:spPr bwMode="auto">
          <a:xfrm>
            <a:off x="9042400" y="48085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0" name="Oval 112"/>
          <p:cNvSpPr>
            <a:spLocks noChangeArrowheads="1"/>
          </p:cNvSpPr>
          <p:nvPr/>
        </p:nvSpPr>
        <p:spPr bwMode="auto">
          <a:xfrm>
            <a:off x="9194800" y="49609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1" name="Oval 113"/>
          <p:cNvSpPr>
            <a:spLocks noChangeArrowheads="1"/>
          </p:cNvSpPr>
          <p:nvPr/>
        </p:nvSpPr>
        <p:spPr bwMode="auto">
          <a:xfrm>
            <a:off x="9029700" y="4897438"/>
            <a:ext cx="74613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2" name="Oval 114"/>
          <p:cNvSpPr>
            <a:spLocks noChangeArrowheads="1"/>
          </p:cNvSpPr>
          <p:nvPr/>
        </p:nvSpPr>
        <p:spPr bwMode="auto">
          <a:xfrm>
            <a:off x="9380538" y="4764088"/>
            <a:ext cx="73025" cy="74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4563" name="Line 115"/>
          <p:cNvSpPr>
            <a:spLocks noChangeShapeType="1"/>
          </p:cNvSpPr>
          <p:nvPr/>
        </p:nvSpPr>
        <p:spPr bwMode="auto">
          <a:xfrm flipH="1" flipV="1">
            <a:off x="7912100" y="2762250"/>
            <a:ext cx="882650" cy="22669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4" name="Line 116"/>
          <p:cNvSpPr>
            <a:spLocks noChangeShapeType="1"/>
          </p:cNvSpPr>
          <p:nvPr/>
        </p:nvSpPr>
        <p:spPr bwMode="auto">
          <a:xfrm flipH="1" flipV="1">
            <a:off x="5645150" y="3594100"/>
            <a:ext cx="4057650" cy="107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5" name="Line 117"/>
          <p:cNvSpPr>
            <a:spLocks noChangeShapeType="1"/>
          </p:cNvSpPr>
          <p:nvPr/>
        </p:nvSpPr>
        <p:spPr bwMode="auto">
          <a:xfrm flipV="1">
            <a:off x="5715000" y="2673350"/>
            <a:ext cx="0" cy="244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6" name="Line 118"/>
          <p:cNvSpPr>
            <a:spLocks noChangeShapeType="1"/>
          </p:cNvSpPr>
          <p:nvPr/>
        </p:nvSpPr>
        <p:spPr bwMode="auto">
          <a:xfrm>
            <a:off x="5619750" y="28829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7" name="Line 119"/>
          <p:cNvSpPr>
            <a:spLocks noChangeShapeType="1"/>
          </p:cNvSpPr>
          <p:nvPr/>
        </p:nvSpPr>
        <p:spPr bwMode="auto">
          <a:xfrm>
            <a:off x="5588000" y="498475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8" name="Line 120"/>
          <p:cNvSpPr>
            <a:spLocks noChangeShapeType="1"/>
          </p:cNvSpPr>
          <p:nvPr/>
        </p:nvSpPr>
        <p:spPr bwMode="auto">
          <a:xfrm>
            <a:off x="5608638" y="46228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69" name="Line 121"/>
          <p:cNvSpPr>
            <a:spLocks noChangeShapeType="1"/>
          </p:cNvSpPr>
          <p:nvPr/>
        </p:nvSpPr>
        <p:spPr bwMode="auto">
          <a:xfrm>
            <a:off x="5608638" y="42799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0" name="Line 122"/>
          <p:cNvSpPr>
            <a:spLocks noChangeShapeType="1"/>
          </p:cNvSpPr>
          <p:nvPr/>
        </p:nvSpPr>
        <p:spPr bwMode="auto">
          <a:xfrm>
            <a:off x="5608638" y="39370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1" name="Line 123"/>
          <p:cNvSpPr>
            <a:spLocks noChangeShapeType="1"/>
          </p:cNvSpPr>
          <p:nvPr/>
        </p:nvSpPr>
        <p:spPr bwMode="auto">
          <a:xfrm>
            <a:off x="5581650" y="3594100"/>
            <a:ext cx="107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2" name="Line 124"/>
          <p:cNvSpPr>
            <a:spLocks noChangeShapeType="1"/>
          </p:cNvSpPr>
          <p:nvPr/>
        </p:nvSpPr>
        <p:spPr bwMode="auto">
          <a:xfrm>
            <a:off x="5608638" y="3251200"/>
            <a:ext cx="106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3" name="Line 125"/>
          <p:cNvSpPr>
            <a:spLocks noChangeShapeType="1"/>
          </p:cNvSpPr>
          <p:nvPr/>
        </p:nvSpPr>
        <p:spPr bwMode="auto">
          <a:xfrm>
            <a:off x="5854700" y="51181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74" name="Text Box 126"/>
          <p:cNvSpPr txBox="1">
            <a:spLocks noChangeArrowheads="1"/>
          </p:cNvSpPr>
          <p:nvPr/>
        </p:nvSpPr>
        <p:spPr bwMode="auto">
          <a:xfrm>
            <a:off x="6159500" y="227488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hlink"/>
                </a:solidFill>
              </a:rPr>
              <a:t>E. coli</a:t>
            </a:r>
          </a:p>
        </p:txBody>
      </p:sp>
      <p:sp>
        <p:nvSpPr>
          <p:cNvPr id="104575" name="Text Box 127"/>
          <p:cNvSpPr txBox="1">
            <a:spLocks noChangeArrowheads="1"/>
          </p:cNvSpPr>
          <p:nvPr/>
        </p:nvSpPr>
        <p:spPr bwMode="auto">
          <a:xfrm>
            <a:off x="8223250" y="2274888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chemeClr val="hlink"/>
                </a:solidFill>
              </a:rPr>
              <a:t>S.aureus</a:t>
            </a:r>
          </a:p>
        </p:txBody>
      </p:sp>
      <p:sp>
        <p:nvSpPr>
          <p:cNvPr id="104576" name="Text Box 128"/>
          <p:cNvSpPr txBox="1">
            <a:spLocks noChangeArrowheads="1"/>
          </p:cNvSpPr>
          <p:nvPr/>
        </p:nvSpPr>
        <p:spPr bwMode="auto">
          <a:xfrm>
            <a:off x="6246813" y="5492750"/>
            <a:ext cx="32194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T &gt; CMI </a:t>
            </a:r>
            <a:r>
              <a:rPr lang="en-US" altLang="fr-FR" sz="1400"/>
              <a:t>(% intervalle de dosage)</a:t>
            </a:r>
          </a:p>
        </p:txBody>
      </p:sp>
      <p:sp>
        <p:nvSpPr>
          <p:cNvPr id="104577" name="Text Box 129"/>
          <p:cNvSpPr txBox="1">
            <a:spLocks noChangeArrowheads="1"/>
          </p:cNvSpPr>
          <p:nvPr/>
        </p:nvSpPr>
        <p:spPr bwMode="auto">
          <a:xfrm rot="-5400000">
            <a:off x="3175794" y="3836194"/>
            <a:ext cx="4302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Mean </a:t>
            </a:r>
            <a:r>
              <a:rPr lang="en-US" altLang="fr-FR" sz="1800">
                <a:latin typeface="Symbol" panose="05050102010706020507" pitchFamily="18" charset="2"/>
              </a:rPr>
              <a:t>D</a:t>
            </a:r>
            <a:r>
              <a:rPr lang="en-US" altLang="fr-FR" sz="1800"/>
              <a:t> log</a:t>
            </a:r>
            <a:r>
              <a:rPr lang="en-US" altLang="fr-FR" sz="1800" baseline="-25000"/>
              <a:t>10</a:t>
            </a:r>
            <a:r>
              <a:rPr lang="en-US" altLang="fr-FR" sz="1800"/>
              <a:t> CFU per mouse over 24h</a:t>
            </a:r>
          </a:p>
        </p:txBody>
      </p:sp>
      <p:sp>
        <p:nvSpPr>
          <p:cNvPr id="104578" name="Text Box 130"/>
          <p:cNvSpPr txBox="1">
            <a:spLocks noChangeArrowheads="1"/>
          </p:cNvSpPr>
          <p:nvPr/>
        </p:nvSpPr>
        <p:spPr bwMode="auto">
          <a:xfrm>
            <a:off x="5762625" y="51181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79" name="Text Box 131"/>
          <p:cNvSpPr txBox="1">
            <a:spLocks noChangeArrowheads="1"/>
          </p:cNvSpPr>
          <p:nvPr/>
        </p:nvSpPr>
        <p:spPr bwMode="auto">
          <a:xfrm>
            <a:off x="6413500" y="51181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0" name="Text Box 132"/>
          <p:cNvSpPr txBox="1">
            <a:spLocks noChangeArrowheads="1"/>
          </p:cNvSpPr>
          <p:nvPr/>
        </p:nvSpPr>
        <p:spPr bwMode="auto">
          <a:xfrm>
            <a:off x="7156450" y="51181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1" name="Text Box 133"/>
          <p:cNvSpPr txBox="1">
            <a:spLocks noChangeArrowheads="1"/>
          </p:cNvSpPr>
          <p:nvPr/>
        </p:nvSpPr>
        <p:spPr bwMode="auto">
          <a:xfrm>
            <a:off x="7648575" y="52419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0</a:t>
            </a:r>
          </a:p>
        </p:txBody>
      </p:sp>
      <p:sp>
        <p:nvSpPr>
          <p:cNvPr id="104582" name="Text Box 134"/>
          <p:cNvSpPr txBox="1">
            <a:spLocks noChangeArrowheads="1"/>
          </p:cNvSpPr>
          <p:nvPr/>
        </p:nvSpPr>
        <p:spPr bwMode="auto">
          <a:xfrm>
            <a:off x="8432800" y="517525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50</a:t>
            </a:r>
          </a:p>
        </p:txBody>
      </p:sp>
      <p:sp>
        <p:nvSpPr>
          <p:cNvPr id="104583" name="Text Box 135"/>
          <p:cNvSpPr txBox="1">
            <a:spLocks noChangeArrowheads="1"/>
          </p:cNvSpPr>
          <p:nvPr/>
        </p:nvSpPr>
        <p:spPr bwMode="auto">
          <a:xfrm>
            <a:off x="9128125" y="51562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600"/>
              <a:t>100</a:t>
            </a:r>
          </a:p>
        </p:txBody>
      </p:sp>
      <p:sp>
        <p:nvSpPr>
          <p:cNvPr id="104584" name="Freeform 136"/>
          <p:cNvSpPr>
            <a:spLocks/>
          </p:cNvSpPr>
          <p:nvPr/>
        </p:nvSpPr>
        <p:spPr bwMode="invGray">
          <a:xfrm>
            <a:off x="9194800" y="1817688"/>
            <a:ext cx="666750" cy="404812"/>
          </a:xfrm>
          <a:custGeom>
            <a:avLst/>
            <a:gdLst>
              <a:gd name="T0" fmla="*/ 2147483646 w 421"/>
              <a:gd name="T1" fmla="*/ 2147483646 h 255"/>
              <a:gd name="T2" fmla="*/ 2147483646 w 421"/>
              <a:gd name="T3" fmla="*/ 2147483646 h 255"/>
              <a:gd name="T4" fmla="*/ 2147483646 w 421"/>
              <a:gd name="T5" fmla="*/ 2147483646 h 255"/>
              <a:gd name="T6" fmla="*/ 2147483646 w 421"/>
              <a:gd name="T7" fmla="*/ 2147483646 h 255"/>
              <a:gd name="T8" fmla="*/ 2147483646 w 421"/>
              <a:gd name="T9" fmla="*/ 2147483646 h 255"/>
              <a:gd name="T10" fmla="*/ 2147483646 w 421"/>
              <a:gd name="T11" fmla="*/ 2147483646 h 255"/>
              <a:gd name="T12" fmla="*/ 2147483646 w 421"/>
              <a:gd name="T13" fmla="*/ 0 h 255"/>
              <a:gd name="T14" fmla="*/ 2147483646 w 421"/>
              <a:gd name="T15" fmla="*/ 2147483646 h 255"/>
              <a:gd name="T16" fmla="*/ 2147483646 w 421"/>
              <a:gd name="T17" fmla="*/ 2147483646 h 255"/>
              <a:gd name="T18" fmla="*/ 2147483646 w 421"/>
              <a:gd name="T19" fmla="*/ 2147483646 h 255"/>
              <a:gd name="T20" fmla="*/ 2147483646 w 421"/>
              <a:gd name="T21" fmla="*/ 2147483646 h 255"/>
              <a:gd name="T22" fmla="*/ 2147483646 w 421"/>
              <a:gd name="T23" fmla="*/ 2147483646 h 255"/>
              <a:gd name="T24" fmla="*/ 2147483646 w 421"/>
              <a:gd name="T25" fmla="*/ 2147483646 h 255"/>
              <a:gd name="T26" fmla="*/ 2147483646 w 421"/>
              <a:gd name="T27" fmla="*/ 2147483646 h 255"/>
              <a:gd name="T28" fmla="*/ 2147483646 w 421"/>
              <a:gd name="T29" fmla="*/ 2147483646 h 255"/>
              <a:gd name="T30" fmla="*/ 2147483646 w 421"/>
              <a:gd name="T31" fmla="*/ 2147483646 h 255"/>
              <a:gd name="T32" fmla="*/ 2147483646 w 421"/>
              <a:gd name="T33" fmla="*/ 2147483646 h 255"/>
              <a:gd name="T34" fmla="*/ 2147483646 w 421"/>
              <a:gd name="T35" fmla="*/ 2147483646 h 255"/>
              <a:gd name="T36" fmla="*/ 2147483646 w 421"/>
              <a:gd name="T37" fmla="*/ 2147483646 h 255"/>
              <a:gd name="T38" fmla="*/ 2147483646 w 421"/>
              <a:gd name="T39" fmla="*/ 2147483646 h 255"/>
              <a:gd name="T40" fmla="*/ 2147483646 w 421"/>
              <a:gd name="T41" fmla="*/ 2147483646 h 255"/>
              <a:gd name="T42" fmla="*/ 2147483646 w 421"/>
              <a:gd name="T43" fmla="*/ 2147483646 h 255"/>
              <a:gd name="T44" fmla="*/ 2147483646 w 421"/>
              <a:gd name="T45" fmla="*/ 2147483646 h 255"/>
              <a:gd name="T46" fmla="*/ 2147483646 w 421"/>
              <a:gd name="T47" fmla="*/ 2147483646 h 255"/>
              <a:gd name="T48" fmla="*/ 2147483646 w 421"/>
              <a:gd name="T49" fmla="*/ 2147483646 h 255"/>
              <a:gd name="T50" fmla="*/ 2147483646 w 421"/>
              <a:gd name="T51" fmla="*/ 2147483646 h 255"/>
              <a:gd name="T52" fmla="*/ 2147483646 w 421"/>
              <a:gd name="T53" fmla="*/ 2147483646 h 255"/>
              <a:gd name="T54" fmla="*/ 2147483646 w 421"/>
              <a:gd name="T55" fmla="*/ 2147483646 h 255"/>
              <a:gd name="T56" fmla="*/ 2147483646 w 421"/>
              <a:gd name="T57" fmla="*/ 2147483646 h 255"/>
              <a:gd name="T58" fmla="*/ 2147483646 w 421"/>
              <a:gd name="T59" fmla="*/ 2147483646 h 255"/>
              <a:gd name="T60" fmla="*/ 2147483646 w 421"/>
              <a:gd name="T61" fmla="*/ 2147483646 h 255"/>
              <a:gd name="T62" fmla="*/ 2147483646 w 421"/>
              <a:gd name="T63" fmla="*/ 2147483646 h 255"/>
              <a:gd name="T64" fmla="*/ 2147483646 w 421"/>
              <a:gd name="T65" fmla="*/ 2147483646 h 255"/>
              <a:gd name="T66" fmla="*/ 2147483646 w 421"/>
              <a:gd name="T67" fmla="*/ 2147483646 h 2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21" h="255">
                <a:moveTo>
                  <a:pt x="3" y="120"/>
                </a:moveTo>
                <a:cubicBezTo>
                  <a:pt x="0" y="114"/>
                  <a:pt x="24" y="103"/>
                  <a:pt x="29" y="96"/>
                </a:cubicBezTo>
                <a:cubicBezTo>
                  <a:pt x="34" y="89"/>
                  <a:pt x="30" y="84"/>
                  <a:pt x="33" y="78"/>
                </a:cubicBezTo>
                <a:cubicBezTo>
                  <a:pt x="36" y="72"/>
                  <a:pt x="43" y="66"/>
                  <a:pt x="50" y="59"/>
                </a:cubicBezTo>
                <a:cubicBezTo>
                  <a:pt x="57" y="52"/>
                  <a:pt x="73" y="43"/>
                  <a:pt x="78" y="37"/>
                </a:cubicBezTo>
                <a:cubicBezTo>
                  <a:pt x="83" y="31"/>
                  <a:pt x="75" y="27"/>
                  <a:pt x="80" y="21"/>
                </a:cubicBezTo>
                <a:cubicBezTo>
                  <a:pt x="85" y="15"/>
                  <a:pt x="100" y="0"/>
                  <a:pt x="110" y="0"/>
                </a:cubicBezTo>
                <a:cubicBezTo>
                  <a:pt x="120" y="0"/>
                  <a:pt x="117" y="21"/>
                  <a:pt x="138" y="21"/>
                </a:cubicBezTo>
                <a:cubicBezTo>
                  <a:pt x="159" y="21"/>
                  <a:pt x="207" y="2"/>
                  <a:pt x="239" y="3"/>
                </a:cubicBezTo>
                <a:cubicBezTo>
                  <a:pt x="271" y="4"/>
                  <a:pt x="307" y="13"/>
                  <a:pt x="330" y="27"/>
                </a:cubicBezTo>
                <a:cubicBezTo>
                  <a:pt x="353" y="41"/>
                  <a:pt x="367" y="65"/>
                  <a:pt x="375" y="85"/>
                </a:cubicBezTo>
                <a:cubicBezTo>
                  <a:pt x="383" y="105"/>
                  <a:pt x="371" y="134"/>
                  <a:pt x="377" y="150"/>
                </a:cubicBezTo>
                <a:cubicBezTo>
                  <a:pt x="383" y="166"/>
                  <a:pt x="403" y="168"/>
                  <a:pt x="410" y="179"/>
                </a:cubicBezTo>
                <a:cubicBezTo>
                  <a:pt x="417" y="190"/>
                  <a:pt x="421" y="205"/>
                  <a:pt x="418" y="217"/>
                </a:cubicBezTo>
                <a:cubicBezTo>
                  <a:pt x="415" y="229"/>
                  <a:pt x="407" y="243"/>
                  <a:pt x="394" y="249"/>
                </a:cubicBezTo>
                <a:cubicBezTo>
                  <a:pt x="381" y="255"/>
                  <a:pt x="362" y="255"/>
                  <a:pt x="338" y="251"/>
                </a:cubicBezTo>
                <a:cubicBezTo>
                  <a:pt x="314" y="247"/>
                  <a:pt x="284" y="232"/>
                  <a:pt x="248" y="223"/>
                </a:cubicBezTo>
                <a:cubicBezTo>
                  <a:pt x="212" y="214"/>
                  <a:pt x="153" y="202"/>
                  <a:pt x="120" y="199"/>
                </a:cubicBezTo>
                <a:cubicBezTo>
                  <a:pt x="87" y="196"/>
                  <a:pt x="62" y="204"/>
                  <a:pt x="50" y="203"/>
                </a:cubicBezTo>
                <a:cubicBezTo>
                  <a:pt x="38" y="202"/>
                  <a:pt x="38" y="194"/>
                  <a:pt x="48" y="191"/>
                </a:cubicBezTo>
                <a:cubicBezTo>
                  <a:pt x="58" y="188"/>
                  <a:pt x="83" y="183"/>
                  <a:pt x="108" y="183"/>
                </a:cubicBezTo>
                <a:cubicBezTo>
                  <a:pt x="133" y="183"/>
                  <a:pt x="166" y="184"/>
                  <a:pt x="200" y="191"/>
                </a:cubicBezTo>
                <a:cubicBezTo>
                  <a:pt x="234" y="198"/>
                  <a:pt x="281" y="217"/>
                  <a:pt x="310" y="223"/>
                </a:cubicBezTo>
                <a:cubicBezTo>
                  <a:pt x="339" y="229"/>
                  <a:pt x="360" y="230"/>
                  <a:pt x="374" y="227"/>
                </a:cubicBezTo>
                <a:cubicBezTo>
                  <a:pt x="388" y="224"/>
                  <a:pt x="392" y="209"/>
                  <a:pt x="392" y="203"/>
                </a:cubicBezTo>
                <a:cubicBezTo>
                  <a:pt x="392" y="197"/>
                  <a:pt x="392" y="192"/>
                  <a:pt x="377" y="189"/>
                </a:cubicBezTo>
                <a:cubicBezTo>
                  <a:pt x="362" y="186"/>
                  <a:pt x="327" y="185"/>
                  <a:pt x="299" y="183"/>
                </a:cubicBezTo>
                <a:cubicBezTo>
                  <a:pt x="271" y="181"/>
                  <a:pt x="230" y="180"/>
                  <a:pt x="210" y="178"/>
                </a:cubicBezTo>
                <a:cubicBezTo>
                  <a:pt x="190" y="176"/>
                  <a:pt x="200" y="171"/>
                  <a:pt x="182" y="169"/>
                </a:cubicBezTo>
                <a:cubicBezTo>
                  <a:pt x="164" y="167"/>
                  <a:pt x="119" y="167"/>
                  <a:pt x="102" y="165"/>
                </a:cubicBezTo>
                <a:cubicBezTo>
                  <a:pt x="85" y="163"/>
                  <a:pt x="82" y="158"/>
                  <a:pt x="80" y="154"/>
                </a:cubicBezTo>
                <a:cubicBezTo>
                  <a:pt x="78" y="150"/>
                  <a:pt x="98" y="143"/>
                  <a:pt x="92" y="139"/>
                </a:cubicBezTo>
                <a:cubicBezTo>
                  <a:pt x="86" y="135"/>
                  <a:pt x="60" y="135"/>
                  <a:pt x="45" y="132"/>
                </a:cubicBezTo>
                <a:cubicBezTo>
                  <a:pt x="30" y="129"/>
                  <a:pt x="12" y="122"/>
                  <a:pt x="3" y="12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58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B93F68-3CB6-4D18-940D-10CC876734B6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44488"/>
            <a:ext cx="9499600" cy="6477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600" b="0"/>
              <a:t>Comment déterminer un schéma posologique</a:t>
            </a:r>
            <a:r>
              <a:rPr lang="en-US" altLang="fr-FR" sz="3600" b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2501900"/>
            <a:ext cx="8918575" cy="35560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Modèles d’infection</a:t>
            </a:r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/>
              <a:t>Essais cliniques de terrain</a:t>
            </a:r>
            <a:endParaRPr lang="fr-FR" altLang="fr-FR" sz="2400" dirty="0"/>
          </a:p>
          <a:p>
            <a:pPr marL="609600" indent="-609600">
              <a:lnSpc>
                <a:spcPct val="150000"/>
              </a:lnSpc>
              <a:buFontTx/>
              <a:buAutoNum type="arabicPeriod"/>
            </a:pPr>
            <a:r>
              <a:rPr lang="fr-FR" altLang="fr-FR" dirty="0">
                <a:solidFill>
                  <a:srgbClr val="CC3300"/>
                </a:solidFill>
              </a:rPr>
              <a:t> Approche PK/PD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31813" y="1616075"/>
            <a:ext cx="9380537" cy="6000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rgbClr val="0000FF"/>
                </a:solidFill>
                <a:latin typeface="Tahoma" panose="020B0604030504040204" pitchFamily="34" charset="0"/>
              </a:rPr>
              <a:t>En établissant les relations entre doses et effets</a:t>
            </a:r>
          </a:p>
        </p:txBody>
      </p:sp>
      <p:sp>
        <p:nvSpPr>
          <p:cNvPr id="1434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B8393-1ACD-4AF8-95BE-6FCF6747C9BB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b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528763" y="5135683"/>
            <a:ext cx="6615112" cy="650875"/>
            <a:chOff x="963" y="3464"/>
            <a:chExt cx="4167" cy="41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981" y="3464"/>
              <a:ext cx="1149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Réponse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thérapeutique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63" y="3464"/>
              <a:ext cx="1697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Dose de principe actif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009900"/>
                  </a:solidFill>
                  <a:latin typeface="Tahoma" panose="020B0604030504040204" pitchFamily="34" charset="0"/>
                </a:rPr>
                <a:t>administré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832" y="3645"/>
              <a:ext cx="95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98478" y="5972175"/>
            <a:ext cx="139814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9900"/>
                </a:solidFill>
                <a:latin typeface="Tahoma" panose="020B0604030504040204" pitchFamily="34" charset="0"/>
              </a:rPr>
              <a:t>Exposition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9900"/>
                </a:solidFill>
                <a:latin typeface="Tahoma" panose="020B0604030504040204" pitchFamily="34" charset="0"/>
              </a:rPr>
              <a:t>sanguine</a:t>
            </a:r>
          </a:p>
        </p:txBody>
      </p:sp>
      <p:cxnSp>
        <p:nvCxnSpPr>
          <p:cNvPr id="5" name="Connecteur en angle 4"/>
          <p:cNvCxnSpPr>
            <a:stCxn id="8" idx="2"/>
          </p:cNvCxnSpPr>
          <p:nvPr/>
        </p:nvCxnSpPr>
        <p:spPr bwMode="auto">
          <a:xfrm rot="16200000" flipH="1">
            <a:off x="3375360" y="5282193"/>
            <a:ext cx="561854" cy="156106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en angle 16"/>
          <p:cNvCxnSpPr/>
          <p:nvPr/>
        </p:nvCxnSpPr>
        <p:spPr bwMode="auto">
          <a:xfrm flipV="1">
            <a:off x="6142982" y="5843954"/>
            <a:ext cx="1342203" cy="499698"/>
          </a:xfrm>
          <a:prstGeom prst="bentConnector3">
            <a:avLst>
              <a:gd name="adj1" fmla="val 997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846388"/>
            <a:ext cx="7118350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499" name="Rectangle 5"/>
          <p:cNvSpPr>
            <a:spLocks noChangeAspect="1" noChangeArrowheads="1"/>
          </p:cNvSpPr>
          <p:nvPr/>
        </p:nvSpPr>
        <p:spPr bwMode="auto">
          <a:xfrm>
            <a:off x="411163" y="185738"/>
            <a:ext cx="9258300" cy="12001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0">
                <a:solidFill>
                  <a:schemeClr val="tx2"/>
                </a:solidFill>
              </a:rPr>
              <a:t>Relations entre la mortalité à la fin du traitement et l’indice AUC/MIC pour différents pathogènes et différents modèles animaux traités avec des fluoroquinolones</a:t>
            </a:r>
          </a:p>
        </p:txBody>
      </p:sp>
      <p:sp>
        <p:nvSpPr>
          <p:cNvPr id="106500" name="Text Box 6"/>
          <p:cNvSpPr txBox="1">
            <a:spLocks noChangeArrowheads="1"/>
          </p:cNvSpPr>
          <p:nvPr/>
        </p:nvSpPr>
        <p:spPr bwMode="auto">
          <a:xfrm>
            <a:off x="2003425" y="2200275"/>
            <a:ext cx="2105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Neutropénique</a:t>
            </a:r>
          </a:p>
        </p:txBody>
      </p:sp>
      <p:sp>
        <p:nvSpPr>
          <p:cNvPr id="106501" name="Text Box 7"/>
          <p:cNvSpPr txBox="1">
            <a:spLocks noChangeArrowheads="1"/>
          </p:cNvSpPr>
          <p:nvPr/>
        </p:nvSpPr>
        <p:spPr bwMode="auto">
          <a:xfrm>
            <a:off x="5394325" y="2200275"/>
            <a:ext cx="26638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Immunocompétent</a:t>
            </a:r>
          </a:p>
        </p:txBody>
      </p:sp>
      <p:sp>
        <p:nvSpPr>
          <p:cNvPr id="106502" name="AutoShape 8"/>
          <p:cNvSpPr>
            <a:spLocks noChangeArrowheads="1"/>
          </p:cNvSpPr>
          <p:nvPr/>
        </p:nvSpPr>
        <p:spPr bwMode="auto">
          <a:xfrm>
            <a:off x="3500438" y="5408613"/>
            <a:ext cx="144462" cy="758825"/>
          </a:xfrm>
          <a:prstGeom prst="upArrow">
            <a:avLst>
              <a:gd name="adj1" fmla="val 50000"/>
              <a:gd name="adj2" fmla="val 13131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3" name="AutoShape 9"/>
          <p:cNvSpPr>
            <a:spLocks noChangeArrowheads="1"/>
          </p:cNvSpPr>
          <p:nvPr/>
        </p:nvSpPr>
        <p:spPr bwMode="auto">
          <a:xfrm>
            <a:off x="6786563" y="5408613"/>
            <a:ext cx="146050" cy="758825"/>
          </a:xfrm>
          <a:prstGeom prst="upArrow">
            <a:avLst>
              <a:gd name="adj1" fmla="val 50000"/>
              <a:gd name="adj2" fmla="val 129891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06504" name="Text Box 10"/>
          <p:cNvSpPr txBox="1">
            <a:spLocks noChangeArrowheads="1"/>
          </p:cNvSpPr>
          <p:nvPr/>
        </p:nvSpPr>
        <p:spPr bwMode="auto">
          <a:xfrm>
            <a:off x="2347913" y="6237288"/>
            <a:ext cx="15398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hlink"/>
                </a:solidFill>
                <a:latin typeface="Tahoma" panose="020B0604030504040204" pitchFamily="34" charset="0"/>
              </a:rPr>
              <a:t>Plus haute</a:t>
            </a:r>
          </a:p>
        </p:txBody>
      </p:sp>
      <p:sp>
        <p:nvSpPr>
          <p:cNvPr id="106505" name="Text Box 11"/>
          <p:cNvSpPr txBox="1">
            <a:spLocks noChangeArrowheads="1"/>
          </p:cNvSpPr>
          <p:nvPr/>
        </p:nvSpPr>
        <p:spPr bwMode="auto">
          <a:xfrm>
            <a:off x="5984875" y="6237288"/>
            <a:ext cx="1604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  <a:latin typeface="Tahoma" panose="020B0604030504040204" pitchFamily="34" charset="0"/>
              </a:rPr>
              <a:t>Plus  basse</a:t>
            </a:r>
          </a:p>
        </p:txBody>
      </p:sp>
      <p:sp>
        <p:nvSpPr>
          <p:cNvPr id="106506" name="Text Box 12"/>
          <p:cNvSpPr txBox="1">
            <a:spLocks noChangeArrowheads="1"/>
          </p:cNvSpPr>
          <p:nvPr/>
        </p:nvSpPr>
        <p:spPr bwMode="auto">
          <a:xfrm>
            <a:off x="4449763" y="5907088"/>
            <a:ext cx="889000" cy="7080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ahoma" panose="020B0604030504040204" pitchFamily="34" charset="0"/>
              </a:rPr>
              <a:t>Valeur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0">
                <a:latin typeface="Tahoma" panose="020B0604030504040204" pitchFamily="34" charset="0"/>
              </a:rPr>
              <a:t>seuil</a:t>
            </a:r>
          </a:p>
        </p:txBody>
      </p:sp>
      <p:sp>
        <p:nvSpPr>
          <p:cNvPr id="10650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57061-CA84-4C02-853B-1B27D512D3B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1955800" y="4752975"/>
            <a:ext cx="57737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b="0">
                <a:solidFill>
                  <a:srgbClr val="0066FF"/>
                </a:solidFill>
              </a:rPr>
              <a:t>Infections chez l’Homme</a:t>
            </a:r>
          </a:p>
        </p:txBody>
      </p:sp>
      <p:sp>
        <p:nvSpPr>
          <p:cNvPr id="10854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779463" y="2524125"/>
            <a:ext cx="8766175" cy="1200150"/>
          </a:xfrm>
        </p:spPr>
        <p:txBody>
          <a:bodyPr/>
          <a:lstStyle/>
          <a:p>
            <a:pPr defTabSz="762000" eaLnBrk="1" hangingPunct="1"/>
            <a:r>
              <a:rPr lang="fr-FR" altLang="fr-FR" sz="3600"/>
              <a:t>Valeurs des indices PK/PD requises pour garantir une efficacité maximale</a:t>
            </a:r>
          </a:p>
        </p:txBody>
      </p:sp>
      <p:sp>
        <p:nvSpPr>
          <p:cNvPr id="10854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41616-BE40-4F45-A862-FE09BF607D7C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5495925"/>
            <a:ext cx="8764587" cy="1112838"/>
          </a:xfrm>
        </p:spPr>
        <p:txBody>
          <a:bodyPr/>
          <a:lstStyle/>
          <a:p>
            <a:pPr eaLnBrk="1" hangingPunct="1"/>
            <a:r>
              <a:rPr lang="fr-FR" altLang="fr-FR" sz="2000"/>
              <a:t>Les concentrations plasmatiques libres doivent dépasser la CMI du pathogène pendant au moins </a:t>
            </a:r>
            <a:r>
              <a:rPr lang="fr-FR" altLang="fr-FR" sz="2000">
                <a:solidFill>
                  <a:srgbClr val="C00000"/>
                </a:solidFill>
              </a:rPr>
              <a:t>50% de l’intervalle de dosage </a:t>
            </a:r>
            <a:r>
              <a:rPr lang="fr-FR" altLang="fr-FR" sz="2000"/>
              <a:t>pour obtenir une guérison bactériologique chez </a:t>
            </a:r>
            <a:r>
              <a:rPr lang="fr-FR" altLang="fr-FR" sz="2000">
                <a:solidFill>
                  <a:srgbClr val="C00000"/>
                </a:solidFill>
              </a:rPr>
              <a:t>80% des patients</a:t>
            </a:r>
          </a:p>
        </p:txBody>
      </p:sp>
      <p:sp>
        <p:nvSpPr>
          <p:cNvPr id="110596" name="Freeform 4"/>
          <p:cNvSpPr>
            <a:spLocks/>
          </p:cNvSpPr>
          <p:nvPr/>
        </p:nvSpPr>
        <p:spPr bwMode="invGray">
          <a:xfrm>
            <a:off x="9244013" y="1392238"/>
            <a:ext cx="417512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92113" y="1079500"/>
            <a:ext cx="8397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Guérison bactériologique </a:t>
            </a:r>
            <a:r>
              <a:rPr lang="fr-FR" altLang="fr-FR" sz="2400" i="1"/>
              <a:t>versus</a:t>
            </a:r>
            <a:r>
              <a:rPr lang="fr-FR" altLang="fr-FR" sz="2400"/>
              <a:t> </a:t>
            </a:r>
            <a:r>
              <a:rPr lang="fr-FR" altLang="fr-FR" sz="2400">
                <a:solidFill>
                  <a:srgbClr val="C00000"/>
                </a:solidFill>
              </a:rPr>
              <a:t>Temps &gt; CMI </a:t>
            </a:r>
            <a:r>
              <a:rPr lang="fr-FR" altLang="fr-FR" sz="2400"/>
              <a:t>lors du traitement d’otites moyennes par des </a:t>
            </a:r>
            <a:r>
              <a:rPr lang="fr-FR" altLang="fr-FR" sz="2400">
                <a:solidFill>
                  <a:srgbClr val="C00000"/>
                </a:solidFill>
              </a:rPr>
              <a:t>beta-lactamines</a:t>
            </a:r>
            <a:r>
              <a:rPr lang="fr-FR" altLang="fr-FR" sz="2400"/>
              <a:t> (Craig and Andes 1996) </a:t>
            </a: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 flipV="1">
            <a:off x="3657600" y="2514600"/>
            <a:ext cx="0" cy="223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3657600" y="4752975"/>
            <a:ext cx="277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7909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5086350" y="47625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6429375" y="47434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3590925" y="429577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3629025" y="384810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3590925" y="340042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 flipV="1">
            <a:off x="3619500" y="2962275"/>
            <a:ext cx="3651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7" name="Line 15"/>
          <p:cNvSpPr>
            <a:spLocks noChangeShapeType="1"/>
          </p:cNvSpPr>
          <p:nvPr/>
        </p:nvSpPr>
        <p:spPr bwMode="auto">
          <a:xfrm>
            <a:off x="3629025" y="2524125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5467350" y="259080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6172200" y="26384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6372225" y="2600325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5133975" y="24955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6438900" y="26098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419850" y="2724150"/>
            <a:ext cx="74613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6448425" y="2533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5857875" y="26765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6" name="Oval 24"/>
          <p:cNvSpPr>
            <a:spLocks noChangeArrowheads="1"/>
          </p:cNvSpPr>
          <p:nvPr/>
        </p:nvSpPr>
        <p:spPr bwMode="auto">
          <a:xfrm>
            <a:off x="5734050" y="251460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7" name="Oval 25"/>
          <p:cNvSpPr>
            <a:spLocks noChangeArrowheads="1"/>
          </p:cNvSpPr>
          <p:nvPr/>
        </p:nvSpPr>
        <p:spPr bwMode="auto">
          <a:xfrm>
            <a:off x="5429250" y="28860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8" name="Oval 26"/>
          <p:cNvSpPr>
            <a:spLocks noChangeArrowheads="1"/>
          </p:cNvSpPr>
          <p:nvPr/>
        </p:nvSpPr>
        <p:spPr bwMode="auto">
          <a:xfrm>
            <a:off x="4962525" y="263842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19" name="Oval 27"/>
          <p:cNvSpPr>
            <a:spLocks noChangeArrowheads="1"/>
          </p:cNvSpPr>
          <p:nvPr/>
        </p:nvSpPr>
        <p:spPr bwMode="auto">
          <a:xfrm>
            <a:off x="5048250" y="30765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0" name="Oval 28"/>
          <p:cNvSpPr>
            <a:spLocks noChangeArrowheads="1"/>
          </p:cNvSpPr>
          <p:nvPr/>
        </p:nvSpPr>
        <p:spPr bwMode="auto">
          <a:xfrm>
            <a:off x="5181600" y="36766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1" name="Oval 29"/>
          <p:cNvSpPr>
            <a:spLocks noChangeArrowheads="1"/>
          </p:cNvSpPr>
          <p:nvPr/>
        </p:nvSpPr>
        <p:spPr bwMode="auto">
          <a:xfrm>
            <a:off x="4648200" y="31051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2" name="Oval 30"/>
          <p:cNvSpPr>
            <a:spLocks noChangeArrowheads="1"/>
          </p:cNvSpPr>
          <p:nvPr/>
        </p:nvSpPr>
        <p:spPr bwMode="auto">
          <a:xfrm>
            <a:off x="4524375" y="32575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3" name="Oval 31"/>
          <p:cNvSpPr>
            <a:spLocks noChangeArrowheads="1"/>
          </p:cNvSpPr>
          <p:nvPr/>
        </p:nvSpPr>
        <p:spPr bwMode="auto">
          <a:xfrm>
            <a:off x="4676775" y="2924175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4" name="Oval 32"/>
          <p:cNvSpPr>
            <a:spLocks noChangeArrowheads="1"/>
          </p:cNvSpPr>
          <p:nvPr/>
        </p:nvSpPr>
        <p:spPr bwMode="auto">
          <a:xfrm>
            <a:off x="3762375" y="3752850"/>
            <a:ext cx="74613" cy="74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>
            <a:off x="4371975" y="36957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>
            <a:off x="3762375" y="38862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>
            <a:off x="4333875" y="247650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8" name="AutoShape 36"/>
          <p:cNvSpPr>
            <a:spLocks noChangeArrowheads="1"/>
          </p:cNvSpPr>
          <p:nvPr/>
        </p:nvSpPr>
        <p:spPr bwMode="auto">
          <a:xfrm>
            <a:off x="4867275" y="298132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29" name="AutoShape 37"/>
          <p:cNvSpPr>
            <a:spLocks noChangeArrowheads="1"/>
          </p:cNvSpPr>
          <p:nvPr/>
        </p:nvSpPr>
        <p:spPr bwMode="auto">
          <a:xfrm>
            <a:off x="5343525" y="27622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0" name="AutoShape 38"/>
          <p:cNvSpPr>
            <a:spLocks noChangeArrowheads="1"/>
          </p:cNvSpPr>
          <p:nvPr/>
        </p:nvSpPr>
        <p:spPr bwMode="auto">
          <a:xfrm>
            <a:off x="5486400" y="2733675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1" name="AutoShape 39"/>
          <p:cNvSpPr>
            <a:spLocks noChangeArrowheads="1"/>
          </p:cNvSpPr>
          <p:nvPr/>
        </p:nvSpPr>
        <p:spPr bwMode="auto">
          <a:xfrm>
            <a:off x="7138988" y="4570413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2" name="AutoShape 40"/>
          <p:cNvSpPr>
            <a:spLocks noChangeArrowheads="1"/>
          </p:cNvSpPr>
          <p:nvPr/>
        </p:nvSpPr>
        <p:spPr bwMode="auto">
          <a:xfrm>
            <a:off x="4171950" y="37338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181475" y="34766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4" name="AutoShape 42"/>
          <p:cNvSpPr>
            <a:spLocks noChangeArrowheads="1"/>
          </p:cNvSpPr>
          <p:nvPr/>
        </p:nvSpPr>
        <p:spPr bwMode="auto">
          <a:xfrm>
            <a:off x="4257675" y="33718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5" name="AutoShape 43"/>
          <p:cNvSpPr>
            <a:spLocks noChangeArrowheads="1"/>
          </p:cNvSpPr>
          <p:nvPr/>
        </p:nvSpPr>
        <p:spPr bwMode="auto">
          <a:xfrm>
            <a:off x="4114800" y="29432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6" name="AutoShape 44"/>
          <p:cNvSpPr>
            <a:spLocks noChangeArrowheads="1"/>
          </p:cNvSpPr>
          <p:nvPr/>
        </p:nvSpPr>
        <p:spPr bwMode="auto">
          <a:xfrm>
            <a:off x="5934075" y="26003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7" name="AutoShape 45"/>
          <p:cNvSpPr>
            <a:spLocks noChangeArrowheads="1"/>
          </p:cNvSpPr>
          <p:nvPr/>
        </p:nvSpPr>
        <p:spPr bwMode="auto">
          <a:xfrm>
            <a:off x="6096000" y="261937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8" name="AutoShape 46"/>
          <p:cNvSpPr>
            <a:spLocks noChangeArrowheads="1"/>
          </p:cNvSpPr>
          <p:nvPr/>
        </p:nvSpPr>
        <p:spPr bwMode="auto">
          <a:xfrm>
            <a:off x="6353175" y="249555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39" name="AutoShape 47"/>
          <p:cNvSpPr>
            <a:spLocks noChangeArrowheads="1"/>
          </p:cNvSpPr>
          <p:nvPr/>
        </p:nvSpPr>
        <p:spPr bwMode="auto">
          <a:xfrm>
            <a:off x="4648200" y="2905125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0" name="AutoShape 48"/>
          <p:cNvSpPr>
            <a:spLocks noChangeArrowheads="1"/>
          </p:cNvSpPr>
          <p:nvPr/>
        </p:nvSpPr>
        <p:spPr bwMode="auto">
          <a:xfrm>
            <a:off x="3771900" y="3790950"/>
            <a:ext cx="76200" cy="95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1" name="Oval 49"/>
          <p:cNvSpPr>
            <a:spLocks noChangeArrowheads="1"/>
          </p:cNvSpPr>
          <p:nvPr/>
        </p:nvSpPr>
        <p:spPr bwMode="auto">
          <a:xfrm>
            <a:off x="7129463" y="3343275"/>
            <a:ext cx="74612" cy="74613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2" name="Oval 50"/>
          <p:cNvSpPr>
            <a:spLocks noChangeArrowheads="1"/>
          </p:cNvSpPr>
          <p:nvPr/>
        </p:nvSpPr>
        <p:spPr bwMode="auto">
          <a:xfrm>
            <a:off x="7129463" y="3589338"/>
            <a:ext cx="74612" cy="74612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3" name="AutoShape 51"/>
          <p:cNvSpPr>
            <a:spLocks noChangeArrowheads="1"/>
          </p:cNvSpPr>
          <p:nvPr/>
        </p:nvSpPr>
        <p:spPr bwMode="auto">
          <a:xfrm>
            <a:off x="7138988" y="4838700"/>
            <a:ext cx="76200" cy="9525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0644" name="Freeform 52"/>
          <p:cNvSpPr>
            <a:spLocks/>
          </p:cNvSpPr>
          <p:nvPr/>
        </p:nvSpPr>
        <p:spPr bwMode="auto">
          <a:xfrm>
            <a:off x="3981450" y="2705100"/>
            <a:ext cx="2447925" cy="1143000"/>
          </a:xfrm>
          <a:custGeom>
            <a:avLst/>
            <a:gdLst>
              <a:gd name="T0" fmla="*/ 0 w 1542"/>
              <a:gd name="T1" fmla="*/ 2147483646 h 720"/>
              <a:gd name="T2" fmla="*/ 2147483646 w 1542"/>
              <a:gd name="T3" fmla="*/ 2147483646 h 720"/>
              <a:gd name="T4" fmla="*/ 2147483646 w 1542"/>
              <a:gd name="T5" fmla="*/ 2147483646 h 720"/>
              <a:gd name="T6" fmla="*/ 2147483646 w 1542"/>
              <a:gd name="T7" fmla="*/ 2147483646 h 720"/>
              <a:gd name="T8" fmla="*/ 2147483646 w 1542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720">
                <a:moveTo>
                  <a:pt x="0" y="720"/>
                </a:moveTo>
                <a:cubicBezTo>
                  <a:pt x="30" y="666"/>
                  <a:pt x="94" y="485"/>
                  <a:pt x="180" y="396"/>
                </a:cubicBezTo>
                <a:cubicBezTo>
                  <a:pt x="266" y="307"/>
                  <a:pt x="391" y="241"/>
                  <a:pt x="516" y="186"/>
                </a:cubicBezTo>
                <a:cubicBezTo>
                  <a:pt x="641" y="131"/>
                  <a:pt x="759" y="97"/>
                  <a:pt x="930" y="66"/>
                </a:cubicBezTo>
                <a:cubicBezTo>
                  <a:pt x="1101" y="35"/>
                  <a:pt x="1341" y="8"/>
                  <a:pt x="1542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7299325" y="2849563"/>
            <a:ext cx="206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>
                <a:solidFill>
                  <a:schemeClr val="hlink"/>
                </a:solidFill>
              </a:rPr>
              <a:t>S. pneumoniae</a:t>
            </a:r>
            <a:endParaRPr lang="fr-FR" altLang="fr-FR" sz="200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Penicillin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cephalosporins</a:t>
            </a:r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7356475" y="4125913"/>
            <a:ext cx="2062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i="1">
                <a:solidFill>
                  <a:schemeClr val="tx2"/>
                </a:solidFill>
              </a:rPr>
              <a:t>H. influenzae</a:t>
            </a:r>
            <a:endParaRPr lang="fr-FR" altLang="fr-FR" sz="20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Penicillin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cephalosporins</a:t>
            </a: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3857625" y="50085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Time above MIC (%)</a:t>
            </a:r>
          </a:p>
        </p:txBody>
      </p:sp>
      <p:sp>
        <p:nvSpPr>
          <p:cNvPr id="110648" name="Text Box 56"/>
          <p:cNvSpPr txBox="1">
            <a:spLocks noChangeArrowheads="1"/>
          </p:cNvSpPr>
          <p:nvPr/>
        </p:nvSpPr>
        <p:spPr bwMode="auto">
          <a:xfrm rot="-5400000">
            <a:off x="1594644" y="3523457"/>
            <a:ext cx="259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Bacteriologic cure (%)</a:t>
            </a:r>
          </a:p>
        </p:txBody>
      </p:sp>
      <p:sp>
        <p:nvSpPr>
          <p:cNvPr id="110649" name="Text Box 57"/>
          <p:cNvSpPr txBox="1">
            <a:spLocks noChangeArrowheads="1"/>
          </p:cNvSpPr>
          <p:nvPr/>
        </p:nvSpPr>
        <p:spPr bwMode="auto">
          <a:xfrm>
            <a:off x="3068638" y="238283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100</a:t>
            </a:r>
          </a:p>
        </p:txBody>
      </p:sp>
      <p:sp>
        <p:nvSpPr>
          <p:cNvPr id="110650" name="Text Box 58"/>
          <p:cNvSpPr txBox="1">
            <a:spLocks noChangeArrowheads="1"/>
          </p:cNvSpPr>
          <p:nvPr/>
        </p:nvSpPr>
        <p:spPr bwMode="auto">
          <a:xfrm>
            <a:off x="3181350" y="3251200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50</a:t>
            </a: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3387725" y="451643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/>
              <a:t>0</a:t>
            </a:r>
          </a:p>
        </p:txBody>
      </p:sp>
      <p:sp>
        <p:nvSpPr>
          <p:cNvPr id="110652" name="Text Box 60"/>
          <p:cNvSpPr txBox="1">
            <a:spLocks noChangeArrowheads="1"/>
          </p:cNvSpPr>
          <p:nvPr/>
        </p:nvSpPr>
        <p:spPr bwMode="auto">
          <a:xfrm>
            <a:off x="3651250" y="47831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0</a:t>
            </a:r>
          </a:p>
        </p:txBody>
      </p:sp>
      <p:sp>
        <p:nvSpPr>
          <p:cNvPr id="110653" name="Text Box 61"/>
          <p:cNvSpPr txBox="1">
            <a:spLocks noChangeArrowheads="1"/>
          </p:cNvSpPr>
          <p:nvPr/>
        </p:nvSpPr>
        <p:spPr bwMode="auto">
          <a:xfrm>
            <a:off x="4822825" y="4792663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50</a:t>
            </a:r>
          </a:p>
        </p:txBody>
      </p:sp>
      <p:sp>
        <p:nvSpPr>
          <p:cNvPr id="110654" name="Text Box 62"/>
          <p:cNvSpPr txBox="1">
            <a:spLocks noChangeArrowheads="1"/>
          </p:cNvSpPr>
          <p:nvPr/>
        </p:nvSpPr>
        <p:spPr bwMode="auto">
          <a:xfrm>
            <a:off x="6080125" y="4783138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100</a:t>
            </a:r>
          </a:p>
        </p:txBody>
      </p:sp>
      <p:sp>
        <p:nvSpPr>
          <p:cNvPr id="11065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80BBA6-070D-40E6-9DB0-F3C4D715315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3"/>
          <p:cNvSpPr>
            <a:spLocks noChangeShapeType="1"/>
          </p:cNvSpPr>
          <p:nvPr/>
        </p:nvSpPr>
        <p:spPr bwMode="auto">
          <a:xfrm flipV="1">
            <a:off x="4940300" y="327818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3" name="Line 4"/>
          <p:cNvSpPr>
            <a:spLocks noChangeShapeType="1"/>
          </p:cNvSpPr>
          <p:nvPr/>
        </p:nvSpPr>
        <p:spPr bwMode="auto">
          <a:xfrm>
            <a:off x="4930775" y="5792788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4940300" y="5173663"/>
            <a:ext cx="419100" cy="619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5351463" y="4706938"/>
            <a:ext cx="417512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5768975" y="4554538"/>
            <a:ext cx="419100" cy="1228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6188075" y="3983038"/>
            <a:ext cx="42068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6616700" y="3763963"/>
            <a:ext cx="400050" cy="2019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49" name="Rectangle 10"/>
          <p:cNvSpPr>
            <a:spLocks noChangeArrowheads="1"/>
          </p:cNvSpPr>
          <p:nvPr/>
        </p:nvSpPr>
        <p:spPr bwMode="auto">
          <a:xfrm>
            <a:off x="7016750" y="3630613"/>
            <a:ext cx="409575" cy="2152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2650" name="Line 11"/>
          <p:cNvSpPr>
            <a:spLocks noChangeShapeType="1"/>
          </p:cNvSpPr>
          <p:nvPr/>
        </p:nvSpPr>
        <p:spPr bwMode="auto">
          <a:xfrm flipV="1">
            <a:off x="5140325" y="4887913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1" name="Line 12"/>
          <p:cNvSpPr>
            <a:spLocks noChangeShapeType="1"/>
          </p:cNvSpPr>
          <p:nvPr/>
        </p:nvSpPr>
        <p:spPr bwMode="auto">
          <a:xfrm flipV="1">
            <a:off x="5559425" y="4278313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2" name="Line 13"/>
          <p:cNvSpPr>
            <a:spLocks noChangeShapeType="1"/>
          </p:cNvSpPr>
          <p:nvPr/>
        </p:nvSpPr>
        <p:spPr bwMode="auto">
          <a:xfrm flipV="1">
            <a:off x="5969000" y="4306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3" name="Line 14"/>
          <p:cNvSpPr>
            <a:spLocks noChangeShapeType="1"/>
          </p:cNvSpPr>
          <p:nvPr/>
        </p:nvSpPr>
        <p:spPr bwMode="auto">
          <a:xfrm flipV="1">
            <a:off x="6408738" y="37734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4" name="Line 15"/>
          <p:cNvSpPr>
            <a:spLocks noChangeShapeType="1"/>
          </p:cNvSpPr>
          <p:nvPr/>
        </p:nvSpPr>
        <p:spPr bwMode="auto">
          <a:xfrm flipV="1">
            <a:off x="6816725" y="3544888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5" name="Line 16"/>
          <p:cNvSpPr>
            <a:spLocks noChangeShapeType="1"/>
          </p:cNvSpPr>
          <p:nvPr/>
        </p:nvSpPr>
        <p:spPr bwMode="auto">
          <a:xfrm flipV="1">
            <a:off x="7237413" y="3440113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6" name="Line 17"/>
          <p:cNvSpPr>
            <a:spLocks noChangeShapeType="1"/>
          </p:cNvSpPr>
          <p:nvPr/>
        </p:nvSpPr>
        <p:spPr bwMode="auto">
          <a:xfrm>
            <a:off x="4883150" y="32972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7" name="Line 18"/>
          <p:cNvSpPr>
            <a:spLocks noChangeShapeType="1"/>
          </p:cNvSpPr>
          <p:nvPr/>
        </p:nvSpPr>
        <p:spPr bwMode="auto">
          <a:xfrm>
            <a:off x="4883150" y="4144963"/>
            <a:ext cx="68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8" name="Line 19"/>
          <p:cNvSpPr>
            <a:spLocks noChangeShapeType="1"/>
          </p:cNvSpPr>
          <p:nvPr/>
        </p:nvSpPr>
        <p:spPr bwMode="auto">
          <a:xfrm>
            <a:off x="4883150" y="49736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59" name="Text Box 20"/>
          <p:cNvSpPr txBox="1">
            <a:spLocks noChangeArrowheads="1"/>
          </p:cNvSpPr>
          <p:nvPr/>
        </p:nvSpPr>
        <p:spPr bwMode="auto">
          <a:xfrm>
            <a:off x="4967288" y="5800725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2</a:t>
            </a:r>
          </a:p>
        </p:txBody>
      </p:sp>
      <p:sp>
        <p:nvSpPr>
          <p:cNvPr id="112660" name="Text Box 21"/>
          <p:cNvSpPr txBox="1">
            <a:spLocks noChangeArrowheads="1"/>
          </p:cNvSpPr>
          <p:nvPr/>
        </p:nvSpPr>
        <p:spPr bwMode="auto">
          <a:xfrm>
            <a:off x="5376863" y="5800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2661" name="Text Box 22"/>
          <p:cNvSpPr txBox="1">
            <a:spLocks noChangeArrowheads="1"/>
          </p:cNvSpPr>
          <p:nvPr/>
        </p:nvSpPr>
        <p:spPr bwMode="auto">
          <a:xfrm>
            <a:off x="5795963" y="5800725"/>
            <a:ext cx="312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</a:t>
            </a:r>
          </a:p>
        </p:txBody>
      </p:sp>
      <p:sp>
        <p:nvSpPr>
          <p:cNvPr id="112662" name="Text Box 23"/>
          <p:cNvSpPr txBox="1">
            <a:spLocks noChangeArrowheads="1"/>
          </p:cNvSpPr>
          <p:nvPr/>
        </p:nvSpPr>
        <p:spPr bwMode="auto">
          <a:xfrm>
            <a:off x="6234113" y="5800725"/>
            <a:ext cx="35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12663" name="Text Box 24"/>
          <p:cNvSpPr txBox="1">
            <a:spLocks noChangeArrowheads="1"/>
          </p:cNvSpPr>
          <p:nvPr/>
        </p:nvSpPr>
        <p:spPr bwMode="auto">
          <a:xfrm>
            <a:off x="6634163" y="5800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</a:t>
            </a:r>
          </a:p>
        </p:txBody>
      </p:sp>
      <p:sp>
        <p:nvSpPr>
          <p:cNvPr id="112664" name="Text Box 25"/>
          <p:cNvSpPr txBox="1">
            <a:spLocks noChangeArrowheads="1"/>
          </p:cNvSpPr>
          <p:nvPr/>
        </p:nvSpPr>
        <p:spPr bwMode="auto">
          <a:xfrm>
            <a:off x="7043738" y="58007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2665" name="Text Box 26"/>
          <p:cNvSpPr txBox="1">
            <a:spLocks noChangeArrowheads="1"/>
          </p:cNvSpPr>
          <p:nvPr/>
        </p:nvSpPr>
        <p:spPr bwMode="auto">
          <a:xfrm>
            <a:off x="4467225" y="48006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60</a:t>
            </a:r>
          </a:p>
        </p:txBody>
      </p:sp>
      <p:sp>
        <p:nvSpPr>
          <p:cNvPr id="112666" name="Text Box 27"/>
          <p:cNvSpPr txBox="1">
            <a:spLocks noChangeArrowheads="1"/>
          </p:cNvSpPr>
          <p:nvPr/>
        </p:nvSpPr>
        <p:spPr bwMode="auto">
          <a:xfrm>
            <a:off x="4495800" y="38766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80</a:t>
            </a:r>
          </a:p>
        </p:txBody>
      </p:sp>
      <p:sp>
        <p:nvSpPr>
          <p:cNvPr id="112667" name="Text Box 28"/>
          <p:cNvSpPr txBox="1">
            <a:spLocks noChangeArrowheads="1"/>
          </p:cNvSpPr>
          <p:nvPr/>
        </p:nvSpPr>
        <p:spPr bwMode="auto">
          <a:xfrm>
            <a:off x="4368800" y="3028950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2668" name="Line 29"/>
          <p:cNvSpPr>
            <a:spLocks noChangeShapeType="1"/>
          </p:cNvSpPr>
          <p:nvPr/>
        </p:nvSpPr>
        <p:spPr bwMode="auto">
          <a:xfrm>
            <a:off x="5122863" y="48879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69" name="Line 30"/>
          <p:cNvSpPr>
            <a:spLocks noChangeShapeType="1"/>
          </p:cNvSpPr>
          <p:nvPr/>
        </p:nvSpPr>
        <p:spPr bwMode="auto">
          <a:xfrm>
            <a:off x="5540375" y="42783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0" name="Line 31"/>
          <p:cNvSpPr>
            <a:spLocks noChangeShapeType="1"/>
          </p:cNvSpPr>
          <p:nvPr/>
        </p:nvSpPr>
        <p:spPr bwMode="auto">
          <a:xfrm>
            <a:off x="5951538" y="43068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1" name="Line 32"/>
          <p:cNvSpPr>
            <a:spLocks noChangeShapeType="1"/>
          </p:cNvSpPr>
          <p:nvPr/>
        </p:nvSpPr>
        <p:spPr bwMode="auto">
          <a:xfrm>
            <a:off x="6797675" y="35448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2" name="Line 33"/>
          <p:cNvSpPr>
            <a:spLocks noChangeShapeType="1"/>
          </p:cNvSpPr>
          <p:nvPr/>
        </p:nvSpPr>
        <p:spPr bwMode="auto">
          <a:xfrm>
            <a:off x="6388100" y="377348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3" name="Line 34"/>
          <p:cNvSpPr>
            <a:spLocks noChangeShapeType="1"/>
          </p:cNvSpPr>
          <p:nvPr/>
        </p:nvSpPr>
        <p:spPr bwMode="auto">
          <a:xfrm>
            <a:off x="7216775" y="3440113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4" name="Text Box 35"/>
          <p:cNvSpPr txBox="1">
            <a:spLocks noChangeArrowheads="1"/>
          </p:cNvSpPr>
          <p:nvPr/>
        </p:nvSpPr>
        <p:spPr bwMode="auto">
          <a:xfrm>
            <a:off x="439738" y="1317625"/>
            <a:ext cx="960437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Relation entre le </a:t>
            </a:r>
            <a:r>
              <a:rPr lang="fr-FR" altLang="fr-FR" sz="2400">
                <a:solidFill>
                  <a:srgbClr val="C00000"/>
                </a:solidFill>
              </a:rPr>
              <a:t>rapport Cmax/CMI </a:t>
            </a:r>
            <a:r>
              <a:rPr lang="fr-FR" altLang="fr-FR" sz="2400"/>
              <a:t>et la guérison clinique chez 236 patients atteints d’infections à bactéries Gram-negatif et traités avec des </a:t>
            </a:r>
            <a:r>
              <a:rPr lang="fr-FR" altLang="fr-FR" sz="2400">
                <a:solidFill>
                  <a:srgbClr val="C00000"/>
                </a:solidFill>
              </a:rPr>
              <a:t>aminoglycosides </a:t>
            </a:r>
            <a:r>
              <a:rPr lang="fr-FR" altLang="fr-FR" sz="2400"/>
              <a:t>(gentamicine, tobramycine, amikacine)</a:t>
            </a:r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0" y="6461125"/>
            <a:ext cx="371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Moor et al. 1984 J. Infect. Dis.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4953000" y="6083300"/>
            <a:ext cx="286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Maximum peak/MIC ratio</a:t>
            </a:r>
          </a:p>
        </p:txBody>
      </p:sp>
      <p:sp>
        <p:nvSpPr>
          <p:cNvPr id="112677" name="Text Box 38"/>
          <p:cNvSpPr txBox="1">
            <a:spLocks noChangeArrowheads="1"/>
          </p:cNvSpPr>
          <p:nvPr/>
        </p:nvSpPr>
        <p:spPr bwMode="auto">
          <a:xfrm rot="-5400000">
            <a:off x="2820988" y="4219575"/>
            <a:ext cx="23987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2000"/>
              <a:t>Response rate (%)</a:t>
            </a:r>
          </a:p>
        </p:txBody>
      </p:sp>
      <p:sp>
        <p:nvSpPr>
          <p:cNvPr id="112678" name="Freeform 39"/>
          <p:cNvSpPr>
            <a:spLocks/>
          </p:cNvSpPr>
          <p:nvPr/>
        </p:nvSpPr>
        <p:spPr bwMode="invGray">
          <a:xfrm>
            <a:off x="9283700" y="2443163"/>
            <a:ext cx="417513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26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137038-ADA6-4B4A-805A-341E50207BB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24375" y="43529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285750" y="1017588"/>
            <a:ext cx="968057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400" indent="-2032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9325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Infections pulmonaires (nosocomiales) traitées avec la </a:t>
            </a:r>
            <a:r>
              <a:rPr lang="fr-FR" altLang="fr-FR" sz="2400">
                <a:solidFill>
                  <a:srgbClr val="C00000"/>
                </a:solidFill>
              </a:rPr>
              <a:t>ciprofloxacine</a:t>
            </a:r>
            <a:r>
              <a:rPr lang="fr-FR" altLang="fr-FR" sz="2400"/>
              <a:t> en IV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AUC/CMI fortement prédictif du % d’éradication bactérienne et de son délai d’obtention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solidFill>
                  <a:srgbClr val="C00000"/>
                </a:solidFill>
              </a:rPr>
              <a:t>AUC/CMI&gt;125</a:t>
            </a:r>
            <a:r>
              <a:rPr lang="fr-FR" altLang="fr-FR" sz="2000">
                <a:solidFill>
                  <a:schemeClr val="tx2"/>
                </a:solidFill>
              </a:rPr>
              <a:t> :</a:t>
            </a:r>
            <a:r>
              <a:rPr lang="fr-FR" altLang="fr-FR" sz="2000"/>
              <a:t> très fort % d’éradication</a:t>
            </a:r>
          </a:p>
          <a:p>
            <a:pPr>
              <a:spcBef>
                <a:spcPct val="0"/>
              </a:spcBef>
            </a:pPr>
            <a:r>
              <a:rPr lang="fr-FR" altLang="fr-FR" sz="2000">
                <a:solidFill>
                  <a:srgbClr val="C00000"/>
                </a:solidFill>
              </a:rPr>
              <a:t>AUC/CMI&gt;250</a:t>
            </a:r>
            <a:r>
              <a:rPr lang="fr-FR" altLang="fr-FR" sz="2000">
                <a:solidFill>
                  <a:schemeClr val="tx2"/>
                </a:solidFill>
              </a:rPr>
              <a:t> :</a:t>
            </a:r>
            <a:r>
              <a:rPr lang="fr-FR" altLang="fr-FR" sz="2000"/>
              <a:t> éradication obtenue dès le premier jour de traitement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14692" name="Line 5"/>
          <p:cNvSpPr>
            <a:spLocks noChangeShapeType="1"/>
          </p:cNvSpPr>
          <p:nvPr/>
        </p:nvSpPr>
        <p:spPr bwMode="auto">
          <a:xfrm flipV="1">
            <a:off x="3867150" y="3829050"/>
            <a:ext cx="0" cy="2085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3" name="Line 6"/>
          <p:cNvSpPr>
            <a:spLocks noChangeShapeType="1"/>
          </p:cNvSpPr>
          <p:nvPr/>
        </p:nvSpPr>
        <p:spPr bwMode="auto">
          <a:xfrm>
            <a:off x="3790950" y="5819775"/>
            <a:ext cx="3476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4" name="Line 7"/>
          <p:cNvSpPr>
            <a:spLocks noChangeShapeType="1"/>
          </p:cNvSpPr>
          <p:nvPr/>
        </p:nvSpPr>
        <p:spPr bwMode="auto">
          <a:xfrm>
            <a:off x="4829175" y="5800725"/>
            <a:ext cx="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5" name="Line 8"/>
          <p:cNvSpPr>
            <a:spLocks noChangeShapeType="1"/>
          </p:cNvSpPr>
          <p:nvPr/>
        </p:nvSpPr>
        <p:spPr bwMode="auto">
          <a:xfrm>
            <a:off x="5781675" y="5772150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6" name="Line 9"/>
          <p:cNvSpPr>
            <a:spLocks noChangeShapeType="1"/>
          </p:cNvSpPr>
          <p:nvPr/>
        </p:nvSpPr>
        <p:spPr bwMode="auto">
          <a:xfrm>
            <a:off x="6734175" y="57626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7" name="Line 10"/>
          <p:cNvSpPr>
            <a:spLocks noChangeShapeType="1"/>
          </p:cNvSpPr>
          <p:nvPr/>
        </p:nvSpPr>
        <p:spPr bwMode="auto">
          <a:xfrm>
            <a:off x="3752850" y="4857750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8" name="Line 11"/>
          <p:cNvSpPr>
            <a:spLocks noChangeShapeType="1"/>
          </p:cNvSpPr>
          <p:nvPr/>
        </p:nvSpPr>
        <p:spPr bwMode="auto">
          <a:xfrm>
            <a:off x="3752850" y="3895725"/>
            <a:ext cx="6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9" name="Oval 12"/>
          <p:cNvSpPr>
            <a:spLocks noChangeArrowheads="1"/>
          </p:cNvSpPr>
          <p:nvPr/>
        </p:nvSpPr>
        <p:spPr bwMode="auto">
          <a:xfrm>
            <a:off x="4048125" y="37719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0" name="Oval 13"/>
          <p:cNvSpPr>
            <a:spLocks noChangeArrowheads="1"/>
          </p:cNvSpPr>
          <p:nvPr/>
        </p:nvSpPr>
        <p:spPr bwMode="auto">
          <a:xfrm>
            <a:off x="4267200" y="380047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1" name="Oval 14"/>
          <p:cNvSpPr>
            <a:spLocks noChangeArrowheads="1"/>
          </p:cNvSpPr>
          <p:nvPr/>
        </p:nvSpPr>
        <p:spPr bwMode="auto">
          <a:xfrm>
            <a:off x="4267200" y="42005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2" name="Oval 15"/>
          <p:cNvSpPr>
            <a:spLocks noChangeArrowheads="1"/>
          </p:cNvSpPr>
          <p:nvPr/>
        </p:nvSpPr>
        <p:spPr bwMode="auto">
          <a:xfrm>
            <a:off x="4552950" y="4352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3" name="Oval 16"/>
          <p:cNvSpPr>
            <a:spLocks noChangeArrowheads="1"/>
          </p:cNvSpPr>
          <p:nvPr/>
        </p:nvSpPr>
        <p:spPr bwMode="auto">
          <a:xfrm>
            <a:off x="4772025" y="43910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4" name="Oval 17"/>
          <p:cNvSpPr>
            <a:spLocks noChangeArrowheads="1"/>
          </p:cNvSpPr>
          <p:nvPr/>
        </p:nvSpPr>
        <p:spPr bwMode="auto">
          <a:xfrm>
            <a:off x="4981575" y="438150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5" name="Oval 18"/>
          <p:cNvSpPr>
            <a:spLocks noChangeArrowheads="1"/>
          </p:cNvSpPr>
          <p:nvPr/>
        </p:nvSpPr>
        <p:spPr bwMode="auto">
          <a:xfrm>
            <a:off x="5238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6" name="Oval 19"/>
          <p:cNvSpPr>
            <a:spLocks noChangeArrowheads="1"/>
          </p:cNvSpPr>
          <p:nvPr/>
        </p:nvSpPr>
        <p:spPr bwMode="auto">
          <a:xfrm>
            <a:off x="5467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7" name="Oval 20"/>
          <p:cNvSpPr>
            <a:spLocks noChangeArrowheads="1"/>
          </p:cNvSpPr>
          <p:nvPr/>
        </p:nvSpPr>
        <p:spPr bwMode="auto">
          <a:xfrm>
            <a:off x="5695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8" name="Oval 21"/>
          <p:cNvSpPr>
            <a:spLocks noChangeArrowheads="1"/>
          </p:cNvSpPr>
          <p:nvPr/>
        </p:nvSpPr>
        <p:spPr bwMode="auto">
          <a:xfrm>
            <a:off x="59245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09" name="Oval 22"/>
          <p:cNvSpPr>
            <a:spLocks noChangeArrowheads="1"/>
          </p:cNvSpPr>
          <p:nvPr/>
        </p:nvSpPr>
        <p:spPr bwMode="auto">
          <a:xfrm>
            <a:off x="61531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0" name="Oval 23"/>
          <p:cNvSpPr>
            <a:spLocks noChangeArrowheads="1"/>
          </p:cNvSpPr>
          <p:nvPr/>
        </p:nvSpPr>
        <p:spPr bwMode="auto">
          <a:xfrm>
            <a:off x="63817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1" name="Oval 24"/>
          <p:cNvSpPr>
            <a:spLocks noChangeArrowheads="1"/>
          </p:cNvSpPr>
          <p:nvPr/>
        </p:nvSpPr>
        <p:spPr bwMode="auto">
          <a:xfrm>
            <a:off x="66103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2" name="Oval 25"/>
          <p:cNvSpPr>
            <a:spLocks noChangeArrowheads="1"/>
          </p:cNvSpPr>
          <p:nvPr/>
        </p:nvSpPr>
        <p:spPr bwMode="auto">
          <a:xfrm>
            <a:off x="6838950" y="4514850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3" name="Oval 26"/>
          <p:cNvSpPr>
            <a:spLocks noChangeArrowheads="1"/>
          </p:cNvSpPr>
          <p:nvPr/>
        </p:nvSpPr>
        <p:spPr bwMode="auto">
          <a:xfrm>
            <a:off x="7067550" y="4505325"/>
            <a:ext cx="76200" cy="76200"/>
          </a:xfrm>
          <a:prstGeom prst="ellipse">
            <a:avLst/>
          </a:prstGeom>
          <a:solidFill>
            <a:srgbClr val="0066FF"/>
          </a:soli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4" name="Rectangle 27"/>
          <p:cNvSpPr>
            <a:spLocks noChangeArrowheads="1"/>
          </p:cNvSpPr>
          <p:nvPr/>
        </p:nvSpPr>
        <p:spPr bwMode="auto">
          <a:xfrm>
            <a:off x="4048125" y="3800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5" name="Rectangle 28"/>
          <p:cNvSpPr>
            <a:spLocks noChangeArrowheads="1"/>
          </p:cNvSpPr>
          <p:nvPr/>
        </p:nvSpPr>
        <p:spPr bwMode="auto">
          <a:xfrm>
            <a:off x="4533900" y="4086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6" name="Rectangle 29"/>
          <p:cNvSpPr>
            <a:spLocks noChangeArrowheads="1"/>
          </p:cNvSpPr>
          <p:nvPr/>
        </p:nvSpPr>
        <p:spPr bwMode="auto">
          <a:xfrm>
            <a:off x="4057650" y="405765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7" name="Rectangle 30"/>
          <p:cNvSpPr>
            <a:spLocks noChangeArrowheads="1"/>
          </p:cNvSpPr>
          <p:nvPr/>
        </p:nvSpPr>
        <p:spPr bwMode="auto">
          <a:xfrm>
            <a:off x="4781550" y="45339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8" name="Rectangle 31"/>
          <p:cNvSpPr>
            <a:spLocks noChangeArrowheads="1"/>
          </p:cNvSpPr>
          <p:nvPr/>
        </p:nvSpPr>
        <p:spPr bwMode="auto">
          <a:xfrm>
            <a:off x="5000625" y="46958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19" name="Rectangle 32"/>
          <p:cNvSpPr>
            <a:spLocks noChangeArrowheads="1"/>
          </p:cNvSpPr>
          <p:nvPr/>
        </p:nvSpPr>
        <p:spPr bwMode="auto">
          <a:xfrm>
            <a:off x="5229225" y="48482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0" name="Rectangle 33"/>
          <p:cNvSpPr>
            <a:spLocks noChangeArrowheads="1"/>
          </p:cNvSpPr>
          <p:nvPr/>
        </p:nvSpPr>
        <p:spPr bwMode="auto">
          <a:xfrm>
            <a:off x="59626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1" name="Rectangle 34"/>
          <p:cNvSpPr>
            <a:spLocks noChangeArrowheads="1"/>
          </p:cNvSpPr>
          <p:nvPr/>
        </p:nvSpPr>
        <p:spPr bwMode="auto">
          <a:xfrm>
            <a:off x="5505450" y="526732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2" name="Rectangle 35"/>
          <p:cNvSpPr>
            <a:spLocks noChangeArrowheads="1"/>
          </p:cNvSpPr>
          <p:nvPr/>
        </p:nvSpPr>
        <p:spPr bwMode="auto">
          <a:xfrm>
            <a:off x="570547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3" name="Rectangle 36"/>
          <p:cNvSpPr>
            <a:spLocks noChangeArrowheads="1"/>
          </p:cNvSpPr>
          <p:nvPr/>
        </p:nvSpPr>
        <p:spPr bwMode="auto">
          <a:xfrm>
            <a:off x="6181725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4" name="Rectangle 37"/>
          <p:cNvSpPr>
            <a:spLocks noChangeArrowheads="1"/>
          </p:cNvSpPr>
          <p:nvPr/>
        </p:nvSpPr>
        <p:spPr bwMode="auto">
          <a:xfrm>
            <a:off x="6419850" y="52482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5" name="Rectangle 38"/>
          <p:cNvSpPr>
            <a:spLocks noChangeArrowheads="1"/>
          </p:cNvSpPr>
          <p:nvPr/>
        </p:nvSpPr>
        <p:spPr bwMode="auto">
          <a:xfrm>
            <a:off x="6667500" y="55149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6" name="Rectangle 39"/>
          <p:cNvSpPr>
            <a:spLocks noChangeArrowheads="1"/>
          </p:cNvSpPr>
          <p:nvPr/>
        </p:nvSpPr>
        <p:spPr bwMode="auto">
          <a:xfrm>
            <a:off x="6848475" y="5705475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7" name="Rectangle 40"/>
          <p:cNvSpPr>
            <a:spLocks noChangeArrowheads="1"/>
          </p:cNvSpPr>
          <p:nvPr/>
        </p:nvSpPr>
        <p:spPr bwMode="auto">
          <a:xfrm>
            <a:off x="7143750" y="57150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8" name="Rectangle 41"/>
          <p:cNvSpPr>
            <a:spLocks noChangeArrowheads="1"/>
          </p:cNvSpPr>
          <p:nvPr/>
        </p:nvSpPr>
        <p:spPr bwMode="auto">
          <a:xfrm>
            <a:off x="3971925" y="4067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29" name="Rectangle 42"/>
          <p:cNvSpPr>
            <a:spLocks noChangeArrowheads="1"/>
          </p:cNvSpPr>
          <p:nvPr/>
        </p:nvSpPr>
        <p:spPr bwMode="auto">
          <a:xfrm>
            <a:off x="3981450" y="38290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0" name="Rectangle 43"/>
          <p:cNvSpPr>
            <a:spLocks noChangeArrowheads="1"/>
          </p:cNvSpPr>
          <p:nvPr/>
        </p:nvSpPr>
        <p:spPr bwMode="auto">
          <a:xfrm>
            <a:off x="4019550" y="49625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1" name="Rectangle 44"/>
          <p:cNvSpPr>
            <a:spLocks noChangeArrowheads="1"/>
          </p:cNvSpPr>
          <p:nvPr/>
        </p:nvSpPr>
        <p:spPr bwMode="auto">
          <a:xfrm>
            <a:off x="4286250" y="50863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2" name="Rectangle 45"/>
          <p:cNvSpPr>
            <a:spLocks noChangeArrowheads="1"/>
          </p:cNvSpPr>
          <p:nvPr/>
        </p:nvSpPr>
        <p:spPr bwMode="auto">
          <a:xfrm>
            <a:off x="4514850" y="52197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3" name="Rectangle 46"/>
          <p:cNvSpPr>
            <a:spLocks noChangeArrowheads="1"/>
          </p:cNvSpPr>
          <p:nvPr/>
        </p:nvSpPr>
        <p:spPr bwMode="auto">
          <a:xfrm>
            <a:off x="4772025" y="52101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4" name="Rectangle 47"/>
          <p:cNvSpPr>
            <a:spLocks noChangeArrowheads="1"/>
          </p:cNvSpPr>
          <p:nvPr/>
        </p:nvSpPr>
        <p:spPr bwMode="auto">
          <a:xfrm>
            <a:off x="4972050" y="53721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5" name="Rectangle 48"/>
          <p:cNvSpPr>
            <a:spLocks noChangeArrowheads="1"/>
          </p:cNvSpPr>
          <p:nvPr/>
        </p:nvSpPr>
        <p:spPr bwMode="auto">
          <a:xfrm>
            <a:off x="52197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6" name="Rectangle 49"/>
          <p:cNvSpPr>
            <a:spLocks noChangeArrowheads="1"/>
          </p:cNvSpPr>
          <p:nvPr/>
        </p:nvSpPr>
        <p:spPr bwMode="auto">
          <a:xfrm>
            <a:off x="5486400" y="551497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7" name="Rectangle 50"/>
          <p:cNvSpPr>
            <a:spLocks noChangeArrowheads="1"/>
          </p:cNvSpPr>
          <p:nvPr/>
        </p:nvSpPr>
        <p:spPr bwMode="auto">
          <a:xfrm>
            <a:off x="5705475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8" name="Rectangle 51"/>
          <p:cNvSpPr>
            <a:spLocks noChangeArrowheads="1"/>
          </p:cNvSpPr>
          <p:nvPr/>
        </p:nvSpPr>
        <p:spPr bwMode="auto">
          <a:xfrm>
            <a:off x="5943600" y="550545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39" name="Rectangle 52"/>
          <p:cNvSpPr>
            <a:spLocks noChangeArrowheads="1"/>
          </p:cNvSpPr>
          <p:nvPr/>
        </p:nvSpPr>
        <p:spPr bwMode="auto">
          <a:xfrm>
            <a:off x="61722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0" name="Rectangle 53"/>
          <p:cNvSpPr>
            <a:spLocks noChangeArrowheads="1"/>
          </p:cNvSpPr>
          <p:nvPr/>
        </p:nvSpPr>
        <p:spPr bwMode="auto">
          <a:xfrm>
            <a:off x="641985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1" name="Rectangle 54"/>
          <p:cNvSpPr>
            <a:spLocks noChangeArrowheads="1"/>
          </p:cNvSpPr>
          <p:nvPr/>
        </p:nvSpPr>
        <p:spPr bwMode="auto">
          <a:xfrm>
            <a:off x="6848475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2" name="Rectangle 55"/>
          <p:cNvSpPr>
            <a:spLocks noChangeArrowheads="1"/>
          </p:cNvSpPr>
          <p:nvPr/>
        </p:nvSpPr>
        <p:spPr bwMode="auto">
          <a:xfrm>
            <a:off x="7086600" y="5495925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3" name="Rectangle 56"/>
          <p:cNvSpPr>
            <a:spLocks noChangeArrowheads="1"/>
          </p:cNvSpPr>
          <p:nvPr/>
        </p:nvSpPr>
        <p:spPr bwMode="auto">
          <a:xfrm>
            <a:off x="6629400" y="5486400"/>
            <a:ext cx="171450" cy="746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4" name="Freeform 57"/>
          <p:cNvSpPr>
            <a:spLocks/>
          </p:cNvSpPr>
          <p:nvPr/>
        </p:nvSpPr>
        <p:spPr bwMode="auto">
          <a:xfrm>
            <a:off x="4086225" y="3829050"/>
            <a:ext cx="3028950" cy="723900"/>
          </a:xfrm>
          <a:custGeom>
            <a:avLst/>
            <a:gdLst>
              <a:gd name="T0" fmla="*/ 0 w 1908"/>
              <a:gd name="T1" fmla="*/ 2147483646 h 456"/>
              <a:gd name="T2" fmla="*/ 2147483646 w 1908"/>
              <a:gd name="T3" fmla="*/ 0 h 456"/>
              <a:gd name="T4" fmla="*/ 2147483646 w 1908"/>
              <a:gd name="T5" fmla="*/ 2147483646 h 456"/>
              <a:gd name="T6" fmla="*/ 2147483646 w 1908"/>
              <a:gd name="T7" fmla="*/ 2147483646 h 456"/>
              <a:gd name="T8" fmla="*/ 2147483646 w 1908"/>
              <a:gd name="T9" fmla="*/ 2147483646 h 456"/>
              <a:gd name="T10" fmla="*/ 2147483646 w 1908"/>
              <a:gd name="T11" fmla="*/ 2147483646 h 456"/>
              <a:gd name="T12" fmla="*/ 2147483646 w 1908"/>
              <a:gd name="T13" fmla="*/ 2147483646 h 456"/>
              <a:gd name="T14" fmla="*/ 2147483646 w 1908"/>
              <a:gd name="T15" fmla="*/ 2147483646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08" h="456">
                <a:moveTo>
                  <a:pt x="0" y="12"/>
                </a:moveTo>
                <a:lnTo>
                  <a:pt x="138" y="0"/>
                </a:lnTo>
                <a:lnTo>
                  <a:pt x="144" y="252"/>
                </a:lnTo>
                <a:lnTo>
                  <a:pt x="318" y="252"/>
                </a:lnTo>
                <a:lnTo>
                  <a:pt x="312" y="366"/>
                </a:lnTo>
                <a:lnTo>
                  <a:pt x="750" y="360"/>
                </a:lnTo>
                <a:lnTo>
                  <a:pt x="756" y="456"/>
                </a:lnTo>
                <a:lnTo>
                  <a:pt x="1908" y="432"/>
                </a:lnTo>
              </a:path>
            </a:pathLst>
          </a:custGeom>
          <a:noFill/>
          <a:ln w="19050" cmpd="sng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5" name="Rectangle 58"/>
          <p:cNvSpPr>
            <a:spLocks noChangeArrowheads="1"/>
          </p:cNvSpPr>
          <p:nvPr/>
        </p:nvSpPr>
        <p:spPr bwMode="auto">
          <a:xfrm>
            <a:off x="4514850" y="4381500"/>
            <a:ext cx="114300" cy="1047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14746" name="Freeform 59"/>
          <p:cNvSpPr>
            <a:spLocks/>
          </p:cNvSpPr>
          <p:nvPr/>
        </p:nvSpPr>
        <p:spPr bwMode="auto">
          <a:xfrm>
            <a:off x="4095750" y="4095750"/>
            <a:ext cx="3105150" cy="1666875"/>
          </a:xfrm>
          <a:custGeom>
            <a:avLst/>
            <a:gdLst>
              <a:gd name="T0" fmla="*/ 0 w 1956"/>
              <a:gd name="T1" fmla="*/ 0 h 1050"/>
              <a:gd name="T2" fmla="*/ 2147483646 w 1956"/>
              <a:gd name="T3" fmla="*/ 2147483646 h 1050"/>
              <a:gd name="T4" fmla="*/ 2147483646 w 1956"/>
              <a:gd name="T5" fmla="*/ 2147483646 h 1050"/>
              <a:gd name="T6" fmla="*/ 2147483646 w 1956"/>
              <a:gd name="T7" fmla="*/ 2147483646 h 1050"/>
              <a:gd name="T8" fmla="*/ 2147483646 w 1956"/>
              <a:gd name="T9" fmla="*/ 2147483646 h 1050"/>
              <a:gd name="T10" fmla="*/ 2147483646 w 1956"/>
              <a:gd name="T11" fmla="*/ 2147483646 h 1050"/>
              <a:gd name="T12" fmla="*/ 2147483646 w 1956"/>
              <a:gd name="T13" fmla="*/ 2147483646 h 1050"/>
              <a:gd name="T14" fmla="*/ 2147483646 w 1956"/>
              <a:gd name="T15" fmla="*/ 2147483646 h 1050"/>
              <a:gd name="T16" fmla="*/ 2147483646 w 1956"/>
              <a:gd name="T17" fmla="*/ 2147483646 h 1050"/>
              <a:gd name="T18" fmla="*/ 2147483646 w 1956"/>
              <a:gd name="T19" fmla="*/ 2147483646 h 1050"/>
              <a:gd name="T20" fmla="*/ 2147483646 w 1956"/>
              <a:gd name="T21" fmla="*/ 2147483646 h 1050"/>
              <a:gd name="T22" fmla="*/ 2147483646 w 1956"/>
              <a:gd name="T23" fmla="*/ 2147483646 h 1050"/>
              <a:gd name="T24" fmla="*/ 2147483646 w 1956"/>
              <a:gd name="T25" fmla="*/ 2147483646 h 1050"/>
              <a:gd name="T26" fmla="*/ 2147483646 w 1956"/>
              <a:gd name="T27" fmla="*/ 2147483646 h 1050"/>
              <a:gd name="T28" fmla="*/ 2147483646 w 1956"/>
              <a:gd name="T29" fmla="*/ 2147483646 h 1050"/>
              <a:gd name="T30" fmla="*/ 2147483646 w 1956"/>
              <a:gd name="T31" fmla="*/ 2147483646 h 10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56" h="1050">
                <a:moveTo>
                  <a:pt x="0" y="0"/>
                </a:moveTo>
                <a:lnTo>
                  <a:pt x="318" y="12"/>
                </a:lnTo>
                <a:lnTo>
                  <a:pt x="312" y="228"/>
                </a:lnTo>
                <a:lnTo>
                  <a:pt x="456" y="210"/>
                </a:lnTo>
                <a:lnTo>
                  <a:pt x="468" y="306"/>
                </a:lnTo>
                <a:lnTo>
                  <a:pt x="588" y="288"/>
                </a:lnTo>
                <a:lnTo>
                  <a:pt x="594" y="414"/>
                </a:lnTo>
                <a:lnTo>
                  <a:pt x="750" y="396"/>
                </a:lnTo>
                <a:lnTo>
                  <a:pt x="762" y="492"/>
                </a:lnTo>
                <a:lnTo>
                  <a:pt x="912" y="486"/>
                </a:lnTo>
                <a:lnTo>
                  <a:pt x="924" y="762"/>
                </a:lnTo>
                <a:lnTo>
                  <a:pt x="1644" y="750"/>
                </a:lnTo>
                <a:lnTo>
                  <a:pt x="1644" y="894"/>
                </a:lnTo>
                <a:lnTo>
                  <a:pt x="1776" y="894"/>
                </a:lnTo>
                <a:lnTo>
                  <a:pt x="1770" y="1050"/>
                </a:lnTo>
                <a:lnTo>
                  <a:pt x="1956" y="1050"/>
                </a:lnTo>
              </a:path>
            </a:pathLst>
          </a:custGeom>
          <a:noFill/>
          <a:ln w="190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7" name="Freeform 60"/>
          <p:cNvSpPr>
            <a:spLocks/>
          </p:cNvSpPr>
          <p:nvPr/>
        </p:nvSpPr>
        <p:spPr bwMode="auto">
          <a:xfrm>
            <a:off x="4086225" y="3857625"/>
            <a:ext cx="3124200" cy="1704975"/>
          </a:xfrm>
          <a:custGeom>
            <a:avLst/>
            <a:gdLst>
              <a:gd name="T0" fmla="*/ 0 w 1968"/>
              <a:gd name="T1" fmla="*/ 0 h 1074"/>
              <a:gd name="T2" fmla="*/ 2147483646 w 1968"/>
              <a:gd name="T3" fmla="*/ 2147483646 h 1074"/>
              <a:gd name="T4" fmla="*/ 2147483646 w 1968"/>
              <a:gd name="T5" fmla="*/ 2147483646 h 1074"/>
              <a:gd name="T6" fmla="*/ 2147483646 w 1968"/>
              <a:gd name="T7" fmla="*/ 2147483646 h 1074"/>
              <a:gd name="T8" fmla="*/ 2147483646 w 1968"/>
              <a:gd name="T9" fmla="*/ 2147483646 h 1074"/>
              <a:gd name="T10" fmla="*/ 2147483646 w 1968"/>
              <a:gd name="T11" fmla="*/ 2147483646 h 1074"/>
              <a:gd name="T12" fmla="*/ 2147483646 w 1968"/>
              <a:gd name="T13" fmla="*/ 2147483646 h 1074"/>
              <a:gd name="T14" fmla="*/ 2147483646 w 1968"/>
              <a:gd name="T15" fmla="*/ 2147483646 h 1074"/>
              <a:gd name="T16" fmla="*/ 2147483646 w 1968"/>
              <a:gd name="T17" fmla="*/ 2147483646 h 1074"/>
              <a:gd name="T18" fmla="*/ 2147483646 w 1968"/>
              <a:gd name="T19" fmla="*/ 2147483646 h 1074"/>
              <a:gd name="T20" fmla="*/ 2147483646 w 1968"/>
              <a:gd name="T21" fmla="*/ 2147483646 h 10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968" h="1074">
                <a:moveTo>
                  <a:pt x="0" y="0"/>
                </a:moveTo>
                <a:lnTo>
                  <a:pt x="12" y="714"/>
                </a:lnTo>
                <a:lnTo>
                  <a:pt x="168" y="714"/>
                </a:lnTo>
                <a:lnTo>
                  <a:pt x="174" y="798"/>
                </a:lnTo>
                <a:lnTo>
                  <a:pt x="324" y="798"/>
                </a:lnTo>
                <a:lnTo>
                  <a:pt x="330" y="876"/>
                </a:lnTo>
                <a:lnTo>
                  <a:pt x="594" y="876"/>
                </a:lnTo>
                <a:lnTo>
                  <a:pt x="600" y="984"/>
                </a:lnTo>
                <a:lnTo>
                  <a:pt x="768" y="990"/>
                </a:lnTo>
                <a:lnTo>
                  <a:pt x="774" y="1074"/>
                </a:lnTo>
                <a:lnTo>
                  <a:pt x="1968" y="1044"/>
                </a:lnTo>
              </a:path>
            </a:pathLst>
          </a:custGeom>
          <a:noFill/>
          <a:ln w="190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748" name="Text Box 61"/>
          <p:cNvSpPr txBox="1">
            <a:spLocks noChangeArrowheads="1"/>
          </p:cNvSpPr>
          <p:nvPr/>
        </p:nvSpPr>
        <p:spPr bwMode="auto">
          <a:xfrm>
            <a:off x="3236913" y="3713163"/>
            <a:ext cx="563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100</a:t>
            </a:r>
          </a:p>
        </p:txBody>
      </p:sp>
      <p:sp>
        <p:nvSpPr>
          <p:cNvPr id="114749" name="Text Box 62"/>
          <p:cNvSpPr txBox="1">
            <a:spLocks noChangeArrowheads="1"/>
          </p:cNvSpPr>
          <p:nvPr/>
        </p:nvSpPr>
        <p:spPr bwMode="auto">
          <a:xfrm>
            <a:off x="3362325" y="4627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50</a:t>
            </a:r>
          </a:p>
        </p:txBody>
      </p:sp>
      <p:sp>
        <p:nvSpPr>
          <p:cNvPr id="114750" name="Text Box 63"/>
          <p:cNvSpPr txBox="1">
            <a:spLocks noChangeArrowheads="1"/>
          </p:cNvSpPr>
          <p:nvPr/>
        </p:nvSpPr>
        <p:spPr bwMode="auto">
          <a:xfrm>
            <a:off x="3489325" y="5665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0</a:t>
            </a:r>
          </a:p>
        </p:txBody>
      </p:sp>
      <p:sp>
        <p:nvSpPr>
          <p:cNvPr id="114751" name="Text Box 64"/>
          <p:cNvSpPr txBox="1">
            <a:spLocks noChangeArrowheads="1"/>
          </p:cNvSpPr>
          <p:nvPr/>
        </p:nvSpPr>
        <p:spPr bwMode="auto">
          <a:xfrm>
            <a:off x="4660900" y="58277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4</a:t>
            </a:r>
          </a:p>
        </p:txBody>
      </p:sp>
      <p:sp>
        <p:nvSpPr>
          <p:cNvPr id="114752" name="Text Box 65"/>
          <p:cNvSpPr txBox="1">
            <a:spLocks noChangeArrowheads="1"/>
          </p:cNvSpPr>
          <p:nvPr/>
        </p:nvSpPr>
        <p:spPr bwMode="auto">
          <a:xfrm>
            <a:off x="5641975" y="58181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8</a:t>
            </a:r>
          </a:p>
        </p:txBody>
      </p:sp>
      <p:sp>
        <p:nvSpPr>
          <p:cNvPr id="114753" name="Text Box 66"/>
          <p:cNvSpPr txBox="1">
            <a:spLocks noChangeArrowheads="1"/>
          </p:cNvSpPr>
          <p:nvPr/>
        </p:nvSpPr>
        <p:spPr bwMode="auto">
          <a:xfrm>
            <a:off x="6537325" y="58181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12</a:t>
            </a:r>
          </a:p>
        </p:txBody>
      </p:sp>
      <p:sp>
        <p:nvSpPr>
          <p:cNvPr id="114754" name="Text Box 67"/>
          <p:cNvSpPr txBox="1">
            <a:spLocks noChangeArrowheads="1"/>
          </p:cNvSpPr>
          <p:nvPr/>
        </p:nvSpPr>
        <p:spPr bwMode="auto">
          <a:xfrm>
            <a:off x="5032375" y="6113463"/>
            <a:ext cx="301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Days after start of therapy</a:t>
            </a:r>
          </a:p>
        </p:txBody>
      </p:sp>
      <p:sp>
        <p:nvSpPr>
          <p:cNvPr id="114755" name="Text Box 68"/>
          <p:cNvSpPr txBox="1">
            <a:spLocks noChangeArrowheads="1"/>
          </p:cNvSpPr>
          <p:nvPr/>
        </p:nvSpPr>
        <p:spPr bwMode="auto">
          <a:xfrm rot="-5400000">
            <a:off x="1751012" y="4602163"/>
            <a:ext cx="2530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fr-FR" sz="1800"/>
              <a:t>% patients remaining culture positive</a:t>
            </a:r>
          </a:p>
        </p:txBody>
      </p:sp>
      <p:sp>
        <p:nvSpPr>
          <p:cNvPr id="114756" name="Text Box 69"/>
          <p:cNvSpPr txBox="1">
            <a:spLocks noChangeArrowheads="1"/>
          </p:cNvSpPr>
          <p:nvPr/>
        </p:nvSpPr>
        <p:spPr bwMode="auto">
          <a:xfrm>
            <a:off x="285750" y="6378575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/>
              <a:t>Schentag Symposium, 1999</a:t>
            </a:r>
          </a:p>
        </p:txBody>
      </p:sp>
      <p:sp>
        <p:nvSpPr>
          <p:cNvPr id="114757" name="Text Box 70"/>
          <p:cNvSpPr txBox="1">
            <a:spLocks noChangeArrowheads="1"/>
          </p:cNvSpPr>
          <p:nvPr/>
        </p:nvSpPr>
        <p:spPr bwMode="auto">
          <a:xfrm>
            <a:off x="7359650" y="4237038"/>
            <a:ext cx="2000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66FF"/>
                </a:solidFill>
              </a:rPr>
              <a:t>AUC/CMI &lt; 125</a:t>
            </a:r>
          </a:p>
        </p:txBody>
      </p:sp>
      <p:sp>
        <p:nvSpPr>
          <p:cNvPr id="114758" name="Text Box 71"/>
          <p:cNvSpPr txBox="1">
            <a:spLocks noChangeArrowheads="1"/>
          </p:cNvSpPr>
          <p:nvPr/>
        </p:nvSpPr>
        <p:spPr bwMode="auto">
          <a:xfrm>
            <a:off x="7359650" y="5092700"/>
            <a:ext cx="2293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tx2"/>
                </a:solidFill>
              </a:rPr>
              <a:t>AUC/CMI 125-250</a:t>
            </a:r>
          </a:p>
        </p:txBody>
      </p:sp>
      <p:sp>
        <p:nvSpPr>
          <p:cNvPr id="114759" name="Text Box 72"/>
          <p:cNvSpPr txBox="1">
            <a:spLocks noChangeArrowheads="1"/>
          </p:cNvSpPr>
          <p:nvPr/>
        </p:nvSpPr>
        <p:spPr bwMode="auto">
          <a:xfrm>
            <a:off x="7359650" y="5522913"/>
            <a:ext cx="207168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chemeClr val="accent2"/>
                </a:solidFill>
              </a:rPr>
              <a:t>AUC/CMI &gt; 250</a:t>
            </a:r>
          </a:p>
        </p:txBody>
      </p:sp>
      <p:sp>
        <p:nvSpPr>
          <p:cNvPr id="11476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96850" y="109538"/>
            <a:ext cx="9893300" cy="752475"/>
          </a:xfrm>
        </p:spPr>
        <p:txBody>
          <a:bodyPr/>
          <a:lstStyle/>
          <a:p>
            <a:pPr eaLnBrk="1" hangingPunct="1"/>
            <a:r>
              <a:rPr lang="fr-FR" altLang="fr-FR" sz="3600"/>
              <a:t>Les indices  d’efficacité : validation clinique</a:t>
            </a:r>
          </a:p>
        </p:txBody>
      </p:sp>
      <p:sp>
        <p:nvSpPr>
          <p:cNvPr id="1147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A81B14-9E05-4A95-A780-23AFA8C1E8A2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79575"/>
            <a:ext cx="5927725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AUC / CMI : </a:t>
            </a:r>
            <a:r>
              <a:rPr lang="fr-FR" altLang="fr-FR" sz="2800"/>
              <a:t>125 h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Cmax / CMI : </a:t>
            </a:r>
            <a:r>
              <a:rPr lang="fr-FR" altLang="fr-FR" sz="2800"/>
              <a:t>8-10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T&gt;CMI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40 à 50% pour les Gram +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60 à 80% pour les Gram -</a:t>
            </a:r>
          </a:p>
        </p:txBody>
      </p:sp>
      <p:sp>
        <p:nvSpPr>
          <p:cNvPr id="116739" name="Freeform 4"/>
          <p:cNvSpPr>
            <a:spLocks/>
          </p:cNvSpPr>
          <p:nvPr/>
        </p:nvSpPr>
        <p:spPr bwMode="invGray">
          <a:xfrm>
            <a:off x="9156700" y="1679575"/>
            <a:ext cx="4175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96850" y="185738"/>
            <a:ext cx="9893300" cy="10779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kern="0" dirty="0"/>
              <a:t>Les indices  d’efficacité : résumé des valeurs critiques validées en médecine humaine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44488" y="4108450"/>
            <a:ext cx="9598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Ces indices et leurs valeurs seuil sont utilisés comme indicateurs pour </a:t>
            </a:r>
            <a:r>
              <a:rPr lang="fr-FR" altLang="fr-FR" sz="2000">
                <a:solidFill>
                  <a:srgbClr val="0000CC"/>
                </a:solidFill>
              </a:rPr>
              <a:t>prédire si une posologie sera associée avec un fort pourcentage de guérison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On peut vérifier si une posologie donnée permet d’atteindre ces seuils, mais on peut aussi peut </a:t>
            </a:r>
            <a:r>
              <a:rPr lang="fr-FR" altLang="fr-FR" sz="2000">
                <a:solidFill>
                  <a:srgbClr val="0000CC"/>
                </a:solidFill>
              </a:rPr>
              <a:t>calculer la dose </a:t>
            </a:r>
            <a:r>
              <a:rPr lang="fr-FR" altLang="fr-FR" sz="2000" b="0"/>
              <a:t>qui permettra d’atteindre ces seuils</a:t>
            </a:r>
          </a:p>
        </p:txBody>
      </p:sp>
      <p:sp>
        <p:nvSpPr>
          <p:cNvPr id="1167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161E70-9C39-49A1-9BFA-2A4A7B2B88D4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6" name="Object 2"/>
              <p:cNvSpPr txBox="1"/>
              <p:nvPr/>
            </p:nvSpPr>
            <p:spPr bwMode="black">
              <a:xfrm>
                <a:off x="5562600" y="1319213"/>
                <a:ext cx="3886200" cy="8382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Clairance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Biodisponibilit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cible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26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5562600" y="1319213"/>
                <a:ext cx="388620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87" name="Rectangle 12"/>
          <p:cNvSpPr>
            <a:spLocks noChangeArrowheads="1"/>
          </p:cNvSpPr>
          <p:nvPr/>
        </p:nvSpPr>
        <p:spPr bwMode="auto">
          <a:xfrm>
            <a:off x="201613" y="184150"/>
            <a:ext cx="99631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 b="0">
                <a:solidFill>
                  <a:schemeClr val="tx2"/>
                </a:solidFill>
              </a:rPr>
              <a:t>Exemple : quelle dose pour atteindre AUC/CMI égal à 125h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8" name="Objet 1"/>
              <p:cNvSpPr txBox="1"/>
              <p:nvPr/>
            </p:nvSpPr>
            <p:spPr bwMode="black">
              <a:xfrm>
                <a:off x="201613" y="1317625"/>
                <a:ext cx="2006600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AU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CMI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8788" name="Obje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1317625"/>
                <a:ext cx="2006600" cy="787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t 2"/>
              <p:cNvSpPr txBox="1"/>
              <p:nvPr/>
            </p:nvSpPr>
            <p:spPr bwMode="black">
              <a:xfrm>
                <a:off x="201613" y="2560638"/>
                <a:ext cx="294640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moyenne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,24</m:t>
                              </m:r>
                              <m:r>
                                <m:rPr>
                                  <m:nor/>
                                </m:rPr>
                                <a:rPr lang="fr-F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CMI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Obje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2560638"/>
                <a:ext cx="2946400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t 3"/>
              <p:cNvSpPr txBox="1"/>
              <p:nvPr/>
            </p:nvSpPr>
            <p:spPr bwMode="black">
              <a:xfrm>
                <a:off x="201613" y="3749675"/>
                <a:ext cx="3073400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moyenne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Obje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3749675"/>
                <a:ext cx="3073400" cy="787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t 4"/>
              <p:cNvSpPr txBox="1"/>
              <p:nvPr/>
            </p:nvSpPr>
            <p:spPr bwMode="black">
              <a:xfrm>
                <a:off x="201613" y="5021263"/>
                <a:ext cx="256540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moyenne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Obje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201613" y="5021263"/>
                <a:ext cx="2565400" cy="482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t 5"/>
              <p:cNvSpPr txBox="1"/>
              <p:nvPr/>
            </p:nvSpPr>
            <p:spPr bwMode="black">
              <a:xfrm>
                <a:off x="5562600" y="4821238"/>
                <a:ext cx="4292600" cy="838200"/>
              </a:xfrm>
              <a:prstGeom prst="rect">
                <a:avLst/>
              </a:prstGeom>
              <a:noFill/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Dose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Clairance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Biodisponibilit</m:t>
                          </m:r>
                          <m:r>
                            <m:rPr>
                              <m:nor/>
                            </m:rPr>
                            <a:rPr lang="fr-F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den>
                      </m:f>
                      <m:r>
                        <a:rPr lang="fr-F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×5×</m:t>
                      </m:r>
                      <m:r>
                        <m:rPr>
                          <m:nor/>
                        </m:rPr>
                        <a:rPr lang="fr-F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CMI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Obje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">
              <a:xfrm>
                <a:off x="5562600" y="4821238"/>
                <a:ext cx="4292600" cy="838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rgbClr val="0000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7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1D7A1D-CECD-46AE-8518-5B433FBE099A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113" y="1679575"/>
            <a:ext cx="5927725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AUC / CMI : </a:t>
            </a:r>
            <a:r>
              <a:rPr lang="fr-FR" altLang="fr-FR" sz="2800"/>
              <a:t>125 h (5xCMI)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Cmax / CMI : </a:t>
            </a:r>
            <a:r>
              <a:rPr lang="fr-FR" altLang="fr-FR" sz="2800"/>
              <a:t>8-10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sz="2800">
                <a:solidFill>
                  <a:srgbClr val="C00000"/>
                </a:solidFill>
              </a:rPr>
              <a:t>T&gt;CMI 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40 à 50% pour les Gram + 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400"/>
              <a:t>60 à 80% pour les Gram -</a:t>
            </a:r>
          </a:p>
        </p:txBody>
      </p:sp>
      <p:sp>
        <p:nvSpPr>
          <p:cNvPr id="120835" name="Freeform 4"/>
          <p:cNvSpPr>
            <a:spLocks/>
          </p:cNvSpPr>
          <p:nvPr/>
        </p:nvSpPr>
        <p:spPr bwMode="invGray">
          <a:xfrm>
            <a:off x="9156700" y="1679575"/>
            <a:ext cx="417513" cy="1306513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rgbClr val="990000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2"/>
          <p:cNvSpPr txBox="1">
            <a:spLocks noChangeAspect="1" noChangeArrowheads="1"/>
          </p:cNvSpPr>
          <p:nvPr/>
        </p:nvSpPr>
        <p:spPr bwMode="auto">
          <a:xfrm>
            <a:off x="196850" y="185738"/>
            <a:ext cx="9893300" cy="1077912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fr-FR" sz="3200" kern="0" dirty="0"/>
              <a:t>Les indices  d’efficacité : résumé des valeurs critiques validées en médecine humaine</a:t>
            </a:r>
          </a:p>
        </p:txBody>
      </p:sp>
      <p:sp>
        <p:nvSpPr>
          <p:cNvPr id="120837" name="ZoneTexte 1"/>
          <p:cNvSpPr txBox="1">
            <a:spLocks noChangeArrowheads="1"/>
          </p:cNvSpPr>
          <p:nvPr/>
        </p:nvSpPr>
        <p:spPr bwMode="auto">
          <a:xfrm>
            <a:off x="344488" y="4108450"/>
            <a:ext cx="95980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Ces indices et leurs valeurs seuil sont utilisés comme indicateurs pour </a:t>
            </a:r>
            <a:r>
              <a:rPr lang="fr-FR" altLang="fr-FR" sz="2000">
                <a:solidFill>
                  <a:srgbClr val="0000CC"/>
                </a:solidFill>
              </a:rPr>
              <a:t>prédire si une posologie sera associée avec un fort pourcentage de guérison</a:t>
            </a:r>
          </a:p>
          <a:p>
            <a:pPr lvl="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altLang="fr-FR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On peut vérifier si une posologie donnée permet d’atteindre ces seuils, mais on peut aussi peut </a:t>
            </a:r>
            <a:r>
              <a:rPr lang="fr-FR" altLang="fr-FR" sz="2000">
                <a:solidFill>
                  <a:srgbClr val="0000CC"/>
                </a:solidFill>
              </a:rPr>
              <a:t>calculer la dose </a:t>
            </a:r>
            <a:r>
              <a:rPr lang="fr-FR" altLang="fr-FR" sz="2000" b="0"/>
              <a:t>qui permettra d’atteindre ces seuils</a:t>
            </a:r>
          </a:p>
          <a:p>
            <a:pPr eaLnBrk="1" hangingPunct="1">
              <a:spcBef>
                <a:spcPct val="0"/>
              </a:spcBef>
            </a:pPr>
            <a:endParaRPr lang="fr-FR" altLang="fr-FR" sz="2000" b="0"/>
          </a:p>
          <a:p>
            <a:pPr eaLnBrk="1" hangingPunct="1">
              <a:spcBef>
                <a:spcPct val="0"/>
              </a:spcBef>
            </a:pPr>
            <a:r>
              <a:rPr lang="fr-FR" altLang="fr-FR" sz="2000" b="0"/>
              <a:t>Leur connaissance permet de définir de manière rationnelle le </a:t>
            </a:r>
            <a:r>
              <a:rPr lang="fr-FR" altLang="fr-FR" sz="2000">
                <a:solidFill>
                  <a:srgbClr val="0000CC"/>
                </a:solidFill>
              </a:rPr>
              <a:t>schéma d’administration</a:t>
            </a:r>
            <a:r>
              <a:rPr lang="fr-FR" altLang="fr-FR" sz="2000" b="0"/>
              <a:t>, c-a-d la dose unitaire et le rythme d’administration</a:t>
            </a:r>
          </a:p>
        </p:txBody>
      </p:sp>
      <p:sp>
        <p:nvSpPr>
          <p:cNvPr id="1208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D72348-90BD-4AE7-855B-C772A251C7D3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486"/>
          <p:cNvGraphicFramePr>
            <a:graphicFrameLocks noGrp="1"/>
          </p:cNvGraphicFramePr>
          <p:nvPr/>
        </p:nvGraphicFramePr>
        <p:xfrm>
          <a:off x="225425" y="258763"/>
          <a:ext cx="9805988" cy="6230937"/>
        </p:xfrm>
        <a:graphic>
          <a:graphicData uri="http://schemas.openxmlformats.org/drawingml/2006/table">
            <a:tbl>
              <a:tblPr/>
              <a:tblGrid>
                <a:gridCol w="249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Action antibactérienne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Famille d’antibiotique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Antibiotique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Indice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PK-PD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corrélé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l’action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antibactérienne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EPA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significatif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Aminoglycosides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Streptomycin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Neomycin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Gentamicin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Amikacin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Tobramycin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Fluoroquinolones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Enrofloxacin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Danofloxacin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Marbofloxacin,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Difloxacin</a:t>
                      </a:r>
                      <a:r>
                        <a:rPr kumimoji="0" 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fr-F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Ibafloxacin</a:t>
                      </a:r>
                      <a:endParaRPr kumimoji="0" 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Nitroimidazoles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Metronidazole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fr-FR" sz="1200" b="1" i="1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max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Polymixins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Colistin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Temps-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avec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ou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sans EPA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Penicillins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Benzylpenicillin, Cloxacillin, Ampicillin, Amoxicillin, Carbenicillin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Cephalosporines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Ceftiofur, Cefalexin, Cefapirin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Macrolides &amp; triamilides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Tilvalosin, Tylosin, Erythromycin, Tilmicosin, Tulathromycin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 or (AUC/MIC)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Lincosamides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Clindamycin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Phenicols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Chloramphenicol, Florphenicol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Sulfonamides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Sulfadoxine, Sulfadiazine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Diaminopyrimidines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Trimethoprim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T&gt;MIC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992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 la 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fois</a:t>
                      </a: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Temps- et Concentration-</a:t>
                      </a:r>
                      <a:r>
                        <a:rPr kumimoji="0" lang="en-GB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dépendante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Tetracyclines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Oxytetracycline, Chlortetracycline, Doxycycline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Ketolides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Azithromycin, Clarithromycin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Glycopeptides</a:t>
                      </a:r>
                      <a:endParaRPr kumimoji="0" 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Vancomycine</a:t>
                      </a:r>
                      <a:endParaRPr kumimoji="0" lang="fr-F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AUC/MIC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2" marB="4572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87350" y="3154363"/>
            <a:ext cx="3411538" cy="19827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150" y="901700"/>
            <a:ext cx="2433638" cy="19827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800" b="0"/>
          </a:p>
        </p:txBody>
      </p:sp>
      <p:sp>
        <p:nvSpPr>
          <p:cNvPr id="4" name="ZoneTexte 1"/>
          <p:cNvSpPr txBox="1">
            <a:spLocks noChangeArrowheads="1"/>
          </p:cNvSpPr>
          <p:nvPr/>
        </p:nvSpPr>
        <p:spPr bwMode="auto">
          <a:xfrm>
            <a:off x="4903788" y="1189038"/>
            <a:ext cx="4743450" cy="1385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Doses journalières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élevées / en une fois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Qui peuvent être espacées</a:t>
            </a:r>
          </a:p>
        </p:txBody>
      </p:sp>
      <p:sp>
        <p:nvSpPr>
          <p:cNvPr id="29787" name="ZoneTexte 1"/>
          <p:cNvSpPr txBox="1">
            <a:spLocks noChangeArrowheads="1"/>
          </p:cNvSpPr>
          <p:nvPr/>
        </p:nvSpPr>
        <p:spPr bwMode="auto">
          <a:xfrm>
            <a:off x="2425700" y="93663"/>
            <a:ext cx="59309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Schémas d’administration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281613" y="3128963"/>
            <a:ext cx="4260850" cy="1816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Doses journalières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fractionnées / perfusion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800">
                <a:solidFill>
                  <a:srgbClr val="CC0099"/>
                </a:solidFill>
                <a:ea typeface="MS PGothic" panose="020B0600070205080204" pitchFamily="34" charset="-128"/>
              </a:rPr>
              <a:t>(Très) longue-action</a:t>
            </a:r>
          </a:p>
        </p:txBody>
      </p: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560388" y="1004888"/>
            <a:ext cx="2176462" cy="1754187"/>
            <a:chOff x="738188" y="862767"/>
            <a:chExt cx="4552156" cy="5426114"/>
          </a:xfrm>
        </p:grpSpPr>
        <p:sp>
          <p:nvSpPr>
            <p:cNvPr id="122988" name="Line 2"/>
            <p:cNvSpPr>
              <a:spLocks noChangeShapeType="1"/>
            </p:cNvSpPr>
            <p:nvPr/>
          </p:nvSpPr>
          <p:spPr bwMode="auto">
            <a:xfrm flipV="1">
              <a:off x="738188" y="1341438"/>
              <a:ext cx="0" cy="4938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9" name="Line 3"/>
            <p:cNvSpPr>
              <a:spLocks noChangeShapeType="1"/>
            </p:cNvSpPr>
            <p:nvPr/>
          </p:nvSpPr>
          <p:spPr bwMode="auto">
            <a:xfrm>
              <a:off x="738188" y="6280150"/>
              <a:ext cx="4552156" cy="87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0" name="Freeform 19"/>
            <p:cNvSpPr>
              <a:spLocks/>
            </p:cNvSpPr>
            <p:nvPr/>
          </p:nvSpPr>
          <p:spPr bwMode="auto">
            <a:xfrm>
              <a:off x="750888" y="1341438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91" name="Freeform 19"/>
            <p:cNvSpPr>
              <a:spLocks/>
            </p:cNvSpPr>
            <p:nvPr/>
          </p:nvSpPr>
          <p:spPr bwMode="auto">
            <a:xfrm>
              <a:off x="2641953" y="862767"/>
              <a:ext cx="1801812" cy="4938712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66738" y="2190750"/>
            <a:ext cx="2154237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498475" y="3206750"/>
            <a:ext cx="3059113" cy="1939925"/>
            <a:chOff x="738188" y="2827338"/>
            <a:chExt cx="7697475" cy="3636962"/>
          </a:xfrm>
        </p:grpSpPr>
        <p:sp>
          <p:nvSpPr>
            <p:cNvPr id="122977" name="Line 2"/>
            <p:cNvSpPr>
              <a:spLocks noChangeShapeType="1"/>
            </p:cNvSpPr>
            <p:nvPr/>
          </p:nvSpPr>
          <p:spPr bwMode="auto">
            <a:xfrm flipV="1">
              <a:off x="738188" y="2827338"/>
              <a:ext cx="0" cy="34528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8" name="Line 3"/>
            <p:cNvSpPr>
              <a:spLocks noChangeShapeType="1"/>
            </p:cNvSpPr>
            <p:nvPr/>
          </p:nvSpPr>
          <p:spPr bwMode="auto">
            <a:xfrm>
              <a:off x="750887" y="6280150"/>
              <a:ext cx="7684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79" name="Freeform 4"/>
            <p:cNvSpPr>
              <a:spLocks/>
            </p:cNvSpPr>
            <p:nvPr/>
          </p:nvSpPr>
          <p:spPr bwMode="auto">
            <a:xfrm>
              <a:off x="750888" y="4516438"/>
              <a:ext cx="7488237" cy="1728787"/>
            </a:xfrm>
            <a:custGeom>
              <a:avLst/>
              <a:gdLst>
                <a:gd name="T0" fmla="*/ 0 w 4101"/>
                <a:gd name="T1" fmla="*/ 2147483646 h 1814"/>
                <a:gd name="T2" fmla="*/ 2147483646 w 4101"/>
                <a:gd name="T3" fmla="*/ 2147483646 h 1814"/>
                <a:gd name="T4" fmla="*/ 2147483646 w 4101"/>
                <a:gd name="T5" fmla="*/ 2147483646 h 1814"/>
                <a:gd name="T6" fmla="*/ 2147483646 w 4101"/>
                <a:gd name="T7" fmla="*/ 2147483646 h 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1" h="1814">
                  <a:moveTo>
                    <a:pt x="0" y="1814"/>
                  </a:moveTo>
                  <a:cubicBezTo>
                    <a:pt x="105" y="1096"/>
                    <a:pt x="211" y="378"/>
                    <a:pt x="538" y="189"/>
                  </a:cubicBezTo>
                  <a:cubicBezTo>
                    <a:pt x="865" y="0"/>
                    <a:pt x="1369" y="437"/>
                    <a:pt x="1963" y="677"/>
                  </a:cubicBezTo>
                  <a:cubicBezTo>
                    <a:pt x="2557" y="917"/>
                    <a:pt x="3329" y="1271"/>
                    <a:pt x="4101" y="1626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980" name="Line 10"/>
            <p:cNvSpPr>
              <a:spLocks noChangeShapeType="1"/>
            </p:cNvSpPr>
            <p:nvPr/>
          </p:nvSpPr>
          <p:spPr bwMode="auto">
            <a:xfrm>
              <a:off x="750889" y="5307013"/>
              <a:ext cx="768477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981" name="Group 13"/>
            <p:cNvGrpSpPr>
              <a:grpSpLocks/>
            </p:cNvGrpSpPr>
            <p:nvPr/>
          </p:nvGrpSpPr>
          <p:grpSpPr bwMode="auto">
            <a:xfrm>
              <a:off x="750888" y="4516438"/>
              <a:ext cx="4991100" cy="1947862"/>
              <a:chOff x="609" y="2800"/>
              <a:chExt cx="3144" cy="1227"/>
            </a:xfrm>
          </p:grpSpPr>
          <p:sp>
            <p:nvSpPr>
              <p:cNvPr id="122982" name="Line 14"/>
              <p:cNvSpPr>
                <a:spLocks noChangeShapeType="1"/>
              </p:cNvSpPr>
              <p:nvPr/>
            </p:nvSpPr>
            <p:spPr bwMode="auto">
              <a:xfrm rot="-1482038">
                <a:off x="3299" y="3029"/>
                <a:ext cx="454" cy="998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83" name="Freeform 15"/>
              <p:cNvSpPr>
                <a:spLocks/>
              </p:cNvSpPr>
              <p:nvPr/>
            </p:nvSpPr>
            <p:spPr bwMode="auto">
              <a:xfrm>
                <a:off x="609" y="2936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4" name="Freeform 16"/>
              <p:cNvSpPr>
                <a:spLocks/>
              </p:cNvSpPr>
              <p:nvPr/>
            </p:nvSpPr>
            <p:spPr bwMode="auto">
              <a:xfrm>
                <a:off x="1108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5" name="Freeform 17"/>
              <p:cNvSpPr>
                <a:spLocks/>
              </p:cNvSpPr>
              <p:nvPr/>
            </p:nvSpPr>
            <p:spPr bwMode="auto">
              <a:xfrm>
                <a:off x="1607" y="289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6" name="Freeform 18"/>
              <p:cNvSpPr>
                <a:spLocks/>
              </p:cNvSpPr>
              <p:nvPr/>
            </p:nvSpPr>
            <p:spPr bwMode="auto">
              <a:xfrm>
                <a:off x="2106" y="2845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87" name="Freeform 19"/>
              <p:cNvSpPr>
                <a:spLocks/>
              </p:cNvSpPr>
              <p:nvPr/>
            </p:nvSpPr>
            <p:spPr bwMode="auto">
              <a:xfrm>
                <a:off x="2605" y="2800"/>
                <a:ext cx="499" cy="408"/>
              </a:xfrm>
              <a:custGeom>
                <a:avLst/>
                <a:gdLst>
                  <a:gd name="T0" fmla="*/ 0 w 4101"/>
                  <a:gd name="T1" fmla="*/ 0 h 1814"/>
                  <a:gd name="T2" fmla="*/ 0 w 4101"/>
                  <a:gd name="T3" fmla="*/ 0 h 1814"/>
                  <a:gd name="T4" fmla="*/ 0 w 4101"/>
                  <a:gd name="T5" fmla="*/ 0 h 1814"/>
                  <a:gd name="T6" fmla="*/ 0 w 4101"/>
                  <a:gd name="T7" fmla="*/ 0 h 18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01" h="1814">
                    <a:moveTo>
                      <a:pt x="0" y="1814"/>
                    </a:moveTo>
                    <a:cubicBezTo>
                      <a:pt x="105" y="1096"/>
                      <a:pt x="211" y="378"/>
                      <a:pt x="538" y="189"/>
                    </a:cubicBezTo>
                    <a:cubicBezTo>
                      <a:pt x="865" y="0"/>
                      <a:pt x="1369" y="437"/>
                      <a:pt x="1963" y="677"/>
                    </a:cubicBezTo>
                    <a:cubicBezTo>
                      <a:pt x="2557" y="917"/>
                      <a:pt x="3329" y="1271"/>
                      <a:pt x="4101" y="1626"/>
                    </a:cubicBezTo>
                  </a:path>
                </a:pathLst>
              </a:custGeom>
              <a:noFill/>
              <a:ln w="38100" cmpd="sng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2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D61ADD-B16B-4A49-9E87-E706A0D4E87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  <p:bldP spid="4" grpId="0" animBg="1"/>
      <p:bldP spid="29787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ChangeArrowheads="1"/>
          </p:cNvSpPr>
          <p:nvPr/>
        </p:nvSpPr>
        <p:spPr bwMode="auto">
          <a:xfrm>
            <a:off x="1755775" y="677863"/>
            <a:ext cx="3175" cy="2179637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1" name="Freeform 10"/>
          <p:cNvSpPr>
            <a:spLocks noEditPoints="1"/>
          </p:cNvSpPr>
          <p:nvPr/>
        </p:nvSpPr>
        <p:spPr bwMode="auto">
          <a:xfrm>
            <a:off x="1719263" y="676275"/>
            <a:ext cx="38100" cy="2182813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2" name="Rectangle 11"/>
          <p:cNvSpPr>
            <a:spLocks noChangeArrowheads="1"/>
          </p:cNvSpPr>
          <p:nvPr/>
        </p:nvSpPr>
        <p:spPr bwMode="auto">
          <a:xfrm>
            <a:off x="1757363" y="2855913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33" name="Freeform 12"/>
          <p:cNvSpPr>
            <a:spLocks noEditPoints="1"/>
          </p:cNvSpPr>
          <p:nvPr/>
        </p:nvSpPr>
        <p:spPr bwMode="auto">
          <a:xfrm>
            <a:off x="1755775" y="2857500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34" name="Groupe 26"/>
          <p:cNvGrpSpPr>
            <a:grpSpLocks/>
          </p:cNvGrpSpPr>
          <p:nvPr/>
        </p:nvGrpSpPr>
        <p:grpSpPr bwMode="auto">
          <a:xfrm>
            <a:off x="1744663" y="1860550"/>
            <a:ext cx="4867275" cy="1009650"/>
            <a:chOff x="2967038" y="1857376"/>
            <a:chExt cx="4867275" cy="1009650"/>
          </a:xfrm>
        </p:grpSpPr>
        <p:sp>
          <p:nvSpPr>
            <p:cNvPr id="124983" name="Freeform 13"/>
            <p:cNvSpPr>
              <a:spLocks/>
            </p:cNvSpPr>
            <p:nvPr/>
          </p:nvSpPr>
          <p:spPr bwMode="auto">
            <a:xfrm>
              <a:off x="2967038" y="1857376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4" name="Freeform 14"/>
            <p:cNvSpPr>
              <a:spLocks/>
            </p:cNvSpPr>
            <p:nvPr/>
          </p:nvSpPr>
          <p:spPr bwMode="auto">
            <a:xfrm>
              <a:off x="7000875" y="2668588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1744663" y="874713"/>
            <a:ext cx="4867275" cy="1995487"/>
            <a:chOff x="2967038" y="871538"/>
            <a:chExt cx="4867275" cy="1995488"/>
          </a:xfrm>
        </p:grpSpPr>
        <p:sp>
          <p:nvSpPr>
            <p:cNvPr id="124981" name="Freeform 15"/>
            <p:cNvSpPr>
              <a:spLocks/>
            </p:cNvSpPr>
            <p:nvPr/>
          </p:nvSpPr>
          <p:spPr bwMode="auto">
            <a:xfrm>
              <a:off x="2967038" y="871538"/>
              <a:ext cx="4060825" cy="1995488"/>
            </a:xfrm>
            <a:custGeom>
              <a:avLst/>
              <a:gdLst>
                <a:gd name="T0" fmla="*/ 2147483646 w 21314"/>
                <a:gd name="T1" fmla="*/ 2147483646 h 10474"/>
                <a:gd name="T2" fmla="*/ 2147483646 w 21314"/>
                <a:gd name="T3" fmla="*/ 2147483646 h 10474"/>
                <a:gd name="T4" fmla="*/ 2147483646 w 21314"/>
                <a:gd name="T5" fmla="*/ 2147483646 h 10474"/>
                <a:gd name="T6" fmla="*/ 2147483646 w 21314"/>
                <a:gd name="T7" fmla="*/ 2147483646 h 10474"/>
                <a:gd name="T8" fmla="*/ 2147483646 w 21314"/>
                <a:gd name="T9" fmla="*/ 2147483646 h 10474"/>
                <a:gd name="T10" fmla="*/ 2147483646 w 21314"/>
                <a:gd name="T11" fmla="*/ 2147483646 h 10474"/>
                <a:gd name="T12" fmla="*/ 2147483646 w 21314"/>
                <a:gd name="T13" fmla="*/ 2147483646 h 10474"/>
                <a:gd name="T14" fmla="*/ 2147483646 w 21314"/>
                <a:gd name="T15" fmla="*/ 2147483646 h 10474"/>
                <a:gd name="T16" fmla="*/ 2147483646 w 21314"/>
                <a:gd name="T17" fmla="*/ 2147483646 h 10474"/>
                <a:gd name="T18" fmla="*/ 2147483646 w 21314"/>
                <a:gd name="T19" fmla="*/ 2147483646 h 10474"/>
                <a:gd name="T20" fmla="*/ 2147483646 w 21314"/>
                <a:gd name="T21" fmla="*/ 2147483646 h 10474"/>
                <a:gd name="T22" fmla="*/ 2147483646 w 21314"/>
                <a:gd name="T23" fmla="*/ 2147483646 h 10474"/>
                <a:gd name="T24" fmla="*/ 2147483646 w 21314"/>
                <a:gd name="T25" fmla="*/ 2147483646 h 10474"/>
                <a:gd name="T26" fmla="*/ 2147483646 w 21314"/>
                <a:gd name="T27" fmla="*/ 2147483646 h 10474"/>
                <a:gd name="T28" fmla="*/ 2147483646 w 21314"/>
                <a:gd name="T29" fmla="*/ 2147483646 h 10474"/>
                <a:gd name="T30" fmla="*/ 2147483646 w 21314"/>
                <a:gd name="T31" fmla="*/ 2147483646 h 10474"/>
                <a:gd name="T32" fmla="*/ 2147483646 w 21314"/>
                <a:gd name="T33" fmla="*/ 2147483646 h 10474"/>
                <a:gd name="T34" fmla="*/ 2147483646 w 21314"/>
                <a:gd name="T35" fmla="*/ 2147483646 h 10474"/>
                <a:gd name="T36" fmla="*/ 2147483646 w 21314"/>
                <a:gd name="T37" fmla="*/ 2147483646 h 10474"/>
                <a:gd name="T38" fmla="*/ 2147483646 w 21314"/>
                <a:gd name="T39" fmla="*/ 2147483646 h 10474"/>
                <a:gd name="T40" fmla="*/ 2147483646 w 21314"/>
                <a:gd name="T41" fmla="*/ 2147483646 h 10474"/>
                <a:gd name="T42" fmla="*/ 2147483646 w 21314"/>
                <a:gd name="T43" fmla="*/ 2147483646 h 10474"/>
                <a:gd name="T44" fmla="*/ 2147483646 w 21314"/>
                <a:gd name="T45" fmla="*/ 2147483646 h 10474"/>
                <a:gd name="T46" fmla="*/ 2147483646 w 21314"/>
                <a:gd name="T47" fmla="*/ 2147483646 h 10474"/>
                <a:gd name="T48" fmla="*/ 2147483646 w 21314"/>
                <a:gd name="T49" fmla="*/ 2147483646 h 10474"/>
                <a:gd name="T50" fmla="*/ 2147483646 w 21314"/>
                <a:gd name="T51" fmla="*/ 2147483646 h 10474"/>
                <a:gd name="T52" fmla="*/ 2147483646 w 21314"/>
                <a:gd name="T53" fmla="*/ 2147483646 h 10474"/>
                <a:gd name="T54" fmla="*/ 2147483646 w 21314"/>
                <a:gd name="T55" fmla="*/ 2147483646 h 10474"/>
                <a:gd name="T56" fmla="*/ 2147483646 w 21314"/>
                <a:gd name="T57" fmla="*/ 2147483646 h 10474"/>
                <a:gd name="T58" fmla="*/ 2147483646 w 21314"/>
                <a:gd name="T59" fmla="*/ 2147483646 h 10474"/>
                <a:gd name="T60" fmla="*/ 2147483646 w 21314"/>
                <a:gd name="T61" fmla="*/ 2147483646 h 10474"/>
                <a:gd name="T62" fmla="*/ 2147483646 w 21314"/>
                <a:gd name="T63" fmla="*/ 2147483646 h 10474"/>
                <a:gd name="T64" fmla="*/ 2147483646 w 21314"/>
                <a:gd name="T65" fmla="*/ 2147483646 h 10474"/>
                <a:gd name="T66" fmla="*/ 2147483646 w 21314"/>
                <a:gd name="T67" fmla="*/ 2147483646 h 10474"/>
                <a:gd name="T68" fmla="*/ 2147483646 w 21314"/>
                <a:gd name="T69" fmla="*/ 2147483646 h 10474"/>
                <a:gd name="T70" fmla="*/ 2147483646 w 21314"/>
                <a:gd name="T71" fmla="*/ 2147483646 h 10474"/>
                <a:gd name="T72" fmla="*/ 2147483646 w 21314"/>
                <a:gd name="T73" fmla="*/ 2147483646 h 10474"/>
                <a:gd name="T74" fmla="*/ 2147483646 w 21314"/>
                <a:gd name="T75" fmla="*/ 2147483646 h 10474"/>
                <a:gd name="T76" fmla="*/ 2147483646 w 21314"/>
                <a:gd name="T77" fmla="*/ 2147483646 h 10474"/>
                <a:gd name="T78" fmla="*/ 2147483646 w 21314"/>
                <a:gd name="T79" fmla="*/ 2147483646 h 10474"/>
                <a:gd name="T80" fmla="*/ 2147483646 w 21314"/>
                <a:gd name="T81" fmla="*/ 2147483646 h 10474"/>
                <a:gd name="T82" fmla="*/ 2147483646 w 21314"/>
                <a:gd name="T83" fmla="*/ 2147483646 h 10474"/>
                <a:gd name="T84" fmla="*/ 2147483646 w 21314"/>
                <a:gd name="T85" fmla="*/ 2147483646 h 10474"/>
                <a:gd name="T86" fmla="*/ 2147483646 w 21314"/>
                <a:gd name="T87" fmla="*/ 2147483646 h 10474"/>
                <a:gd name="T88" fmla="*/ 2147483646 w 21314"/>
                <a:gd name="T89" fmla="*/ 2147483646 h 10474"/>
                <a:gd name="T90" fmla="*/ 2147483646 w 21314"/>
                <a:gd name="T91" fmla="*/ 2147483646 h 10474"/>
                <a:gd name="T92" fmla="*/ 2147483646 w 21314"/>
                <a:gd name="T93" fmla="*/ 2147483646 h 10474"/>
                <a:gd name="T94" fmla="*/ 2147483646 w 21314"/>
                <a:gd name="T95" fmla="*/ 2147483646 h 10474"/>
                <a:gd name="T96" fmla="*/ 2147483646 w 21314"/>
                <a:gd name="T97" fmla="*/ 2147483646 h 10474"/>
                <a:gd name="T98" fmla="*/ 2147483646 w 21314"/>
                <a:gd name="T99" fmla="*/ 2147483646 h 10474"/>
                <a:gd name="T100" fmla="*/ 2147483646 w 21314"/>
                <a:gd name="T101" fmla="*/ 2147483646 h 10474"/>
                <a:gd name="T102" fmla="*/ 2147483646 w 21314"/>
                <a:gd name="T103" fmla="*/ 2147483646 h 10474"/>
                <a:gd name="T104" fmla="*/ 2147483646 w 21314"/>
                <a:gd name="T105" fmla="*/ 2147483646 h 10474"/>
                <a:gd name="T106" fmla="*/ 2147483646 w 21314"/>
                <a:gd name="T107" fmla="*/ 2147483646 h 10474"/>
                <a:gd name="T108" fmla="*/ 2147483646 w 21314"/>
                <a:gd name="T109" fmla="*/ 2147483646 h 10474"/>
                <a:gd name="T110" fmla="*/ 2147483646 w 21314"/>
                <a:gd name="T111" fmla="*/ 2147483646 h 10474"/>
                <a:gd name="T112" fmla="*/ 2147483646 w 21314"/>
                <a:gd name="T113" fmla="*/ 2147483646 h 10474"/>
                <a:gd name="T114" fmla="*/ 2147483646 w 21314"/>
                <a:gd name="T115" fmla="*/ 2147483646 h 10474"/>
                <a:gd name="T116" fmla="*/ 2147483646 w 21314"/>
                <a:gd name="T117" fmla="*/ 2147483646 h 10474"/>
                <a:gd name="T118" fmla="*/ 2147483646 w 21314"/>
                <a:gd name="T119" fmla="*/ 2147483646 h 10474"/>
                <a:gd name="T120" fmla="*/ 2147483646 w 21314"/>
                <a:gd name="T121" fmla="*/ 2147483646 h 104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4" h="10474">
                  <a:moveTo>
                    <a:pt x="2" y="10405"/>
                  </a:moveTo>
                  <a:lnTo>
                    <a:pt x="106" y="8461"/>
                  </a:lnTo>
                  <a:lnTo>
                    <a:pt x="210" y="6828"/>
                  </a:lnTo>
                  <a:lnTo>
                    <a:pt x="314" y="5460"/>
                  </a:lnTo>
                  <a:lnTo>
                    <a:pt x="426" y="4322"/>
                  </a:lnTo>
                  <a:lnTo>
                    <a:pt x="530" y="3385"/>
                  </a:lnTo>
                  <a:lnTo>
                    <a:pt x="634" y="2616"/>
                  </a:lnTo>
                  <a:lnTo>
                    <a:pt x="738" y="1998"/>
                  </a:lnTo>
                  <a:lnTo>
                    <a:pt x="851" y="1506"/>
                  </a:lnTo>
                  <a:lnTo>
                    <a:pt x="956" y="1127"/>
                  </a:lnTo>
                  <a:lnTo>
                    <a:pt x="1061" y="835"/>
                  </a:lnTo>
                  <a:lnTo>
                    <a:pt x="1169" y="627"/>
                  </a:lnTo>
                  <a:cubicBezTo>
                    <a:pt x="1171" y="623"/>
                    <a:pt x="1173" y="619"/>
                    <a:pt x="1176" y="616"/>
                  </a:cubicBezTo>
                  <a:lnTo>
                    <a:pt x="1288" y="480"/>
                  </a:lnTo>
                  <a:cubicBezTo>
                    <a:pt x="1291" y="476"/>
                    <a:pt x="1295" y="473"/>
                    <a:pt x="1298" y="470"/>
                  </a:cubicBezTo>
                  <a:lnTo>
                    <a:pt x="1402" y="390"/>
                  </a:lnTo>
                  <a:cubicBezTo>
                    <a:pt x="1410" y="384"/>
                    <a:pt x="1418" y="380"/>
                    <a:pt x="1427" y="378"/>
                  </a:cubicBezTo>
                  <a:lnTo>
                    <a:pt x="1531" y="354"/>
                  </a:lnTo>
                  <a:cubicBezTo>
                    <a:pt x="1539" y="352"/>
                    <a:pt x="1547" y="352"/>
                    <a:pt x="1555" y="353"/>
                  </a:cubicBezTo>
                  <a:lnTo>
                    <a:pt x="1659" y="369"/>
                  </a:lnTo>
                  <a:cubicBezTo>
                    <a:pt x="1665" y="370"/>
                    <a:pt x="1670" y="372"/>
                    <a:pt x="1675" y="374"/>
                  </a:cubicBezTo>
                  <a:lnTo>
                    <a:pt x="1787" y="422"/>
                  </a:lnTo>
                  <a:cubicBezTo>
                    <a:pt x="1793" y="424"/>
                    <a:pt x="1798" y="428"/>
                    <a:pt x="1803" y="432"/>
                  </a:cubicBezTo>
                  <a:lnTo>
                    <a:pt x="1907" y="520"/>
                  </a:lnTo>
                  <a:lnTo>
                    <a:pt x="2015" y="627"/>
                  </a:lnTo>
                  <a:lnTo>
                    <a:pt x="2123" y="760"/>
                  </a:lnTo>
                  <a:lnTo>
                    <a:pt x="2236" y="905"/>
                  </a:lnTo>
                  <a:lnTo>
                    <a:pt x="2343" y="1070"/>
                  </a:lnTo>
                  <a:lnTo>
                    <a:pt x="2448" y="1239"/>
                  </a:lnTo>
                  <a:lnTo>
                    <a:pt x="2553" y="1416"/>
                  </a:lnTo>
                  <a:lnTo>
                    <a:pt x="2657" y="1601"/>
                  </a:lnTo>
                  <a:lnTo>
                    <a:pt x="2769" y="1792"/>
                  </a:lnTo>
                  <a:lnTo>
                    <a:pt x="2874" y="1986"/>
                  </a:lnTo>
                  <a:lnTo>
                    <a:pt x="2978" y="2178"/>
                  </a:lnTo>
                  <a:lnTo>
                    <a:pt x="3082" y="2379"/>
                  </a:lnTo>
                  <a:lnTo>
                    <a:pt x="3193" y="2577"/>
                  </a:lnTo>
                  <a:lnTo>
                    <a:pt x="3298" y="2770"/>
                  </a:lnTo>
                  <a:lnTo>
                    <a:pt x="3402" y="2962"/>
                  </a:lnTo>
                  <a:lnTo>
                    <a:pt x="3506" y="3154"/>
                  </a:lnTo>
                  <a:lnTo>
                    <a:pt x="3617" y="3344"/>
                  </a:lnTo>
                  <a:lnTo>
                    <a:pt x="3722" y="3538"/>
                  </a:lnTo>
                  <a:lnTo>
                    <a:pt x="3825" y="3721"/>
                  </a:lnTo>
                  <a:lnTo>
                    <a:pt x="3929" y="3896"/>
                  </a:lnTo>
                  <a:lnTo>
                    <a:pt x="4040" y="4079"/>
                  </a:lnTo>
                  <a:lnTo>
                    <a:pt x="4145" y="4256"/>
                  </a:lnTo>
                  <a:lnTo>
                    <a:pt x="4248" y="4423"/>
                  </a:lnTo>
                  <a:lnTo>
                    <a:pt x="4352" y="4591"/>
                  </a:lnTo>
                  <a:lnTo>
                    <a:pt x="4455" y="4750"/>
                  </a:lnTo>
                  <a:lnTo>
                    <a:pt x="4566" y="4908"/>
                  </a:lnTo>
                  <a:lnTo>
                    <a:pt x="4671" y="5070"/>
                  </a:lnTo>
                  <a:lnTo>
                    <a:pt x="4774" y="5220"/>
                  </a:lnTo>
                  <a:lnTo>
                    <a:pt x="4877" y="5363"/>
                  </a:lnTo>
                  <a:lnTo>
                    <a:pt x="4988" y="5505"/>
                  </a:lnTo>
                  <a:lnTo>
                    <a:pt x="5093" y="5651"/>
                  </a:lnTo>
                  <a:lnTo>
                    <a:pt x="5196" y="5786"/>
                  </a:lnTo>
                  <a:lnTo>
                    <a:pt x="5299" y="5912"/>
                  </a:lnTo>
                  <a:lnTo>
                    <a:pt x="5411" y="6048"/>
                  </a:lnTo>
                  <a:lnTo>
                    <a:pt x="5514" y="6167"/>
                  </a:lnTo>
                  <a:lnTo>
                    <a:pt x="5619" y="6296"/>
                  </a:lnTo>
                  <a:lnTo>
                    <a:pt x="5722" y="6415"/>
                  </a:lnTo>
                  <a:lnTo>
                    <a:pt x="5831" y="6523"/>
                  </a:lnTo>
                  <a:lnTo>
                    <a:pt x="5936" y="6637"/>
                  </a:lnTo>
                  <a:lnTo>
                    <a:pt x="6040" y="6749"/>
                  </a:lnTo>
                  <a:lnTo>
                    <a:pt x="6143" y="6851"/>
                  </a:lnTo>
                  <a:lnTo>
                    <a:pt x="6247" y="6955"/>
                  </a:lnTo>
                  <a:lnTo>
                    <a:pt x="6355" y="7048"/>
                  </a:lnTo>
                  <a:lnTo>
                    <a:pt x="6463" y="7155"/>
                  </a:lnTo>
                  <a:lnTo>
                    <a:pt x="6563" y="7240"/>
                  </a:lnTo>
                  <a:lnTo>
                    <a:pt x="6669" y="7337"/>
                  </a:lnTo>
                  <a:lnTo>
                    <a:pt x="6777" y="7422"/>
                  </a:lnTo>
                  <a:lnTo>
                    <a:pt x="6883" y="7512"/>
                  </a:lnTo>
                  <a:lnTo>
                    <a:pt x="6984" y="7590"/>
                  </a:lnTo>
                  <a:lnTo>
                    <a:pt x="7088" y="7670"/>
                  </a:lnTo>
                  <a:lnTo>
                    <a:pt x="7199" y="7748"/>
                  </a:lnTo>
                  <a:lnTo>
                    <a:pt x="7304" y="7830"/>
                  </a:lnTo>
                  <a:lnTo>
                    <a:pt x="7406" y="7900"/>
                  </a:lnTo>
                  <a:lnTo>
                    <a:pt x="7510" y="7972"/>
                  </a:lnTo>
                  <a:lnTo>
                    <a:pt x="7620" y="8043"/>
                  </a:lnTo>
                  <a:lnTo>
                    <a:pt x="7726" y="8116"/>
                  </a:lnTo>
                  <a:lnTo>
                    <a:pt x="7827" y="8178"/>
                  </a:lnTo>
                  <a:lnTo>
                    <a:pt x="7931" y="8242"/>
                  </a:lnTo>
                  <a:lnTo>
                    <a:pt x="8041" y="8305"/>
                  </a:lnTo>
                  <a:lnTo>
                    <a:pt x="8144" y="8360"/>
                  </a:lnTo>
                  <a:lnTo>
                    <a:pt x="8251" y="8426"/>
                  </a:lnTo>
                  <a:lnTo>
                    <a:pt x="8352" y="8480"/>
                  </a:lnTo>
                  <a:lnTo>
                    <a:pt x="8456" y="8536"/>
                  </a:lnTo>
                  <a:lnTo>
                    <a:pt x="8563" y="8582"/>
                  </a:lnTo>
                  <a:lnTo>
                    <a:pt x="8672" y="8640"/>
                  </a:lnTo>
                  <a:lnTo>
                    <a:pt x="8772" y="8686"/>
                  </a:lnTo>
                  <a:lnTo>
                    <a:pt x="8876" y="8734"/>
                  </a:lnTo>
                  <a:lnTo>
                    <a:pt x="8987" y="8782"/>
                  </a:lnTo>
                  <a:lnTo>
                    <a:pt x="9092" y="8830"/>
                  </a:lnTo>
                  <a:lnTo>
                    <a:pt x="9196" y="8878"/>
                  </a:lnTo>
                  <a:lnTo>
                    <a:pt x="9296" y="8917"/>
                  </a:lnTo>
                  <a:lnTo>
                    <a:pt x="9411" y="8966"/>
                  </a:lnTo>
                  <a:lnTo>
                    <a:pt x="9512" y="9005"/>
                  </a:lnTo>
                  <a:lnTo>
                    <a:pt x="9616" y="9045"/>
                  </a:lnTo>
                  <a:lnTo>
                    <a:pt x="9716" y="9075"/>
                  </a:lnTo>
                  <a:lnTo>
                    <a:pt x="9831" y="9116"/>
                  </a:lnTo>
                  <a:lnTo>
                    <a:pt x="9936" y="9157"/>
                  </a:lnTo>
                  <a:lnTo>
                    <a:pt x="10036" y="9187"/>
                  </a:lnTo>
                  <a:lnTo>
                    <a:pt x="10140" y="9219"/>
                  </a:lnTo>
                  <a:lnTo>
                    <a:pt x="10248" y="9261"/>
                  </a:lnTo>
                  <a:lnTo>
                    <a:pt x="10355" y="9291"/>
                  </a:lnTo>
                  <a:lnTo>
                    <a:pt x="10460" y="9323"/>
                  </a:lnTo>
                  <a:lnTo>
                    <a:pt x="10560" y="9346"/>
                  </a:lnTo>
                  <a:lnTo>
                    <a:pt x="10668" y="9379"/>
                  </a:lnTo>
                  <a:lnTo>
                    <a:pt x="10779" y="9411"/>
                  </a:lnTo>
                  <a:lnTo>
                    <a:pt x="10880" y="9434"/>
                  </a:lnTo>
                  <a:lnTo>
                    <a:pt x="10984" y="9458"/>
                  </a:lnTo>
                  <a:lnTo>
                    <a:pt x="11092" y="9491"/>
                  </a:lnTo>
                  <a:lnTo>
                    <a:pt x="11199" y="9514"/>
                  </a:lnTo>
                  <a:lnTo>
                    <a:pt x="11304" y="9538"/>
                  </a:lnTo>
                  <a:lnTo>
                    <a:pt x="11408" y="9562"/>
                  </a:lnTo>
                  <a:lnTo>
                    <a:pt x="11512" y="9586"/>
                  </a:lnTo>
                  <a:lnTo>
                    <a:pt x="11623" y="9610"/>
                  </a:lnTo>
                  <a:lnTo>
                    <a:pt x="11723" y="9625"/>
                  </a:lnTo>
                  <a:lnTo>
                    <a:pt x="11832" y="9650"/>
                  </a:lnTo>
                  <a:lnTo>
                    <a:pt x="11936" y="9674"/>
                  </a:lnTo>
                  <a:lnTo>
                    <a:pt x="12043" y="9689"/>
                  </a:lnTo>
                  <a:lnTo>
                    <a:pt x="12152" y="9714"/>
                  </a:lnTo>
                  <a:lnTo>
                    <a:pt x="12251" y="9729"/>
                  </a:lnTo>
                  <a:lnTo>
                    <a:pt x="12355" y="9745"/>
                  </a:lnTo>
                  <a:lnTo>
                    <a:pt x="12459" y="9761"/>
                  </a:lnTo>
                  <a:lnTo>
                    <a:pt x="12575" y="9786"/>
                  </a:lnTo>
                  <a:lnTo>
                    <a:pt x="12675" y="9801"/>
                  </a:lnTo>
                  <a:lnTo>
                    <a:pt x="12779" y="9817"/>
                  </a:lnTo>
                  <a:lnTo>
                    <a:pt x="12706" y="9877"/>
                  </a:lnTo>
                  <a:lnTo>
                    <a:pt x="12810" y="7949"/>
                  </a:lnTo>
                  <a:lnTo>
                    <a:pt x="12922" y="6324"/>
                  </a:lnTo>
                  <a:lnTo>
                    <a:pt x="13026" y="4972"/>
                  </a:lnTo>
                  <a:lnTo>
                    <a:pt x="13130" y="3851"/>
                  </a:lnTo>
                  <a:lnTo>
                    <a:pt x="13234" y="2921"/>
                  </a:lnTo>
                  <a:lnTo>
                    <a:pt x="13346" y="2167"/>
                  </a:lnTo>
                  <a:lnTo>
                    <a:pt x="13450" y="1566"/>
                  </a:lnTo>
                  <a:lnTo>
                    <a:pt x="13555" y="1091"/>
                  </a:lnTo>
                  <a:lnTo>
                    <a:pt x="13660" y="719"/>
                  </a:lnTo>
                  <a:lnTo>
                    <a:pt x="13774" y="440"/>
                  </a:lnTo>
                  <a:lnTo>
                    <a:pt x="13881" y="242"/>
                  </a:lnTo>
                  <a:cubicBezTo>
                    <a:pt x="13883" y="238"/>
                    <a:pt x="13885" y="235"/>
                    <a:pt x="13888" y="232"/>
                  </a:cubicBezTo>
                  <a:lnTo>
                    <a:pt x="13992" y="104"/>
                  </a:lnTo>
                  <a:cubicBezTo>
                    <a:pt x="13996" y="99"/>
                    <a:pt x="14002" y="94"/>
                    <a:pt x="14008" y="90"/>
                  </a:cubicBezTo>
                  <a:lnTo>
                    <a:pt x="14112" y="26"/>
                  </a:lnTo>
                  <a:cubicBezTo>
                    <a:pt x="14119" y="21"/>
                    <a:pt x="14127" y="19"/>
                    <a:pt x="14136" y="17"/>
                  </a:cubicBezTo>
                  <a:lnTo>
                    <a:pt x="14240" y="1"/>
                  </a:lnTo>
                  <a:cubicBezTo>
                    <a:pt x="14249" y="0"/>
                    <a:pt x="14258" y="0"/>
                    <a:pt x="14267" y="3"/>
                  </a:cubicBezTo>
                  <a:lnTo>
                    <a:pt x="14379" y="35"/>
                  </a:lnTo>
                  <a:cubicBezTo>
                    <a:pt x="14383" y="36"/>
                    <a:pt x="14388" y="38"/>
                    <a:pt x="14392" y="40"/>
                  </a:cubicBezTo>
                  <a:lnTo>
                    <a:pt x="14496" y="96"/>
                  </a:lnTo>
                  <a:cubicBezTo>
                    <a:pt x="14501" y="99"/>
                    <a:pt x="14505" y="102"/>
                    <a:pt x="14509" y="105"/>
                  </a:cubicBezTo>
                  <a:lnTo>
                    <a:pt x="14613" y="201"/>
                  </a:lnTo>
                  <a:lnTo>
                    <a:pt x="14720" y="317"/>
                  </a:lnTo>
                  <a:lnTo>
                    <a:pt x="14835" y="456"/>
                  </a:lnTo>
                  <a:lnTo>
                    <a:pt x="14943" y="622"/>
                  </a:lnTo>
                  <a:lnTo>
                    <a:pt x="15047" y="782"/>
                  </a:lnTo>
                  <a:lnTo>
                    <a:pt x="15153" y="969"/>
                  </a:lnTo>
                  <a:lnTo>
                    <a:pt x="15264" y="1151"/>
                  </a:lnTo>
                  <a:lnTo>
                    <a:pt x="15370" y="1346"/>
                  </a:lnTo>
                  <a:lnTo>
                    <a:pt x="15474" y="1547"/>
                  </a:lnTo>
                  <a:lnTo>
                    <a:pt x="15578" y="1747"/>
                  </a:lnTo>
                  <a:lnTo>
                    <a:pt x="15689" y="1945"/>
                  </a:lnTo>
                  <a:lnTo>
                    <a:pt x="15794" y="2147"/>
                  </a:lnTo>
                  <a:lnTo>
                    <a:pt x="15899" y="2356"/>
                  </a:lnTo>
                  <a:lnTo>
                    <a:pt x="16002" y="2555"/>
                  </a:lnTo>
                  <a:lnTo>
                    <a:pt x="16113" y="2753"/>
                  </a:lnTo>
                  <a:lnTo>
                    <a:pt x="16218" y="2955"/>
                  </a:lnTo>
                  <a:lnTo>
                    <a:pt x="16322" y="3155"/>
                  </a:lnTo>
                  <a:lnTo>
                    <a:pt x="16426" y="3346"/>
                  </a:lnTo>
                  <a:lnTo>
                    <a:pt x="16530" y="3538"/>
                  </a:lnTo>
                  <a:lnTo>
                    <a:pt x="16640" y="3719"/>
                  </a:lnTo>
                  <a:lnTo>
                    <a:pt x="16745" y="3905"/>
                  </a:lnTo>
                  <a:lnTo>
                    <a:pt x="16849" y="4080"/>
                  </a:lnTo>
                  <a:lnTo>
                    <a:pt x="16953" y="4256"/>
                  </a:lnTo>
                  <a:lnTo>
                    <a:pt x="17063" y="4430"/>
                  </a:lnTo>
                  <a:lnTo>
                    <a:pt x="17168" y="4599"/>
                  </a:lnTo>
                  <a:lnTo>
                    <a:pt x="17271" y="4758"/>
                  </a:lnTo>
                  <a:lnTo>
                    <a:pt x="17375" y="4918"/>
                  </a:lnTo>
                  <a:lnTo>
                    <a:pt x="17486" y="5076"/>
                  </a:lnTo>
                  <a:lnTo>
                    <a:pt x="17590" y="5228"/>
                  </a:lnTo>
                  <a:lnTo>
                    <a:pt x="17693" y="5371"/>
                  </a:lnTo>
                  <a:lnTo>
                    <a:pt x="17798" y="5524"/>
                  </a:lnTo>
                  <a:lnTo>
                    <a:pt x="17907" y="5656"/>
                  </a:lnTo>
                  <a:lnTo>
                    <a:pt x="18012" y="5794"/>
                  </a:lnTo>
                  <a:lnTo>
                    <a:pt x="18116" y="5930"/>
                  </a:lnTo>
                  <a:lnTo>
                    <a:pt x="18219" y="6056"/>
                  </a:lnTo>
                  <a:lnTo>
                    <a:pt x="18323" y="6184"/>
                  </a:lnTo>
                  <a:lnTo>
                    <a:pt x="18432" y="6301"/>
                  </a:lnTo>
                  <a:lnTo>
                    <a:pt x="18538" y="6423"/>
                  </a:lnTo>
                  <a:lnTo>
                    <a:pt x="18640" y="6533"/>
                  </a:lnTo>
                  <a:lnTo>
                    <a:pt x="18744" y="6645"/>
                  </a:lnTo>
                  <a:lnTo>
                    <a:pt x="18855" y="6755"/>
                  </a:lnTo>
                  <a:lnTo>
                    <a:pt x="18959" y="6859"/>
                  </a:lnTo>
                  <a:lnTo>
                    <a:pt x="19063" y="6963"/>
                  </a:lnTo>
                  <a:lnTo>
                    <a:pt x="19167" y="7067"/>
                  </a:lnTo>
                  <a:lnTo>
                    <a:pt x="19275" y="7160"/>
                  </a:lnTo>
                  <a:lnTo>
                    <a:pt x="19381" y="7257"/>
                  </a:lnTo>
                  <a:lnTo>
                    <a:pt x="19483" y="7344"/>
                  </a:lnTo>
                  <a:lnTo>
                    <a:pt x="19587" y="7432"/>
                  </a:lnTo>
                  <a:lnTo>
                    <a:pt x="19697" y="7518"/>
                  </a:lnTo>
                  <a:lnTo>
                    <a:pt x="19800" y="7598"/>
                  </a:lnTo>
                  <a:lnTo>
                    <a:pt x="19904" y="7678"/>
                  </a:lnTo>
                  <a:lnTo>
                    <a:pt x="20008" y="7758"/>
                  </a:lnTo>
                  <a:lnTo>
                    <a:pt x="20112" y="7838"/>
                  </a:lnTo>
                  <a:lnTo>
                    <a:pt x="20220" y="7907"/>
                  </a:lnTo>
                  <a:lnTo>
                    <a:pt x="20326" y="7980"/>
                  </a:lnTo>
                  <a:lnTo>
                    <a:pt x="20430" y="8052"/>
                  </a:lnTo>
                  <a:lnTo>
                    <a:pt x="20534" y="8124"/>
                  </a:lnTo>
                  <a:lnTo>
                    <a:pt x="20641" y="8185"/>
                  </a:lnTo>
                  <a:lnTo>
                    <a:pt x="20747" y="8250"/>
                  </a:lnTo>
                  <a:lnTo>
                    <a:pt x="20851" y="8314"/>
                  </a:lnTo>
                  <a:lnTo>
                    <a:pt x="20952" y="8368"/>
                  </a:lnTo>
                  <a:lnTo>
                    <a:pt x="21062" y="8423"/>
                  </a:lnTo>
                  <a:lnTo>
                    <a:pt x="21171" y="8490"/>
                  </a:lnTo>
                  <a:lnTo>
                    <a:pt x="21268" y="8534"/>
                  </a:lnTo>
                  <a:cubicBezTo>
                    <a:pt x="21300" y="8549"/>
                    <a:pt x="21314" y="8587"/>
                    <a:pt x="21300" y="8619"/>
                  </a:cubicBezTo>
                  <a:cubicBezTo>
                    <a:pt x="21285" y="8651"/>
                    <a:pt x="21247" y="8665"/>
                    <a:pt x="21215" y="8651"/>
                  </a:cubicBezTo>
                  <a:lnTo>
                    <a:pt x="21104" y="8599"/>
                  </a:lnTo>
                  <a:lnTo>
                    <a:pt x="21005" y="8538"/>
                  </a:lnTo>
                  <a:lnTo>
                    <a:pt x="20891" y="8481"/>
                  </a:lnTo>
                  <a:lnTo>
                    <a:pt x="20784" y="8423"/>
                  </a:lnTo>
                  <a:lnTo>
                    <a:pt x="20680" y="8359"/>
                  </a:lnTo>
                  <a:lnTo>
                    <a:pt x="20578" y="8296"/>
                  </a:lnTo>
                  <a:lnTo>
                    <a:pt x="20461" y="8229"/>
                  </a:lnTo>
                  <a:lnTo>
                    <a:pt x="20357" y="8157"/>
                  </a:lnTo>
                  <a:lnTo>
                    <a:pt x="20253" y="8085"/>
                  </a:lnTo>
                  <a:lnTo>
                    <a:pt x="20151" y="8014"/>
                  </a:lnTo>
                  <a:lnTo>
                    <a:pt x="20034" y="7939"/>
                  </a:lnTo>
                  <a:lnTo>
                    <a:pt x="19930" y="7859"/>
                  </a:lnTo>
                  <a:lnTo>
                    <a:pt x="19826" y="7779"/>
                  </a:lnTo>
                  <a:lnTo>
                    <a:pt x="19722" y="7699"/>
                  </a:lnTo>
                  <a:lnTo>
                    <a:pt x="19618" y="7619"/>
                  </a:lnTo>
                  <a:lnTo>
                    <a:pt x="19504" y="7529"/>
                  </a:lnTo>
                  <a:lnTo>
                    <a:pt x="19400" y="7441"/>
                  </a:lnTo>
                  <a:lnTo>
                    <a:pt x="19294" y="7351"/>
                  </a:lnTo>
                  <a:lnTo>
                    <a:pt x="19192" y="7257"/>
                  </a:lnTo>
                  <a:lnTo>
                    <a:pt x="19076" y="7158"/>
                  </a:lnTo>
                  <a:lnTo>
                    <a:pt x="18972" y="7054"/>
                  </a:lnTo>
                  <a:lnTo>
                    <a:pt x="18868" y="6950"/>
                  </a:lnTo>
                  <a:lnTo>
                    <a:pt x="18764" y="6846"/>
                  </a:lnTo>
                  <a:lnTo>
                    <a:pt x="18651" y="6732"/>
                  </a:lnTo>
                  <a:lnTo>
                    <a:pt x="18547" y="6620"/>
                  </a:lnTo>
                  <a:lnTo>
                    <a:pt x="18441" y="6506"/>
                  </a:lnTo>
                  <a:lnTo>
                    <a:pt x="18339" y="6388"/>
                  </a:lnTo>
                  <a:lnTo>
                    <a:pt x="18224" y="6265"/>
                  </a:lnTo>
                  <a:lnTo>
                    <a:pt x="18120" y="6137"/>
                  </a:lnTo>
                  <a:lnTo>
                    <a:pt x="18015" y="6007"/>
                  </a:lnTo>
                  <a:lnTo>
                    <a:pt x="17911" y="5871"/>
                  </a:lnTo>
                  <a:lnTo>
                    <a:pt x="17808" y="5737"/>
                  </a:lnTo>
                  <a:lnTo>
                    <a:pt x="17693" y="5597"/>
                  </a:lnTo>
                  <a:lnTo>
                    <a:pt x="17590" y="5446"/>
                  </a:lnTo>
                  <a:lnTo>
                    <a:pt x="17485" y="5301"/>
                  </a:lnTo>
                  <a:lnTo>
                    <a:pt x="17381" y="5149"/>
                  </a:lnTo>
                  <a:lnTo>
                    <a:pt x="17268" y="4987"/>
                  </a:lnTo>
                  <a:lnTo>
                    <a:pt x="17164" y="4827"/>
                  </a:lnTo>
                  <a:lnTo>
                    <a:pt x="17059" y="4666"/>
                  </a:lnTo>
                  <a:lnTo>
                    <a:pt x="16955" y="4499"/>
                  </a:lnTo>
                  <a:lnTo>
                    <a:pt x="16842" y="4321"/>
                  </a:lnTo>
                  <a:lnTo>
                    <a:pt x="16738" y="4145"/>
                  </a:lnTo>
                  <a:lnTo>
                    <a:pt x="16634" y="3968"/>
                  </a:lnTo>
                  <a:lnTo>
                    <a:pt x="16531" y="3786"/>
                  </a:lnTo>
                  <a:lnTo>
                    <a:pt x="16417" y="3599"/>
                  </a:lnTo>
                  <a:lnTo>
                    <a:pt x="16313" y="3407"/>
                  </a:lnTo>
                  <a:lnTo>
                    <a:pt x="16209" y="3214"/>
                  </a:lnTo>
                  <a:lnTo>
                    <a:pt x="16105" y="3014"/>
                  </a:lnTo>
                  <a:lnTo>
                    <a:pt x="16002" y="2816"/>
                  </a:lnTo>
                  <a:lnTo>
                    <a:pt x="15889" y="2614"/>
                  </a:lnTo>
                  <a:lnTo>
                    <a:pt x="15784" y="2413"/>
                  </a:lnTo>
                  <a:lnTo>
                    <a:pt x="15681" y="2206"/>
                  </a:lnTo>
                  <a:lnTo>
                    <a:pt x="15578" y="2008"/>
                  </a:lnTo>
                  <a:lnTo>
                    <a:pt x="15465" y="1806"/>
                  </a:lnTo>
                  <a:lnTo>
                    <a:pt x="15361" y="1606"/>
                  </a:lnTo>
                  <a:lnTo>
                    <a:pt x="15257" y="1407"/>
                  </a:lnTo>
                  <a:lnTo>
                    <a:pt x="15155" y="1218"/>
                  </a:lnTo>
                  <a:lnTo>
                    <a:pt x="15042" y="1032"/>
                  </a:lnTo>
                  <a:lnTo>
                    <a:pt x="14940" y="851"/>
                  </a:lnTo>
                  <a:lnTo>
                    <a:pt x="14836" y="691"/>
                  </a:lnTo>
                  <a:lnTo>
                    <a:pt x="14736" y="537"/>
                  </a:lnTo>
                  <a:lnTo>
                    <a:pt x="14627" y="404"/>
                  </a:lnTo>
                  <a:lnTo>
                    <a:pt x="14526" y="295"/>
                  </a:lnTo>
                  <a:lnTo>
                    <a:pt x="14422" y="199"/>
                  </a:lnTo>
                  <a:lnTo>
                    <a:pt x="14435" y="209"/>
                  </a:lnTo>
                  <a:lnTo>
                    <a:pt x="14331" y="153"/>
                  </a:lnTo>
                  <a:lnTo>
                    <a:pt x="14344" y="158"/>
                  </a:lnTo>
                  <a:lnTo>
                    <a:pt x="14232" y="126"/>
                  </a:lnTo>
                  <a:lnTo>
                    <a:pt x="14259" y="128"/>
                  </a:lnTo>
                  <a:lnTo>
                    <a:pt x="14155" y="144"/>
                  </a:lnTo>
                  <a:lnTo>
                    <a:pt x="14179" y="135"/>
                  </a:lnTo>
                  <a:lnTo>
                    <a:pt x="14075" y="199"/>
                  </a:lnTo>
                  <a:lnTo>
                    <a:pt x="14091" y="185"/>
                  </a:lnTo>
                  <a:lnTo>
                    <a:pt x="13987" y="313"/>
                  </a:lnTo>
                  <a:lnTo>
                    <a:pt x="13994" y="303"/>
                  </a:lnTo>
                  <a:lnTo>
                    <a:pt x="13893" y="489"/>
                  </a:lnTo>
                  <a:lnTo>
                    <a:pt x="13783" y="754"/>
                  </a:lnTo>
                  <a:lnTo>
                    <a:pt x="13680" y="1118"/>
                  </a:lnTo>
                  <a:lnTo>
                    <a:pt x="13577" y="1587"/>
                  </a:lnTo>
                  <a:lnTo>
                    <a:pt x="13473" y="2186"/>
                  </a:lnTo>
                  <a:lnTo>
                    <a:pt x="13361" y="2936"/>
                  </a:lnTo>
                  <a:lnTo>
                    <a:pt x="13257" y="3862"/>
                  </a:lnTo>
                  <a:lnTo>
                    <a:pt x="13153" y="4981"/>
                  </a:lnTo>
                  <a:lnTo>
                    <a:pt x="13049" y="6333"/>
                  </a:lnTo>
                  <a:lnTo>
                    <a:pt x="12937" y="7956"/>
                  </a:lnTo>
                  <a:lnTo>
                    <a:pt x="12833" y="9884"/>
                  </a:lnTo>
                  <a:cubicBezTo>
                    <a:pt x="12832" y="9902"/>
                    <a:pt x="12824" y="9919"/>
                    <a:pt x="12810" y="9930"/>
                  </a:cubicBezTo>
                  <a:cubicBezTo>
                    <a:pt x="12796" y="9942"/>
                    <a:pt x="12778" y="9946"/>
                    <a:pt x="12760" y="9944"/>
                  </a:cubicBezTo>
                  <a:lnTo>
                    <a:pt x="12656" y="9928"/>
                  </a:lnTo>
                  <a:lnTo>
                    <a:pt x="12548" y="9911"/>
                  </a:lnTo>
                  <a:lnTo>
                    <a:pt x="12440" y="9888"/>
                  </a:lnTo>
                  <a:lnTo>
                    <a:pt x="12336" y="9872"/>
                  </a:lnTo>
                  <a:lnTo>
                    <a:pt x="12232" y="9856"/>
                  </a:lnTo>
                  <a:lnTo>
                    <a:pt x="12123" y="9839"/>
                  </a:lnTo>
                  <a:lnTo>
                    <a:pt x="12024" y="9816"/>
                  </a:lnTo>
                  <a:lnTo>
                    <a:pt x="11907" y="9799"/>
                  </a:lnTo>
                  <a:lnTo>
                    <a:pt x="11803" y="9775"/>
                  </a:lnTo>
                  <a:lnTo>
                    <a:pt x="11704" y="9752"/>
                  </a:lnTo>
                  <a:lnTo>
                    <a:pt x="11596" y="9735"/>
                  </a:lnTo>
                  <a:lnTo>
                    <a:pt x="11483" y="9711"/>
                  </a:lnTo>
                  <a:lnTo>
                    <a:pt x="11379" y="9687"/>
                  </a:lnTo>
                  <a:lnTo>
                    <a:pt x="11275" y="9663"/>
                  </a:lnTo>
                  <a:lnTo>
                    <a:pt x="11172" y="9639"/>
                  </a:lnTo>
                  <a:lnTo>
                    <a:pt x="11055" y="9614"/>
                  </a:lnTo>
                  <a:lnTo>
                    <a:pt x="10955" y="9583"/>
                  </a:lnTo>
                  <a:lnTo>
                    <a:pt x="10851" y="9559"/>
                  </a:lnTo>
                  <a:lnTo>
                    <a:pt x="10744" y="9534"/>
                  </a:lnTo>
                  <a:lnTo>
                    <a:pt x="10631" y="9502"/>
                  </a:lnTo>
                  <a:lnTo>
                    <a:pt x="10531" y="9471"/>
                  </a:lnTo>
                  <a:lnTo>
                    <a:pt x="10423" y="9446"/>
                  </a:lnTo>
                  <a:lnTo>
                    <a:pt x="10320" y="9414"/>
                  </a:lnTo>
                  <a:lnTo>
                    <a:pt x="10202" y="9380"/>
                  </a:lnTo>
                  <a:lnTo>
                    <a:pt x="10103" y="9342"/>
                  </a:lnTo>
                  <a:lnTo>
                    <a:pt x="9999" y="9310"/>
                  </a:lnTo>
                  <a:lnTo>
                    <a:pt x="9890" y="9276"/>
                  </a:lnTo>
                  <a:lnTo>
                    <a:pt x="9788" y="9237"/>
                  </a:lnTo>
                  <a:lnTo>
                    <a:pt x="9679" y="9198"/>
                  </a:lnTo>
                  <a:lnTo>
                    <a:pt x="9570" y="9164"/>
                  </a:lnTo>
                  <a:lnTo>
                    <a:pt x="9466" y="9124"/>
                  </a:lnTo>
                  <a:lnTo>
                    <a:pt x="9360" y="9083"/>
                  </a:lnTo>
                  <a:lnTo>
                    <a:pt x="9250" y="9036"/>
                  </a:lnTo>
                  <a:lnTo>
                    <a:pt x="9143" y="8995"/>
                  </a:lnTo>
                  <a:lnTo>
                    <a:pt x="9039" y="8947"/>
                  </a:lnTo>
                  <a:lnTo>
                    <a:pt x="8936" y="8899"/>
                  </a:lnTo>
                  <a:lnTo>
                    <a:pt x="8823" y="8851"/>
                  </a:lnTo>
                  <a:lnTo>
                    <a:pt x="8719" y="8803"/>
                  </a:lnTo>
                  <a:lnTo>
                    <a:pt x="8611" y="8753"/>
                  </a:lnTo>
                  <a:lnTo>
                    <a:pt x="8512" y="8699"/>
                  </a:lnTo>
                  <a:lnTo>
                    <a:pt x="8395" y="8649"/>
                  </a:lnTo>
                  <a:lnTo>
                    <a:pt x="8291" y="8593"/>
                  </a:lnTo>
                  <a:lnTo>
                    <a:pt x="8184" y="8535"/>
                  </a:lnTo>
                  <a:lnTo>
                    <a:pt x="8083" y="8473"/>
                  </a:lnTo>
                  <a:lnTo>
                    <a:pt x="7978" y="8416"/>
                  </a:lnTo>
                  <a:lnTo>
                    <a:pt x="7864" y="8351"/>
                  </a:lnTo>
                  <a:lnTo>
                    <a:pt x="7760" y="8287"/>
                  </a:lnTo>
                  <a:lnTo>
                    <a:pt x="7653" y="8221"/>
                  </a:lnTo>
                  <a:lnTo>
                    <a:pt x="7551" y="8150"/>
                  </a:lnTo>
                  <a:lnTo>
                    <a:pt x="7437" y="8077"/>
                  </a:lnTo>
                  <a:lnTo>
                    <a:pt x="7333" y="8005"/>
                  </a:lnTo>
                  <a:lnTo>
                    <a:pt x="7226" y="7931"/>
                  </a:lnTo>
                  <a:lnTo>
                    <a:pt x="7124" y="7853"/>
                  </a:lnTo>
                  <a:lnTo>
                    <a:pt x="7010" y="7771"/>
                  </a:lnTo>
                  <a:lnTo>
                    <a:pt x="6906" y="7691"/>
                  </a:lnTo>
                  <a:lnTo>
                    <a:pt x="6800" y="7609"/>
                  </a:lnTo>
                  <a:lnTo>
                    <a:pt x="6698" y="7523"/>
                  </a:lnTo>
                  <a:lnTo>
                    <a:pt x="6582" y="7431"/>
                  </a:lnTo>
                  <a:lnTo>
                    <a:pt x="6480" y="7337"/>
                  </a:lnTo>
                  <a:lnTo>
                    <a:pt x="6372" y="7246"/>
                  </a:lnTo>
                  <a:lnTo>
                    <a:pt x="6272" y="7145"/>
                  </a:lnTo>
                  <a:lnTo>
                    <a:pt x="6156" y="7046"/>
                  </a:lnTo>
                  <a:lnTo>
                    <a:pt x="6052" y="6942"/>
                  </a:lnTo>
                  <a:lnTo>
                    <a:pt x="5947" y="6836"/>
                  </a:lnTo>
                  <a:lnTo>
                    <a:pt x="5843" y="6724"/>
                  </a:lnTo>
                  <a:lnTo>
                    <a:pt x="5740" y="6614"/>
                  </a:lnTo>
                  <a:lnTo>
                    <a:pt x="5625" y="6498"/>
                  </a:lnTo>
                  <a:lnTo>
                    <a:pt x="5520" y="6377"/>
                  </a:lnTo>
                  <a:lnTo>
                    <a:pt x="5417" y="6250"/>
                  </a:lnTo>
                  <a:lnTo>
                    <a:pt x="5312" y="6129"/>
                  </a:lnTo>
                  <a:lnTo>
                    <a:pt x="5200" y="5993"/>
                  </a:lnTo>
                  <a:lnTo>
                    <a:pt x="5095" y="5863"/>
                  </a:lnTo>
                  <a:lnTo>
                    <a:pt x="4990" y="5726"/>
                  </a:lnTo>
                  <a:lnTo>
                    <a:pt x="4887" y="5584"/>
                  </a:lnTo>
                  <a:lnTo>
                    <a:pt x="4774" y="5438"/>
                  </a:lnTo>
                  <a:lnTo>
                    <a:pt x="4669" y="5293"/>
                  </a:lnTo>
                  <a:lnTo>
                    <a:pt x="4564" y="5139"/>
                  </a:lnTo>
                  <a:lnTo>
                    <a:pt x="4461" y="4981"/>
                  </a:lnTo>
                  <a:lnTo>
                    <a:pt x="4348" y="4819"/>
                  </a:lnTo>
                  <a:lnTo>
                    <a:pt x="4243" y="4658"/>
                  </a:lnTo>
                  <a:lnTo>
                    <a:pt x="4139" y="4490"/>
                  </a:lnTo>
                  <a:lnTo>
                    <a:pt x="4034" y="4321"/>
                  </a:lnTo>
                  <a:lnTo>
                    <a:pt x="3931" y="4146"/>
                  </a:lnTo>
                  <a:lnTo>
                    <a:pt x="3818" y="3961"/>
                  </a:lnTo>
                  <a:lnTo>
                    <a:pt x="3714" y="3784"/>
                  </a:lnTo>
                  <a:lnTo>
                    <a:pt x="3609" y="3599"/>
                  </a:lnTo>
                  <a:lnTo>
                    <a:pt x="3506" y="3409"/>
                  </a:lnTo>
                  <a:lnTo>
                    <a:pt x="3393" y="3215"/>
                  </a:lnTo>
                  <a:lnTo>
                    <a:pt x="3289" y="3023"/>
                  </a:lnTo>
                  <a:lnTo>
                    <a:pt x="3185" y="2831"/>
                  </a:lnTo>
                  <a:lnTo>
                    <a:pt x="3082" y="2640"/>
                  </a:lnTo>
                  <a:lnTo>
                    <a:pt x="2969" y="2438"/>
                  </a:lnTo>
                  <a:lnTo>
                    <a:pt x="2865" y="2239"/>
                  </a:lnTo>
                  <a:lnTo>
                    <a:pt x="2761" y="2047"/>
                  </a:lnTo>
                  <a:lnTo>
                    <a:pt x="2658" y="1857"/>
                  </a:lnTo>
                  <a:lnTo>
                    <a:pt x="2546" y="1664"/>
                  </a:lnTo>
                  <a:lnTo>
                    <a:pt x="2442" y="1481"/>
                  </a:lnTo>
                  <a:lnTo>
                    <a:pt x="2339" y="1306"/>
                  </a:lnTo>
                  <a:lnTo>
                    <a:pt x="2236" y="1139"/>
                  </a:lnTo>
                  <a:lnTo>
                    <a:pt x="2135" y="984"/>
                  </a:lnTo>
                  <a:lnTo>
                    <a:pt x="2024" y="841"/>
                  </a:lnTo>
                  <a:lnTo>
                    <a:pt x="1924" y="718"/>
                  </a:lnTo>
                  <a:lnTo>
                    <a:pt x="1824" y="617"/>
                  </a:lnTo>
                  <a:lnTo>
                    <a:pt x="1720" y="529"/>
                  </a:lnTo>
                  <a:lnTo>
                    <a:pt x="1736" y="539"/>
                  </a:lnTo>
                  <a:lnTo>
                    <a:pt x="1624" y="491"/>
                  </a:lnTo>
                  <a:lnTo>
                    <a:pt x="1640" y="496"/>
                  </a:lnTo>
                  <a:lnTo>
                    <a:pt x="1536" y="480"/>
                  </a:lnTo>
                  <a:lnTo>
                    <a:pt x="1560" y="479"/>
                  </a:lnTo>
                  <a:lnTo>
                    <a:pt x="1456" y="503"/>
                  </a:lnTo>
                  <a:lnTo>
                    <a:pt x="1480" y="491"/>
                  </a:lnTo>
                  <a:lnTo>
                    <a:pt x="1376" y="571"/>
                  </a:lnTo>
                  <a:lnTo>
                    <a:pt x="1387" y="561"/>
                  </a:lnTo>
                  <a:lnTo>
                    <a:pt x="1275" y="697"/>
                  </a:lnTo>
                  <a:lnTo>
                    <a:pt x="1282" y="686"/>
                  </a:lnTo>
                  <a:lnTo>
                    <a:pt x="1182" y="878"/>
                  </a:lnTo>
                  <a:lnTo>
                    <a:pt x="1079" y="1162"/>
                  </a:lnTo>
                  <a:lnTo>
                    <a:pt x="976" y="1535"/>
                  </a:lnTo>
                  <a:lnTo>
                    <a:pt x="865" y="2019"/>
                  </a:lnTo>
                  <a:lnTo>
                    <a:pt x="761" y="2633"/>
                  </a:lnTo>
                  <a:lnTo>
                    <a:pt x="657" y="3400"/>
                  </a:lnTo>
                  <a:lnTo>
                    <a:pt x="553" y="4335"/>
                  </a:lnTo>
                  <a:lnTo>
                    <a:pt x="441" y="5469"/>
                  </a:lnTo>
                  <a:lnTo>
                    <a:pt x="337" y="6837"/>
                  </a:lnTo>
                  <a:lnTo>
                    <a:pt x="233" y="8468"/>
                  </a:lnTo>
                  <a:lnTo>
                    <a:pt x="129" y="10412"/>
                  </a:lnTo>
                  <a:cubicBezTo>
                    <a:pt x="127" y="10447"/>
                    <a:pt x="97" y="10474"/>
                    <a:pt x="62" y="10472"/>
                  </a:cubicBezTo>
                  <a:cubicBezTo>
                    <a:pt x="27" y="10470"/>
                    <a:pt x="0" y="10440"/>
                    <a:pt x="2" y="10405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2" name="Freeform 16"/>
            <p:cNvSpPr>
              <a:spLocks/>
            </p:cNvSpPr>
            <p:nvPr/>
          </p:nvSpPr>
          <p:spPr bwMode="auto">
            <a:xfrm>
              <a:off x="6999288" y="2493963"/>
              <a:ext cx="835025" cy="269875"/>
            </a:xfrm>
            <a:custGeom>
              <a:avLst/>
              <a:gdLst>
                <a:gd name="T0" fmla="*/ 2147483646 w 4382"/>
                <a:gd name="T1" fmla="*/ 2147483646 h 1414"/>
                <a:gd name="T2" fmla="*/ 2147483646 w 4382"/>
                <a:gd name="T3" fmla="*/ 2147483646 h 1414"/>
                <a:gd name="T4" fmla="*/ 2147483646 w 4382"/>
                <a:gd name="T5" fmla="*/ 2147483646 h 1414"/>
                <a:gd name="T6" fmla="*/ 2147483646 w 4382"/>
                <a:gd name="T7" fmla="*/ 2147483646 h 1414"/>
                <a:gd name="T8" fmla="*/ 2147483646 w 4382"/>
                <a:gd name="T9" fmla="*/ 2147483646 h 1414"/>
                <a:gd name="T10" fmla="*/ 2147483646 w 4382"/>
                <a:gd name="T11" fmla="*/ 2147483646 h 1414"/>
                <a:gd name="T12" fmla="*/ 2147483646 w 4382"/>
                <a:gd name="T13" fmla="*/ 2147483646 h 1414"/>
                <a:gd name="T14" fmla="*/ 2147483646 w 4382"/>
                <a:gd name="T15" fmla="*/ 2147483646 h 1414"/>
                <a:gd name="T16" fmla="*/ 2147483646 w 4382"/>
                <a:gd name="T17" fmla="*/ 2147483646 h 1414"/>
                <a:gd name="T18" fmla="*/ 2147483646 w 4382"/>
                <a:gd name="T19" fmla="*/ 2147483646 h 1414"/>
                <a:gd name="T20" fmla="*/ 2147483646 w 4382"/>
                <a:gd name="T21" fmla="*/ 2147483646 h 1414"/>
                <a:gd name="T22" fmla="*/ 2147483646 w 4382"/>
                <a:gd name="T23" fmla="*/ 2147483646 h 1414"/>
                <a:gd name="T24" fmla="*/ 2147483646 w 4382"/>
                <a:gd name="T25" fmla="*/ 2147483646 h 1414"/>
                <a:gd name="T26" fmla="*/ 2147483646 w 4382"/>
                <a:gd name="T27" fmla="*/ 2147483646 h 1414"/>
                <a:gd name="T28" fmla="*/ 2147483646 w 4382"/>
                <a:gd name="T29" fmla="*/ 2147483646 h 1414"/>
                <a:gd name="T30" fmla="*/ 2147483646 w 4382"/>
                <a:gd name="T31" fmla="*/ 2147483646 h 1414"/>
                <a:gd name="T32" fmla="*/ 2147483646 w 4382"/>
                <a:gd name="T33" fmla="*/ 2147483646 h 1414"/>
                <a:gd name="T34" fmla="*/ 2147483646 w 4382"/>
                <a:gd name="T35" fmla="*/ 2147483646 h 1414"/>
                <a:gd name="T36" fmla="*/ 2147483646 w 4382"/>
                <a:gd name="T37" fmla="*/ 2147483646 h 1414"/>
                <a:gd name="T38" fmla="*/ 2147483646 w 4382"/>
                <a:gd name="T39" fmla="*/ 2147483646 h 1414"/>
                <a:gd name="T40" fmla="*/ 2147483646 w 4382"/>
                <a:gd name="T41" fmla="*/ 2147483646 h 1414"/>
                <a:gd name="T42" fmla="*/ 2147483646 w 4382"/>
                <a:gd name="T43" fmla="*/ 2147483646 h 1414"/>
                <a:gd name="T44" fmla="*/ 2147483646 w 4382"/>
                <a:gd name="T45" fmla="*/ 2147483646 h 1414"/>
                <a:gd name="T46" fmla="*/ 2147483646 w 4382"/>
                <a:gd name="T47" fmla="*/ 2147483646 h 1414"/>
                <a:gd name="T48" fmla="*/ 2147483646 w 4382"/>
                <a:gd name="T49" fmla="*/ 2147483646 h 1414"/>
                <a:gd name="T50" fmla="*/ 2147483646 w 4382"/>
                <a:gd name="T51" fmla="*/ 2147483646 h 1414"/>
                <a:gd name="T52" fmla="*/ 2147483646 w 4382"/>
                <a:gd name="T53" fmla="*/ 2147483646 h 1414"/>
                <a:gd name="T54" fmla="*/ 2147483646 w 4382"/>
                <a:gd name="T55" fmla="*/ 2147483646 h 1414"/>
                <a:gd name="T56" fmla="*/ 2147483646 w 4382"/>
                <a:gd name="T57" fmla="*/ 2147483646 h 1414"/>
                <a:gd name="T58" fmla="*/ 2147483646 w 4382"/>
                <a:gd name="T59" fmla="*/ 2147483646 h 1414"/>
                <a:gd name="T60" fmla="*/ 2147483646 w 4382"/>
                <a:gd name="T61" fmla="*/ 2147483646 h 1414"/>
                <a:gd name="T62" fmla="*/ 2147483646 w 4382"/>
                <a:gd name="T63" fmla="*/ 2147483646 h 1414"/>
                <a:gd name="T64" fmla="*/ 2147483646 w 4382"/>
                <a:gd name="T65" fmla="*/ 2147483646 h 1414"/>
                <a:gd name="T66" fmla="*/ 2147483646 w 4382"/>
                <a:gd name="T67" fmla="*/ 2147483646 h 1414"/>
                <a:gd name="T68" fmla="*/ 2147483646 w 4382"/>
                <a:gd name="T69" fmla="*/ 2147483646 h 1414"/>
                <a:gd name="T70" fmla="*/ 2147483646 w 4382"/>
                <a:gd name="T71" fmla="*/ 2147483646 h 1414"/>
                <a:gd name="T72" fmla="*/ 2147483646 w 4382"/>
                <a:gd name="T73" fmla="*/ 2147483646 h 1414"/>
                <a:gd name="T74" fmla="*/ 2147483646 w 4382"/>
                <a:gd name="T75" fmla="*/ 2147483646 h 1414"/>
                <a:gd name="T76" fmla="*/ 2147483646 w 4382"/>
                <a:gd name="T77" fmla="*/ 2147483646 h 1414"/>
                <a:gd name="T78" fmla="*/ 2147483646 w 4382"/>
                <a:gd name="T79" fmla="*/ 2147483646 h 1414"/>
                <a:gd name="T80" fmla="*/ 2147483646 w 4382"/>
                <a:gd name="T81" fmla="*/ 2147483646 h 1414"/>
                <a:gd name="T82" fmla="*/ 2147483646 w 4382"/>
                <a:gd name="T83" fmla="*/ 2147483646 h 1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2" h="1414">
                  <a:moveTo>
                    <a:pt x="104" y="17"/>
                  </a:moveTo>
                  <a:lnTo>
                    <a:pt x="208" y="73"/>
                  </a:lnTo>
                  <a:lnTo>
                    <a:pt x="318" y="128"/>
                  </a:lnTo>
                  <a:lnTo>
                    <a:pt x="420" y="175"/>
                  </a:lnTo>
                  <a:lnTo>
                    <a:pt x="524" y="223"/>
                  </a:lnTo>
                  <a:lnTo>
                    <a:pt x="628" y="271"/>
                  </a:lnTo>
                  <a:lnTo>
                    <a:pt x="739" y="319"/>
                  </a:lnTo>
                  <a:lnTo>
                    <a:pt x="840" y="358"/>
                  </a:lnTo>
                  <a:lnTo>
                    <a:pt x="948" y="407"/>
                  </a:lnTo>
                  <a:lnTo>
                    <a:pt x="1048" y="446"/>
                  </a:lnTo>
                  <a:lnTo>
                    <a:pt x="1152" y="486"/>
                  </a:lnTo>
                  <a:lnTo>
                    <a:pt x="1263" y="525"/>
                  </a:lnTo>
                  <a:lnTo>
                    <a:pt x="1368" y="566"/>
                  </a:lnTo>
                  <a:lnTo>
                    <a:pt x="1472" y="606"/>
                  </a:lnTo>
                  <a:lnTo>
                    <a:pt x="1572" y="636"/>
                  </a:lnTo>
                  <a:lnTo>
                    <a:pt x="1687" y="677"/>
                  </a:lnTo>
                  <a:lnTo>
                    <a:pt x="1788" y="708"/>
                  </a:lnTo>
                  <a:lnTo>
                    <a:pt x="1892" y="740"/>
                  </a:lnTo>
                  <a:lnTo>
                    <a:pt x="1996" y="772"/>
                  </a:lnTo>
                  <a:lnTo>
                    <a:pt x="2107" y="804"/>
                  </a:lnTo>
                  <a:lnTo>
                    <a:pt x="2212" y="836"/>
                  </a:lnTo>
                  <a:lnTo>
                    <a:pt x="2312" y="859"/>
                  </a:lnTo>
                  <a:lnTo>
                    <a:pt x="2420" y="892"/>
                  </a:lnTo>
                  <a:lnTo>
                    <a:pt x="2527" y="915"/>
                  </a:lnTo>
                  <a:lnTo>
                    <a:pt x="2636" y="948"/>
                  </a:lnTo>
                  <a:lnTo>
                    <a:pt x="2736" y="971"/>
                  </a:lnTo>
                  <a:lnTo>
                    <a:pt x="2840" y="995"/>
                  </a:lnTo>
                  <a:lnTo>
                    <a:pt x="2944" y="1019"/>
                  </a:lnTo>
                  <a:lnTo>
                    <a:pt x="3055" y="1043"/>
                  </a:lnTo>
                  <a:lnTo>
                    <a:pt x="3160" y="1067"/>
                  </a:lnTo>
                  <a:lnTo>
                    <a:pt x="3264" y="1091"/>
                  </a:lnTo>
                  <a:lnTo>
                    <a:pt x="3368" y="1115"/>
                  </a:lnTo>
                  <a:lnTo>
                    <a:pt x="3475" y="1130"/>
                  </a:lnTo>
                  <a:lnTo>
                    <a:pt x="3584" y="1155"/>
                  </a:lnTo>
                  <a:lnTo>
                    <a:pt x="3683" y="1170"/>
                  </a:lnTo>
                  <a:lnTo>
                    <a:pt x="3792" y="1195"/>
                  </a:lnTo>
                  <a:lnTo>
                    <a:pt x="3899" y="1210"/>
                  </a:lnTo>
                  <a:lnTo>
                    <a:pt x="4003" y="1226"/>
                  </a:lnTo>
                  <a:lnTo>
                    <a:pt x="4112" y="1251"/>
                  </a:lnTo>
                  <a:lnTo>
                    <a:pt x="4211" y="1266"/>
                  </a:lnTo>
                  <a:lnTo>
                    <a:pt x="4323" y="1282"/>
                  </a:lnTo>
                  <a:cubicBezTo>
                    <a:pt x="4358" y="1287"/>
                    <a:pt x="4382" y="1320"/>
                    <a:pt x="4377" y="1355"/>
                  </a:cubicBezTo>
                  <a:cubicBezTo>
                    <a:pt x="4372" y="1390"/>
                    <a:pt x="4339" y="1414"/>
                    <a:pt x="4304" y="1409"/>
                  </a:cubicBezTo>
                  <a:lnTo>
                    <a:pt x="4192" y="1393"/>
                  </a:lnTo>
                  <a:lnTo>
                    <a:pt x="4083" y="1376"/>
                  </a:lnTo>
                  <a:lnTo>
                    <a:pt x="3984" y="1353"/>
                  </a:lnTo>
                  <a:lnTo>
                    <a:pt x="3880" y="1337"/>
                  </a:lnTo>
                  <a:lnTo>
                    <a:pt x="3763" y="1320"/>
                  </a:lnTo>
                  <a:lnTo>
                    <a:pt x="3664" y="1297"/>
                  </a:lnTo>
                  <a:lnTo>
                    <a:pt x="3555" y="1280"/>
                  </a:lnTo>
                  <a:lnTo>
                    <a:pt x="3456" y="1257"/>
                  </a:lnTo>
                  <a:lnTo>
                    <a:pt x="3339" y="1240"/>
                  </a:lnTo>
                  <a:lnTo>
                    <a:pt x="3235" y="1216"/>
                  </a:lnTo>
                  <a:lnTo>
                    <a:pt x="3131" y="1192"/>
                  </a:lnTo>
                  <a:lnTo>
                    <a:pt x="3028" y="1168"/>
                  </a:lnTo>
                  <a:lnTo>
                    <a:pt x="2915" y="1144"/>
                  </a:lnTo>
                  <a:lnTo>
                    <a:pt x="2811" y="1120"/>
                  </a:lnTo>
                  <a:lnTo>
                    <a:pt x="2707" y="1096"/>
                  </a:lnTo>
                  <a:lnTo>
                    <a:pt x="2599" y="1071"/>
                  </a:lnTo>
                  <a:lnTo>
                    <a:pt x="2500" y="1040"/>
                  </a:lnTo>
                  <a:lnTo>
                    <a:pt x="2383" y="1015"/>
                  </a:lnTo>
                  <a:lnTo>
                    <a:pt x="2283" y="984"/>
                  </a:lnTo>
                  <a:lnTo>
                    <a:pt x="2175" y="959"/>
                  </a:lnTo>
                  <a:lnTo>
                    <a:pt x="2072" y="927"/>
                  </a:lnTo>
                  <a:lnTo>
                    <a:pt x="1959" y="895"/>
                  </a:lnTo>
                  <a:lnTo>
                    <a:pt x="1855" y="863"/>
                  </a:lnTo>
                  <a:lnTo>
                    <a:pt x="1751" y="831"/>
                  </a:lnTo>
                  <a:lnTo>
                    <a:pt x="1644" y="798"/>
                  </a:lnTo>
                  <a:lnTo>
                    <a:pt x="1535" y="759"/>
                  </a:lnTo>
                  <a:lnTo>
                    <a:pt x="1426" y="725"/>
                  </a:lnTo>
                  <a:lnTo>
                    <a:pt x="1322" y="685"/>
                  </a:lnTo>
                  <a:lnTo>
                    <a:pt x="1220" y="646"/>
                  </a:lnTo>
                  <a:lnTo>
                    <a:pt x="1106" y="605"/>
                  </a:lnTo>
                  <a:lnTo>
                    <a:pt x="1002" y="565"/>
                  </a:lnTo>
                  <a:lnTo>
                    <a:pt x="895" y="524"/>
                  </a:lnTo>
                  <a:lnTo>
                    <a:pt x="794" y="477"/>
                  </a:lnTo>
                  <a:lnTo>
                    <a:pt x="688" y="436"/>
                  </a:lnTo>
                  <a:lnTo>
                    <a:pt x="575" y="388"/>
                  </a:lnTo>
                  <a:lnTo>
                    <a:pt x="471" y="340"/>
                  </a:lnTo>
                  <a:lnTo>
                    <a:pt x="367" y="292"/>
                  </a:lnTo>
                  <a:lnTo>
                    <a:pt x="261" y="243"/>
                  </a:lnTo>
                  <a:lnTo>
                    <a:pt x="147" y="186"/>
                  </a:lnTo>
                  <a:lnTo>
                    <a:pt x="43" y="130"/>
                  </a:lnTo>
                  <a:cubicBezTo>
                    <a:pt x="12" y="113"/>
                    <a:pt x="0" y="74"/>
                    <a:pt x="17" y="43"/>
                  </a:cubicBezTo>
                  <a:cubicBezTo>
                    <a:pt x="34" y="12"/>
                    <a:pt x="73" y="0"/>
                    <a:pt x="104" y="1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36" name="Freeform 17"/>
          <p:cNvSpPr>
            <a:spLocks noEditPoints="1"/>
          </p:cNvSpPr>
          <p:nvPr/>
        </p:nvSpPr>
        <p:spPr bwMode="auto">
          <a:xfrm>
            <a:off x="1744663" y="2482850"/>
            <a:ext cx="4852987" cy="23813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37" name="Rectangle 18"/>
          <p:cNvSpPr>
            <a:spLocks noChangeArrowheads="1"/>
          </p:cNvSpPr>
          <p:nvPr/>
        </p:nvSpPr>
        <p:spPr bwMode="auto">
          <a:xfrm>
            <a:off x="1577975" y="2782888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38" name="Rectangle 19"/>
          <p:cNvSpPr>
            <a:spLocks noChangeArrowheads="1"/>
          </p:cNvSpPr>
          <p:nvPr/>
        </p:nvSpPr>
        <p:spPr bwMode="auto">
          <a:xfrm>
            <a:off x="1506538" y="241935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</a:t>
            </a:r>
            <a:endParaRPr lang="fr-FR" altLang="fr-FR" sz="1800" b="0"/>
          </a:p>
        </p:txBody>
      </p:sp>
      <p:sp>
        <p:nvSpPr>
          <p:cNvPr id="124939" name="Rectangle 20"/>
          <p:cNvSpPr>
            <a:spLocks noChangeArrowheads="1"/>
          </p:cNvSpPr>
          <p:nvPr/>
        </p:nvSpPr>
        <p:spPr bwMode="auto">
          <a:xfrm>
            <a:off x="1506538" y="2057400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</a:t>
            </a:r>
            <a:endParaRPr lang="fr-FR" altLang="fr-FR" sz="1800" b="0"/>
          </a:p>
        </p:txBody>
      </p:sp>
      <p:sp>
        <p:nvSpPr>
          <p:cNvPr id="124940" name="Rectangle 21"/>
          <p:cNvSpPr>
            <a:spLocks noChangeArrowheads="1"/>
          </p:cNvSpPr>
          <p:nvPr/>
        </p:nvSpPr>
        <p:spPr bwMode="auto">
          <a:xfrm>
            <a:off x="1506538" y="1693863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</a:t>
            </a:r>
            <a:endParaRPr lang="fr-FR" altLang="fr-FR" sz="1800" b="0"/>
          </a:p>
        </p:txBody>
      </p:sp>
      <p:sp>
        <p:nvSpPr>
          <p:cNvPr id="124941" name="Rectangle 22"/>
          <p:cNvSpPr>
            <a:spLocks noChangeArrowheads="1"/>
          </p:cNvSpPr>
          <p:nvPr/>
        </p:nvSpPr>
        <p:spPr bwMode="auto">
          <a:xfrm>
            <a:off x="1506538" y="1330325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</a:t>
            </a:r>
            <a:endParaRPr lang="fr-FR" altLang="fr-FR" sz="1800" b="0"/>
          </a:p>
        </p:txBody>
      </p:sp>
      <p:sp>
        <p:nvSpPr>
          <p:cNvPr id="124942" name="Rectangle 23"/>
          <p:cNvSpPr>
            <a:spLocks noChangeArrowheads="1"/>
          </p:cNvSpPr>
          <p:nvPr/>
        </p:nvSpPr>
        <p:spPr bwMode="auto">
          <a:xfrm>
            <a:off x="1436688" y="966788"/>
            <a:ext cx="26511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</a:t>
            </a:r>
            <a:endParaRPr lang="fr-FR" altLang="fr-FR" sz="1800" b="0"/>
          </a:p>
        </p:txBody>
      </p:sp>
      <p:sp>
        <p:nvSpPr>
          <p:cNvPr id="124943" name="Rectangle 24"/>
          <p:cNvSpPr>
            <a:spLocks noChangeArrowheads="1"/>
          </p:cNvSpPr>
          <p:nvPr/>
        </p:nvSpPr>
        <p:spPr bwMode="auto">
          <a:xfrm>
            <a:off x="1436688" y="604838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</a:t>
            </a:r>
            <a:endParaRPr lang="fr-FR" altLang="fr-FR" sz="1800" b="0"/>
          </a:p>
        </p:txBody>
      </p:sp>
      <p:sp>
        <p:nvSpPr>
          <p:cNvPr id="124944" name="Rectangle 25"/>
          <p:cNvSpPr>
            <a:spLocks noChangeArrowheads="1"/>
          </p:cNvSpPr>
          <p:nvPr/>
        </p:nvSpPr>
        <p:spPr bwMode="auto">
          <a:xfrm>
            <a:off x="1722438" y="2933700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45" name="Rectangle 26"/>
          <p:cNvSpPr>
            <a:spLocks noChangeArrowheads="1"/>
          </p:cNvSpPr>
          <p:nvPr/>
        </p:nvSpPr>
        <p:spPr bwMode="auto">
          <a:xfrm>
            <a:off x="2897188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</a:t>
            </a:r>
            <a:endParaRPr lang="fr-FR" altLang="fr-FR" sz="1800" b="0"/>
          </a:p>
        </p:txBody>
      </p:sp>
      <p:sp>
        <p:nvSpPr>
          <p:cNvPr id="124946" name="Rectangle 27"/>
          <p:cNvSpPr>
            <a:spLocks noChangeArrowheads="1"/>
          </p:cNvSpPr>
          <p:nvPr/>
        </p:nvSpPr>
        <p:spPr bwMode="auto">
          <a:xfrm>
            <a:off x="4108450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</a:t>
            </a:r>
            <a:endParaRPr lang="fr-FR" altLang="fr-FR" sz="1800" b="0"/>
          </a:p>
        </p:txBody>
      </p:sp>
      <p:sp>
        <p:nvSpPr>
          <p:cNvPr id="124947" name="Rectangle 28"/>
          <p:cNvSpPr>
            <a:spLocks noChangeArrowheads="1"/>
          </p:cNvSpPr>
          <p:nvPr/>
        </p:nvSpPr>
        <p:spPr bwMode="auto">
          <a:xfrm>
            <a:off x="5318125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</a:t>
            </a:r>
            <a:endParaRPr lang="fr-FR" altLang="fr-FR" sz="1800" b="0"/>
          </a:p>
        </p:txBody>
      </p:sp>
      <p:sp>
        <p:nvSpPr>
          <p:cNvPr id="124948" name="Rectangle 29"/>
          <p:cNvSpPr>
            <a:spLocks noChangeArrowheads="1"/>
          </p:cNvSpPr>
          <p:nvPr/>
        </p:nvSpPr>
        <p:spPr bwMode="auto">
          <a:xfrm>
            <a:off x="6529388" y="2933700"/>
            <a:ext cx="1968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</a:t>
            </a:r>
            <a:endParaRPr lang="fr-FR" altLang="fr-FR" sz="1800" b="0"/>
          </a:p>
        </p:txBody>
      </p:sp>
      <p:sp>
        <p:nvSpPr>
          <p:cNvPr id="124949" name="Rectangle 30"/>
          <p:cNvSpPr>
            <a:spLocks noChangeArrowheads="1"/>
          </p:cNvSpPr>
          <p:nvPr/>
        </p:nvSpPr>
        <p:spPr bwMode="auto">
          <a:xfrm>
            <a:off x="889000" y="401638"/>
            <a:ext cx="6259513" cy="2932112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0" name="Rectangle 35"/>
          <p:cNvSpPr>
            <a:spLocks noChangeArrowheads="1"/>
          </p:cNvSpPr>
          <p:nvPr/>
        </p:nvSpPr>
        <p:spPr bwMode="auto">
          <a:xfrm>
            <a:off x="1755775" y="3794125"/>
            <a:ext cx="3175" cy="2179638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1" name="Freeform 36"/>
          <p:cNvSpPr>
            <a:spLocks noEditPoints="1"/>
          </p:cNvSpPr>
          <p:nvPr/>
        </p:nvSpPr>
        <p:spPr bwMode="auto">
          <a:xfrm>
            <a:off x="1719263" y="3792538"/>
            <a:ext cx="38100" cy="2182812"/>
          </a:xfrm>
          <a:custGeom>
            <a:avLst/>
            <a:gdLst>
              <a:gd name="T0" fmla="*/ 2147483646 w 24"/>
              <a:gd name="T1" fmla="*/ 2147483646 h 1375"/>
              <a:gd name="T2" fmla="*/ 2147483646 w 24"/>
              <a:gd name="T3" fmla="*/ 2147483646 h 1375"/>
              <a:gd name="T4" fmla="*/ 2147483646 w 24"/>
              <a:gd name="T5" fmla="*/ 2147483646 h 1375"/>
              <a:gd name="T6" fmla="*/ 2147483646 w 24"/>
              <a:gd name="T7" fmla="*/ 2147483646 h 1375"/>
              <a:gd name="T8" fmla="*/ 2147483646 w 24"/>
              <a:gd name="T9" fmla="*/ 2147483646 h 1375"/>
              <a:gd name="T10" fmla="*/ 2147483646 w 24"/>
              <a:gd name="T11" fmla="*/ 2147483646 h 1375"/>
              <a:gd name="T12" fmla="*/ 2147483646 w 24"/>
              <a:gd name="T13" fmla="*/ 2147483646 h 1375"/>
              <a:gd name="T14" fmla="*/ 2147483646 w 24"/>
              <a:gd name="T15" fmla="*/ 2147483646 h 1375"/>
              <a:gd name="T16" fmla="*/ 2147483646 w 24"/>
              <a:gd name="T17" fmla="*/ 2147483646 h 1375"/>
              <a:gd name="T18" fmla="*/ 2147483646 w 24"/>
              <a:gd name="T19" fmla="*/ 2147483646 h 1375"/>
              <a:gd name="T20" fmla="*/ 2147483646 w 24"/>
              <a:gd name="T21" fmla="*/ 2147483646 h 1375"/>
              <a:gd name="T22" fmla="*/ 2147483646 w 24"/>
              <a:gd name="T23" fmla="*/ 2147483646 h 1375"/>
              <a:gd name="T24" fmla="*/ 2147483646 w 24"/>
              <a:gd name="T25" fmla="*/ 2147483646 h 1375"/>
              <a:gd name="T26" fmla="*/ 2147483646 w 24"/>
              <a:gd name="T27" fmla="*/ 2147483646 h 1375"/>
              <a:gd name="T28" fmla="*/ 2147483646 w 24"/>
              <a:gd name="T29" fmla="*/ 2147483646 h 1375"/>
              <a:gd name="T30" fmla="*/ 2147483646 w 24"/>
              <a:gd name="T31" fmla="*/ 2147483646 h 1375"/>
              <a:gd name="T32" fmla="*/ 2147483646 w 24"/>
              <a:gd name="T33" fmla="*/ 2147483646 h 1375"/>
              <a:gd name="T34" fmla="*/ 2147483646 w 24"/>
              <a:gd name="T35" fmla="*/ 2147483646 h 1375"/>
              <a:gd name="T36" fmla="*/ 2147483646 w 24"/>
              <a:gd name="T37" fmla="*/ 2147483646 h 1375"/>
              <a:gd name="T38" fmla="*/ 2147483646 w 24"/>
              <a:gd name="T39" fmla="*/ 2147483646 h 1375"/>
              <a:gd name="T40" fmla="*/ 2147483646 w 24"/>
              <a:gd name="T41" fmla="*/ 2147483646 h 1375"/>
              <a:gd name="T42" fmla="*/ 2147483646 w 24"/>
              <a:gd name="T43" fmla="*/ 2147483646 h 1375"/>
              <a:gd name="T44" fmla="*/ 2147483646 w 24"/>
              <a:gd name="T45" fmla="*/ 2147483646 h 1375"/>
              <a:gd name="T46" fmla="*/ 2147483646 w 24"/>
              <a:gd name="T47" fmla="*/ 2147483646 h 1375"/>
              <a:gd name="T48" fmla="*/ 2147483646 w 24"/>
              <a:gd name="T49" fmla="*/ 2147483646 h 1375"/>
              <a:gd name="T50" fmla="*/ 2147483646 w 24"/>
              <a:gd name="T51" fmla="*/ 2147483646 h 1375"/>
              <a:gd name="T52" fmla="*/ 2147483646 w 24"/>
              <a:gd name="T53" fmla="*/ 2147483646 h 1375"/>
              <a:gd name="T54" fmla="*/ 2147483646 w 24"/>
              <a:gd name="T55" fmla="*/ 2147483646 h 1375"/>
              <a:gd name="T56" fmla="*/ 2147483646 w 24"/>
              <a:gd name="T57" fmla="*/ 2147483646 h 1375"/>
              <a:gd name="T58" fmla="*/ 2147483646 w 24"/>
              <a:gd name="T59" fmla="*/ 2147483646 h 1375"/>
              <a:gd name="T60" fmla="*/ 2147483646 w 24"/>
              <a:gd name="T61" fmla="*/ 0 h 1375"/>
              <a:gd name="T62" fmla="*/ 2147483646 w 24"/>
              <a:gd name="T63" fmla="*/ 2147483646 h 1375"/>
              <a:gd name="T64" fmla="*/ 0 w 24"/>
              <a:gd name="T65" fmla="*/ 2147483646 h 1375"/>
              <a:gd name="T66" fmla="*/ 2147483646 w 24"/>
              <a:gd name="T67" fmla="*/ 2147483646 h 1375"/>
              <a:gd name="T68" fmla="*/ 0 w 24"/>
              <a:gd name="T69" fmla="*/ 2147483646 h 1375"/>
              <a:gd name="T70" fmla="*/ 2147483646 w 24"/>
              <a:gd name="T71" fmla="*/ 2147483646 h 1375"/>
              <a:gd name="T72" fmla="*/ 0 w 24"/>
              <a:gd name="T73" fmla="*/ 2147483646 h 1375"/>
              <a:gd name="T74" fmla="*/ 0 w 24"/>
              <a:gd name="T75" fmla="*/ 2147483646 h 1375"/>
              <a:gd name="T76" fmla="*/ 2147483646 w 24"/>
              <a:gd name="T77" fmla="*/ 2147483646 h 1375"/>
              <a:gd name="T78" fmla="*/ 0 w 24"/>
              <a:gd name="T79" fmla="*/ 2147483646 h 1375"/>
              <a:gd name="T80" fmla="*/ 2147483646 w 24"/>
              <a:gd name="T81" fmla="*/ 2147483646 h 1375"/>
              <a:gd name="T82" fmla="*/ 0 w 24"/>
              <a:gd name="T83" fmla="*/ 2147483646 h 1375"/>
              <a:gd name="T84" fmla="*/ 0 w 24"/>
              <a:gd name="T85" fmla="*/ 2147483646 h 1375"/>
              <a:gd name="T86" fmla="*/ 2147483646 w 24"/>
              <a:gd name="T87" fmla="*/ 2147483646 h 1375"/>
              <a:gd name="T88" fmla="*/ 0 w 24"/>
              <a:gd name="T89" fmla="*/ 2147483646 h 1375"/>
              <a:gd name="T90" fmla="*/ 2147483646 w 24"/>
              <a:gd name="T91" fmla="*/ 2147483646 h 1375"/>
              <a:gd name="T92" fmla="*/ 0 w 24"/>
              <a:gd name="T93" fmla="*/ 2147483646 h 1375"/>
              <a:gd name="T94" fmla="*/ 0 w 24"/>
              <a:gd name="T95" fmla="*/ 0 h 1375"/>
              <a:gd name="T96" fmla="*/ 2147483646 w 24"/>
              <a:gd name="T97" fmla="*/ 2147483646 h 1375"/>
              <a:gd name="T98" fmla="*/ 0 w 24"/>
              <a:gd name="T99" fmla="*/ 0 h 13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4" h="1375">
                <a:moveTo>
                  <a:pt x="6" y="1373"/>
                </a:moveTo>
                <a:lnTo>
                  <a:pt x="24" y="1373"/>
                </a:lnTo>
                <a:lnTo>
                  <a:pt x="24" y="1375"/>
                </a:lnTo>
                <a:lnTo>
                  <a:pt x="6" y="1375"/>
                </a:lnTo>
                <a:lnTo>
                  <a:pt x="6" y="1373"/>
                </a:lnTo>
                <a:close/>
                <a:moveTo>
                  <a:pt x="6" y="1259"/>
                </a:moveTo>
                <a:lnTo>
                  <a:pt x="24" y="1259"/>
                </a:lnTo>
                <a:lnTo>
                  <a:pt x="24" y="1261"/>
                </a:lnTo>
                <a:lnTo>
                  <a:pt x="6" y="1261"/>
                </a:lnTo>
                <a:lnTo>
                  <a:pt x="6" y="1259"/>
                </a:lnTo>
                <a:close/>
                <a:moveTo>
                  <a:pt x="6" y="1145"/>
                </a:moveTo>
                <a:lnTo>
                  <a:pt x="24" y="1145"/>
                </a:lnTo>
                <a:lnTo>
                  <a:pt x="24" y="1146"/>
                </a:lnTo>
                <a:lnTo>
                  <a:pt x="6" y="1146"/>
                </a:lnTo>
                <a:lnTo>
                  <a:pt x="6" y="1145"/>
                </a:lnTo>
                <a:close/>
                <a:moveTo>
                  <a:pt x="6" y="1030"/>
                </a:moveTo>
                <a:lnTo>
                  <a:pt x="24" y="1030"/>
                </a:lnTo>
                <a:lnTo>
                  <a:pt x="24" y="1032"/>
                </a:lnTo>
                <a:lnTo>
                  <a:pt x="6" y="1032"/>
                </a:lnTo>
                <a:lnTo>
                  <a:pt x="6" y="1030"/>
                </a:lnTo>
                <a:close/>
                <a:moveTo>
                  <a:pt x="6" y="916"/>
                </a:moveTo>
                <a:lnTo>
                  <a:pt x="24" y="916"/>
                </a:lnTo>
                <a:lnTo>
                  <a:pt x="24" y="918"/>
                </a:lnTo>
                <a:lnTo>
                  <a:pt x="6" y="918"/>
                </a:lnTo>
                <a:lnTo>
                  <a:pt x="6" y="916"/>
                </a:lnTo>
                <a:close/>
                <a:moveTo>
                  <a:pt x="6" y="801"/>
                </a:moveTo>
                <a:lnTo>
                  <a:pt x="24" y="801"/>
                </a:lnTo>
                <a:lnTo>
                  <a:pt x="24" y="803"/>
                </a:lnTo>
                <a:lnTo>
                  <a:pt x="6" y="803"/>
                </a:lnTo>
                <a:lnTo>
                  <a:pt x="6" y="801"/>
                </a:lnTo>
                <a:close/>
                <a:moveTo>
                  <a:pt x="6" y="687"/>
                </a:moveTo>
                <a:lnTo>
                  <a:pt x="24" y="687"/>
                </a:lnTo>
                <a:lnTo>
                  <a:pt x="24" y="689"/>
                </a:lnTo>
                <a:lnTo>
                  <a:pt x="6" y="689"/>
                </a:lnTo>
                <a:lnTo>
                  <a:pt x="6" y="687"/>
                </a:lnTo>
                <a:close/>
                <a:moveTo>
                  <a:pt x="6" y="572"/>
                </a:moveTo>
                <a:lnTo>
                  <a:pt x="24" y="572"/>
                </a:lnTo>
                <a:lnTo>
                  <a:pt x="24" y="574"/>
                </a:lnTo>
                <a:lnTo>
                  <a:pt x="6" y="574"/>
                </a:lnTo>
                <a:lnTo>
                  <a:pt x="6" y="572"/>
                </a:lnTo>
                <a:close/>
                <a:moveTo>
                  <a:pt x="6" y="458"/>
                </a:moveTo>
                <a:lnTo>
                  <a:pt x="24" y="458"/>
                </a:lnTo>
                <a:lnTo>
                  <a:pt x="24" y="460"/>
                </a:lnTo>
                <a:lnTo>
                  <a:pt x="6" y="460"/>
                </a:lnTo>
                <a:lnTo>
                  <a:pt x="6" y="458"/>
                </a:lnTo>
                <a:close/>
                <a:moveTo>
                  <a:pt x="6" y="344"/>
                </a:moveTo>
                <a:lnTo>
                  <a:pt x="24" y="344"/>
                </a:lnTo>
                <a:lnTo>
                  <a:pt x="24" y="346"/>
                </a:lnTo>
                <a:lnTo>
                  <a:pt x="6" y="346"/>
                </a:lnTo>
                <a:lnTo>
                  <a:pt x="6" y="344"/>
                </a:lnTo>
                <a:close/>
                <a:moveTo>
                  <a:pt x="6" y="230"/>
                </a:moveTo>
                <a:lnTo>
                  <a:pt x="24" y="230"/>
                </a:lnTo>
                <a:lnTo>
                  <a:pt x="24" y="232"/>
                </a:lnTo>
                <a:lnTo>
                  <a:pt x="6" y="232"/>
                </a:lnTo>
                <a:lnTo>
                  <a:pt x="6" y="230"/>
                </a:lnTo>
                <a:close/>
                <a:moveTo>
                  <a:pt x="6" y="115"/>
                </a:moveTo>
                <a:lnTo>
                  <a:pt x="24" y="115"/>
                </a:lnTo>
                <a:lnTo>
                  <a:pt x="24" y="116"/>
                </a:lnTo>
                <a:lnTo>
                  <a:pt x="6" y="116"/>
                </a:lnTo>
                <a:lnTo>
                  <a:pt x="6" y="115"/>
                </a:lnTo>
                <a:close/>
                <a:moveTo>
                  <a:pt x="6" y="0"/>
                </a:moveTo>
                <a:lnTo>
                  <a:pt x="24" y="0"/>
                </a:lnTo>
                <a:lnTo>
                  <a:pt x="24" y="2"/>
                </a:lnTo>
                <a:lnTo>
                  <a:pt x="6" y="2"/>
                </a:lnTo>
                <a:lnTo>
                  <a:pt x="6" y="0"/>
                </a:lnTo>
                <a:close/>
                <a:moveTo>
                  <a:pt x="0" y="1373"/>
                </a:moveTo>
                <a:lnTo>
                  <a:pt x="24" y="1373"/>
                </a:lnTo>
                <a:lnTo>
                  <a:pt x="24" y="1375"/>
                </a:lnTo>
                <a:lnTo>
                  <a:pt x="0" y="1375"/>
                </a:lnTo>
                <a:lnTo>
                  <a:pt x="0" y="1373"/>
                </a:lnTo>
                <a:close/>
                <a:moveTo>
                  <a:pt x="0" y="1145"/>
                </a:moveTo>
                <a:lnTo>
                  <a:pt x="24" y="1145"/>
                </a:lnTo>
                <a:lnTo>
                  <a:pt x="24" y="1146"/>
                </a:lnTo>
                <a:lnTo>
                  <a:pt x="0" y="1146"/>
                </a:lnTo>
                <a:lnTo>
                  <a:pt x="0" y="1145"/>
                </a:lnTo>
                <a:close/>
                <a:moveTo>
                  <a:pt x="0" y="916"/>
                </a:moveTo>
                <a:lnTo>
                  <a:pt x="24" y="916"/>
                </a:lnTo>
                <a:lnTo>
                  <a:pt x="24" y="918"/>
                </a:lnTo>
                <a:lnTo>
                  <a:pt x="0" y="918"/>
                </a:lnTo>
                <a:lnTo>
                  <a:pt x="0" y="916"/>
                </a:lnTo>
                <a:close/>
                <a:moveTo>
                  <a:pt x="0" y="687"/>
                </a:moveTo>
                <a:lnTo>
                  <a:pt x="24" y="687"/>
                </a:lnTo>
                <a:lnTo>
                  <a:pt x="24" y="689"/>
                </a:lnTo>
                <a:lnTo>
                  <a:pt x="0" y="689"/>
                </a:lnTo>
                <a:lnTo>
                  <a:pt x="0" y="687"/>
                </a:lnTo>
                <a:close/>
                <a:moveTo>
                  <a:pt x="0" y="458"/>
                </a:moveTo>
                <a:lnTo>
                  <a:pt x="24" y="458"/>
                </a:lnTo>
                <a:lnTo>
                  <a:pt x="24" y="460"/>
                </a:lnTo>
                <a:lnTo>
                  <a:pt x="0" y="460"/>
                </a:lnTo>
                <a:lnTo>
                  <a:pt x="0" y="458"/>
                </a:lnTo>
                <a:close/>
                <a:moveTo>
                  <a:pt x="0" y="230"/>
                </a:moveTo>
                <a:lnTo>
                  <a:pt x="24" y="230"/>
                </a:lnTo>
                <a:lnTo>
                  <a:pt x="24" y="232"/>
                </a:lnTo>
                <a:lnTo>
                  <a:pt x="0" y="232"/>
                </a:lnTo>
                <a:lnTo>
                  <a:pt x="0" y="230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2" name="Rectangle 37"/>
          <p:cNvSpPr>
            <a:spLocks noChangeArrowheads="1"/>
          </p:cNvSpPr>
          <p:nvPr/>
        </p:nvSpPr>
        <p:spPr bwMode="auto">
          <a:xfrm>
            <a:off x="1757363" y="5972175"/>
            <a:ext cx="4841875" cy="3175"/>
          </a:xfrm>
          <a:prstGeom prst="rect">
            <a:avLst/>
          </a:prstGeom>
          <a:solidFill>
            <a:srgbClr val="0000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53" name="Freeform 38"/>
          <p:cNvSpPr>
            <a:spLocks noEditPoints="1"/>
          </p:cNvSpPr>
          <p:nvPr/>
        </p:nvSpPr>
        <p:spPr bwMode="auto">
          <a:xfrm>
            <a:off x="1755775" y="5973763"/>
            <a:ext cx="4845050" cy="38100"/>
          </a:xfrm>
          <a:custGeom>
            <a:avLst/>
            <a:gdLst>
              <a:gd name="T0" fmla="*/ 2147483646 w 3052"/>
              <a:gd name="T1" fmla="*/ 2147483646 h 24"/>
              <a:gd name="T2" fmla="*/ 0 w 3052"/>
              <a:gd name="T3" fmla="*/ 0 h 24"/>
              <a:gd name="T4" fmla="*/ 2147483646 w 3052"/>
              <a:gd name="T5" fmla="*/ 0 h 24"/>
              <a:gd name="T6" fmla="*/ 2147483646 w 3052"/>
              <a:gd name="T7" fmla="*/ 2147483646 h 24"/>
              <a:gd name="T8" fmla="*/ 2147483646 w 3052"/>
              <a:gd name="T9" fmla="*/ 0 h 24"/>
              <a:gd name="T10" fmla="*/ 2147483646 w 3052"/>
              <a:gd name="T11" fmla="*/ 2147483646 h 24"/>
              <a:gd name="T12" fmla="*/ 2147483646 w 3052"/>
              <a:gd name="T13" fmla="*/ 0 h 24"/>
              <a:gd name="T14" fmla="*/ 2147483646 w 3052"/>
              <a:gd name="T15" fmla="*/ 0 h 24"/>
              <a:gd name="T16" fmla="*/ 2147483646 w 3052"/>
              <a:gd name="T17" fmla="*/ 2147483646 h 24"/>
              <a:gd name="T18" fmla="*/ 2147483646 w 3052"/>
              <a:gd name="T19" fmla="*/ 0 h 24"/>
              <a:gd name="T20" fmla="*/ 2147483646 w 3052"/>
              <a:gd name="T21" fmla="*/ 2147483646 h 24"/>
              <a:gd name="T22" fmla="*/ 2147483646 w 3052"/>
              <a:gd name="T23" fmla="*/ 0 h 24"/>
              <a:gd name="T24" fmla="*/ 2147483646 w 3052"/>
              <a:gd name="T25" fmla="*/ 0 h 24"/>
              <a:gd name="T26" fmla="*/ 2147483646 w 3052"/>
              <a:gd name="T27" fmla="*/ 2147483646 h 24"/>
              <a:gd name="T28" fmla="*/ 2147483646 w 3052"/>
              <a:gd name="T29" fmla="*/ 0 h 24"/>
              <a:gd name="T30" fmla="*/ 2147483646 w 3052"/>
              <a:gd name="T31" fmla="*/ 2147483646 h 24"/>
              <a:gd name="T32" fmla="*/ 2147483646 w 3052"/>
              <a:gd name="T33" fmla="*/ 0 h 24"/>
              <a:gd name="T34" fmla="*/ 2147483646 w 3052"/>
              <a:gd name="T35" fmla="*/ 0 h 24"/>
              <a:gd name="T36" fmla="*/ 2147483646 w 3052"/>
              <a:gd name="T37" fmla="*/ 2147483646 h 24"/>
              <a:gd name="T38" fmla="*/ 2147483646 w 3052"/>
              <a:gd name="T39" fmla="*/ 0 h 24"/>
              <a:gd name="T40" fmla="*/ 2147483646 w 3052"/>
              <a:gd name="T41" fmla="*/ 2147483646 h 24"/>
              <a:gd name="T42" fmla="*/ 2147483646 w 3052"/>
              <a:gd name="T43" fmla="*/ 0 h 24"/>
              <a:gd name="T44" fmla="*/ 2147483646 w 3052"/>
              <a:gd name="T45" fmla="*/ 0 h 24"/>
              <a:gd name="T46" fmla="*/ 0 w 3052"/>
              <a:gd name="T47" fmla="*/ 2147483646 h 24"/>
              <a:gd name="T48" fmla="*/ 2147483646 w 3052"/>
              <a:gd name="T49" fmla="*/ 0 h 24"/>
              <a:gd name="T50" fmla="*/ 2147483646 w 3052"/>
              <a:gd name="T51" fmla="*/ 2147483646 h 24"/>
              <a:gd name="T52" fmla="*/ 2147483646 w 3052"/>
              <a:gd name="T53" fmla="*/ 0 h 24"/>
              <a:gd name="T54" fmla="*/ 2147483646 w 3052"/>
              <a:gd name="T55" fmla="*/ 0 h 24"/>
              <a:gd name="T56" fmla="*/ 2147483646 w 3052"/>
              <a:gd name="T57" fmla="*/ 2147483646 h 24"/>
              <a:gd name="T58" fmla="*/ 2147483646 w 3052"/>
              <a:gd name="T59" fmla="*/ 0 h 24"/>
              <a:gd name="T60" fmla="*/ 2147483646 w 3052"/>
              <a:gd name="T61" fmla="*/ 2147483646 h 24"/>
              <a:gd name="T62" fmla="*/ 2147483646 w 3052"/>
              <a:gd name="T63" fmla="*/ 0 h 24"/>
              <a:gd name="T64" fmla="*/ 2147483646 w 3052"/>
              <a:gd name="T65" fmla="*/ 0 h 24"/>
              <a:gd name="T66" fmla="*/ 2147483646 w 3052"/>
              <a:gd name="T67" fmla="*/ 2147483646 h 24"/>
              <a:gd name="T68" fmla="*/ 2147483646 w 3052"/>
              <a:gd name="T69" fmla="*/ 0 h 2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2" h="24">
                <a:moveTo>
                  <a:pt x="2" y="0"/>
                </a:move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383" y="0"/>
                </a:moveTo>
                <a:lnTo>
                  <a:pt x="383" y="18"/>
                </a:lnTo>
                <a:lnTo>
                  <a:pt x="381" y="18"/>
                </a:lnTo>
                <a:lnTo>
                  <a:pt x="381" y="0"/>
                </a:lnTo>
                <a:lnTo>
                  <a:pt x="383" y="0"/>
                </a:lnTo>
                <a:close/>
                <a:moveTo>
                  <a:pt x="764" y="0"/>
                </a:moveTo>
                <a:lnTo>
                  <a:pt x="764" y="18"/>
                </a:lnTo>
                <a:lnTo>
                  <a:pt x="762" y="18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145" y="0"/>
                </a:moveTo>
                <a:lnTo>
                  <a:pt x="1145" y="18"/>
                </a:lnTo>
                <a:lnTo>
                  <a:pt x="1143" y="18"/>
                </a:lnTo>
                <a:lnTo>
                  <a:pt x="1143" y="0"/>
                </a:lnTo>
                <a:lnTo>
                  <a:pt x="1145" y="0"/>
                </a:lnTo>
                <a:close/>
                <a:moveTo>
                  <a:pt x="1526" y="0"/>
                </a:moveTo>
                <a:lnTo>
                  <a:pt x="1526" y="18"/>
                </a:lnTo>
                <a:lnTo>
                  <a:pt x="1524" y="18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1908" y="0"/>
                </a:moveTo>
                <a:lnTo>
                  <a:pt x="1908" y="18"/>
                </a:lnTo>
                <a:lnTo>
                  <a:pt x="1906" y="18"/>
                </a:lnTo>
                <a:lnTo>
                  <a:pt x="1906" y="0"/>
                </a:lnTo>
                <a:lnTo>
                  <a:pt x="1908" y="0"/>
                </a:lnTo>
                <a:close/>
                <a:moveTo>
                  <a:pt x="2289" y="0"/>
                </a:moveTo>
                <a:lnTo>
                  <a:pt x="2289" y="18"/>
                </a:lnTo>
                <a:lnTo>
                  <a:pt x="2287" y="18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2670" y="0"/>
                </a:moveTo>
                <a:lnTo>
                  <a:pt x="2670" y="18"/>
                </a:lnTo>
                <a:lnTo>
                  <a:pt x="2668" y="18"/>
                </a:lnTo>
                <a:lnTo>
                  <a:pt x="2668" y="0"/>
                </a:lnTo>
                <a:lnTo>
                  <a:pt x="2670" y="0"/>
                </a:lnTo>
                <a:close/>
                <a:moveTo>
                  <a:pt x="3052" y="0"/>
                </a:moveTo>
                <a:lnTo>
                  <a:pt x="3052" y="18"/>
                </a:lnTo>
                <a:lnTo>
                  <a:pt x="3050" y="18"/>
                </a:lnTo>
                <a:lnTo>
                  <a:pt x="3050" y="0"/>
                </a:lnTo>
                <a:lnTo>
                  <a:pt x="3052" y="0"/>
                </a:lnTo>
                <a:close/>
                <a:moveTo>
                  <a:pt x="2" y="0"/>
                </a:moveTo>
                <a:lnTo>
                  <a:pt x="2" y="24"/>
                </a:lnTo>
                <a:lnTo>
                  <a:pt x="0" y="24"/>
                </a:lnTo>
                <a:lnTo>
                  <a:pt x="0" y="0"/>
                </a:lnTo>
                <a:lnTo>
                  <a:pt x="2" y="0"/>
                </a:lnTo>
                <a:close/>
                <a:moveTo>
                  <a:pt x="764" y="0"/>
                </a:moveTo>
                <a:lnTo>
                  <a:pt x="764" y="24"/>
                </a:lnTo>
                <a:lnTo>
                  <a:pt x="762" y="24"/>
                </a:lnTo>
                <a:lnTo>
                  <a:pt x="762" y="0"/>
                </a:lnTo>
                <a:lnTo>
                  <a:pt x="764" y="0"/>
                </a:lnTo>
                <a:close/>
                <a:moveTo>
                  <a:pt x="1526" y="0"/>
                </a:moveTo>
                <a:lnTo>
                  <a:pt x="1526" y="24"/>
                </a:lnTo>
                <a:lnTo>
                  <a:pt x="1524" y="24"/>
                </a:lnTo>
                <a:lnTo>
                  <a:pt x="1524" y="0"/>
                </a:lnTo>
                <a:lnTo>
                  <a:pt x="1526" y="0"/>
                </a:lnTo>
                <a:close/>
                <a:moveTo>
                  <a:pt x="2289" y="0"/>
                </a:moveTo>
                <a:lnTo>
                  <a:pt x="2289" y="24"/>
                </a:lnTo>
                <a:lnTo>
                  <a:pt x="2287" y="24"/>
                </a:lnTo>
                <a:lnTo>
                  <a:pt x="2287" y="0"/>
                </a:lnTo>
                <a:lnTo>
                  <a:pt x="2289" y="0"/>
                </a:lnTo>
                <a:close/>
                <a:moveTo>
                  <a:pt x="3052" y="0"/>
                </a:moveTo>
                <a:lnTo>
                  <a:pt x="3052" y="24"/>
                </a:lnTo>
                <a:lnTo>
                  <a:pt x="3050" y="24"/>
                </a:lnTo>
                <a:lnTo>
                  <a:pt x="3050" y="0"/>
                </a:lnTo>
                <a:lnTo>
                  <a:pt x="3052" y="0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4954" name="Groupe 66584"/>
          <p:cNvGrpSpPr>
            <a:grpSpLocks/>
          </p:cNvGrpSpPr>
          <p:nvPr/>
        </p:nvGrpSpPr>
        <p:grpSpPr bwMode="auto">
          <a:xfrm>
            <a:off x="1744663" y="4976813"/>
            <a:ext cx="4867275" cy="1009650"/>
            <a:chOff x="2967038" y="4973638"/>
            <a:chExt cx="4867275" cy="1009650"/>
          </a:xfrm>
        </p:grpSpPr>
        <p:sp>
          <p:nvSpPr>
            <p:cNvPr id="124979" name="Freeform 39"/>
            <p:cNvSpPr>
              <a:spLocks/>
            </p:cNvSpPr>
            <p:nvPr/>
          </p:nvSpPr>
          <p:spPr bwMode="auto">
            <a:xfrm>
              <a:off x="2967038" y="4973638"/>
              <a:ext cx="4060825" cy="1009650"/>
            </a:xfrm>
            <a:custGeom>
              <a:avLst/>
              <a:gdLst>
                <a:gd name="T0" fmla="*/ 2147483646 w 21315"/>
                <a:gd name="T1" fmla="*/ 2147483646 h 5300"/>
                <a:gd name="T2" fmla="*/ 2147483646 w 21315"/>
                <a:gd name="T3" fmla="*/ 2147483646 h 5300"/>
                <a:gd name="T4" fmla="*/ 2147483646 w 21315"/>
                <a:gd name="T5" fmla="*/ 2147483646 h 5300"/>
                <a:gd name="T6" fmla="*/ 2147483646 w 21315"/>
                <a:gd name="T7" fmla="*/ 2147483646 h 5300"/>
                <a:gd name="T8" fmla="*/ 2147483646 w 21315"/>
                <a:gd name="T9" fmla="*/ 2147483646 h 5300"/>
                <a:gd name="T10" fmla="*/ 2147483646 w 21315"/>
                <a:gd name="T11" fmla="*/ 2147483646 h 5300"/>
                <a:gd name="T12" fmla="*/ 2147483646 w 21315"/>
                <a:gd name="T13" fmla="*/ 2147483646 h 5300"/>
                <a:gd name="T14" fmla="*/ 2147483646 w 21315"/>
                <a:gd name="T15" fmla="*/ 2147483646 h 5300"/>
                <a:gd name="T16" fmla="*/ 2147483646 w 21315"/>
                <a:gd name="T17" fmla="*/ 2147483646 h 5300"/>
                <a:gd name="T18" fmla="*/ 2147483646 w 21315"/>
                <a:gd name="T19" fmla="*/ 2147483646 h 5300"/>
                <a:gd name="T20" fmla="*/ 2147483646 w 21315"/>
                <a:gd name="T21" fmla="*/ 2147483646 h 5300"/>
                <a:gd name="T22" fmla="*/ 2147483646 w 21315"/>
                <a:gd name="T23" fmla="*/ 2147483646 h 5300"/>
                <a:gd name="T24" fmla="*/ 2147483646 w 21315"/>
                <a:gd name="T25" fmla="*/ 2147483646 h 5300"/>
                <a:gd name="T26" fmla="*/ 2147483646 w 21315"/>
                <a:gd name="T27" fmla="*/ 2147483646 h 5300"/>
                <a:gd name="T28" fmla="*/ 2147483646 w 21315"/>
                <a:gd name="T29" fmla="*/ 2147483646 h 5300"/>
                <a:gd name="T30" fmla="*/ 2147483646 w 21315"/>
                <a:gd name="T31" fmla="*/ 2147483646 h 5300"/>
                <a:gd name="T32" fmla="*/ 2147483646 w 21315"/>
                <a:gd name="T33" fmla="*/ 2147483646 h 5300"/>
                <a:gd name="T34" fmla="*/ 2147483646 w 21315"/>
                <a:gd name="T35" fmla="*/ 2147483646 h 5300"/>
                <a:gd name="T36" fmla="*/ 2147483646 w 21315"/>
                <a:gd name="T37" fmla="*/ 2147483646 h 5300"/>
                <a:gd name="T38" fmla="*/ 2147483646 w 21315"/>
                <a:gd name="T39" fmla="*/ 2147483646 h 5300"/>
                <a:gd name="T40" fmla="*/ 2147483646 w 21315"/>
                <a:gd name="T41" fmla="*/ 2147483646 h 5300"/>
                <a:gd name="T42" fmla="*/ 2147483646 w 21315"/>
                <a:gd name="T43" fmla="*/ 2147483646 h 5300"/>
                <a:gd name="T44" fmla="*/ 2147483646 w 21315"/>
                <a:gd name="T45" fmla="*/ 2147483646 h 5300"/>
                <a:gd name="T46" fmla="*/ 2147483646 w 21315"/>
                <a:gd name="T47" fmla="*/ 2147483646 h 5300"/>
                <a:gd name="T48" fmla="*/ 2147483646 w 21315"/>
                <a:gd name="T49" fmla="*/ 2147483646 h 5300"/>
                <a:gd name="T50" fmla="*/ 2147483646 w 21315"/>
                <a:gd name="T51" fmla="*/ 2147483646 h 5300"/>
                <a:gd name="T52" fmla="*/ 2147483646 w 21315"/>
                <a:gd name="T53" fmla="*/ 2147483646 h 5300"/>
                <a:gd name="T54" fmla="*/ 2147483646 w 21315"/>
                <a:gd name="T55" fmla="*/ 2147483646 h 5300"/>
                <a:gd name="T56" fmla="*/ 2147483646 w 21315"/>
                <a:gd name="T57" fmla="*/ 2147483646 h 5300"/>
                <a:gd name="T58" fmla="*/ 2147483646 w 21315"/>
                <a:gd name="T59" fmla="*/ 2147483646 h 5300"/>
                <a:gd name="T60" fmla="*/ 2147483646 w 21315"/>
                <a:gd name="T61" fmla="*/ 2147483646 h 5300"/>
                <a:gd name="T62" fmla="*/ 2147483646 w 21315"/>
                <a:gd name="T63" fmla="*/ 2147483646 h 5300"/>
                <a:gd name="T64" fmla="*/ 2147483646 w 21315"/>
                <a:gd name="T65" fmla="*/ 2147483646 h 5300"/>
                <a:gd name="T66" fmla="*/ 2147483646 w 21315"/>
                <a:gd name="T67" fmla="*/ 2147483646 h 5300"/>
                <a:gd name="T68" fmla="*/ 2147483646 w 21315"/>
                <a:gd name="T69" fmla="*/ 2147483646 h 5300"/>
                <a:gd name="T70" fmla="*/ 2147483646 w 21315"/>
                <a:gd name="T71" fmla="*/ 2147483646 h 5300"/>
                <a:gd name="T72" fmla="*/ 2147483646 w 21315"/>
                <a:gd name="T73" fmla="*/ 2147483646 h 5300"/>
                <a:gd name="T74" fmla="*/ 2147483646 w 21315"/>
                <a:gd name="T75" fmla="*/ 2147483646 h 5300"/>
                <a:gd name="T76" fmla="*/ 2147483646 w 21315"/>
                <a:gd name="T77" fmla="*/ 2147483646 h 5300"/>
                <a:gd name="T78" fmla="*/ 2147483646 w 21315"/>
                <a:gd name="T79" fmla="*/ 2147483646 h 5300"/>
                <a:gd name="T80" fmla="*/ 2147483646 w 21315"/>
                <a:gd name="T81" fmla="*/ 2147483646 h 5300"/>
                <a:gd name="T82" fmla="*/ 2147483646 w 21315"/>
                <a:gd name="T83" fmla="*/ 2147483646 h 5300"/>
                <a:gd name="T84" fmla="*/ 2147483646 w 21315"/>
                <a:gd name="T85" fmla="*/ 2147483646 h 5300"/>
                <a:gd name="T86" fmla="*/ 2147483646 w 21315"/>
                <a:gd name="T87" fmla="*/ 2147483646 h 5300"/>
                <a:gd name="T88" fmla="*/ 2147483646 w 21315"/>
                <a:gd name="T89" fmla="*/ 2147483646 h 5300"/>
                <a:gd name="T90" fmla="*/ 2147483646 w 21315"/>
                <a:gd name="T91" fmla="*/ 2147483646 h 5300"/>
                <a:gd name="T92" fmla="*/ 2147483646 w 21315"/>
                <a:gd name="T93" fmla="*/ 2147483646 h 5300"/>
                <a:gd name="T94" fmla="*/ 2147483646 w 21315"/>
                <a:gd name="T95" fmla="*/ 2147483646 h 5300"/>
                <a:gd name="T96" fmla="*/ 2147483646 w 21315"/>
                <a:gd name="T97" fmla="*/ 2147483646 h 5300"/>
                <a:gd name="T98" fmla="*/ 2147483646 w 21315"/>
                <a:gd name="T99" fmla="*/ 2147483646 h 5300"/>
                <a:gd name="T100" fmla="*/ 2147483646 w 21315"/>
                <a:gd name="T101" fmla="*/ 2147483646 h 5300"/>
                <a:gd name="T102" fmla="*/ 2147483646 w 21315"/>
                <a:gd name="T103" fmla="*/ 2147483646 h 5300"/>
                <a:gd name="T104" fmla="*/ 2147483646 w 21315"/>
                <a:gd name="T105" fmla="*/ 2147483646 h 5300"/>
                <a:gd name="T106" fmla="*/ 2147483646 w 21315"/>
                <a:gd name="T107" fmla="*/ 2147483646 h 5300"/>
                <a:gd name="T108" fmla="*/ 2147483646 w 21315"/>
                <a:gd name="T109" fmla="*/ 2147483646 h 5300"/>
                <a:gd name="T110" fmla="*/ 2147483646 w 21315"/>
                <a:gd name="T111" fmla="*/ 2147483646 h 5300"/>
                <a:gd name="T112" fmla="*/ 2147483646 w 21315"/>
                <a:gd name="T113" fmla="*/ 2147483646 h 5300"/>
                <a:gd name="T114" fmla="*/ 2147483646 w 21315"/>
                <a:gd name="T115" fmla="*/ 2147483646 h 5300"/>
                <a:gd name="T116" fmla="*/ 2147483646 w 21315"/>
                <a:gd name="T117" fmla="*/ 2147483646 h 5300"/>
                <a:gd name="T118" fmla="*/ 2147483646 w 21315"/>
                <a:gd name="T119" fmla="*/ 2147483646 h 5300"/>
                <a:gd name="T120" fmla="*/ 2147483646 w 21315"/>
                <a:gd name="T121" fmla="*/ 2147483646 h 53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315" h="5300">
                  <a:moveTo>
                    <a:pt x="4" y="5226"/>
                  </a:moveTo>
                  <a:lnTo>
                    <a:pt x="108" y="4258"/>
                  </a:lnTo>
                  <a:lnTo>
                    <a:pt x="212" y="3432"/>
                  </a:lnTo>
                  <a:lnTo>
                    <a:pt x="316" y="2751"/>
                  </a:lnTo>
                  <a:lnTo>
                    <a:pt x="429" y="2180"/>
                  </a:lnTo>
                  <a:lnTo>
                    <a:pt x="533" y="1707"/>
                  </a:lnTo>
                  <a:lnTo>
                    <a:pt x="638" y="1327"/>
                  </a:lnTo>
                  <a:lnTo>
                    <a:pt x="743" y="1012"/>
                  </a:lnTo>
                  <a:lnTo>
                    <a:pt x="857" y="765"/>
                  </a:lnTo>
                  <a:lnTo>
                    <a:pt x="963" y="570"/>
                  </a:lnTo>
                  <a:lnTo>
                    <a:pt x="1072" y="419"/>
                  </a:lnTo>
                  <a:cubicBezTo>
                    <a:pt x="1074" y="416"/>
                    <a:pt x="1076" y="414"/>
                    <a:pt x="1078" y="411"/>
                  </a:cubicBezTo>
                  <a:lnTo>
                    <a:pt x="1182" y="307"/>
                  </a:lnTo>
                  <a:cubicBezTo>
                    <a:pt x="1186" y="303"/>
                    <a:pt x="1191" y="300"/>
                    <a:pt x="1196" y="297"/>
                  </a:cubicBezTo>
                  <a:lnTo>
                    <a:pt x="1308" y="233"/>
                  </a:lnTo>
                  <a:cubicBezTo>
                    <a:pt x="1311" y="231"/>
                    <a:pt x="1313" y="230"/>
                    <a:pt x="1316" y="229"/>
                  </a:cubicBezTo>
                  <a:lnTo>
                    <a:pt x="1420" y="189"/>
                  </a:lnTo>
                  <a:cubicBezTo>
                    <a:pt x="1426" y="187"/>
                    <a:pt x="1432" y="185"/>
                    <a:pt x="1439" y="185"/>
                  </a:cubicBezTo>
                  <a:lnTo>
                    <a:pt x="1543" y="177"/>
                  </a:lnTo>
                  <a:cubicBezTo>
                    <a:pt x="1546" y="176"/>
                    <a:pt x="1549" y="176"/>
                    <a:pt x="1552" y="177"/>
                  </a:cubicBezTo>
                  <a:lnTo>
                    <a:pt x="1656" y="185"/>
                  </a:lnTo>
                  <a:lnTo>
                    <a:pt x="1777" y="210"/>
                  </a:lnTo>
                  <a:cubicBezTo>
                    <a:pt x="1780" y="211"/>
                    <a:pt x="1783" y="212"/>
                    <a:pt x="1786" y="213"/>
                  </a:cubicBezTo>
                  <a:lnTo>
                    <a:pt x="1890" y="253"/>
                  </a:lnTo>
                  <a:lnTo>
                    <a:pt x="2002" y="312"/>
                  </a:lnTo>
                  <a:lnTo>
                    <a:pt x="2109" y="378"/>
                  </a:lnTo>
                  <a:lnTo>
                    <a:pt x="2222" y="451"/>
                  </a:lnTo>
                  <a:lnTo>
                    <a:pt x="2328" y="524"/>
                  </a:lnTo>
                  <a:lnTo>
                    <a:pt x="2437" y="616"/>
                  </a:lnTo>
                  <a:lnTo>
                    <a:pt x="2541" y="704"/>
                  </a:lnTo>
                  <a:lnTo>
                    <a:pt x="2647" y="801"/>
                  </a:lnTo>
                  <a:lnTo>
                    <a:pt x="2757" y="896"/>
                  </a:lnTo>
                  <a:lnTo>
                    <a:pt x="2863" y="993"/>
                  </a:lnTo>
                  <a:lnTo>
                    <a:pt x="2967" y="1089"/>
                  </a:lnTo>
                  <a:lnTo>
                    <a:pt x="3071" y="1185"/>
                  </a:lnTo>
                  <a:lnTo>
                    <a:pt x="3181" y="1280"/>
                  </a:lnTo>
                  <a:lnTo>
                    <a:pt x="3289" y="1387"/>
                  </a:lnTo>
                  <a:lnTo>
                    <a:pt x="3391" y="1481"/>
                  </a:lnTo>
                  <a:lnTo>
                    <a:pt x="3495" y="1577"/>
                  </a:lnTo>
                  <a:lnTo>
                    <a:pt x="3605" y="1672"/>
                  </a:lnTo>
                  <a:lnTo>
                    <a:pt x="3709" y="1760"/>
                  </a:lnTo>
                  <a:lnTo>
                    <a:pt x="3815" y="1857"/>
                  </a:lnTo>
                  <a:lnTo>
                    <a:pt x="3917" y="1944"/>
                  </a:lnTo>
                  <a:lnTo>
                    <a:pt x="4027" y="2030"/>
                  </a:lnTo>
                  <a:lnTo>
                    <a:pt x="4133" y="2120"/>
                  </a:lnTo>
                  <a:lnTo>
                    <a:pt x="4237" y="2208"/>
                  </a:lnTo>
                  <a:lnTo>
                    <a:pt x="4341" y="2296"/>
                  </a:lnTo>
                  <a:lnTo>
                    <a:pt x="4442" y="2374"/>
                  </a:lnTo>
                  <a:lnTo>
                    <a:pt x="4553" y="2452"/>
                  </a:lnTo>
                  <a:lnTo>
                    <a:pt x="4656" y="2524"/>
                  </a:lnTo>
                  <a:lnTo>
                    <a:pt x="4762" y="2606"/>
                  </a:lnTo>
                  <a:lnTo>
                    <a:pt x="4864" y="2676"/>
                  </a:lnTo>
                  <a:lnTo>
                    <a:pt x="4974" y="2747"/>
                  </a:lnTo>
                  <a:lnTo>
                    <a:pt x="5080" y="2820"/>
                  </a:lnTo>
                  <a:lnTo>
                    <a:pt x="5184" y="2892"/>
                  </a:lnTo>
                  <a:lnTo>
                    <a:pt x="5285" y="2954"/>
                  </a:lnTo>
                  <a:lnTo>
                    <a:pt x="5395" y="3017"/>
                  </a:lnTo>
                  <a:lnTo>
                    <a:pt x="5501" y="3082"/>
                  </a:lnTo>
                  <a:lnTo>
                    <a:pt x="5602" y="3136"/>
                  </a:lnTo>
                  <a:lnTo>
                    <a:pt x="5709" y="3202"/>
                  </a:lnTo>
                  <a:lnTo>
                    <a:pt x="5816" y="3255"/>
                  </a:lnTo>
                  <a:lnTo>
                    <a:pt x="5922" y="3312"/>
                  </a:lnTo>
                  <a:lnTo>
                    <a:pt x="6026" y="3368"/>
                  </a:lnTo>
                  <a:lnTo>
                    <a:pt x="6130" y="3424"/>
                  </a:lnTo>
                  <a:lnTo>
                    <a:pt x="6230" y="3470"/>
                  </a:lnTo>
                  <a:lnTo>
                    <a:pt x="6341" y="3518"/>
                  </a:lnTo>
                  <a:lnTo>
                    <a:pt x="6446" y="3566"/>
                  </a:lnTo>
                  <a:lnTo>
                    <a:pt x="6550" y="3614"/>
                  </a:lnTo>
                  <a:lnTo>
                    <a:pt x="6654" y="3662"/>
                  </a:lnTo>
                  <a:lnTo>
                    <a:pt x="6765" y="3710"/>
                  </a:lnTo>
                  <a:lnTo>
                    <a:pt x="6866" y="3749"/>
                  </a:lnTo>
                  <a:lnTo>
                    <a:pt x="6970" y="3789"/>
                  </a:lnTo>
                  <a:lnTo>
                    <a:pt x="7074" y="3829"/>
                  </a:lnTo>
                  <a:lnTo>
                    <a:pt x="7185" y="3868"/>
                  </a:lnTo>
                  <a:lnTo>
                    <a:pt x="7290" y="3909"/>
                  </a:lnTo>
                  <a:lnTo>
                    <a:pt x="7394" y="3949"/>
                  </a:lnTo>
                  <a:lnTo>
                    <a:pt x="7494" y="3979"/>
                  </a:lnTo>
                  <a:lnTo>
                    <a:pt x="7609" y="4020"/>
                  </a:lnTo>
                  <a:lnTo>
                    <a:pt x="7710" y="4051"/>
                  </a:lnTo>
                  <a:lnTo>
                    <a:pt x="7814" y="4083"/>
                  </a:lnTo>
                  <a:lnTo>
                    <a:pt x="7918" y="4115"/>
                  </a:lnTo>
                  <a:lnTo>
                    <a:pt x="8029" y="4147"/>
                  </a:lnTo>
                  <a:lnTo>
                    <a:pt x="8134" y="4179"/>
                  </a:lnTo>
                  <a:lnTo>
                    <a:pt x="8234" y="4202"/>
                  </a:lnTo>
                  <a:lnTo>
                    <a:pt x="8342" y="4235"/>
                  </a:lnTo>
                  <a:lnTo>
                    <a:pt x="8442" y="4258"/>
                  </a:lnTo>
                  <a:lnTo>
                    <a:pt x="8557" y="4291"/>
                  </a:lnTo>
                  <a:lnTo>
                    <a:pt x="8658" y="4314"/>
                  </a:lnTo>
                  <a:lnTo>
                    <a:pt x="8762" y="4338"/>
                  </a:lnTo>
                  <a:lnTo>
                    <a:pt x="8866" y="4362"/>
                  </a:lnTo>
                  <a:lnTo>
                    <a:pt x="8977" y="4386"/>
                  </a:lnTo>
                  <a:lnTo>
                    <a:pt x="9082" y="4410"/>
                  </a:lnTo>
                  <a:lnTo>
                    <a:pt x="9186" y="4434"/>
                  </a:lnTo>
                  <a:lnTo>
                    <a:pt x="9290" y="4458"/>
                  </a:lnTo>
                  <a:lnTo>
                    <a:pt x="9397" y="4473"/>
                  </a:lnTo>
                  <a:lnTo>
                    <a:pt x="9506" y="4498"/>
                  </a:lnTo>
                  <a:lnTo>
                    <a:pt x="9605" y="4513"/>
                  </a:lnTo>
                  <a:lnTo>
                    <a:pt x="9714" y="4538"/>
                  </a:lnTo>
                  <a:lnTo>
                    <a:pt x="9821" y="4553"/>
                  </a:lnTo>
                  <a:lnTo>
                    <a:pt x="9925" y="4569"/>
                  </a:lnTo>
                  <a:lnTo>
                    <a:pt x="10034" y="4594"/>
                  </a:lnTo>
                  <a:lnTo>
                    <a:pt x="10133" y="4609"/>
                  </a:lnTo>
                  <a:lnTo>
                    <a:pt x="10237" y="4625"/>
                  </a:lnTo>
                  <a:lnTo>
                    <a:pt x="10349" y="4641"/>
                  </a:lnTo>
                  <a:lnTo>
                    <a:pt x="10453" y="4657"/>
                  </a:lnTo>
                  <a:lnTo>
                    <a:pt x="10557" y="4673"/>
                  </a:lnTo>
                  <a:lnTo>
                    <a:pt x="10661" y="4689"/>
                  </a:lnTo>
                  <a:lnTo>
                    <a:pt x="10768" y="4697"/>
                  </a:lnTo>
                  <a:lnTo>
                    <a:pt x="10877" y="4713"/>
                  </a:lnTo>
                  <a:lnTo>
                    <a:pt x="10981" y="4729"/>
                  </a:lnTo>
                  <a:lnTo>
                    <a:pt x="11080" y="4737"/>
                  </a:lnTo>
                  <a:lnTo>
                    <a:pt x="11197" y="4753"/>
                  </a:lnTo>
                  <a:lnTo>
                    <a:pt x="11301" y="4769"/>
                  </a:lnTo>
                  <a:lnTo>
                    <a:pt x="11400" y="4777"/>
                  </a:lnTo>
                  <a:lnTo>
                    <a:pt x="11509" y="4793"/>
                  </a:lnTo>
                  <a:lnTo>
                    <a:pt x="11616" y="4801"/>
                  </a:lnTo>
                  <a:lnTo>
                    <a:pt x="11720" y="4809"/>
                  </a:lnTo>
                  <a:lnTo>
                    <a:pt x="11829" y="4825"/>
                  </a:lnTo>
                  <a:lnTo>
                    <a:pt x="11928" y="4833"/>
                  </a:lnTo>
                  <a:lnTo>
                    <a:pt x="12040" y="4841"/>
                  </a:lnTo>
                  <a:lnTo>
                    <a:pt x="12144" y="4849"/>
                  </a:lnTo>
                  <a:lnTo>
                    <a:pt x="12253" y="4865"/>
                  </a:lnTo>
                  <a:lnTo>
                    <a:pt x="12352" y="4873"/>
                  </a:lnTo>
                  <a:lnTo>
                    <a:pt x="12456" y="4881"/>
                  </a:lnTo>
                  <a:lnTo>
                    <a:pt x="12568" y="4889"/>
                  </a:lnTo>
                  <a:lnTo>
                    <a:pt x="12672" y="4897"/>
                  </a:lnTo>
                  <a:lnTo>
                    <a:pt x="12776" y="4905"/>
                  </a:lnTo>
                  <a:lnTo>
                    <a:pt x="12708" y="4962"/>
                  </a:lnTo>
                  <a:lnTo>
                    <a:pt x="12812" y="3994"/>
                  </a:lnTo>
                  <a:lnTo>
                    <a:pt x="12924" y="3184"/>
                  </a:lnTo>
                  <a:lnTo>
                    <a:pt x="13028" y="2511"/>
                  </a:lnTo>
                  <a:lnTo>
                    <a:pt x="13133" y="1941"/>
                  </a:lnTo>
                  <a:lnTo>
                    <a:pt x="13237" y="1482"/>
                  </a:lnTo>
                  <a:lnTo>
                    <a:pt x="13350" y="1102"/>
                  </a:lnTo>
                  <a:lnTo>
                    <a:pt x="13455" y="796"/>
                  </a:lnTo>
                  <a:lnTo>
                    <a:pt x="13561" y="551"/>
                  </a:lnTo>
                  <a:lnTo>
                    <a:pt x="13668" y="361"/>
                  </a:lnTo>
                  <a:cubicBezTo>
                    <a:pt x="13670" y="358"/>
                    <a:pt x="13672" y="355"/>
                    <a:pt x="13674" y="352"/>
                  </a:cubicBezTo>
                  <a:lnTo>
                    <a:pt x="13786" y="216"/>
                  </a:lnTo>
                  <a:lnTo>
                    <a:pt x="13896" y="113"/>
                  </a:lnTo>
                  <a:cubicBezTo>
                    <a:pt x="13900" y="110"/>
                    <a:pt x="13904" y="107"/>
                    <a:pt x="13909" y="104"/>
                  </a:cubicBezTo>
                  <a:lnTo>
                    <a:pt x="14013" y="48"/>
                  </a:lnTo>
                  <a:cubicBezTo>
                    <a:pt x="14017" y="46"/>
                    <a:pt x="14021" y="45"/>
                    <a:pt x="14025" y="43"/>
                  </a:cubicBezTo>
                  <a:lnTo>
                    <a:pt x="14129" y="11"/>
                  </a:lnTo>
                  <a:cubicBezTo>
                    <a:pt x="14133" y="10"/>
                    <a:pt x="14138" y="9"/>
                    <a:pt x="14143" y="9"/>
                  </a:cubicBezTo>
                  <a:lnTo>
                    <a:pt x="14247" y="1"/>
                  </a:lnTo>
                  <a:cubicBezTo>
                    <a:pt x="14250" y="0"/>
                    <a:pt x="14253" y="0"/>
                    <a:pt x="14256" y="1"/>
                  </a:cubicBezTo>
                  <a:lnTo>
                    <a:pt x="14368" y="9"/>
                  </a:lnTo>
                  <a:cubicBezTo>
                    <a:pt x="14373" y="9"/>
                    <a:pt x="14378" y="10"/>
                    <a:pt x="14382" y="11"/>
                  </a:cubicBezTo>
                  <a:lnTo>
                    <a:pt x="14486" y="43"/>
                  </a:lnTo>
                  <a:lnTo>
                    <a:pt x="14598" y="94"/>
                  </a:lnTo>
                  <a:lnTo>
                    <a:pt x="14706" y="152"/>
                  </a:lnTo>
                  <a:lnTo>
                    <a:pt x="14822" y="227"/>
                  </a:lnTo>
                  <a:lnTo>
                    <a:pt x="14928" y="300"/>
                  </a:lnTo>
                  <a:lnTo>
                    <a:pt x="15037" y="392"/>
                  </a:lnTo>
                  <a:lnTo>
                    <a:pt x="15141" y="480"/>
                  </a:lnTo>
                  <a:lnTo>
                    <a:pt x="15251" y="566"/>
                  </a:lnTo>
                  <a:lnTo>
                    <a:pt x="15361" y="675"/>
                  </a:lnTo>
                  <a:lnTo>
                    <a:pt x="15463" y="769"/>
                  </a:lnTo>
                  <a:lnTo>
                    <a:pt x="15567" y="865"/>
                  </a:lnTo>
                  <a:lnTo>
                    <a:pt x="15679" y="970"/>
                  </a:lnTo>
                  <a:lnTo>
                    <a:pt x="15785" y="1075"/>
                  </a:lnTo>
                  <a:lnTo>
                    <a:pt x="15887" y="1169"/>
                  </a:lnTo>
                  <a:lnTo>
                    <a:pt x="15993" y="1275"/>
                  </a:lnTo>
                  <a:lnTo>
                    <a:pt x="16103" y="1378"/>
                  </a:lnTo>
                  <a:lnTo>
                    <a:pt x="16207" y="1473"/>
                  </a:lnTo>
                  <a:lnTo>
                    <a:pt x="16311" y="1569"/>
                  </a:lnTo>
                  <a:lnTo>
                    <a:pt x="16415" y="1665"/>
                  </a:lnTo>
                  <a:lnTo>
                    <a:pt x="16519" y="1761"/>
                  </a:lnTo>
                  <a:lnTo>
                    <a:pt x="16629" y="1856"/>
                  </a:lnTo>
                  <a:lnTo>
                    <a:pt x="16735" y="1953"/>
                  </a:lnTo>
                  <a:lnTo>
                    <a:pt x="16837" y="2040"/>
                  </a:lnTo>
                  <a:lnTo>
                    <a:pt x="16941" y="2128"/>
                  </a:lnTo>
                  <a:lnTo>
                    <a:pt x="17051" y="2214"/>
                  </a:lnTo>
                  <a:lnTo>
                    <a:pt x="17154" y="2294"/>
                  </a:lnTo>
                  <a:lnTo>
                    <a:pt x="17258" y="2374"/>
                  </a:lnTo>
                  <a:lnTo>
                    <a:pt x="17362" y="2454"/>
                  </a:lnTo>
                  <a:lnTo>
                    <a:pt x="17473" y="2532"/>
                  </a:lnTo>
                  <a:lnTo>
                    <a:pt x="17578" y="2614"/>
                  </a:lnTo>
                  <a:lnTo>
                    <a:pt x="17680" y="2684"/>
                  </a:lnTo>
                  <a:lnTo>
                    <a:pt x="17784" y="2756"/>
                  </a:lnTo>
                  <a:lnTo>
                    <a:pt x="17894" y="2827"/>
                  </a:lnTo>
                  <a:lnTo>
                    <a:pt x="17997" y="2890"/>
                  </a:lnTo>
                  <a:lnTo>
                    <a:pt x="18101" y="2954"/>
                  </a:lnTo>
                  <a:lnTo>
                    <a:pt x="18208" y="3028"/>
                  </a:lnTo>
                  <a:lnTo>
                    <a:pt x="18306" y="3080"/>
                  </a:lnTo>
                  <a:lnTo>
                    <a:pt x="18419" y="3145"/>
                  </a:lnTo>
                  <a:lnTo>
                    <a:pt x="18525" y="3210"/>
                  </a:lnTo>
                  <a:lnTo>
                    <a:pt x="18626" y="3264"/>
                  </a:lnTo>
                  <a:lnTo>
                    <a:pt x="18730" y="3320"/>
                  </a:lnTo>
                  <a:lnTo>
                    <a:pt x="18840" y="3375"/>
                  </a:lnTo>
                  <a:lnTo>
                    <a:pt x="18942" y="3422"/>
                  </a:lnTo>
                  <a:lnTo>
                    <a:pt x="19050" y="3480"/>
                  </a:lnTo>
                  <a:lnTo>
                    <a:pt x="19150" y="3526"/>
                  </a:lnTo>
                  <a:lnTo>
                    <a:pt x="19261" y="3574"/>
                  </a:lnTo>
                  <a:lnTo>
                    <a:pt x="19366" y="3622"/>
                  </a:lnTo>
                  <a:lnTo>
                    <a:pt x="19470" y="3670"/>
                  </a:lnTo>
                  <a:lnTo>
                    <a:pt x="19570" y="3709"/>
                  </a:lnTo>
                  <a:lnTo>
                    <a:pt x="19681" y="3748"/>
                  </a:lnTo>
                  <a:lnTo>
                    <a:pt x="19790" y="3798"/>
                  </a:lnTo>
                  <a:lnTo>
                    <a:pt x="19890" y="3837"/>
                  </a:lnTo>
                  <a:lnTo>
                    <a:pt x="19994" y="3877"/>
                  </a:lnTo>
                  <a:lnTo>
                    <a:pt x="20098" y="3917"/>
                  </a:lnTo>
                  <a:lnTo>
                    <a:pt x="20205" y="3947"/>
                  </a:lnTo>
                  <a:lnTo>
                    <a:pt x="20314" y="3989"/>
                  </a:lnTo>
                  <a:lnTo>
                    <a:pt x="20414" y="4019"/>
                  </a:lnTo>
                  <a:lnTo>
                    <a:pt x="20518" y="4051"/>
                  </a:lnTo>
                  <a:lnTo>
                    <a:pt x="20629" y="4083"/>
                  </a:lnTo>
                  <a:lnTo>
                    <a:pt x="20734" y="4115"/>
                  </a:lnTo>
                  <a:lnTo>
                    <a:pt x="20838" y="4147"/>
                  </a:lnTo>
                  <a:lnTo>
                    <a:pt x="20942" y="4179"/>
                  </a:lnTo>
                  <a:lnTo>
                    <a:pt x="21053" y="4211"/>
                  </a:lnTo>
                  <a:lnTo>
                    <a:pt x="21154" y="4234"/>
                  </a:lnTo>
                  <a:lnTo>
                    <a:pt x="21262" y="4267"/>
                  </a:lnTo>
                  <a:cubicBezTo>
                    <a:pt x="21296" y="4278"/>
                    <a:pt x="21315" y="4314"/>
                    <a:pt x="21305" y="4347"/>
                  </a:cubicBezTo>
                  <a:cubicBezTo>
                    <a:pt x="21294" y="4381"/>
                    <a:pt x="21258" y="4400"/>
                    <a:pt x="21225" y="4390"/>
                  </a:cubicBezTo>
                  <a:lnTo>
                    <a:pt x="21125" y="4359"/>
                  </a:lnTo>
                  <a:lnTo>
                    <a:pt x="21018" y="4334"/>
                  </a:lnTo>
                  <a:lnTo>
                    <a:pt x="20905" y="4302"/>
                  </a:lnTo>
                  <a:lnTo>
                    <a:pt x="20801" y="4270"/>
                  </a:lnTo>
                  <a:lnTo>
                    <a:pt x="20697" y="4238"/>
                  </a:lnTo>
                  <a:lnTo>
                    <a:pt x="20594" y="4206"/>
                  </a:lnTo>
                  <a:lnTo>
                    <a:pt x="20481" y="4174"/>
                  </a:lnTo>
                  <a:lnTo>
                    <a:pt x="20377" y="4142"/>
                  </a:lnTo>
                  <a:lnTo>
                    <a:pt x="20268" y="4108"/>
                  </a:lnTo>
                  <a:lnTo>
                    <a:pt x="20170" y="4070"/>
                  </a:lnTo>
                  <a:lnTo>
                    <a:pt x="20052" y="4036"/>
                  </a:lnTo>
                  <a:lnTo>
                    <a:pt x="19948" y="3996"/>
                  </a:lnTo>
                  <a:lnTo>
                    <a:pt x="19844" y="3956"/>
                  </a:lnTo>
                  <a:lnTo>
                    <a:pt x="19737" y="3915"/>
                  </a:lnTo>
                  <a:lnTo>
                    <a:pt x="19638" y="3869"/>
                  </a:lnTo>
                  <a:lnTo>
                    <a:pt x="19524" y="3828"/>
                  </a:lnTo>
                  <a:lnTo>
                    <a:pt x="19417" y="3787"/>
                  </a:lnTo>
                  <a:lnTo>
                    <a:pt x="19313" y="3739"/>
                  </a:lnTo>
                  <a:lnTo>
                    <a:pt x="19210" y="3691"/>
                  </a:lnTo>
                  <a:lnTo>
                    <a:pt x="19097" y="3643"/>
                  </a:lnTo>
                  <a:lnTo>
                    <a:pt x="18989" y="3593"/>
                  </a:lnTo>
                  <a:lnTo>
                    <a:pt x="18889" y="3539"/>
                  </a:lnTo>
                  <a:lnTo>
                    <a:pt x="18783" y="3490"/>
                  </a:lnTo>
                  <a:lnTo>
                    <a:pt x="18669" y="3433"/>
                  </a:lnTo>
                  <a:lnTo>
                    <a:pt x="18565" y="3377"/>
                  </a:lnTo>
                  <a:lnTo>
                    <a:pt x="18458" y="3319"/>
                  </a:lnTo>
                  <a:lnTo>
                    <a:pt x="18356" y="3256"/>
                  </a:lnTo>
                  <a:lnTo>
                    <a:pt x="18245" y="3193"/>
                  </a:lnTo>
                  <a:lnTo>
                    <a:pt x="18135" y="3133"/>
                  </a:lnTo>
                  <a:lnTo>
                    <a:pt x="18034" y="3063"/>
                  </a:lnTo>
                  <a:lnTo>
                    <a:pt x="17930" y="2999"/>
                  </a:lnTo>
                  <a:lnTo>
                    <a:pt x="17825" y="2934"/>
                  </a:lnTo>
                  <a:lnTo>
                    <a:pt x="17711" y="2861"/>
                  </a:lnTo>
                  <a:lnTo>
                    <a:pt x="17607" y="2789"/>
                  </a:lnTo>
                  <a:lnTo>
                    <a:pt x="17500" y="2715"/>
                  </a:lnTo>
                  <a:lnTo>
                    <a:pt x="17398" y="2637"/>
                  </a:lnTo>
                  <a:lnTo>
                    <a:pt x="17284" y="2555"/>
                  </a:lnTo>
                  <a:lnTo>
                    <a:pt x="17180" y="2475"/>
                  </a:lnTo>
                  <a:lnTo>
                    <a:pt x="17076" y="2395"/>
                  </a:lnTo>
                  <a:lnTo>
                    <a:pt x="16972" y="2315"/>
                  </a:lnTo>
                  <a:lnTo>
                    <a:pt x="16858" y="2225"/>
                  </a:lnTo>
                  <a:lnTo>
                    <a:pt x="16754" y="2137"/>
                  </a:lnTo>
                  <a:lnTo>
                    <a:pt x="16648" y="2047"/>
                  </a:lnTo>
                  <a:lnTo>
                    <a:pt x="16546" y="1953"/>
                  </a:lnTo>
                  <a:lnTo>
                    <a:pt x="16432" y="1855"/>
                  </a:lnTo>
                  <a:lnTo>
                    <a:pt x="16328" y="1759"/>
                  </a:lnTo>
                  <a:lnTo>
                    <a:pt x="16224" y="1663"/>
                  </a:lnTo>
                  <a:lnTo>
                    <a:pt x="16120" y="1567"/>
                  </a:lnTo>
                  <a:lnTo>
                    <a:pt x="16016" y="1471"/>
                  </a:lnTo>
                  <a:lnTo>
                    <a:pt x="15902" y="1366"/>
                  </a:lnTo>
                  <a:lnTo>
                    <a:pt x="15800" y="1263"/>
                  </a:lnTo>
                  <a:lnTo>
                    <a:pt x="15694" y="1166"/>
                  </a:lnTo>
                  <a:lnTo>
                    <a:pt x="15592" y="1063"/>
                  </a:lnTo>
                  <a:lnTo>
                    <a:pt x="15480" y="959"/>
                  </a:lnTo>
                  <a:lnTo>
                    <a:pt x="15376" y="863"/>
                  </a:lnTo>
                  <a:lnTo>
                    <a:pt x="15270" y="766"/>
                  </a:lnTo>
                  <a:lnTo>
                    <a:pt x="15172" y="667"/>
                  </a:lnTo>
                  <a:lnTo>
                    <a:pt x="15058" y="577"/>
                  </a:lnTo>
                  <a:lnTo>
                    <a:pt x="14954" y="489"/>
                  </a:lnTo>
                  <a:lnTo>
                    <a:pt x="14855" y="405"/>
                  </a:lnTo>
                  <a:lnTo>
                    <a:pt x="14753" y="334"/>
                  </a:lnTo>
                  <a:lnTo>
                    <a:pt x="14645" y="265"/>
                  </a:lnTo>
                  <a:lnTo>
                    <a:pt x="14545" y="211"/>
                  </a:lnTo>
                  <a:lnTo>
                    <a:pt x="14449" y="166"/>
                  </a:lnTo>
                  <a:lnTo>
                    <a:pt x="14345" y="134"/>
                  </a:lnTo>
                  <a:lnTo>
                    <a:pt x="14359" y="136"/>
                  </a:lnTo>
                  <a:lnTo>
                    <a:pt x="14247" y="128"/>
                  </a:lnTo>
                  <a:lnTo>
                    <a:pt x="14256" y="128"/>
                  </a:lnTo>
                  <a:lnTo>
                    <a:pt x="14152" y="136"/>
                  </a:lnTo>
                  <a:lnTo>
                    <a:pt x="14166" y="134"/>
                  </a:lnTo>
                  <a:lnTo>
                    <a:pt x="14062" y="166"/>
                  </a:lnTo>
                  <a:lnTo>
                    <a:pt x="14074" y="161"/>
                  </a:lnTo>
                  <a:lnTo>
                    <a:pt x="13970" y="217"/>
                  </a:lnTo>
                  <a:lnTo>
                    <a:pt x="13983" y="207"/>
                  </a:lnTo>
                  <a:lnTo>
                    <a:pt x="13885" y="297"/>
                  </a:lnTo>
                  <a:lnTo>
                    <a:pt x="13773" y="433"/>
                  </a:lnTo>
                  <a:lnTo>
                    <a:pt x="13779" y="424"/>
                  </a:lnTo>
                  <a:lnTo>
                    <a:pt x="13678" y="602"/>
                  </a:lnTo>
                  <a:lnTo>
                    <a:pt x="13576" y="837"/>
                  </a:lnTo>
                  <a:lnTo>
                    <a:pt x="13473" y="1139"/>
                  </a:lnTo>
                  <a:lnTo>
                    <a:pt x="13362" y="1511"/>
                  </a:lnTo>
                  <a:lnTo>
                    <a:pt x="13258" y="1964"/>
                  </a:lnTo>
                  <a:lnTo>
                    <a:pt x="13155" y="2530"/>
                  </a:lnTo>
                  <a:lnTo>
                    <a:pt x="13051" y="3201"/>
                  </a:lnTo>
                  <a:lnTo>
                    <a:pt x="12939" y="4007"/>
                  </a:lnTo>
                  <a:lnTo>
                    <a:pt x="12835" y="4975"/>
                  </a:lnTo>
                  <a:cubicBezTo>
                    <a:pt x="12831" y="5010"/>
                    <a:pt x="12801" y="5035"/>
                    <a:pt x="12767" y="5032"/>
                  </a:cubicBezTo>
                  <a:lnTo>
                    <a:pt x="12663" y="5024"/>
                  </a:lnTo>
                  <a:lnTo>
                    <a:pt x="12559" y="5016"/>
                  </a:lnTo>
                  <a:lnTo>
                    <a:pt x="12447" y="5008"/>
                  </a:lnTo>
                  <a:lnTo>
                    <a:pt x="12343" y="5000"/>
                  </a:lnTo>
                  <a:lnTo>
                    <a:pt x="12234" y="4992"/>
                  </a:lnTo>
                  <a:lnTo>
                    <a:pt x="12135" y="4976"/>
                  </a:lnTo>
                  <a:lnTo>
                    <a:pt x="12031" y="4968"/>
                  </a:lnTo>
                  <a:lnTo>
                    <a:pt x="11919" y="4960"/>
                  </a:lnTo>
                  <a:lnTo>
                    <a:pt x="11810" y="4952"/>
                  </a:lnTo>
                  <a:lnTo>
                    <a:pt x="11711" y="4936"/>
                  </a:lnTo>
                  <a:lnTo>
                    <a:pt x="11607" y="4928"/>
                  </a:lnTo>
                  <a:lnTo>
                    <a:pt x="11490" y="4920"/>
                  </a:lnTo>
                  <a:lnTo>
                    <a:pt x="11391" y="4904"/>
                  </a:lnTo>
                  <a:lnTo>
                    <a:pt x="11282" y="4896"/>
                  </a:lnTo>
                  <a:lnTo>
                    <a:pt x="11178" y="4880"/>
                  </a:lnTo>
                  <a:lnTo>
                    <a:pt x="11071" y="4864"/>
                  </a:lnTo>
                  <a:lnTo>
                    <a:pt x="10962" y="4856"/>
                  </a:lnTo>
                  <a:lnTo>
                    <a:pt x="10858" y="4840"/>
                  </a:lnTo>
                  <a:lnTo>
                    <a:pt x="10759" y="4824"/>
                  </a:lnTo>
                  <a:lnTo>
                    <a:pt x="10642" y="4816"/>
                  </a:lnTo>
                  <a:lnTo>
                    <a:pt x="10538" y="4800"/>
                  </a:lnTo>
                  <a:lnTo>
                    <a:pt x="10434" y="4784"/>
                  </a:lnTo>
                  <a:lnTo>
                    <a:pt x="10330" y="4768"/>
                  </a:lnTo>
                  <a:lnTo>
                    <a:pt x="10218" y="4752"/>
                  </a:lnTo>
                  <a:lnTo>
                    <a:pt x="10114" y="4736"/>
                  </a:lnTo>
                  <a:lnTo>
                    <a:pt x="10005" y="4719"/>
                  </a:lnTo>
                  <a:lnTo>
                    <a:pt x="9906" y="4696"/>
                  </a:lnTo>
                  <a:lnTo>
                    <a:pt x="9802" y="4680"/>
                  </a:lnTo>
                  <a:lnTo>
                    <a:pt x="9685" y="4663"/>
                  </a:lnTo>
                  <a:lnTo>
                    <a:pt x="9586" y="4640"/>
                  </a:lnTo>
                  <a:lnTo>
                    <a:pt x="9477" y="4623"/>
                  </a:lnTo>
                  <a:lnTo>
                    <a:pt x="9378" y="4600"/>
                  </a:lnTo>
                  <a:lnTo>
                    <a:pt x="9261" y="4583"/>
                  </a:lnTo>
                  <a:lnTo>
                    <a:pt x="9157" y="4559"/>
                  </a:lnTo>
                  <a:lnTo>
                    <a:pt x="9053" y="4535"/>
                  </a:lnTo>
                  <a:lnTo>
                    <a:pt x="8950" y="4511"/>
                  </a:lnTo>
                  <a:lnTo>
                    <a:pt x="8837" y="4487"/>
                  </a:lnTo>
                  <a:lnTo>
                    <a:pt x="8733" y="4463"/>
                  </a:lnTo>
                  <a:lnTo>
                    <a:pt x="8629" y="4439"/>
                  </a:lnTo>
                  <a:lnTo>
                    <a:pt x="8522" y="4414"/>
                  </a:lnTo>
                  <a:lnTo>
                    <a:pt x="8413" y="4383"/>
                  </a:lnTo>
                  <a:lnTo>
                    <a:pt x="8305" y="4358"/>
                  </a:lnTo>
                  <a:lnTo>
                    <a:pt x="8205" y="4327"/>
                  </a:lnTo>
                  <a:lnTo>
                    <a:pt x="8097" y="4302"/>
                  </a:lnTo>
                  <a:lnTo>
                    <a:pt x="7994" y="4270"/>
                  </a:lnTo>
                  <a:lnTo>
                    <a:pt x="7881" y="4238"/>
                  </a:lnTo>
                  <a:lnTo>
                    <a:pt x="7777" y="4206"/>
                  </a:lnTo>
                  <a:lnTo>
                    <a:pt x="7673" y="4174"/>
                  </a:lnTo>
                  <a:lnTo>
                    <a:pt x="7566" y="4141"/>
                  </a:lnTo>
                  <a:lnTo>
                    <a:pt x="7457" y="4102"/>
                  </a:lnTo>
                  <a:lnTo>
                    <a:pt x="7348" y="4068"/>
                  </a:lnTo>
                  <a:lnTo>
                    <a:pt x="7244" y="4028"/>
                  </a:lnTo>
                  <a:lnTo>
                    <a:pt x="7142" y="3989"/>
                  </a:lnTo>
                  <a:lnTo>
                    <a:pt x="7028" y="3948"/>
                  </a:lnTo>
                  <a:lnTo>
                    <a:pt x="6924" y="3908"/>
                  </a:lnTo>
                  <a:lnTo>
                    <a:pt x="6820" y="3868"/>
                  </a:lnTo>
                  <a:lnTo>
                    <a:pt x="6714" y="3827"/>
                  </a:lnTo>
                  <a:lnTo>
                    <a:pt x="6601" y="3779"/>
                  </a:lnTo>
                  <a:lnTo>
                    <a:pt x="6497" y="3731"/>
                  </a:lnTo>
                  <a:lnTo>
                    <a:pt x="6393" y="3683"/>
                  </a:lnTo>
                  <a:lnTo>
                    <a:pt x="6290" y="3635"/>
                  </a:lnTo>
                  <a:lnTo>
                    <a:pt x="6177" y="3587"/>
                  </a:lnTo>
                  <a:lnTo>
                    <a:pt x="6069" y="3537"/>
                  </a:lnTo>
                  <a:lnTo>
                    <a:pt x="5965" y="3481"/>
                  </a:lnTo>
                  <a:lnTo>
                    <a:pt x="5861" y="3425"/>
                  </a:lnTo>
                  <a:lnTo>
                    <a:pt x="5759" y="3370"/>
                  </a:lnTo>
                  <a:lnTo>
                    <a:pt x="5642" y="3311"/>
                  </a:lnTo>
                  <a:lnTo>
                    <a:pt x="5541" y="3249"/>
                  </a:lnTo>
                  <a:lnTo>
                    <a:pt x="5434" y="3191"/>
                  </a:lnTo>
                  <a:lnTo>
                    <a:pt x="5332" y="3128"/>
                  </a:lnTo>
                  <a:lnTo>
                    <a:pt x="5218" y="3063"/>
                  </a:lnTo>
                  <a:lnTo>
                    <a:pt x="5111" y="2997"/>
                  </a:lnTo>
                  <a:lnTo>
                    <a:pt x="5007" y="2925"/>
                  </a:lnTo>
                  <a:lnTo>
                    <a:pt x="4905" y="2854"/>
                  </a:lnTo>
                  <a:lnTo>
                    <a:pt x="4791" y="2781"/>
                  </a:lnTo>
                  <a:lnTo>
                    <a:pt x="4684" y="2707"/>
                  </a:lnTo>
                  <a:lnTo>
                    <a:pt x="4583" y="2629"/>
                  </a:lnTo>
                  <a:lnTo>
                    <a:pt x="4478" y="2557"/>
                  </a:lnTo>
                  <a:lnTo>
                    <a:pt x="4364" y="2475"/>
                  </a:lnTo>
                  <a:lnTo>
                    <a:pt x="4258" y="2393"/>
                  </a:lnTo>
                  <a:lnTo>
                    <a:pt x="4154" y="2305"/>
                  </a:lnTo>
                  <a:lnTo>
                    <a:pt x="4050" y="2217"/>
                  </a:lnTo>
                  <a:lnTo>
                    <a:pt x="3948" y="2131"/>
                  </a:lnTo>
                  <a:lnTo>
                    <a:pt x="3834" y="2041"/>
                  </a:lnTo>
                  <a:lnTo>
                    <a:pt x="3728" y="1951"/>
                  </a:lnTo>
                  <a:lnTo>
                    <a:pt x="3626" y="1857"/>
                  </a:lnTo>
                  <a:lnTo>
                    <a:pt x="3522" y="1769"/>
                  </a:lnTo>
                  <a:lnTo>
                    <a:pt x="3408" y="1671"/>
                  </a:lnTo>
                  <a:lnTo>
                    <a:pt x="3304" y="1575"/>
                  </a:lnTo>
                  <a:lnTo>
                    <a:pt x="3198" y="1478"/>
                  </a:lnTo>
                  <a:lnTo>
                    <a:pt x="3098" y="1377"/>
                  </a:lnTo>
                  <a:lnTo>
                    <a:pt x="2984" y="1279"/>
                  </a:lnTo>
                  <a:lnTo>
                    <a:pt x="2880" y="1183"/>
                  </a:lnTo>
                  <a:lnTo>
                    <a:pt x="2776" y="1087"/>
                  </a:lnTo>
                  <a:lnTo>
                    <a:pt x="2674" y="993"/>
                  </a:lnTo>
                  <a:lnTo>
                    <a:pt x="2560" y="895"/>
                  </a:lnTo>
                  <a:lnTo>
                    <a:pt x="2458" y="801"/>
                  </a:lnTo>
                  <a:lnTo>
                    <a:pt x="2354" y="713"/>
                  </a:lnTo>
                  <a:lnTo>
                    <a:pt x="2255" y="629"/>
                  </a:lnTo>
                  <a:lnTo>
                    <a:pt x="2153" y="558"/>
                  </a:lnTo>
                  <a:lnTo>
                    <a:pt x="2042" y="487"/>
                  </a:lnTo>
                  <a:lnTo>
                    <a:pt x="1941" y="425"/>
                  </a:lnTo>
                  <a:lnTo>
                    <a:pt x="1844" y="372"/>
                  </a:lnTo>
                  <a:lnTo>
                    <a:pt x="1740" y="332"/>
                  </a:lnTo>
                  <a:lnTo>
                    <a:pt x="1750" y="335"/>
                  </a:lnTo>
                  <a:lnTo>
                    <a:pt x="1647" y="312"/>
                  </a:lnTo>
                  <a:lnTo>
                    <a:pt x="1543" y="304"/>
                  </a:lnTo>
                  <a:lnTo>
                    <a:pt x="1552" y="304"/>
                  </a:lnTo>
                  <a:lnTo>
                    <a:pt x="1448" y="312"/>
                  </a:lnTo>
                  <a:lnTo>
                    <a:pt x="1466" y="308"/>
                  </a:lnTo>
                  <a:lnTo>
                    <a:pt x="1362" y="348"/>
                  </a:lnTo>
                  <a:lnTo>
                    <a:pt x="1371" y="344"/>
                  </a:lnTo>
                  <a:lnTo>
                    <a:pt x="1259" y="408"/>
                  </a:lnTo>
                  <a:lnTo>
                    <a:pt x="1273" y="398"/>
                  </a:lnTo>
                  <a:lnTo>
                    <a:pt x="1169" y="502"/>
                  </a:lnTo>
                  <a:lnTo>
                    <a:pt x="1175" y="494"/>
                  </a:lnTo>
                  <a:lnTo>
                    <a:pt x="1076" y="631"/>
                  </a:lnTo>
                  <a:lnTo>
                    <a:pt x="973" y="820"/>
                  </a:lnTo>
                  <a:lnTo>
                    <a:pt x="864" y="1053"/>
                  </a:lnTo>
                  <a:lnTo>
                    <a:pt x="761" y="1362"/>
                  </a:lnTo>
                  <a:lnTo>
                    <a:pt x="658" y="1734"/>
                  </a:lnTo>
                  <a:lnTo>
                    <a:pt x="554" y="2205"/>
                  </a:lnTo>
                  <a:lnTo>
                    <a:pt x="443" y="2770"/>
                  </a:lnTo>
                  <a:lnTo>
                    <a:pt x="339" y="3448"/>
                  </a:lnTo>
                  <a:lnTo>
                    <a:pt x="235" y="4271"/>
                  </a:lnTo>
                  <a:lnTo>
                    <a:pt x="131" y="5239"/>
                  </a:lnTo>
                  <a:cubicBezTo>
                    <a:pt x="127" y="5274"/>
                    <a:pt x="96" y="5300"/>
                    <a:pt x="61" y="5296"/>
                  </a:cubicBezTo>
                  <a:cubicBezTo>
                    <a:pt x="25" y="5292"/>
                    <a:pt x="0" y="5261"/>
                    <a:pt x="4" y="5226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80" name="Freeform 40"/>
            <p:cNvSpPr>
              <a:spLocks/>
            </p:cNvSpPr>
            <p:nvPr/>
          </p:nvSpPr>
          <p:spPr bwMode="auto">
            <a:xfrm>
              <a:off x="7000875" y="5784850"/>
              <a:ext cx="833438" cy="146050"/>
            </a:xfrm>
            <a:custGeom>
              <a:avLst/>
              <a:gdLst>
                <a:gd name="T0" fmla="*/ 2147483646 w 4377"/>
                <a:gd name="T1" fmla="*/ 2147483646 h 769"/>
                <a:gd name="T2" fmla="*/ 2147483646 w 4377"/>
                <a:gd name="T3" fmla="*/ 2147483646 h 769"/>
                <a:gd name="T4" fmla="*/ 2147483646 w 4377"/>
                <a:gd name="T5" fmla="*/ 2147483646 h 769"/>
                <a:gd name="T6" fmla="*/ 2147483646 w 4377"/>
                <a:gd name="T7" fmla="*/ 2147483646 h 769"/>
                <a:gd name="T8" fmla="*/ 2147483646 w 4377"/>
                <a:gd name="T9" fmla="*/ 2147483646 h 769"/>
                <a:gd name="T10" fmla="*/ 2147483646 w 4377"/>
                <a:gd name="T11" fmla="*/ 2147483646 h 769"/>
                <a:gd name="T12" fmla="*/ 2147483646 w 4377"/>
                <a:gd name="T13" fmla="*/ 2147483646 h 769"/>
                <a:gd name="T14" fmla="*/ 2147483646 w 4377"/>
                <a:gd name="T15" fmla="*/ 2147483646 h 769"/>
                <a:gd name="T16" fmla="*/ 2147483646 w 4377"/>
                <a:gd name="T17" fmla="*/ 2147483646 h 769"/>
                <a:gd name="T18" fmla="*/ 2147483646 w 4377"/>
                <a:gd name="T19" fmla="*/ 2147483646 h 769"/>
                <a:gd name="T20" fmla="*/ 2147483646 w 4377"/>
                <a:gd name="T21" fmla="*/ 2147483646 h 769"/>
                <a:gd name="T22" fmla="*/ 2147483646 w 4377"/>
                <a:gd name="T23" fmla="*/ 2147483646 h 769"/>
                <a:gd name="T24" fmla="*/ 2147483646 w 4377"/>
                <a:gd name="T25" fmla="*/ 2147483646 h 769"/>
                <a:gd name="T26" fmla="*/ 2147483646 w 4377"/>
                <a:gd name="T27" fmla="*/ 2147483646 h 769"/>
                <a:gd name="T28" fmla="*/ 2147483646 w 4377"/>
                <a:gd name="T29" fmla="*/ 2147483646 h 769"/>
                <a:gd name="T30" fmla="*/ 2147483646 w 4377"/>
                <a:gd name="T31" fmla="*/ 2147483646 h 769"/>
                <a:gd name="T32" fmla="*/ 2147483646 w 4377"/>
                <a:gd name="T33" fmla="*/ 2147483646 h 769"/>
                <a:gd name="T34" fmla="*/ 2147483646 w 4377"/>
                <a:gd name="T35" fmla="*/ 2147483646 h 769"/>
                <a:gd name="T36" fmla="*/ 2147483646 w 4377"/>
                <a:gd name="T37" fmla="*/ 2147483646 h 769"/>
                <a:gd name="T38" fmla="*/ 2147483646 w 4377"/>
                <a:gd name="T39" fmla="*/ 2147483646 h 769"/>
                <a:gd name="T40" fmla="*/ 2147483646 w 4377"/>
                <a:gd name="T41" fmla="*/ 2147483646 h 769"/>
                <a:gd name="T42" fmla="*/ 2147483646 w 4377"/>
                <a:gd name="T43" fmla="*/ 2147483646 h 769"/>
                <a:gd name="T44" fmla="*/ 2147483646 w 4377"/>
                <a:gd name="T45" fmla="*/ 2147483646 h 769"/>
                <a:gd name="T46" fmla="*/ 2147483646 w 4377"/>
                <a:gd name="T47" fmla="*/ 2147483646 h 769"/>
                <a:gd name="T48" fmla="*/ 2147483646 w 4377"/>
                <a:gd name="T49" fmla="*/ 2147483646 h 769"/>
                <a:gd name="T50" fmla="*/ 2147483646 w 4377"/>
                <a:gd name="T51" fmla="*/ 2147483646 h 769"/>
                <a:gd name="T52" fmla="*/ 2147483646 w 4377"/>
                <a:gd name="T53" fmla="*/ 2147483646 h 769"/>
                <a:gd name="T54" fmla="*/ 2147483646 w 4377"/>
                <a:gd name="T55" fmla="*/ 2147483646 h 769"/>
                <a:gd name="T56" fmla="*/ 2147483646 w 4377"/>
                <a:gd name="T57" fmla="*/ 2147483646 h 769"/>
                <a:gd name="T58" fmla="*/ 2147483646 w 4377"/>
                <a:gd name="T59" fmla="*/ 2147483646 h 769"/>
                <a:gd name="T60" fmla="*/ 2147483646 w 4377"/>
                <a:gd name="T61" fmla="*/ 2147483646 h 769"/>
                <a:gd name="T62" fmla="*/ 2147483646 w 4377"/>
                <a:gd name="T63" fmla="*/ 2147483646 h 769"/>
                <a:gd name="T64" fmla="*/ 2147483646 w 4377"/>
                <a:gd name="T65" fmla="*/ 2147483646 h 769"/>
                <a:gd name="T66" fmla="*/ 2147483646 w 4377"/>
                <a:gd name="T67" fmla="*/ 2147483646 h 769"/>
                <a:gd name="T68" fmla="*/ 2147483646 w 4377"/>
                <a:gd name="T69" fmla="*/ 2147483646 h 769"/>
                <a:gd name="T70" fmla="*/ 2147483646 w 4377"/>
                <a:gd name="T71" fmla="*/ 2147483646 h 769"/>
                <a:gd name="T72" fmla="*/ 2147483646 w 4377"/>
                <a:gd name="T73" fmla="*/ 2147483646 h 769"/>
                <a:gd name="T74" fmla="*/ 2147483646 w 4377"/>
                <a:gd name="T75" fmla="*/ 2147483646 h 769"/>
                <a:gd name="T76" fmla="*/ 2147483646 w 4377"/>
                <a:gd name="T77" fmla="*/ 2147483646 h 769"/>
                <a:gd name="T78" fmla="*/ 2147483646 w 4377"/>
                <a:gd name="T79" fmla="*/ 2147483646 h 769"/>
                <a:gd name="T80" fmla="*/ 2147483646 w 4377"/>
                <a:gd name="T81" fmla="*/ 2147483646 h 769"/>
                <a:gd name="T82" fmla="*/ 2147483646 w 4377"/>
                <a:gd name="T83" fmla="*/ 2147483646 h 7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7" h="769">
                  <a:moveTo>
                    <a:pt x="85" y="8"/>
                  </a:moveTo>
                  <a:lnTo>
                    <a:pt x="189" y="32"/>
                  </a:lnTo>
                  <a:lnTo>
                    <a:pt x="300" y="56"/>
                  </a:lnTo>
                  <a:lnTo>
                    <a:pt x="409" y="89"/>
                  </a:lnTo>
                  <a:lnTo>
                    <a:pt x="509" y="112"/>
                  </a:lnTo>
                  <a:lnTo>
                    <a:pt x="613" y="136"/>
                  </a:lnTo>
                  <a:lnTo>
                    <a:pt x="720" y="151"/>
                  </a:lnTo>
                  <a:lnTo>
                    <a:pt x="829" y="176"/>
                  </a:lnTo>
                  <a:lnTo>
                    <a:pt x="933" y="200"/>
                  </a:lnTo>
                  <a:lnTo>
                    <a:pt x="1037" y="224"/>
                  </a:lnTo>
                  <a:lnTo>
                    <a:pt x="1136" y="239"/>
                  </a:lnTo>
                  <a:lnTo>
                    <a:pt x="1252" y="264"/>
                  </a:lnTo>
                  <a:lnTo>
                    <a:pt x="1352" y="279"/>
                  </a:lnTo>
                  <a:lnTo>
                    <a:pt x="1456" y="295"/>
                  </a:lnTo>
                  <a:lnTo>
                    <a:pt x="1565" y="320"/>
                  </a:lnTo>
                  <a:lnTo>
                    <a:pt x="1672" y="335"/>
                  </a:lnTo>
                  <a:lnTo>
                    <a:pt x="1776" y="351"/>
                  </a:lnTo>
                  <a:lnTo>
                    <a:pt x="1880" y="367"/>
                  </a:lnTo>
                  <a:lnTo>
                    <a:pt x="1984" y="383"/>
                  </a:lnTo>
                  <a:lnTo>
                    <a:pt x="2096" y="399"/>
                  </a:lnTo>
                  <a:lnTo>
                    <a:pt x="2200" y="415"/>
                  </a:lnTo>
                  <a:lnTo>
                    <a:pt x="2304" y="431"/>
                  </a:lnTo>
                  <a:lnTo>
                    <a:pt x="2408" y="447"/>
                  </a:lnTo>
                  <a:lnTo>
                    <a:pt x="2515" y="455"/>
                  </a:lnTo>
                  <a:lnTo>
                    <a:pt x="2624" y="471"/>
                  </a:lnTo>
                  <a:lnTo>
                    <a:pt x="2728" y="487"/>
                  </a:lnTo>
                  <a:lnTo>
                    <a:pt x="2827" y="495"/>
                  </a:lnTo>
                  <a:lnTo>
                    <a:pt x="2936" y="511"/>
                  </a:lnTo>
                  <a:lnTo>
                    <a:pt x="3043" y="519"/>
                  </a:lnTo>
                  <a:lnTo>
                    <a:pt x="3152" y="535"/>
                  </a:lnTo>
                  <a:lnTo>
                    <a:pt x="3251" y="543"/>
                  </a:lnTo>
                  <a:lnTo>
                    <a:pt x="3355" y="551"/>
                  </a:lnTo>
                  <a:lnTo>
                    <a:pt x="3472" y="567"/>
                  </a:lnTo>
                  <a:lnTo>
                    <a:pt x="3571" y="575"/>
                  </a:lnTo>
                  <a:lnTo>
                    <a:pt x="3675" y="583"/>
                  </a:lnTo>
                  <a:lnTo>
                    <a:pt x="3779" y="591"/>
                  </a:lnTo>
                  <a:lnTo>
                    <a:pt x="3896" y="607"/>
                  </a:lnTo>
                  <a:lnTo>
                    <a:pt x="3995" y="615"/>
                  </a:lnTo>
                  <a:lnTo>
                    <a:pt x="4099" y="623"/>
                  </a:lnTo>
                  <a:lnTo>
                    <a:pt x="4203" y="631"/>
                  </a:lnTo>
                  <a:lnTo>
                    <a:pt x="4315" y="639"/>
                  </a:lnTo>
                  <a:cubicBezTo>
                    <a:pt x="4350" y="641"/>
                    <a:pt x="4377" y="672"/>
                    <a:pt x="4374" y="707"/>
                  </a:cubicBezTo>
                  <a:cubicBezTo>
                    <a:pt x="4372" y="742"/>
                    <a:pt x="4341" y="769"/>
                    <a:pt x="4306" y="766"/>
                  </a:cubicBezTo>
                  <a:lnTo>
                    <a:pt x="4194" y="758"/>
                  </a:lnTo>
                  <a:lnTo>
                    <a:pt x="4090" y="750"/>
                  </a:lnTo>
                  <a:lnTo>
                    <a:pt x="3986" y="742"/>
                  </a:lnTo>
                  <a:lnTo>
                    <a:pt x="3877" y="734"/>
                  </a:lnTo>
                  <a:lnTo>
                    <a:pt x="3770" y="718"/>
                  </a:lnTo>
                  <a:lnTo>
                    <a:pt x="3666" y="710"/>
                  </a:lnTo>
                  <a:lnTo>
                    <a:pt x="3562" y="702"/>
                  </a:lnTo>
                  <a:lnTo>
                    <a:pt x="3453" y="694"/>
                  </a:lnTo>
                  <a:lnTo>
                    <a:pt x="3346" y="678"/>
                  </a:lnTo>
                  <a:lnTo>
                    <a:pt x="3242" y="670"/>
                  </a:lnTo>
                  <a:lnTo>
                    <a:pt x="3133" y="662"/>
                  </a:lnTo>
                  <a:lnTo>
                    <a:pt x="3034" y="646"/>
                  </a:lnTo>
                  <a:lnTo>
                    <a:pt x="2917" y="638"/>
                  </a:lnTo>
                  <a:lnTo>
                    <a:pt x="2818" y="622"/>
                  </a:lnTo>
                  <a:lnTo>
                    <a:pt x="2709" y="614"/>
                  </a:lnTo>
                  <a:lnTo>
                    <a:pt x="2605" y="598"/>
                  </a:lnTo>
                  <a:lnTo>
                    <a:pt x="2506" y="582"/>
                  </a:lnTo>
                  <a:lnTo>
                    <a:pt x="2389" y="574"/>
                  </a:lnTo>
                  <a:lnTo>
                    <a:pt x="2285" y="558"/>
                  </a:lnTo>
                  <a:lnTo>
                    <a:pt x="2181" y="542"/>
                  </a:lnTo>
                  <a:lnTo>
                    <a:pt x="2077" y="526"/>
                  </a:lnTo>
                  <a:lnTo>
                    <a:pt x="1965" y="510"/>
                  </a:lnTo>
                  <a:lnTo>
                    <a:pt x="1861" y="494"/>
                  </a:lnTo>
                  <a:lnTo>
                    <a:pt x="1757" y="478"/>
                  </a:lnTo>
                  <a:lnTo>
                    <a:pt x="1653" y="462"/>
                  </a:lnTo>
                  <a:lnTo>
                    <a:pt x="1536" y="445"/>
                  </a:lnTo>
                  <a:lnTo>
                    <a:pt x="1437" y="422"/>
                  </a:lnTo>
                  <a:lnTo>
                    <a:pt x="1333" y="406"/>
                  </a:lnTo>
                  <a:lnTo>
                    <a:pt x="1225" y="389"/>
                  </a:lnTo>
                  <a:lnTo>
                    <a:pt x="1117" y="366"/>
                  </a:lnTo>
                  <a:lnTo>
                    <a:pt x="1008" y="349"/>
                  </a:lnTo>
                  <a:lnTo>
                    <a:pt x="904" y="325"/>
                  </a:lnTo>
                  <a:lnTo>
                    <a:pt x="800" y="301"/>
                  </a:lnTo>
                  <a:lnTo>
                    <a:pt x="701" y="278"/>
                  </a:lnTo>
                  <a:lnTo>
                    <a:pt x="584" y="261"/>
                  </a:lnTo>
                  <a:lnTo>
                    <a:pt x="480" y="237"/>
                  </a:lnTo>
                  <a:lnTo>
                    <a:pt x="372" y="212"/>
                  </a:lnTo>
                  <a:lnTo>
                    <a:pt x="273" y="181"/>
                  </a:lnTo>
                  <a:lnTo>
                    <a:pt x="160" y="157"/>
                  </a:lnTo>
                  <a:lnTo>
                    <a:pt x="56" y="133"/>
                  </a:lnTo>
                  <a:cubicBezTo>
                    <a:pt x="22" y="125"/>
                    <a:pt x="0" y="91"/>
                    <a:pt x="8" y="56"/>
                  </a:cubicBezTo>
                  <a:cubicBezTo>
                    <a:pt x="16" y="22"/>
                    <a:pt x="50" y="0"/>
                    <a:pt x="85" y="8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6586" name="Groupe 66585"/>
          <p:cNvGrpSpPr>
            <a:grpSpLocks/>
          </p:cNvGrpSpPr>
          <p:nvPr/>
        </p:nvGrpSpPr>
        <p:grpSpPr bwMode="auto">
          <a:xfrm>
            <a:off x="1744663" y="4765675"/>
            <a:ext cx="4868862" cy="1220788"/>
            <a:chOff x="2967038" y="4762500"/>
            <a:chExt cx="4868862" cy="1220788"/>
          </a:xfrm>
        </p:grpSpPr>
        <p:sp>
          <p:nvSpPr>
            <p:cNvPr id="124977" name="Freeform 41"/>
            <p:cNvSpPr>
              <a:spLocks/>
            </p:cNvSpPr>
            <p:nvPr/>
          </p:nvSpPr>
          <p:spPr bwMode="auto">
            <a:xfrm>
              <a:off x="2967038" y="4762500"/>
              <a:ext cx="4060825" cy="1220788"/>
            </a:xfrm>
            <a:custGeom>
              <a:avLst/>
              <a:gdLst>
                <a:gd name="T0" fmla="*/ 2147483646 w 21314"/>
                <a:gd name="T1" fmla="*/ 2147483646 h 6412"/>
                <a:gd name="T2" fmla="*/ 2147483646 w 21314"/>
                <a:gd name="T3" fmla="*/ 2147483646 h 6412"/>
                <a:gd name="T4" fmla="*/ 2147483646 w 21314"/>
                <a:gd name="T5" fmla="*/ 2147483646 h 6412"/>
                <a:gd name="T6" fmla="*/ 2147483646 w 21314"/>
                <a:gd name="T7" fmla="*/ 2147483646 h 6412"/>
                <a:gd name="T8" fmla="*/ 2147483646 w 21314"/>
                <a:gd name="T9" fmla="*/ 2147483646 h 6412"/>
                <a:gd name="T10" fmla="*/ 2147483646 w 21314"/>
                <a:gd name="T11" fmla="*/ 2147483646 h 6412"/>
                <a:gd name="T12" fmla="*/ 2147483646 w 21314"/>
                <a:gd name="T13" fmla="*/ 2147483646 h 6412"/>
                <a:gd name="T14" fmla="*/ 2147483646 w 21314"/>
                <a:gd name="T15" fmla="*/ 2147483646 h 6412"/>
                <a:gd name="T16" fmla="*/ 2147483646 w 21314"/>
                <a:gd name="T17" fmla="*/ 2147483646 h 6412"/>
                <a:gd name="T18" fmla="*/ 2147483646 w 21314"/>
                <a:gd name="T19" fmla="*/ 2147483646 h 6412"/>
                <a:gd name="T20" fmla="*/ 2147483646 w 21314"/>
                <a:gd name="T21" fmla="*/ 2147483646 h 6412"/>
                <a:gd name="T22" fmla="*/ 2147483646 w 21314"/>
                <a:gd name="T23" fmla="*/ 2147483646 h 6412"/>
                <a:gd name="T24" fmla="*/ 2147483646 w 21314"/>
                <a:gd name="T25" fmla="*/ 2147483646 h 6412"/>
                <a:gd name="T26" fmla="*/ 2147483646 w 21314"/>
                <a:gd name="T27" fmla="*/ 2147483646 h 6412"/>
                <a:gd name="T28" fmla="*/ 2147483646 w 21314"/>
                <a:gd name="T29" fmla="*/ 2147483646 h 6412"/>
                <a:gd name="T30" fmla="*/ 2147483646 w 21314"/>
                <a:gd name="T31" fmla="*/ 2147483646 h 6412"/>
                <a:gd name="T32" fmla="*/ 2147483646 w 21314"/>
                <a:gd name="T33" fmla="*/ 2147483646 h 6412"/>
                <a:gd name="T34" fmla="*/ 2147483646 w 21314"/>
                <a:gd name="T35" fmla="*/ 2147483646 h 6412"/>
                <a:gd name="T36" fmla="*/ 2147483646 w 21314"/>
                <a:gd name="T37" fmla="*/ 2147483646 h 6412"/>
                <a:gd name="T38" fmla="*/ 2147483646 w 21314"/>
                <a:gd name="T39" fmla="*/ 2147483646 h 6412"/>
                <a:gd name="T40" fmla="*/ 2147483646 w 21314"/>
                <a:gd name="T41" fmla="*/ 2147483646 h 6412"/>
                <a:gd name="T42" fmla="*/ 2147483646 w 21314"/>
                <a:gd name="T43" fmla="*/ 2147483646 h 6412"/>
                <a:gd name="T44" fmla="*/ 2147483646 w 21314"/>
                <a:gd name="T45" fmla="*/ 2147483646 h 6412"/>
                <a:gd name="T46" fmla="*/ 2147483646 w 21314"/>
                <a:gd name="T47" fmla="*/ 2147483646 h 6412"/>
                <a:gd name="T48" fmla="*/ 2147483646 w 21314"/>
                <a:gd name="T49" fmla="*/ 2147483646 h 6412"/>
                <a:gd name="T50" fmla="*/ 2147483646 w 21314"/>
                <a:gd name="T51" fmla="*/ 2147483646 h 6412"/>
                <a:gd name="T52" fmla="*/ 2147483646 w 21314"/>
                <a:gd name="T53" fmla="*/ 2147483646 h 6412"/>
                <a:gd name="T54" fmla="*/ 2147483646 w 21314"/>
                <a:gd name="T55" fmla="*/ 2147483646 h 6412"/>
                <a:gd name="T56" fmla="*/ 2147483646 w 21314"/>
                <a:gd name="T57" fmla="*/ 2147483646 h 6412"/>
                <a:gd name="T58" fmla="*/ 2147483646 w 21314"/>
                <a:gd name="T59" fmla="*/ 2147483646 h 6412"/>
                <a:gd name="T60" fmla="*/ 2147483646 w 21314"/>
                <a:gd name="T61" fmla="*/ 2147483646 h 6412"/>
                <a:gd name="T62" fmla="*/ 2147483646 w 21314"/>
                <a:gd name="T63" fmla="*/ 2147483646 h 6412"/>
                <a:gd name="T64" fmla="*/ 2147483646 w 21314"/>
                <a:gd name="T65" fmla="*/ 2147483646 h 6412"/>
                <a:gd name="T66" fmla="*/ 2147483646 w 21314"/>
                <a:gd name="T67" fmla="*/ 2147483646 h 6412"/>
                <a:gd name="T68" fmla="*/ 2147483646 w 21314"/>
                <a:gd name="T69" fmla="*/ 2147483646 h 6412"/>
                <a:gd name="T70" fmla="*/ 2147483646 w 21314"/>
                <a:gd name="T71" fmla="*/ 2147483646 h 6412"/>
                <a:gd name="T72" fmla="*/ 2147483646 w 21314"/>
                <a:gd name="T73" fmla="*/ 2147483646 h 6412"/>
                <a:gd name="T74" fmla="*/ 2147483646 w 21314"/>
                <a:gd name="T75" fmla="*/ 2147483646 h 6412"/>
                <a:gd name="T76" fmla="*/ 2147483646 w 21314"/>
                <a:gd name="T77" fmla="*/ 2147483646 h 6412"/>
                <a:gd name="T78" fmla="*/ 2147483646 w 21314"/>
                <a:gd name="T79" fmla="*/ 2147483646 h 6412"/>
                <a:gd name="T80" fmla="*/ 2147483646 w 21314"/>
                <a:gd name="T81" fmla="*/ 2147483646 h 6412"/>
                <a:gd name="T82" fmla="*/ 2147483646 w 21314"/>
                <a:gd name="T83" fmla="*/ 2147483646 h 6412"/>
                <a:gd name="T84" fmla="*/ 2147483646 w 21314"/>
                <a:gd name="T85" fmla="*/ 2147483646 h 6412"/>
                <a:gd name="T86" fmla="*/ 2147483646 w 21314"/>
                <a:gd name="T87" fmla="*/ 2147483646 h 6412"/>
                <a:gd name="T88" fmla="*/ 2147483646 w 21314"/>
                <a:gd name="T89" fmla="*/ 2147483646 h 6412"/>
                <a:gd name="T90" fmla="*/ 2147483646 w 21314"/>
                <a:gd name="T91" fmla="*/ 2147483646 h 6412"/>
                <a:gd name="T92" fmla="*/ 2147483646 w 21314"/>
                <a:gd name="T93" fmla="*/ 2147483646 h 6412"/>
                <a:gd name="T94" fmla="*/ 2147483646 w 21314"/>
                <a:gd name="T95" fmla="*/ 2147483646 h 6412"/>
                <a:gd name="T96" fmla="*/ 2147483646 w 21314"/>
                <a:gd name="T97" fmla="*/ 2147483646 h 6412"/>
                <a:gd name="T98" fmla="*/ 2147483646 w 21314"/>
                <a:gd name="T99" fmla="*/ 2147483646 h 6412"/>
                <a:gd name="T100" fmla="*/ 2147483646 w 21314"/>
                <a:gd name="T101" fmla="*/ 2147483646 h 6412"/>
                <a:gd name="T102" fmla="*/ 2147483646 w 21314"/>
                <a:gd name="T103" fmla="*/ 2147483646 h 6412"/>
                <a:gd name="T104" fmla="*/ 2147483646 w 21314"/>
                <a:gd name="T105" fmla="*/ 2147483646 h 6412"/>
                <a:gd name="T106" fmla="*/ 2147483646 w 21314"/>
                <a:gd name="T107" fmla="*/ 2147483646 h 6412"/>
                <a:gd name="T108" fmla="*/ 2147483646 w 21314"/>
                <a:gd name="T109" fmla="*/ 2147483646 h 6412"/>
                <a:gd name="T110" fmla="*/ 2147483646 w 21314"/>
                <a:gd name="T111" fmla="*/ 2147483646 h 6412"/>
                <a:gd name="T112" fmla="*/ 2147483646 w 21314"/>
                <a:gd name="T113" fmla="*/ 2147483646 h 6412"/>
                <a:gd name="T114" fmla="*/ 2147483646 w 21314"/>
                <a:gd name="T115" fmla="*/ 2147483646 h 64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1314" h="6412">
                  <a:moveTo>
                    <a:pt x="4" y="6338"/>
                  </a:moveTo>
                  <a:lnTo>
                    <a:pt x="108" y="5370"/>
                  </a:lnTo>
                  <a:lnTo>
                    <a:pt x="212" y="4544"/>
                  </a:lnTo>
                  <a:lnTo>
                    <a:pt x="316" y="3863"/>
                  </a:lnTo>
                  <a:lnTo>
                    <a:pt x="429" y="3292"/>
                  </a:lnTo>
                  <a:lnTo>
                    <a:pt x="533" y="2819"/>
                  </a:lnTo>
                  <a:lnTo>
                    <a:pt x="638" y="2439"/>
                  </a:lnTo>
                  <a:lnTo>
                    <a:pt x="743" y="2124"/>
                  </a:lnTo>
                  <a:lnTo>
                    <a:pt x="857" y="1877"/>
                  </a:lnTo>
                  <a:lnTo>
                    <a:pt x="963" y="1682"/>
                  </a:lnTo>
                  <a:lnTo>
                    <a:pt x="1072" y="1531"/>
                  </a:lnTo>
                  <a:cubicBezTo>
                    <a:pt x="1074" y="1528"/>
                    <a:pt x="1076" y="1526"/>
                    <a:pt x="1078" y="1523"/>
                  </a:cubicBezTo>
                  <a:lnTo>
                    <a:pt x="1182" y="1419"/>
                  </a:lnTo>
                  <a:cubicBezTo>
                    <a:pt x="1186" y="1415"/>
                    <a:pt x="1191" y="1412"/>
                    <a:pt x="1196" y="1409"/>
                  </a:cubicBezTo>
                  <a:lnTo>
                    <a:pt x="1308" y="1345"/>
                  </a:lnTo>
                  <a:cubicBezTo>
                    <a:pt x="1311" y="1343"/>
                    <a:pt x="1313" y="1342"/>
                    <a:pt x="1316" y="1341"/>
                  </a:cubicBezTo>
                  <a:lnTo>
                    <a:pt x="1420" y="1301"/>
                  </a:lnTo>
                  <a:cubicBezTo>
                    <a:pt x="1426" y="1299"/>
                    <a:pt x="1432" y="1297"/>
                    <a:pt x="1439" y="1297"/>
                  </a:cubicBezTo>
                  <a:lnTo>
                    <a:pt x="1543" y="1289"/>
                  </a:lnTo>
                  <a:cubicBezTo>
                    <a:pt x="1546" y="1288"/>
                    <a:pt x="1549" y="1288"/>
                    <a:pt x="1552" y="1289"/>
                  </a:cubicBezTo>
                  <a:lnTo>
                    <a:pt x="1656" y="1297"/>
                  </a:lnTo>
                  <a:lnTo>
                    <a:pt x="1777" y="1322"/>
                  </a:lnTo>
                  <a:cubicBezTo>
                    <a:pt x="1780" y="1323"/>
                    <a:pt x="1783" y="1324"/>
                    <a:pt x="1786" y="1325"/>
                  </a:cubicBezTo>
                  <a:lnTo>
                    <a:pt x="1890" y="1365"/>
                  </a:lnTo>
                  <a:lnTo>
                    <a:pt x="2002" y="1424"/>
                  </a:lnTo>
                  <a:lnTo>
                    <a:pt x="2109" y="1490"/>
                  </a:lnTo>
                  <a:lnTo>
                    <a:pt x="2222" y="1563"/>
                  </a:lnTo>
                  <a:lnTo>
                    <a:pt x="2328" y="1636"/>
                  </a:lnTo>
                  <a:lnTo>
                    <a:pt x="2437" y="1728"/>
                  </a:lnTo>
                  <a:lnTo>
                    <a:pt x="2541" y="1816"/>
                  </a:lnTo>
                  <a:lnTo>
                    <a:pt x="2647" y="1913"/>
                  </a:lnTo>
                  <a:lnTo>
                    <a:pt x="2757" y="2008"/>
                  </a:lnTo>
                  <a:lnTo>
                    <a:pt x="2863" y="2105"/>
                  </a:lnTo>
                  <a:lnTo>
                    <a:pt x="2967" y="2201"/>
                  </a:lnTo>
                  <a:lnTo>
                    <a:pt x="3071" y="2297"/>
                  </a:lnTo>
                  <a:lnTo>
                    <a:pt x="3181" y="2392"/>
                  </a:lnTo>
                  <a:lnTo>
                    <a:pt x="3289" y="2499"/>
                  </a:lnTo>
                  <a:lnTo>
                    <a:pt x="3391" y="2593"/>
                  </a:lnTo>
                  <a:lnTo>
                    <a:pt x="3495" y="2689"/>
                  </a:lnTo>
                  <a:lnTo>
                    <a:pt x="3605" y="2784"/>
                  </a:lnTo>
                  <a:lnTo>
                    <a:pt x="3709" y="2872"/>
                  </a:lnTo>
                  <a:lnTo>
                    <a:pt x="3815" y="2969"/>
                  </a:lnTo>
                  <a:lnTo>
                    <a:pt x="3917" y="3056"/>
                  </a:lnTo>
                  <a:lnTo>
                    <a:pt x="4027" y="3142"/>
                  </a:lnTo>
                  <a:lnTo>
                    <a:pt x="4133" y="3232"/>
                  </a:lnTo>
                  <a:lnTo>
                    <a:pt x="4237" y="3320"/>
                  </a:lnTo>
                  <a:lnTo>
                    <a:pt x="4341" y="3408"/>
                  </a:lnTo>
                  <a:lnTo>
                    <a:pt x="4442" y="3486"/>
                  </a:lnTo>
                  <a:lnTo>
                    <a:pt x="4553" y="3564"/>
                  </a:lnTo>
                  <a:lnTo>
                    <a:pt x="4656" y="3636"/>
                  </a:lnTo>
                  <a:lnTo>
                    <a:pt x="4762" y="3718"/>
                  </a:lnTo>
                  <a:lnTo>
                    <a:pt x="4864" y="3788"/>
                  </a:lnTo>
                  <a:lnTo>
                    <a:pt x="4974" y="3859"/>
                  </a:lnTo>
                  <a:lnTo>
                    <a:pt x="5080" y="3932"/>
                  </a:lnTo>
                  <a:lnTo>
                    <a:pt x="5184" y="4004"/>
                  </a:lnTo>
                  <a:lnTo>
                    <a:pt x="5285" y="4066"/>
                  </a:lnTo>
                  <a:lnTo>
                    <a:pt x="5395" y="4129"/>
                  </a:lnTo>
                  <a:lnTo>
                    <a:pt x="5501" y="4194"/>
                  </a:lnTo>
                  <a:lnTo>
                    <a:pt x="5602" y="4248"/>
                  </a:lnTo>
                  <a:lnTo>
                    <a:pt x="5709" y="4314"/>
                  </a:lnTo>
                  <a:lnTo>
                    <a:pt x="5816" y="4367"/>
                  </a:lnTo>
                  <a:lnTo>
                    <a:pt x="5922" y="4424"/>
                  </a:lnTo>
                  <a:lnTo>
                    <a:pt x="6026" y="4480"/>
                  </a:lnTo>
                  <a:lnTo>
                    <a:pt x="6130" y="4536"/>
                  </a:lnTo>
                  <a:lnTo>
                    <a:pt x="6230" y="4582"/>
                  </a:lnTo>
                  <a:lnTo>
                    <a:pt x="6341" y="4630"/>
                  </a:lnTo>
                  <a:lnTo>
                    <a:pt x="6446" y="4678"/>
                  </a:lnTo>
                  <a:lnTo>
                    <a:pt x="6356" y="4729"/>
                  </a:lnTo>
                  <a:lnTo>
                    <a:pt x="6460" y="3809"/>
                  </a:lnTo>
                  <a:lnTo>
                    <a:pt x="6564" y="3032"/>
                  </a:lnTo>
                  <a:lnTo>
                    <a:pt x="6676" y="2389"/>
                  </a:lnTo>
                  <a:lnTo>
                    <a:pt x="6781" y="1868"/>
                  </a:lnTo>
                  <a:lnTo>
                    <a:pt x="6885" y="1433"/>
                  </a:lnTo>
                  <a:lnTo>
                    <a:pt x="6990" y="1094"/>
                  </a:lnTo>
                  <a:lnTo>
                    <a:pt x="7104" y="816"/>
                  </a:lnTo>
                  <a:lnTo>
                    <a:pt x="7210" y="604"/>
                  </a:lnTo>
                  <a:lnTo>
                    <a:pt x="7319" y="444"/>
                  </a:lnTo>
                  <a:cubicBezTo>
                    <a:pt x="7321" y="441"/>
                    <a:pt x="7323" y="438"/>
                    <a:pt x="7326" y="435"/>
                  </a:cubicBezTo>
                  <a:lnTo>
                    <a:pt x="7430" y="331"/>
                  </a:lnTo>
                  <a:cubicBezTo>
                    <a:pt x="7434" y="327"/>
                    <a:pt x="7439" y="324"/>
                    <a:pt x="7444" y="321"/>
                  </a:cubicBezTo>
                  <a:lnTo>
                    <a:pt x="7556" y="257"/>
                  </a:lnTo>
                  <a:cubicBezTo>
                    <a:pt x="7560" y="255"/>
                    <a:pt x="7564" y="253"/>
                    <a:pt x="7569" y="251"/>
                  </a:cubicBezTo>
                  <a:lnTo>
                    <a:pt x="7673" y="219"/>
                  </a:lnTo>
                  <a:cubicBezTo>
                    <a:pt x="7677" y="218"/>
                    <a:pt x="7682" y="217"/>
                    <a:pt x="7687" y="217"/>
                  </a:cubicBezTo>
                  <a:lnTo>
                    <a:pt x="7791" y="209"/>
                  </a:lnTo>
                  <a:cubicBezTo>
                    <a:pt x="7795" y="208"/>
                    <a:pt x="7800" y="208"/>
                    <a:pt x="7805" y="209"/>
                  </a:cubicBezTo>
                  <a:lnTo>
                    <a:pt x="7909" y="225"/>
                  </a:lnTo>
                  <a:cubicBezTo>
                    <a:pt x="7913" y="226"/>
                    <a:pt x="7917" y="227"/>
                    <a:pt x="7921" y="228"/>
                  </a:cubicBezTo>
                  <a:lnTo>
                    <a:pt x="8033" y="268"/>
                  </a:lnTo>
                  <a:cubicBezTo>
                    <a:pt x="8036" y="269"/>
                    <a:pt x="8039" y="271"/>
                    <a:pt x="8042" y="272"/>
                  </a:cubicBezTo>
                  <a:lnTo>
                    <a:pt x="8146" y="328"/>
                  </a:lnTo>
                  <a:lnTo>
                    <a:pt x="8256" y="404"/>
                  </a:lnTo>
                  <a:lnTo>
                    <a:pt x="8362" y="486"/>
                  </a:lnTo>
                  <a:lnTo>
                    <a:pt x="8471" y="585"/>
                  </a:lnTo>
                  <a:lnTo>
                    <a:pt x="8581" y="680"/>
                  </a:lnTo>
                  <a:lnTo>
                    <a:pt x="8689" y="787"/>
                  </a:lnTo>
                  <a:lnTo>
                    <a:pt x="8794" y="901"/>
                  </a:lnTo>
                  <a:lnTo>
                    <a:pt x="8898" y="1013"/>
                  </a:lnTo>
                  <a:lnTo>
                    <a:pt x="9010" y="1133"/>
                  </a:lnTo>
                  <a:lnTo>
                    <a:pt x="9116" y="1255"/>
                  </a:lnTo>
                  <a:lnTo>
                    <a:pt x="9218" y="1365"/>
                  </a:lnTo>
                  <a:lnTo>
                    <a:pt x="9324" y="1487"/>
                  </a:lnTo>
                  <a:lnTo>
                    <a:pt x="9434" y="1605"/>
                  </a:lnTo>
                  <a:lnTo>
                    <a:pt x="9540" y="1727"/>
                  </a:lnTo>
                  <a:lnTo>
                    <a:pt x="9644" y="1847"/>
                  </a:lnTo>
                  <a:lnTo>
                    <a:pt x="9746" y="1957"/>
                  </a:lnTo>
                  <a:lnTo>
                    <a:pt x="9858" y="2077"/>
                  </a:lnTo>
                  <a:lnTo>
                    <a:pt x="9962" y="2189"/>
                  </a:lnTo>
                  <a:lnTo>
                    <a:pt x="10066" y="2301"/>
                  </a:lnTo>
                  <a:lnTo>
                    <a:pt x="10170" y="2413"/>
                  </a:lnTo>
                  <a:lnTo>
                    <a:pt x="10273" y="2515"/>
                  </a:lnTo>
                  <a:lnTo>
                    <a:pt x="10383" y="2618"/>
                  </a:lnTo>
                  <a:lnTo>
                    <a:pt x="10489" y="2723"/>
                  </a:lnTo>
                  <a:lnTo>
                    <a:pt x="10593" y="2827"/>
                  </a:lnTo>
                  <a:lnTo>
                    <a:pt x="10695" y="2921"/>
                  </a:lnTo>
                  <a:lnTo>
                    <a:pt x="10805" y="3016"/>
                  </a:lnTo>
                  <a:lnTo>
                    <a:pt x="10911" y="3113"/>
                  </a:lnTo>
                  <a:lnTo>
                    <a:pt x="11013" y="3200"/>
                  </a:lnTo>
                  <a:lnTo>
                    <a:pt x="11117" y="3288"/>
                  </a:lnTo>
                  <a:lnTo>
                    <a:pt x="11227" y="3374"/>
                  </a:lnTo>
                  <a:lnTo>
                    <a:pt x="11333" y="3464"/>
                  </a:lnTo>
                  <a:lnTo>
                    <a:pt x="11434" y="3542"/>
                  </a:lnTo>
                  <a:lnTo>
                    <a:pt x="11538" y="3622"/>
                  </a:lnTo>
                  <a:lnTo>
                    <a:pt x="11649" y="3700"/>
                  </a:lnTo>
                  <a:lnTo>
                    <a:pt x="11752" y="3772"/>
                  </a:lnTo>
                  <a:lnTo>
                    <a:pt x="11856" y="3844"/>
                  </a:lnTo>
                  <a:lnTo>
                    <a:pt x="11960" y="3916"/>
                  </a:lnTo>
                  <a:lnTo>
                    <a:pt x="12070" y="3987"/>
                  </a:lnTo>
                  <a:lnTo>
                    <a:pt x="12173" y="4050"/>
                  </a:lnTo>
                  <a:lnTo>
                    <a:pt x="12280" y="4124"/>
                  </a:lnTo>
                  <a:lnTo>
                    <a:pt x="12378" y="4176"/>
                  </a:lnTo>
                  <a:lnTo>
                    <a:pt x="12485" y="4242"/>
                  </a:lnTo>
                  <a:lnTo>
                    <a:pt x="12595" y="4305"/>
                  </a:lnTo>
                  <a:lnTo>
                    <a:pt x="12698" y="4360"/>
                  </a:lnTo>
                  <a:lnTo>
                    <a:pt x="12802" y="4416"/>
                  </a:lnTo>
                  <a:lnTo>
                    <a:pt x="12708" y="4465"/>
                  </a:lnTo>
                  <a:lnTo>
                    <a:pt x="12812" y="3545"/>
                  </a:lnTo>
                  <a:lnTo>
                    <a:pt x="12924" y="2783"/>
                  </a:lnTo>
                  <a:lnTo>
                    <a:pt x="13028" y="2150"/>
                  </a:lnTo>
                  <a:lnTo>
                    <a:pt x="13133" y="1628"/>
                  </a:lnTo>
                  <a:lnTo>
                    <a:pt x="13237" y="1209"/>
                  </a:lnTo>
                  <a:lnTo>
                    <a:pt x="13351" y="868"/>
                  </a:lnTo>
                  <a:lnTo>
                    <a:pt x="13456" y="601"/>
                  </a:lnTo>
                  <a:lnTo>
                    <a:pt x="13563" y="395"/>
                  </a:lnTo>
                  <a:cubicBezTo>
                    <a:pt x="13564" y="392"/>
                    <a:pt x="13566" y="390"/>
                    <a:pt x="13568" y="387"/>
                  </a:cubicBezTo>
                  <a:lnTo>
                    <a:pt x="13672" y="243"/>
                  </a:lnTo>
                  <a:cubicBezTo>
                    <a:pt x="13675" y="239"/>
                    <a:pt x="13678" y="235"/>
                    <a:pt x="13682" y="232"/>
                  </a:cubicBezTo>
                  <a:lnTo>
                    <a:pt x="13794" y="136"/>
                  </a:lnTo>
                  <a:cubicBezTo>
                    <a:pt x="13796" y="134"/>
                    <a:pt x="13799" y="132"/>
                    <a:pt x="13802" y="130"/>
                  </a:cubicBezTo>
                  <a:lnTo>
                    <a:pt x="13906" y="66"/>
                  </a:lnTo>
                  <a:cubicBezTo>
                    <a:pt x="13912" y="62"/>
                    <a:pt x="13918" y="60"/>
                    <a:pt x="13925" y="58"/>
                  </a:cubicBezTo>
                  <a:lnTo>
                    <a:pt x="14029" y="34"/>
                  </a:lnTo>
                  <a:cubicBezTo>
                    <a:pt x="14034" y="33"/>
                    <a:pt x="14039" y="32"/>
                    <a:pt x="14043" y="32"/>
                  </a:cubicBezTo>
                  <a:lnTo>
                    <a:pt x="14147" y="32"/>
                  </a:lnTo>
                  <a:cubicBezTo>
                    <a:pt x="14152" y="32"/>
                    <a:pt x="14157" y="33"/>
                    <a:pt x="14162" y="34"/>
                  </a:cubicBezTo>
                  <a:lnTo>
                    <a:pt x="14266" y="58"/>
                  </a:lnTo>
                  <a:lnTo>
                    <a:pt x="14385" y="100"/>
                  </a:lnTo>
                  <a:cubicBezTo>
                    <a:pt x="14389" y="102"/>
                    <a:pt x="14393" y="104"/>
                    <a:pt x="14397" y="106"/>
                  </a:cubicBezTo>
                  <a:lnTo>
                    <a:pt x="14501" y="170"/>
                  </a:lnTo>
                  <a:lnTo>
                    <a:pt x="14608" y="244"/>
                  </a:lnTo>
                  <a:lnTo>
                    <a:pt x="14717" y="336"/>
                  </a:lnTo>
                  <a:lnTo>
                    <a:pt x="14829" y="432"/>
                  </a:lnTo>
                  <a:lnTo>
                    <a:pt x="14937" y="539"/>
                  </a:lnTo>
                  <a:lnTo>
                    <a:pt x="15042" y="653"/>
                  </a:lnTo>
                  <a:lnTo>
                    <a:pt x="15146" y="765"/>
                  </a:lnTo>
                  <a:lnTo>
                    <a:pt x="15258" y="885"/>
                  </a:lnTo>
                  <a:lnTo>
                    <a:pt x="15364" y="1007"/>
                  </a:lnTo>
                  <a:lnTo>
                    <a:pt x="15468" y="1127"/>
                  </a:lnTo>
                  <a:lnTo>
                    <a:pt x="15572" y="1247"/>
                  </a:lnTo>
                  <a:lnTo>
                    <a:pt x="15684" y="1374"/>
                  </a:lnTo>
                  <a:lnTo>
                    <a:pt x="15788" y="1495"/>
                  </a:lnTo>
                  <a:lnTo>
                    <a:pt x="15892" y="1615"/>
                  </a:lnTo>
                  <a:lnTo>
                    <a:pt x="15996" y="1735"/>
                  </a:lnTo>
                  <a:lnTo>
                    <a:pt x="16106" y="1853"/>
                  </a:lnTo>
                  <a:lnTo>
                    <a:pt x="16212" y="1975"/>
                  </a:lnTo>
                  <a:lnTo>
                    <a:pt x="16316" y="2095"/>
                  </a:lnTo>
                  <a:lnTo>
                    <a:pt x="16418" y="2205"/>
                  </a:lnTo>
                  <a:lnTo>
                    <a:pt x="16522" y="2317"/>
                  </a:lnTo>
                  <a:lnTo>
                    <a:pt x="16633" y="2427"/>
                  </a:lnTo>
                  <a:lnTo>
                    <a:pt x="16737" y="2531"/>
                  </a:lnTo>
                  <a:lnTo>
                    <a:pt x="16841" y="2635"/>
                  </a:lnTo>
                  <a:lnTo>
                    <a:pt x="16945" y="2739"/>
                  </a:lnTo>
                  <a:lnTo>
                    <a:pt x="17055" y="2842"/>
                  </a:lnTo>
                  <a:lnTo>
                    <a:pt x="17159" y="2937"/>
                  </a:lnTo>
                  <a:lnTo>
                    <a:pt x="17263" y="3033"/>
                  </a:lnTo>
                  <a:lnTo>
                    <a:pt x="17367" y="3129"/>
                  </a:lnTo>
                  <a:lnTo>
                    <a:pt x="17475" y="3214"/>
                  </a:lnTo>
                  <a:lnTo>
                    <a:pt x="17581" y="3304"/>
                  </a:lnTo>
                  <a:lnTo>
                    <a:pt x="17685" y="3392"/>
                  </a:lnTo>
                  <a:lnTo>
                    <a:pt x="17789" y="3480"/>
                  </a:lnTo>
                  <a:lnTo>
                    <a:pt x="17897" y="3556"/>
                  </a:lnTo>
                  <a:lnTo>
                    <a:pt x="18002" y="3638"/>
                  </a:lnTo>
                  <a:lnTo>
                    <a:pt x="18106" y="3718"/>
                  </a:lnTo>
                  <a:lnTo>
                    <a:pt x="18208" y="3788"/>
                  </a:lnTo>
                  <a:lnTo>
                    <a:pt x="18312" y="3860"/>
                  </a:lnTo>
                  <a:lnTo>
                    <a:pt x="18422" y="3931"/>
                  </a:lnTo>
                  <a:lnTo>
                    <a:pt x="18528" y="4004"/>
                  </a:lnTo>
                  <a:lnTo>
                    <a:pt x="18629" y="4066"/>
                  </a:lnTo>
                  <a:lnTo>
                    <a:pt x="18733" y="4130"/>
                  </a:lnTo>
                  <a:lnTo>
                    <a:pt x="18843" y="4193"/>
                  </a:lnTo>
                  <a:lnTo>
                    <a:pt x="18949" y="4258"/>
                  </a:lnTo>
                  <a:lnTo>
                    <a:pt x="19050" y="4312"/>
                  </a:lnTo>
                  <a:lnTo>
                    <a:pt x="19157" y="4378"/>
                  </a:lnTo>
                  <a:lnTo>
                    <a:pt x="19060" y="4425"/>
                  </a:lnTo>
                  <a:lnTo>
                    <a:pt x="19172" y="3505"/>
                  </a:lnTo>
                  <a:lnTo>
                    <a:pt x="19276" y="2744"/>
                  </a:lnTo>
                  <a:lnTo>
                    <a:pt x="19380" y="2110"/>
                  </a:lnTo>
                  <a:lnTo>
                    <a:pt x="19485" y="1588"/>
                  </a:lnTo>
                  <a:lnTo>
                    <a:pt x="19598" y="1168"/>
                  </a:lnTo>
                  <a:lnTo>
                    <a:pt x="19702" y="830"/>
                  </a:lnTo>
                  <a:lnTo>
                    <a:pt x="19808" y="568"/>
                  </a:lnTo>
                  <a:lnTo>
                    <a:pt x="19915" y="363"/>
                  </a:lnTo>
                  <a:cubicBezTo>
                    <a:pt x="19916" y="360"/>
                    <a:pt x="19918" y="358"/>
                    <a:pt x="19920" y="355"/>
                  </a:cubicBezTo>
                  <a:lnTo>
                    <a:pt x="20024" y="211"/>
                  </a:lnTo>
                  <a:cubicBezTo>
                    <a:pt x="20027" y="207"/>
                    <a:pt x="20030" y="203"/>
                    <a:pt x="20034" y="200"/>
                  </a:cubicBezTo>
                  <a:lnTo>
                    <a:pt x="20146" y="104"/>
                  </a:lnTo>
                  <a:cubicBezTo>
                    <a:pt x="20148" y="102"/>
                    <a:pt x="20151" y="100"/>
                    <a:pt x="20154" y="98"/>
                  </a:cubicBezTo>
                  <a:lnTo>
                    <a:pt x="20258" y="34"/>
                  </a:lnTo>
                  <a:cubicBezTo>
                    <a:pt x="20264" y="30"/>
                    <a:pt x="20270" y="28"/>
                    <a:pt x="20277" y="26"/>
                  </a:cubicBezTo>
                  <a:lnTo>
                    <a:pt x="20381" y="2"/>
                  </a:lnTo>
                  <a:cubicBezTo>
                    <a:pt x="20386" y="1"/>
                    <a:pt x="20391" y="0"/>
                    <a:pt x="20395" y="0"/>
                  </a:cubicBezTo>
                  <a:lnTo>
                    <a:pt x="20499" y="0"/>
                  </a:lnTo>
                  <a:cubicBezTo>
                    <a:pt x="20504" y="0"/>
                    <a:pt x="20508" y="1"/>
                    <a:pt x="20513" y="2"/>
                  </a:cubicBezTo>
                  <a:lnTo>
                    <a:pt x="20625" y="26"/>
                  </a:lnTo>
                  <a:cubicBezTo>
                    <a:pt x="20629" y="27"/>
                    <a:pt x="20634" y="28"/>
                    <a:pt x="20638" y="30"/>
                  </a:cubicBezTo>
                  <a:lnTo>
                    <a:pt x="20742" y="78"/>
                  </a:lnTo>
                  <a:lnTo>
                    <a:pt x="20850" y="136"/>
                  </a:lnTo>
                  <a:cubicBezTo>
                    <a:pt x="20853" y="138"/>
                    <a:pt x="20856" y="140"/>
                    <a:pt x="20858" y="142"/>
                  </a:cubicBezTo>
                  <a:lnTo>
                    <a:pt x="20962" y="222"/>
                  </a:lnTo>
                  <a:lnTo>
                    <a:pt x="21075" y="310"/>
                  </a:lnTo>
                  <a:lnTo>
                    <a:pt x="21183" y="409"/>
                  </a:lnTo>
                  <a:lnTo>
                    <a:pt x="21289" y="515"/>
                  </a:lnTo>
                  <a:cubicBezTo>
                    <a:pt x="21314" y="540"/>
                    <a:pt x="21314" y="581"/>
                    <a:pt x="21289" y="606"/>
                  </a:cubicBezTo>
                  <a:cubicBezTo>
                    <a:pt x="21264" y="631"/>
                    <a:pt x="21223" y="631"/>
                    <a:pt x="21198" y="606"/>
                  </a:cubicBezTo>
                  <a:lnTo>
                    <a:pt x="21096" y="503"/>
                  </a:lnTo>
                  <a:lnTo>
                    <a:pt x="20996" y="411"/>
                  </a:lnTo>
                  <a:lnTo>
                    <a:pt x="20884" y="323"/>
                  </a:lnTo>
                  <a:lnTo>
                    <a:pt x="20780" y="243"/>
                  </a:lnTo>
                  <a:lnTo>
                    <a:pt x="20789" y="249"/>
                  </a:lnTo>
                  <a:lnTo>
                    <a:pt x="20689" y="195"/>
                  </a:lnTo>
                  <a:lnTo>
                    <a:pt x="20585" y="147"/>
                  </a:lnTo>
                  <a:lnTo>
                    <a:pt x="20598" y="151"/>
                  </a:lnTo>
                  <a:lnTo>
                    <a:pt x="20486" y="127"/>
                  </a:lnTo>
                  <a:lnTo>
                    <a:pt x="20499" y="128"/>
                  </a:lnTo>
                  <a:lnTo>
                    <a:pt x="20395" y="128"/>
                  </a:lnTo>
                  <a:lnTo>
                    <a:pt x="20410" y="127"/>
                  </a:lnTo>
                  <a:lnTo>
                    <a:pt x="20306" y="151"/>
                  </a:lnTo>
                  <a:lnTo>
                    <a:pt x="20325" y="143"/>
                  </a:lnTo>
                  <a:lnTo>
                    <a:pt x="20221" y="207"/>
                  </a:lnTo>
                  <a:lnTo>
                    <a:pt x="20229" y="201"/>
                  </a:lnTo>
                  <a:lnTo>
                    <a:pt x="20117" y="297"/>
                  </a:lnTo>
                  <a:lnTo>
                    <a:pt x="20127" y="286"/>
                  </a:lnTo>
                  <a:lnTo>
                    <a:pt x="20023" y="430"/>
                  </a:lnTo>
                  <a:lnTo>
                    <a:pt x="20028" y="422"/>
                  </a:lnTo>
                  <a:lnTo>
                    <a:pt x="19927" y="617"/>
                  </a:lnTo>
                  <a:lnTo>
                    <a:pt x="19825" y="867"/>
                  </a:lnTo>
                  <a:lnTo>
                    <a:pt x="19721" y="1201"/>
                  </a:lnTo>
                  <a:lnTo>
                    <a:pt x="19610" y="1613"/>
                  </a:lnTo>
                  <a:lnTo>
                    <a:pt x="19507" y="2131"/>
                  </a:lnTo>
                  <a:lnTo>
                    <a:pt x="19403" y="2761"/>
                  </a:lnTo>
                  <a:lnTo>
                    <a:pt x="19299" y="3520"/>
                  </a:lnTo>
                  <a:lnTo>
                    <a:pt x="19187" y="4440"/>
                  </a:lnTo>
                  <a:cubicBezTo>
                    <a:pt x="19184" y="4462"/>
                    <a:pt x="19171" y="4481"/>
                    <a:pt x="19151" y="4490"/>
                  </a:cubicBezTo>
                  <a:cubicBezTo>
                    <a:pt x="19132" y="4500"/>
                    <a:pt x="19108" y="4498"/>
                    <a:pt x="19090" y="4487"/>
                  </a:cubicBezTo>
                  <a:lnTo>
                    <a:pt x="18989" y="4425"/>
                  </a:lnTo>
                  <a:lnTo>
                    <a:pt x="18882" y="4367"/>
                  </a:lnTo>
                  <a:lnTo>
                    <a:pt x="18780" y="4304"/>
                  </a:lnTo>
                  <a:lnTo>
                    <a:pt x="18666" y="4239"/>
                  </a:lnTo>
                  <a:lnTo>
                    <a:pt x="18562" y="4175"/>
                  </a:lnTo>
                  <a:lnTo>
                    <a:pt x="18455" y="4109"/>
                  </a:lnTo>
                  <a:lnTo>
                    <a:pt x="18353" y="4038"/>
                  </a:lnTo>
                  <a:lnTo>
                    <a:pt x="18239" y="3965"/>
                  </a:lnTo>
                  <a:lnTo>
                    <a:pt x="18135" y="3893"/>
                  </a:lnTo>
                  <a:lnTo>
                    <a:pt x="18028" y="3819"/>
                  </a:lnTo>
                  <a:lnTo>
                    <a:pt x="17924" y="3739"/>
                  </a:lnTo>
                  <a:lnTo>
                    <a:pt x="17822" y="3661"/>
                  </a:lnTo>
                  <a:lnTo>
                    <a:pt x="17706" y="3577"/>
                  </a:lnTo>
                  <a:lnTo>
                    <a:pt x="17602" y="3489"/>
                  </a:lnTo>
                  <a:lnTo>
                    <a:pt x="17498" y="3401"/>
                  </a:lnTo>
                  <a:lnTo>
                    <a:pt x="17396" y="3315"/>
                  </a:lnTo>
                  <a:lnTo>
                    <a:pt x="17280" y="3223"/>
                  </a:lnTo>
                  <a:lnTo>
                    <a:pt x="17176" y="3127"/>
                  </a:lnTo>
                  <a:lnTo>
                    <a:pt x="17072" y="3031"/>
                  </a:lnTo>
                  <a:lnTo>
                    <a:pt x="16968" y="2935"/>
                  </a:lnTo>
                  <a:lnTo>
                    <a:pt x="16854" y="2830"/>
                  </a:lnTo>
                  <a:lnTo>
                    <a:pt x="16750" y="2726"/>
                  </a:lnTo>
                  <a:lnTo>
                    <a:pt x="16646" y="2622"/>
                  </a:lnTo>
                  <a:lnTo>
                    <a:pt x="16542" y="2518"/>
                  </a:lnTo>
                  <a:lnTo>
                    <a:pt x="16429" y="2404"/>
                  </a:lnTo>
                  <a:lnTo>
                    <a:pt x="16325" y="2292"/>
                  </a:lnTo>
                  <a:lnTo>
                    <a:pt x="16219" y="2178"/>
                  </a:lnTo>
                  <a:lnTo>
                    <a:pt x="16115" y="2058"/>
                  </a:lnTo>
                  <a:lnTo>
                    <a:pt x="16013" y="1940"/>
                  </a:lnTo>
                  <a:lnTo>
                    <a:pt x="15899" y="1818"/>
                  </a:lnTo>
                  <a:lnTo>
                    <a:pt x="15795" y="1698"/>
                  </a:lnTo>
                  <a:lnTo>
                    <a:pt x="15691" y="1578"/>
                  </a:lnTo>
                  <a:lnTo>
                    <a:pt x="15587" y="1459"/>
                  </a:lnTo>
                  <a:lnTo>
                    <a:pt x="15475" y="1330"/>
                  </a:lnTo>
                  <a:lnTo>
                    <a:pt x="15371" y="1210"/>
                  </a:lnTo>
                  <a:lnTo>
                    <a:pt x="15267" y="1090"/>
                  </a:lnTo>
                  <a:lnTo>
                    <a:pt x="15165" y="972"/>
                  </a:lnTo>
                  <a:lnTo>
                    <a:pt x="15053" y="852"/>
                  </a:lnTo>
                  <a:lnTo>
                    <a:pt x="14949" y="740"/>
                  </a:lnTo>
                  <a:lnTo>
                    <a:pt x="14846" y="630"/>
                  </a:lnTo>
                  <a:lnTo>
                    <a:pt x="14746" y="529"/>
                  </a:lnTo>
                  <a:lnTo>
                    <a:pt x="14634" y="433"/>
                  </a:lnTo>
                  <a:lnTo>
                    <a:pt x="14535" y="349"/>
                  </a:lnTo>
                  <a:lnTo>
                    <a:pt x="14434" y="279"/>
                  </a:lnTo>
                  <a:lnTo>
                    <a:pt x="14330" y="215"/>
                  </a:lnTo>
                  <a:lnTo>
                    <a:pt x="14342" y="221"/>
                  </a:lnTo>
                  <a:lnTo>
                    <a:pt x="14237" y="183"/>
                  </a:lnTo>
                  <a:lnTo>
                    <a:pt x="14133" y="159"/>
                  </a:lnTo>
                  <a:lnTo>
                    <a:pt x="14147" y="160"/>
                  </a:lnTo>
                  <a:lnTo>
                    <a:pt x="14043" y="160"/>
                  </a:lnTo>
                  <a:lnTo>
                    <a:pt x="14058" y="159"/>
                  </a:lnTo>
                  <a:lnTo>
                    <a:pt x="13954" y="183"/>
                  </a:lnTo>
                  <a:lnTo>
                    <a:pt x="13973" y="175"/>
                  </a:lnTo>
                  <a:lnTo>
                    <a:pt x="13869" y="239"/>
                  </a:lnTo>
                  <a:lnTo>
                    <a:pt x="13877" y="233"/>
                  </a:lnTo>
                  <a:lnTo>
                    <a:pt x="13765" y="329"/>
                  </a:lnTo>
                  <a:lnTo>
                    <a:pt x="13775" y="318"/>
                  </a:lnTo>
                  <a:lnTo>
                    <a:pt x="13671" y="462"/>
                  </a:lnTo>
                  <a:lnTo>
                    <a:pt x="13676" y="454"/>
                  </a:lnTo>
                  <a:lnTo>
                    <a:pt x="13575" y="648"/>
                  </a:lnTo>
                  <a:lnTo>
                    <a:pt x="13472" y="909"/>
                  </a:lnTo>
                  <a:lnTo>
                    <a:pt x="13362" y="1240"/>
                  </a:lnTo>
                  <a:lnTo>
                    <a:pt x="13258" y="1653"/>
                  </a:lnTo>
                  <a:lnTo>
                    <a:pt x="13155" y="2171"/>
                  </a:lnTo>
                  <a:lnTo>
                    <a:pt x="13051" y="2802"/>
                  </a:lnTo>
                  <a:lnTo>
                    <a:pt x="12939" y="3560"/>
                  </a:lnTo>
                  <a:lnTo>
                    <a:pt x="12835" y="4480"/>
                  </a:lnTo>
                  <a:cubicBezTo>
                    <a:pt x="12833" y="4501"/>
                    <a:pt x="12820" y="4519"/>
                    <a:pt x="12801" y="4529"/>
                  </a:cubicBezTo>
                  <a:cubicBezTo>
                    <a:pt x="12782" y="4539"/>
                    <a:pt x="12760" y="4539"/>
                    <a:pt x="12741" y="4529"/>
                  </a:cubicBezTo>
                  <a:lnTo>
                    <a:pt x="12637" y="4473"/>
                  </a:lnTo>
                  <a:lnTo>
                    <a:pt x="12532" y="4416"/>
                  </a:lnTo>
                  <a:lnTo>
                    <a:pt x="12418" y="4351"/>
                  </a:lnTo>
                  <a:lnTo>
                    <a:pt x="12317" y="4289"/>
                  </a:lnTo>
                  <a:lnTo>
                    <a:pt x="12207" y="4229"/>
                  </a:lnTo>
                  <a:lnTo>
                    <a:pt x="12106" y="4159"/>
                  </a:lnTo>
                  <a:lnTo>
                    <a:pt x="12001" y="4094"/>
                  </a:lnTo>
                  <a:lnTo>
                    <a:pt x="11887" y="4021"/>
                  </a:lnTo>
                  <a:lnTo>
                    <a:pt x="11783" y="3949"/>
                  </a:lnTo>
                  <a:lnTo>
                    <a:pt x="11679" y="3877"/>
                  </a:lnTo>
                  <a:lnTo>
                    <a:pt x="11574" y="3805"/>
                  </a:lnTo>
                  <a:lnTo>
                    <a:pt x="11460" y="3723"/>
                  </a:lnTo>
                  <a:lnTo>
                    <a:pt x="11356" y="3643"/>
                  </a:lnTo>
                  <a:lnTo>
                    <a:pt x="11250" y="3561"/>
                  </a:lnTo>
                  <a:lnTo>
                    <a:pt x="11148" y="3475"/>
                  </a:lnTo>
                  <a:lnTo>
                    <a:pt x="11034" y="3385"/>
                  </a:lnTo>
                  <a:lnTo>
                    <a:pt x="10930" y="3297"/>
                  </a:lnTo>
                  <a:lnTo>
                    <a:pt x="10824" y="3207"/>
                  </a:lnTo>
                  <a:lnTo>
                    <a:pt x="10722" y="3113"/>
                  </a:lnTo>
                  <a:lnTo>
                    <a:pt x="10608" y="3015"/>
                  </a:lnTo>
                  <a:lnTo>
                    <a:pt x="10502" y="2918"/>
                  </a:lnTo>
                  <a:lnTo>
                    <a:pt x="10398" y="2814"/>
                  </a:lnTo>
                  <a:lnTo>
                    <a:pt x="10296" y="2711"/>
                  </a:lnTo>
                  <a:lnTo>
                    <a:pt x="10182" y="2606"/>
                  </a:lnTo>
                  <a:lnTo>
                    <a:pt x="10077" y="2500"/>
                  </a:lnTo>
                  <a:lnTo>
                    <a:pt x="9973" y="2388"/>
                  </a:lnTo>
                  <a:lnTo>
                    <a:pt x="9869" y="2276"/>
                  </a:lnTo>
                  <a:lnTo>
                    <a:pt x="9765" y="2164"/>
                  </a:lnTo>
                  <a:lnTo>
                    <a:pt x="9653" y="2044"/>
                  </a:lnTo>
                  <a:lnTo>
                    <a:pt x="9547" y="1930"/>
                  </a:lnTo>
                  <a:lnTo>
                    <a:pt x="9443" y="1810"/>
                  </a:lnTo>
                  <a:lnTo>
                    <a:pt x="9341" y="1692"/>
                  </a:lnTo>
                  <a:lnTo>
                    <a:pt x="9227" y="1570"/>
                  </a:lnTo>
                  <a:lnTo>
                    <a:pt x="9125" y="1452"/>
                  </a:lnTo>
                  <a:lnTo>
                    <a:pt x="9019" y="1338"/>
                  </a:lnTo>
                  <a:lnTo>
                    <a:pt x="8917" y="1220"/>
                  </a:lnTo>
                  <a:lnTo>
                    <a:pt x="8805" y="1100"/>
                  </a:lnTo>
                  <a:lnTo>
                    <a:pt x="8701" y="988"/>
                  </a:lnTo>
                  <a:lnTo>
                    <a:pt x="8598" y="878"/>
                  </a:lnTo>
                  <a:lnTo>
                    <a:pt x="8498" y="777"/>
                  </a:lnTo>
                  <a:lnTo>
                    <a:pt x="8384" y="679"/>
                  </a:lnTo>
                  <a:lnTo>
                    <a:pt x="8284" y="587"/>
                  </a:lnTo>
                  <a:lnTo>
                    <a:pt x="8183" y="509"/>
                  </a:lnTo>
                  <a:lnTo>
                    <a:pt x="8085" y="441"/>
                  </a:lnTo>
                  <a:lnTo>
                    <a:pt x="7981" y="385"/>
                  </a:lnTo>
                  <a:lnTo>
                    <a:pt x="7990" y="389"/>
                  </a:lnTo>
                  <a:lnTo>
                    <a:pt x="7878" y="349"/>
                  </a:lnTo>
                  <a:lnTo>
                    <a:pt x="7890" y="352"/>
                  </a:lnTo>
                  <a:lnTo>
                    <a:pt x="7786" y="336"/>
                  </a:lnTo>
                  <a:lnTo>
                    <a:pt x="7800" y="336"/>
                  </a:lnTo>
                  <a:lnTo>
                    <a:pt x="7696" y="344"/>
                  </a:lnTo>
                  <a:lnTo>
                    <a:pt x="7710" y="342"/>
                  </a:lnTo>
                  <a:lnTo>
                    <a:pt x="7606" y="374"/>
                  </a:lnTo>
                  <a:lnTo>
                    <a:pt x="7619" y="368"/>
                  </a:lnTo>
                  <a:lnTo>
                    <a:pt x="7507" y="432"/>
                  </a:lnTo>
                  <a:lnTo>
                    <a:pt x="7521" y="422"/>
                  </a:lnTo>
                  <a:lnTo>
                    <a:pt x="7417" y="526"/>
                  </a:lnTo>
                  <a:lnTo>
                    <a:pt x="7424" y="517"/>
                  </a:lnTo>
                  <a:lnTo>
                    <a:pt x="7325" y="661"/>
                  </a:lnTo>
                  <a:lnTo>
                    <a:pt x="7223" y="865"/>
                  </a:lnTo>
                  <a:lnTo>
                    <a:pt x="7113" y="1131"/>
                  </a:lnTo>
                  <a:lnTo>
                    <a:pt x="7010" y="1463"/>
                  </a:lnTo>
                  <a:lnTo>
                    <a:pt x="6906" y="1893"/>
                  </a:lnTo>
                  <a:lnTo>
                    <a:pt x="6803" y="2412"/>
                  </a:lnTo>
                  <a:lnTo>
                    <a:pt x="6691" y="3049"/>
                  </a:lnTo>
                  <a:lnTo>
                    <a:pt x="6587" y="3824"/>
                  </a:lnTo>
                  <a:lnTo>
                    <a:pt x="6483" y="4744"/>
                  </a:lnTo>
                  <a:cubicBezTo>
                    <a:pt x="6481" y="4764"/>
                    <a:pt x="6469" y="4782"/>
                    <a:pt x="6451" y="4792"/>
                  </a:cubicBezTo>
                  <a:cubicBezTo>
                    <a:pt x="6433" y="4802"/>
                    <a:pt x="6411" y="4803"/>
                    <a:pt x="6393" y="4795"/>
                  </a:cubicBezTo>
                  <a:lnTo>
                    <a:pt x="6290" y="4747"/>
                  </a:lnTo>
                  <a:lnTo>
                    <a:pt x="6177" y="4699"/>
                  </a:lnTo>
                  <a:lnTo>
                    <a:pt x="6069" y="4649"/>
                  </a:lnTo>
                  <a:lnTo>
                    <a:pt x="5965" y="4593"/>
                  </a:lnTo>
                  <a:lnTo>
                    <a:pt x="5861" y="4537"/>
                  </a:lnTo>
                  <a:lnTo>
                    <a:pt x="5759" y="4482"/>
                  </a:lnTo>
                  <a:lnTo>
                    <a:pt x="5642" y="4423"/>
                  </a:lnTo>
                  <a:lnTo>
                    <a:pt x="5541" y="4361"/>
                  </a:lnTo>
                  <a:lnTo>
                    <a:pt x="5434" y="4303"/>
                  </a:lnTo>
                  <a:lnTo>
                    <a:pt x="5332" y="4240"/>
                  </a:lnTo>
                  <a:lnTo>
                    <a:pt x="5218" y="4175"/>
                  </a:lnTo>
                  <a:lnTo>
                    <a:pt x="5111" y="4109"/>
                  </a:lnTo>
                  <a:lnTo>
                    <a:pt x="5007" y="4037"/>
                  </a:lnTo>
                  <a:lnTo>
                    <a:pt x="4905" y="3966"/>
                  </a:lnTo>
                  <a:lnTo>
                    <a:pt x="4791" y="3893"/>
                  </a:lnTo>
                  <a:lnTo>
                    <a:pt x="4684" y="3819"/>
                  </a:lnTo>
                  <a:lnTo>
                    <a:pt x="4583" y="3741"/>
                  </a:lnTo>
                  <a:lnTo>
                    <a:pt x="4478" y="3669"/>
                  </a:lnTo>
                  <a:lnTo>
                    <a:pt x="4364" y="3587"/>
                  </a:lnTo>
                  <a:lnTo>
                    <a:pt x="4258" y="3505"/>
                  </a:lnTo>
                  <a:lnTo>
                    <a:pt x="4154" y="3417"/>
                  </a:lnTo>
                  <a:lnTo>
                    <a:pt x="4050" y="3329"/>
                  </a:lnTo>
                  <a:lnTo>
                    <a:pt x="3948" y="3243"/>
                  </a:lnTo>
                  <a:lnTo>
                    <a:pt x="3834" y="3153"/>
                  </a:lnTo>
                  <a:lnTo>
                    <a:pt x="3728" y="3063"/>
                  </a:lnTo>
                  <a:lnTo>
                    <a:pt x="3626" y="2969"/>
                  </a:lnTo>
                  <a:lnTo>
                    <a:pt x="3522" y="2881"/>
                  </a:lnTo>
                  <a:lnTo>
                    <a:pt x="3408" y="2783"/>
                  </a:lnTo>
                  <a:lnTo>
                    <a:pt x="3304" y="2687"/>
                  </a:lnTo>
                  <a:lnTo>
                    <a:pt x="3198" y="2590"/>
                  </a:lnTo>
                  <a:lnTo>
                    <a:pt x="3098" y="2489"/>
                  </a:lnTo>
                  <a:lnTo>
                    <a:pt x="2984" y="2391"/>
                  </a:lnTo>
                  <a:lnTo>
                    <a:pt x="2880" y="2295"/>
                  </a:lnTo>
                  <a:lnTo>
                    <a:pt x="2776" y="2199"/>
                  </a:lnTo>
                  <a:lnTo>
                    <a:pt x="2674" y="2105"/>
                  </a:lnTo>
                  <a:lnTo>
                    <a:pt x="2560" y="2007"/>
                  </a:lnTo>
                  <a:lnTo>
                    <a:pt x="2458" y="1913"/>
                  </a:lnTo>
                  <a:lnTo>
                    <a:pt x="2354" y="1825"/>
                  </a:lnTo>
                  <a:lnTo>
                    <a:pt x="2255" y="1741"/>
                  </a:lnTo>
                  <a:lnTo>
                    <a:pt x="2153" y="1670"/>
                  </a:lnTo>
                  <a:lnTo>
                    <a:pt x="2042" y="1599"/>
                  </a:lnTo>
                  <a:lnTo>
                    <a:pt x="1941" y="1537"/>
                  </a:lnTo>
                  <a:lnTo>
                    <a:pt x="1844" y="1484"/>
                  </a:lnTo>
                  <a:lnTo>
                    <a:pt x="1740" y="1444"/>
                  </a:lnTo>
                  <a:lnTo>
                    <a:pt x="1750" y="1447"/>
                  </a:lnTo>
                  <a:lnTo>
                    <a:pt x="1647" y="1424"/>
                  </a:lnTo>
                  <a:lnTo>
                    <a:pt x="1543" y="1416"/>
                  </a:lnTo>
                  <a:lnTo>
                    <a:pt x="1552" y="1416"/>
                  </a:lnTo>
                  <a:lnTo>
                    <a:pt x="1448" y="1424"/>
                  </a:lnTo>
                  <a:lnTo>
                    <a:pt x="1466" y="1420"/>
                  </a:lnTo>
                  <a:lnTo>
                    <a:pt x="1362" y="1460"/>
                  </a:lnTo>
                  <a:lnTo>
                    <a:pt x="1371" y="1456"/>
                  </a:lnTo>
                  <a:lnTo>
                    <a:pt x="1259" y="1520"/>
                  </a:lnTo>
                  <a:lnTo>
                    <a:pt x="1273" y="1510"/>
                  </a:lnTo>
                  <a:lnTo>
                    <a:pt x="1169" y="1614"/>
                  </a:lnTo>
                  <a:lnTo>
                    <a:pt x="1175" y="1606"/>
                  </a:lnTo>
                  <a:lnTo>
                    <a:pt x="1076" y="1743"/>
                  </a:lnTo>
                  <a:lnTo>
                    <a:pt x="973" y="1932"/>
                  </a:lnTo>
                  <a:lnTo>
                    <a:pt x="864" y="2165"/>
                  </a:lnTo>
                  <a:lnTo>
                    <a:pt x="761" y="2474"/>
                  </a:lnTo>
                  <a:lnTo>
                    <a:pt x="658" y="2846"/>
                  </a:lnTo>
                  <a:lnTo>
                    <a:pt x="554" y="3317"/>
                  </a:lnTo>
                  <a:lnTo>
                    <a:pt x="443" y="3882"/>
                  </a:lnTo>
                  <a:lnTo>
                    <a:pt x="339" y="4560"/>
                  </a:lnTo>
                  <a:lnTo>
                    <a:pt x="235" y="5383"/>
                  </a:lnTo>
                  <a:lnTo>
                    <a:pt x="131" y="6351"/>
                  </a:lnTo>
                  <a:cubicBezTo>
                    <a:pt x="127" y="6386"/>
                    <a:pt x="96" y="6412"/>
                    <a:pt x="61" y="6408"/>
                  </a:cubicBezTo>
                  <a:cubicBezTo>
                    <a:pt x="25" y="6404"/>
                    <a:pt x="0" y="6373"/>
                    <a:pt x="4" y="6338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978" name="Freeform 42"/>
            <p:cNvSpPr>
              <a:spLocks/>
            </p:cNvSpPr>
            <p:nvPr/>
          </p:nvSpPr>
          <p:spPr bwMode="auto">
            <a:xfrm>
              <a:off x="7000875" y="4856163"/>
              <a:ext cx="835025" cy="762000"/>
            </a:xfrm>
            <a:custGeom>
              <a:avLst/>
              <a:gdLst>
                <a:gd name="T0" fmla="*/ 2147483646 w 4384"/>
                <a:gd name="T1" fmla="*/ 2147483646 h 4008"/>
                <a:gd name="T2" fmla="*/ 2147483646 w 4384"/>
                <a:gd name="T3" fmla="*/ 2147483646 h 4008"/>
                <a:gd name="T4" fmla="*/ 2147483646 w 4384"/>
                <a:gd name="T5" fmla="*/ 2147483646 h 4008"/>
                <a:gd name="T6" fmla="*/ 2147483646 w 4384"/>
                <a:gd name="T7" fmla="*/ 2147483646 h 4008"/>
                <a:gd name="T8" fmla="*/ 2147483646 w 4384"/>
                <a:gd name="T9" fmla="*/ 2147483646 h 4008"/>
                <a:gd name="T10" fmla="*/ 2147483646 w 4384"/>
                <a:gd name="T11" fmla="*/ 2147483646 h 4008"/>
                <a:gd name="T12" fmla="*/ 2147483646 w 4384"/>
                <a:gd name="T13" fmla="*/ 2147483646 h 4008"/>
                <a:gd name="T14" fmla="*/ 2147483646 w 4384"/>
                <a:gd name="T15" fmla="*/ 2147483646 h 4008"/>
                <a:gd name="T16" fmla="*/ 2147483646 w 4384"/>
                <a:gd name="T17" fmla="*/ 2147483646 h 4008"/>
                <a:gd name="T18" fmla="*/ 2147483646 w 4384"/>
                <a:gd name="T19" fmla="*/ 2147483646 h 4008"/>
                <a:gd name="T20" fmla="*/ 2147483646 w 4384"/>
                <a:gd name="T21" fmla="*/ 2147483646 h 4008"/>
                <a:gd name="T22" fmla="*/ 2147483646 w 4384"/>
                <a:gd name="T23" fmla="*/ 2147483646 h 4008"/>
                <a:gd name="T24" fmla="*/ 2147483646 w 4384"/>
                <a:gd name="T25" fmla="*/ 2147483646 h 4008"/>
                <a:gd name="T26" fmla="*/ 2147483646 w 4384"/>
                <a:gd name="T27" fmla="*/ 2147483646 h 4008"/>
                <a:gd name="T28" fmla="*/ 2147483646 w 4384"/>
                <a:gd name="T29" fmla="*/ 2147483646 h 4008"/>
                <a:gd name="T30" fmla="*/ 2147483646 w 4384"/>
                <a:gd name="T31" fmla="*/ 2147483646 h 4008"/>
                <a:gd name="T32" fmla="*/ 2147483646 w 4384"/>
                <a:gd name="T33" fmla="*/ 2147483646 h 4008"/>
                <a:gd name="T34" fmla="*/ 2147483646 w 4384"/>
                <a:gd name="T35" fmla="*/ 2147483646 h 4008"/>
                <a:gd name="T36" fmla="*/ 2147483646 w 4384"/>
                <a:gd name="T37" fmla="*/ 2147483646 h 4008"/>
                <a:gd name="T38" fmla="*/ 2147483646 w 4384"/>
                <a:gd name="T39" fmla="*/ 2147483646 h 4008"/>
                <a:gd name="T40" fmla="*/ 2147483646 w 4384"/>
                <a:gd name="T41" fmla="*/ 2147483646 h 4008"/>
                <a:gd name="T42" fmla="*/ 2147483646 w 4384"/>
                <a:gd name="T43" fmla="*/ 2147483646 h 4008"/>
                <a:gd name="T44" fmla="*/ 2147483646 w 4384"/>
                <a:gd name="T45" fmla="*/ 2147483646 h 4008"/>
                <a:gd name="T46" fmla="*/ 2147483646 w 4384"/>
                <a:gd name="T47" fmla="*/ 2147483646 h 4008"/>
                <a:gd name="T48" fmla="*/ 2147483646 w 4384"/>
                <a:gd name="T49" fmla="*/ 2147483646 h 4008"/>
                <a:gd name="T50" fmla="*/ 2147483646 w 4384"/>
                <a:gd name="T51" fmla="*/ 2147483646 h 4008"/>
                <a:gd name="T52" fmla="*/ 2147483646 w 4384"/>
                <a:gd name="T53" fmla="*/ 2147483646 h 4008"/>
                <a:gd name="T54" fmla="*/ 2147483646 w 4384"/>
                <a:gd name="T55" fmla="*/ 2147483646 h 4008"/>
                <a:gd name="T56" fmla="*/ 2147483646 w 4384"/>
                <a:gd name="T57" fmla="*/ 2147483646 h 4008"/>
                <a:gd name="T58" fmla="*/ 2147483646 w 4384"/>
                <a:gd name="T59" fmla="*/ 2147483646 h 4008"/>
                <a:gd name="T60" fmla="*/ 2147483646 w 4384"/>
                <a:gd name="T61" fmla="*/ 2147483646 h 4008"/>
                <a:gd name="T62" fmla="*/ 2147483646 w 4384"/>
                <a:gd name="T63" fmla="*/ 2147483646 h 4008"/>
                <a:gd name="T64" fmla="*/ 2147483646 w 4384"/>
                <a:gd name="T65" fmla="*/ 2147483646 h 4008"/>
                <a:gd name="T66" fmla="*/ 2147483646 w 4384"/>
                <a:gd name="T67" fmla="*/ 2147483646 h 4008"/>
                <a:gd name="T68" fmla="*/ 2147483646 w 4384"/>
                <a:gd name="T69" fmla="*/ 2147483646 h 4008"/>
                <a:gd name="T70" fmla="*/ 2147483646 w 4384"/>
                <a:gd name="T71" fmla="*/ 2147483646 h 4008"/>
                <a:gd name="T72" fmla="*/ 2147483646 w 4384"/>
                <a:gd name="T73" fmla="*/ 2147483646 h 4008"/>
                <a:gd name="T74" fmla="*/ 2147483646 w 4384"/>
                <a:gd name="T75" fmla="*/ 2147483646 h 4008"/>
                <a:gd name="T76" fmla="*/ 2147483646 w 4384"/>
                <a:gd name="T77" fmla="*/ 2147483646 h 4008"/>
                <a:gd name="T78" fmla="*/ 2147483646 w 4384"/>
                <a:gd name="T79" fmla="*/ 2147483646 h 4008"/>
                <a:gd name="T80" fmla="*/ 2147483646 w 4384"/>
                <a:gd name="T81" fmla="*/ 2147483646 h 4008"/>
                <a:gd name="T82" fmla="*/ 2147483646 w 4384"/>
                <a:gd name="T83" fmla="*/ 2147483646 h 40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84" h="4008">
                  <a:moveTo>
                    <a:pt x="117" y="27"/>
                  </a:moveTo>
                  <a:lnTo>
                    <a:pt x="221" y="139"/>
                  </a:lnTo>
                  <a:lnTo>
                    <a:pt x="332" y="249"/>
                  </a:lnTo>
                  <a:lnTo>
                    <a:pt x="439" y="373"/>
                  </a:lnTo>
                  <a:lnTo>
                    <a:pt x="543" y="493"/>
                  </a:lnTo>
                  <a:lnTo>
                    <a:pt x="647" y="613"/>
                  </a:lnTo>
                  <a:lnTo>
                    <a:pt x="759" y="740"/>
                  </a:lnTo>
                  <a:lnTo>
                    <a:pt x="863" y="861"/>
                  </a:lnTo>
                  <a:lnTo>
                    <a:pt x="968" y="990"/>
                  </a:lnTo>
                  <a:lnTo>
                    <a:pt x="1071" y="1109"/>
                  </a:lnTo>
                  <a:lnTo>
                    <a:pt x="1175" y="1229"/>
                  </a:lnTo>
                  <a:lnTo>
                    <a:pt x="1285" y="1347"/>
                  </a:lnTo>
                  <a:lnTo>
                    <a:pt x="1391" y="1469"/>
                  </a:lnTo>
                  <a:lnTo>
                    <a:pt x="1495" y="1589"/>
                  </a:lnTo>
                  <a:lnTo>
                    <a:pt x="1597" y="1699"/>
                  </a:lnTo>
                  <a:lnTo>
                    <a:pt x="1708" y="1809"/>
                  </a:lnTo>
                  <a:lnTo>
                    <a:pt x="1813" y="1923"/>
                  </a:lnTo>
                  <a:lnTo>
                    <a:pt x="1916" y="2025"/>
                  </a:lnTo>
                  <a:lnTo>
                    <a:pt x="2021" y="2139"/>
                  </a:lnTo>
                  <a:lnTo>
                    <a:pt x="2130" y="2240"/>
                  </a:lnTo>
                  <a:lnTo>
                    <a:pt x="2234" y="2335"/>
                  </a:lnTo>
                  <a:lnTo>
                    <a:pt x="2340" y="2441"/>
                  </a:lnTo>
                  <a:lnTo>
                    <a:pt x="2442" y="2535"/>
                  </a:lnTo>
                  <a:lnTo>
                    <a:pt x="2550" y="2620"/>
                  </a:lnTo>
                  <a:lnTo>
                    <a:pt x="2658" y="2719"/>
                  </a:lnTo>
                  <a:lnTo>
                    <a:pt x="2760" y="2806"/>
                  </a:lnTo>
                  <a:lnTo>
                    <a:pt x="2864" y="2894"/>
                  </a:lnTo>
                  <a:lnTo>
                    <a:pt x="2965" y="2972"/>
                  </a:lnTo>
                  <a:lnTo>
                    <a:pt x="3078" y="3060"/>
                  </a:lnTo>
                  <a:lnTo>
                    <a:pt x="3181" y="3140"/>
                  </a:lnTo>
                  <a:lnTo>
                    <a:pt x="3283" y="3210"/>
                  </a:lnTo>
                  <a:lnTo>
                    <a:pt x="3389" y="3292"/>
                  </a:lnTo>
                  <a:lnTo>
                    <a:pt x="3497" y="3361"/>
                  </a:lnTo>
                  <a:lnTo>
                    <a:pt x="3603" y="3434"/>
                  </a:lnTo>
                  <a:lnTo>
                    <a:pt x="3707" y="3506"/>
                  </a:lnTo>
                  <a:lnTo>
                    <a:pt x="3808" y="3568"/>
                  </a:lnTo>
                  <a:lnTo>
                    <a:pt x="3918" y="3631"/>
                  </a:lnTo>
                  <a:lnTo>
                    <a:pt x="4024" y="3696"/>
                  </a:lnTo>
                  <a:lnTo>
                    <a:pt x="4128" y="3760"/>
                  </a:lnTo>
                  <a:lnTo>
                    <a:pt x="4229" y="3814"/>
                  </a:lnTo>
                  <a:lnTo>
                    <a:pt x="4342" y="3879"/>
                  </a:lnTo>
                  <a:cubicBezTo>
                    <a:pt x="4373" y="3896"/>
                    <a:pt x="4384" y="3936"/>
                    <a:pt x="4366" y="3966"/>
                  </a:cubicBezTo>
                  <a:cubicBezTo>
                    <a:pt x="4348" y="3997"/>
                    <a:pt x="4309" y="4008"/>
                    <a:pt x="4279" y="3990"/>
                  </a:cubicBezTo>
                  <a:lnTo>
                    <a:pt x="4168" y="3927"/>
                  </a:lnTo>
                  <a:lnTo>
                    <a:pt x="4061" y="3869"/>
                  </a:lnTo>
                  <a:lnTo>
                    <a:pt x="3957" y="3805"/>
                  </a:lnTo>
                  <a:lnTo>
                    <a:pt x="3855" y="3742"/>
                  </a:lnTo>
                  <a:lnTo>
                    <a:pt x="3741" y="3677"/>
                  </a:lnTo>
                  <a:lnTo>
                    <a:pt x="3634" y="3611"/>
                  </a:lnTo>
                  <a:lnTo>
                    <a:pt x="3530" y="3539"/>
                  </a:lnTo>
                  <a:lnTo>
                    <a:pt x="3428" y="3468"/>
                  </a:lnTo>
                  <a:lnTo>
                    <a:pt x="3311" y="3393"/>
                  </a:lnTo>
                  <a:lnTo>
                    <a:pt x="3210" y="3315"/>
                  </a:lnTo>
                  <a:lnTo>
                    <a:pt x="3103" y="3241"/>
                  </a:lnTo>
                  <a:lnTo>
                    <a:pt x="2999" y="3161"/>
                  </a:lnTo>
                  <a:lnTo>
                    <a:pt x="2887" y="3073"/>
                  </a:lnTo>
                  <a:lnTo>
                    <a:pt x="2781" y="2991"/>
                  </a:lnTo>
                  <a:lnTo>
                    <a:pt x="2677" y="2903"/>
                  </a:lnTo>
                  <a:lnTo>
                    <a:pt x="2571" y="2813"/>
                  </a:lnTo>
                  <a:lnTo>
                    <a:pt x="2471" y="2721"/>
                  </a:lnTo>
                  <a:lnTo>
                    <a:pt x="2355" y="2629"/>
                  </a:lnTo>
                  <a:lnTo>
                    <a:pt x="2249" y="2532"/>
                  </a:lnTo>
                  <a:lnTo>
                    <a:pt x="2147" y="2429"/>
                  </a:lnTo>
                  <a:lnTo>
                    <a:pt x="2043" y="2333"/>
                  </a:lnTo>
                  <a:lnTo>
                    <a:pt x="1928" y="2226"/>
                  </a:lnTo>
                  <a:lnTo>
                    <a:pt x="1825" y="2116"/>
                  </a:lnTo>
                  <a:lnTo>
                    <a:pt x="1720" y="2010"/>
                  </a:lnTo>
                  <a:lnTo>
                    <a:pt x="1617" y="1900"/>
                  </a:lnTo>
                  <a:lnTo>
                    <a:pt x="1504" y="1786"/>
                  </a:lnTo>
                  <a:lnTo>
                    <a:pt x="1398" y="1672"/>
                  </a:lnTo>
                  <a:lnTo>
                    <a:pt x="1294" y="1552"/>
                  </a:lnTo>
                  <a:lnTo>
                    <a:pt x="1192" y="1434"/>
                  </a:lnTo>
                  <a:lnTo>
                    <a:pt x="1078" y="1312"/>
                  </a:lnTo>
                  <a:lnTo>
                    <a:pt x="974" y="1192"/>
                  </a:lnTo>
                  <a:lnTo>
                    <a:pt x="869" y="1071"/>
                  </a:lnTo>
                  <a:lnTo>
                    <a:pt x="766" y="944"/>
                  </a:lnTo>
                  <a:lnTo>
                    <a:pt x="662" y="825"/>
                  </a:lnTo>
                  <a:lnTo>
                    <a:pt x="550" y="696"/>
                  </a:lnTo>
                  <a:lnTo>
                    <a:pt x="446" y="576"/>
                  </a:lnTo>
                  <a:lnTo>
                    <a:pt x="342" y="456"/>
                  </a:lnTo>
                  <a:lnTo>
                    <a:pt x="241" y="340"/>
                  </a:lnTo>
                  <a:lnTo>
                    <a:pt x="128" y="226"/>
                  </a:lnTo>
                  <a:lnTo>
                    <a:pt x="24" y="114"/>
                  </a:lnTo>
                  <a:cubicBezTo>
                    <a:pt x="0" y="88"/>
                    <a:pt x="1" y="48"/>
                    <a:pt x="27" y="24"/>
                  </a:cubicBezTo>
                  <a:cubicBezTo>
                    <a:pt x="53" y="0"/>
                    <a:pt x="93" y="1"/>
                    <a:pt x="117" y="27"/>
                  </a:cubicBezTo>
                  <a:close/>
                </a:path>
              </a:pathLst>
            </a:custGeom>
            <a:solidFill>
              <a:srgbClr val="008000"/>
            </a:solidFill>
            <a:ln w="1588" cap="flat">
              <a:solidFill>
                <a:srgbClr val="008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4956" name="Freeform 43"/>
          <p:cNvSpPr>
            <a:spLocks noEditPoints="1"/>
          </p:cNvSpPr>
          <p:nvPr/>
        </p:nvSpPr>
        <p:spPr bwMode="auto">
          <a:xfrm>
            <a:off x="1744663" y="5599113"/>
            <a:ext cx="4852987" cy="23812"/>
          </a:xfrm>
          <a:custGeom>
            <a:avLst/>
            <a:gdLst>
              <a:gd name="T0" fmla="*/ 0 w 25472"/>
              <a:gd name="T1" fmla="*/ 2147483646 h 128"/>
              <a:gd name="T2" fmla="*/ 2147483646 w 25472"/>
              <a:gd name="T3" fmla="*/ 2147483646 h 128"/>
              <a:gd name="T4" fmla="*/ 2147483646 w 25472"/>
              <a:gd name="T5" fmla="*/ 2147483646 h 128"/>
              <a:gd name="T6" fmla="*/ 2147483646 w 25472"/>
              <a:gd name="T7" fmla="*/ 2147483646 h 128"/>
              <a:gd name="T8" fmla="*/ 2147483646 w 25472"/>
              <a:gd name="T9" fmla="*/ 0 h 128"/>
              <a:gd name="T10" fmla="*/ 2147483646 w 25472"/>
              <a:gd name="T11" fmla="*/ 0 h 128"/>
              <a:gd name="T12" fmla="*/ 2147483646 w 25472"/>
              <a:gd name="T13" fmla="*/ 0 h 128"/>
              <a:gd name="T14" fmla="*/ 2147483646 w 25472"/>
              <a:gd name="T15" fmla="*/ 2147483646 h 128"/>
              <a:gd name="T16" fmla="*/ 2147483646 w 25472"/>
              <a:gd name="T17" fmla="*/ 2147483646 h 128"/>
              <a:gd name="T18" fmla="*/ 2147483646 w 25472"/>
              <a:gd name="T19" fmla="*/ 2147483646 h 128"/>
              <a:gd name="T20" fmla="*/ 2147483646 w 25472"/>
              <a:gd name="T21" fmla="*/ 2147483646 h 128"/>
              <a:gd name="T22" fmla="*/ 2147483646 w 25472"/>
              <a:gd name="T23" fmla="*/ 0 h 128"/>
              <a:gd name="T24" fmla="*/ 2147483646 w 25472"/>
              <a:gd name="T25" fmla="*/ 0 h 128"/>
              <a:gd name="T26" fmla="*/ 2147483646 w 25472"/>
              <a:gd name="T27" fmla="*/ 0 h 128"/>
              <a:gd name="T28" fmla="*/ 2147483646 w 25472"/>
              <a:gd name="T29" fmla="*/ 2147483646 h 128"/>
              <a:gd name="T30" fmla="*/ 2147483646 w 25472"/>
              <a:gd name="T31" fmla="*/ 2147483646 h 128"/>
              <a:gd name="T32" fmla="*/ 2147483646 w 25472"/>
              <a:gd name="T33" fmla="*/ 2147483646 h 128"/>
              <a:gd name="T34" fmla="*/ 2147483646 w 25472"/>
              <a:gd name="T35" fmla="*/ 2147483646 h 128"/>
              <a:gd name="T36" fmla="*/ 2147483646 w 25472"/>
              <a:gd name="T37" fmla="*/ 0 h 128"/>
              <a:gd name="T38" fmla="*/ 2147483646 w 25472"/>
              <a:gd name="T39" fmla="*/ 0 h 128"/>
              <a:gd name="T40" fmla="*/ 2147483646 w 25472"/>
              <a:gd name="T41" fmla="*/ 0 h 128"/>
              <a:gd name="T42" fmla="*/ 2147483646 w 25472"/>
              <a:gd name="T43" fmla="*/ 2147483646 h 128"/>
              <a:gd name="T44" fmla="*/ 2147483646 w 25472"/>
              <a:gd name="T45" fmla="*/ 2147483646 h 128"/>
              <a:gd name="T46" fmla="*/ 2147483646 w 25472"/>
              <a:gd name="T47" fmla="*/ 2147483646 h 128"/>
              <a:gd name="T48" fmla="*/ 2147483646 w 25472"/>
              <a:gd name="T49" fmla="*/ 2147483646 h 128"/>
              <a:gd name="T50" fmla="*/ 2147483646 w 25472"/>
              <a:gd name="T51" fmla="*/ 0 h 128"/>
              <a:gd name="T52" fmla="*/ 2147483646 w 25472"/>
              <a:gd name="T53" fmla="*/ 0 h 128"/>
              <a:gd name="T54" fmla="*/ 2147483646 w 25472"/>
              <a:gd name="T55" fmla="*/ 0 h 128"/>
              <a:gd name="T56" fmla="*/ 2147483646 w 25472"/>
              <a:gd name="T57" fmla="*/ 2147483646 h 128"/>
              <a:gd name="T58" fmla="*/ 2147483646 w 25472"/>
              <a:gd name="T59" fmla="*/ 2147483646 h 128"/>
              <a:gd name="T60" fmla="*/ 2147483646 w 25472"/>
              <a:gd name="T61" fmla="*/ 2147483646 h 128"/>
              <a:gd name="T62" fmla="*/ 2147483646 w 25472"/>
              <a:gd name="T63" fmla="*/ 2147483646 h 128"/>
              <a:gd name="T64" fmla="*/ 2147483646 w 25472"/>
              <a:gd name="T65" fmla="*/ 0 h 128"/>
              <a:gd name="T66" fmla="*/ 2147483646 w 25472"/>
              <a:gd name="T67" fmla="*/ 0 h 128"/>
              <a:gd name="T68" fmla="*/ 2147483646 w 25472"/>
              <a:gd name="T69" fmla="*/ 0 h 128"/>
              <a:gd name="T70" fmla="*/ 2147483646 w 25472"/>
              <a:gd name="T71" fmla="*/ 2147483646 h 128"/>
              <a:gd name="T72" fmla="*/ 2147483646 w 25472"/>
              <a:gd name="T73" fmla="*/ 2147483646 h 128"/>
              <a:gd name="T74" fmla="*/ 2147483646 w 25472"/>
              <a:gd name="T75" fmla="*/ 2147483646 h 128"/>
              <a:gd name="T76" fmla="*/ 2147483646 w 25472"/>
              <a:gd name="T77" fmla="*/ 2147483646 h 128"/>
              <a:gd name="T78" fmla="*/ 2147483646 w 25472"/>
              <a:gd name="T79" fmla="*/ 0 h 128"/>
              <a:gd name="T80" fmla="*/ 2147483646 w 25472"/>
              <a:gd name="T81" fmla="*/ 0 h 128"/>
              <a:gd name="T82" fmla="*/ 2147483646 w 25472"/>
              <a:gd name="T83" fmla="*/ 0 h 128"/>
              <a:gd name="T84" fmla="*/ 2147483646 w 25472"/>
              <a:gd name="T85" fmla="*/ 2147483646 h 128"/>
              <a:gd name="T86" fmla="*/ 2147483646 w 25472"/>
              <a:gd name="T87" fmla="*/ 2147483646 h 128"/>
              <a:gd name="T88" fmla="*/ 2147483646 w 25472"/>
              <a:gd name="T89" fmla="*/ 2147483646 h 128"/>
              <a:gd name="T90" fmla="*/ 2147483646 w 25472"/>
              <a:gd name="T91" fmla="*/ 2147483646 h 128"/>
              <a:gd name="T92" fmla="*/ 2147483646 w 25472"/>
              <a:gd name="T93" fmla="*/ 0 h 128"/>
              <a:gd name="T94" fmla="*/ 2147483646 w 25472"/>
              <a:gd name="T95" fmla="*/ 0 h 128"/>
              <a:gd name="T96" fmla="*/ 2147483646 w 25472"/>
              <a:gd name="T97" fmla="*/ 0 h 128"/>
              <a:gd name="T98" fmla="*/ 2147483646 w 25472"/>
              <a:gd name="T99" fmla="*/ 2147483646 h 128"/>
              <a:gd name="T100" fmla="*/ 2147483646 w 25472"/>
              <a:gd name="T101" fmla="*/ 2147483646 h 128"/>
              <a:gd name="T102" fmla="*/ 2147483646 w 25472"/>
              <a:gd name="T103" fmla="*/ 2147483646 h 128"/>
              <a:gd name="T104" fmla="*/ 2147483646 w 25472"/>
              <a:gd name="T105" fmla="*/ 2147483646 h 128"/>
              <a:gd name="T106" fmla="*/ 2147483646 w 25472"/>
              <a:gd name="T107" fmla="*/ 0 h 128"/>
              <a:gd name="T108" fmla="*/ 2147483646 w 25472"/>
              <a:gd name="T109" fmla="*/ 0 h 128"/>
              <a:gd name="T110" fmla="*/ 2147483646 w 25472"/>
              <a:gd name="T111" fmla="*/ 0 h 128"/>
              <a:gd name="T112" fmla="*/ 2147483646 w 25472"/>
              <a:gd name="T113" fmla="*/ 2147483646 h 128"/>
              <a:gd name="T114" fmla="*/ 2147483646 w 25472"/>
              <a:gd name="T115" fmla="*/ 2147483646 h 12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472" h="128">
                <a:moveTo>
                  <a:pt x="64" y="0"/>
                </a:moveTo>
                <a:lnTo>
                  <a:pt x="320" y="0"/>
                </a:lnTo>
                <a:cubicBezTo>
                  <a:pt x="356" y="0"/>
                  <a:pt x="384" y="29"/>
                  <a:pt x="384" y="64"/>
                </a:cubicBezTo>
                <a:cubicBezTo>
                  <a:pt x="384" y="100"/>
                  <a:pt x="356" y="128"/>
                  <a:pt x="320" y="128"/>
                </a:cubicBezTo>
                <a:lnTo>
                  <a:pt x="64" y="128"/>
                </a:lnTo>
                <a:cubicBezTo>
                  <a:pt x="29" y="128"/>
                  <a:pt x="0" y="100"/>
                  <a:pt x="0" y="64"/>
                </a:cubicBezTo>
                <a:cubicBezTo>
                  <a:pt x="0" y="29"/>
                  <a:pt x="29" y="0"/>
                  <a:pt x="64" y="0"/>
                </a:cubicBezTo>
                <a:close/>
                <a:moveTo>
                  <a:pt x="576" y="0"/>
                </a:moveTo>
                <a:lnTo>
                  <a:pt x="832" y="0"/>
                </a:lnTo>
                <a:cubicBezTo>
                  <a:pt x="868" y="0"/>
                  <a:pt x="896" y="29"/>
                  <a:pt x="896" y="64"/>
                </a:cubicBezTo>
                <a:cubicBezTo>
                  <a:pt x="896" y="100"/>
                  <a:pt x="868" y="128"/>
                  <a:pt x="832" y="128"/>
                </a:cubicBezTo>
                <a:lnTo>
                  <a:pt x="576" y="128"/>
                </a:lnTo>
                <a:cubicBezTo>
                  <a:pt x="541" y="128"/>
                  <a:pt x="512" y="100"/>
                  <a:pt x="512" y="64"/>
                </a:cubicBezTo>
                <a:cubicBezTo>
                  <a:pt x="512" y="29"/>
                  <a:pt x="541" y="0"/>
                  <a:pt x="576" y="0"/>
                </a:cubicBezTo>
                <a:close/>
                <a:moveTo>
                  <a:pt x="1088" y="0"/>
                </a:moveTo>
                <a:lnTo>
                  <a:pt x="1344" y="0"/>
                </a:lnTo>
                <a:cubicBezTo>
                  <a:pt x="1380" y="0"/>
                  <a:pt x="1408" y="29"/>
                  <a:pt x="1408" y="64"/>
                </a:cubicBezTo>
                <a:cubicBezTo>
                  <a:pt x="1408" y="100"/>
                  <a:pt x="1380" y="128"/>
                  <a:pt x="1344" y="128"/>
                </a:cubicBezTo>
                <a:lnTo>
                  <a:pt x="1088" y="128"/>
                </a:lnTo>
                <a:cubicBezTo>
                  <a:pt x="1053" y="128"/>
                  <a:pt x="1024" y="100"/>
                  <a:pt x="1024" y="64"/>
                </a:cubicBezTo>
                <a:cubicBezTo>
                  <a:pt x="1024" y="29"/>
                  <a:pt x="1053" y="0"/>
                  <a:pt x="1088" y="0"/>
                </a:cubicBezTo>
                <a:close/>
                <a:moveTo>
                  <a:pt x="1600" y="0"/>
                </a:moveTo>
                <a:lnTo>
                  <a:pt x="1856" y="0"/>
                </a:lnTo>
                <a:cubicBezTo>
                  <a:pt x="1892" y="0"/>
                  <a:pt x="1920" y="29"/>
                  <a:pt x="1920" y="64"/>
                </a:cubicBezTo>
                <a:cubicBezTo>
                  <a:pt x="1920" y="100"/>
                  <a:pt x="1892" y="128"/>
                  <a:pt x="1856" y="128"/>
                </a:cubicBezTo>
                <a:lnTo>
                  <a:pt x="1600" y="128"/>
                </a:lnTo>
                <a:cubicBezTo>
                  <a:pt x="1565" y="128"/>
                  <a:pt x="1536" y="100"/>
                  <a:pt x="1536" y="64"/>
                </a:cubicBezTo>
                <a:cubicBezTo>
                  <a:pt x="1536" y="29"/>
                  <a:pt x="1565" y="0"/>
                  <a:pt x="1600" y="0"/>
                </a:cubicBezTo>
                <a:close/>
                <a:moveTo>
                  <a:pt x="2112" y="0"/>
                </a:moveTo>
                <a:lnTo>
                  <a:pt x="2368" y="0"/>
                </a:lnTo>
                <a:cubicBezTo>
                  <a:pt x="2404" y="0"/>
                  <a:pt x="2432" y="29"/>
                  <a:pt x="2432" y="64"/>
                </a:cubicBezTo>
                <a:cubicBezTo>
                  <a:pt x="2432" y="100"/>
                  <a:pt x="2404" y="128"/>
                  <a:pt x="2368" y="128"/>
                </a:cubicBezTo>
                <a:lnTo>
                  <a:pt x="2112" y="128"/>
                </a:lnTo>
                <a:cubicBezTo>
                  <a:pt x="2077" y="128"/>
                  <a:pt x="2048" y="100"/>
                  <a:pt x="2048" y="64"/>
                </a:cubicBezTo>
                <a:cubicBezTo>
                  <a:pt x="2048" y="29"/>
                  <a:pt x="2077" y="0"/>
                  <a:pt x="2112" y="0"/>
                </a:cubicBezTo>
                <a:close/>
                <a:moveTo>
                  <a:pt x="2624" y="0"/>
                </a:moveTo>
                <a:lnTo>
                  <a:pt x="2880" y="0"/>
                </a:lnTo>
                <a:cubicBezTo>
                  <a:pt x="2916" y="0"/>
                  <a:pt x="2944" y="29"/>
                  <a:pt x="2944" y="64"/>
                </a:cubicBezTo>
                <a:cubicBezTo>
                  <a:pt x="2944" y="100"/>
                  <a:pt x="2916" y="128"/>
                  <a:pt x="2880" y="128"/>
                </a:cubicBezTo>
                <a:lnTo>
                  <a:pt x="2624" y="128"/>
                </a:lnTo>
                <a:cubicBezTo>
                  <a:pt x="2589" y="128"/>
                  <a:pt x="2560" y="100"/>
                  <a:pt x="2560" y="64"/>
                </a:cubicBezTo>
                <a:cubicBezTo>
                  <a:pt x="2560" y="29"/>
                  <a:pt x="2589" y="0"/>
                  <a:pt x="2624" y="0"/>
                </a:cubicBezTo>
                <a:close/>
                <a:moveTo>
                  <a:pt x="3136" y="0"/>
                </a:moveTo>
                <a:lnTo>
                  <a:pt x="3392" y="0"/>
                </a:lnTo>
                <a:cubicBezTo>
                  <a:pt x="3428" y="0"/>
                  <a:pt x="3456" y="29"/>
                  <a:pt x="3456" y="64"/>
                </a:cubicBezTo>
                <a:cubicBezTo>
                  <a:pt x="3456" y="100"/>
                  <a:pt x="3428" y="128"/>
                  <a:pt x="3392" y="128"/>
                </a:cubicBezTo>
                <a:lnTo>
                  <a:pt x="3136" y="128"/>
                </a:lnTo>
                <a:cubicBezTo>
                  <a:pt x="3101" y="128"/>
                  <a:pt x="3072" y="100"/>
                  <a:pt x="3072" y="64"/>
                </a:cubicBezTo>
                <a:cubicBezTo>
                  <a:pt x="3072" y="29"/>
                  <a:pt x="3101" y="0"/>
                  <a:pt x="3136" y="0"/>
                </a:cubicBezTo>
                <a:close/>
                <a:moveTo>
                  <a:pt x="3648" y="0"/>
                </a:moveTo>
                <a:lnTo>
                  <a:pt x="3904" y="0"/>
                </a:lnTo>
                <a:cubicBezTo>
                  <a:pt x="3940" y="0"/>
                  <a:pt x="3968" y="29"/>
                  <a:pt x="3968" y="64"/>
                </a:cubicBezTo>
                <a:cubicBezTo>
                  <a:pt x="3968" y="100"/>
                  <a:pt x="3940" y="128"/>
                  <a:pt x="3904" y="128"/>
                </a:cubicBezTo>
                <a:lnTo>
                  <a:pt x="3648" y="128"/>
                </a:lnTo>
                <a:cubicBezTo>
                  <a:pt x="3613" y="128"/>
                  <a:pt x="3584" y="100"/>
                  <a:pt x="3584" y="64"/>
                </a:cubicBezTo>
                <a:cubicBezTo>
                  <a:pt x="3584" y="29"/>
                  <a:pt x="3613" y="0"/>
                  <a:pt x="3648" y="0"/>
                </a:cubicBezTo>
                <a:close/>
                <a:moveTo>
                  <a:pt x="4160" y="0"/>
                </a:moveTo>
                <a:lnTo>
                  <a:pt x="4416" y="0"/>
                </a:lnTo>
                <a:cubicBezTo>
                  <a:pt x="4452" y="0"/>
                  <a:pt x="4480" y="29"/>
                  <a:pt x="4480" y="64"/>
                </a:cubicBezTo>
                <a:cubicBezTo>
                  <a:pt x="4480" y="100"/>
                  <a:pt x="4452" y="128"/>
                  <a:pt x="4416" y="128"/>
                </a:cubicBezTo>
                <a:lnTo>
                  <a:pt x="4160" y="128"/>
                </a:lnTo>
                <a:cubicBezTo>
                  <a:pt x="4125" y="128"/>
                  <a:pt x="4096" y="100"/>
                  <a:pt x="4096" y="64"/>
                </a:cubicBezTo>
                <a:cubicBezTo>
                  <a:pt x="4096" y="29"/>
                  <a:pt x="4125" y="0"/>
                  <a:pt x="4160" y="0"/>
                </a:cubicBezTo>
                <a:close/>
                <a:moveTo>
                  <a:pt x="4672" y="0"/>
                </a:moveTo>
                <a:lnTo>
                  <a:pt x="4928" y="0"/>
                </a:lnTo>
                <a:cubicBezTo>
                  <a:pt x="4964" y="0"/>
                  <a:pt x="4992" y="29"/>
                  <a:pt x="4992" y="64"/>
                </a:cubicBezTo>
                <a:cubicBezTo>
                  <a:pt x="4992" y="100"/>
                  <a:pt x="4964" y="128"/>
                  <a:pt x="4928" y="128"/>
                </a:cubicBezTo>
                <a:lnTo>
                  <a:pt x="4672" y="128"/>
                </a:lnTo>
                <a:cubicBezTo>
                  <a:pt x="4637" y="128"/>
                  <a:pt x="4608" y="100"/>
                  <a:pt x="4608" y="64"/>
                </a:cubicBezTo>
                <a:cubicBezTo>
                  <a:pt x="4608" y="29"/>
                  <a:pt x="4637" y="0"/>
                  <a:pt x="4672" y="0"/>
                </a:cubicBezTo>
                <a:close/>
                <a:moveTo>
                  <a:pt x="5184" y="0"/>
                </a:moveTo>
                <a:lnTo>
                  <a:pt x="5440" y="0"/>
                </a:lnTo>
                <a:cubicBezTo>
                  <a:pt x="5476" y="0"/>
                  <a:pt x="5504" y="29"/>
                  <a:pt x="5504" y="64"/>
                </a:cubicBezTo>
                <a:cubicBezTo>
                  <a:pt x="5504" y="100"/>
                  <a:pt x="5476" y="128"/>
                  <a:pt x="5440" y="128"/>
                </a:cubicBezTo>
                <a:lnTo>
                  <a:pt x="5184" y="128"/>
                </a:lnTo>
                <a:cubicBezTo>
                  <a:pt x="5149" y="128"/>
                  <a:pt x="5120" y="100"/>
                  <a:pt x="5120" y="64"/>
                </a:cubicBezTo>
                <a:cubicBezTo>
                  <a:pt x="5120" y="29"/>
                  <a:pt x="5149" y="0"/>
                  <a:pt x="5184" y="0"/>
                </a:cubicBezTo>
                <a:close/>
                <a:moveTo>
                  <a:pt x="5696" y="0"/>
                </a:moveTo>
                <a:lnTo>
                  <a:pt x="5952" y="0"/>
                </a:lnTo>
                <a:cubicBezTo>
                  <a:pt x="5988" y="0"/>
                  <a:pt x="6016" y="29"/>
                  <a:pt x="6016" y="64"/>
                </a:cubicBezTo>
                <a:cubicBezTo>
                  <a:pt x="6016" y="100"/>
                  <a:pt x="5988" y="128"/>
                  <a:pt x="5952" y="128"/>
                </a:cubicBezTo>
                <a:lnTo>
                  <a:pt x="5696" y="128"/>
                </a:lnTo>
                <a:cubicBezTo>
                  <a:pt x="5661" y="128"/>
                  <a:pt x="5632" y="100"/>
                  <a:pt x="5632" y="64"/>
                </a:cubicBezTo>
                <a:cubicBezTo>
                  <a:pt x="5632" y="29"/>
                  <a:pt x="5661" y="0"/>
                  <a:pt x="5696" y="0"/>
                </a:cubicBezTo>
                <a:close/>
                <a:moveTo>
                  <a:pt x="6208" y="0"/>
                </a:moveTo>
                <a:lnTo>
                  <a:pt x="6464" y="0"/>
                </a:lnTo>
                <a:cubicBezTo>
                  <a:pt x="6500" y="0"/>
                  <a:pt x="6528" y="29"/>
                  <a:pt x="6528" y="64"/>
                </a:cubicBezTo>
                <a:cubicBezTo>
                  <a:pt x="6528" y="100"/>
                  <a:pt x="6500" y="128"/>
                  <a:pt x="6464" y="128"/>
                </a:cubicBezTo>
                <a:lnTo>
                  <a:pt x="6208" y="128"/>
                </a:lnTo>
                <a:cubicBezTo>
                  <a:pt x="6173" y="128"/>
                  <a:pt x="6144" y="100"/>
                  <a:pt x="6144" y="64"/>
                </a:cubicBezTo>
                <a:cubicBezTo>
                  <a:pt x="6144" y="29"/>
                  <a:pt x="6173" y="0"/>
                  <a:pt x="6208" y="0"/>
                </a:cubicBezTo>
                <a:close/>
                <a:moveTo>
                  <a:pt x="6720" y="0"/>
                </a:moveTo>
                <a:lnTo>
                  <a:pt x="6976" y="0"/>
                </a:lnTo>
                <a:cubicBezTo>
                  <a:pt x="7012" y="0"/>
                  <a:pt x="7040" y="29"/>
                  <a:pt x="7040" y="64"/>
                </a:cubicBezTo>
                <a:cubicBezTo>
                  <a:pt x="7040" y="100"/>
                  <a:pt x="7012" y="128"/>
                  <a:pt x="6976" y="128"/>
                </a:cubicBezTo>
                <a:lnTo>
                  <a:pt x="6720" y="128"/>
                </a:lnTo>
                <a:cubicBezTo>
                  <a:pt x="6685" y="128"/>
                  <a:pt x="6656" y="100"/>
                  <a:pt x="6656" y="64"/>
                </a:cubicBezTo>
                <a:cubicBezTo>
                  <a:pt x="6656" y="29"/>
                  <a:pt x="6685" y="0"/>
                  <a:pt x="6720" y="0"/>
                </a:cubicBezTo>
                <a:close/>
                <a:moveTo>
                  <a:pt x="7232" y="0"/>
                </a:moveTo>
                <a:lnTo>
                  <a:pt x="7488" y="0"/>
                </a:lnTo>
                <a:cubicBezTo>
                  <a:pt x="7524" y="0"/>
                  <a:pt x="7552" y="29"/>
                  <a:pt x="7552" y="64"/>
                </a:cubicBezTo>
                <a:cubicBezTo>
                  <a:pt x="7552" y="100"/>
                  <a:pt x="7524" y="128"/>
                  <a:pt x="7488" y="128"/>
                </a:cubicBezTo>
                <a:lnTo>
                  <a:pt x="7232" y="128"/>
                </a:lnTo>
                <a:cubicBezTo>
                  <a:pt x="7197" y="128"/>
                  <a:pt x="7168" y="100"/>
                  <a:pt x="7168" y="64"/>
                </a:cubicBezTo>
                <a:cubicBezTo>
                  <a:pt x="7168" y="29"/>
                  <a:pt x="7197" y="0"/>
                  <a:pt x="7232" y="0"/>
                </a:cubicBezTo>
                <a:close/>
                <a:moveTo>
                  <a:pt x="7744" y="0"/>
                </a:moveTo>
                <a:lnTo>
                  <a:pt x="8000" y="0"/>
                </a:lnTo>
                <a:cubicBezTo>
                  <a:pt x="8036" y="0"/>
                  <a:pt x="8064" y="29"/>
                  <a:pt x="8064" y="64"/>
                </a:cubicBezTo>
                <a:cubicBezTo>
                  <a:pt x="8064" y="100"/>
                  <a:pt x="8036" y="128"/>
                  <a:pt x="8000" y="128"/>
                </a:cubicBezTo>
                <a:lnTo>
                  <a:pt x="7744" y="128"/>
                </a:lnTo>
                <a:cubicBezTo>
                  <a:pt x="7709" y="128"/>
                  <a:pt x="7680" y="100"/>
                  <a:pt x="7680" y="64"/>
                </a:cubicBezTo>
                <a:cubicBezTo>
                  <a:pt x="7680" y="29"/>
                  <a:pt x="7709" y="0"/>
                  <a:pt x="7744" y="0"/>
                </a:cubicBezTo>
                <a:close/>
                <a:moveTo>
                  <a:pt x="8256" y="0"/>
                </a:moveTo>
                <a:lnTo>
                  <a:pt x="8512" y="0"/>
                </a:lnTo>
                <a:cubicBezTo>
                  <a:pt x="8548" y="0"/>
                  <a:pt x="8576" y="29"/>
                  <a:pt x="8576" y="64"/>
                </a:cubicBezTo>
                <a:cubicBezTo>
                  <a:pt x="8576" y="100"/>
                  <a:pt x="8548" y="128"/>
                  <a:pt x="8512" y="128"/>
                </a:cubicBezTo>
                <a:lnTo>
                  <a:pt x="8256" y="128"/>
                </a:lnTo>
                <a:cubicBezTo>
                  <a:pt x="8221" y="128"/>
                  <a:pt x="8192" y="100"/>
                  <a:pt x="8192" y="64"/>
                </a:cubicBezTo>
                <a:cubicBezTo>
                  <a:pt x="8192" y="29"/>
                  <a:pt x="8221" y="0"/>
                  <a:pt x="8256" y="0"/>
                </a:cubicBezTo>
                <a:close/>
                <a:moveTo>
                  <a:pt x="8768" y="0"/>
                </a:moveTo>
                <a:lnTo>
                  <a:pt x="9024" y="0"/>
                </a:lnTo>
                <a:cubicBezTo>
                  <a:pt x="9060" y="0"/>
                  <a:pt x="9088" y="29"/>
                  <a:pt x="9088" y="64"/>
                </a:cubicBezTo>
                <a:cubicBezTo>
                  <a:pt x="9088" y="100"/>
                  <a:pt x="9060" y="128"/>
                  <a:pt x="9024" y="128"/>
                </a:cubicBezTo>
                <a:lnTo>
                  <a:pt x="8768" y="128"/>
                </a:lnTo>
                <a:cubicBezTo>
                  <a:pt x="8733" y="128"/>
                  <a:pt x="8704" y="100"/>
                  <a:pt x="8704" y="64"/>
                </a:cubicBezTo>
                <a:cubicBezTo>
                  <a:pt x="8704" y="29"/>
                  <a:pt x="8733" y="0"/>
                  <a:pt x="8768" y="0"/>
                </a:cubicBezTo>
                <a:close/>
                <a:moveTo>
                  <a:pt x="9280" y="0"/>
                </a:moveTo>
                <a:lnTo>
                  <a:pt x="9536" y="0"/>
                </a:lnTo>
                <a:cubicBezTo>
                  <a:pt x="9572" y="0"/>
                  <a:pt x="9600" y="29"/>
                  <a:pt x="9600" y="64"/>
                </a:cubicBezTo>
                <a:cubicBezTo>
                  <a:pt x="9600" y="100"/>
                  <a:pt x="9572" y="128"/>
                  <a:pt x="9536" y="128"/>
                </a:cubicBezTo>
                <a:lnTo>
                  <a:pt x="9280" y="128"/>
                </a:lnTo>
                <a:cubicBezTo>
                  <a:pt x="9245" y="128"/>
                  <a:pt x="9216" y="100"/>
                  <a:pt x="9216" y="64"/>
                </a:cubicBezTo>
                <a:cubicBezTo>
                  <a:pt x="9216" y="29"/>
                  <a:pt x="9245" y="0"/>
                  <a:pt x="9280" y="0"/>
                </a:cubicBezTo>
                <a:close/>
                <a:moveTo>
                  <a:pt x="9792" y="0"/>
                </a:moveTo>
                <a:lnTo>
                  <a:pt x="10048" y="0"/>
                </a:lnTo>
                <a:cubicBezTo>
                  <a:pt x="10084" y="0"/>
                  <a:pt x="10112" y="29"/>
                  <a:pt x="10112" y="64"/>
                </a:cubicBezTo>
                <a:cubicBezTo>
                  <a:pt x="10112" y="100"/>
                  <a:pt x="10084" y="128"/>
                  <a:pt x="10048" y="128"/>
                </a:cubicBezTo>
                <a:lnTo>
                  <a:pt x="9792" y="128"/>
                </a:lnTo>
                <a:cubicBezTo>
                  <a:pt x="9757" y="128"/>
                  <a:pt x="9728" y="100"/>
                  <a:pt x="9728" y="64"/>
                </a:cubicBezTo>
                <a:cubicBezTo>
                  <a:pt x="9728" y="29"/>
                  <a:pt x="9757" y="0"/>
                  <a:pt x="9792" y="0"/>
                </a:cubicBezTo>
                <a:close/>
                <a:moveTo>
                  <a:pt x="10304" y="0"/>
                </a:moveTo>
                <a:lnTo>
                  <a:pt x="10560" y="0"/>
                </a:lnTo>
                <a:cubicBezTo>
                  <a:pt x="10596" y="0"/>
                  <a:pt x="10624" y="29"/>
                  <a:pt x="10624" y="64"/>
                </a:cubicBezTo>
                <a:cubicBezTo>
                  <a:pt x="10624" y="100"/>
                  <a:pt x="10596" y="128"/>
                  <a:pt x="10560" y="128"/>
                </a:cubicBezTo>
                <a:lnTo>
                  <a:pt x="10304" y="128"/>
                </a:lnTo>
                <a:cubicBezTo>
                  <a:pt x="10269" y="128"/>
                  <a:pt x="10240" y="100"/>
                  <a:pt x="10240" y="64"/>
                </a:cubicBezTo>
                <a:cubicBezTo>
                  <a:pt x="10240" y="29"/>
                  <a:pt x="10269" y="0"/>
                  <a:pt x="10304" y="0"/>
                </a:cubicBezTo>
                <a:close/>
                <a:moveTo>
                  <a:pt x="10816" y="0"/>
                </a:moveTo>
                <a:lnTo>
                  <a:pt x="11072" y="0"/>
                </a:lnTo>
                <a:cubicBezTo>
                  <a:pt x="11108" y="0"/>
                  <a:pt x="11136" y="29"/>
                  <a:pt x="11136" y="64"/>
                </a:cubicBezTo>
                <a:cubicBezTo>
                  <a:pt x="11136" y="100"/>
                  <a:pt x="11108" y="128"/>
                  <a:pt x="11072" y="128"/>
                </a:cubicBezTo>
                <a:lnTo>
                  <a:pt x="10816" y="128"/>
                </a:lnTo>
                <a:cubicBezTo>
                  <a:pt x="10781" y="128"/>
                  <a:pt x="10752" y="100"/>
                  <a:pt x="10752" y="64"/>
                </a:cubicBezTo>
                <a:cubicBezTo>
                  <a:pt x="10752" y="29"/>
                  <a:pt x="10781" y="0"/>
                  <a:pt x="10816" y="0"/>
                </a:cubicBezTo>
                <a:close/>
                <a:moveTo>
                  <a:pt x="11328" y="0"/>
                </a:moveTo>
                <a:lnTo>
                  <a:pt x="11584" y="0"/>
                </a:lnTo>
                <a:cubicBezTo>
                  <a:pt x="11620" y="0"/>
                  <a:pt x="11648" y="29"/>
                  <a:pt x="11648" y="64"/>
                </a:cubicBezTo>
                <a:cubicBezTo>
                  <a:pt x="11648" y="100"/>
                  <a:pt x="11620" y="128"/>
                  <a:pt x="11584" y="128"/>
                </a:cubicBezTo>
                <a:lnTo>
                  <a:pt x="11328" y="128"/>
                </a:lnTo>
                <a:cubicBezTo>
                  <a:pt x="11293" y="128"/>
                  <a:pt x="11264" y="100"/>
                  <a:pt x="11264" y="64"/>
                </a:cubicBezTo>
                <a:cubicBezTo>
                  <a:pt x="11264" y="29"/>
                  <a:pt x="11293" y="0"/>
                  <a:pt x="11328" y="0"/>
                </a:cubicBezTo>
                <a:close/>
                <a:moveTo>
                  <a:pt x="11840" y="0"/>
                </a:moveTo>
                <a:lnTo>
                  <a:pt x="12096" y="0"/>
                </a:lnTo>
                <a:cubicBezTo>
                  <a:pt x="12132" y="0"/>
                  <a:pt x="12160" y="29"/>
                  <a:pt x="12160" y="64"/>
                </a:cubicBezTo>
                <a:cubicBezTo>
                  <a:pt x="12160" y="100"/>
                  <a:pt x="12132" y="128"/>
                  <a:pt x="12096" y="128"/>
                </a:cubicBezTo>
                <a:lnTo>
                  <a:pt x="11840" y="128"/>
                </a:lnTo>
                <a:cubicBezTo>
                  <a:pt x="11805" y="128"/>
                  <a:pt x="11776" y="100"/>
                  <a:pt x="11776" y="64"/>
                </a:cubicBezTo>
                <a:cubicBezTo>
                  <a:pt x="11776" y="29"/>
                  <a:pt x="11805" y="0"/>
                  <a:pt x="11840" y="0"/>
                </a:cubicBezTo>
                <a:close/>
                <a:moveTo>
                  <a:pt x="12352" y="0"/>
                </a:moveTo>
                <a:lnTo>
                  <a:pt x="12608" y="0"/>
                </a:lnTo>
                <a:cubicBezTo>
                  <a:pt x="12644" y="0"/>
                  <a:pt x="12672" y="29"/>
                  <a:pt x="12672" y="64"/>
                </a:cubicBezTo>
                <a:cubicBezTo>
                  <a:pt x="12672" y="100"/>
                  <a:pt x="12644" y="128"/>
                  <a:pt x="12608" y="128"/>
                </a:cubicBezTo>
                <a:lnTo>
                  <a:pt x="12352" y="128"/>
                </a:lnTo>
                <a:cubicBezTo>
                  <a:pt x="12317" y="128"/>
                  <a:pt x="12288" y="100"/>
                  <a:pt x="12288" y="64"/>
                </a:cubicBezTo>
                <a:cubicBezTo>
                  <a:pt x="12288" y="29"/>
                  <a:pt x="12317" y="0"/>
                  <a:pt x="12352" y="0"/>
                </a:cubicBezTo>
                <a:close/>
                <a:moveTo>
                  <a:pt x="12864" y="0"/>
                </a:moveTo>
                <a:lnTo>
                  <a:pt x="13120" y="0"/>
                </a:lnTo>
                <a:cubicBezTo>
                  <a:pt x="13156" y="0"/>
                  <a:pt x="13184" y="29"/>
                  <a:pt x="13184" y="64"/>
                </a:cubicBezTo>
                <a:cubicBezTo>
                  <a:pt x="13184" y="100"/>
                  <a:pt x="13156" y="128"/>
                  <a:pt x="13120" y="128"/>
                </a:cubicBezTo>
                <a:lnTo>
                  <a:pt x="12864" y="128"/>
                </a:lnTo>
                <a:cubicBezTo>
                  <a:pt x="12829" y="128"/>
                  <a:pt x="12800" y="100"/>
                  <a:pt x="12800" y="64"/>
                </a:cubicBezTo>
                <a:cubicBezTo>
                  <a:pt x="12800" y="29"/>
                  <a:pt x="12829" y="0"/>
                  <a:pt x="12864" y="0"/>
                </a:cubicBezTo>
                <a:close/>
                <a:moveTo>
                  <a:pt x="13376" y="0"/>
                </a:moveTo>
                <a:lnTo>
                  <a:pt x="13632" y="0"/>
                </a:lnTo>
                <a:cubicBezTo>
                  <a:pt x="13668" y="0"/>
                  <a:pt x="13696" y="29"/>
                  <a:pt x="13696" y="64"/>
                </a:cubicBezTo>
                <a:cubicBezTo>
                  <a:pt x="13696" y="100"/>
                  <a:pt x="13668" y="128"/>
                  <a:pt x="13632" y="128"/>
                </a:cubicBezTo>
                <a:lnTo>
                  <a:pt x="13376" y="128"/>
                </a:lnTo>
                <a:cubicBezTo>
                  <a:pt x="13341" y="128"/>
                  <a:pt x="13312" y="100"/>
                  <a:pt x="13312" y="64"/>
                </a:cubicBezTo>
                <a:cubicBezTo>
                  <a:pt x="13312" y="29"/>
                  <a:pt x="13341" y="0"/>
                  <a:pt x="13376" y="0"/>
                </a:cubicBezTo>
                <a:close/>
                <a:moveTo>
                  <a:pt x="13888" y="0"/>
                </a:moveTo>
                <a:lnTo>
                  <a:pt x="14144" y="0"/>
                </a:lnTo>
                <a:cubicBezTo>
                  <a:pt x="14180" y="0"/>
                  <a:pt x="14208" y="29"/>
                  <a:pt x="14208" y="64"/>
                </a:cubicBezTo>
                <a:cubicBezTo>
                  <a:pt x="14208" y="100"/>
                  <a:pt x="14180" y="128"/>
                  <a:pt x="14144" y="128"/>
                </a:cubicBezTo>
                <a:lnTo>
                  <a:pt x="13888" y="128"/>
                </a:lnTo>
                <a:cubicBezTo>
                  <a:pt x="13853" y="128"/>
                  <a:pt x="13824" y="100"/>
                  <a:pt x="13824" y="64"/>
                </a:cubicBezTo>
                <a:cubicBezTo>
                  <a:pt x="13824" y="29"/>
                  <a:pt x="13853" y="0"/>
                  <a:pt x="13888" y="0"/>
                </a:cubicBezTo>
                <a:close/>
                <a:moveTo>
                  <a:pt x="14400" y="0"/>
                </a:moveTo>
                <a:lnTo>
                  <a:pt x="14656" y="0"/>
                </a:lnTo>
                <a:cubicBezTo>
                  <a:pt x="14692" y="0"/>
                  <a:pt x="14720" y="29"/>
                  <a:pt x="14720" y="64"/>
                </a:cubicBezTo>
                <a:cubicBezTo>
                  <a:pt x="14720" y="100"/>
                  <a:pt x="14692" y="128"/>
                  <a:pt x="14656" y="128"/>
                </a:cubicBezTo>
                <a:lnTo>
                  <a:pt x="14400" y="128"/>
                </a:lnTo>
                <a:cubicBezTo>
                  <a:pt x="14365" y="128"/>
                  <a:pt x="14336" y="100"/>
                  <a:pt x="14336" y="64"/>
                </a:cubicBezTo>
                <a:cubicBezTo>
                  <a:pt x="14336" y="29"/>
                  <a:pt x="14365" y="0"/>
                  <a:pt x="14400" y="0"/>
                </a:cubicBezTo>
                <a:close/>
                <a:moveTo>
                  <a:pt x="14912" y="0"/>
                </a:moveTo>
                <a:lnTo>
                  <a:pt x="15168" y="0"/>
                </a:lnTo>
                <a:cubicBezTo>
                  <a:pt x="15204" y="0"/>
                  <a:pt x="15232" y="29"/>
                  <a:pt x="15232" y="64"/>
                </a:cubicBezTo>
                <a:cubicBezTo>
                  <a:pt x="15232" y="100"/>
                  <a:pt x="15204" y="128"/>
                  <a:pt x="15168" y="128"/>
                </a:cubicBezTo>
                <a:lnTo>
                  <a:pt x="14912" y="128"/>
                </a:lnTo>
                <a:cubicBezTo>
                  <a:pt x="14877" y="128"/>
                  <a:pt x="14848" y="100"/>
                  <a:pt x="14848" y="64"/>
                </a:cubicBezTo>
                <a:cubicBezTo>
                  <a:pt x="14848" y="29"/>
                  <a:pt x="14877" y="0"/>
                  <a:pt x="14912" y="0"/>
                </a:cubicBezTo>
                <a:close/>
                <a:moveTo>
                  <a:pt x="15424" y="0"/>
                </a:moveTo>
                <a:lnTo>
                  <a:pt x="15680" y="0"/>
                </a:lnTo>
                <a:cubicBezTo>
                  <a:pt x="15716" y="0"/>
                  <a:pt x="15744" y="29"/>
                  <a:pt x="15744" y="64"/>
                </a:cubicBezTo>
                <a:cubicBezTo>
                  <a:pt x="15744" y="100"/>
                  <a:pt x="15716" y="128"/>
                  <a:pt x="15680" y="128"/>
                </a:cubicBezTo>
                <a:lnTo>
                  <a:pt x="15424" y="128"/>
                </a:lnTo>
                <a:cubicBezTo>
                  <a:pt x="15389" y="128"/>
                  <a:pt x="15360" y="100"/>
                  <a:pt x="15360" y="64"/>
                </a:cubicBezTo>
                <a:cubicBezTo>
                  <a:pt x="15360" y="29"/>
                  <a:pt x="15389" y="0"/>
                  <a:pt x="15424" y="0"/>
                </a:cubicBezTo>
                <a:close/>
                <a:moveTo>
                  <a:pt x="15936" y="0"/>
                </a:moveTo>
                <a:lnTo>
                  <a:pt x="16192" y="0"/>
                </a:lnTo>
                <a:cubicBezTo>
                  <a:pt x="16228" y="0"/>
                  <a:pt x="16256" y="29"/>
                  <a:pt x="16256" y="64"/>
                </a:cubicBezTo>
                <a:cubicBezTo>
                  <a:pt x="16256" y="100"/>
                  <a:pt x="16228" y="128"/>
                  <a:pt x="16192" y="128"/>
                </a:cubicBezTo>
                <a:lnTo>
                  <a:pt x="15936" y="128"/>
                </a:lnTo>
                <a:cubicBezTo>
                  <a:pt x="15901" y="128"/>
                  <a:pt x="15872" y="100"/>
                  <a:pt x="15872" y="64"/>
                </a:cubicBezTo>
                <a:cubicBezTo>
                  <a:pt x="15872" y="29"/>
                  <a:pt x="15901" y="0"/>
                  <a:pt x="15936" y="0"/>
                </a:cubicBezTo>
                <a:close/>
                <a:moveTo>
                  <a:pt x="16448" y="0"/>
                </a:moveTo>
                <a:lnTo>
                  <a:pt x="16704" y="0"/>
                </a:lnTo>
                <a:cubicBezTo>
                  <a:pt x="16740" y="0"/>
                  <a:pt x="16768" y="29"/>
                  <a:pt x="16768" y="64"/>
                </a:cubicBezTo>
                <a:cubicBezTo>
                  <a:pt x="16768" y="100"/>
                  <a:pt x="16740" y="128"/>
                  <a:pt x="16704" y="128"/>
                </a:cubicBezTo>
                <a:lnTo>
                  <a:pt x="16448" y="128"/>
                </a:lnTo>
                <a:cubicBezTo>
                  <a:pt x="16413" y="128"/>
                  <a:pt x="16384" y="100"/>
                  <a:pt x="16384" y="64"/>
                </a:cubicBezTo>
                <a:cubicBezTo>
                  <a:pt x="16384" y="29"/>
                  <a:pt x="16413" y="0"/>
                  <a:pt x="16448" y="0"/>
                </a:cubicBezTo>
                <a:close/>
                <a:moveTo>
                  <a:pt x="16960" y="0"/>
                </a:moveTo>
                <a:lnTo>
                  <a:pt x="17216" y="0"/>
                </a:lnTo>
                <a:cubicBezTo>
                  <a:pt x="17252" y="0"/>
                  <a:pt x="17280" y="29"/>
                  <a:pt x="17280" y="64"/>
                </a:cubicBezTo>
                <a:cubicBezTo>
                  <a:pt x="17280" y="100"/>
                  <a:pt x="17252" y="128"/>
                  <a:pt x="17216" y="128"/>
                </a:cubicBezTo>
                <a:lnTo>
                  <a:pt x="16960" y="128"/>
                </a:lnTo>
                <a:cubicBezTo>
                  <a:pt x="16925" y="128"/>
                  <a:pt x="16896" y="100"/>
                  <a:pt x="16896" y="64"/>
                </a:cubicBezTo>
                <a:cubicBezTo>
                  <a:pt x="16896" y="29"/>
                  <a:pt x="16925" y="0"/>
                  <a:pt x="16960" y="0"/>
                </a:cubicBezTo>
                <a:close/>
                <a:moveTo>
                  <a:pt x="17472" y="0"/>
                </a:moveTo>
                <a:lnTo>
                  <a:pt x="17728" y="0"/>
                </a:lnTo>
                <a:cubicBezTo>
                  <a:pt x="17764" y="0"/>
                  <a:pt x="17792" y="29"/>
                  <a:pt x="17792" y="64"/>
                </a:cubicBezTo>
                <a:cubicBezTo>
                  <a:pt x="17792" y="100"/>
                  <a:pt x="17764" y="128"/>
                  <a:pt x="17728" y="128"/>
                </a:cubicBezTo>
                <a:lnTo>
                  <a:pt x="17472" y="128"/>
                </a:lnTo>
                <a:cubicBezTo>
                  <a:pt x="17437" y="128"/>
                  <a:pt x="17408" y="100"/>
                  <a:pt x="17408" y="64"/>
                </a:cubicBezTo>
                <a:cubicBezTo>
                  <a:pt x="17408" y="29"/>
                  <a:pt x="17437" y="0"/>
                  <a:pt x="17472" y="0"/>
                </a:cubicBezTo>
                <a:close/>
                <a:moveTo>
                  <a:pt x="17984" y="0"/>
                </a:moveTo>
                <a:lnTo>
                  <a:pt x="18240" y="0"/>
                </a:lnTo>
                <a:cubicBezTo>
                  <a:pt x="18276" y="0"/>
                  <a:pt x="18304" y="29"/>
                  <a:pt x="18304" y="64"/>
                </a:cubicBezTo>
                <a:cubicBezTo>
                  <a:pt x="18304" y="100"/>
                  <a:pt x="18276" y="128"/>
                  <a:pt x="18240" y="128"/>
                </a:cubicBezTo>
                <a:lnTo>
                  <a:pt x="17984" y="128"/>
                </a:lnTo>
                <a:cubicBezTo>
                  <a:pt x="17949" y="128"/>
                  <a:pt x="17920" y="100"/>
                  <a:pt x="17920" y="64"/>
                </a:cubicBezTo>
                <a:cubicBezTo>
                  <a:pt x="17920" y="29"/>
                  <a:pt x="17949" y="0"/>
                  <a:pt x="17984" y="0"/>
                </a:cubicBezTo>
                <a:close/>
                <a:moveTo>
                  <a:pt x="18496" y="0"/>
                </a:moveTo>
                <a:lnTo>
                  <a:pt x="18752" y="0"/>
                </a:lnTo>
                <a:cubicBezTo>
                  <a:pt x="18788" y="0"/>
                  <a:pt x="18816" y="29"/>
                  <a:pt x="18816" y="64"/>
                </a:cubicBezTo>
                <a:cubicBezTo>
                  <a:pt x="18816" y="100"/>
                  <a:pt x="18788" y="128"/>
                  <a:pt x="18752" y="128"/>
                </a:cubicBezTo>
                <a:lnTo>
                  <a:pt x="18496" y="128"/>
                </a:lnTo>
                <a:cubicBezTo>
                  <a:pt x="18461" y="128"/>
                  <a:pt x="18432" y="100"/>
                  <a:pt x="18432" y="64"/>
                </a:cubicBezTo>
                <a:cubicBezTo>
                  <a:pt x="18432" y="29"/>
                  <a:pt x="18461" y="0"/>
                  <a:pt x="18496" y="0"/>
                </a:cubicBezTo>
                <a:close/>
                <a:moveTo>
                  <a:pt x="19008" y="0"/>
                </a:moveTo>
                <a:lnTo>
                  <a:pt x="19264" y="0"/>
                </a:lnTo>
                <a:cubicBezTo>
                  <a:pt x="19300" y="0"/>
                  <a:pt x="19328" y="29"/>
                  <a:pt x="19328" y="64"/>
                </a:cubicBezTo>
                <a:cubicBezTo>
                  <a:pt x="19328" y="100"/>
                  <a:pt x="19300" y="128"/>
                  <a:pt x="19264" y="128"/>
                </a:cubicBezTo>
                <a:lnTo>
                  <a:pt x="19008" y="128"/>
                </a:lnTo>
                <a:cubicBezTo>
                  <a:pt x="18973" y="128"/>
                  <a:pt x="18944" y="100"/>
                  <a:pt x="18944" y="64"/>
                </a:cubicBezTo>
                <a:cubicBezTo>
                  <a:pt x="18944" y="29"/>
                  <a:pt x="18973" y="0"/>
                  <a:pt x="19008" y="0"/>
                </a:cubicBezTo>
                <a:close/>
                <a:moveTo>
                  <a:pt x="19520" y="0"/>
                </a:moveTo>
                <a:lnTo>
                  <a:pt x="19776" y="0"/>
                </a:lnTo>
                <a:cubicBezTo>
                  <a:pt x="19812" y="0"/>
                  <a:pt x="19840" y="29"/>
                  <a:pt x="19840" y="64"/>
                </a:cubicBezTo>
                <a:cubicBezTo>
                  <a:pt x="19840" y="100"/>
                  <a:pt x="19812" y="128"/>
                  <a:pt x="19776" y="128"/>
                </a:cubicBezTo>
                <a:lnTo>
                  <a:pt x="19520" y="128"/>
                </a:lnTo>
                <a:cubicBezTo>
                  <a:pt x="19485" y="128"/>
                  <a:pt x="19456" y="100"/>
                  <a:pt x="19456" y="64"/>
                </a:cubicBezTo>
                <a:cubicBezTo>
                  <a:pt x="19456" y="29"/>
                  <a:pt x="19485" y="0"/>
                  <a:pt x="19520" y="0"/>
                </a:cubicBezTo>
                <a:close/>
                <a:moveTo>
                  <a:pt x="20032" y="0"/>
                </a:moveTo>
                <a:lnTo>
                  <a:pt x="20288" y="0"/>
                </a:lnTo>
                <a:cubicBezTo>
                  <a:pt x="20324" y="0"/>
                  <a:pt x="20352" y="29"/>
                  <a:pt x="20352" y="64"/>
                </a:cubicBezTo>
                <a:cubicBezTo>
                  <a:pt x="20352" y="100"/>
                  <a:pt x="20324" y="128"/>
                  <a:pt x="20288" y="128"/>
                </a:cubicBezTo>
                <a:lnTo>
                  <a:pt x="20032" y="128"/>
                </a:lnTo>
                <a:cubicBezTo>
                  <a:pt x="19997" y="128"/>
                  <a:pt x="19968" y="100"/>
                  <a:pt x="19968" y="64"/>
                </a:cubicBezTo>
                <a:cubicBezTo>
                  <a:pt x="19968" y="29"/>
                  <a:pt x="19997" y="0"/>
                  <a:pt x="20032" y="0"/>
                </a:cubicBezTo>
                <a:close/>
                <a:moveTo>
                  <a:pt x="20544" y="0"/>
                </a:moveTo>
                <a:lnTo>
                  <a:pt x="20800" y="0"/>
                </a:lnTo>
                <a:cubicBezTo>
                  <a:pt x="20836" y="0"/>
                  <a:pt x="20864" y="29"/>
                  <a:pt x="20864" y="64"/>
                </a:cubicBezTo>
                <a:cubicBezTo>
                  <a:pt x="20864" y="100"/>
                  <a:pt x="20836" y="128"/>
                  <a:pt x="20800" y="128"/>
                </a:cubicBezTo>
                <a:lnTo>
                  <a:pt x="20544" y="128"/>
                </a:lnTo>
                <a:cubicBezTo>
                  <a:pt x="20509" y="128"/>
                  <a:pt x="20480" y="100"/>
                  <a:pt x="20480" y="64"/>
                </a:cubicBezTo>
                <a:cubicBezTo>
                  <a:pt x="20480" y="29"/>
                  <a:pt x="20509" y="0"/>
                  <a:pt x="20544" y="0"/>
                </a:cubicBezTo>
                <a:close/>
                <a:moveTo>
                  <a:pt x="21056" y="0"/>
                </a:moveTo>
                <a:lnTo>
                  <a:pt x="21312" y="0"/>
                </a:lnTo>
                <a:cubicBezTo>
                  <a:pt x="21348" y="0"/>
                  <a:pt x="21376" y="29"/>
                  <a:pt x="21376" y="64"/>
                </a:cubicBezTo>
                <a:cubicBezTo>
                  <a:pt x="21376" y="100"/>
                  <a:pt x="21348" y="128"/>
                  <a:pt x="21312" y="128"/>
                </a:cubicBezTo>
                <a:lnTo>
                  <a:pt x="21056" y="128"/>
                </a:lnTo>
                <a:cubicBezTo>
                  <a:pt x="21021" y="128"/>
                  <a:pt x="20992" y="100"/>
                  <a:pt x="20992" y="64"/>
                </a:cubicBezTo>
                <a:cubicBezTo>
                  <a:pt x="20992" y="29"/>
                  <a:pt x="21021" y="0"/>
                  <a:pt x="21056" y="0"/>
                </a:cubicBezTo>
                <a:close/>
                <a:moveTo>
                  <a:pt x="21568" y="0"/>
                </a:moveTo>
                <a:lnTo>
                  <a:pt x="21824" y="0"/>
                </a:lnTo>
                <a:cubicBezTo>
                  <a:pt x="21860" y="0"/>
                  <a:pt x="21888" y="29"/>
                  <a:pt x="21888" y="64"/>
                </a:cubicBezTo>
                <a:cubicBezTo>
                  <a:pt x="21888" y="100"/>
                  <a:pt x="21860" y="128"/>
                  <a:pt x="21824" y="128"/>
                </a:cubicBezTo>
                <a:lnTo>
                  <a:pt x="21568" y="128"/>
                </a:lnTo>
                <a:cubicBezTo>
                  <a:pt x="21533" y="128"/>
                  <a:pt x="21504" y="100"/>
                  <a:pt x="21504" y="64"/>
                </a:cubicBezTo>
                <a:cubicBezTo>
                  <a:pt x="21504" y="29"/>
                  <a:pt x="21533" y="0"/>
                  <a:pt x="21568" y="0"/>
                </a:cubicBezTo>
                <a:close/>
                <a:moveTo>
                  <a:pt x="22080" y="0"/>
                </a:moveTo>
                <a:lnTo>
                  <a:pt x="22336" y="0"/>
                </a:lnTo>
                <a:cubicBezTo>
                  <a:pt x="22372" y="0"/>
                  <a:pt x="22400" y="29"/>
                  <a:pt x="22400" y="64"/>
                </a:cubicBezTo>
                <a:cubicBezTo>
                  <a:pt x="22400" y="100"/>
                  <a:pt x="22372" y="128"/>
                  <a:pt x="22336" y="128"/>
                </a:cubicBezTo>
                <a:lnTo>
                  <a:pt x="22080" y="128"/>
                </a:lnTo>
                <a:cubicBezTo>
                  <a:pt x="22045" y="128"/>
                  <a:pt x="22016" y="100"/>
                  <a:pt x="22016" y="64"/>
                </a:cubicBezTo>
                <a:cubicBezTo>
                  <a:pt x="22016" y="29"/>
                  <a:pt x="22045" y="0"/>
                  <a:pt x="22080" y="0"/>
                </a:cubicBezTo>
                <a:close/>
                <a:moveTo>
                  <a:pt x="22592" y="0"/>
                </a:moveTo>
                <a:lnTo>
                  <a:pt x="22848" y="0"/>
                </a:lnTo>
                <a:cubicBezTo>
                  <a:pt x="22884" y="0"/>
                  <a:pt x="22912" y="29"/>
                  <a:pt x="22912" y="64"/>
                </a:cubicBezTo>
                <a:cubicBezTo>
                  <a:pt x="22912" y="100"/>
                  <a:pt x="22884" y="128"/>
                  <a:pt x="22848" y="128"/>
                </a:cubicBezTo>
                <a:lnTo>
                  <a:pt x="22592" y="128"/>
                </a:lnTo>
                <a:cubicBezTo>
                  <a:pt x="22557" y="128"/>
                  <a:pt x="22528" y="100"/>
                  <a:pt x="22528" y="64"/>
                </a:cubicBezTo>
                <a:cubicBezTo>
                  <a:pt x="22528" y="29"/>
                  <a:pt x="22557" y="0"/>
                  <a:pt x="22592" y="0"/>
                </a:cubicBezTo>
                <a:close/>
                <a:moveTo>
                  <a:pt x="23104" y="0"/>
                </a:moveTo>
                <a:lnTo>
                  <a:pt x="23360" y="0"/>
                </a:lnTo>
                <a:cubicBezTo>
                  <a:pt x="23396" y="0"/>
                  <a:pt x="23424" y="29"/>
                  <a:pt x="23424" y="64"/>
                </a:cubicBezTo>
                <a:cubicBezTo>
                  <a:pt x="23424" y="100"/>
                  <a:pt x="23396" y="128"/>
                  <a:pt x="23360" y="128"/>
                </a:cubicBezTo>
                <a:lnTo>
                  <a:pt x="23104" y="128"/>
                </a:lnTo>
                <a:cubicBezTo>
                  <a:pt x="23069" y="128"/>
                  <a:pt x="23040" y="100"/>
                  <a:pt x="23040" y="64"/>
                </a:cubicBezTo>
                <a:cubicBezTo>
                  <a:pt x="23040" y="29"/>
                  <a:pt x="23069" y="0"/>
                  <a:pt x="23104" y="0"/>
                </a:cubicBezTo>
                <a:close/>
                <a:moveTo>
                  <a:pt x="23616" y="0"/>
                </a:moveTo>
                <a:lnTo>
                  <a:pt x="23872" y="0"/>
                </a:lnTo>
                <a:cubicBezTo>
                  <a:pt x="23908" y="0"/>
                  <a:pt x="23936" y="29"/>
                  <a:pt x="23936" y="64"/>
                </a:cubicBezTo>
                <a:cubicBezTo>
                  <a:pt x="23936" y="100"/>
                  <a:pt x="23908" y="128"/>
                  <a:pt x="23872" y="128"/>
                </a:cubicBezTo>
                <a:lnTo>
                  <a:pt x="23616" y="128"/>
                </a:lnTo>
                <a:cubicBezTo>
                  <a:pt x="23581" y="128"/>
                  <a:pt x="23552" y="100"/>
                  <a:pt x="23552" y="64"/>
                </a:cubicBezTo>
                <a:cubicBezTo>
                  <a:pt x="23552" y="29"/>
                  <a:pt x="23581" y="0"/>
                  <a:pt x="23616" y="0"/>
                </a:cubicBezTo>
                <a:close/>
                <a:moveTo>
                  <a:pt x="24128" y="0"/>
                </a:moveTo>
                <a:lnTo>
                  <a:pt x="24384" y="0"/>
                </a:lnTo>
                <a:cubicBezTo>
                  <a:pt x="24420" y="0"/>
                  <a:pt x="24448" y="29"/>
                  <a:pt x="24448" y="64"/>
                </a:cubicBezTo>
                <a:cubicBezTo>
                  <a:pt x="24448" y="100"/>
                  <a:pt x="24420" y="128"/>
                  <a:pt x="24384" y="128"/>
                </a:cubicBezTo>
                <a:lnTo>
                  <a:pt x="24128" y="128"/>
                </a:lnTo>
                <a:cubicBezTo>
                  <a:pt x="24093" y="128"/>
                  <a:pt x="24064" y="100"/>
                  <a:pt x="24064" y="64"/>
                </a:cubicBezTo>
                <a:cubicBezTo>
                  <a:pt x="24064" y="29"/>
                  <a:pt x="24093" y="0"/>
                  <a:pt x="24128" y="0"/>
                </a:cubicBezTo>
                <a:close/>
                <a:moveTo>
                  <a:pt x="24640" y="0"/>
                </a:moveTo>
                <a:lnTo>
                  <a:pt x="24896" y="0"/>
                </a:lnTo>
                <a:cubicBezTo>
                  <a:pt x="24932" y="0"/>
                  <a:pt x="24960" y="29"/>
                  <a:pt x="24960" y="64"/>
                </a:cubicBezTo>
                <a:cubicBezTo>
                  <a:pt x="24960" y="100"/>
                  <a:pt x="24932" y="128"/>
                  <a:pt x="24896" y="128"/>
                </a:cubicBezTo>
                <a:lnTo>
                  <a:pt x="24640" y="128"/>
                </a:lnTo>
                <a:cubicBezTo>
                  <a:pt x="24605" y="128"/>
                  <a:pt x="24576" y="100"/>
                  <a:pt x="24576" y="64"/>
                </a:cubicBezTo>
                <a:cubicBezTo>
                  <a:pt x="24576" y="29"/>
                  <a:pt x="24605" y="0"/>
                  <a:pt x="24640" y="0"/>
                </a:cubicBezTo>
                <a:close/>
                <a:moveTo>
                  <a:pt x="25152" y="0"/>
                </a:moveTo>
                <a:lnTo>
                  <a:pt x="25408" y="0"/>
                </a:lnTo>
                <a:cubicBezTo>
                  <a:pt x="25444" y="0"/>
                  <a:pt x="25472" y="29"/>
                  <a:pt x="25472" y="64"/>
                </a:cubicBezTo>
                <a:cubicBezTo>
                  <a:pt x="25472" y="100"/>
                  <a:pt x="25444" y="128"/>
                  <a:pt x="25408" y="128"/>
                </a:cubicBezTo>
                <a:lnTo>
                  <a:pt x="25152" y="128"/>
                </a:lnTo>
                <a:cubicBezTo>
                  <a:pt x="25117" y="128"/>
                  <a:pt x="25088" y="100"/>
                  <a:pt x="25088" y="64"/>
                </a:cubicBezTo>
                <a:cubicBezTo>
                  <a:pt x="25088" y="29"/>
                  <a:pt x="25117" y="0"/>
                  <a:pt x="25152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4957" name="Rectangle 44"/>
          <p:cNvSpPr>
            <a:spLocks noChangeArrowheads="1"/>
          </p:cNvSpPr>
          <p:nvPr/>
        </p:nvSpPr>
        <p:spPr bwMode="auto">
          <a:xfrm>
            <a:off x="1577975" y="5899150"/>
            <a:ext cx="1270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58" name="Rectangle 45"/>
          <p:cNvSpPr>
            <a:spLocks noChangeArrowheads="1"/>
          </p:cNvSpPr>
          <p:nvPr/>
        </p:nvSpPr>
        <p:spPr bwMode="auto">
          <a:xfrm>
            <a:off x="1506538" y="553561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20</a:t>
            </a:r>
            <a:endParaRPr lang="fr-FR" altLang="fr-FR" sz="1800" b="0"/>
          </a:p>
        </p:txBody>
      </p:sp>
      <p:sp>
        <p:nvSpPr>
          <p:cNvPr id="124959" name="Rectangle 46"/>
          <p:cNvSpPr>
            <a:spLocks noChangeArrowheads="1"/>
          </p:cNvSpPr>
          <p:nvPr/>
        </p:nvSpPr>
        <p:spPr bwMode="auto">
          <a:xfrm>
            <a:off x="1506538" y="5173663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40</a:t>
            </a:r>
            <a:endParaRPr lang="fr-FR" altLang="fr-FR" sz="1800" b="0"/>
          </a:p>
        </p:txBody>
      </p:sp>
      <p:sp>
        <p:nvSpPr>
          <p:cNvPr id="124960" name="Rectangle 47"/>
          <p:cNvSpPr>
            <a:spLocks noChangeArrowheads="1"/>
          </p:cNvSpPr>
          <p:nvPr/>
        </p:nvSpPr>
        <p:spPr bwMode="auto">
          <a:xfrm>
            <a:off x="1506538" y="4810125"/>
            <a:ext cx="196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60</a:t>
            </a:r>
            <a:endParaRPr lang="fr-FR" altLang="fr-FR" sz="1800" b="0"/>
          </a:p>
        </p:txBody>
      </p:sp>
      <p:sp>
        <p:nvSpPr>
          <p:cNvPr id="124961" name="Rectangle 48"/>
          <p:cNvSpPr>
            <a:spLocks noChangeArrowheads="1"/>
          </p:cNvSpPr>
          <p:nvPr/>
        </p:nvSpPr>
        <p:spPr bwMode="auto">
          <a:xfrm>
            <a:off x="1506538" y="4446588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80</a:t>
            </a:r>
            <a:endParaRPr lang="fr-FR" altLang="fr-FR" sz="1800" b="0"/>
          </a:p>
        </p:txBody>
      </p:sp>
      <p:sp>
        <p:nvSpPr>
          <p:cNvPr id="124962" name="Rectangle 49"/>
          <p:cNvSpPr>
            <a:spLocks noChangeArrowheads="1"/>
          </p:cNvSpPr>
          <p:nvPr/>
        </p:nvSpPr>
        <p:spPr bwMode="auto">
          <a:xfrm>
            <a:off x="1436688" y="4083050"/>
            <a:ext cx="26511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100</a:t>
            </a:r>
            <a:endParaRPr lang="fr-FR" altLang="fr-FR" sz="1800" b="0"/>
          </a:p>
        </p:txBody>
      </p:sp>
      <p:sp>
        <p:nvSpPr>
          <p:cNvPr id="124963" name="Rectangle 50"/>
          <p:cNvSpPr>
            <a:spLocks noChangeArrowheads="1"/>
          </p:cNvSpPr>
          <p:nvPr/>
        </p:nvSpPr>
        <p:spPr bwMode="auto">
          <a:xfrm>
            <a:off x="1436688" y="3721100"/>
            <a:ext cx="2651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120</a:t>
            </a:r>
            <a:endParaRPr lang="fr-FR" altLang="fr-FR" sz="1800" b="0"/>
          </a:p>
        </p:txBody>
      </p:sp>
      <p:sp>
        <p:nvSpPr>
          <p:cNvPr id="124964" name="Rectangle 51"/>
          <p:cNvSpPr>
            <a:spLocks noChangeArrowheads="1"/>
          </p:cNvSpPr>
          <p:nvPr/>
        </p:nvSpPr>
        <p:spPr bwMode="auto">
          <a:xfrm>
            <a:off x="1722438" y="6049963"/>
            <a:ext cx="1270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0</a:t>
            </a:r>
            <a:endParaRPr lang="fr-FR" altLang="fr-FR" sz="1800" b="0"/>
          </a:p>
        </p:txBody>
      </p:sp>
      <p:sp>
        <p:nvSpPr>
          <p:cNvPr id="124965" name="Rectangle 52"/>
          <p:cNvSpPr>
            <a:spLocks noChangeArrowheads="1"/>
          </p:cNvSpPr>
          <p:nvPr/>
        </p:nvSpPr>
        <p:spPr bwMode="auto">
          <a:xfrm>
            <a:off x="2897188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12</a:t>
            </a:r>
            <a:endParaRPr lang="fr-FR" altLang="fr-FR" sz="1800" b="0"/>
          </a:p>
        </p:txBody>
      </p:sp>
      <p:sp>
        <p:nvSpPr>
          <p:cNvPr id="124966" name="Rectangle 53"/>
          <p:cNvSpPr>
            <a:spLocks noChangeArrowheads="1"/>
          </p:cNvSpPr>
          <p:nvPr/>
        </p:nvSpPr>
        <p:spPr bwMode="auto">
          <a:xfrm>
            <a:off x="4108450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24</a:t>
            </a:r>
            <a:endParaRPr lang="fr-FR" altLang="fr-FR" sz="1800" b="0"/>
          </a:p>
        </p:txBody>
      </p:sp>
      <p:sp>
        <p:nvSpPr>
          <p:cNvPr id="124967" name="Rectangle 54"/>
          <p:cNvSpPr>
            <a:spLocks noChangeArrowheads="1"/>
          </p:cNvSpPr>
          <p:nvPr/>
        </p:nvSpPr>
        <p:spPr bwMode="auto">
          <a:xfrm>
            <a:off x="5318125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36</a:t>
            </a:r>
            <a:endParaRPr lang="fr-FR" altLang="fr-FR" sz="1800" b="0"/>
          </a:p>
        </p:txBody>
      </p:sp>
      <p:sp>
        <p:nvSpPr>
          <p:cNvPr id="124968" name="Rectangle 55"/>
          <p:cNvSpPr>
            <a:spLocks noChangeArrowheads="1"/>
          </p:cNvSpPr>
          <p:nvPr/>
        </p:nvSpPr>
        <p:spPr bwMode="auto">
          <a:xfrm>
            <a:off x="6529388" y="6049963"/>
            <a:ext cx="1968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b="0">
                <a:solidFill>
                  <a:srgbClr val="000000"/>
                </a:solidFill>
              </a:rPr>
              <a:t>48</a:t>
            </a:r>
            <a:endParaRPr lang="fr-FR" altLang="fr-FR" sz="1800" b="0"/>
          </a:p>
        </p:txBody>
      </p:sp>
      <p:sp>
        <p:nvSpPr>
          <p:cNvPr id="124969" name="Rectangle 56"/>
          <p:cNvSpPr>
            <a:spLocks noChangeArrowheads="1"/>
          </p:cNvSpPr>
          <p:nvPr/>
        </p:nvSpPr>
        <p:spPr bwMode="auto">
          <a:xfrm>
            <a:off x="889000" y="3517900"/>
            <a:ext cx="6259513" cy="2932113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70" name="ZoneTexte 66586"/>
          <p:cNvSpPr txBox="1">
            <a:spLocks noChangeArrowheads="1"/>
          </p:cNvSpPr>
          <p:nvPr/>
        </p:nvSpPr>
        <p:spPr bwMode="auto">
          <a:xfrm>
            <a:off x="7464425" y="184943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 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FF0000"/>
                </a:solidFill>
              </a:rPr>
              <a:t> = 24h</a:t>
            </a:r>
          </a:p>
        </p:txBody>
      </p:sp>
      <p:sp>
        <p:nvSpPr>
          <p:cNvPr id="65580" name="ZoneTexte 60"/>
          <p:cNvSpPr txBox="1">
            <a:spLocks noChangeArrowheads="1"/>
          </p:cNvSpPr>
          <p:nvPr/>
        </p:nvSpPr>
        <p:spPr bwMode="auto">
          <a:xfrm>
            <a:off x="7464425" y="2428875"/>
            <a:ext cx="226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8000"/>
                </a:solidFill>
              </a:rPr>
              <a:t>2 x Dose 1 ; </a:t>
            </a:r>
            <a:r>
              <a:rPr lang="fr-FR" altLang="fr-FR" sz="2400" b="0">
                <a:solidFill>
                  <a:srgbClr val="008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008000"/>
                </a:solidFill>
              </a:rPr>
              <a:t> = 24h</a:t>
            </a:r>
          </a:p>
        </p:txBody>
      </p:sp>
      <p:sp>
        <p:nvSpPr>
          <p:cNvPr id="124972" name="ZoneTexte 61"/>
          <p:cNvSpPr txBox="1">
            <a:spLocks noChangeArrowheads="1"/>
          </p:cNvSpPr>
          <p:nvPr/>
        </p:nvSpPr>
        <p:spPr bwMode="auto">
          <a:xfrm>
            <a:off x="7464425" y="5233988"/>
            <a:ext cx="1889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FF0000"/>
                </a:solidFill>
              </a:rPr>
              <a:t>Dose 1 ; </a:t>
            </a:r>
            <a:r>
              <a:rPr lang="fr-FR" altLang="fr-FR" sz="2400" b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FF0000"/>
                </a:solidFill>
              </a:rPr>
              <a:t> = 24h</a:t>
            </a:r>
          </a:p>
        </p:txBody>
      </p:sp>
      <p:sp>
        <p:nvSpPr>
          <p:cNvPr id="65582" name="ZoneTexte 62"/>
          <p:cNvSpPr txBox="1">
            <a:spLocks noChangeArrowheads="1"/>
          </p:cNvSpPr>
          <p:nvPr/>
        </p:nvSpPr>
        <p:spPr bwMode="auto">
          <a:xfrm>
            <a:off x="7464425" y="5813425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008000"/>
                </a:solidFill>
              </a:rPr>
              <a:t>Dose 1 ; </a:t>
            </a:r>
            <a:r>
              <a:rPr lang="fr-FR" altLang="fr-FR" sz="2400" b="0">
                <a:solidFill>
                  <a:srgbClr val="008000"/>
                </a:solidFill>
                <a:latin typeface="Symbol" panose="05050102010706020507" pitchFamily="18" charset="2"/>
              </a:rPr>
              <a:t>t</a:t>
            </a:r>
            <a:r>
              <a:rPr lang="fr-FR" altLang="fr-FR" sz="1800" b="0">
                <a:solidFill>
                  <a:srgbClr val="008000"/>
                </a:solidFill>
              </a:rPr>
              <a:t> = 12h</a:t>
            </a:r>
          </a:p>
        </p:txBody>
      </p:sp>
      <p:sp>
        <p:nvSpPr>
          <p:cNvPr id="66589" name="Double flèche horizontale 66588"/>
          <p:cNvSpPr>
            <a:spLocks noChangeArrowheads="1"/>
          </p:cNvSpPr>
          <p:nvPr/>
        </p:nvSpPr>
        <p:spPr bwMode="auto">
          <a:xfrm>
            <a:off x="3424238" y="2295525"/>
            <a:ext cx="684212" cy="1397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24975" name="ZoneTexte 1"/>
          <p:cNvSpPr txBox="1">
            <a:spLocks noChangeArrowheads="1"/>
          </p:cNvSpPr>
          <p:nvPr/>
        </p:nvSpPr>
        <p:spPr bwMode="auto">
          <a:xfrm>
            <a:off x="7464425" y="401638"/>
            <a:ext cx="25622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Antibiotique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Temps-dépendant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Objectif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Maximiser T</a:t>
            </a:r>
            <a:r>
              <a:rPr lang="fr-FR" altLang="fr-FR" sz="1800" b="0" baseline="-25000"/>
              <a:t>&gt;CMI</a:t>
            </a:r>
          </a:p>
        </p:txBody>
      </p:sp>
      <p:sp>
        <p:nvSpPr>
          <p:cNvPr id="12497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EEA201-6122-45A4-8CAC-A5D4916C3BF9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80" grpId="0"/>
      <p:bldP spid="65582" grpId="0"/>
      <p:bldP spid="665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16416" name="AutoShape 7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6417" name="Text Box 8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les étapes de la genèse d’un effet</a:t>
            </a:r>
          </a:p>
        </p:txBody>
      </p: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6319838" y="1658938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sp>
        <p:nvSpPr>
          <p:cNvPr id="16389" name="Line 19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16414" name="AutoShape 21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6415" name="Text Box 22"/>
            <p:cNvSpPr txBox="1">
              <a:spLocks noChangeArrowheads="1"/>
            </p:cNvSpPr>
            <p:nvPr/>
          </p:nvSpPr>
          <p:spPr bwMode="auto">
            <a:xfrm>
              <a:off x="4028" y="2685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6391" name="Text Box 24"/>
          <p:cNvSpPr txBox="1">
            <a:spLocks noChangeArrowheads="1"/>
          </p:cNvSpPr>
          <p:nvPr/>
        </p:nvSpPr>
        <p:spPr bwMode="auto">
          <a:xfrm>
            <a:off x="6913563" y="455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16402" name="Group 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16412" name="AutoShape 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13" name="Text Box 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4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16403" name="Line 9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04" name="Group 11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16410" name="AutoShape 1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11" name="Text Box 13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3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16405" name="Line 14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6406" name="Group 15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16408" name="AutoShape 16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16409" name="Text Box 17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16407" name="Text Box 28"/>
            <p:cNvSpPr txBox="1">
              <a:spLocks noChangeArrowheads="1"/>
            </p:cNvSpPr>
            <p:nvPr/>
          </p:nvSpPr>
          <p:spPr bwMode="auto">
            <a:xfrm>
              <a:off x="1203" y="2349"/>
              <a:ext cx="1219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</p:txBody>
        </p:sp>
      </p:grpSp>
      <p:sp>
        <p:nvSpPr>
          <p:cNvPr id="16393" name="Text Box 31"/>
          <p:cNvSpPr txBox="1">
            <a:spLocks noChangeArrowheads="1"/>
          </p:cNvSpPr>
          <p:nvPr/>
        </p:nvSpPr>
        <p:spPr bwMode="auto">
          <a:xfrm>
            <a:off x="1530350" y="1658938"/>
            <a:ext cx="26924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Dose de 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4783138" y="3890963"/>
            <a:ext cx="844550" cy="288925"/>
            <a:chOff x="3013" y="2530"/>
            <a:chExt cx="532" cy="182"/>
          </a:xfrm>
        </p:grpSpPr>
        <p:sp>
          <p:nvSpPr>
            <p:cNvPr id="16400" name="Line 32"/>
            <p:cNvSpPr>
              <a:spLocks noChangeShapeType="1"/>
            </p:cNvSpPr>
            <p:nvPr/>
          </p:nvSpPr>
          <p:spPr bwMode="auto">
            <a:xfrm>
              <a:off x="3013" y="2530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01" name="Line 33"/>
            <p:cNvSpPr>
              <a:spLocks noChangeShapeType="1"/>
            </p:cNvSpPr>
            <p:nvPr/>
          </p:nvSpPr>
          <p:spPr bwMode="auto">
            <a:xfrm flipH="1">
              <a:off x="3013" y="2712"/>
              <a:ext cx="5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5" name="Line 34"/>
          <p:cNvSpPr>
            <a:spLocks noChangeShapeType="1"/>
          </p:cNvSpPr>
          <p:nvPr/>
        </p:nvSpPr>
        <p:spPr bwMode="auto">
          <a:xfrm>
            <a:off x="4495800" y="194627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6137275" y="2449513"/>
            <a:ext cx="2185988" cy="1804987"/>
            <a:chOff x="3866" y="1622"/>
            <a:chExt cx="1377" cy="1137"/>
          </a:xfrm>
        </p:grpSpPr>
        <p:sp>
          <p:nvSpPr>
            <p:cNvPr id="16398" name="Text Box 23"/>
            <p:cNvSpPr txBox="1">
              <a:spLocks noChangeArrowheads="1"/>
            </p:cNvSpPr>
            <p:nvPr/>
          </p:nvSpPr>
          <p:spPr bwMode="auto">
            <a:xfrm>
              <a:off x="3866" y="2349"/>
              <a:ext cx="1377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Biophase</a:t>
              </a:r>
            </a:p>
          </p:txBody>
        </p:sp>
        <p:sp>
          <p:nvSpPr>
            <p:cNvPr id="16399" name="Line 35"/>
            <p:cNvSpPr>
              <a:spLocks noChangeShapeType="1"/>
            </p:cNvSpPr>
            <p:nvPr/>
          </p:nvSpPr>
          <p:spPr bwMode="auto">
            <a:xfrm rot="5400000">
              <a:off x="4214" y="1963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88F64-50CA-478D-82A5-78CFF396C5F8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 b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ChangeArrowheads="1"/>
          </p:cNvSpPr>
          <p:nvPr/>
        </p:nvSpPr>
        <p:spPr bwMode="auto">
          <a:xfrm>
            <a:off x="282575" y="44450"/>
            <a:ext cx="97218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FF"/>
                </a:solidFill>
                <a:latin typeface="Tahoma" panose="020B0604030504040204" pitchFamily="34" charset="0"/>
              </a:rPr>
              <a:t>Pour résumer</a:t>
            </a:r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0" y="3309938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>
                <a:solidFill>
                  <a:srgbClr val="FF0000"/>
                </a:solidFill>
              </a:rPr>
              <a:t>Les valeurs des indices PK/PD associées à une forte probabilité de guérison</a:t>
            </a:r>
            <a:r>
              <a:rPr lang="fr-FR" altLang="fr-FR" sz="220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Dépendent de divers facteurs :  bactéries (Gram+ vs Gram-), antibiotiques (beta-lactamines), sites infectieux, hôtes (immuno-compétence)</a:t>
            </a:r>
          </a:p>
        </p:txBody>
      </p:sp>
      <p:sp>
        <p:nvSpPr>
          <p:cNvPr id="125956" name="Rectangle 8"/>
          <p:cNvSpPr>
            <a:spLocks noChangeArrowheads="1"/>
          </p:cNvSpPr>
          <p:nvPr/>
        </p:nvSpPr>
        <p:spPr bwMode="auto">
          <a:xfrm>
            <a:off x="0" y="660400"/>
            <a:ext cx="10144125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>
                <a:solidFill>
                  <a:srgbClr val="FF0000"/>
                </a:solidFill>
              </a:rPr>
              <a:t>Le type d’indice PK/PD corrélé avec l’efficacité </a:t>
            </a:r>
            <a:r>
              <a:rPr lang="fr-FR" altLang="fr-FR" sz="220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Dépend de la </a:t>
            </a:r>
            <a:r>
              <a:rPr lang="fr-FR" altLang="fr-FR" sz="2000">
                <a:solidFill>
                  <a:srgbClr val="C00000"/>
                </a:solidFill>
              </a:rPr>
              <a:t>vitesse de bactéricidie </a:t>
            </a:r>
            <a:r>
              <a:rPr lang="fr-FR" altLang="fr-FR" sz="2000">
                <a:solidFill>
                  <a:srgbClr val="333399"/>
                </a:solidFill>
              </a:rPr>
              <a:t>de l’antibiotique : homogène au sein d’une même famille</a:t>
            </a:r>
          </a:p>
          <a:p>
            <a:pPr lvl="1" eaLnBrk="1" hangingPunct="1"/>
            <a:r>
              <a:rPr lang="fr-FR" altLang="fr-FR" sz="2000">
                <a:solidFill>
                  <a:srgbClr val="C00000"/>
                </a:solidFill>
              </a:rPr>
              <a:t>Intensité</a:t>
            </a:r>
            <a:r>
              <a:rPr lang="fr-FR" altLang="fr-FR" sz="2000">
                <a:solidFill>
                  <a:srgbClr val="333399"/>
                </a:solidFill>
              </a:rPr>
              <a:t> de l’exposition (AUC/MIC, Cmax/MIC) pour les antibiotiques concentration-dependants et </a:t>
            </a:r>
            <a:r>
              <a:rPr lang="fr-FR" altLang="fr-FR" sz="2000">
                <a:solidFill>
                  <a:srgbClr val="C00000"/>
                </a:solidFill>
              </a:rPr>
              <a:t>durée</a:t>
            </a:r>
            <a:r>
              <a:rPr lang="fr-FR" altLang="fr-FR" sz="2000">
                <a:solidFill>
                  <a:srgbClr val="333399"/>
                </a:solidFill>
              </a:rPr>
              <a:t> de l’exposition (T&gt;MIC) pour les antibiotiques temps-dépendants</a:t>
            </a:r>
          </a:p>
          <a:p>
            <a:pPr lvl="1" eaLnBrk="1" hangingPunct="1"/>
            <a:r>
              <a:rPr lang="fr-FR" altLang="fr-FR" sz="2000">
                <a:solidFill>
                  <a:srgbClr val="333399"/>
                </a:solidFill>
              </a:rPr>
              <a:t>Est le même quel que soit l’hôte infecté : animaux, humains</a:t>
            </a:r>
          </a:p>
          <a:p>
            <a:pPr lvl="1" eaLnBrk="1" hangingPunct="1">
              <a:buFontTx/>
              <a:buNone/>
            </a:pPr>
            <a:endParaRPr lang="fr-FR" altLang="fr-FR" sz="2000">
              <a:solidFill>
                <a:srgbClr val="333399"/>
              </a:solidFill>
            </a:endParaRPr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3175" y="4960938"/>
            <a:ext cx="102870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i="1" dirty="0">
                <a:solidFill>
                  <a:srgbClr val="FF0000"/>
                </a:solidFill>
              </a:rPr>
              <a:t>La connaissance des indices PK/PD corrélés avec l’efficacité permet de rationnaliser les schémas d’administration</a:t>
            </a:r>
            <a:r>
              <a:rPr lang="fr-FR" altLang="fr-FR" sz="2200" dirty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fr-FR" altLang="fr-FR" sz="2000" dirty="0">
                <a:solidFill>
                  <a:srgbClr val="333399"/>
                </a:solidFill>
              </a:rPr>
              <a:t>Schémas posologiques qui maximisent soit </a:t>
            </a:r>
            <a:r>
              <a:rPr lang="fr-FR" altLang="fr-FR" sz="2000" dirty="0">
                <a:solidFill>
                  <a:srgbClr val="C00000"/>
                </a:solidFill>
              </a:rPr>
              <a:t>l’intensité d’exposition </a:t>
            </a:r>
            <a:r>
              <a:rPr lang="fr-FR" altLang="fr-FR" sz="2000" dirty="0">
                <a:solidFill>
                  <a:srgbClr val="333399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AB concentration dépendants </a:t>
            </a:r>
            <a:r>
              <a:rPr lang="fr-FR" altLang="fr-FR" sz="2000" dirty="0">
                <a:solidFill>
                  <a:srgbClr val="333399"/>
                </a:solidFill>
              </a:rPr>
              <a:t>(Aminoglycosides, fluoroquinolones), soit la </a:t>
            </a:r>
            <a:r>
              <a:rPr lang="fr-FR" altLang="fr-FR" sz="2000" dirty="0">
                <a:solidFill>
                  <a:srgbClr val="C00000"/>
                </a:solidFill>
              </a:rPr>
              <a:t>durée d’exposition </a:t>
            </a:r>
            <a:r>
              <a:rPr lang="fr-FR" altLang="fr-FR" sz="2000" dirty="0">
                <a:solidFill>
                  <a:srgbClr val="333399"/>
                </a:solidFill>
              </a:rPr>
              <a:t>pour les </a:t>
            </a:r>
            <a:r>
              <a:rPr lang="fr-FR" altLang="fr-FR" sz="2000" dirty="0">
                <a:solidFill>
                  <a:srgbClr val="C00000"/>
                </a:solidFill>
              </a:rPr>
              <a:t>AB temps-dépendants </a:t>
            </a:r>
            <a:r>
              <a:rPr lang="fr-FR" altLang="fr-FR" sz="2000" dirty="0">
                <a:solidFill>
                  <a:srgbClr val="333399"/>
                </a:solidFill>
              </a:rPr>
              <a:t>(beta-lactamines)</a:t>
            </a:r>
          </a:p>
        </p:txBody>
      </p:sp>
      <p:sp>
        <p:nvSpPr>
          <p:cNvPr id="1259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C4BC43-7528-4B9F-8269-537DF5DEA20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fr-FR" altLang="fr-FR" sz="1400" b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5391150" y="6092825"/>
            <a:ext cx="3806825" cy="576263"/>
            <a:chOff x="3923" y="2659"/>
            <a:chExt cx="1588" cy="363"/>
          </a:xfrm>
        </p:grpSpPr>
        <p:sp>
          <p:nvSpPr>
            <p:cNvPr id="18467" name="AutoShape 6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8" name="Text Box 7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18435" name="Line 8"/>
          <p:cNvSpPr>
            <a:spLocks noChangeShapeType="1"/>
          </p:cNvSpPr>
          <p:nvPr/>
        </p:nvSpPr>
        <p:spPr bwMode="auto">
          <a:xfrm rot="5400000">
            <a:off x="1281906" y="2745582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6" name="Line 13"/>
          <p:cNvSpPr>
            <a:spLocks noChangeShapeType="1"/>
          </p:cNvSpPr>
          <p:nvPr/>
        </p:nvSpPr>
        <p:spPr bwMode="auto">
          <a:xfrm rot="5400000">
            <a:off x="1281906" y="4545807"/>
            <a:ext cx="1081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4238625" y="1341438"/>
            <a:ext cx="0" cy="525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8438" name="Group 19"/>
          <p:cNvGrpSpPr>
            <a:grpSpLocks/>
          </p:cNvGrpSpPr>
          <p:nvPr/>
        </p:nvGrpSpPr>
        <p:grpSpPr bwMode="auto">
          <a:xfrm>
            <a:off x="207963" y="6092825"/>
            <a:ext cx="3962400" cy="576263"/>
            <a:chOff x="3923" y="2659"/>
            <a:chExt cx="1588" cy="363"/>
          </a:xfrm>
        </p:grpSpPr>
        <p:sp>
          <p:nvSpPr>
            <p:cNvPr id="18465" name="AutoShape 20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18466" name="Text Box 21"/>
            <p:cNvSpPr txBox="1">
              <a:spLocks noChangeArrowheads="1"/>
            </p:cNvSpPr>
            <p:nvPr/>
          </p:nvSpPr>
          <p:spPr bwMode="auto">
            <a:xfrm>
              <a:off x="4028" y="2701"/>
              <a:ext cx="11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18439" name="Text Box 25"/>
          <p:cNvSpPr txBox="1">
            <a:spLocks noChangeArrowheads="1"/>
          </p:cNvSpPr>
          <p:nvPr/>
        </p:nvSpPr>
        <p:spPr bwMode="auto">
          <a:xfrm>
            <a:off x="950913" y="3381375"/>
            <a:ext cx="1743075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Concentrations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333399"/>
                </a:solidFill>
                <a:latin typeface="Tahoma" panose="020B0604030504040204" pitchFamily="34" charset="0"/>
              </a:rPr>
              <a:t>Plasma</a:t>
            </a:r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1031875" y="1436688"/>
            <a:ext cx="1541463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18441" name="Line 42"/>
          <p:cNvSpPr>
            <a:spLocks noChangeShapeType="1"/>
          </p:cNvSpPr>
          <p:nvPr/>
        </p:nvSpPr>
        <p:spPr bwMode="auto">
          <a:xfrm flipV="1">
            <a:off x="2798763" y="1916113"/>
            <a:ext cx="1655762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2854325" y="3678238"/>
            <a:ext cx="17287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4302125" y="4454525"/>
            <a:ext cx="20891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Site infectieux</a:t>
            </a:r>
          </a:p>
        </p:txBody>
      </p:sp>
      <p:sp>
        <p:nvSpPr>
          <p:cNvPr id="18444" name="Rectangle 33"/>
          <p:cNvSpPr>
            <a:spLocks noChangeArrowheads="1"/>
          </p:cNvSpPr>
          <p:nvPr/>
        </p:nvSpPr>
        <p:spPr bwMode="auto">
          <a:xfrm>
            <a:off x="8502650" y="4200525"/>
            <a:ext cx="1014413" cy="33020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Efficacité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8502650" y="4741863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6584950" y="1714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8447" name="Text Box 32"/>
          <p:cNvSpPr txBox="1">
            <a:spLocks noChangeArrowheads="1"/>
          </p:cNvSpPr>
          <p:nvPr/>
        </p:nvSpPr>
        <p:spPr bwMode="auto">
          <a:xfrm>
            <a:off x="4527550" y="1479550"/>
            <a:ext cx="18002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Biophase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333399"/>
                </a:solidFill>
                <a:latin typeface="Tahoma" panose="020B0604030504040204" pitchFamily="34" charset="0"/>
              </a:rPr>
              <a:t>Tube digestif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6454775" y="873125"/>
            <a:ext cx="1590675" cy="70961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zoonotiques</a:t>
            </a:r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6454775" y="2055813"/>
            <a:ext cx="1714500" cy="70961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commensales</a:t>
            </a:r>
          </a:p>
        </p:txBody>
      </p:sp>
      <p:sp>
        <p:nvSpPr>
          <p:cNvPr id="18450" name="Rectangle 39"/>
          <p:cNvSpPr>
            <a:spLocks noChangeArrowheads="1"/>
          </p:cNvSpPr>
          <p:nvPr/>
        </p:nvSpPr>
        <p:spPr bwMode="auto">
          <a:xfrm>
            <a:off x="8502650" y="1768475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1" name="Rectangle 40"/>
          <p:cNvSpPr>
            <a:spLocks noChangeArrowheads="1"/>
          </p:cNvSpPr>
          <p:nvPr/>
        </p:nvSpPr>
        <p:spPr bwMode="auto">
          <a:xfrm>
            <a:off x="8502650" y="831850"/>
            <a:ext cx="1584325" cy="561975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Sélection de résistance</a:t>
            </a:r>
          </a:p>
        </p:txBody>
      </p:sp>
      <p:sp>
        <p:nvSpPr>
          <p:cNvPr id="18452" name="Rectangle 41"/>
          <p:cNvSpPr>
            <a:spLocks noChangeArrowheads="1"/>
          </p:cNvSpPr>
          <p:nvPr/>
        </p:nvSpPr>
        <p:spPr bwMode="auto">
          <a:xfrm>
            <a:off x="8502650" y="2416175"/>
            <a:ext cx="1584325" cy="793750"/>
          </a:xfrm>
          <a:prstGeom prst="rect">
            <a:avLst/>
          </a:prstGeom>
          <a:solidFill>
            <a:srgbClr val="FFFFCC"/>
          </a:solidFill>
          <a:ln w="63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 b="0">
                <a:solidFill>
                  <a:srgbClr val="CC3300"/>
                </a:solidFill>
              </a:rPr>
              <a:t>Rupture de barrière à la colonisation</a:t>
            </a:r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>
            <a:off x="8194675" y="1093788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4" name="Line 54"/>
          <p:cNvSpPr>
            <a:spLocks noChangeShapeType="1"/>
          </p:cNvSpPr>
          <p:nvPr/>
        </p:nvSpPr>
        <p:spPr bwMode="auto">
          <a:xfrm flipV="1">
            <a:off x="8248650" y="2039938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5" name="Line 55"/>
          <p:cNvSpPr>
            <a:spLocks noChangeShapeType="1"/>
          </p:cNvSpPr>
          <p:nvPr/>
        </p:nvSpPr>
        <p:spPr bwMode="auto">
          <a:xfrm>
            <a:off x="8269288" y="2378075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6" name="Line 58"/>
          <p:cNvSpPr>
            <a:spLocks noChangeShapeType="1"/>
          </p:cNvSpPr>
          <p:nvPr/>
        </p:nvSpPr>
        <p:spPr bwMode="auto">
          <a:xfrm rot="10800000" flipV="1">
            <a:off x="2736850" y="1787525"/>
            <a:ext cx="1655763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57" name="Line 59"/>
          <p:cNvSpPr>
            <a:spLocks noChangeShapeType="1"/>
          </p:cNvSpPr>
          <p:nvPr/>
        </p:nvSpPr>
        <p:spPr bwMode="auto">
          <a:xfrm rot="10800000">
            <a:off x="2770188" y="3771900"/>
            <a:ext cx="17287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421" name="AutoShape 61"/>
          <p:cNvSpPr>
            <a:spLocks noChangeArrowheads="1"/>
          </p:cNvSpPr>
          <p:nvPr/>
        </p:nvSpPr>
        <p:spPr bwMode="auto">
          <a:xfrm>
            <a:off x="6454775" y="4381500"/>
            <a:ext cx="1714500" cy="7112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altLang="fr-FR" i="1" dirty="0">
                <a:solidFill>
                  <a:srgbClr val="99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Bactéries pathogènes</a:t>
            </a:r>
          </a:p>
        </p:txBody>
      </p:sp>
      <p:sp>
        <p:nvSpPr>
          <p:cNvPr id="18459" name="Line 62"/>
          <p:cNvSpPr>
            <a:spLocks noChangeShapeType="1"/>
          </p:cNvSpPr>
          <p:nvPr/>
        </p:nvSpPr>
        <p:spPr bwMode="auto">
          <a:xfrm flipV="1">
            <a:off x="8235950" y="4398963"/>
            <a:ext cx="195263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0" name="Line 63"/>
          <p:cNvSpPr>
            <a:spLocks noChangeShapeType="1"/>
          </p:cNvSpPr>
          <p:nvPr/>
        </p:nvSpPr>
        <p:spPr bwMode="auto">
          <a:xfrm>
            <a:off x="8256588" y="4737100"/>
            <a:ext cx="174625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461" name="Rectangle 10"/>
          <p:cNvSpPr>
            <a:spLocks noChangeArrowheads="1"/>
          </p:cNvSpPr>
          <p:nvPr/>
        </p:nvSpPr>
        <p:spPr bwMode="auto">
          <a:xfrm>
            <a:off x="0" y="33338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quels effets pour un antibiotique ?</a:t>
            </a:r>
          </a:p>
        </p:txBody>
      </p: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3624263" y="3516313"/>
            <a:ext cx="6796087" cy="2459037"/>
          </a:xfrm>
          <a:prstGeom prst="ellipse">
            <a:avLst/>
          </a:prstGeom>
          <a:noFill/>
          <a:ln w="476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18463" name="ZoneTexte 2"/>
          <p:cNvSpPr txBox="1">
            <a:spLocks noChangeArrowheads="1"/>
          </p:cNvSpPr>
          <p:nvPr/>
        </p:nvSpPr>
        <p:spPr bwMode="auto">
          <a:xfrm>
            <a:off x="4527550" y="2166938"/>
            <a:ext cx="1800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(et autres flores commensales)</a:t>
            </a:r>
          </a:p>
        </p:txBody>
      </p:sp>
      <p:sp>
        <p:nvSpPr>
          <p:cNvPr id="1846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9B9C1-CC30-43B4-975E-A6065CC86FA5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719763" y="5967413"/>
            <a:ext cx="3806825" cy="576262"/>
            <a:chOff x="3923" y="2659"/>
            <a:chExt cx="1588" cy="363"/>
          </a:xfrm>
        </p:grpSpPr>
        <p:sp>
          <p:nvSpPr>
            <p:cNvPr id="20519" name="AutoShape 3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520" name="Text Box 4"/>
            <p:cNvSpPr txBox="1">
              <a:spLocks noChangeArrowheads="1"/>
            </p:cNvSpPr>
            <p:nvPr/>
          </p:nvSpPr>
          <p:spPr bwMode="auto">
            <a:xfrm>
              <a:off x="4028" y="2685"/>
              <a:ext cx="121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PHARMACODYNAMIE</a:t>
              </a:r>
            </a:p>
          </p:txBody>
        </p:sp>
      </p:grp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214938" y="1216025"/>
            <a:ext cx="0" cy="52562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750888" y="5967413"/>
            <a:ext cx="3963987" cy="576262"/>
            <a:chOff x="3923" y="2659"/>
            <a:chExt cx="1588" cy="363"/>
          </a:xfrm>
        </p:grpSpPr>
        <p:sp>
          <p:nvSpPr>
            <p:cNvPr id="20517" name="AutoShape 9"/>
            <p:cNvSpPr>
              <a:spLocks noChangeArrowheads="1"/>
            </p:cNvSpPr>
            <p:nvPr/>
          </p:nvSpPr>
          <p:spPr bwMode="auto">
            <a:xfrm>
              <a:off x="3923" y="2659"/>
              <a:ext cx="1588" cy="363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518" name="Text Box 10"/>
            <p:cNvSpPr txBox="1">
              <a:spLocks noChangeArrowheads="1"/>
            </p:cNvSpPr>
            <p:nvPr/>
          </p:nvSpPr>
          <p:spPr bwMode="auto">
            <a:xfrm>
              <a:off x="4028" y="2685"/>
              <a:ext cx="125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333399"/>
                  </a:solidFill>
                  <a:latin typeface="Tahoma" panose="020B0604030504040204" pitchFamily="34" charset="0"/>
                </a:rPr>
                <a:t>PHARMACOCINETIQUE</a:t>
              </a:r>
            </a:p>
          </p:txBody>
        </p:sp>
      </p:grp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6913563" y="455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20486" name="Group 12"/>
          <p:cNvGrpSpPr>
            <a:grpSpLocks/>
          </p:cNvGrpSpPr>
          <p:nvPr/>
        </p:nvGrpSpPr>
        <p:grpSpPr bwMode="auto">
          <a:xfrm>
            <a:off x="468313" y="2451100"/>
            <a:ext cx="4756150" cy="2881313"/>
            <a:chOff x="295" y="1623"/>
            <a:chExt cx="2996" cy="1815"/>
          </a:xfrm>
        </p:grpSpPr>
        <p:grpSp>
          <p:nvGrpSpPr>
            <p:cNvPr id="20505" name="Group 13"/>
            <p:cNvGrpSpPr>
              <a:grpSpLocks/>
            </p:cNvGrpSpPr>
            <p:nvPr/>
          </p:nvGrpSpPr>
          <p:grpSpPr bwMode="auto">
            <a:xfrm>
              <a:off x="338" y="1668"/>
              <a:ext cx="1071" cy="363"/>
              <a:chOff x="249" y="2659"/>
              <a:chExt cx="1588" cy="363"/>
            </a:xfrm>
          </p:grpSpPr>
          <p:sp>
            <p:nvSpPr>
              <p:cNvPr id="20515" name="AutoShape 14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6" name="Text Box 15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46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ABSORPTION</a:t>
                </a:r>
              </a:p>
            </p:txBody>
          </p:sp>
        </p:grpSp>
        <p:sp>
          <p:nvSpPr>
            <p:cNvPr id="20506" name="Line 16"/>
            <p:cNvSpPr>
              <a:spLocks noChangeShapeType="1"/>
            </p:cNvSpPr>
            <p:nvPr/>
          </p:nvSpPr>
          <p:spPr bwMode="auto">
            <a:xfrm rot="5400000">
              <a:off x="1472" y="1964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07" name="Group 17"/>
            <p:cNvGrpSpPr>
              <a:grpSpLocks/>
            </p:cNvGrpSpPr>
            <p:nvPr/>
          </p:nvGrpSpPr>
          <p:grpSpPr bwMode="auto">
            <a:xfrm>
              <a:off x="295" y="2905"/>
              <a:ext cx="1224" cy="363"/>
              <a:chOff x="249" y="2659"/>
              <a:chExt cx="1588" cy="363"/>
            </a:xfrm>
          </p:grpSpPr>
          <p:sp>
            <p:nvSpPr>
              <p:cNvPr id="20513" name="AutoShape 18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4" name="Text Box 19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33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ELIMINATION</a:t>
                </a:r>
              </a:p>
            </p:txBody>
          </p:sp>
        </p:grpSp>
        <p:sp>
          <p:nvSpPr>
            <p:cNvPr id="20508" name="Line 20"/>
            <p:cNvSpPr>
              <a:spLocks noChangeShapeType="1"/>
            </p:cNvSpPr>
            <p:nvPr/>
          </p:nvSpPr>
          <p:spPr bwMode="auto">
            <a:xfrm rot="5400000">
              <a:off x="1471" y="3098"/>
              <a:ext cx="6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509" name="Group 21"/>
            <p:cNvGrpSpPr>
              <a:grpSpLocks/>
            </p:cNvGrpSpPr>
            <p:nvPr/>
          </p:nvGrpSpPr>
          <p:grpSpPr bwMode="auto">
            <a:xfrm>
              <a:off x="1965" y="2931"/>
              <a:ext cx="1326" cy="363"/>
              <a:chOff x="249" y="2659"/>
              <a:chExt cx="1688" cy="363"/>
            </a:xfrm>
          </p:grpSpPr>
          <p:sp>
            <p:nvSpPr>
              <p:cNvPr id="20511" name="AutoShape 22"/>
              <p:cNvSpPr>
                <a:spLocks noChangeArrowheads="1"/>
              </p:cNvSpPr>
              <p:nvPr/>
            </p:nvSpPr>
            <p:spPr bwMode="auto">
              <a:xfrm>
                <a:off x="249" y="2659"/>
                <a:ext cx="1588" cy="363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800" b="0"/>
              </a:p>
            </p:txBody>
          </p:sp>
          <p:sp>
            <p:nvSpPr>
              <p:cNvPr id="20512" name="Text Box 23"/>
              <p:cNvSpPr txBox="1">
                <a:spLocks noChangeArrowheads="1"/>
              </p:cNvSpPr>
              <p:nvPr/>
            </p:nvSpPr>
            <p:spPr bwMode="auto">
              <a:xfrm>
                <a:off x="249" y="2716"/>
                <a:ext cx="16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latin typeface="Tahoma" panose="020B0604030504040204" pitchFamily="34" charset="0"/>
                  </a:rPr>
                  <a:t>DISTRIBUTION</a:t>
                </a:r>
              </a:p>
            </p:txBody>
          </p:sp>
        </p:grpSp>
        <p:sp>
          <p:nvSpPr>
            <p:cNvPr id="20510" name="Text Box 24"/>
            <p:cNvSpPr txBox="1">
              <a:spLocks noChangeArrowheads="1"/>
            </p:cNvSpPr>
            <p:nvPr/>
          </p:nvSpPr>
          <p:spPr bwMode="auto">
            <a:xfrm>
              <a:off x="1203" y="2349"/>
              <a:ext cx="1219" cy="41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Concentrations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333399"/>
                  </a:solidFill>
                  <a:latin typeface="Tahoma" panose="020B0604030504040204" pitchFamily="34" charset="0"/>
                </a:rPr>
                <a:t>Plasma</a:t>
              </a:r>
            </a:p>
          </p:txBody>
        </p:sp>
      </p:grpSp>
      <p:sp>
        <p:nvSpPr>
          <p:cNvPr id="20487" name="Text Box 25"/>
          <p:cNvSpPr txBox="1">
            <a:spLocks noChangeArrowheads="1"/>
          </p:cNvSpPr>
          <p:nvPr/>
        </p:nvSpPr>
        <p:spPr bwMode="auto">
          <a:xfrm>
            <a:off x="2025650" y="1658938"/>
            <a:ext cx="170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Principe actif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administré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6319838" y="1658938"/>
            <a:ext cx="182403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Réponse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9900"/>
                </a:solidFill>
                <a:latin typeface="Tahoma" panose="020B0604030504040204" pitchFamily="34" charset="0"/>
              </a:rPr>
              <a:t>thérapeutique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783138" y="2449513"/>
            <a:ext cx="3540125" cy="1804987"/>
            <a:chOff x="4783138" y="2449513"/>
            <a:chExt cx="3540124" cy="1804988"/>
          </a:xfrm>
        </p:grpSpPr>
        <p:grpSp>
          <p:nvGrpSpPr>
            <p:cNvPr id="20499" name="Group 26"/>
            <p:cNvGrpSpPr>
              <a:grpSpLocks/>
            </p:cNvGrpSpPr>
            <p:nvPr/>
          </p:nvGrpSpPr>
          <p:grpSpPr bwMode="auto">
            <a:xfrm>
              <a:off x="4783138" y="3890963"/>
              <a:ext cx="844550" cy="288925"/>
              <a:chOff x="3013" y="2530"/>
              <a:chExt cx="532" cy="182"/>
            </a:xfrm>
          </p:grpSpPr>
          <p:sp>
            <p:nvSpPr>
              <p:cNvPr id="20503" name="Line 27"/>
              <p:cNvSpPr>
                <a:spLocks noChangeShapeType="1"/>
              </p:cNvSpPr>
              <p:nvPr/>
            </p:nvSpPr>
            <p:spPr bwMode="auto">
              <a:xfrm>
                <a:off x="3013" y="2530"/>
                <a:ext cx="5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04" name="Line 28"/>
              <p:cNvSpPr>
                <a:spLocks noChangeShapeType="1"/>
              </p:cNvSpPr>
              <p:nvPr/>
            </p:nvSpPr>
            <p:spPr bwMode="auto">
              <a:xfrm flipH="1">
                <a:off x="3013" y="2712"/>
                <a:ext cx="5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500" name="Group 30"/>
            <p:cNvGrpSpPr>
              <a:grpSpLocks/>
            </p:cNvGrpSpPr>
            <p:nvPr/>
          </p:nvGrpSpPr>
          <p:grpSpPr bwMode="auto">
            <a:xfrm>
              <a:off x="6137275" y="2449513"/>
              <a:ext cx="2185987" cy="1804988"/>
              <a:chOff x="3866" y="1622"/>
              <a:chExt cx="1377" cy="1137"/>
            </a:xfrm>
          </p:grpSpPr>
          <p:sp>
            <p:nvSpPr>
              <p:cNvPr id="20501" name="Text Box 31"/>
              <p:cNvSpPr txBox="1">
                <a:spLocks noChangeArrowheads="1"/>
              </p:cNvSpPr>
              <p:nvPr/>
            </p:nvSpPr>
            <p:spPr bwMode="auto">
              <a:xfrm>
                <a:off x="3866" y="2349"/>
                <a:ext cx="1377" cy="4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333399"/>
                    </a:solidFill>
                    <a:latin typeface="Tahoma" panose="020B0604030504040204" pitchFamily="34" charset="0"/>
                  </a:rPr>
                  <a:t>Concentrations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333399"/>
                    </a:solidFill>
                    <a:latin typeface="Tahoma" panose="020B0604030504040204" pitchFamily="34" charset="0"/>
                  </a:rPr>
                  <a:t>Biophase</a:t>
                </a:r>
              </a:p>
            </p:txBody>
          </p:sp>
          <p:sp>
            <p:nvSpPr>
              <p:cNvPr id="20502" name="Line 32"/>
              <p:cNvSpPr>
                <a:spLocks noChangeShapeType="1"/>
              </p:cNvSpPr>
              <p:nvPr/>
            </p:nvSpPr>
            <p:spPr bwMode="auto">
              <a:xfrm rot="5400000">
                <a:off x="4214" y="1963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12305" name="Group 33"/>
          <p:cNvGrpSpPr>
            <a:grpSpLocks/>
          </p:cNvGrpSpPr>
          <p:nvPr/>
        </p:nvGrpSpPr>
        <p:grpSpPr bwMode="auto">
          <a:xfrm>
            <a:off x="7859713" y="2347913"/>
            <a:ext cx="2038350" cy="1200150"/>
            <a:chOff x="4150" y="1859"/>
            <a:chExt cx="1141" cy="756"/>
          </a:xfrm>
        </p:grpSpPr>
        <p:sp>
          <p:nvSpPr>
            <p:cNvPr id="20497" name="AutoShape 34"/>
            <p:cNvSpPr>
              <a:spLocks noChangeArrowheads="1"/>
            </p:cNvSpPr>
            <p:nvPr/>
          </p:nvSpPr>
          <p:spPr bwMode="auto">
            <a:xfrm>
              <a:off x="4150" y="2132"/>
              <a:ext cx="165" cy="30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  <p:sp>
          <p:nvSpPr>
            <p:cNvPr id="20498" name="Text Box 35"/>
            <p:cNvSpPr txBox="1">
              <a:spLocks noChangeArrowheads="1"/>
            </p:cNvSpPr>
            <p:nvPr/>
          </p:nvSpPr>
          <p:spPr bwMode="auto">
            <a:xfrm>
              <a:off x="4362" y="1859"/>
              <a:ext cx="929" cy="756"/>
            </a:xfrm>
            <a:prstGeom prst="rect">
              <a:avLst/>
            </a:prstGeom>
            <a:solidFill>
              <a:srgbClr val="FF3300"/>
            </a:solidFill>
            <a:ln w="76200" cmpd="tri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190500" indent="-190500"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fr-FR" altLang="fr-FR" sz="1800" i="1" dirty="0">
                  <a:solidFill>
                    <a:srgbClr val="FFFFFF"/>
                  </a:solidFill>
                </a:rPr>
                <a:t>in vitro</a:t>
              </a:r>
            </a:p>
            <a:p>
              <a:pPr>
                <a:spcBef>
                  <a:spcPct val="0"/>
                </a:spcBef>
              </a:pPr>
              <a:r>
                <a:rPr lang="fr-FR" altLang="fr-FR" sz="1800" dirty="0">
                  <a:solidFill>
                    <a:srgbClr val="FFFFFF"/>
                  </a:solidFill>
                </a:rPr>
                <a:t>CMI</a:t>
              </a:r>
            </a:p>
            <a:p>
              <a:pPr>
                <a:spcBef>
                  <a:spcPct val="0"/>
                </a:spcBef>
              </a:pPr>
              <a:r>
                <a:rPr lang="fr-FR" altLang="fr-FR" sz="1800" dirty="0">
                  <a:solidFill>
                    <a:srgbClr val="FFFFFF"/>
                  </a:solidFill>
                </a:rPr>
                <a:t>Vitesses de</a:t>
              </a:r>
              <a:br>
                <a:rPr lang="fr-FR" altLang="fr-FR" sz="1800" dirty="0">
                  <a:solidFill>
                    <a:srgbClr val="FFFFFF"/>
                  </a:solidFill>
                </a:rPr>
              </a:br>
              <a:r>
                <a:rPr lang="fr-FR" altLang="fr-FR" sz="1800" dirty="0" err="1">
                  <a:solidFill>
                    <a:srgbClr val="FFFFFF"/>
                  </a:solidFill>
                </a:rPr>
                <a:t>bactéricidie</a:t>
              </a:r>
              <a:endParaRPr lang="fr-FR" altLang="fr-FR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2299" name="Text Box 36"/>
          <p:cNvSpPr txBox="1">
            <a:spLocks noChangeArrowheads="1"/>
          </p:cNvSpPr>
          <p:nvPr/>
        </p:nvSpPr>
        <p:spPr bwMode="auto">
          <a:xfrm>
            <a:off x="6662738" y="2763838"/>
            <a:ext cx="10953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900" b="0">
                <a:solidFill>
                  <a:srgbClr val="00FF00"/>
                </a:solidFill>
              </a:rPr>
              <a:t>?</a:t>
            </a:r>
          </a:p>
        </p:txBody>
      </p:sp>
      <p:sp>
        <p:nvSpPr>
          <p:cNvPr id="241702" name="AutoShape 38"/>
          <p:cNvSpPr>
            <a:spLocks noChangeArrowheads="1"/>
          </p:cNvSpPr>
          <p:nvPr/>
        </p:nvSpPr>
        <p:spPr bwMode="auto">
          <a:xfrm rot="-1737670">
            <a:off x="3741738" y="2730500"/>
            <a:ext cx="2633662" cy="515938"/>
          </a:xfrm>
          <a:prstGeom prst="rightArrow">
            <a:avLst>
              <a:gd name="adj1" fmla="val 50000"/>
              <a:gd name="adj2" fmla="val 127615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0"/>
          </a:p>
        </p:txBody>
      </p:sp>
      <p:sp>
        <p:nvSpPr>
          <p:cNvPr id="20493" name="Rectangle 10"/>
          <p:cNvSpPr>
            <a:spLocks noChangeArrowheads="1"/>
          </p:cNvSpPr>
          <p:nvPr/>
        </p:nvSpPr>
        <p:spPr bwMode="auto">
          <a:xfrm>
            <a:off x="0" y="74613"/>
            <a:ext cx="10287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0">
                <a:solidFill>
                  <a:schemeClr val="tx2"/>
                </a:solidFill>
              </a:rPr>
              <a:t>L’approche PK/PD : les concentrations plasmatiques</a:t>
            </a:r>
          </a:p>
        </p:txBody>
      </p:sp>
      <p:sp>
        <p:nvSpPr>
          <p:cNvPr id="20494" name="ZoneTexte 39"/>
          <p:cNvSpPr txBox="1">
            <a:spLocks noChangeArrowheads="1"/>
          </p:cNvSpPr>
          <p:nvPr/>
        </p:nvSpPr>
        <p:spPr bwMode="auto">
          <a:xfrm>
            <a:off x="6040438" y="4254500"/>
            <a:ext cx="240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0">
                <a:solidFill>
                  <a:srgbClr val="333399"/>
                </a:solidFill>
              </a:rPr>
              <a:t>(site infectieux)</a:t>
            </a:r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4021138" y="2720400"/>
            <a:ext cx="2116285" cy="707886"/>
          </a:xfrm>
          <a:prstGeom prst="rect">
            <a:avLst/>
          </a:prstGeom>
          <a:solidFill>
            <a:srgbClr val="FF3300"/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0500" indent="-1905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fr-FR" altLang="fr-FR" sz="2000" i="1" dirty="0">
                <a:solidFill>
                  <a:srgbClr val="FFFFFF"/>
                </a:solidFill>
              </a:rPr>
              <a:t>in vivo</a:t>
            </a:r>
          </a:p>
          <a:p>
            <a:pPr>
              <a:spcBef>
                <a:spcPct val="0"/>
              </a:spcBef>
            </a:pPr>
            <a:r>
              <a:rPr lang="fr-FR" altLang="fr-FR" sz="2000" dirty="0">
                <a:solidFill>
                  <a:srgbClr val="FFFFFF"/>
                </a:solidFill>
              </a:rPr>
              <a:t>Indices PK/PD</a:t>
            </a:r>
          </a:p>
        </p:txBody>
      </p:sp>
      <p:sp>
        <p:nvSpPr>
          <p:cNvPr id="204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ABD820-2DD2-4522-B306-32B6B42101E7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24170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6613" y="2865438"/>
          <a:ext cx="8302625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4" imgW="1933457" imgH="362045" progId="Equation.3">
                  <p:embed/>
                </p:oleObj>
              </mc:Choice>
              <mc:Fallback>
                <p:oleObj name="Equation" r:id="rId4" imgW="1933457" imgH="36204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836613" y="2865438"/>
                        <a:ext cx="8302625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2306638" y="5614988"/>
            <a:ext cx="6235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Paramètres pharmacocinétiques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qui contrôlent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FF0000"/>
                </a:solidFill>
              </a:rPr>
              <a:t>les concentrations sanguines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3051175" y="2871788"/>
            <a:ext cx="4443413" cy="2079625"/>
          </a:xfrm>
          <a:prstGeom prst="wedgeEllipseCallout">
            <a:avLst>
              <a:gd name="adj1" fmla="val 2019"/>
              <a:gd name="adj2" fmla="val 77556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701675" y="1289050"/>
            <a:ext cx="2051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Dose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CC00"/>
                </a:solidFill>
              </a:rPr>
              <a:t>journalière</a:t>
            </a:r>
          </a:p>
        </p:txBody>
      </p:sp>
      <p:sp>
        <p:nvSpPr>
          <p:cNvPr id="111626" name="AutoShape 10"/>
          <p:cNvSpPr>
            <a:spLocks noChangeArrowheads="1"/>
          </p:cNvSpPr>
          <p:nvPr/>
        </p:nvSpPr>
        <p:spPr bwMode="auto">
          <a:xfrm>
            <a:off x="896938" y="2749550"/>
            <a:ext cx="1722437" cy="2016125"/>
          </a:xfrm>
          <a:prstGeom prst="wedgeEllipseCallout">
            <a:avLst>
              <a:gd name="adj1" fmla="val -1704"/>
              <a:gd name="adj2" fmla="val -79449"/>
            </a:avLst>
          </a:prstGeom>
          <a:noFill/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2535" name="Rectangle 12"/>
          <p:cNvSpPr>
            <a:spLocks noChangeArrowheads="1"/>
          </p:cNvSpPr>
          <p:nvPr/>
        </p:nvSpPr>
        <p:spPr bwMode="auto">
          <a:xfrm>
            <a:off x="201613" y="66675"/>
            <a:ext cx="9780587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0">
                <a:solidFill>
                  <a:schemeClr val="tx2"/>
                </a:solidFill>
              </a:rPr>
              <a:t>L’approche PK/PD : calcul d’une dose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045325" y="4787900"/>
            <a:ext cx="32416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BE" altLang="fr-FR" sz="2400">
                <a:solidFill>
                  <a:srgbClr val="003399"/>
                </a:solidFill>
              </a:rPr>
              <a:t>Concentrations sanguines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flipV="1">
            <a:off x="7821613" y="3082925"/>
            <a:ext cx="1403350" cy="1177925"/>
          </a:xfrm>
          <a:prstGeom prst="wedgeEllipseCallout">
            <a:avLst>
              <a:gd name="adj1" fmla="val 1093"/>
              <a:gd name="adj2" fmla="val -93801"/>
            </a:avLst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25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D74B2A-8094-417F-B6C9-5698094F52E0}" type="slidenum">
              <a:rPr lang="fr-FR" altLang="fr-FR" sz="1400" b="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 animBg="1"/>
      <p:bldP spid="111625" grpId="0"/>
      <p:bldP spid="111626" grpId="0" animBg="1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14160</TotalTime>
  <Words>3283</Words>
  <Application>Microsoft Office PowerPoint</Application>
  <PresentationFormat>Diapositives 35 mm</PresentationFormat>
  <Paragraphs>752</Paragraphs>
  <Slides>60</Slides>
  <Notes>49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Cambria Math</vt:lpstr>
      <vt:lpstr>Symbol</vt:lpstr>
      <vt:lpstr>Tahoma</vt:lpstr>
      <vt:lpstr>Times New Roman</vt:lpstr>
      <vt:lpstr>Modèle par défaut</vt:lpstr>
      <vt:lpstr>2_Thème Office</vt:lpstr>
      <vt:lpstr>Equation</vt:lpstr>
      <vt:lpstr>Antibiothérapie raisonnée.  Les bases scientifiques de l’approche pharmacocinétique / pharmacodynamique </vt:lpstr>
      <vt:lpstr>Présentation PowerPoint</vt:lpstr>
      <vt:lpstr>Présentation PowerPoint</vt:lpstr>
      <vt:lpstr>Comment déterminer un schéma posologique </vt:lpstr>
      <vt:lpstr>Comment déterminer un schéma posologique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Où sont localisés les pathogènes ? </vt:lpstr>
      <vt:lpstr>La concentration plasmatique libre de l’antibiotique contrôle la concentration de la biophase extracellulaire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Antibiothérapie raisonnée.  Pharmacodynamie des antibiotiques</vt:lpstr>
      <vt:lpstr>Indicateurs des effet des antibiotiques sur les bactéries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 des antibiotiques selon leur vitesse de bactéricidie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Antibiothérapie raisonnée. Les indices PK/PD</vt:lpstr>
      <vt:lpstr>Présentation PowerPoint</vt:lpstr>
      <vt:lpstr>Présentation PowerPoint</vt:lpstr>
      <vt:lpstr>L’indice PK/PD le plus corrélé avec l’efficacité dépend de la classe d’antibiotique</vt:lpstr>
      <vt:lpstr>Présentation PowerPoint</vt:lpstr>
      <vt:lpstr>Présentation PowerPoint</vt:lpstr>
      <vt:lpstr>Les indices PK/PD corrélés avec l’efficacité sont fonction de la famille d’antibiotique et du type d’activité antibactérienne</vt:lpstr>
      <vt:lpstr>Présentation PowerPoint</vt:lpstr>
      <vt:lpstr>Valeurs des indices PK/PD requises pour garantir une efficacité maximale</vt:lpstr>
      <vt:lpstr>Relations entre le nombre de bactéries et T&gt;CMI pour des pathogènes gram-positif ou gram-négatif</vt:lpstr>
      <vt:lpstr>Présentation PowerPoint</vt:lpstr>
      <vt:lpstr>Valeurs des indices PK/PD requises pour garantir une efficacité maximale</vt:lpstr>
      <vt:lpstr>Les indices  d’efficacité : validation clinique</vt:lpstr>
      <vt:lpstr>Les indices  d’efficacité : validation clinique</vt:lpstr>
      <vt:lpstr>Les indices  d’efficacité : validation clinique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Louis TOUTAIN</dc:creator>
  <cp:lastModifiedBy>Alain Bousquet-Melou</cp:lastModifiedBy>
  <cp:revision>639</cp:revision>
  <cp:lastPrinted>2014-02-11T12:46:01Z</cp:lastPrinted>
  <dcterms:created xsi:type="dcterms:W3CDTF">2006-04-18T14:56:37Z</dcterms:created>
  <dcterms:modified xsi:type="dcterms:W3CDTF">2025-02-25T12:37:17Z</dcterms:modified>
</cp:coreProperties>
</file>