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93" r:id="rId2"/>
    <p:sldMasterId id="2147483868" r:id="rId3"/>
  </p:sldMasterIdLst>
  <p:notesMasterIdLst>
    <p:notesMasterId r:id="rId28"/>
  </p:notesMasterIdLst>
  <p:handoutMasterIdLst>
    <p:handoutMasterId r:id="rId29"/>
  </p:handoutMasterIdLst>
  <p:sldIdLst>
    <p:sldId id="336" r:id="rId4"/>
    <p:sldId id="337" r:id="rId5"/>
    <p:sldId id="338" r:id="rId6"/>
    <p:sldId id="339" r:id="rId7"/>
    <p:sldId id="333" r:id="rId8"/>
    <p:sldId id="340" r:id="rId9"/>
    <p:sldId id="341" r:id="rId10"/>
    <p:sldId id="342" r:id="rId11"/>
    <p:sldId id="343" r:id="rId12"/>
    <p:sldId id="344" r:id="rId13"/>
    <p:sldId id="345" r:id="rId14"/>
    <p:sldId id="358" r:id="rId15"/>
    <p:sldId id="346" r:id="rId16"/>
    <p:sldId id="347" r:id="rId17"/>
    <p:sldId id="348" r:id="rId18"/>
    <p:sldId id="349" r:id="rId19"/>
    <p:sldId id="350" r:id="rId20"/>
    <p:sldId id="352" r:id="rId21"/>
    <p:sldId id="353" r:id="rId22"/>
    <p:sldId id="354" r:id="rId23"/>
    <p:sldId id="335" r:id="rId24"/>
    <p:sldId id="355" r:id="rId25"/>
    <p:sldId id="356" r:id="rId26"/>
    <p:sldId id="357" r:id="rId27"/>
  </p:sldIdLst>
  <p:sldSz cx="10287000" cy="6858000" type="35mm"/>
  <p:notesSz cx="6772275" cy="9902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50021"/>
    <a:srgbClr val="009900"/>
    <a:srgbClr val="33CC33"/>
    <a:srgbClr val="FF0000"/>
    <a:srgbClr val="8080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403" autoAdjust="0"/>
    <p:restoredTop sz="94660"/>
  </p:normalViewPr>
  <p:slideViewPr>
    <p:cSldViewPr>
      <p:cViewPr varScale="1">
        <p:scale>
          <a:sx n="98" d="100"/>
          <a:sy n="98" d="100"/>
        </p:scale>
        <p:origin x="542" y="5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119"/>
        <p:guide pos="2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D924373-F53F-477C-A3B4-335B3C6D9E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CC6E94-1332-4673-8D4D-2EAAA7E59A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7201A41-3590-4942-A9CB-FBD6D4968CF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71955B6A-3E51-41CC-B22B-1BE315A7D4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432DBA-FF82-4FDF-86ED-BBF51DD52481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EE451BB-8E21-46BE-8F80-DED57E83A0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7271760-9300-47D2-9C0A-E9F8CA8800E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A2C4825-6204-44CD-A121-56D1719FB19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603250" y="742950"/>
            <a:ext cx="556736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2FCEEE6-00C4-4654-8D2D-C6F0BE59AB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3763"/>
            <a:ext cx="4965700" cy="44561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23CB8BD-5508-4C21-8A1D-30B2601336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ECF7BDA-E2F2-48AE-9292-B83D73282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F3BEA1-EB9A-43B0-A9E7-86FF29A474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>
            <a:extLst>
              <a:ext uri="{FF2B5EF4-FFF2-40B4-BE49-F238E27FC236}">
                <a16:creationId xmlns:a16="http://schemas.microsoft.com/office/drawing/2014/main" id="{65F2D9C2-036C-4527-B1BB-30CF62EE6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>
            <a:extLst>
              <a:ext uri="{FF2B5EF4-FFF2-40B4-BE49-F238E27FC236}">
                <a16:creationId xmlns:a16="http://schemas.microsoft.com/office/drawing/2014/main" id="{424945A2-63D4-4CEC-84D2-AED2C6702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0724" name="Espace réservé du numéro de diapositive 3">
            <a:extLst>
              <a:ext uri="{FF2B5EF4-FFF2-40B4-BE49-F238E27FC236}">
                <a16:creationId xmlns:a16="http://schemas.microsoft.com/office/drawing/2014/main" id="{1A4FD995-8039-4A21-9029-40D470ECD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1EEF94-C75A-4E56-93FF-37377C1D8805}" type="slidenum">
              <a:rPr lang="fr-FR" altLang="fr-FR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09CA577-5D7F-4892-8477-338F9A001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12700B-C2BD-46AA-86CC-A7AA7CBF5002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B50D373-8C2A-4165-A2A5-F0047A2C9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481B867-A457-489B-8161-A827A37F4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2092B89-0E03-42ED-B867-DFB6CB4B9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3BC197-43EB-4A7F-80ED-7159C058B0E9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C0B8E35-C486-41AB-B8FF-1557C4313C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1D5C966-9BA4-449D-A98D-FC6B700AC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2B6B436-037F-4DC7-A2C2-492E86F47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F85BA5-3C51-4E2E-A69D-A436F24D74D4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25291DF-A21F-4BBD-8965-EE20D392E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93551117-62FC-4CDE-8322-0E751AA4A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582B3CE-E801-4873-92CB-CFE5086A5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769938"/>
            <a:ext cx="5611812" cy="3741737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74B2362-7D1C-4E7F-8155-D18621C9C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30750"/>
            <a:ext cx="4965700" cy="440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D693FC57-0783-4681-B34D-A346F77B0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B37D64-BB83-4809-95DE-2F1F75D6F1B9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1DE52AAE-D639-4DF0-AB9B-67FDAB67C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B023656-8019-40C8-B892-AFD8B9602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11C8EB0-BC74-4D27-BDD9-5A37D1CB8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6AE7C7-1798-4EA6-A71D-7DD693F33E3A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F5D3101-38B4-4EB1-A3A3-35D4030B8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B1718F7-B0FF-43CD-B780-BE0478270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983B9A2-F062-47CD-98A8-3EE1307CE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362071-CFF1-4BC0-8C44-AB822EC0C665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54BDAADA-3FFD-4836-BB37-2494B688D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597E836-48FC-4383-B776-DA40F28D3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4E31D741-88A5-492F-8364-3C0A721D4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D6C6BB-E677-4304-9A64-534F447CD279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F4379E97-2826-4922-8D53-8DCD0B058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0F73D3E-EEAF-46FB-B16E-0F523E734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C629E409-68F4-450D-A945-7BC13BD9FA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8B9E2C-A2B4-4A3C-8B53-8AFEB49A713A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69C4A296-76EC-4876-9BE5-8385A1680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D8F8CE98-BF8B-4A83-A1BE-9CAE2804D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A0E6403D-74B7-4226-B461-1B13EF246B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047036-CCE7-4E31-8CEC-B37A6E058F7C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0BAD3C1-0B39-4333-90C5-E74E5D144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D8E72E2E-B6FA-472B-B8BA-350316611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F7CA505-4400-479B-9221-EABF415F4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1B96EB-0024-473A-B920-1969D78735B1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C932F7B-9FE6-47D8-A8F8-F83669F65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45FBAD8-414D-4E04-89BE-873672542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68F875F-3CDE-4F0F-A7AF-2729E9864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43B747-19DD-4F4B-88E0-2BE10C40E9CA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F021F14-5B26-45E2-ABB4-00C29E662A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CF3FF373-BD51-41B6-BD69-02F0E54C4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3349E17-B11B-4957-9009-7548C0E85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326B46-ED04-426C-9113-C0F3F9BB3DB6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F8E9F08-9B89-4D60-A95F-596DD2D64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5A4C8CA-F3CB-42D7-B727-486971224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>
            <a:extLst>
              <a:ext uri="{FF2B5EF4-FFF2-40B4-BE49-F238E27FC236}">
                <a16:creationId xmlns:a16="http://schemas.microsoft.com/office/drawing/2014/main" id="{F07E8066-93EF-4844-8CD2-2F0C5A988E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>
            <a:extLst>
              <a:ext uri="{FF2B5EF4-FFF2-40B4-BE49-F238E27FC236}">
                <a16:creationId xmlns:a16="http://schemas.microsoft.com/office/drawing/2014/main" id="{62C3B183-DAE8-46D8-9FE7-24CD30889A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73732" name="Espace réservé du numéro de diapositive 3">
            <a:extLst>
              <a:ext uri="{FF2B5EF4-FFF2-40B4-BE49-F238E27FC236}">
                <a16:creationId xmlns:a16="http://schemas.microsoft.com/office/drawing/2014/main" id="{15D5B436-E2B1-4DB3-9E11-0E9D31219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35400" y="9405938"/>
            <a:ext cx="2935288" cy="495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20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20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635AEB-04D9-4C0F-A422-2B3346C22C17}" type="slidenum">
              <a:rPr lang="en-US" altLang="fr-FR" sz="1300" b="1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fr-FR" sz="13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5C71DD0-61FD-4E9B-B6AC-6DE1F6387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7D83DD4-B126-4425-86B6-94949133B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5AEDF15C-450B-474E-9DAE-36352BD20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DB1C7E5-0B0E-48ED-A471-5E8AFC306176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8DC7A62-BF39-4E54-B44C-88B4DC587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3D447CA-259B-4DAD-90E6-7AC3E9041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E4B9FEB-62EC-41F7-81D4-9D6BECC1B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267241-76F2-4814-A536-2F2F4127D3FA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6866743-408D-44BC-97E9-4490E13DDE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F252128-A950-4999-BA55-25A9E8DBF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3" y="4703763"/>
            <a:ext cx="5416550" cy="445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8C246532-AFA1-4F30-A5DE-7E1E6F232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283A17-9D3D-4DA7-AF1D-ED08D3CE07B4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BA8CBF5-C996-4CE8-B5AD-93E88CC7C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E169155-57D7-4B37-A83E-E68784066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35E1AD2-F2B6-43D4-BAE9-A3F4A3658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CBC071-218C-4B9C-A47C-4E10B7277A60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080B38C-D4D5-4092-9224-90BBCA3D1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BF7ABFF-A8EB-4B06-BEBC-0A2D7CE59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5CA1A44-C748-4C5C-9CF2-35DD419B0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7247E8-5E8A-4371-B43A-6B656857830B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4EE5D54-3330-4DA6-B6C9-809264D92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A918F3E-FED2-46B5-93FE-00DDDD358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4972064-2B51-4DF9-81BC-6B26CD36C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42BC00-65CD-4BDD-935E-D32042FF8F2A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2B509AA-CD15-403E-B4E8-4780D28A6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3AFC4E-887F-4B44-9C01-80EA0DB2A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14830A8-4D1D-40A7-95A2-A930AEF0F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DC4390-0533-42AB-8434-5CFEA8A5133F}" type="slidenum">
              <a:rPr lang="fr-FR" altLang="fr-FR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71A52C9-A9E2-4DC5-8CF1-F8CDBB521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1475" y="1430338"/>
            <a:ext cx="3490913" cy="2327275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D3D206A-66DF-4D7F-BE76-112F58386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288" y="4719638"/>
            <a:ext cx="4965700" cy="440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112838"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35B09A5-AF48-4036-9D32-3F6927A0B0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0D436A4-74CB-4689-8256-674AA12E96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3721B05-3198-4EAF-9FC6-56086622F4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2E57D563-DBAC-4F8D-B34D-C559AF124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1F87372-AE22-4A70-BCAD-21814A16BE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88E63C6B-6130-4323-B4A8-D3D1AC3547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90172E39-00B4-4789-AF6A-A0069A695A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40A508F-DF04-4136-ADDC-9E02CACA6D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DEF84374-1B62-4CD7-A029-9212D8DB3C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4EF5C635-C5B7-424E-B0C4-E7EBF9505C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106E9CF-ACC7-4E0E-A002-AB7D3C0EFB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2E43EC5A-4E24-45E0-BA60-9B9E26965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BA2E351-803C-437E-9080-C8ABFB27CE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BCBBB6B0-F0A7-4534-884C-4F7AA65658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F0149AF-AECD-4FF4-9FA6-5638EF35CA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D048A207-8D0A-488B-B5B5-1D3B9B340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63CB51BC-3DAD-4E74-A637-D1DCB0ACC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94C0-303E-418B-8AF8-0E9C87DB7F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282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F4F9CF2-E78C-440E-9E20-BC5957E625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2626008-145F-4C8A-BC7D-982877A040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56EA-6BFF-430B-86C0-F255801F55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D37EC34-2A96-4005-9663-30651ED1AEF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1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2F7B2C-E67C-4CA4-ACC0-F0A566884A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4F0EFC-F2AB-48D0-BFD4-026274C0E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97E1-D4CF-4AC2-8A8E-3A380C8A74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AEE968E-0512-497B-9D26-C7E058552F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31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>
            <a:extLst>
              <a:ext uri="{FF2B5EF4-FFF2-40B4-BE49-F238E27FC236}">
                <a16:creationId xmlns:a16="http://schemas.microsoft.com/office/drawing/2014/main" id="{62430AD5-F769-4BC4-8A9B-A7AD23AA0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0385D366-3A05-43E2-A824-545741821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13573A3-49A2-418C-B796-A1AEA9FFF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0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>
            <a:extLst>
              <a:ext uri="{FF2B5EF4-FFF2-40B4-BE49-F238E27FC236}">
                <a16:creationId xmlns:a16="http://schemas.microsoft.com/office/drawing/2014/main" id="{9E67B356-65C6-443D-9766-D37D98A02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>
            <a:extLst>
              <a:ext uri="{FF2B5EF4-FFF2-40B4-BE49-F238E27FC236}">
                <a16:creationId xmlns:a16="http://schemas.microsoft.com/office/drawing/2014/main" id="{5AD155D9-F5F7-423B-A737-1E0E2BA69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>
            <a:extLst>
              <a:ext uri="{FF2B5EF4-FFF2-40B4-BE49-F238E27FC236}">
                <a16:creationId xmlns:a16="http://schemas.microsoft.com/office/drawing/2014/main" id="{B0A793A0-D999-4AC5-BC9A-1FC6FCF9E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BE365FA7-C10F-4450-AFE6-ADB79D107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103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>
            <a:extLst>
              <a:ext uri="{FF2B5EF4-FFF2-40B4-BE49-F238E27FC236}">
                <a16:creationId xmlns:a16="http://schemas.microsoft.com/office/drawing/2014/main" id="{F85EB375-A5DE-483F-A8D7-692C7C67A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>
            <a:extLst>
              <a:ext uri="{FF2B5EF4-FFF2-40B4-BE49-F238E27FC236}">
                <a16:creationId xmlns:a16="http://schemas.microsoft.com/office/drawing/2014/main" id="{664496AD-3008-4A24-A310-B3A238C8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D1EF46C-57FA-42AC-B64F-D362A70E9C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7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827B972-FB8B-4DAB-A981-9393E333E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EBE93D01-538A-4719-83AA-126E4CC35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D5CFAEA7-EE58-4287-B991-F7E0ADA1E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182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191EF389-71B7-4196-BC26-83E854E4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611A0A01-6826-44D0-B386-F46A2AE9B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6A89AAB0-2A87-47FE-8FA8-C354CE1D5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986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E5519294-6F0A-4A1D-B816-7B564C8EF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4E153553-23F3-4509-833C-15A67C8EA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8123B3B3-E9E5-4F7C-B146-BBF03165D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020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D1357B8E-86CF-4DF9-BFB9-B6E375F9A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70130711-EF48-4A13-87AA-A4D96437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C13D709D-5082-4A4A-BDDF-3DDBFF5A5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934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9C78E78A-D61C-4622-B90D-D8F22D4E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CC30539D-C26B-40CE-933B-CFD9250D1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13034399-9376-47AF-B163-88F066056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624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FF12D8B-8F55-4BA5-84E6-F046EA1900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839337-44E0-46D1-BAD8-D37260249F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453A-0896-4961-B9EB-B1EA8B82E7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CCB9254-2081-439A-B277-9632B3E8CD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986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>
            <a:extLst>
              <a:ext uri="{FF2B5EF4-FFF2-40B4-BE49-F238E27FC236}">
                <a16:creationId xmlns:a16="http://schemas.microsoft.com/office/drawing/2014/main" id="{C7D55532-BA7F-47DA-98C9-E61C3119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>
            <a:extLst>
              <a:ext uri="{FF2B5EF4-FFF2-40B4-BE49-F238E27FC236}">
                <a16:creationId xmlns:a16="http://schemas.microsoft.com/office/drawing/2014/main" id="{D6A0965F-2180-44B5-B8AE-6BF18BED1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>
            <a:extLst>
              <a:ext uri="{FF2B5EF4-FFF2-40B4-BE49-F238E27FC236}">
                <a16:creationId xmlns:a16="http://schemas.microsoft.com/office/drawing/2014/main" id="{973A60BF-FC1F-42C8-970D-9768303B8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7502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>
            <a:extLst>
              <a:ext uri="{FF2B5EF4-FFF2-40B4-BE49-F238E27FC236}">
                <a16:creationId xmlns:a16="http://schemas.microsoft.com/office/drawing/2014/main" id="{9FF5FAC9-6AA2-446E-8EE0-16EB1D05B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>
            <a:extLst>
              <a:ext uri="{FF2B5EF4-FFF2-40B4-BE49-F238E27FC236}">
                <a16:creationId xmlns:a16="http://schemas.microsoft.com/office/drawing/2014/main" id="{6E7575A8-D0E7-4CA3-8043-0BFA453AF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ABF23FA1-98D1-4EBB-9C81-6CD40B6D1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633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>
            <a:extLst>
              <a:ext uri="{FF2B5EF4-FFF2-40B4-BE49-F238E27FC236}">
                <a16:creationId xmlns:a16="http://schemas.microsoft.com/office/drawing/2014/main" id="{21B2C2EF-A085-4188-AD21-B9F804070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>
            <a:extLst>
              <a:ext uri="{FF2B5EF4-FFF2-40B4-BE49-F238E27FC236}">
                <a16:creationId xmlns:a16="http://schemas.microsoft.com/office/drawing/2014/main" id="{6A282170-16AC-42BD-83BB-88CACCCCF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660DAF5-22B4-494F-8FC3-9C4F82FE7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6539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>
            <a:extLst>
              <a:ext uri="{FF2B5EF4-FFF2-40B4-BE49-F238E27FC236}">
                <a16:creationId xmlns:a16="http://schemas.microsoft.com/office/drawing/2014/main" id="{C6505826-379B-487E-9230-0FA69A375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>
            <a:extLst>
              <a:ext uri="{FF2B5EF4-FFF2-40B4-BE49-F238E27FC236}">
                <a16:creationId xmlns:a16="http://schemas.microsoft.com/office/drawing/2014/main" id="{5F11A20F-189F-43AE-96A4-0F5E7A5F1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F42DAC47-3397-401E-AF30-B931B782A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480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>
            <a:extLst>
              <a:ext uri="{FF2B5EF4-FFF2-40B4-BE49-F238E27FC236}">
                <a16:creationId xmlns:a16="http://schemas.microsoft.com/office/drawing/2014/main" id="{E103B9EA-67B3-4BFA-9121-BD5EA96A8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>
            <a:extLst>
              <a:ext uri="{FF2B5EF4-FFF2-40B4-BE49-F238E27FC236}">
                <a16:creationId xmlns:a16="http://schemas.microsoft.com/office/drawing/2014/main" id="{5A14BF4A-6953-49FB-98B4-E674731D4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706645C3-0C99-4CB0-8F4C-A14DEC16B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65315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>
            <a:extLst>
              <a:ext uri="{FF2B5EF4-FFF2-40B4-BE49-F238E27FC236}">
                <a16:creationId xmlns:a16="http://schemas.microsoft.com/office/drawing/2014/main" id="{812EC0F7-A285-4E0C-8422-A26A8A7C0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>
            <a:extLst>
              <a:ext uri="{FF2B5EF4-FFF2-40B4-BE49-F238E27FC236}">
                <a16:creationId xmlns:a16="http://schemas.microsoft.com/office/drawing/2014/main" id="{EE2E2CE4-61F9-4923-A7DE-4134330E8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683A6748-321C-4C16-A6CD-28E8140C8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408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>
            <a:extLst>
              <a:ext uri="{FF2B5EF4-FFF2-40B4-BE49-F238E27FC236}">
                <a16:creationId xmlns:a16="http://schemas.microsoft.com/office/drawing/2014/main" id="{802832B1-F571-4060-8DB0-C6AF51BDE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>
            <a:extLst>
              <a:ext uri="{FF2B5EF4-FFF2-40B4-BE49-F238E27FC236}">
                <a16:creationId xmlns:a16="http://schemas.microsoft.com/office/drawing/2014/main" id="{DB1963D9-53A5-4EC5-A3F9-CA016F914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49CBB4CD-9E5C-46D5-A015-325F1C54F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904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>
            <a:extLst>
              <a:ext uri="{FF2B5EF4-FFF2-40B4-BE49-F238E27FC236}">
                <a16:creationId xmlns:a16="http://schemas.microsoft.com/office/drawing/2014/main" id="{2863FE7C-0272-4BCF-8A90-09BABDD4C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7">
            <a:extLst>
              <a:ext uri="{FF2B5EF4-FFF2-40B4-BE49-F238E27FC236}">
                <a16:creationId xmlns:a16="http://schemas.microsoft.com/office/drawing/2014/main" id="{7D4A8424-F3F8-4C98-8C14-2AA1815434C5}"/>
              </a:ext>
            </a:extLst>
          </p:cNvPr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C86E7A5-261D-4E13-A94A-776D3F7131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>
            <a:extLst>
              <a:ext uri="{FF2B5EF4-FFF2-40B4-BE49-F238E27FC236}">
                <a16:creationId xmlns:a16="http://schemas.microsoft.com/office/drawing/2014/main" id="{63CA4FA9-8C4B-4996-ABA5-0590F57C6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>
            <a:extLst>
              <a:ext uri="{FF2B5EF4-FFF2-40B4-BE49-F238E27FC236}">
                <a16:creationId xmlns:a16="http://schemas.microsoft.com/office/drawing/2014/main" id="{D5E4B7FF-2698-42A7-8E15-3A6A5F720BB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38C519-3E63-4780-917F-7F51E0A362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3198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>
            <a:extLst>
              <a:ext uri="{FF2B5EF4-FFF2-40B4-BE49-F238E27FC236}">
                <a16:creationId xmlns:a16="http://schemas.microsoft.com/office/drawing/2014/main" id="{AD42E7CD-3AA0-42A6-8169-6CE461763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7">
            <a:extLst>
              <a:ext uri="{FF2B5EF4-FFF2-40B4-BE49-F238E27FC236}">
                <a16:creationId xmlns:a16="http://schemas.microsoft.com/office/drawing/2014/main" id="{BE39EFE6-70BD-4630-989A-8E7DD2BBDB11}"/>
              </a:ext>
            </a:extLst>
          </p:cNvPr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>
            <a:extLst>
              <a:ext uri="{FF2B5EF4-FFF2-40B4-BE49-F238E27FC236}">
                <a16:creationId xmlns:a16="http://schemas.microsoft.com/office/drawing/2014/main" id="{955B3B1E-6E89-4AD9-A135-B27CB27A5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2091F470-E2AE-4F89-AC9E-A1C8DD30F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802295-045C-4754-967D-503C3ED9D7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9268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7D970CB8-89ED-4EB5-B032-52B41CFAADBB}"/>
              </a:ext>
            </a:extLst>
          </p:cNvPr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3ABD85F-C086-49C5-A023-1F18DD2506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>
            <a:extLst>
              <a:ext uri="{FF2B5EF4-FFF2-40B4-BE49-F238E27FC236}">
                <a16:creationId xmlns:a16="http://schemas.microsoft.com/office/drawing/2014/main" id="{9D987F1B-BE9B-44A4-B0F1-48B970AD2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74A5CC7-A940-412F-8D16-B0C45221B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3BDEA6-C279-40DB-BE8F-8846566AEF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287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88CE84-5387-47A4-80D8-5F3992A714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F5141D-0343-4994-8A97-006CF4311B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5317-41F4-4AEA-AE87-E6442F02D3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CDCDC65-EB92-4114-9F1A-FF66D6E3D9E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260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>
            <a:extLst>
              <a:ext uri="{FF2B5EF4-FFF2-40B4-BE49-F238E27FC236}">
                <a16:creationId xmlns:a16="http://schemas.microsoft.com/office/drawing/2014/main" id="{0E7FCC69-46F2-4D50-AE81-7856AB23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68B2136B-797B-48DF-9FB9-BE9DDFC47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047ECD-650E-4604-8AE7-E909D80717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04468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A90F5FB8-3558-48D8-8952-67359389A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143953-4191-487A-9893-4C5519B8E7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86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23C72E-CB9B-4358-85C9-D8C0AC0FF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C85D-D415-40B2-BA15-0274B8D71A74}" type="datetimeFigureOut">
              <a:rPr lang="fr-FR"/>
              <a:pPr>
                <a:defRPr/>
              </a:pPr>
              <a:t>23/02/2025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A0B1E5-1652-44B4-A8B6-27BE8CBA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A417D0-8B72-422D-A4F3-D8A28C75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2FE8-1C6F-4059-AF69-1D9DDBA1B1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7535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3A0F157-AFF2-4968-8BD5-43EA28E4DF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C8BB784-2403-4188-9AA7-2048CD7927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7599845-938A-4E84-B752-E4619CCFCC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B62DD389-F643-4CC9-BFE9-87F4F2870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F153603-0F9F-4233-9BE7-1FC2E25426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4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6E5F146-296B-4919-B42C-C5C540C941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4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61F55A6D-91B0-4B67-A04B-EC24A5CD59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705BCAC8-0A11-421D-9555-9D790E1C75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D170461C-1E0C-4CD9-8D7B-B33D39FC5A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2070D871-0596-41B9-99E2-1AA06A1DA8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796EB4FA-D0E3-4057-B3A2-A5842D98E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4B3C4CFC-5FC6-4716-B8B5-CB6AEDBEEB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4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260E00B7-A70B-475B-9106-705FD24B0A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4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388CFBA9-C750-411D-BBAE-2D78959E95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7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343275" y="1828800"/>
            <a:ext cx="6772275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7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343275" y="4267200"/>
            <a:ext cx="67722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EF69B12-8BEB-4A4D-9E82-E3C018AA5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14350" y="6248400"/>
            <a:ext cx="24003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5018427-7AD0-4A60-965A-573D51947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DB8D605-4BFC-45E4-BA0C-DE430218A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E60DD-E988-46EE-8658-E71AC491C1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344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343B83F-6999-49EE-A35E-15535D0184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81F57E-74BA-47C1-B177-86778FC3CD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EE2C-7923-40E1-AF3A-323B90D84F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E20B9AB-A45D-48E3-9341-D096BEF8D1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062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F139E5-3EA8-4E48-82CD-634527CAEA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4C1188-B53E-464F-A993-04FEE94803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0547E-82EB-4ED3-A959-915214F589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DB784DF-B41D-44A5-85EE-D6693C64EF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644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1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374936-E420-4C84-8EE8-16385A81CD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FDA7159-59B1-42C9-A11F-530B9C3301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F418-8359-46CB-8EC6-1E972DDDB4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E9493F6-9F96-4873-982A-FF8D46D3A1E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70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20D212C-EE81-4785-BED4-D79B540320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4647FC-7978-4887-8C1C-3E39EC99BD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8F98-A34C-47C7-80B5-E9D97218B0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8EA33B7-5A8D-4180-B897-765120199FC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83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0E75F-06B1-4FDF-A181-9D1B96DEBE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A7C02D-5F25-4680-9EA5-E57AE32844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EC895-BC63-4FC0-BD86-C42D9E0CAF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CCCF819-57FE-4C0D-A1EF-5E74595D053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726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BC10DB-FDEF-4B64-8B4A-127EDE0DA2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D93378-B0BF-4FB9-BA0A-BBCD6A69FF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00B9-3946-4F0B-9547-4C464EDABF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D4ADD38-91DE-429D-8BD8-AD85F6D0672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91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2DC941-686D-4128-9648-12A18FF682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15DD78-84C0-4F40-A744-548EA4848A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8D1C1-221A-4DEC-9BDA-BF45081E72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F8B3EC3F-7399-4E66-B946-0621B91341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77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3DF87D-3351-4BE5-A795-93127B30D4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0617B80-6D5C-4CB1-81CD-F535CABEFA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ED78-6405-4F30-80CA-F58BA96933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8A616DF-A20C-49DB-B570-7D6EEE05301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86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730DE9-61F9-4CF7-9194-859E46FCC0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7B7C894-700A-4733-B51F-41949618A7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20AE-FFE7-48AA-92D0-2EABCC9D12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E78BEE4-6AD9-4048-9071-8883B4CAFD4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226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B83784A-51D3-4F5C-8722-3953BD7259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3DC002-87B8-466C-96D7-5781516EAA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C073C-252F-40CD-8874-3C41AFD35F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3F11694-BD63-46A3-A11C-4E696575BF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751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57200"/>
            <a:ext cx="2314575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457200"/>
            <a:ext cx="67913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A5C86C9-A835-46A4-AAA2-798903D030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D3482CC-2E57-4C35-95DF-AE6A262F0C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23F8-A2DF-4566-B143-227A68C3C2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E2A457D-2630-41BF-B425-2033EC4B78B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44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4E63817-4EF2-4581-8006-FCE2A3B68E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3452D81-BB9F-4763-9A8D-27E1922D2B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B652-6AFA-4B30-A7EB-7E91F4ADCF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EBAA16E-C4DB-4E50-9F7A-3409729BF58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295A1C-EDF6-496C-9C99-2B5575F118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0BE9B3-6238-487B-B18D-2C226EEFFF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E980-DE39-4366-8A4B-0E72F21A2E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044320CF-8728-404A-9F05-35A87C9E79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4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E7A9657-51B4-4604-B510-162A40C743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B8A29AB-20C1-4C35-8E38-B5479401FB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3958-DD61-477E-8CF2-A6FBD8A731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9C74D12-171F-48A8-88DB-7AC3164313E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17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F938B5-16D7-4A8A-8C7B-DF7A29427E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EC27C80-5240-4814-A7C4-FA417DECB9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709E7-951A-4751-A686-B907862305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88D46E61-123C-4788-83BC-2EBC51673A7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1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CCEB90-3455-4B3A-99CC-2FFFE5C75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768BD2F-9D17-4940-B5C7-81B863C32E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3B40-47FB-45AF-B2A5-25674829B9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57F49BAB-C0C9-470F-BA66-997F0EDF54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05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E032231-EB75-4FEA-A577-A624A59DE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EC04D93-FF0A-4822-960E-A21577A4E0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04281DB-7EF0-4A85-AD0D-654163E50C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E4E17975-E445-4E26-AA34-C0B1E735F1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2C51FFDC-82B9-46F5-AD43-26B3F283E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18D6FCE3-A055-497D-B285-930FD9C76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29E7657D-EB6E-49E0-B9D3-6823FD9ED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872B316C-6C03-446B-9481-8D3257A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CF4AC3B3-C8BC-4F7E-BB0A-849366DC6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399557D4-E960-44F1-9850-E6B4912D0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02B1C941-B870-4D7D-8293-8701E5C74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9F969BB6-C717-4A90-9257-3A7C3B95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53DFBAF8-33F1-4CCC-9B29-EEAC2E32A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281484B2-B229-4627-BFB5-DC1D9C181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51571FF1-A49E-488A-AB08-732C0D4B7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3E610C3A-ECB3-42C1-8A01-41DADD7767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64A6BF4D-C0EB-4ABF-B137-F69EFF5225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4ABEBBBE-03B6-4AA1-BB89-C1B35B677B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46EB93-ACC9-4721-BEF7-AEBC0F4A0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B45EE7-8EBC-44A4-B237-1C75096990F3}" type="datetimeFigureOut">
              <a:rPr lang="fr-FR"/>
              <a:pPr>
                <a:defRPr/>
              </a:pPr>
              <a:t>23/02/2025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58FA9-07D6-4107-A1E7-006BAF53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DE5AA-8857-49C1-87D7-03C0398B8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DDA4AE-2664-4A70-A7ED-A32F710A6B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  <p:sldLayoutId id="2147484456" r:id="rId13"/>
    <p:sldLayoutId id="2147484457" r:id="rId14"/>
    <p:sldLayoutId id="2147484458" r:id="rId15"/>
    <p:sldLayoutId id="2147484459" r:id="rId16"/>
    <p:sldLayoutId id="2147484460" r:id="rId17"/>
    <p:sldLayoutId id="2147484461" r:id="rId18"/>
    <p:sldLayoutId id="2147484462" r:id="rId19"/>
    <p:sldLayoutId id="2147484463" r:id="rId20"/>
    <p:sldLayoutId id="2147484432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C5EA614-CB15-4856-971B-62127773D8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2835F72-D7FB-4D78-B041-62CEE4E4AF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4003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98C9251D-F32A-4800-8614-E2E295F766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31DCC50E-7DCF-4BCE-B6FD-43F14F12768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287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99BAA454-8828-4CCA-B990-7C3861A06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815CA553-E082-49E0-9A30-A9C994920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3E6B1170-51F9-468C-9991-F51B07AB9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299305C4-2853-4054-9876-1A6DABFD1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86C17958-8A5F-47D5-84D6-E494E54F0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3A98DEA0-3CFE-4017-BAB0-8504C6D9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4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295A4808-8E28-46B9-9AA8-CA30A46B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92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663ED957-1477-43AD-8CA6-982657F42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36C2D981-6D8A-4CE2-978F-49CC9495A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4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>
            <a:extLst>
              <a:ext uri="{FF2B5EF4-FFF2-40B4-BE49-F238E27FC236}">
                <a16:creationId xmlns:a16="http://schemas.microsoft.com/office/drawing/2014/main" id="{80701027-19A6-4BF1-AD82-5328DB095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4572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3078" name="Rectangle 15">
            <a:extLst>
              <a:ext uri="{FF2B5EF4-FFF2-40B4-BE49-F238E27FC236}">
                <a16:creationId xmlns:a16="http://schemas.microsoft.com/office/drawing/2014/main" id="{88CEF09A-2E70-487D-8788-AE1E4AC09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6D023EF0-712D-4BD7-83FA-0D312D37BB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.org.nz/icp_t6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E5A7909A-4090-4A1E-A5D3-8C52112A0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1125538"/>
            <a:ext cx="7232650" cy="9509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biodisponibilité</a:t>
            </a:r>
          </a:p>
        </p:txBody>
      </p:sp>
      <p:sp>
        <p:nvSpPr>
          <p:cNvPr id="28675" name="Text Box 14">
            <a:extLst>
              <a:ext uri="{FF2B5EF4-FFF2-40B4-BE49-F238E27FC236}">
                <a16:creationId xmlns:a16="http://schemas.microsoft.com/office/drawing/2014/main" id="{DCECACF1-4A53-425D-B984-F207C5DAB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516563"/>
            <a:ext cx="21351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b="1" i="1">
                <a:solidFill>
                  <a:srgbClr val="000000"/>
                </a:solidFill>
                <a:latin typeface="Arial" panose="020B0604020202020204" pitchFamily="34" charset="0"/>
              </a:rPr>
              <a:t>Février 2025</a:t>
            </a: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AB3B4BFD-F3E8-46CD-8500-7C5ED7C46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6E5FE5F-0653-4388-BEB4-45941C64F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6788" y="549275"/>
            <a:ext cx="8642350" cy="541338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Biodisponibilité absolue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8498B501-36CB-4063-8551-DF4152166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8488" y="1484313"/>
            <a:ext cx="9117012" cy="4114800"/>
          </a:xfrm>
        </p:spPr>
        <p:txBody>
          <a:bodyPr/>
          <a:lstStyle/>
          <a:p>
            <a:pPr defTabSz="762000" eaLnBrk="1" hangingPunct="1">
              <a:lnSpc>
                <a:spcPct val="110000"/>
              </a:lnSpc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Une source majeure de </a:t>
            </a:r>
            <a:r>
              <a:rPr lang="fr-FR" dirty="0">
                <a:solidFill>
                  <a:srgbClr val="FF6600"/>
                </a:solidFill>
              </a:rPr>
              <a:t>variabilité interindividuelle 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 l’exposition au médicament</a:t>
            </a:r>
          </a:p>
          <a:p>
            <a:pPr lvl="4" defTabSz="762000" eaLnBrk="1" hangingPunct="1">
              <a:lnSpc>
                <a:spcPct val="110000"/>
              </a:lnSpc>
              <a:defRPr/>
            </a:pPr>
            <a:endParaRPr lang="fr-FR" sz="1600" dirty="0">
              <a:solidFill>
                <a:schemeClr val="accent1"/>
              </a:solidFill>
            </a:endParaRPr>
          </a:p>
          <a:p>
            <a:pPr lvl="1" defTabSz="762000" eaLnBrk="1" hangingPunct="1">
              <a:lnSpc>
                <a:spcPct val="140000"/>
              </a:lnSpc>
              <a:defRPr/>
            </a:pPr>
            <a:r>
              <a:rPr lang="fr-FR" dirty="0"/>
              <a:t>F% proche de 100% : </a:t>
            </a:r>
            <a:r>
              <a:rPr lang="fr-FR" b="1" dirty="0">
                <a:solidFill>
                  <a:srgbClr val="009900"/>
                </a:solidFill>
              </a:rPr>
              <a:t>peu de variabilité interindividuelle</a:t>
            </a:r>
            <a:r>
              <a:rPr lang="fr-FR" dirty="0"/>
              <a:t> de l’exposition</a:t>
            </a:r>
            <a:endParaRPr lang="fr-FR" sz="3200" dirty="0"/>
          </a:p>
          <a:p>
            <a:pPr lvl="1" defTabSz="762000" eaLnBrk="1" hangingPunct="1">
              <a:lnSpc>
                <a:spcPct val="110000"/>
              </a:lnSpc>
              <a:defRPr/>
            </a:pPr>
            <a:r>
              <a:rPr lang="fr-FR" dirty="0"/>
              <a:t>F% faible (ex: 10%) : </a:t>
            </a:r>
            <a:r>
              <a:rPr lang="fr-FR" b="1" dirty="0">
                <a:solidFill>
                  <a:srgbClr val="A50021"/>
                </a:solidFill>
              </a:rPr>
              <a:t>grande variabilité interindividuelle</a:t>
            </a:r>
            <a:r>
              <a:rPr lang="fr-FR" dirty="0"/>
              <a:t> de l’exposition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68">
            <a:extLst>
              <a:ext uri="{FF2B5EF4-FFF2-40B4-BE49-F238E27FC236}">
                <a16:creationId xmlns:a16="http://schemas.microsoft.com/office/drawing/2014/main" id="{DC2801FE-B949-46BA-81C6-A68DB1EE7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476250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000000"/>
                </a:solidFill>
                <a:cs typeface="Arial" panose="020B0604020202020204" pitchFamily="34" charset="0"/>
              </a:rPr>
              <a:t>Biodisponibilité absolue</a:t>
            </a:r>
            <a:endParaRPr lang="en-US" altLang="fr-FR" sz="3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1" name="Rectangle 169">
            <a:extLst>
              <a:ext uri="{FF2B5EF4-FFF2-40B4-BE49-F238E27FC236}">
                <a16:creationId xmlns:a16="http://schemas.microsoft.com/office/drawing/2014/main" id="{781D34C8-E2ED-4FFC-BD81-8BB103621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252538"/>
            <a:ext cx="91043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FR" altLang="fr-FR" sz="2800">
                <a:solidFill>
                  <a:srgbClr val="1818FF"/>
                </a:solidFill>
                <a:cs typeface="Arial" panose="020B0604020202020204" pitchFamily="34" charset="0"/>
              </a:rPr>
              <a:t>Source majeure de </a:t>
            </a:r>
            <a:r>
              <a:rPr lang="fr-FR" altLang="fr-FR" sz="2800">
                <a:solidFill>
                  <a:srgbClr val="FF6600"/>
                </a:solidFill>
                <a:cs typeface="Arial" panose="020B0604020202020204" pitchFamily="34" charset="0"/>
              </a:rPr>
              <a:t>variabilité interindividuelle</a:t>
            </a:r>
            <a:endParaRPr lang="fr-BE" altLang="fr-FR" sz="2800">
              <a:solidFill>
                <a:srgbClr val="1818FF"/>
              </a:solidFill>
              <a:cs typeface="Arial" panose="020B060402020202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6E4BE3F6-7EE2-4DB0-A95D-6AB58DDF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2065338"/>
            <a:ext cx="6172200" cy="44561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3" name="AutoShape 4">
            <a:extLst>
              <a:ext uri="{FF2B5EF4-FFF2-40B4-BE49-F238E27FC236}">
                <a16:creationId xmlns:a16="http://schemas.microsoft.com/office/drawing/2014/main" id="{7DE4CD08-F259-46C9-9B78-27C81403C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4988" y="5505450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4" name="AutoShape 5">
            <a:extLst>
              <a:ext uri="{FF2B5EF4-FFF2-40B4-BE49-F238E27FC236}">
                <a16:creationId xmlns:a16="http://schemas.microsoft.com/office/drawing/2014/main" id="{4E6B0D97-EB72-45DC-95C3-44730AE00C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7738" y="5227638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5" name="AutoShape 6">
            <a:extLst>
              <a:ext uri="{FF2B5EF4-FFF2-40B4-BE49-F238E27FC236}">
                <a16:creationId xmlns:a16="http://schemas.microsoft.com/office/drawing/2014/main" id="{3E223927-CDC8-4FF8-B195-D268D83B4C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6050" y="5373688"/>
            <a:ext cx="50800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6" name="AutoShape 7">
            <a:extLst>
              <a:ext uri="{FF2B5EF4-FFF2-40B4-BE49-F238E27FC236}">
                <a16:creationId xmlns:a16="http://schemas.microsoft.com/office/drawing/2014/main" id="{B71583A7-E6FE-4FF7-86C1-4CF57561BD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8113" y="5272088"/>
            <a:ext cx="52387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7" name="AutoShape 8">
            <a:extLst>
              <a:ext uri="{FF2B5EF4-FFF2-40B4-BE49-F238E27FC236}">
                <a16:creationId xmlns:a16="http://schemas.microsoft.com/office/drawing/2014/main" id="{EC940262-60F8-4246-8222-35447F2187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5126038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8" name="AutoShape 9">
            <a:extLst>
              <a:ext uri="{FF2B5EF4-FFF2-40B4-BE49-F238E27FC236}">
                <a16:creationId xmlns:a16="http://schemas.microsoft.com/office/drawing/2014/main" id="{18F4E76A-606F-4D11-AA75-34223BB120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3" y="500221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39" name="AutoShape 10">
            <a:extLst>
              <a:ext uri="{FF2B5EF4-FFF2-40B4-BE49-F238E27FC236}">
                <a16:creationId xmlns:a16="http://schemas.microsoft.com/office/drawing/2014/main" id="{938EBAAF-8CC4-411F-B546-62E2814956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76850" y="4703763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0" name="AutoShape 11">
            <a:extLst>
              <a:ext uri="{FF2B5EF4-FFF2-40B4-BE49-F238E27FC236}">
                <a16:creationId xmlns:a16="http://schemas.microsoft.com/office/drawing/2014/main" id="{E4BB515D-729B-49F3-885C-410C0E7452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0450" y="4425950"/>
            <a:ext cx="50800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1" name="AutoShape 12">
            <a:extLst>
              <a:ext uri="{FF2B5EF4-FFF2-40B4-BE49-F238E27FC236}">
                <a16:creationId xmlns:a16="http://schemas.microsoft.com/office/drawing/2014/main" id="{6C56BD44-BCCA-4418-8A56-D68DCC32A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6450" y="4651375"/>
            <a:ext cx="50800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2" name="AutoShape 13">
            <a:extLst>
              <a:ext uri="{FF2B5EF4-FFF2-40B4-BE49-F238E27FC236}">
                <a16:creationId xmlns:a16="http://schemas.microsoft.com/office/drawing/2014/main" id="{401597CD-0496-4E5F-8529-D3974C015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7975" y="5272088"/>
            <a:ext cx="53975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3" name="AutoShape 14">
            <a:extLst>
              <a:ext uri="{FF2B5EF4-FFF2-40B4-BE49-F238E27FC236}">
                <a16:creationId xmlns:a16="http://schemas.microsoft.com/office/drawing/2014/main" id="{0826B650-E47C-4253-9B86-B0EC56CC12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5125" y="5205413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4" name="AutoShape 15">
            <a:extLst>
              <a:ext uri="{FF2B5EF4-FFF2-40B4-BE49-F238E27FC236}">
                <a16:creationId xmlns:a16="http://schemas.microsoft.com/office/drawing/2014/main" id="{1AA6804E-4400-4524-BC50-09FFA086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5700" y="5148263"/>
            <a:ext cx="52388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5" name="AutoShape 16">
            <a:extLst>
              <a:ext uri="{FF2B5EF4-FFF2-40B4-BE49-F238E27FC236}">
                <a16:creationId xmlns:a16="http://schemas.microsoft.com/office/drawing/2014/main" id="{998A9AF6-7FA6-493B-9EC4-A4D29D09F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1538" y="4425950"/>
            <a:ext cx="52387" cy="587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6" name="AutoShape 17">
            <a:extLst>
              <a:ext uri="{FF2B5EF4-FFF2-40B4-BE49-F238E27FC236}">
                <a16:creationId xmlns:a16="http://schemas.microsoft.com/office/drawing/2014/main" id="{87DBB14D-77AA-499B-B4B2-908D3068AA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40188" y="456406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7" name="AutoShape 18">
            <a:extLst>
              <a:ext uri="{FF2B5EF4-FFF2-40B4-BE49-F238E27FC236}">
                <a16:creationId xmlns:a16="http://schemas.microsoft.com/office/drawing/2014/main" id="{1769628C-D9BB-499B-98CC-C95AD4B879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7025" y="4491038"/>
            <a:ext cx="52388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8" name="AutoShape 19">
            <a:extLst>
              <a:ext uri="{FF2B5EF4-FFF2-40B4-BE49-F238E27FC236}">
                <a16:creationId xmlns:a16="http://schemas.microsoft.com/office/drawing/2014/main" id="{08EA1710-B2C1-4E02-82B5-A16043645B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40213" y="4527550"/>
            <a:ext cx="52387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49" name="AutoShape 20">
            <a:extLst>
              <a:ext uri="{FF2B5EF4-FFF2-40B4-BE49-F238E27FC236}">
                <a16:creationId xmlns:a16="http://schemas.microsoft.com/office/drawing/2014/main" id="{9BD9E6D1-151E-43CF-A2C1-912D49E988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6800" y="4237038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0" name="AutoShape 21">
            <a:extLst>
              <a:ext uri="{FF2B5EF4-FFF2-40B4-BE49-F238E27FC236}">
                <a16:creationId xmlns:a16="http://schemas.microsoft.com/office/drawing/2014/main" id="{5705A7DA-5ABC-44C5-A428-3762EDE42B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7600" y="4200525"/>
            <a:ext cx="52388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1" name="AutoShape 22">
            <a:extLst>
              <a:ext uri="{FF2B5EF4-FFF2-40B4-BE49-F238E27FC236}">
                <a16:creationId xmlns:a16="http://schemas.microsoft.com/office/drawing/2014/main" id="{F818294A-B17B-40BF-A83E-7B4AE13E35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14788" y="4113213"/>
            <a:ext cx="50800" cy="57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2" name="AutoShape 23">
            <a:extLst>
              <a:ext uri="{FF2B5EF4-FFF2-40B4-BE49-F238E27FC236}">
                <a16:creationId xmlns:a16="http://schemas.microsoft.com/office/drawing/2014/main" id="{F8728F79-6F7B-415B-8767-84D681AC22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00" y="3908425"/>
            <a:ext cx="52388" cy="5873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3" name="AutoShape 24">
            <a:extLst>
              <a:ext uri="{FF2B5EF4-FFF2-40B4-BE49-F238E27FC236}">
                <a16:creationId xmlns:a16="http://schemas.microsoft.com/office/drawing/2014/main" id="{2F5F5230-1AAA-4F0A-98B6-876D274E1A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1738" y="3675063"/>
            <a:ext cx="52387" cy="587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4" name="Oval 25">
            <a:extLst>
              <a:ext uri="{FF2B5EF4-FFF2-40B4-BE49-F238E27FC236}">
                <a16:creationId xmlns:a16="http://schemas.microsoft.com/office/drawing/2014/main" id="{F75FCA65-889D-42E7-B331-4DFA26509B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7975" y="2903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5" name="Oval 26">
            <a:extLst>
              <a:ext uri="{FF2B5EF4-FFF2-40B4-BE49-F238E27FC236}">
                <a16:creationId xmlns:a16="http://schemas.microsoft.com/office/drawing/2014/main" id="{67F4AFF1-49C6-43BE-BB7A-1210A4E968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1750" y="31210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6" name="Oval 27">
            <a:extLst>
              <a:ext uri="{FF2B5EF4-FFF2-40B4-BE49-F238E27FC236}">
                <a16:creationId xmlns:a16="http://schemas.microsoft.com/office/drawing/2014/main" id="{CD82F66B-A396-46DB-8C0D-31B84F6B32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9325" y="3201988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7" name="Oval 28">
            <a:extLst>
              <a:ext uri="{FF2B5EF4-FFF2-40B4-BE49-F238E27FC236}">
                <a16:creationId xmlns:a16="http://schemas.microsoft.com/office/drawing/2014/main" id="{5F1951AD-9592-416B-BEC8-FDA78F76A8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4238" y="4367213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8" name="Oval 29">
            <a:extLst>
              <a:ext uri="{FF2B5EF4-FFF2-40B4-BE49-F238E27FC236}">
                <a16:creationId xmlns:a16="http://schemas.microsoft.com/office/drawing/2014/main" id="{F3C6D855-AEB6-43DC-80E8-386EE5CACB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7775" y="41640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59" name="Oval 30">
            <a:extLst>
              <a:ext uri="{FF2B5EF4-FFF2-40B4-BE49-F238E27FC236}">
                <a16:creationId xmlns:a16="http://schemas.microsoft.com/office/drawing/2014/main" id="{0F9263C9-F1FD-46F2-8F5A-0964D4464A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7425" y="4367213"/>
            <a:ext cx="50800" cy="57150"/>
          </a:xfrm>
          <a:prstGeom prst="ellipse">
            <a:avLst/>
          </a:prstGeom>
          <a:solidFill>
            <a:srgbClr val="FF9933"/>
          </a:solidFill>
          <a:ln w="2857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0" name="Oval 31">
            <a:extLst>
              <a:ext uri="{FF2B5EF4-FFF2-40B4-BE49-F238E27FC236}">
                <a16:creationId xmlns:a16="http://schemas.microsoft.com/office/drawing/2014/main" id="{340A1C31-49A9-444D-9794-3F0A35FE8E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35877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1" name="Oval 32">
            <a:extLst>
              <a:ext uri="{FF2B5EF4-FFF2-40B4-BE49-F238E27FC236}">
                <a16:creationId xmlns:a16="http://schemas.microsoft.com/office/drawing/2014/main" id="{494926DF-8EF8-4667-992E-B919501AF7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97288" y="3748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2" name="Oval 33">
            <a:extLst>
              <a:ext uri="{FF2B5EF4-FFF2-40B4-BE49-F238E27FC236}">
                <a16:creationId xmlns:a16="http://schemas.microsoft.com/office/drawing/2014/main" id="{995D7C17-7A57-4CD9-924D-67892E134A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6825" y="3908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3" name="Oval 34">
            <a:extLst>
              <a:ext uri="{FF2B5EF4-FFF2-40B4-BE49-F238E27FC236}">
                <a16:creationId xmlns:a16="http://schemas.microsoft.com/office/drawing/2014/main" id="{96977337-1CD7-4D97-9E16-E5457A15E7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0" y="39528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4" name="Oval 35">
            <a:extLst>
              <a:ext uri="{FF2B5EF4-FFF2-40B4-BE49-F238E27FC236}">
                <a16:creationId xmlns:a16="http://schemas.microsoft.com/office/drawing/2014/main" id="{E8987247-637D-4F32-96C3-2BD084F7D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59238" y="40179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5" name="Oval 36">
            <a:extLst>
              <a:ext uri="{FF2B5EF4-FFF2-40B4-BE49-F238E27FC236}">
                <a16:creationId xmlns:a16="http://schemas.microsoft.com/office/drawing/2014/main" id="{B0490947-F4AF-4B62-B297-F273C23F0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9250" y="40036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6" name="Oval 37">
            <a:extLst>
              <a:ext uri="{FF2B5EF4-FFF2-40B4-BE49-F238E27FC236}">
                <a16:creationId xmlns:a16="http://schemas.microsoft.com/office/drawing/2014/main" id="{F1F21255-560C-47BE-8DE1-6A527C752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24350" y="4054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7" name="Oval 38">
            <a:extLst>
              <a:ext uri="{FF2B5EF4-FFF2-40B4-BE49-F238E27FC236}">
                <a16:creationId xmlns:a16="http://schemas.microsoft.com/office/drawing/2014/main" id="{D057FAFE-E979-42B1-AF9D-A359434285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0475" y="44338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8" name="Oval 39">
            <a:extLst>
              <a:ext uri="{FF2B5EF4-FFF2-40B4-BE49-F238E27FC236}">
                <a16:creationId xmlns:a16="http://schemas.microsoft.com/office/drawing/2014/main" id="{240795D7-59C7-4EA3-832B-6421BE0B6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250" y="44338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69" name="Oval 40">
            <a:extLst>
              <a:ext uri="{FF2B5EF4-FFF2-40B4-BE49-F238E27FC236}">
                <a16:creationId xmlns:a16="http://schemas.microsoft.com/office/drawing/2014/main" id="{E0AF9EC6-312D-47D6-8147-B21743791C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00500" y="44259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0" name="Oval 41">
            <a:extLst>
              <a:ext uri="{FF2B5EF4-FFF2-40B4-BE49-F238E27FC236}">
                <a16:creationId xmlns:a16="http://schemas.microsoft.com/office/drawing/2014/main" id="{2E8967D9-B607-4A78-A2FA-7901335BFD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2250" y="44037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1" name="Oval 42">
            <a:extLst>
              <a:ext uri="{FF2B5EF4-FFF2-40B4-BE49-F238E27FC236}">
                <a16:creationId xmlns:a16="http://schemas.microsoft.com/office/drawing/2014/main" id="{8B58E2EB-B97D-4A81-939C-E6C5B42609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24325" y="44481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2" name="Oval 43">
            <a:extLst>
              <a:ext uri="{FF2B5EF4-FFF2-40B4-BE49-F238E27FC236}">
                <a16:creationId xmlns:a16="http://schemas.microsoft.com/office/drawing/2014/main" id="{007A5766-4F11-44B7-BF76-E1811035C7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0475" y="4586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3" name="Oval 44">
            <a:extLst>
              <a:ext uri="{FF2B5EF4-FFF2-40B4-BE49-F238E27FC236}">
                <a16:creationId xmlns:a16="http://schemas.microsoft.com/office/drawing/2014/main" id="{3C0B437B-1391-4D45-9393-EE86ABBAD1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1750" y="45497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4" name="Oval 45">
            <a:extLst>
              <a:ext uri="{FF2B5EF4-FFF2-40B4-BE49-F238E27FC236}">
                <a16:creationId xmlns:a16="http://schemas.microsoft.com/office/drawing/2014/main" id="{D77F61FD-72E8-4D16-925C-0B7069387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1738" y="4740275"/>
            <a:ext cx="50800" cy="555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5" name="Oval 46">
            <a:extLst>
              <a:ext uri="{FF2B5EF4-FFF2-40B4-BE49-F238E27FC236}">
                <a16:creationId xmlns:a16="http://schemas.microsoft.com/office/drawing/2014/main" id="{4BBD5F13-FDBC-4C41-BF6D-C42F23E8C4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8088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6" name="Oval 47">
            <a:extLst>
              <a:ext uri="{FF2B5EF4-FFF2-40B4-BE49-F238E27FC236}">
                <a16:creationId xmlns:a16="http://schemas.microsoft.com/office/drawing/2014/main" id="{2AF8ADDB-19D3-4F16-BD43-EBDA11074B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71913" y="4651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7" name="Oval 48">
            <a:extLst>
              <a:ext uri="{FF2B5EF4-FFF2-40B4-BE49-F238E27FC236}">
                <a16:creationId xmlns:a16="http://schemas.microsoft.com/office/drawing/2014/main" id="{D987C7E1-1DE0-49BC-86ED-E75F9AD106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5588" y="46672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8" name="Oval 49">
            <a:extLst>
              <a:ext uri="{FF2B5EF4-FFF2-40B4-BE49-F238E27FC236}">
                <a16:creationId xmlns:a16="http://schemas.microsoft.com/office/drawing/2014/main" id="{315F6770-5121-4151-8CE8-7B4E697109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24325" y="4681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79" name="Oval 50">
            <a:extLst>
              <a:ext uri="{FF2B5EF4-FFF2-40B4-BE49-F238E27FC236}">
                <a16:creationId xmlns:a16="http://schemas.microsoft.com/office/drawing/2014/main" id="{079A3785-B2AB-4CC0-9295-647F79C81C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52913" y="4681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0" name="Oval 51">
            <a:extLst>
              <a:ext uri="{FF2B5EF4-FFF2-40B4-BE49-F238E27FC236}">
                <a16:creationId xmlns:a16="http://schemas.microsoft.com/office/drawing/2014/main" id="{48477009-D5E1-433E-8C04-809AE5A5F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5300" y="4673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1" name="Oval 52">
            <a:extLst>
              <a:ext uri="{FF2B5EF4-FFF2-40B4-BE49-F238E27FC236}">
                <a16:creationId xmlns:a16="http://schemas.microsoft.com/office/drawing/2014/main" id="{B58F0FD5-B716-41F2-8318-555E66FBC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9750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2" name="Oval 53">
            <a:extLst>
              <a:ext uri="{FF2B5EF4-FFF2-40B4-BE49-F238E27FC236}">
                <a16:creationId xmlns:a16="http://schemas.microsoft.com/office/drawing/2014/main" id="{848587D9-E601-4759-90E2-8659A813AA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2450" y="47910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3" name="Oval 54">
            <a:extLst>
              <a:ext uri="{FF2B5EF4-FFF2-40B4-BE49-F238E27FC236}">
                <a16:creationId xmlns:a16="http://schemas.microsoft.com/office/drawing/2014/main" id="{1C337126-DE81-4C51-82D8-363F984225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2425" y="4797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4" name="Oval 55">
            <a:extLst>
              <a:ext uri="{FF2B5EF4-FFF2-40B4-BE49-F238E27FC236}">
                <a16:creationId xmlns:a16="http://schemas.microsoft.com/office/drawing/2014/main" id="{3DA4AF88-C45A-4D00-B3BC-CDCEDDE14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220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5" name="Oval 56">
            <a:extLst>
              <a:ext uri="{FF2B5EF4-FFF2-40B4-BE49-F238E27FC236}">
                <a16:creationId xmlns:a16="http://schemas.microsoft.com/office/drawing/2014/main" id="{19B32E4B-AFF5-4460-B60F-1B59F7E222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09988" y="50022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6" name="Oval 57">
            <a:extLst>
              <a:ext uri="{FF2B5EF4-FFF2-40B4-BE49-F238E27FC236}">
                <a16:creationId xmlns:a16="http://schemas.microsoft.com/office/drawing/2014/main" id="{DF8D7A3E-6C90-4E73-A85F-B1588A15C0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2400" y="48482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7" name="Oval 58">
            <a:extLst>
              <a:ext uri="{FF2B5EF4-FFF2-40B4-BE49-F238E27FC236}">
                <a16:creationId xmlns:a16="http://schemas.microsoft.com/office/drawing/2014/main" id="{5EF5CBCF-11D7-4FCF-B2BC-248447BD82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0" y="49291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8" name="Oval 59">
            <a:extLst>
              <a:ext uri="{FF2B5EF4-FFF2-40B4-BE49-F238E27FC236}">
                <a16:creationId xmlns:a16="http://schemas.microsoft.com/office/drawing/2014/main" id="{D5368C56-4B3E-49F4-9F7D-03828A55E8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05275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89" name="Oval 60">
            <a:extLst>
              <a:ext uri="{FF2B5EF4-FFF2-40B4-BE49-F238E27FC236}">
                <a16:creationId xmlns:a16="http://schemas.microsoft.com/office/drawing/2014/main" id="{F0A63800-4E78-45B8-803B-617283927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990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0" name="Oval 61">
            <a:extLst>
              <a:ext uri="{FF2B5EF4-FFF2-40B4-BE49-F238E27FC236}">
                <a16:creationId xmlns:a16="http://schemas.microsoft.com/office/drawing/2014/main" id="{4BCEED70-A7DF-44E2-B039-ECC303CC5A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37050" y="4900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1" name="Oval 62">
            <a:extLst>
              <a:ext uri="{FF2B5EF4-FFF2-40B4-BE49-F238E27FC236}">
                <a16:creationId xmlns:a16="http://schemas.microsoft.com/office/drawing/2014/main" id="{731DFC58-66B0-43C4-8C11-249E8C7070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24350" y="4943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2" name="Oval 63">
            <a:extLst>
              <a:ext uri="{FF2B5EF4-FFF2-40B4-BE49-F238E27FC236}">
                <a16:creationId xmlns:a16="http://schemas.microsoft.com/office/drawing/2014/main" id="{407FF36E-88E5-4C45-8B8B-5296C8FCDF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8000" y="50022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3" name="Oval 64">
            <a:extLst>
              <a:ext uri="{FF2B5EF4-FFF2-40B4-BE49-F238E27FC236}">
                <a16:creationId xmlns:a16="http://schemas.microsoft.com/office/drawing/2014/main" id="{60F80013-A795-464E-8C21-F8A94A522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8950" y="50530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4" name="Oval 65">
            <a:extLst>
              <a:ext uri="{FF2B5EF4-FFF2-40B4-BE49-F238E27FC236}">
                <a16:creationId xmlns:a16="http://schemas.microsoft.com/office/drawing/2014/main" id="{33BB47EF-55F5-420D-87BA-729187DF34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56050" y="5097463"/>
            <a:ext cx="50800" cy="55562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5" name="Oval 66">
            <a:extLst>
              <a:ext uri="{FF2B5EF4-FFF2-40B4-BE49-F238E27FC236}">
                <a16:creationId xmlns:a16="http://schemas.microsoft.com/office/drawing/2014/main" id="{C0F40D9B-F48C-4DB3-94CE-6A94D9F1C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9350" y="5286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6" name="Oval 67">
            <a:extLst>
              <a:ext uri="{FF2B5EF4-FFF2-40B4-BE49-F238E27FC236}">
                <a16:creationId xmlns:a16="http://schemas.microsoft.com/office/drawing/2014/main" id="{601733AB-898A-4EFF-BAD2-E69E78030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8750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7" name="Oval 68">
            <a:extLst>
              <a:ext uri="{FF2B5EF4-FFF2-40B4-BE49-F238E27FC236}">
                <a16:creationId xmlns:a16="http://schemas.microsoft.com/office/drawing/2014/main" id="{C3305BE0-7E42-46D5-B9DF-88F3696D9D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00" y="5221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8" name="Oval 69">
            <a:extLst>
              <a:ext uri="{FF2B5EF4-FFF2-40B4-BE49-F238E27FC236}">
                <a16:creationId xmlns:a16="http://schemas.microsoft.com/office/drawing/2014/main" id="{9EA4E9A0-297D-4381-A921-F03B4918E2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2250" y="51625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199" name="Oval 70">
            <a:extLst>
              <a:ext uri="{FF2B5EF4-FFF2-40B4-BE49-F238E27FC236}">
                <a16:creationId xmlns:a16="http://schemas.microsoft.com/office/drawing/2014/main" id="{C60F5749-59ED-404F-B951-5B8D9BA6F3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250" y="51625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0" name="Oval 71">
            <a:extLst>
              <a:ext uri="{FF2B5EF4-FFF2-40B4-BE49-F238E27FC236}">
                <a16:creationId xmlns:a16="http://schemas.microsoft.com/office/drawing/2014/main" id="{5EA34653-D75D-472D-AF99-864C0B278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02150" y="48561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1" name="Oval 72">
            <a:extLst>
              <a:ext uri="{FF2B5EF4-FFF2-40B4-BE49-F238E27FC236}">
                <a16:creationId xmlns:a16="http://schemas.microsoft.com/office/drawing/2014/main" id="{EEA41FDD-3479-48EC-B36D-929CE7229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97400" y="47910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2" name="Oval 73">
            <a:extLst>
              <a:ext uri="{FF2B5EF4-FFF2-40B4-BE49-F238E27FC236}">
                <a16:creationId xmlns:a16="http://schemas.microsoft.com/office/drawing/2014/main" id="{AE8997C8-A782-4E43-8C2F-496A4749C0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9650" y="46228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3" name="Oval 74">
            <a:extLst>
              <a:ext uri="{FF2B5EF4-FFF2-40B4-BE49-F238E27FC236}">
                <a16:creationId xmlns:a16="http://schemas.microsoft.com/office/drawing/2014/main" id="{F03A25D0-17FC-4732-9202-953978C63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0125" y="4673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4" name="Oval 75">
            <a:extLst>
              <a:ext uri="{FF2B5EF4-FFF2-40B4-BE49-F238E27FC236}">
                <a16:creationId xmlns:a16="http://schemas.microsoft.com/office/drawing/2014/main" id="{7D38F043-6062-404F-9ACA-4092B4FC49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2975" y="4695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5" name="Oval 76">
            <a:extLst>
              <a:ext uri="{FF2B5EF4-FFF2-40B4-BE49-F238E27FC236}">
                <a16:creationId xmlns:a16="http://schemas.microsoft.com/office/drawing/2014/main" id="{DDFC7337-3194-40B5-A07A-57151D189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7150" y="4724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6" name="Oval 77">
            <a:extLst>
              <a:ext uri="{FF2B5EF4-FFF2-40B4-BE49-F238E27FC236}">
                <a16:creationId xmlns:a16="http://schemas.microsoft.com/office/drawing/2014/main" id="{C7B37F53-7E8A-42EE-BF96-899FB8C8B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52975" y="48196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7" name="Oval 78">
            <a:extLst>
              <a:ext uri="{FF2B5EF4-FFF2-40B4-BE49-F238E27FC236}">
                <a16:creationId xmlns:a16="http://schemas.microsoft.com/office/drawing/2014/main" id="{C2C4D810-D0BA-4EB4-BF31-2D96F0798E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6950" y="47545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8" name="Oval 79">
            <a:extLst>
              <a:ext uri="{FF2B5EF4-FFF2-40B4-BE49-F238E27FC236}">
                <a16:creationId xmlns:a16="http://schemas.microsoft.com/office/drawing/2014/main" id="{155B4BFF-0C9F-4EA2-B37E-02E268309F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2550" y="48418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09" name="Oval 80">
            <a:extLst>
              <a:ext uri="{FF2B5EF4-FFF2-40B4-BE49-F238E27FC236}">
                <a16:creationId xmlns:a16="http://schemas.microsoft.com/office/drawing/2014/main" id="{4911E741-F6AD-4984-9629-6B536D991F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5988" y="4972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0" name="Oval 81">
            <a:extLst>
              <a:ext uri="{FF2B5EF4-FFF2-40B4-BE49-F238E27FC236}">
                <a16:creationId xmlns:a16="http://schemas.microsoft.com/office/drawing/2014/main" id="{36B18087-D85C-4553-960A-5D81F3724B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9150" y="50307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1" name="Oval 82">
            <a:extLst>
              <a:ext uri="{FF2B5EF4-FFF2-40B4-BE49-F238E27FC236}">
                <a16:creationId xmlns:a16="http://schemas.microsoft.com/office/drawing/2014/main" id="{BF7F5E56-AEAB-40F3-A7F1-5D36DA7503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9925" y="52784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2" name="Oval 83">
            <a:extLst>
              <a:ext uri="{FF2B5EF4-FFF2-40B4-BE49-F238E27FC236}">
                <a16:creationId xmlns:a16="http://schemas.microsoft.com/office/drawing/2014/main" id="{30E7835F-3DF0-4E13-AACC-9C17CDDDEB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5700" y="52054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3" name="Oval 84">
            <a:extLst>
              <a:ext uri="{FF2B5EF4-FFF2-40B4-BE49-F238E27FC236}">
                <a16:creationId xmlns:a16="http://schemas.microsoft.com/office/drawing/2014/main" id="{A2C4E14F-F39B-4F2E-BE29-B9CDF9AC13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7425" y="52054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4" name="Oval 85">
            <a:extLst>
              <a:ext uri="{FF2B5EF4-FFF2-40B4-BE49-F238E27FC236}">
                <a16:creationId xmlns:a16="http://schemas.microsoft.com/office/drawing/2014/main" id="{DFA2422C-0153-4929-8027-445498542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54550" y="51689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5" name="Oval 86">
            <a:extLst>
              <a:ext uri="{FF2B5EF4-FFF2-40B4-BE49-F238E27FC236}">
                <a16:creationId xmlns:a16="http://schemas.microsoft.com/office/drawing/2014/main" id="{DE062A9C-8A29-42AE-A635-C1B4AC6A6B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1825" y="51768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6" name="Oval 87">
            <a:extLst>
              <a:ext uri="{FF2B5EF4-FFF2-40B4-BE49-F238E27FC236}">
                <a16:creationId xmlns:a16="http://schemas.microsoft.com/office/drawing/2014/main" id="{1327952F-FC9B-4255-BA88-47DC692038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0075" y="51546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7" name="Oval 88">
            <a:extLst>
              <a:ext uri="{FF2B5EF4-FFF2-40B4-BE49-F238E27FC236}">
                <a16:creationId xmlns:a16="http://schemas.microsoft.com/office/drawing/2014/main" id="{6762E705-D960-42E0-AF99-CCD042FF15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49750" y="52498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8" name="Oval 89">
            <a:extLst>
              <a:ext uri="{FF2B5EF4-FFF2-40B4-BE49-F238E27FC236}">
                <a16:creationId xmlns:a16="http://schemas.microsoft.com/office/drawing/2014/main" id="{BC8296E0-3ED7-45E0-8F1A-652232B99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1250" y="51260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19" name="Oval 90">
            <a:extLst>
              <a:ext uri="{FF2B5EF4-FFF2-40B4-BE49-F238E27FC236}">
                <a16:creationId xmlns:a16="http://schemas.microsoft.com/office/drawing/2014/main" id="{CFED5737-E5F3-421B-8061-0FB9F2293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1075" y="49434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0" name="Oval 91">
            <a:extLst>
              <a:ext uri="{FF2B5EF4-FFF2-40B4-BE49-F238E27FC236}">
                <a16:creationId xmlns:a16="http://schemas.microsoft.com/office/drawing/2014/main" id="{2245882E-6E52-4113-BE46-D3CC695BEA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7600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1" name="Oval 92">
            <a:extLst>
              <a:ext uri="{FF2B5EF4-FFF2-40B4-BE49-F238E27FC236}">
                <a16:creationId xmlns:a16="http://schemas.microsoft.com/office/drawing/2014/main" id="{DE9E8844-DCD2-48E9-99CD-A8086DF58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8088" y="50085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2" name="Oval 93">
            <a:extLst>
              <a:ext uri="{FF2B5EF4-FFF2-40B4-BE49-F238E27FC236}">
                <a16:creationId xmlns:a16="http://schemas.microsoft.com/office/drawing/2014/main" id="{D0AD90B0-74B3-44B4-A13D-6D58B5DE6A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2425" y="4972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3" name="Oval 94">
            <a:extLst>
              <a:ext uri="{FF2B5EF4-FFF2-40B4-BE49-F238E27FC236}">
                <a16:creationId xmlns:a16="http://schemas.microsoft.com/office/drawing/2014/main" id="{5BFAC7BE-E0E6-4784-B043-4E3A8902D5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80050" y="49577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4" name="Oval 95">
            <a:extLst>
              <a:ext uri="{FF2B5EF4-FFF2-40B4-BE49-F238E27FC236}">
                <a16:creationId xmlns:a16="http://schemas.microsoft.com/office/drawing/2014/main" id="{232DDE97-D2F5-424B-8773-5906D346F9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2938" y="51181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5" name="Oval 96">
            <a:extLst>
              <a:ext uri="{FF2B5EF4-FFF2-40B4-BE49-F238E27FC236}">
                <a16:creationId xmlns:a16="http://schemas.microsoft.com/office/drawing/2014/main" id="{9EA03705-CCA5-4ACE-AD4E-84BD275D54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0438" y="5221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6" name="Oval 97">
            <a:extLst>
              <a:ext uri="{FF2B5EF4-FFF2-40B4-BE49-F238E27FC236}">
                <a16:creationId xmlns:a16="http://schemas.microsoft.com/office/drawing/2014/main" id="{52E481C7-366B-441A-90B8-E1DD4686D5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4850" y="52355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7" name="Oval 98">
            <a:extLst>
              <a:ext uri="{FF2B5EF4-FFF2-40B4-BE49-F238E27FC236}">
                <a16:creationId xmlns:a16="http://schemas.microsoft.com/office/drawing/2014/main" id="{6961B72F-C521-44F9-A939-3961253B04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0413" y="52355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8" name="Oval 99">
            <a:extLst>
              <a:ext uri="{FF2B5EF4-FFF2-40B4-BE49-F238E27FC236}">
                <a16:creationId xmlns:a16="http://schemas.microsoft.com/office/drawing/2014/main" id="{956B7465-B77F-404A-9411-C623E685D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0250" y="5308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29" name="Oval 100">
            <a:extLst>
              <a:ext uri="{FF2B5EF4-FFF2-40B4-BE49-F238E27FC236}">
                <a16:creationId xmlns:a16="http://schemas.microsoft.com/office/drawing/2014/main" id="{A4E35167-C52C-4FA3-A5A9-AF33F2B374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7225" y="55848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0" name="Oval 101">
            <a:extLst>
              <a:ext uri="{FF2B5EF4-FFF2-40B4-BE49-F238E27FC236}">
                <a16:creationId xmlns:a16="http://schemas.microsoft.com/office/drawing/2014/main" id="{1BEAE58A-5CE1-44DD-9466-BE0A818A3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2313" y="54610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1" name="Oval 102">
            <a:extLst>
              <a:ext uri="{FF2B5EF4-FFF2-40B4-BE49-F238E27FC236}">
                <a16:creationId xmlns:a16="http://schemas.microsoft.com/office/drawing/2014/main" id="{5C120421-44E1-4A35-95C3-1143683B9E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2950" y="5359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2" name="Oval 103">
            <a:extLst>
              <a:ext uri="{FF2B5EF4-FFF2-40B4-BE49-F238E27FC236}">
                <a16:creationId xmlns:a16="http://schemas.microsoft.com/office/drawing/2014/main" id="{F6E5EB65-CECB-433C-B355-1C00D1FC69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8350" y="53736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3" name="Oval 104">
            <a:extLst>
              <a:ext uri="{FF2B5EF4-FFF2-40B4-BE49-F238E27FC236}">
                <a16:creationId xmlns:a16="http://schemas.microsoft.com/office/drawing/2014/main" id="{4BC678E9-5229-4F63-811E-35BE9E273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2488" y="52927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4" name="Oval 105">
            <a:extLst>
              <a:ext uri="{FF2B5EF4-FFF2-40B4-BE49-F238E27FC236}">
                <a16:creationId xmlns:a16="http://schemas.microsoft.com/office/drawing/2014/main" id="{8859F02E-7707-4F39-89F6-572508482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2488" y="53736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5" name="Oval 106">
            <a:extLst>
              <a:ext uri="{FF2B5EF4-FFF2-40B4-BE49-F238E27FC236}">
                <a16:creationId xmlns:a16="http://schemas.microsoft.com/office/drawing/2014/main" id="{8E22EB72-C60E-4406-9227-47310284B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2325" y="56070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6" name="Oval 107">
            <a:extLst>
              <a:ext uri="{FF2B5EF4-FFF2-40B4-BE49-F238E27FC236}">
                <a16:creationId xmlns:a16="http://schemas.microsoft.com/office/drawing/2014/main" id="{A71E6828-40C5-453C-A936-5AE1119C76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6938" y="54721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7" name="Oval 108">
            <a:extLst>
              <a:ext uri="{FF2B5EF4-FFF2-40B4-BE49-F238E27FC236}">
                <a16:creationId xmlns:a16="http://schemas.microsoft.com/office/drawing/2014/main" id="{FDF90FE5-CCDD-477B-B3E9-C2E7E7243D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55705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8" name="Oval 109">
            <a:extLst>
              <a:ext uri="{FF2B5EF4-FFF2-40B4-BE49-F238E27FC236}">
                <a16:creationId xmlns:a16="http://schemas.microsoft.com/office/drawing/2014/main" id="{4D46E559-7592-4A31-9D33-10F8BBEB62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22825" y="53149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39" name="Oval 110">
            <a:extLst>
              <a:ext uri="{FF2B5EF4-FFF2-40B4-BE49-F238E27FC236}">
                <a16:creationId xmlns:a16="http://schemas.microsoft.com/office/drawing/2014/main" id="{5478A143-2ACA-4A7C-B667-263C2D8929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5850" y="5272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0" name="Oval 111">
            <a:extLst>
              <a:ext uri="{FF2B5EF4-FFF2-40B4-BE49-F238E27FC236}">
                <a16:creationId xmlns:a16="http://schemas.microsoft.com/office/drawing/2014/main" id="{43A42FCF-7777-4B22-A6FD-88B40F1B88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49850" y="52863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1" name="Oval 112">
            <a:extLst>
              <a:ext uri="{FF2B5EF4-FFF2-40B4-BE49-F238E27FC236}">
                <a16:creationId xmlns:a16="http://schemas.microsoft.com/office/drawing/2014/main" id="{AD5070D0-3D0E-4507-BD77-E203A0B0E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4900" y="5475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2" name="Oval 113">
            <a:extLst>
              <a:ext uri="{FF2B5EF4-FFF2-40B4-BE49-F238E27FC236}">
                <a16:creationId xmlns:a16="http://schemas.microsoft.com/office/drawing/2014/main" id="{E6CC7BB1-F19E-441E-B307-5B74F9B287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2688" y="55197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3" name="Oval 114">
            <a:extLst>
              <a:ext uri="{FF2B5EF4-FFF2-40B4-BE49-F238E27FC236}">
                <a16:creationId xmlns:a16="http://schemas.microsoft.com/office/drawing/2014/main" id="{0EE2BCE1-F718-478B-B57D-2324E24594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18088" y="57023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4" name="Oval 115">
            <a:extLst>
              <a:ext uri="{FF2B5EF4-FFF2-40B4-BE49-F238E27FC236}">
                <a16:creationId xmlns:a16="http://schemas.microsoft.com/office/drawing/2014/main" id="{734437FC-DF88-4D49-826E-24741EE536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2538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5" name="Oval 116">
            <a:extLst>
              <a:ext uri="{FF2B5EF4-FFF2-40B4-BE49-F238E27FC236}">
                <a16:creationId xmlns:a16="http://schemas.microsoft.com/office/drawing/2014/main" id="{F364B84F-D6EC-4EA7-86E1-645C82FAC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67313" y="5395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6" name="Oval 117">
            <a:extLst>
              <a:ext uri="{FF2B5EF4-FFF2-40B4-BE49-F238E27FC236}">
                <a16:creationId xmlns:a16="http://schemas.microsoft.com/office/drawing/2014/main" id="{1A1CBDB2-CFB2-41D9-BA4D-62A503261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0013" y="54752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7" name="Oval 118">
            <a:extLst>
              <a:ext uri="{FF2B5EF4-FFF2-40B4-BE49-F238E27FC236}">
                <a16:creationId xmlns:a16="http://schemas.microsoft.com/office/drawing/2014/main" id="{FEBEBA85-D061-4B15-B042-731F95159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3200" y="53879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8" name="Oval 119">
            <a:extLst>
              <a:ext uri="{FF2B5EF4-FFF2-40B4-BE49-F238E27FC236}">
                <a16:creationId xmlns:a16="http://schemas.microsoft.com/office/drawing/2014/main" id="{368385AC-67BA-4176-8EC9-107268323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83200" y="543242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49" name="Oval 120">
            <a:extLst>
              <a:ext uri="{FF2B5EF4-FFF2-40B4-BE49-F238E27FC236}">
                <a16:creationId xmlns:a16="http://schemas.microsoft.com/office/drawing/2014/main" id="{625AE59B-99C0-4C6E-902B-D6D4FDA443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14950" y="54467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0" name="Oval 121">
            <a:extLst>
              <a:ext uri="{FF2B5EF4-FFF2-40B4-BE49-F238E27FC236}">
                <a16:creationId xmlns:a16="http://schemas.microsoft.com/office/drawing/2014/main" id="{6D990BE2-CB71-4698-B947-28AFFDED19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5900" y="5257800"/>
            <a:ext cx="50800" cy="55563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1" name="Oval 122">
            <a:extLst>
              <a:ext uri="{FF2B5EF4-FFF2-40B4-BE49-F238E27FC236}">
                <a16:creationId xmlns:a16="http://schemas.microsoft.com/office/drawing/2014/main" id="{35C9C107-1BDB-46E3-B19D-24E0231538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3688" y="52498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2" name="Oval 123">
            <a:extLst>
              <a:ext uri="{FF2B5EF4-FFF2-40B4-BE49-F238E27FC236}">
                <a16:creationId xmlns:a16="http://schemas.microsoft.com/office/drawing/2014/main" id="{F6DA47B1-230F-421E-92DC-48E502BD8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5438" y="5308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3" name="Oval 124">
            <a:extLst>
              <a:ext uri="{FF2B5EF4-FFF2-40B4-BE49-F238E27FC236}">
                <a16:creationId xmlns:a16="http://schemas.microsoft.com/office/drawing/2014/main" id="{4D24DE5A-55B5-467F-893F-1D28CDF1E1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18150" y="5272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4" name="Oval 125">
            <a:extLst>
              <a:ext uri="{FF2B5EF4-FFF2-40B4-BE49-F238E27FC236}">
                <a16:creationId xmlns:a16="http://schemas.microsoft.com/office/drawing/2014/main" id="{1149D807-A430-4893-AD2C-0CF0EF5149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0850" y="53879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5" name="Oval 126">
            <a:extLst>
              <a:ext uri="{FF2B5EF4-FFF2-40B4-BE49-F238E27FC236}">
                <a16:creationId xmlns:a16="http://schemas.microsoft.com/office/drawing/2014/main" id="{B1599CF1-3DEB-419B-9E82-70815EC9A6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450" y="5438775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6" name="Oval 127">
            <a:extLst>
              <a:ext uri="{FF2B5EF4-FFF2-40B4-BE49-F238E27FC236}">
                <a16:creationId xmlns:a16="http://schemas.microsoft.com/office/drawing/2014/main" id="{22B21366-2E1E-4A69-9909-9653C03FEA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84850" y="54689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7" name="Oval 128">
            <a:extLst>
              <a:ext uri="{FF2B5EF4-FFF2-40B4-BE49-F238E27FC236}">
                <a16:creationId xmlns:a16="http://schemas.microsoft.com/office/drawing/2014/main" id="{A4589D6F-3345-461D-8AAB-418ED4D906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7550" y="56657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8" name="Oval 129">
            <a:extLst>
              <a:ext uri="{FF2B5EF4-FFF2-40B4-BE49-F238E27FC236}">
                <a16:creationId xmlns:a16="http://schemas.microsoft.com/office/drawing/2014/main" id="{612ADB03-812A-4489-A3EB-6466C99ABC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72138" y="5607050"/>
            <a:ext cx="49212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59" name="Oval 130">
            <a:extLst>
              <a:ext uri="{FF2B5EF4-FFF2-40B4-BE49-F238E27FC236}">
                <a16:creationId xmlns:a16="http://schemas.microsoft.com/office/drawing/2014/main" id="{58FD2E94-E6BA-4CD8-BD1C-F72836A4A9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30850" y="55419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0" name="Oval 131">
            <a:extLst>
              <a:ext uri="{FF2B5EF4-FFF2-40B4-BE49-F238E27FC236}">
                <a16:creationId xmlns:a16="http://schemas.microsoft.com/office/drawing/2014/main" id="{4F03DC31-3234-44F5-86A4-A717532DB0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3550" y="56213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1" name="Oval 132">
            <a:extLst>
              <a:ext uri="{FF2B5EF4-FFF2-40B4-BE49-F238E27FC236}">
                <a16:creationId xmlns:a16="http://schemas.microsoft.com/office/drawing/2014/main" id="{0620EF80-91CA-4284-9456-6C336F5E5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450" y="564991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2" name="Oval 133">
            <a:extLst>
              <a:ext uri="{FF2B5EF4-FFF2-40B4-BE49-F238E27FC236}">
                <a16:creationId xmlns:a16="http://schemas.microsoft.com/office/drawing/2014/main" id="{EC462DF3-8AB2-4B64-B5D9-9FFA9B752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5588" y="5402263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3" name="Oval 134">
            <a:extLst>
              <a:ext uri="{FF2B5EF4-FFF2-40B4-BE49-F238E27FC236}">
                <a16:creationId xmlns:a16="http://schemas.microsoft.com/office/drawing/2014/main" id="{189A222A-5B6B-4363-9C45-5B28FAE91C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350" y="550545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4" name="Oval 135">
            <a:extLst>
              <a:ext uri="{FF2B5EF4-FFF2-40B4-BE49-F238E27FC236}">
                <a16:creationId xmlns:a16="http://schemas.microsoft.com/office/drawing/2014/main" id="{996233D7-0D96-45B2-B862-627FF2B2B9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3688" y="55626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5" name="Oval 136">
            <a:extLst>
              <a:ext uri="{FF2B5EF4-FFF2-40B4-BE49-F238E27FC236}">
                <a16:creationId xmlns:a16="http://schemas.microsoft.com/office/drawing/2014/main" id="{68CC9BE2-57C2-4CD8-BB9D-228073D60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2738" y="5613400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6" name="Oval 137">
            <a:extLst>
              <a:ext uri="{FF2B5EF4-FFF2-40B4-BE49-F238E27FC236}">
                <a16:creationId xmlns:a16="http://schemas.microsoft.com/office/drawing/2014/main" id="{60E13F12-6AD9-4406-8A28-A5A424352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26075" y="567213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67" name="Line 138">
            <a:extLst>
              <a:ext uri="{FF2B5EF4-FFF2-40B4-BE49-F238E27FC236}">
                <a16:creationId xmlns:a16="http://schemas.microsoft.com/office/drawing/2014/main" id="{9F70DF0F-A0C5-4BE7-982A-97A60185265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03600" y="5873750"/>
            <a:ext cx="32718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68" name="Line 139">
            <a:extLst>
              <a:ext uri="{FF2B5EF4-FFF2-40B4-BE49-F238E27FC236}">
                <a16:creationId xmlns:a16="http://schemas.microsoft.com/office/drawing/2014/main" id="{EC7C98EC-21D5-4ACD-BCFF-FBC1068004E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946525" y="5795963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69" name="Line 140">
            <a:extLst>
              <a:ext uri="{FF2B5EF4-FFF2-40B4-BE49-F238E27FC236}">
                <a16:creationId xmlns:a16="http://schemas.microsoft.com/office/drawing/2014/main" id="{E4743FE6-41E2-4A88-886E-8F79E02C320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491038" y="5795963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0" name="Line 141">
            <a:extLst>
              <a:ext uri="{FF2B5EF4-FFF2-40B4-BE49-F238E27FC236}">
                <a16:creationId xmlns:a16="http://schemas.microsoft.com/office/drawing/2014/main" id="{4BD4C6FB-BBF3-4AA6-B76A-B59E7EB0ADF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581650" y="5805488"/>
            <a:ext cx="0" cy="7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1" name="Line 142">
            <a:extLst>
              <a:ext uri="{FF2B5EF4-FFF2-40B4-BE49-F238E27FC236}">
                <a16:creationId xmlns:a16="http://schemas.microsoft.com/office/drawing/2014/main" id="{35867CB0-9811-4DCD-8BD7-EC0C81BA37A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22988" y="5794375"/>
            <a:ext cx="0" cy="96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2" name="Line 143">
            <a:extLst>
              <a:ext uri="{FF2B5EF4-FFF2-40B4-BE49-F238E27FC236}">
                <a16:creationId xmlns:a16="http://schemas.microsoft.com/office/drawing/2014/main" id="{A4A5F86D-BB7A-4DE8-A6F4-0A07CC54DDA9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686550" y="5786438"/>
            <a:ext cx="0" cy="96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3" name="Line 144">
            <a:extLst>
              <a:ext uri="{FF2B5EF4-FFF2-40B4-BE49-F238E27FC236}">
                <a16:creationId xmlns:a16="http://schemas.microsoft.com/office/drawing/2014/main" id="{C52C0933-501E-4C18-AB20-8BDEF3E51D4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411538" y="2195513"/>
            <a:ext cx="0" cy="3673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4" name="Line 145">
            <a:extLst>
              <a:ext uri="{FF2B5EF4-FFF2-40B4-BE49-F238E27FC236}">
                <a16:creationId xmlns:a16="http://schemas.microsoft.com/office/drawing/2014/main" id="{899AD910-89FB-4BB3-8F29-3EBB577A36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2209800"/>
            <a:ext cx="130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5" name="Line 146">
            <a:extLst>
              <a:ext uri="{FF2B5EF4-FFF2-40B4-BE49-F238E27FC236}">
                <a16:creationId xmlns:a16="http://schemas.microsoft.com/office/drawing/2014/main" id="{8586E8D6-19B3-43A3-8B27-0A837E3255C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2924175"/>
            <a:ext cx="103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6" name="Line 147">
            <a:extLst>
              <a:ext uri="{FF2B5EF4-FFF2-40B4-BE49-F238E27FC236}">
                <a16:creationId xmlns:a16="http://schemas.microsoft.com/office/drawing/2014/main" id="{550B873A-9EF6-4D46-8420-2BADB703654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366871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7" name="Line 148">
            <a:extLst>
              <a:ext uri="{FF2B5EF4-FFF2-40B4-BE49-F238E27FC236}">
                <a16:creationId xmlns:a16="http://schemas.microsoft.com/office/drawing/2014/main" id="{CA5F85D1-BFBA-4086-AA2F-48988E940BD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4356100"/>
            <a:ext cx="2824162" cy="1512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78" name="Oval 149">
            <a:extLst>
              <a:ext uri="{FF2B5EF4-FFF2-40B4-BE49-F238E27FC236}">
                <a16:creationId xmlns:a16="http://schemas.microsoft.com/office/drawing/2014/main" id="{EA648C2B-A859-48A2-A392-699B4EC9C9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9813" y="5526088"/>
            <a:ext cx="50800" cy="57150"/>
          </a:xfrm>
          <a:prstGeom prst="ellipse">
            <a:avLst/>
          </a:pr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8279" name="Text Box 150">
            <a:extLst>
              <a:ext uri="{FF2B5EF4-FFF2-40B4-BE49-F238E27FC236}">
                <a16:creationId xmlns:a16="http://schemas.microsoft.com/office/drawing/2014/main" id="{493A4BF2-9418-4EC9-BCDF-83813FCA3F1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38450" y="2005013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48280" name="Text Box 151">
            <a:extLst>
              <a:ext uri="{FF2B5EF4-FFF2-40B4-BE49-F238E27FC236}">
                <a16:creationId xmlns:a16="http://schemas.microsoft.com/office/drawing/2014/main" id="{9BA28E76-4615-4DE5-93E5-27200AB004D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333750" y="592137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281" name="Text Box 152">
            <a:extLst>
              <a:ext uri="{FF2B5EF4-FFF2-40B4-BE49-F238E27FC236}">
                <a16:creationId xmlns:a16="http://schemas.microsoft.com/office/drawing/2014/main" id="{A930739C-7AB3-4F50-A195-D5BF146AD79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83013" y="59213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8282" name="Line 153">
            <a:extLst>
              <a:ext uri="{FF2B5EF4-FFF2-40B4-BE49-F238E27FC236}">
                <a16:creationId xmlns:a16="http://schemas.microsoft.com/office/drawing/2014/main" id="{8924E0D6-B9D3-407F-AA70-C31A8516E4F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411538" y="5126038"/>
            <a:ext cx="77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83" name="Line 154">
            <a:extLst>
              <a:ext uri="{FF2B5EF4-FFF2-40B4-BE49-F238E27FC236}">
                <a16:creationId xmlns:a16="http://schemas.microsoft.com/office/drawing/2014/main" id="{4BC94145-A920-440D-9A91-E57CA1874BD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030788" y="581025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84" name="Text Box 155">
            <a:extLst>
              <a:ext uri="{FF2B5EF4-FFF2-40B4-BE49-F238E27FC236}">
                <a16:creationId xmlns:a16="http://schemas.microsoft.com/office/drawing/2014/main" id="{7C1B1080-B585-429D-B66B-9D8C8238564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325938" y="59213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8285" name="Text Box 156">
            <a:extLst>
              <a:ext uri="{FF2B5EF4-FFF2-40B4-BE49-F238E27FC236}">
                <a16:creationId xmlns:a16="http://schemas.microsoft.com/office/drawing/2014/main" id="{0C84E53A-FEC8-4620-B34E-908E117B4D7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70450" y="5921375"/>
            <a:ext cx="4714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8286" name="Text Box 157">
            <a:extLst>
              <a:ext uri="{FF2B5EF4-FFF2-40B4-BE49-F238E27FC236}">
                <a16:creationId xmlns:a16="http://schemas.microsoft.com/office/drawing/2014/main" id="{B27331B5-95E6-415F-988B-28F083D361D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378450" y="5921375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8287" name="Text Box 158">
            <a:extLst>
              <a:ext uri="{FF2B5EF4-FFF2-40B4-BE49-F238E27FC236}">
                <a16:creationId xmlns:a16="http://schemas.microsoft.com/office/drawing/2014/main" id="{592F8EFE-4D7C-4ED0-92B2-8B9B73835AF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921375" y="5924550"/>
            <a:ext cx="6127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125</a:t>
            </a:r>
          </a:p>
        </p:txBody>
      </p:sp>
      <p:sp>
        <p:nvSpPr>
          <p:cNvPr id="48288" name="Text Box 159">
            <a:extLst>
              <a:ext uri="{FF2B5EF4-FFF2-40B4-BE49-F238E27FC236}">
                <a16:creationId xmlns:a16="http://schemas.microsoft.com/office/drawing/2014/main" id="{EC0140D0-F85E-48AE-AFCF-AF072E4D311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470650" y="5921375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48289" name="Text Box 160">
            <a:extLst>
              <a:ext uri="{FF2B5EF4-FFF2-40B4-BE49-F238E27FC236}">
                <a16:creationId xmlns:a16="http://schemas.microsoft.com/office/drawing/2014/main" id="{D88F13F0-2A55-4410-97E6-FAADEC6193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28950" y="57197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290" name="Text Box 161">
            <a:extLst>
              <a:ext uri="{FF2B5EF4-FFF2-40B4-BE49-F238E27FC236}">
                <a16:creationId xmlns:a16="http://schemas.microsoft.com/office/drawing/2014/main" id="{7EF17B08-A310-4382-9EDB-12E0C6885FA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32113" y="4991100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8291" name="Text Box 162">
            <a:extLst>
              <a:ext uri="{FF2B5EF4-FFF2-40B4-BE49-F238E27FC236}">
                <a16:creationId xmlns:a16="http://schemas.microsoft.com/office/drawing/2014/main" id="{D7E3900C-65DE-4E35-93F3-6B321E93BD9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32113" y="4244975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48292" name="Text Box 163">
            <a:extLst>
              <a:ext uri="{FF2B5EF4-FFF2-40B4-BE49-F238E27FC236}">
                <a16:creationId xmlns:a16="http://schemas.microsoft.com/office/drawing/2014/main" id="{E1BFA263-6306-4829-9A8D-234EFD75252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932113" y="3516313"/>
            <a:ext cx="469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8293" name="Text Box 164">
            <a:extLst>
              <a:ext uri="{FF2B5EF4-FFF2-40B4-BE49-F238E27FC236}">
                <a16:creationId xmlns:a16="http://schemas.microsoft.com/office/drawing/2014/main" id="{B9408AC8-AEDA-4115-9F06-862F28DD73E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838450" y="2781300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8294" name="Text Box 165">
            <a:extLst>
              <a:ext uri="{FF2B5EF4-FFF2-40B4-BE49-F238E27FC236}">
                <a16:creationId xmlns:a16="http://schemas.microsoft.com/office/drawing/2014/main" id="{9B2DEFC2-48C7-4A34-849E-C4C14A3F86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47863" y="3724275"/>
            <a:ext cx="1176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CV (%)</a:t>
            </a:r>
          </a:p>
        </p:txBody>
      </p:sp>
      <p:sp>
        <p:nvSpPr>
          <p:cNvPr id="48295" name="Text Box 166">
            <a:extLst>
              <a:ext uri="{FF2B5EF4-FFF2-40B4-BE49-F238E27FC236}">
                <a16:creationId xmlns:a16="http://schemas.microsoft.com/office/drawing/2014/main" id="{09703DA1-52B9-49C4-9BDD-06A9929D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38" y="5846763"/>
            <a:ext cx="646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 Unicode MS" pitchFamily="34" charset="-128"/>
                <a:cs typeface="Arial" panose="020B0604020202020204" pitchFamily="34" charset="0"/>
              </a:rPr>
              <a:t>F%</a:t>
            </a:r>
          </a:p>
        </p:txBody>
      </p:sp>
      <p:sp>
        <p:nvSpPr>
          <p:cNvPr id="48296" name="Freeform 169">
            <a:extLst>
              <a:ext uri="{FF2B5EF4-FFF2-40B4-BE49-F238E27FC236}">
                <a16:creationId xmlns:a16="http://schemas.microsoft.com/office/drawing/2014/main" id="{55ED6C44-B63F-49E8-AAC3-7F43F3A6E9FC}"/>
              </a:ext>
            </a:extLst>
          </p:cNvPr>
          <p:cNvSpPr>
            <a:spLocks/>
          </p:cNvSpPr>
          <p:nvPr/>
        </p:nvSpPr>
        <p:spPr bwMode="invGray">
          <a:xfrm>
            <a:off x="6848475" y="2513013"/>
            <a:ext cx="371475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FF9933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297" name="Text Box 167">
            <a:extLst>
              <a:ext uri="{FF2B5EF4-FFF2-40B4-BE49-F238E27FC236}">
                <a16:creationId xmlns:a16="http://schemas.microsoft.com/office/drawing/2014/main" id="{EB49E01A-3A6A-4066-B31D-8C323360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6515100"/>
            <a:ext cx="4583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1800">
                <a:solidFill>
                  <a:srgbClr val="000000"/>
                </a:solidFill>
                <a:cs typeface="Arial" panose="020B0604020202020204" pitchFamily="34" charset="0"/>
              </a:rPr>
              <a:t>Hellriegel et al, 1996 </a:t>
            </a:r>
            <a:r>
              <a:rPr lang="en-US" altLang="fr-FR" sz="1800" i="1">
                <a:solidFill>
                  <a:srgbClr val="000000"/>
                </a:solidFill>
                <a:cs typeface="Arial" panose="020B0604020202020204" pitchFamily="34" charset="0"/>
              </a:rPr>
              <a:t>Clin. Pharmacol. Ther</a:t>
            </a:r>
            <a:endParaRPr lang="en-US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9DBC97B4-CEBA-494F-9C32-B74C129D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20688"/>
            <a:ext cx="9051925" cy="588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Line 3">
            <a:extLst>
              <a:ext uri="{FF2B5EF4-FFF2-40B4-BE49-F238E27FC236}">
                <a16:creationId xmlns:a16="http://schemas.microsoft.com/office/drawing/2014/main" id="{ADC37159-6090-46B4-8799-46773A0D0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425" y="869950"/>
            <a:ext cx="0" cy="4119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0" name="Line 4">
            <a:extLst>
              <a:ext uri="{FF2B5EF4-FFF2-40B4-BE49-F238E27FC236}">
                <a16:creationId xmlns:a16="http://schemas.microsoft.com/office/drawing/2014/main" id="{18F5E32E-2B69-4594-A8B8-BD648720C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925" y="5029200"/>
            <a:ext cx="7872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AACEFA7F-C68D-481D-9CFC-32CB32AD62C7}"/>
              </a:ext>
            </a:extLst>
          </p:cNvPr>
          <p:cNvGrpSpPr>
            <a:grpSpLocks/>
          </p:cNvGrpSpPr>
          <p:nvPr/>
        </p:nvGrpSpPr>
        <p:grpSpPr bwMode="auto">
          <a:xfrm>
            <a:off x="1528479" y="2090155"/>
            <a:ext cx="7199420" cy="2839415"/>
            <a:chOff x="804" y="1246"/>
            <a:chExt cx="3636" cy="2316"/>
          </a:xfrm>
          <a:noFill/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3EF44C1D-4F00-4959-9744-88E004CE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2368"/>
              <a:ext cx="102" cy="1194"/>
            </a:xfrm>
            <a:custGeom>
              <a:avLst/>
              <a:gdLst>
                <a:gd name="T0" fmla="*/ 0 w 102"/>
                <a:gd name="T1" fmla="*/ 1194 h 1194"/>
                <a:gd name="T2" fmla="*/ 12 w 102"/>
                <a:gd name="T3" fmla="*/ 1044 h 1194"/>
                <a:gd name="T4" fmla="*/ 24 w 102"/>
                <a:gd name="T5" fmla="*/ 882 h 1194"/>
                <a:gd name="T6" fmla="*/ 48 w 102"/>
                <a:gd name="T7" fmla="*/ 564 h 1194"/>
                <a:gd name="T8" fmla="*/ 66 w 102"/>
                <a:gd name="T9" fmla="*/ 408 h 1194"/>
                <a:gd name="T10" fmla="*/ 78 w 102"/>
                <a:gd name="T11" fmla="*/ 264 h 1194"/>
                <a:gd name="T12" fmla="*/ 90 w 102"/>
                <a:gd name="T13" fmla="*/ 126 h 1194"/>
                <a:gd name="T14" fmla="*/ 102 w 102"/>
                <a:gd name="T15" fmla="*/ 0 h 1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1194">
                  <a:moveTo>
                    <a:pt x="0" y="1194"/>
                  </a:moveTo>
                  <a:lnTo>
                    <a:pt x="12" y="1044"/>
                  </a:lnTo>
                  <a:lnTo>
                    <a:pt x="24" y="882"/>
                  </a:lnTo>
                  <a:lnTo>
                    <a:pt x="48" y="564"/>
                  </a:lnTo>
                  <a:lnTo>
                    <a:pt x="66" y="408"/>
                  </a:lnTo>
                  <a:lnTo>
                    <a:pt x="78" y="264"/>
                  </a:lnTo>
                  <a:lnTo>
                    <a:pt x="90" y="126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537F7C0-F5B3-4D46-9154-8DFA5864C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702"/>
              <a:ext cx="108" cy="666"/>
            </a:xfrm>
            <a:custGeom>
              <a:avLst/>
              <a:gdLst>
                <a:gd name="T0" fmla="*/ 0 w 108"/>
                <a:gd name="T1" fmla="*/ 666 h 666"/>
                <a:gd name="T2" fmla="*/ 12 w 108"/>
                <a:gd name="T3" fmla="*/ 558 h 666"/>
                <a:gd name="T4" fmla="*/ 24 w 108"/>
                <a:gd name="T5" fmla="*/ 456 h 666"/>
                <a:gd name="T6" fmla="*/ 42 w 108"/>
                <a:gd name="T7" fmla="*/ 360 h 666"/>
                <a:gd name="T8" fmla="*/ 54 w 108"/>
                <a:gd name="T9" fmla="*/ 276 h 666"/>
                <a:gd name="T10" fmla="*/ 66 w 108"/>
                <a:gd name="T11" fmla="*/ 204 h 666"/>
                <a:gd name="T12" fmla="*/ 84 w 108"/>
                <a:gd name="T13" fmla="*/ 132 h 666"/>
                <a:gd name="T14" fmla="*/ 96 w 108"/>
                <a:gd name="T15" fmla="*/ 66 h 666"/>
                <a:gd name="T16" fmla="*/ 108 w 108"/>
                <a:gd name="T17" fmla="*/ 0 h 6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666">
                  <a:moveTo>
                    <a:pt x="0" y="666"/>
                  </a:moveTo>
                  <a:lnTo>
                    <a:pt x="12" y="558"/>
                  </a:lnTo>
                  <a:lnTo>
                    <a:pt x="24" y="456"/>
                  </a:lnTo>
                  <a:lnTo>
                    <a:pt x="42" y="360"/>
                  </a:lnTo>
                  <a:lnTo>
                    <a:pt x="54" y="276"/>
                  </a:lnTo>
                  <a:lnTo>
                    <a:pt x="66" y="204"/>
                  </a:lnTo>
                  <a:lnTo>
                    <a:pt x="84" y="132"/>
                  </a:lnTo>
                  <a:lnTo>
                    <a:pt x="96" y="66"/>
                  </a:lnTo>
                  <a:lnTo>
                    <a:pt x="108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976E7B6E-ED22-4637-BE07-C43B351DC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1372"/>
              <a:ext cx="102" cy="330"/>
            </a:xfrm>
            <a:custGeom>
              <a:avLst/>
              <a:gdLst>
                <a:gd name="T0" fmla="*/ 0 w 102"/>
                <a:gd name="T1" fmla="*/ 330 h 330"/>
                <a:gd name="T2" fmla="*/ 12 w 102"/>
                <a:gd name="T3" fmla="*/ 270 h 330"/>
                <a:gd name="T4" fmla="*/ 24 w 102"/>
                <a:gd name="T5" fmla="*/ 222 h 330"/>
                <a:gd name="T6" fmla="*/ 36 w 102"/>
                <a:gd name="T7" fmla="*/ 174 h 330"/>
                <a:gd name="T8" fmla="*/ 54 w 102"/>
                <a:gd name="T9" fmla="*/ 132 h 330"/>
                <a:gd name="T10" fmla="*/ 78 w 102"/>
                <a:gd name="T11" fmla="*/ 60 h 330"/>
                <a:gd name="T12" fmla="*/ 102 w 102"/>
                <a:gd name="T13" fmla="*/ 0 h 3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2" h="330">
                  <a:moveTo>
                    <a:pt x="0" y="330"/>
                  </a:moveTo>
                  <a:lnTo>
                    <a:pt x="12" y="270"/>
                  </a:lnTo>
                  <a:lnTo>
                    <a:pt x="24" y="222"/>
                  </a:lnTo>
                  <a:lnTo>
                    <a:pt x="36" y="174"/>
                  </a:lnTo>
                  <a:lnTo>
                    <a:pt x="54" y="132"/>
                  </a:lnTo>
                  <a:lnTo>
                    <a:pt x="78" y="60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25D239E2-71FB-49F5-B56D-01495F904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1252"/>
              <a:ext cx="102" cy="120"/>
            </a:xfrm>
            <a:custGeom>
              <a:avLst/>
              <a:gdLst>
                <a:gd name="T0" fmla="*/ 0 w 102"/>
                <a:gd name="T1" fmla="*/ 120 h 120"/>
                <a:gd name="T2" fmla="*/ 24 w 102"/>
                <a:gd name="T3" fmla="*/ 72 h 120"/>
                <a:gd name="T4" fmla="*/ 48 w 102"/>
                <a:gd name="T5" fmla="*/ 42 h 120"/>
                <a:gd name="T6" fmla="*/ 78 w 102"/>
                <a:gd name="T7" fmla="*/ 18 h 120"/>
                <a:gd name="T8" fmla="*/ 102 w 102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" h="120">
                  <a:moveTo>
                    <a:pt x="0" y="120"/>
                  </a:moveTo>
                  <a:lnTo>
                    <a:pt x="24" y="72"/>
                  </a:lnTo>
                  <a:lnTo>
                    <a:pt x="48" y="42"/>
                  </a:lnTo>
                  <a:lnTo>
                    <a:pt x="78" y="18"/>
                  </a:lnTo>
                  <a:lnTo>
                    <a:pt x="102" y="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C8CD61FE-4A3B-4ACA-BA52-EBD45E6B8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" y="1246"/>
              <a:ext cx="108" cy="18"/>
            </a:xfrm>
            <a:custGeom>
              <a:avLst/>
              <a:gdLst>
                <a:gd name="T0" fmla="*/ 0 w 108"/>
                <a:gd name="T1" fmla="*/ 6 h 18"/>
                <a:gd name="T2" fmla="*/ 24 w 108"/>
                <a:gd name="T3" fmla="*/ 0 h 18"/>
                <a:gd name="T4" fmla="*/ 54 w 108"/>
                <a:gd name="T5" fmla="*/ 0 h 18"/>
                <a:gd name="T6" fmla="*/ 84 w 108"/>
                <a:gd name="T7" fmla="*/ 6 h 18"/>
                <a:gd name="T8" fmla="*/ 108 w 108"/>
                <a:gd name="T9" fmla="*/ 1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18">
                  <a:moveTo>
                    <a:pt x="0" y="6"/>
                  </a:moveTo>
                  <a:lnTo>
                    <a:pt x="24" y="0"/>
                  </a:lnTo>
                  <a:lnTo>
                    <a:pt x="54" y="0"/>
                  </a:lnTo>
                  <a:lnTo>
                    <a:pt x="84" y="6"/>
                  </a:lnTo>
                  <a:lnTo>
                    <a:pt x="108" y="1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92E56D37-3CC8-4C5D-A195-2172D950F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1264"/>
              <a:ext cx="102" cy="84"/>
            </a:xfrm>
            <a:custGeom>
              <a:avLst/>
              <a:gdLst>
                <a:gd name="T0" fmla="*/ 0 w 102"/>
                <a:gd name="T1" fmla="*/ 0 h 84"/>
                <a:gd name="T2" fmla="*/ 24 w 102"/>
                <a:gd name="T3" fmla="*/ 12 h 84"/>
                <a:gd name="T4" fmla="*/ 54 w 102"/>
                <a:gd name="T5" fmla="*/ 36 h 84"/>
                <a:gd name="T6" fmla="*/ 102 w 102"/>
                <a:gd name="T7" fmla="*/ 84 h 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" h="84">
                  <a:moveTo>
                    <a:pt x="0" y="0"/>
                  </a:moveTo>
                  <a:lnTo>
                    <a:pt x="24" y="12"/>
                  </a:lnTo>
                  <a:lnTo>
                    <a:pt x="54" y="36"/>
                  </a:lnTo>
                  <a:lnTo>
                    <a:pt x="102" y="8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515FD886-27E9-4688-BC5F-05D049D3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1348"/>
              <a:ext cx="102" cy="126"/>
            </a:xfrm>
            <a:custGeom>
              <a:avLst/>
              <a:gdLst>
                <a:gd name="T0" fmla="*/ 0 w 102"/>
                <a:gd name="T1" fmla="*/ 0 h 126"/>
                <a:gd name="T2" fmla="*/ 48 w 102"/>
                <a:gd name="T3" fmla="*/ 60 h 126"/>
                <a:gd name="T4" fmla="*/ 102 w 102"/>
                <a:gd name="T5" fmla="*/ 126 h 1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26">
                  <a:moveTo>
                    <a:pt x="0" y="0"/>
                  </a:moveTo>
                  <a:lnTo>
                    <a:pt x="48" y="60"/>
                  </a:lnTo>
                  <a:lnTo>
                    <a:pt x="102" y="126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9E19AF4-5E7B-47F9-8497-E687294C1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1474"/>
              <a:ext cx="102" cy="150"/>
            </a:xfrm>
            <a:custGeom>
              <a:avLst/>
              <a:gdLst>
                <a:gd name="T0" fmla="*/ 0 w 102"/>
                <a:gd name="T1" fmla="*/ 0 h 150"/>
                <a:gd name="T2" fmla="*/ 48 w 102"/>
                <a:gd name="T3" fmla="*/ 72 h 150"/>
                <a:gd name="T4" fmla="*/ 102 w 102"/>
                <a:gd name="T5" fmla="*/ 15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50">
                  <a:moveTo>
                    <a:pt x="0" y="0"/>
                  </a:moveTo>
                  <a:lnTo>
                    <a:pt x="48" y="72"/>
                  </a:lnTo>
                  <a:lnTo>
                    <a:pt x="102" y="15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3FDCA88C-70A1-462C-917C-F98173F1E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1624"/>
              <a:ext cx="108" cy="150"/>
            </a:xfrm>
            <a:custGeom>
              <a:avLst/>
              <a:gdLst>
                <a:gd name="T0" fmla="*/ 0 w 108"/>
                <a:gd name="T1" fmla="*/ 0 h 150"/>
                <a:gd name="T2" fmla="*/ 54 w 108"/>
                <a:gd name="T3" fmla="*/ 72 h 150"/>
                <a:gd name="T4" fmla="*/ 108 w 108"/>
                <a:gd name="T5" fmla="*/ 150 h 1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50">
                  <a:moveTo>
                    <a:pt x="0" y="0"/>
                  </a:moveTo>
                  <a:lnTo>
                    <a:pt x="54" y="72"/>
                  </a:lnTo>
                  <a:lnTo>
                    <a:pt x="108" y="15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925E572C-2118-46A7-AE15-3229126EC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774"/>
              <a:ext cx="102" cy="156"/>
            </a:xfrm>
            <a:custGeom>
              <a:avLst/>
              <a:gdLst>
                <a:gd name="T0" fmla="*/ 0 w 102"/>
                <a:gd name="T1" fmla="*/ 0 h 156"/>
                <a:gd name="T2" fmla="*/ 54 w 102"/>
                <a:gd name="T3" fmla="*/ 78 h 156"/>
                <a:gd name="T4" fmla="*/ 102 w 102"/>
                <a:gd name="T5" fmla="*/ 156 h 1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56">
                  <a:moveTo>
                    <a:pt x="0" y="0"/>
                  </a:moveTo>
                  <a:lnTo>
                    <a:pt x="54" y="78"/>
                  </a:lnTo>
                  <a:lnTo>
                    <a:pt x="102" y="156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C57C0C2B-5D62-4876-8452-AA929FC08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2" y="1930"/>
              <a:ext cx="102" cy="144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F2405900-4B87-4C1A-8CC9-F0526FA5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2074"/>
              <a:ext cx="108" cy="138"/>
            </a:xfrm>
            <a:custGeom>
              <a:avLst/>
              <a:gdLst>
                <a:gd name="T0" fmla="*/ 0 w 108"/>
                <a:gd name="T1" fmla="*/ 0 h 138"/>
                <a:gd name="T2" fmla="*/ 54 w 108"/>
                <a:gd name="T3" fmla="*/ 72 h 138"/>
                <a:gd name="T4" fmla="*/ 108 w 108"/>
                <a:gd name="T5" fmla="*/ 138 h 1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38">
                  <a:moveTo>
                    <a:pt x="0" y="0"/>
                  </a:moveTo>
                  <a:lnTo>
                    <a:pt x="54" y="72"/>
                  </a:lnTo>
                  <a:lnTo>
                    <a:pt x="108" y="13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8BD3648A-9011-46A9-988E-ED1BA0C5F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2" y="2212"/>
              <a:ext cx="102" cy="12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A062BB20-7CCF-44F2-8BAC-2BFD94AE1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338"/>
              <a:ext cx="102" cy="120"/>
            </a:xfrm>
            <a:custGeom>
              <a:avLst/>
              <a:gdLst>
                <a:gd name="T0" fmla="*/ 0 w 102"/>
                <a:gd name="T1" fmla="*/ 0 h 120"/>
                <a:gd name="T2" fmla="*/ 48 w 102"/>
                <a:gd name="T3" fmla="*/ 60 h 120"/>
                <a:gd name="T4" fmla="*/ 102 w 102"/>
                <a:gd name="T5" fmla="*/ 120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120">
                  <a:moveTo>
                    <a:pt x="0" y="0"/>
                  </a:moveTo>
                  <a:lnTo>
                    <a:pt x="48" y="60"/>
                  </a:lnTo>
                  <a:lnTo>
                    <a:pt x="102" y="12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B34603A0-E6C8-4E2E-A7D8-75ADEAE22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458"/>
              <a:ext cx="108" cy="108"/>
            </a:xfrm>
            <a:custGeom>
              <a:avLst/>
              <a:gdLst>
                <a:gd name="T0" fmla="*/ 0 w 108"/>
                <a:gd name="T1" fmla="*/ 0 h 108"/>
                <a:gd name="T2" fmla="*/ 54 w 108"/>
                <a:gd name="T3" fmla="*/ 54 h 108"/>
                <a:gd name="T4" fmla="*/ 108 w 108"/>
                <a:gd name="T5" fmla="*/ 108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08">
                  <a:moveTo>
                    <a:pt x="0" y="0"/>
                  </a:moveTo>
                  <a:lnTo>
                    <a:pt x="54" y="54"/>
                  </a:lnTo>
                  <a:lnTo>
                    <a:pt x="108" y="10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2" name="Line 22">
              <a:extLst>
                <a:ext uri="{FF2B5EF4-FFF2-40B4-BE49-F238E27FC236}">
                  <a16:creationId xmlns:a16="http://schemas.microsoft.com/office/drawing/2014/main" id="{04262CAB-7B80-4021-A236-59AA90CD8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4" y="2566"/>
              <a:ext cx="102" cy="9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FF7A5BD-137B-4F27-AD86-F1E6876F8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662"/>
              <a:ext cx="102" cy="90"/>
            </a:xfrm>
            <a:custGeom>
              <a:avLst/>
              <a:gdLst>
                <a:gd name="T0" fmla="*/ 0 w 102"/>
                <a:gd name="T1" fmla="*/ 0 h 90"/>
                <a:gd name="T2" fmla="*/ 48 w 102"/>
                <a:gd name="T3" fmla="*/ 48 h 90"/>
                <a:gd name="T4" fmla="*/ 102 w 102"/>
                <a:gd name="T5" fmla="*/ 9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90">
                  <a:moveTo>
                    <a:pt x="0" y="0"/>
                  </a:moveTo>
                  <a:lnTo>
                    <a:pt x="48" y="48"/>
                  </a:lnTo>
                  <a:lnTo>
                    <a:pt x="102" y="90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9A1F0CFF-2F8D-4B37-B930-34B685242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752"/>
              <a:ext cx="102" cy="78"/>
            </a:xfrm>
            <a:custGeom>
              <a:avLst/>
              <a:gdLst>
                <a:gd name="T0" fmla="*/ 0 w 102"/>
                <a:gd name="T1" fmla="*/ 0 h 78"/>
                <a:gd name="T2" fmla="*/ 48 w 102"/>
                <a:gd name="T3" fmla="*/ 42 h 78"/>
                <a:gd name="T4" fmla="*/ 102 w 102"/>
                <a:gd name="T5" fmla="*/ 78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78">
                  <a:moveTo>
                    <a:pt x="0" y="0"/>
                  </a:moveTo>
                  <a:lnTo>
                    <a:pt x="48" y="42"/>
                  </a:lnTo>
                  <a:lnTo>
                    <a:pt x="102" y="7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AC926E46-5AA4-46E1-826D-88779EAEA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830"/>
              <a:ext cx="108" cy="78"/>
            </a:xfrm>
            <a:custGeom>
              <a:avLst/>
              <a:gdLst>
                <a:gd name="T0" fmla="*/ 0 w 108"/>
                <a:gd name="T1" fmla="*/ 0 h 78"/>
                <a:gd name="T2" fmla="*/ 54 w 108"/>
                <a:gd name="T3" fmla="*/ 42 h 78"/>
                <a:gd name="T4" fmla="*/ 108 w 108"/>
                <a:gd name="T5" fmla="*/ 78 h 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78">
                  <a:moveTo>
                    <a:pt x="0" y="0"/>
                  </a:moveTo>
                  <a:lnTo>
                    <a:pt x="54" y="42"/>
                  </a:lnTo>
                  <a:lnTo>
                    <a:pt x="108" y="7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6" name="Line 26">
              <a:extLst>
                <a:ext uri="{FF2B5EF4-FFF2-40B4-BE49-F238E27FC236}">
                  <a16:creationId xmlns:a16="http://schemas.microsoft.com/office/drawing/2014/main" id="{595FB147-983B-42C2-8B2A-2C46BD979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8" y="2908"/>
              <a:ext cx="102" cy="6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7801766B-1C3A-4B68-8363-96495B1D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974"/>
              <a:ext cx="102" cy="54"/>
            </a:xfrm>
            <a:custGeom>
              <a:avLst/>
              <a:gdLst>
                <a:gd name="T0" fmla="*/ 0 w 102"/>
                <a:gd name="T1" fmla="*/ 0 h 54"/>
                <a:gd name="T2" fmla="*/ 48 w 102"/>
                <a:gd name="T3" fmla="*/ 30 h 54"/>
                <a:gd name="T4" fmla="*/ 102 w 102"/>
                <a:gd name="T5" fmla="*/ 5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2" h="54">
                  <a:moveTo>
                    <a:pt x="0" y="0"/>
                  </a:moveTo>
                  <a:lnTo>
                    <a:pt x="48" y="30"/>
                  </a:lnTo>
                  <a:lnTo>
                    <a:pt x="102" y="5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20F84FBB-D588-4FAA-B452-5A3247A6A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3028"/>
              <a:ext cx="108" cy="54"/>
            </a:xfrm>
            <a:custGeom>
              <a:avLst/>
              <a:gdLst>
                <a:gd name="T0" fmla="*/ 0 w 108"/>
                <a:gd name="T1" fmla="*/ 0 h 54"/>
                <a:gd name="T2" fmla="*/ 54 w 108"/>
                <a:gd name="T3" fmla="*/ 30 h 54"/>
                <a:gd name="T4" fmla="*/ 108 w 108"/>
                <a:gd name="T5" fmla="*/ 54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54">
                  <a:moveTo>
                    <a:pt x="0" y="0"/>
                  </a:moveTo>
                  <a:lnTo>
                    <a:pt x="54" y="30"/>
                  </a:lnTo>
                  <a:lnTo>
                    <a:pt x="108" y="5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49" name="Line 29">
              <a:extLst>
                <a:ext uri="{FF2B5EF4-FFF2-40B4-BE49-F238E27FC236}">
                  <a16:creationId xmlns:a16="http://schemas.microsoft.com/office/drawing/2014/main" id="{C06511A0-DFAC-462C-83F5-5B395F740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0" y="3082"/>
              <a:ext cx="102" cy="4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0" name="Line 30">
              <a:extLst>
                <a:ext uri="{FF2B5EF4-FFF2-40B4-BE49-F238E27FC236}">
                  <a16:creationId xmlns:a16="http://schemas.microsoft.com/office/drawing/2014/main" id="{C244A2C7-4EFF-4C1C-8D86-703469877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130"/>
              <a:ext cx="102" cy="42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4EB67DD9-5488-4BA4-9B89-5DC3EAF19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3172"/>
              <a:ext cx="108" cy="42"/>
            </a:xfrm>
            <a:custGeom>
              <a:avLst/>
              <a:gdLst>
                <a:gd name="T0" fmla="*/ 0 w 108"/>
                <a:gd name="T1" fmla="*/ 0 h 42"/>
                <a:gd name="T2" fmla="*/ 54 w 108"/>
                <a:gd name="T3" fmla="*/ 24 h 42"/>
                <a:gd name="T4" fmla="*/ 108 w 108"/>
                <a:gd name="T5" fmla="*/ 42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42">
                  <a:moveTo>
                    <a:pt x="0" y="0"/>
                  </a:moveTo>
                  <a:lnTo>
                    <a:pt x="54" y="24"/>
                  </a:lnTo>
                  <a:lnTo>
                    <a:pt x="108" y="42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2" name="Line 32">
              <a:extLst>
                <a:ext uri="{FF2B5EF4-FFF2-40B4-BE49-F238E27FC236}">
                  <a16:creationId xmlns:a16="http://schemas.microsoft.com/office/drawing/2014/main" id="{60C0B8C7-D8E9-4B82-A900-4A63A23A9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3214"/>
              <a:ext cx="102" cy="36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3" name="Line 33">
              <a:extLst>
                <a:ext uri="{FF2B5EF4-FFF2-40B4-BE49-F238E27FC236}">
                  <a16:creationId xmlns:a16="http://schemas.microsoft.com/office/drawing/2014/main" id="{EBA8C548-008D-4472-9A8B-9D38E968A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250"/>
              <a:ext cx="102" cy="30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4" name="Line 34">
              <a:extLst>
                <a:ext uri="{FF2B5EF4-FFF2-40B4-BE49-F238E27FC236}">
                  <a16:creationId xmlns:a16="http://schemas.microsoft.com/office/drawing/2014/main" id="{494B13EC-9D70-4378-8C66-10103AB2C5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3280"/>
              <a:ext cx="102" cy="30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38A3D654-6AB4-4523-825F-37C658E5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3310"/>
              <a:ext cx="108" cy="24"/>
            </a:xfrm>
            <a:custGeom>
              <a:avLst/>
              <a:gdLst>
                <a:gd name="T0" fmla="*/ 0 w 108"/>
                <a:gd name="T1" fmla="*/ 0 h 24"/>
                <a:gd name="T2" fmla="*/ 54 w 108"/>
                <a:gd name="T3" fmla="*/ 12 h 24"/>
                <a:gd name="T4" fmla="*/ 108 w 108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24">
                  <a:moveTo>
                    <a:pt x="0" y="0"/>
                  </a:moveTo>
                  <a:lnTo>
                    <a:pt x="54" y="12"/>
                  </a:lnTo>
                  <a:lnTo>
                    <a:pt x="108" y="24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6" name="Line 36">
              <a:extLst>
                <a:ext uri="{FF2B5EF4-FFF2-40B4-BE49-F238E27FC236}">
                  <a16:creationId xmlns:a16="http://schemas.microsoft.com/office/drawing/2014/main" id="{89266189-219E-4EDD-9ED7-8F638B517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6" y="3334"/>
              <a:ext cx="102" cy="24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7" name="Line 37">
              <a:extLst>
                <a:ext uri="{FF2B5EF4-FFF2-40B4-BE49-F238E27FC236}">
                  <a16:creationId xmlns:a16="http://schemas.microsoft.com/office/drawing/2014/main" id="{8CCF2528-8480-4D4E-AA19-BEECB5009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3358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2B6C751E-EF08-4CB9-9D84-C0E8A4B04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3376"/>
              <a:ext cx="108" cy="18"/>
            </a:xfrm>
            <a:custGeom>
              <a:avLst/>
              <a:gdLst>
                <a:gd name="T0" fmla="*/ 0 w 108"/>
                <a:gd name="T1" fmla="*/ 0 h 18"/>
                <a:gd name="T2" fmla="*/ 54 w 108"/>
                <a:gd name="T3" fmla="*/ 6 h 18"/>
                <a:gd name="T4" fmla="*/ 108 w 108"/>
                <a:gd name="T5" fmla="*/ 18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8">
                  <a:moveTo>
                    <a:pt x="0" y="0"/>
                  </a:moveTo>
                  <a:lnTo>
                    <a:pt x="54" y="6"/>
                  </a:lnTo>
                  <a:lnTo>
                    <a:pt x="108" y="18"/>
                  </a:lnTo>
                </a:path>
              </a:pathLst>
            </a:custGeom>
            <a:grpFill/>
            <a:ln w="57150" cmpd="sng">
              <a:solidFill>
                <a:srgbClr val="A5002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59" name="Line 39">
              <a:extLst>
                <a:ext uri="{FF2B5EF4-FFF2-40B4-BE49-F238E27FC236}">
                  <a16:creationId xmlns:a16="http://schemas.microsoft.com/office/drawing/2014/main" id="{3407A728-A56E-47D1-AD56-D67EF84A4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394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60" name="Line 40">
              <a:extLst>
                <a:ext uri="{FF2B5EF4-FFF2-40B4-BE49-F238E27FC236}">
                  <a16:creationId xmlns:a16="http://schemas.microsoft.com/office/drawing/2014/main" id="{7BDF1C1E-4232-4EB1-83A4-066662643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3412"/>
              <a:ext cx="102" cy="18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61" name="Line 41">
              <a:extLst>
                <a:ext uri="{FF2B5EF4-FFF2-40B4-BE49-F238E27FC236}">
                  <a16:creationId xmlns:a16="http://schemas.microsoft.com/office/drawing/2014/main" id="{50CF6FEB-AF5D-458C-98B3-81E0F4257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3430"/>
              <a:ext cx="108" cy="12"/>
            </a:xfrm>
            <a:prstGeom prst="line">
              <a:avLst/>
            </a:prstGeom>
            <a:grp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fr-FR">
                <a:latin typeface="Arial" charset="0"/>
              </a:endParaRPr>
            </a:p>
          </p:txBody>
        </p:sp>
      </p:grpSp>
      <p:pic>
        <p:nvPicPr>
          <p:cNvPr id="25606" name="Image 1">
            <a:extLst>
              <a:ext uri="{FF2B5EF4-FFF2-40B4-BE49-F238E27FC236}">
                <a16:creationId xmlns:a16="http://schemas.microsoft.com/office/drawing/2014/main" id="{4CF66403-62DA-4A8E-A427-74B7AF8CE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962025"/>
            <a:ext cx="28781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>
            <a:extLst>
              <a:ext uri="{FF2B5EF4-FFF2-40B4-BE49-F238E27FC236}">
                <a16:creationId xmlns:a16="http://schemas.microsoft.com/office/drawing/2014/main" id="{946521EA-FC3A-4EFE-8A14-98B31652D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438" y="3048000"/>
            <a:ext cx="0" cy="3124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7" name="Line 4">
            <a:extLst>
              <a:ext uri="{FF2B5EF4-FFF2-40B4-BE49-F238E27FC236}">
                <a16:creationId xmlns:a16="http://schemas.microsoft.com/office/drawing/2014/main" id="{F1498582-3757-4C55-9160-D5D57F020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438" y="6172200"/>
            <a:ext cx="6435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877AAABF-6808-4A97-BFBB-E47862125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6324600"/>
            <a:ext cx="938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Dose</a:t>
            </a:r>
          </a:p>
        </p:txBody>
      </p:sp>
      <p:sp>
        <p:nvSpPr>
          <p:cNvPr id="52229" name="Text Box 6">
            <a:extLst>
              <a:ext uri="{FF2B5EF4-FFF2-40B4-BE49-F238E27FC236}">
                <a16:creationId xmlns:a16="http://schemas.microsoft.com/office/drawing/2014/main" id="{2A88C060-12CD-4C04-9D11-6DC9B8F88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617537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 b="1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749E676D-F36D-43B1-AAC6-22CF09A0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138" y="6175375"/>
            <a:ext cx="44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 b="1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52231" name="Text Box 8">
            <a:extLst>
              <a:ext uri="{FF2B5EF4-FFF2-40B4-BE49-F238E27FC236}">
                <a16:creationId xmlns:a16="http://schemas.microsoft.com/office/drawing/2014/main" id="{AB2B0E19-7A0F-455B-B81D-4990D788C00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2900" y="4044951"/>
            <a:ext cx="17557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Exposition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interne</a:t>
            </a:r>
          </a:p>
        </p:txBody>
      </p:sp>
      <p:sp>
        <p:nvSpPr>
          <p:cNvPr id="52232" name="Text Box 9">
            <a:extLst>
              <a:ext uri="{FF2B5EF4-FFF2-40B4-BE49-F238E27FC236}">
                <a16:creationId xmlns:a16="http://schemas.microsoft.com/office/drawing/2014/main" id="{2CC21F30-9F5D-490F-B2EC-EE8EC488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2959100"/>
            <a:ext cx="12779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Seuil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toxique</a:t>
            </a:r>
          </a:p>
        </p:txBody>
      </p:sp>
      <p:sp>
        <p:nvSpPr>
          <p:cNvPr id="52233" name="Text Box 10">
            <a:extLst>
              <a:ext uri="{FF2B5EF4-FFF2-40B4-BE49-F238E27FC236}">
                <a16:creationId xmlns:a16="http://schemas.microsoft.com/office/drawing/2014/main" id="{830F34B2-48A2-4F2C-B299-88AA8E508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425" y="3894138"/>
            <a:ext cx="2311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Seuil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therapeutique</a:t>
            </a:r>
          </a:p>
        </p:txBody>
      </p:sp>
      <p:sp>
        <p:nvSpPr>
          <p:cNvPr id="205835" name="Text Box 11">
            <a:extLst>
              <a:ext uri="{FF2B5EF4-FFF2-40B4-BE49-F238E27FC236}">
                <a16:creationId xmlns:a16="http://schemas.microsoft.com/office/drawing/2014/main" id="{C8490111-7955-44D3-98EA-CECF65EFA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4997450"/>
            <a:ext cx="4470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50021"/>
                </a:solidFill>
                <a:cs typeface="Arial" panose="020B0604020202020204" pitchFamily="34" charset="0"/>
              </a:rPr>
              <a:t>Sous-exposition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50021"/>
                </a:solidFill>
                <a:cs typeface="Arial" panose="020B0604020202020204" pitchFamily="34" charset="0"/>
              </a:rPr>
              <a:t>(échec thérapeutique)</a:t>
            </a:r>
          </a:p>
        </p:txBody>
      </p:sp>
      <p:sp>
        <p:nvSpPr>
          <p:cNvPr id="52235" name="Line 13">
            <a:extLst>
              <a:ext uri="{FF2B5EF4-FFF2-40B4-BE49-F238E27FC236}">
                <a16:creationId xmlns:a16="http://schemas.microsoft.com/office/drawing/2014/main" id="{AF4C7CF4-A0E5-4F24-9387-83ED824E9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438" y="33528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5838" name="Group 14">
            <a:extLst>
              <a:ext uri="{FF2B5EF4-FFF2-40B4-BE49-F238E27FC236}">
                <a16:creationId xmlns:a16="http://schemas.microsoft.com/office/drawing/2014/main" id="{0728258F-E2FC-4B73-A671-0EEE7A3B7558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3124200"/>
            <a:ext cx="949325" cy="1397000"/>
            <a:chOff x="3597" y="1968"/>
            <a:chExt cx="672" cy="880"/>
          </a:xfrm>
        </p:grpSpPr>
        <p:sp>
          <p:nvSpPr>
            <p:cNvPr id="52248" name="Rectangle 15">
              <a:extLst>
                <a:ext uri="{FF2B5EF4-FFF2-40B4-BE49-F238E27FC236}">
                  <a16:creationId xmlns:a16="http://schemas.microsoft.com/office/drawing/2014/main" id="{4C35C6E7-8A40-43BD-A8DF-A7F41B1B8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112"/>
              <a:ext cx="672" cy="57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249" name="Rectangle 16">
              <a:extLst>
                <a:ext uri="{FF2B5EF4-FFF2-40B4-BE49-F238E27FC236}">
                  <a16:creationId xmlns:a16="http://schemas.microsoft.com/office/drawing/2014/main" id="{8EAF3D97-8CB3-4D73-AC05-EAA39160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1968"/>
              <a:ext cx="67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250" name="Rectangle 17">
              <a:extLst>
                <a:ext uri="{FF2B5EF4-FFF2-40B4-BE49-F238E27FC236}">
                  <a16:creationId xmlns:a16="http://schemas.microsoft.com/office/drawing/2014/main" id="{FDC14D0C-0FA9-42D6-BF33-5449F25D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2704"/>
              <a:ext cx="672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2237" name="Line 18">
            <a:extLst>
              <a:ext uri="{FF2B5EF4-FFF2-40B4-BE49-F238E27FC236}">
                <a16:creationId xmlns:a16="http://schemas.microsoft.com/office/drawing/2014/main" id="{3EBE1E0A-0B07-4B7B-B803-6EB91D669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438" y="429895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843" name="Text Box 19">
            <a:extLst>
              <a:ext uri="{FF2B5EF4-FFF2-40B4-BE49-F238E27FC236}">
                <a16:creationId xmlns:a16="http://schemas.microsoft.com/office/drawing/2014/main" id="{F516F14F-0CF7-4302-863C-16C3DE853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2122488"/>
            <a:ext cx="377507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50021"/>
                </a:solidFill>
                <a:cs typeface="Arial" panose="020B0604020202020204" pitchFamily="34" charset="0"/>
              </a:rPr>
              <a:t>Sur-exposition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A50021"/>
                </a:solidFill>
                <a:cs typeface="Arial" panose="020B0604020202020204" pitchFamily="34" charset="0"/>
              </a:rPr>
              <a:t>(effets indésirables)</a:t>
            </a:r>
          </a:p>
        </p:txBody>
      </p:sp>
      <p:sp>
        <p:nvSpPr>
          <p:cNvPr id="52239" name="Text Box 20">
            <a:extLst>
              <a:ext uri="{FF2B5EF4-FFF2-40B4-BE49-F238E27FC236}">
                <a16:creationId xmlns:a16="http://schemas.microsoft.com/office/drawing/2014/main" id="{412F3A5F-D7CC-4B11-8ED5-A892D1A9F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2339975"/>
            <a:ext cx="20240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AUC ou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concentrations</a:t>
            </a:r>
          </a:p>
        </p:txBody>
      </p:sp>
      <p:sp>
        <p:nvSpPr>
          <p:cNvPr id="205845" name="Rectangle 21">
            <a:extLst>
              <a:ext uri="{FF2B5EF4-FFF2-40B4-BE49-F238E27FC236}">
                <a16:creationId xmlns:a16="http://schemas.microsoft.com/office/drawing/2014/main" id="{45229F73-2F3D-4637-A507-D1D77667D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3500438"/>
            <a:ext cx="949325" cy="6477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000000"/>
                </a:solidFill>
                <a:cs typeface="Arial" panose="020B0604020202020204" pitchFamily="34" charset="0"/>
              </a:rPr>
              <a:t>I.V.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7B01D06C-0C00-4619-BF1D-73974AAE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4568825"/>
            <a:ext cx="949325" cy="14017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fr-FR" sz="2000" b="1">
                <a:solidFill>
                  <a:srgbClr val="333399"/>
                </a:solidFill>
                <a:cs typeface="Arial" panose="020B0604020202020204" pitchFamily="34" charset="0"/>
              </a:rPr>
              <a:t>VO 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fr-FR" sz="2000" b="1">
                <a:solidFill>
                  <a:srgbClr val="333399"/>
                </a:solidFill>
                <a:cs typeface="Arial" panose="020B0604020202020204" pitchFamily="34" charset="0"/>
              </a:rPr>
              <a:t>F moy.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fr-FR" sz="2000" b="1">
                <a:solidFill>
                  <a:srgbClr val="333399"/>
                </a:solidFill>
                <a:cs typeface="Arial" panose="020B0604020202020204" pitchFamily="34" charset="0"/>
              </a:rPr>
              <a:t>=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GB" altLang="fr-FR" sz="2000" b="1">
                <a:solidFill>
                  <a:srgbClr val="333399"/>
                </a:solidFill>
                <a:cs typeface="Arial" panose="020B0604020202020204" pitchFamily="34" charset="0"/>
              </a:rPr>
              <a:t>20%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48F8180-B9F2-4206-9D79-06D8E71F35B3}"/>
              </a:ext>
            </a:extLst>
          </p:cNvPr>
          <p:cNvCxnSpPr/>
          <p:nvPr/>
        </p:nvCxnSpPr>
        <p:spPr>
          <a:xfrm flipV="1">
            <a:off x="4008438" y="3689350"/>
            <a:ext cx="1593850" cy="1581150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6" name="ZoneTexte 3">
            <a:extLst>
              <a:ext uri="{FF2B5EF4-FFF2-40B4-BE49-F238E27FC236}">
                <a16:creationId xmlns:a16="http://schemas.microsoft.com/office/drawing/2014/main" id="{ADAB0132-9507-4C16-B2AB-2112649C8955}"/>
              </a:ext>
            </a:extLst>
          </p:cNvPr>
          <p:cNvSpPr txBox="1">
            <a:spLocks noChangeArrowheads="1"/>
          </p:cNvSpPr>
          <p:nvPr/>
        </p:nvSpPr>
        <p:spPr bwMode="auto">
          <a:xfrm rot="-2622407">
            <a:off x="3975100" y="4092575"/>
            <a:ext cx="12398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Dose x 5</a:t>
            </a:r>
          </a:p>
        </p:txBody>
      </p:sp>
      <p:sp>
        <p:nvSpPr>
          <p:cNvPr id="52244" name="Rectangle 168">
            <a:extLst>
              <a:ext uri="{FF2B5EF4-FFF2-40B4-BE49-F238E27FC236}">
                <a16:creationId xmlns:a16="http://schemas.microsoft.com/office/drawing/2014/main" id="{C62B161D-1D75-43E3-8979-0ADC8EABC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476250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000000"/>
                </a:solidFill>
                <a:cs typeface="Arial" panose="020B0604020202020204" pitchFamily="34" charset="0"/>
              </a:rPr>
              <a:t>Biodisponibilité absolue</a:t>
            </a:r>
            <a:endParaRPr lang="en-US" altLang="fr-FR" sz="3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45" name="Rectangle 169">
            <a:extLst>
              <a:ext uri="{FF2B5EF4-FFF2-40B4-BE49-F238E27FC236}">
                <a16:creationId xmlns:a16="http://schemas.microsoft.com/office/drawing/2014/main" id="{CF487216-2C81-4966-B2C5-640CE74FD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068388"/>
            <a:ext cx="91043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FR" altLang="fr-FR" sz="2800">
                <a:solidFill>
                  <a:srgbClr val="1818FF"/>
                </a:solidFill>
                <a:cs typeface="Arial" panose="020B0604020202020204" pitchFamily="34" charset="0"/>
              </a:rPr>
              <a:t>Source majeure de </a:t>
            </a:r>
            <a:r>
              <a:rPr lang="fr-FR" altLang="fr-FR" sz="2800">
                <a:solidFill>
                  <a:srgbClr val="FF6600"/>
                </a:solidFill>
                <a:cs typeface="Arial" panose="020B0604020202020204" pitchFamily="34" charset="0"/>
              </a:rPr>
              <a:t>variabilité interindividuelle</a:t>
            </a:r>
          </a:p>
        </p:txBody>
      </p:sp>
      <p:pic>
        <p:nvPicPr>
          <p:cNvPr id="50198" name="Image 1">
            <a:extLst>
              <a:ext uri="{FF2B5EF4-FFF2-40B4-BE49-F238E27FC236}">
                <a16:creationId xmlns:a16="http://schemas.microsoft.com/office/drawing/2014/main" id="{77A2D26E-31B4-4584-9A1F-2E78891BA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996281" y="3521870"/>
            <a:ext cx="8540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Image 25">
            <a:extLst>
              <a:ext uri="{FF2B5EF4-FFF2-40B4-BE49-F238E27FC236}">
                <a16:creationId xmlns:a16="http://schemas.microsoft.com/office/drawing/2014/main" id="{EC1CBC4F-ACD4-4500-BE95-F650405B2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27175" y="4710113"/>
            <a:ext cx="140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/>
      <p:bldP spid="205835" grpId="0"/>
      <p:bldP spid="205843" grpId="0"/>
      <p:bldP spid="23" grpId="0" animBg="1"/>
      <p:bldP spid="143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3" descr="Résultat de recherche d'images pour &quot;grapefruit juice&quot;">
            <a:extLst>
              <a:ext uri="{FF2B5EF4-FFF2-40B4-BE49-F238E27FC236}">
                <a16:creationId xmlns:a16="http://schemas.microsoft.com/office/drawing/2014/main" id="{7FC36281-3A39-41CC-99B9-9959DFA8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2560638"/>
            <a:ext cx="216693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2">
            <a:extLst>
              <a:ext uri="{FF2B5EF4-FFF2-40B4-BE49-F238E27FC236}">
                <a16:creationId xmlns:a16="http://schemas.microsoft.com/office/drawing/2014/main" id="{5649F571-EA3A-4C84-AE96-8CA0567B0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205038"/>
            <a:ext cx="6819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en-US" sz="2000" b="1">
                <a:solidFill>
                  <a:srgbClr val="7070FF"/>
                </a:solidFill>
                <a:cs typeface="Arial" panose="020B0604020202020204" pitchFamily="34" charset="0"/>
              </a:rPr>
              <a:t>Effet du </a:t>
            </a:r>
            <a:r>
              <a:rPr lang="fr-FR" altLang="en-US" sz="2000" b="1">
                <a:solidFill>
                  <a:srgbClr val="FF5050"/>
                </a:solidFill>
                <a:cs typeface="Arial" panose="020B0604020202020204" pitchFamily="34" charset="0"/>
              </a:rPr>
              <a:t>jus de pamplemousse </a:t>
            </a:r>
            <a:r>
              <a:rPr lang="fr-FR" altLang="en-US" sz="2000" b="1">
                <a:solidFill>
                  <a:srgbClr val="7070FF"/>
                </a:solidFill>
                <a:cs typeface="Arial" panose="020B0604020202020204" pitchFamily="34" charset="0"/>
              </a:rPr>
              <a:t>sur les concentrations sanguines de felodipine </a:t>
            </a:r>
          </a:p>
        </p:txBody>
      </p:sp>
      <p:grpSp>
        <p:nvGrpSpPr>
          <p:cNvPr id="54276" name="Group 3">
            <a:extLst>
              <a:ext uri="{FF2B5EF4-FFF2-40B4-BE49-F238E27FC236}">
                <a16:creationId xmlns:a16="http://schemas.microsoft.com/office/drawing/2014/main" id="{5F739DC5-BB99-48C6-A2DB-F92F204F6A45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2871788"/>
            <a:ext cx="6273800" cy="3130550"/>
            <a:chOff x="1468" y="1217"/>
            <a:chExt cx="3946" cy="1653"/>
          </a:xfrm>
        </p:grpSpPr>
        <p:pic>
          <p:nvPicPr>
            <p:cNvPr id="54282" name="Picture 4" descr="auto0">
              <a:extLst>
                <a:ext uri="{FF2B5EF4-FFF2-40B4-BE49-F238E27FC236}">
                  <a16:creationId xmlns:a16="http://schemas.microsoft.com/office/drawing/2014/main" id="{17A16ECD-BE4B-47B1-B611-13BD78517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" y="1217"/>
              <a:ext cx="3000" cy="1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83" name="Line 5">
              <a:extLst>
                <a:ext uri="{FF2B5EF4-FFF2-40B4-BE49-F238E27FC236}">
                  <a16:creationId xmlns:a16="http://schemas.microsoft.com/office/drawing/2014/main" id="{C357E383-EB4F-4678-8C70-A3C9DEC78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3" y="1761"/>
              <a:ext cx="337" cy="189"/>
            </a:xfrm>
            <a:prstGeom prst="line">
              <a:avLst/>
            </a:prstGeom>
            <a:noFill/>
            <a:ln w="38100">
              <a:solidFill>
                <a:srgbClr val="FE9B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84" name="Line 6">
              <a:extLst>
                <a:ext uri="{FF2B5EF4-FFF2-40B4-BE49-F238E27FC236}">
                  <a16:creationId xmlns:a16="http://schemas.microsoft.com/office/drawing/2014/main" id="{9217DAA3-EB10-4FAB-8710-32A87C0D8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82" y="2197"/>
              <a:ext cx="791" cy="138"/>
            </a:xfrm>
            <a:prstGeom prst="line">
              <a:avLst/>
            </a:prstGeom>
            <a:noFill/>
            <a:ln w="38100">
              <a:solidFill>
                <a:srgbClr val="FE9B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285" name="Text Box 7">
              <a:extLst>
                <a:ext uri="{FF2B5EF4-FFF2-40B4-BE49-F238E27FC236}">
                  <a16:creationId xmlns:a16="http://schemas.microsoft.com/office/drawing/2014/main" id="{28CB7E3F-64D1-46A8-9C35-18C37F262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8" y="1387"/>
              <a:ext cx="1213" cy="37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 Unicode MS" pitchFamily="34" charset="-128"/>
                  <a:cs typeface="Arial" panose="020B0604020202020204" pitchFamily="34" charset="0"/>
                </a:rPr>
                <a:t>5 mg felodipine</a:t>
              </a:r>
            </a:p>
            <a:p>
              <a:pPr algn="ctr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 Unicode MS" pitchFamily="34" charset="-128"/>
                  <a:cs typeface="Arial" panose="020B0604020202020204" pitchFamily="34" charset="0"/>
                </a:rPr>
                <a:t>avec jus</a:t>
              </a:r>
            </a:p>
          </p:txBody>
        </p:sp>
        <p:sp>
          <p:nvSpPr>
            <p:cNvPr id="54286" name="Text Box 8">
              <a:extLst>
                <a:ext uri="{FF2B5EF4-FFF2-40B4-BE49-F238E27FC236}">
                  <a16:creationId xmlns:a16="http://schemas.microsoft.com/office/drawing/2014/main" id="{6BB9A17A-9448-4706-BF46-13E974DEF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197"/>
              <a:ext cx="946" cy="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2800" b="1">
                  <a:solidFill>
                    <a:srgbClr val="000000"/>
                  </a:solidFill>
                  <a:latin typeface="Arial Unicode MS" pitchFamily="34" charset="-128"/>
                  <a:cs typeface="Arial" panose="020B0604020202020204" pitchFamily="34" charset="0"/>
                </a:rPr>
                <a:t>sans jus</a:t>
              </a:r>
            </a:p>
          </p:txBody>
        </p:sp>
      </p:grpSp>
      <p:sp>
        <p:nvSpPr>
          <p:cNvPr id="54277" name="Rectangle 9">
            <a:extLst>
              <a:ext uri="{FF2B5EF4-FFF2-40B4-BE49-F238E27FC236}">
                <a16:creationId xmlns:a16="http://schemas.microsoft.com/office/drawing/2014/main" id="{F770A962-01E0-45D4-AC8B-8D1911C0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6002338"/>
            <a:ext cx="67087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 Unicode MS" pitchFamily="34" charset="-128"/>
                <a:cs typeface="Times" panose="02020603050405020304" pitchFamily="18" charset="0"/>
              </a:rPr>
              <a:t>Review- D.G. Bailey, et al.;  Br J Clin Pharmacol 1998, 46:101-110</a:t>
            </a:r>
            <a:endParaRPr lang="en-US" altLang="en-US" sz="1600" b="1">
              <a:solidFill>
                <a:srgbClr val="FFFF00"/>
              </a:solidFill>
              <a:latin typeface="Arial Unicode MS" pitchFamily="34" charset="-128"/>
              <a:cs typeface="Times" panose="02020603050405020304" pitchFamily="18" charset="0"/>
            </a:endParaRPr>
          </a:p>
        </p:txBody>
      </p:sp>
      <p:sp>
        <p:nvSpPr>
          <p:cNvPr id="54278" name="Rectangle 168">
            <a:extLst>
              <a:ext uri="{FF2B5EF4-FFF2-40B4-BE49-F238E27FC236}">
                <a16:creationId xmlns:a16="http://schemas.microsoft.com/office/drawing/2014/main" id="{D2B46A0A-E9DE-4A96-8641-83270ECE5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549275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3600">
                <a:solidFill>
                  <a:srgbClr val="000000"/>
                </a:solidFill>
                <a:cs typeface="Arial" panose="020B0604020202020204" pitchFamily="34" charset="0"/>
              </a:rPr>
              <a:t>Biodisponibilité absolue</a:t>
            </a:r>
            <a:endParaRPr lang="en-US" altLang="fr-FR" sz="3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4279" name="Rectangle 169">
            <a:extLst>
              <a:ext uri="{FF2B5EF4-FFF2-40B4-BE49-F238E27FC236}">
                <a16:creationId xmlns:a16="http://schemas.microsoft.com/office/drawing/2014/main" id="{1D44A389-6A98-4F78-85FE-7B52F2D5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279525"/>
            <a:ext cx="91043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  <a:buFontTx/>
              <a:buNone/>
            </a:pPr>
            <a:endParaRPr lang="fr-FR" altLang="fr-FR" sz="2800">
              <a:solidFill>
                <a:srgbClr val="FF6600"/>
              </a:solidFill>
              <a:cs typeface="Arial" panose="020B0604020202020204" pitchFamily="34" charset="0"/>
            </a:endParaRPr>
          </a:p>
          <a:p>
            <a:pPr eaLnBrk="1" hangingPunct="1">
              <a:buClr>
                <a:srgbClr val="1818FF"/>
              </a:buClr>
              <a:buFontTx/>
              <a:buNone/>
            </a:pPr>
            <a:endParaRPr lang="fr-BE" altLang="fr-FR" sz="2800">
              <a:solidFill>
                <a:srgbClr val="1818FF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6B1F08-CF73-4155-A7EC-221324A3BC15}"/>
              </a:ext>
            </a:extLst>
          </p:cNvPr>
          <p:cNvSpPr/>
          <p:nvPr/>
        </p:nvSpPr>
        <p:spPr>
          <a:xfrm>
            <a:off x="920750" y="2060575"/>
            <a:ext cx="8659813" cy="46307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4281" name="Rectangle 169">
            <a:extLst>
              <a:ext uri="{FF2B5EF4-FFF2-40B4-BE49-F238E27FC236}">
                <a16:creationId xmlns:a16="http://schemas.microsoft.com/office/drawing/2014/main" id="{0210EDF6-F28C-4BB2-BB63-29FF6330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068388"/>
            <a:ext cx="91043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FR" altLang="fr-FR" sz="2800">
                <a:solidFill>
                  <a:srgbClr val="1818FF"/>
                </a:solidFill>
                <a:cs typeface="Arial" panose="020B0604020202020204" pitchFamily="34" charset="0"/>
              </a:rPr>
              <a:t>Source majeure de </a:t>
            </a:r>
            <a:r>
              <a:rPr lang="fr-FR" altLang="fr-FR" sz="2800">
                <a:solidFill>
                  <a:srgbClr val="FF6600"/>
                </a:solidFill>
                <a:cs typeface="Arial" panose="020B0604020202020204" pitchFamily="34" charset="0"/>
              </a:rPr>
              <a:t>variabilité interindividuelle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F6D7D12F-1B4A-4CA1-85D2-7B5D7936A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750" y="1989138"/>
            <a:ext cx="8191500" cy="10477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defTabSz="762000" eaLnBrk="1" hangingPunct="1"/>
            <a:r>
              <a:rPr lang="fr-FR" altLang="fr-FR"/>
              <a:t>Les 3 AUC sont </a:t>
            </a:r>
            <a:r>
              <a:rPr lang="fr-FR" altLang="fr-FR" b="1">
                <a:solidFill>
                  <a:srgbClr val="FF6600"/>
                </a:solidFill>
              </a:rPr>
              <a:t>identiques </a:t>
            </a:r>
            <a:r>
              <a:rPr lang="fr-FR" altLang="fr-FR"/>
              <a:t>(F identiques)</a:t>
            </a:r>
          </a:p>
          <a:p>
            <a:pPr lvl="1" defTabSz="762000" eaLnBrk="1" hangingPunct="1"/>
            <a:r>
              <a:rPr lang="fr-FR" altLang="fr-FR"/>
              <a:t>Les</a:t>
            </a:r>
            <a:r>
              <a:rPr lang="fr-FR" altLang="fr-FR" b="1">
                <a:solidFill>
                  <a:srgbClr val="FF6600"/>
                </a:solidFill>
              </a:rPr>
              <a:t> vitesses </a:t>
            </a:r>
            <a:r>
              <a:rPr lang="fr-FR" altLang="fr-FR"/>
              <a:t>d’absorption sont </a:t>
            </a:r>
            <a:r>
              <a:rPr lang="fr-FR" altLang="fr-FR" b="1">
                <a:solidFill>
                  <a:srgbClr val="FF6600"/>
                </a:solidFill>
              </a:rPr>
              <a:t>différentes</a:t>
            </a:r>
          </a:p>
        </p:txBody>
      </p:sp>
      <p:grpSp>
        <p:nvGrpSpPr>
          <p:cNvPr id="56323" name="Group 16">
            <a:extLst>
              <a:ext uri="{FF2B5EF4-FFF2-40B4-BE49-F238E27FC236}">
                <a16:creationId xmlns:a16="http://schemas.microsoft.com/office/drawing/2014/main" id="{76E80333-58AD-44AB-B0BB-51AA2B11FAB9}"/>
              </a:ext>
            </a:extLst>
          </p:cNvPr>
          <p:cNvGrpSpPr>
            <a:grpSpLocks/>
          </p:cNvGrpSpPr>
          <p:nvPr/>
        </p:nvGrpSpPr>
        <p:grpSpPr bwMode="auto">
          <a:xfrm>
            <a:off x="2676525" y="3402013"/>
            <a:ext cx="4195763" cy="2528887"/>
            <a:chOff x="1256" y="2408"/>
            <a:chExt cx="2973" cy="1593"/>
          </a:xfrm>
        </p:grpSpPr>
        <p:sp>
          <p:nvSpPr>
            <p:cNvPr id="56330" name="Line 4">
              <a:extLst>
                <a:ext uri="{FF2B5EF4-FFF2-40B4-BE49-F238E27FC236}">
                  <a16:creationId xmlns:a16="http://schemas.microsoft.com/office/drawing/2014/main" id="{C9427F1A-A181-4276-8D66-830F93BD6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6" y="2408"/>
              <a:ext cx="9" cy="1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1" name="Line 5">
              <a:extLst>
                <a:ext uri="{FF2B5EF4-FFF2-40B4-BE49-F238E27FC236}">
                  <a16:creationId xmlns:a16="http://schemas.microsoft.com/office/drawing/2014/main" id="{FDDADE85-710F-49C8-9AD9-43A79D669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5" y="4000"/>
              <a:ext cx="296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2" name="Line 6">
              <a:extLst>
                <a:ext uri="{FF2B5EF4-FFF2-40B4-BE49-F238E27FC236}">
                  <a16:creationId xmlns:a16="http://schemas.microsoft.com/office/drawing/2014/main" id="{89045C4F-4290-4D5C-88A8-FFAF40D97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3456"/>
              <a:ext cx="29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3" name="Line 7">
              <a:extLst>
                <a:ext uri="{FF2B5EF4-FFF2-40B4-BE49-F238E27FC236}">
                  <a16:creationId xmlns:a16="http://schemas.microsoft.com/office/drawing/2014/main" id="{C4B696EA-B83B-4E3E-ADE3-7D39DD74C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5" y="2946"/>
              <a:ext cx="29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4" name="Arc 8">
              <a:extLst>
                <a:ext uri="{FF2B5EF4-FFF2-40B4-BE49-F238E27FC236}">
                  <a16:creationId xmlns:a16="http://schemas.microsoft.com/office/drawing/2014/main" id="{B7C0152F-C170-4DEA-ABB0-C75CF24857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80" y="3608"/>
              <a:ext cx="1536" cy="3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5" name="Arc 9">
              <a:extLst>
                <a:ext uri="{FF2B5EF4-FFF2-40B4-BE49-F238E27FC236}">
                  <a16:creationId xmlns:a16="http://schemas.microsoft.com/office/drawing/2014/main" id="{A25AF3BD-1016-4680-B5CE-D3945B310A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17" y="3608"/>
              <a:ext cx="1397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336" name="Freeform 10">
              <a:extLst>
                <a:ext uri="{FF2B5EF4-FFF2-40B4-BE49-F238E27FC236}">
                  <a16:creationId xmlns:a16="http://schemas.microsoft.com/office/drawing/2014/main" id="{4FCC5EC9-14E2-4375-A0EB-3805E52E3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" y="3101"/>
              <a:ext cx="2672" cy="883"/>
            </a:xfrm>
            <a:custGeom>
              <a:avLst/>
              <a:gdLst>
                <a:gd name="T0" fmla="*/ 0 w 2672"/>
                <a:gd name="T1" fmla="*/ 883 h 883"/>
                <a:gd name="T2" fmla="*/ 280 w 2672"/>
                <a:gd name="T3" fmla="*/ 459 h 883"/>
                <a:gd name="T4" fmla="*/ 472 w 2672"/>
                <a:gd name="T5" fmla="*/ 251 h 883"/>
                <a:gd name="T6" fmla="*/ 716 w 2672"/>
                <a:gd name="T7" fmla="*/ 79 h 883"/>
                <a:gd name="T8" fmla="*/ 960 w 2672"/>
                <a:gd name="T9" fmla="*/ 11 h 883"/>
                <a:gd name="T10" fmla="*/ 1400 w 2672"/>
                <a:gd name="T11" fmla="*/ 147 h 883"/>
                <a:gd name="T12" fmla="*/ 1784 w 2672"/>
                <a:gd name="T13" fmla="*/ 363 h 883"/>
                <a:gd name="T14" fmla="*/ 2248 w 2672"/>
                <a:gd name="T15" fmla="*/ 627 h 883"/>
                <a:gd name="T16" fmla="*/ 2672 w 2672"/>
                <a:gd name="T17" fmla="*/ 867 h 8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72" h="883">
                  <a:moveTo>
                    <a:pt x="0" y="883"/>
                  </a:moveTo>
                  <a:cubicBezTo>
                    <a:pt x="0" y="883"/>
                    <a:pt x="280" y="459"/>
                    <a:pt x="280" y="459"/>
                  </a:cubicBezTo>
                  <a:cubicBezTo>
                    <a:pt x="280" y="459"/>
                    <a:pt x="472" y="251"/>
                    <a:pt x="472" y="251"/>
                  </a:cubicBezTo>
                  <a:cubicBezTo>
                    <a:pt x="472" y="251"/>
                    <a:pt x="716" y="79"/>
                    <a:pt x="716" y="79"/>
                  </a:cubicBezTo>
                  <a:cubicBezTo>
                    <a:pt x="716" y="79"/>
                    <a:pt x="846" y="0"/>
                    <a:pt x="960" y="11"/>
                  </a:cubicBezTo>
                  <a:cubicBezTo>
                    <a:pt x="1074" y="22"/>
                    <a:pt x="1263" y="88"/>
                    <a:pt x="1400" y="147"/>
                  </a:cubicBezTo>
                  <a:cubicBezTo>
                    <a:pt x="1537" y="206"/>
                    <a:pt x="1784" y="363"/>
                    <a:pt x="1784" y="363"/>
                  </a:cubicBezTo>
                  <a:lnTo>
                    <a:pt x="2248" y="627"/>
                  </a:lnTo>
                  <a:lnTo>
                    <a:pt x="2672" y="867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37" name="Freeform 11">
              <a:extLst>
                <a:ext uri="{FF2B5EF4-FFF2-40B4-BE49-F238E27FC236}">
                  <a16:creationId xmlns:a16="http://schemas.microsoft.com/office/drawing/2014/main" id="{51BBE153-6080-442C-A60C-B8F3D7EFE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2584"/>
              <a:ext cx="1929" cy="1409"/>
            </a:xfrm>
            <a:custGeom>
              <a:avLst/>
              <a:gdLst>
                <a:gd name="T0" fmla="*/ 0 w 1929"/>
                <a:gd name="T1" fmla="*/ 1400 h 1409"/>
                <a:gd name="T2" fmla="*/ 264 w 1929"/>
                <a:gd name="T3" fmla="*/ 40 h 1409"/>
                <a:gd name="T4" fmla="*/ 320 w 1929"/>
                <a:gd name="T5" fmla="*/ 0 h 1409"/>
                <a:gd name="T6" fmla="*/ 368 w 1929"/>
                <a:gd name="T7" fmla="*/ 8 h 1409"/>
                <a:gd name="T8" fmla="*/ 1928 w 1929"/>
                <a:gd name="T9" fmla="*/ 1408 h 1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29" h="1409">
                  <a:moveTo>
                    <a:pt x="0" y="1400"/>
                  </a:moveTo>
                  <a:lnTo>
                    <a:pt x="264" y="40"/>
                  </a:lnTo>
                  <a:lnTo>
                    <a:pt x="320" y="0"/>
                  </a:lnTo>
                  <a:lnTo>
                    <a:pt x="368" y="8"/>
                  </a:lnTo>
                  <a:lnTo>
                    <a:pt x="1928" y="1408"/>
                  </a:ln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6324" name="Rectangle 14">
            <a:extLst>
              <a:ext uri="{FF2B5EF4-FFF2-40B4-BE49-F238E27FC236}">
                <a16:creationId xmlns:a16="http://schemas.microsoft.com/office/drawing/2014/main" id="{68D310A3-DB19-4B55-B676-EC672F63D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50" y="549275"/>
            <a:ext cx="8128000" cy="450850"/>
          </a:xfrm>
        </p:spPr>
        <p:txBody>
          <a:bodyPr/>
          <a:lstStyle/>
          <a:p>
            <a:r>
              <a:rPr lang="fr-FR" altLang="fr-FR" sz="3600"/>
              <a:t>Biodisponibilité et vitesse d’absorption</a:t>
            </a:r>
          </a:p>
        </p:txBody>
      </p:sp>
      <p:sp>
        <p:nvSpPr>
          <p:cNvPr id="2" name="Flèche droite 1">
            <a:extLst>
              <a:ext uri="{FF2B5EF4-FFF2-40B4-BE49-F238E27FC236}">
                <a16:creationId xmlns:a16="http://schemas.microsoft.com/office/drawing/2014/main" id="{14C68780-22D5-4D3D-B25F-78E1C484CF54}"/>
              </a:ext>
            </a:extLst>
          </p:cNvPr>
          <p:cNvSpPr/>
          <p:nvPr/>
        </p:nvSpPr>
        <p:spPr>
          <a:xfrm>
            <a:off x="1182688" y="6011863"/>
            <a:ext cx="792162" cy="46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6326" name="ZoneTexte 2">
            <a:extLst>
              <a:ext uri="{FF2B5EF4-FFF2-40B4-BE49-F238E27FC236}">
                <a16:creationId xmlns:a16="http://schemas.microsoft.com/office/drawing/2014/main" id="{A16475EE-AC0E-4866-AF14-317DA0D7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6011863"/>
            <a:ext cx="734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Les </a:t>
            </a: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profils de concentrations </a:t>
            </a:r>
            <a:r>
              <a:rPr lang="fr-FR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sont très différents</a:t>
            </a:r>
          </a:p>
        </p:txBody>
      </p:sp>
      <p:sp>
        <p:nvSpPr>
          <p:cNvPr id="56327" name="ZoneTexte 2">
            <a:extLst>
              <a:ext uri="{FF2B5EF4-FFF2-40B4-BE49-F238E27FC236}">
                <a16:creationId xmlns:a16="http://schemas.microsoft.com/office/drawing/2014/main" id="{D48B7E9C-FF7F-4321-9C28-E015C7EC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3263900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56328" name="ZoneTexte 16">
            <a:extLst>
              <a:ext uri="{FF2B5EF4-FFF2-40B4-BE49-F238E27FC236}">
                <a16:creationId xmlns:a16="http://schemas.microsoft.com/office/drawing/2014/main" id="{1396D05E-6309-4CA3-B662-845E6817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4221163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56329" name="ZoneTexte 17">
            <a:extLst>
              <a:ext uri="{FF2B5EF4-FFF2-40B4-BE49-F238E27FC236}">
                <a16:creationId xmlns:a16="http://schemas.microsoft.com/office/drawing/2014/main" id="{ADE2FC1C-2451-4EED-AEF0-12FFC2740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5064125"/>
            <a:ext cx="64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7">
            <a:extLst>
              <a:ext uri="{FF2B5EF4-FFF2-40B4-BE49-F238E27FC236}">
                <a16:creationId xmlns:a16="http://schemas.microsoft.com/office/drawing/2014/main" id="{FC5DB460-2BFA-499A-A659-BE7751C1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132138"/>
            <a:ext cx="796925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17">
            <a:extLst>
              <a:ext uri="{FF2B5EF4-FFF2-40B4-BE49-F238E27FC236}">
                <a16:creationId xmlns:a16="http://schemas.microsoft.com/office/drawing/2014/main" id="{A1834B87-A74B-47A1-8127-DB14C443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2668588"/>
            <a:ext cx="2193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ANTIBIOTIQUES</a:t>
            </a:r>
          </a:p>
        </p:txBody>
      </p:sp>
      <p:sp>
        <p:nvSpPr>
          <p:cNvPr id="58372" name="Text Box 18">
            <a:extLst>
              <a:ext uri="{FF2B5EF4-FFF2-40B4-BE49-F238E27FC236}">
                <a16:creationId xmlns:a16="http://schemas.microsoft.com/office/drawing/2014/main" id="{6AF5A842-A664-403D-A073-D488403A4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2732088"/>
            <a:ext cx="1968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CORTICOÏDES</a:t>
            </a:r>
          </a:p>
        </p:txBody>
      </p:sp>
      <p:sp>
        <p:nvSpPr>
          <p:cNvPr id="33797" name="Text Box 19">
            <a:extLst>
              <a:ext uri="{FF2B5EF4-FFF2-40B4-BE49-F238E27FC236}">
                <a16:creationId xmlns:a16="http://schemas.microsoft.com/office/drawing/2014/main" id="{B1246DFC-D29F-41D6-BF4B-AC3101D16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675" y="3573463"/>
            <a:ext cx="2133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>
                <a:solidFill>
                  <a:srgbClr val="A50021"/>
                </a:solidFill>
                <a:cs typeface="Arial" panose="020B0604020202020204" pitchFamily="34" charset="0"/>
              </a:rPr>
              <a:t>Fluoroquinolones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>
                <a:solidFill>
                  <a:srgbClr val="A50021"/>
                </a:solidFill>
                <a:cs typeface="Arial" panose="020B0604020202020204" pitchFamily="34" charset="0"/>
              </a:rPr>
              <a:t>Aminoglycosides</a:t>
            </a:r>
          </a:p>
        </p:txBody>
      </p:sp>
      <p:sp>
        <p:nvSpPr>
          <p:cNvPr id="33798" name="Text Box 20">
            <a:extLst>
              <a:ext uri="{FF2B5EF4-FFF2-40B4-BE49-F238E27FC236}">
                <a16:creationId xmlns:a16="http://schemas.microsoft.com/office/drawing/2014/main" id="{C5EE9A21-E6EB-4DE7-B00D-9AA62653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722813"/>
            <a:ext cx="19542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>
                <a:solidFill>
                  <a:srgbClr val="009900"/>
                </a:solidFill>
                <a:cs typeface="Arial" panose="020B0604020202020204" pitchFamily="34" charset="0"/>
              </a:rPr>
              <a:t>Beta-lactamines</a:t>
            </a:r>
          </a:p>
        </p:txBody>
      </p:sp>
      <p:sp>
        <p:nvSpPr>
          <p:cNvPr id="58375" name="AutoShape 25">
            <a:extLst>
              <a:ext uri="{FF2B5EF4-FFF2-40B4-BE49-F238E27FC236}">
                <a16:creationId xmlns:a16="http://schemas.microsoft.com/office/drawing/2014/main" id="{8DBEA8D6-0FD0-408D-82C8-82ABB5FDB4D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74750" y="3068638"/>
            <a:ext cx="796607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97A38A08-CFAD-4176-949C-821DDA9D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549275"/>
            <a:ext cx="8128000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3600" kern="0" dirty="0">
                <a:solidFill>
                  <a:srgbClr val="000000"/>
                </a:solidFill>
              </a:rPr>
              <a:t>Biodisponibilité et vitesse d’absorption</a:t>
            </a:r>
          </a:p>
        </p:txBody>
      </p:sp>
      <p:sp>
        <p:nvSpPr>
          <p:cNvPr id="58377" name="Rectangle 18">
            <a:extLst>
              <a:ext uri="{FF2B5EF4-FFF2-40B4-BE49-F238E27FC236}">
                <a16:creationId xmlns:a16="http://schemas.microsoft.com/office/drawing/2014/main" id="{3BA3CA6F-8573-454E-A19B-2C9C3CDD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1249363"/>
            <a:ext cx="790098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FR" altLang="fr-FR" sz="2400" b="1">
                <a:solidFill>
                  <a:srgbClr val="1818FF"/>
                </a:solidFill>
                <a:cs typeface="Arial" panose="020B0604020202020204" pitchFamily="34" charset="0"/>
              </a:rPr>
              <a:t>Différents profils peuvent être recherchés </a:t>
            </a:r>
            <a:r>
              <a:rPr lang="fr-FR" altLang="fr-FR" sz="2400">
                <a:solidFill>
                  <a:srgbClr val="1818FF"/>
                </a:solidFill>
                <a:cs typeface="Arial" panose="020B0604020202020204" pitchFamily="34" charset="0"/>
              </a:rPr>
              <a:t>en fonction du mode d’action du principe actif et de l’effet souhaité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1CBAFE-F7D7-4421-A987-A8697B77CFAA}"/>
              </a:ext>
            </a:extLst>
          </p:cNvPr>
          <p:cNvSpPr/>
          <p:nvPr/>
        </p:nvSpPr>
        <p:spPr>
          <a:xfrm>
            <a:off x="920750" y="2636838"/>
            <a:ext cx="8659813" cy="3886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8379" name="ZoneTexte 15">
            <a:extLst>
              <a:ext uri="{FF2B5EF4-FFF2-40B4-BE49-F238E27FC236}">
                <a16:creationId xmlns:a16="http://schemas.microsoft.com/office/drawing/2014/main" id="{EE16AD4A-2105-4BA1-BCC2-6DBF4933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2100" y="22669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rgbClr val="6565FF"/>
                </a:solidFill>
                <a:cs typeface="Arial" panose="020B0604020202020204" pitchFamily="34" charset="0"/>
              </a:rPr>
              <a:t>Exemple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001A4D8-E0CA-4076-9BF5-353D7CB79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075" y="1985963"/>
            <a:ext cx="8923338" cy="137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Paramètres descriptifs : Cmax, Tmax</a:t>
            </a:r>
          </a:p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Utilisés pour les essais de bioequivalence (génériques)</a:t>
            </a:r>
          </a:p>
          <a:p>
            <a:pPr marL="819150" lvl="1" defTabSz="762000" eaLnBrk="1" hangingPunct="1">
              <a:lnSpc>
                <a:spcPct val="90000"/>
              </a:lnSpc>
            </a:pPr>
            <a:r>
              <a:rPr lang="fr-FR" altLang="fr-FR" sz="2400"/>
              <a:t>Paramètres «hybrides» </a:t>
            </a:r>
            <a:r>
              <a:rPr lang="fr-FR" altLang="fr-FR" sz="2400" b="1">
                <a:solidFill>
                  <a:srgbClr val="FF6600"/>
                </a:solidFill>
              </a:rPr>
              <a:t>influencés par l’absorption </a:t>
            </a:r>
            <a:r>
              <a:rPr lang="fr-FR" altLang="fr-FR" sz="2400" b="1" u="sng">
                <a:solidFill>
                  <a:srgbClr val="FF0000"/>
                </a:solidFill>
              </a:rPr>
              <a:t>et </a:t>
            </a:r>
            <a:r>
              <a:rPr lang="fr-FR" altLang="fr-FR" sz="2400" b="1">
                <a:solidFill>
                  <a:srgbClr val="FF0000"/>
                </a:solidFill>
              </a:rPr>
              <a:t>l’élimination</a:t>
            </a:r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7E57D8CB-EC8A-4248-A0CB-62851AA56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350" y="3646488"/>
            <a:ext cx="1270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0" name="Line 4">
            <a:extLst>
              <a:ext uri="{FF2B5EF4-FFF2-40B4-BE49-F238E27FC236}">
                <a16:creationId xmlns:a16="http://schemas.microsoft.com/office/drawing/2014/main" id="{4346041C-0A57-417B-854E-0781F2BEF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6173788"/>
            <a:ext cx="418306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0421" name="Freeform 5">
            <a:extLst>
              <a:ext uri="{FF2B5EF4-FFF2-40B4-BE49-F238E27FC236}">
                <a16:creationId xmlns:a16="http://schemas.microsoft.com/office/drawing/2014/main" id="{E5925C36-214C-4961-B9CD-C1A28CA07E8C}"/>
              </a:ext>
            </a:extLst>
          </p:cNvPr>
          <p:cNvSpPr>
            <a:spLocks/>
          </p:cNvSpPr>
          <p:nvPr/>
        </p:nvSpPr>
        <p:spPr bwMode="auto">
          <a:xfrm>
            <a:off x="2719388" y="4746625"/>
            <a:ext cx="3770312" cy="1401763"/>
          </a:xfrm>
          <a:custGeom>
            <a:avLst/>
            <a:gdLst>
              <a:gd name="T0" fmla="*/ 0 w 2672"/>
              <a:gd name="T1" fmla="*/ 2147483646 h 883"/>
              <a:gd name="T2" fmla="*/ 2147483646 w 2672"/>
              <a:gd name="T3" fmla="*/ 2147483646 h 883"/>
              <a:gd name="T4" fmla="*/ 2147483646 w 2672"/>
              <a:gd name="T5" fmla="*/ 2147483646 h 883"/>
              <a:gd name="T6" fmla="*/ 2147483646 w 2672"/>
              <a:gd name="T7" fmla="*/ 2147483646 h 883"/>
              <a:gd name="T8" fmla="*/ 2147483646 w 2672"/>
              <a:gd name="T9" fmla="*/ 2147483646 h 883"/>
              <a:gd name="T10" fmla="*/ 2147483646 w 2672"/>
              <a:gd name="T11" fmla="*/ 2147483646 h 883"/>
              <a:gd name="T12" fmla="*/ 2147483646 w 2672"/>
              <a:gd name="T13" fmla="*/ 2147483646 h 883"/>
              <a:gd name="T14" fmla="*/ 2147483646 w 2672"/>
              <a:gd name="T15" fmla="*/ 2147483646 h 883"/>
              <a:gd name="T16" fmla="*/ 2147483646 w 2672"/>
              <a:gd name="T17" fmla="*/ 2147483646 h 8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2" h="883">
                <a:moveTo>
                  <a:pt x="0" y="883"/>
                </a:moveTo>
                <a:cubicBezTo>
                  <a:pt x="0" y="883"/>
                  <a:pt x="280" y="459"/>
                  <a:pt x="280" y="459"/>
                </a:cubicBezTo>
                <a:cubicBezTo>
                  <a:pt x="280" y="459"/>
                  <a:pt x="472" y="251"/>
                  <a:pt x="472" y="251"/>
                </a:cubicBezTo>
                <a:cubicBezTo>
                  <a:pt x="472" y="251"/>
                  <a:pt x="716" y="79"/>
                  <a:pt x="716" y="79"/>
                </a:cubicBezTo>
                <a:cubicBezTo>
                  <a:pt x="716" y="79"/>
                  <a:pt x="846" y="0"/>
                  <a:pt x="960" y="11"/>
                </a:cubicBezTo>
                <a:cubicBezTo>
                  <a:pt x="1074" y="22"/>
                  <a:pt x="1263" y="88"/>
                  <a:pt x="1400" y="147"/>
                </a:cubicBezTo>
                <a:cubicBezTo>
                  <a:pt x="1537" y="206"/>
                  <a:pt x="1784" y="363"/>
                  <a:pt x="1784" y="363"/>
                </a:cubicBezTo>
                <a:lnTo>
                  <a:pt x="2248" y="627"/>
                </a:lnTo>
                <a:lnTo>
                  <a:pt x="2672" y="867"/>
                </a:lnTo>
              </a:path>
            </a:pathLst>
          </a:custGeom>
          <a:noFill/>
          <a:ln w="38100" cap="rnd" cmpd="sng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422" name="Freeform 6">
            <a:extLst>
              <a:ext uri="{FF2B5EF4-FFF2-40B4-BE49-F238E27FC236}">
                <a16:creationId xmlns:a16="http://schemas.microsoft.com/office/drawing/2014/main" id="{566E3713-9CD2-4EE5-BCAE-C8742AAEE6AF}"/>
              </a:ext>
            </a:extLst>
          </p:cNvPr>
          <p:cNvSpPr>
            <a:spLocks/>
          </p:cNvSpPr>
          <p:nvPr/>
        </p:nvSpPr>
        <p:spPr bwMode="auto">
          <a:xfrm>
            <a:off x="2708275" y="3925888"/>
            <a:ext cx="2720975" cy="2236787"/>
          </a:xfrm>
          <a:custGeom>
            <a:avLst/>
            <a:gdLst>
              <a:gd name="T0" fmla="*/ 0 w 1929"/>
              <a:gd name="T1" fmla="*/ 2147483646 h 1409"/>
              <a:gd name="T2" fmla="*/ 2147483646 w 1929"/>
              <a:gd name="T3" fmla="*/ 2147483646 h 1409"/>
              <a:gd name="T4" fmla="*/ 2147483646 w 1929"/>
              <a:gd name="T5" fmla="*/ 0 h 1409"/>
              <a:gd name="T6" fmla="*/ 2147483646 w 1929"/>
              <a:gd name="T7" fmla="*/ 2147483646 h 1409"/>
              <a:gd name="T8" fmla="*/ 2147483646 w 1929"/>
              <a:gd name="T9" fmla="*/ 2147483646 h 14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29" h="1409">
                <a:moveTo>
                  <a:pt x="0" y="1400"/>
                </a:moveTo>
                <a:lnTo>
                  <a:pt x="264" y="40"/>
                </a:lnTo>
                <a:lnTo>
                  <a:pt x="320" y="0"/>
                </a:lnTo>
                <a:lnTo>
                  <a:pt x="368" y="8"/>
                </a:lnTo>
                <a:lnTo>
                  <a:pt x="1928" y="1408"/>
                </a:lnTo>
              </a:path>
            </a:pathLst>
          </a:custGeom>
          <a:noFill/>
          <a:ln w="38100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71027" name="Group 19">
            <a:extLst>
              <a:ext uri="{FF2B5EF4-FFF2-40B4-BE49-F238E27FC236}">
                <a16:creationId xmlns:a16="http://schemas.microsoft.com/office/drawing/2014/main" id="{25B8CD6C-C2D4-4E9B-964F-ECF101200DFF}"/>
              </a:ext>
            </a:extLst>
          </p:cNvPr>
          <p:cNvGrpSpPr>
            <a:grpSpLocks/>
          </p:cNvGrpSpPr>
          <p:nvPr/>
        </p:nvGrpSpPr>
        <p:grpSpPr bwMode="auto">
          <a:xfrm>
            <a:off x="1535113" y="3636963"/>
            <a:ext cx="2139950" cy="3205162"/>
            <a:chOff x="683" y="2132"/>
            <a:chExt cx="1516" cy="2019"/>
          </a:xfrm>
        </p:grpSpPr>
        <p:sp>
          <p:nvSpPr>
            <p:cNvPr id="60431" name="Line 8">
              <a:extLst>
                <a:ext uri="{FF2B5EF4-FFF2-40B4-BE49-F238E27FC236}">
                  <a16:creationId xmlns:a16="http://schemas.microsoft.com/office/drawing/2014/main" id="{04D56320-9270-4133-A5B1-232127723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2311"/>
              <a:ext cx="344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32" name="Text Box 10">
              <a:extLst>
                <a:ext uri="{FF2B5EF4-FFF2-40B4-BE49-F238E27FC236}">
                  <a16:creationId xmlns:a16="http://schemas.microsoft.com/office/drawing/2014/main" id="{6436063E-A62E-439B-8DE8-4C950BE85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132"/>
              <a:ext cx="6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 b="1">
                  <a:solidFill>
                    <a:srgbClr val="009900"/>
                  </a:solidFill>
                  <a:cs typeface="Arial" panose="020B0604020202020204" pitchFamily="34" charset="0"/>
                </a:rPr>
                <a:t>C</a:t>
              </a:r>
              <a:r>
                <a:rPr lang="fr-FR" altLang="fr-FR" sz="2400" b="1" baseline="-25000">
                  <a:solidFill>
                    <a:srgbClr val="009900"/>
                  </a:solidFill>
                  <a:cs typeface="Arial" panose="020B0604020202020204" pitchFamily="34" charset="0"/>
                </a:rPr>
                <a:t>max1</a:t>
              </a:r>
              <a:endParaRPr lang="fr-FR" altLang="fr-FR" sz="2400" b="1">
                <a:solidFill>
                  <a:srgbClr val="0099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433" name="Line 12">
              <a:extLst>
                <a:ext uri="{FF2B5EF4-FFF2-40B4-BE49-F238E27FC236}">
                  <a16:creationId xmlns:a16="http://schemas.microsoft.com/office/drawing/2014/main" id="{2495C81C-8601-4220-87D7-810AFB39E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3" y="2320"/>
              <a:ext cx="0" cy="1412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34" name="Text Box 14">
              <a:extLst>
                <a:ext uri="{FF2B5EF4-FFF2-40B4-BE49-F238E27FC236}">
                  <a16:creationId xmlns:a16="http://schemas.microsoft.com/office/drawing/2014/main" id="{A90F494B-DEE3-446C-A789-84AAEB4F5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3860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 b="1">
                  <a:solidFill>
                    <a:srgbClr val="009900"/>
                  </a:solidFill>
                  <a:cs typeface="Arial" panose="020B0604020202020204" pitchFamily="34" charset="0"/>
                </a:rPr>
                <a:t>T</a:t>
              </a:r>
              <a:r>
                <a:rPr lang="fr-FR" altLang="fr-FR" sz="2400" b="1" baseline="-25000">
                  <a:solidFill>
                    <a:srgbClr val="009900"/>
                  </a:solidFill>
                  <a:cs typeface="Arial" panose="020B0604020202020204" pitchFamily="34" charset="0"/>
                </a:rPr>
                <a:t>max1</a:t>
              </a:r>
              <a:endParaRPr lang="fr-FR" altLang="fr-FR" sz="2400" b="1">
                <a:solidFill>
                  <a:srgbClr val="0099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1028" name="Group 20">
            <a:extLst>
              <a:ext uri="{FF2B5EF4-FFF2-40B4-BE49-F238E27FC236}">
                <a16:creationId xmlns:a16="http://schemas.microsoft.com/office/drawing/2014/main" id="{E7BB1263-5DE9-42AA-8B94-F61A701C13D4}"/>
              </a:ext>
            </a:extLst>
          </p:cNvPr>
          <p:cNvGrpSpPr>
            <a:grpSpLocks/>
          </p:cNvGrpSpPr>
          <p:nvPr/>
        </p:nvGrpSpPr>
        <p:grpSpPr bwMode="auto">
          <a:xfrm>
            <a:off x="1535113" y="4518025"/>
            <a:ext cx="3271837" cy="2366963"/>
            <a:chOff x="683" y="2687"/>
            <a:chExt cx="2319" cy="1491"/>
          </a:xfrm>
        </p:grpSpPr>
        <p:sp>
          <p:nvSpPr>
            <p:cNvPr id="60427" name="Line 9">
              <a:extLst>
                <a:ext uri="{FF2B5EF4-FFF2-40B4-BE49-F238E27FC236}">
                  <a16:creationId xmlns:a16="http://schemas.microsoft.com/office/drawing/2014/main" id="{2A4FE3C4-B062-4731-A82A-2F9A5D9D7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0" y="2840"/>
              <a:ext cx="961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28" name="Text Box 11">
              <a:extLst>
                <a:ext uri="{FF2B5EF4-FFF2-40B4-BE49-F238E27FC236}">
                  <a16:creationId xmlns:a16="http://schemas.microsoft.com/office/drawing/2014/main" id="{05D02BED-CD20-499F-BDDB-81488788C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687"/>
              <a:ext cx="6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 b="1">
                  <a:solidFill>
                    <a:srgbClr val="A50021"/>
                  </a:solidFill>
                  <a:cs typeface="Arial" panose="020B0604020202020204" pitchFamily="34" charset="0"/>
                </a:rPr>
                <a:t>C</a:t>
              </a:r>
              <a:r>
                <a:rPr lang="fr-FR" altLang="fr-FR" sz="2400" b="1" baseline="-25000">
                  <a:solidFill>
                    <a:srgbClr val="A50021"/>
                  </a:solidFill>
                  <a:cs typeface="Arial" panose="020B0604020202020204" pitchFamily="34" charset="0"/>
                </a:rPr>
                <a:t>max2</a:t>
              </a:r>
              <a:endParaRPr lang="fr-FR" altLang="fr-FR" sz="2400" b="1">
                <a:solidFill>
                  <a:srgbClr val="A500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429" name="Line 13">
              <a:extLst>
                <a:ext uri="{FF2B5EF4-FFF2-40B4-BE49-F238E27FC236}">
                  <a16:creationId xmlns:a16="http://schemas.microsoft.com/office/drawing/2014/main" id="{B5DEAE68-1DAB-4403-BA9F-324F51424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0" y="2829"/>
              <a:ext cx="0" cy="89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430" name="Text Box 15">
              <a:extLst>
                <a:ext uri="{FF2B5EF4-FFF2-40B4-BE49-F238E27FC236}">
                  <a16:creationId xmlns:a16="http://schemas.microsoft.com/office/drawing/2014/main" id="{4850D70B-85C3-4BBF-B3F2-400DB0B9C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7" y="3887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 b="1">
                  <a:solidFill>
                    <a:srgbClr val="A50021"/>
                  </a:solidFill>
                  <a:cs typeface="Arial" panose="020B0604020202020204" pitchFamily="34" charset="0"/>
                </a:rPr>
                <a:t>T</a:t>
              </a:r>
              <a:r>
                <a:rPr lang="fr-FR" altLang="fr-FR" sz="2400" b="1" baseline="-25000">
                  <a:solidFill>
                    <a:srgbClr val="A50021"/>
                  </a:solidFill>
                  <a:cs typeface="Arial" panose="020B0604020202020204" pitchFamily="34" charset="0"/>
                </a:rPr>
                <a:t>max2</a:t>
              </a:r>
              <a:endParaRPr lang="fr-FR" altLang="fr-FR" sz="2400" b="1">
                <a:solidFill>
                  <a:srgbClr val="A5002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0425" name="Rectangle 18">
            <a:extLst>
              <a:ext uri="{FF2B5EF4-FFF2-40B4-BE49-F238E27FC236}">
                <a16:creationId xmlns:a16="http://schemas.microsoft.com/office/drawing/2014/main" id="{DC6D1773-32D4-4584-B4CC-7DADA1B69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1227138"/>
            <a:ext cx="76803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800">
                <a:solidFill>
                  <a:srgbClr val="1818FF"/>
                </a:solidFill>
                <a:cs typeface="Arial" panose="020B0604020202020204" pitchFamily="34" charset="0"/>
              </a:rPr>
              <a:t>Quantification de la vitesse d’absorption</a:t>
            </a:r>
          </a:p>
        </p:txBody>
      </p:sp>
      <p:pic>
        <p:nvPicPr>
          <p:cNvPr id="60426" name="Picture 20">
            <a:extLst>
              <a:ext uri="{FF2B5EF4-FFF2-40B4-BE49-F238E27FC236}">
                <a16:creationId xmlns:a16="http://schemas.microsoft.com/office/drawing/2014/main" id="{59B330A4-B05D-4F0E-9E4F-45C2142A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260350"/>
            <a:ext cx="829151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4">
            <a:extLst>
              <a:ext uri="{FF2B5EF4-FFF2-40B4-BE49-F238E27FC236}">
                <a16:creationId xmlns:a16="http://schemas.microsoft.com/office/drawing/2014/main" id="{573A88C8-88D2-4181-9FBC-89A9FDE4D79B}"/>
              </a:ext>
            </a:extLst>
          </p:cNvPr>
          <p:cNvSpPr>
            <a:spLocks/>
          </p:cNvSpPr>
          <p:nvPr/>
        </p:nvSpPr>
        <p:spPr bwMode="auto">
          <a:xfrm>
            <a:off x="2725738" y="3116263"/>
            <a:ext cx="1554162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67" name="AutoShape 3">
            <a:extLst>
              <a:ext uri="{FF2B5EF4-FFF2-40B4-BE49-F238E27FC236}">
                <a16:creationId xmlns:a16="http://schemas.microsoft.com/office/drawing/2014/main" id="{9A685AC9-0C92-4B0F-B74E-DF026B7C0A55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7002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2468" name="Rectangle 9">
            <a:extLst>
              <a:ext uri="{FF2B5EF4-FFF2-40B4-BE49-F238E27FC236}">
                <a16:creationId xmlns:a16="http://schemas.microsoft.com/office/drawing/2014/main" id="{627540FB-CD05-4C2F-BFEC-A60792C21F1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16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Lumière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2469" name="Rectangle 10">
            <a:extLst>
              <a:ext uri="{FF2B5EF4-FFF2-40B4-BE49-F238E27FC236}">
                <a16:creationId xmlns:a16="http://schemas.microsoft.com/office/drawing/2014/main" id="{7C2FDFB5-555E-4C69-BDB7-82B0E005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163763"/>
            <a:ext cx="1717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2470" name="Rectangle 16">
            <a:extLst>
              <a:ext uri="{FF2B5EF4-FFF2-40B4-BE49-F238E27FC236}">
                <a16:creationId xmlns:a16="http://schemas.microsoft.com/office/drawing/2014/main" id="{A572806F-C244-4333-AA75-7E65A863D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3" y="333375"/>
            <a:ext cx="7824787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sp>
        <p:nvSpPr>
          <p:cNvPr id="62471" name="Rectangle 25">
            <a:extLst>
              <a:ext uri="{FF2B5EF4-FFF2-40B4-BE49-F238E27FC236}">
                <a16:creationId xmlns:a16="http://schemas.microsoft.com/office/drawing/2014/main" id="{A04B7CA2-3770-41E2-A3E0-1BDFF6533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ABSORPTION</a:t>
            </a:r>
          </a:p>
        </p:txBody>
      </p:sp>
      <p:grpSp>
        <p:nvGrpSpPr>
          <p:cNvPr id="62472" name="Groupe 5">
            <a:extLst>
              <a:ext uri="{FF2B5EF4-FFF2-40B4-BE49-F238E27FC236}">
                <a16:creationId xmlns:a16="http://schemas.microsoft.com/office/drawing/2014/main" id="{4038D0C2-DA83-4708-9B5B-8EB3F9707B03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54D7BB70-716A-41B9-9A96-BBA3B78DFB02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2479" name="ZoneTexte 3">
              <a:extLst>
                <a:ext uri="{FF2B5EF4-FFF2-40B4-BE49-F238E27FC236}">
                  <a16:creationId xmlns:a16="http://schemas.microsoft.com/office/drawing/2014/main" id="{A261065C-EC8B-4499-B478-FF8AB3DF7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2473" name="Groupe 37">
            <a:extLst>
              <a:ext uri="{FF2B5EF4-FFF2-40B4-BE49-F238E27FC236}">
                <a16:creationId xmlns:a16="http://schemas.microsoft.com/office/drawing/2014/main" id="{570C8DAF-A34E-4E04-95D6-B4127E8C8FD4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446213"/>
            <a:ext cx="525462" cy="461962"/>
            <a:chOff x="533401" y="2163763"/>
            <a:chExt cx="524932" cy="461665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C7A52029-4D54-42D7-A8AC-142B9FB63CC7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2477" name="ZoneTexte 39">
              <a:extLst>
                <a:ext uri="{FF2B5EF4-FFF2-40B4-BE49-F238E27FC236}">
                  <a16:creationId xmlns:a16="http://schemas.microsoft.com/office/drawing/2014/main" id="{20BC311D-A605-4106-8B8A-7708A2F67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2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2474" name="ZoneTexte 6">
            <a:extLst>
              <a:ext uri="{FF2B5EF4-FFF2-40B4-BE49-F238E27FC236}">
                <a16:creationId xmlns:a16="http://schemas.microsoft.com/office/drawing/2014/main" id="{6EEC6AA1-CF09-4DF0-B639-93AA80F1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444625"/>
            <a:ext cx="251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0000"/>
                </a:solidFill>
                <a:cs typeface="Arial" panose="020B0604020202020204" pitchFamily="34" charset="0"/>
              </a:rPr>
              <a:t>Etapes à franchir</a:t>
            </a:r>
          </a:p>
        </p:txBody>
      </p:sp>
      <p:sp>
        <p:nvSpPr>
          <p:cNvPr id="16" name="Flèche droite 15">
            <a:extLst>
              <a:ext uri="{FF2B5EF4-FFF2-40B4-BE49-F238E27FC236}">
                <a16:creationId xmlns:a16="http://schemas.microsoft.com/office/drawing/2014/main" id="{AF2149A9-7ED5-468A-87F1-552CAAA8379D}"/>
              </a:ext>
            </a:extLst>
          </p:cNvPr>
          <p:cNvSpPr/>
          <p:nvPr/>
        </p:nvSpPr>
        <p:spPr>
          <a:xfrm>
            <a:off x="1974850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reeform 4">
            <a:extLst>
              <a:ext uri="{FF2B5EF4-FFF2-40B4-BE49-F238E27FC236}">
                <a16:creationId xmlns:a16="http://schemas.microsoft.com/office/drawing/2014/main" id="{65BA4897-C1B0-486F-8D86-B8EE97375C21}"/>
              </a:ext>
            </a:extLst>
          </p:cNvPr>
          <p:cNvSpPr>
            <a:spLocks/>
          </p:cNvSpPr>
          <p:nvPr/>
        </p:nvSpPr>
        <p:spPr bwMode="auto">
          <a:xfrm>
            <a:off x="2725738" y="3116263"/>
            <a:ext cx="1554162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15" name="AutoShape 3">
            <a:extLst>
              <a:ext uri="{FF2B5EF4-FFF2-40B4-BE49-F238E27FC236}">
                <a16:creationId xmlns:a16="http://schemas.microsoft.com/office/drawing/2014/main" id="{7E0DDC26-610E-4966-BD59-1AF19384A09E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7002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4516" name="Rectangle 9">
            <a:extLst>
              <a:ext uri="{FF2B5EF4-FFF2-40B4-BE49-F238E27FC236}">
                <a16:creationId xmlns:a16="http://schemas.microsoft.com/office/drawing/2014/main" id="{09104A4F-06B2-45E3-8037-C170D3F7AFF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16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Lumière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4517" name="Rectangle 10">
            <a:extLst>
              <a:ext uri="{FF2B5EF4-FFF2-40B4-BE49-F238E27FC236}">
                <a16:creationId xmlns:a16="http://schemas.microsoft.com/office/drawing/2014/main" id="{0CB0CE30-AED4-41C3-8BE5-3B5575DCF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163763"/>
            <a:ext cx="1717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4518" name="Rectangle 25">
            <a:extLst>
              <a:ext uri="{FF2B5EF4-FFF2-40B4-BE49-F238E27FC236}">
                <a16:creationId xmlns:a16="http://schemas.microsoft.com/office/drawing/2014/main" id="{8B5C5D33-4BB4-4902-8BC4-0DF049BFC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ABSORPTION</a:t>
            </a:r>
          </a:p>
        </p:txBody>
      </p:sp>
      <p:sp>
        <p:nvSpPr>
          <p:cNvPr id="3" name="Flèche droite 2">
            <a:extLst>
              <a:ext uri="{FF2B5EF4-FFF2-40B4-BE49-F238E27FC236}">
                <a16:creationId xmlns:a16="http://schemas.microsoft.com/office/drawing/2014/main" id="{5D6EF82A-B95E-41A4-9542-488401626EE9}"/>
              </a:ext>
            </a:extLst>
          </p:cNvPr>
          <p:cNvSpPr/>
          <p:nvPr/>
        </p:nvSpPr>
        <p:spPr>
          <a:xfrm>
            <a:off x="1974850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64520" name="Groupe 5">
            <a:extLst>
              <a:ext uri="{FF2B5EF4-FFF2-40B4-BE49-F238E27FC236}">
                <a16:creationId xmlns:a16="http://schemas.microsoft.com/office/drawing/2014/main" id="{E7376A28-C1C2-487B-B467-455D82171403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AE0348D-55E9-4D7F-8295-8E4C0FB63335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4532" name="ZoneTexte 3">
              <a:extLst>
                <a:ext uri="{FF2B5EF4-FFF2-40B4-BE49-F238E27FC236}">
                  <a16:creationId xmlns:a16="http://schemas.microsoft.com/office/drawing/2014/main" id="{434EB5CD-117A-41E2-973C-42D12EEEB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4521" name="Rectangle 13">
            <a:extLst>
              <a:ext uri="{FF2B5EF4-FFF2-40B4-BE49-F238E27FC236}">
                <a16:creationId xmlns:a16="http://schemas.microsoft.com/office/drawing/2014/main" id="{7CEABA21-CDCF-4B61-B03B-AEB59EBA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5562600"/>
            <a:ext cx="15335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intestinal</a:t>
            </a:r>
          </a:p>
        </p:txBody>
      </p:sp>
      <p:sp>
        <p:nvSpPr>
          <p:cNvPr id="64522" name="Rectangle 24">
            <a:extLst>
              <a:ext uri="{FF2B5EF4-FFF2-40B4-BE49-F238E27FC236}">
                <a16:creationId xmlns:a16="http://schemas.microsoft.com/office/drawing/2014/main" id="{9B5D3016-7828-4E10-ADA5-F76A69F49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3" y="6021388"/>
            <a:ext cx="2432050" cy="458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METABOLISME</a:t>
            </a:r>
          </a:p>
        </p:txBody>
      </p:sp>
      <p:grpSp>
        <p:nvGrpSpPr>
          <p:cNvPr id="64523" name="Groupe 31">
            <a:extLst>
              <a:ext uri="{FF2B5EF4-FFF2-40B4-BE49-F238E27FC236}">
                <a16:creationId xmlns:a16="http://schemas.microsoft.com/office/drawing/2014/main" id="{E3A85DB1-3B66-432E-9054-368FD6467A20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5219700"/>
            <a:ext cx="525462" cy="460375"/>
            <a:chOff x="533401" y="2163763"/>
            <a:chExt cx="524932" cy="461665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6C678009-57A6-427C-B3DC-15CB6F8AEC96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4530" name="ZoneTexte 33">
              <a:extLst>
                <a:ext uri="{FF2B5EF4-FFF2-40B4-BE49-F238E27FC236}">
                  <a16:creationId xmlns:a16="http://schemas.microsoft.com/office/drawing/2014/main" id="{541D5F8E-D184-4DE5-86E5-893889FCC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4524" name="Rectangle 16">
            <a:extLst>
              <a:ext uri="{FF2B5EF4-FFF2-40B4-BE49-F238E27FC236}">
                <a16:creationId xmlns:a16="http://schemas.microsoft.com/office/drawing/2014/main" id="{8C2FDF2A-18F0-4C6E-B405-78A110163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3" y="333375"/>
            <a:ext cx="7824787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grpSp>
        <p:nvGrpSpPr>
          <p:cNvPr id="64525" name="Groupe 37">
            <a:extLst>
              <a:ext uri="{FF2B5EF4-FFF2-40B4-BE49-F238E27FC236}">
                <a16:creationId xmlns:a16="http://schemas.microsoft.com/office/drawing/2014/main" id="{91D5D558-ABB5-49DF-BD5B-35AE1496F470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446213"/>
            <a:ext cx="525462" cy="461962"/>
            <a:chOff x="533401" y="2163763"/>
            <a:chExt cx="524932" cy="461665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34A3134-8210-4693-AAA1-0AE8B6D4FF1B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4528" name="ZoneTexte 39">
              <a:extLst>
                <a:ext uri="{FF2B5EF4-FFF2-40B4-BE49-F238E27FC236}">
                  <a16:creationId xmlns:a16="http://schemas.microsoft.com/office/drawing/2014/main" id="{4C494191-2294-4A20-A89C-0423F0AB1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2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4526" name="ZoneTexte 6">
            <a:extLst>
              <a:ext uri="{FF2B5EF4-FFF2-40B4-BE49-F238E27FC236}">
                <a16:creationId xmlns:a16="http://schemas.microsoft.com/office/drawing/2014/main" id="{4423125C-AAF4-4159-B3C3-5C4BB970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444625"/>
            <a:ext cx="251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0000"/>
                </a:solidFill>
                <a:cs typeface="Arial" panose="020B0604020202020204" pitchFamily="34" charset="0"/>
              </a:rPr>
              <a:t>Etapes à franchir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45D3522F-5923-4B16-BA70-A3527640F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Plan</a:t>
            </a:r>
          </a:p>
        </p:txBody>
      </p:sp>
      <p:sp>
        <p:nvSpPr>
          <p:cNvPr id="29699" name="Espace réservé du contenu 2">
            <a:extLst>
              <a:ext uri="{FF2B5EF4-FFF2-40B4-BE49-F238E27FC236}">
                <a16:creationId xmlns:a16="http://schemas.microsoft.com/office/drawing/2014/main" id="{97D95C86-00CD-4215-92A3-4D867F651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1250" y="2060575"/>
            <a:ext cx="8362950" cy="3886200"/>
          </a:xfrm>
        </p:spPr>
        <p:txBody>
          <a:bodyPr/>
          <a:lstStyle/>
          <a:p>
            <a:r>
              <a:rPr lang="fr-FR" altLang="fr-FR" sz="2800"/>
              <a:t>Définition</a:t>
            </a:r>
          </a:p>
          <a:p>
            <a:r>
              <a:rPr lang="fr-FR" altLang="fr-FR" sz="2800"/>
              <a:t>Biodisponibilité absolue </a:t>
            </a:r>
            <a:r>
              <a:rPr lang="fr-FR" altLang="fr-FR" sz="2800" i="1"/>
              <a:t>vs</a:t>
            </a:r>
            <a:r>
              <a:rPr lang="fr-FR" altLang="fr-FR" sz="2800"/>
              <a:t> relative</a:t>
            </a:r>
          </a:p>
          <a:p>
            <a:r>
              <a:rPr lang="fr-FR" altLang="fr-FR" sz="2800"/>
              <a:t>Biodisponibilité absolue</a:t>
            </a:r>
          </a:p>
          <a:p>
            <a:pPr lvl="1"/>
            <a:r>
              <a:rPr lang="fr-FR" altLang="fr-FR" sz="2400"/>
              <a:t>Intérêt dans la détermination des schémas posologiques</a:t>
            </a:r>
          </a:p>
          <a:p>
            <a:pPr lvl="1"/>
            <a:r>
              <a:rPr lang="fr-FR" altLang="fr-FR" sz="2400"/>
              <a:t>Source de variabilité interindividuelle</a:t>
            </a:r>
          </a:p>
          <a:p>
            <a:r>
              <a:rPr lang="fr-FR" altLang="fr-FR" sz="2800"/>
              <a:t>Biodisponibilité et vitesse d’absorption</a:t>
            </a:r>
          </a:p>
          <a:p>
            <a:r>
              <a:rPr lang="fr-FR" altLang="fr-FR" sz="2800"/>
              <a:t>Biodisponibilité par voie orale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4">
            <a:extLst>
              <a:ext uri="{FF2B5EF4-FFF2-40B4-BE49-F238E27FC236}">
                <a16:creationId xmlns:a16="http://schemas.microsoft.com/office/drawing/2014/main" id="{89E33237-1DFE-4F6C-91F1-956B2C2267DC}"/>
              </a:ext>
            </a:extLst>
          </p:cNvPr>
          <p:cNvSpPr>
            <a:spLocks/>
          </p:cNvSpPr>
          <p:nvPr/>
        </p:nvSpPr>
        <p:spPr bwMode="auto">
          <a:xfrm>
            <a:off x="2711450" y="3116263"/>
            <a:ext cx="1554163" cy="1968500"/>
          </a:xfrm>
          <a:custGeom>
            <a:avLst/>
            <a:gdLst>
              <a:gd name="T0" fmla="*/ 0 w 1102"/>
              <a:gd name="T1" fmla="*/ 0 h 1240"/>
              <a:gd name="T2" fmla="*/ 2147483646 w 1102"/>
              <a:gd name="T3" fmla="*/ 0 h 1240"/>
              <a:gd name="T4" fmla="*/ 2147483646 w 1102"/>
              <a:gd name="T5" fmla="*/ 2147483646 h 1240"/>
              <a:gd name="T6" fmla="*/ 2147483646 w 1102"/>
              <a:gd name="T7" fmla="*/ 2147483646 h 1240"/>
              <a:gd name="T8" fmla="*/ 2147483646 w 1102"/>
              <a:gd name="T9" fmla="*/ 2147483646 h 1240"/>
              <a:gd name="T10" fmla="*/ 2147483646 w 1102"/>
              <a:gd name="T11" fmla="*/ 2147483646 h 1240"/>
              <a:gd name="T12" fmla="*/ 2147483646 w 1102"/>
              <a:gd name="T13" fmla="*/ 2147483646 h 1240"/>
              <a:gd name="T14" fmla="*/ 2147483646 w 1102"/>
              <a:gd name="T15" fmla="*/ 2147483646 h 1240"/>
              <a:gd name="T16" fmla="*/ 0 w 1102"/>
              <a:gd name="T17" fmla="*/ 0 h 1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2" h="1240">
                <a:moveTo>
                  <a:pt x="0" y="0"/>
                </a:moveTo>
                <a:lnTo>
                  <a:pt x="1102" y="0"/>
                </a:lnTo>
                <a:lnTo>
                  <a:pt x="1102" y="1240"/>
                </a:lnTo>
                <a:lnTo>
                  <a:pt x="387" y="1234"/>
                </a:lnTo>
                <a:lnTo>
                  <a:pt x="275" y="926"/>
                </a:lnTo>
                <a:lnTo>
                  <a:pt x="169" y="560"/>
                </a:lnTo>
                <a:lnTo>
                  <a:pt x="101" y="300"/>
                </a:lnTo>
                <a:lnTo>
                  <a:pt x="45" y="14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3" name="AutoShape 3">
            <a:extLst>
              <a:ext uri="{FF2B5EF4-FFF2-40B4-BE49-F238E27FC236}">
                <a16:creationId xmlns:a16="http://schemas.microsoft.com/office/drawing/2014/main" id="{4E6EDEDD-C5AA-44D9-95C8-454443C82A35}"/>
              </a:ext>
            </a:extLst>
          </p:cNvPr>
          <p:cNvSpPr>
            <a:spLocks noChangeArrowheads="1"/>
          </p:cNvSpPr>
          <p:nvPr/>
        </p:nvSpPr>
        <p:spPr bwMode="auto">
          <a:xfrm rot="9729048">
            <a:off x="1700213" y="2378075"/>
            <a:ext cx="1358900" cy="3624263"/>
          </a:xfrm>
          <a:prstGeom prst="can">
            <a:avLst>
              <a:gd name="adj" fmla="val 28856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564" name="Freeform 19">
            <a:extLst>
              <a:ext uri="{FF2B5EF4-FFF2-40B4-BE49-F238E27FC236}">
                <a16:creationId xmlns:a16="http://schemas.microsoft.com/office/drawing/2014/main" id="{3F9BF5AB-A52F-461A-83F0-E11D479AC3A8}"/>
              </a:ext>
            </a:extLst>
          </p:cNvPr>
          <p:cNvSpPr>
            <a:spLocks/>
          </p:cNvSpPr>
          <p:nvPr/>
        </p:nvSpPr>
        <p:spPr bwMode="auto">
          <a:xfrm>
            <a:off x="1630363" y="2341563"/>
            <a:ext cx="5446712" cy="4002087"/>
          </a:xfrm>
          <a:custGeom>
            <a:avLst/>
            <a:gdLst>
              <a:gd name="T0" fmla="*/ 2147483646 w 3860"/>
              <a:gd name="T1" fmla="*/ 0 h 2521"/>
              <a:gd name="T2" fmla="*/ 2147483646 w 3860"/>
              <a:gd name="T3" fmla="*/ 0 h 2521"/>
              <a:gd name="T4" fmla="*/ 2147483646 w 3860"/>
              <a:gd name="T5" fmla="*/ 2147483646 h 2521"/>
              <a:gd name="T6" fmla="*/ 2147483646 w 3860"/>
              <a:gd name="T7" fmla="*/ 2147483646 h 2521"/>
              <a:gd name="T8" fmla="*/ 2147483646 w 3860"/>
              <a:gd name="T9" fmla="*/ 2147483646 h 2521"/>
              <a:gd name="T10" fmla="*/ 2147483646 w 3860"/>
              <a:gd name="T11" fmla="*/ 2147483646 h 2521"/>
              <a:gd name="T12" fmla="*/ 2147483646 w 3860"/>
              <a:gd name="T13" fmla="*/ 2147483646 h 2521"/>
              <a:gd name="T14" fmla="*/ 2147483646 w 3860"/>
              <a:gd name="T15" fmla="*/ 2147483646 h 2521"/>
              <a:gd name="T16" fmla="*/ 2147483646 w 3860"/>
              <a:gd name="T17" fmla="*/ 2147483646 h 2521"/>
              <a:gd name="T18" fmla="*/ 2147483646 w 3860"/>
              <a:gd name="T19" fmla="*/ 2147483646 h 2521"/>
              <a:gd name="T20" fmla="*/ 2147483646 w 3860"/>
              <a:gd name="T21" fmla="*/ 2147483646 h 2521"/>
              <a:gd name="T22" fmla="*/ 2147483646 w 3860"/>
              <a:gd name="T23" fmla="*/ 2147483646 h 2521"/>
              <a:gd name="T24" fmla="*/ 2147483646 w 3860"/>
              <a:gd name="T25" fmla="*/ 2147483646 h 2521"/>
              <a:gd name="T26" fmla="*/ 2147483646 w 3860"/>
              <a:gd name="T27" fmla="*/ 2147483646 h 2521"/>
              <a:gd name="T28" fmla="*/ 2147483646 w 3860"/>
              <a:gd name="T29" fmla="*/ 2147483646 h 2521"/>
              <a:gd name="T30" fmla="*/ 2147483646 w 3860"/>
              <a:gd name="T31" fmla="*/ 2147483646 h 2521"/>
              <a:gd name="T32" fmla="*/ 2147483646 w 3860"/>
              <a:gd name="T33" fmla="*/ 2147483646 h 2521"/>
              <a:gd name="T34" fmla="*/ 2147483646 w 3860"/>
              <a:gd name="T35" fmla="*/ 2147483646 h 2521"/>
              <a:gd name="T36" fmla="*/ 2147483646 w 3860"/>
              <a:gd name="T37" fmla="*/ 2147483646 h 2521"/>
              <a:gd name="T38" fmla="*/ 2147483646 w 3860"/>
              <a:gd name="T39" fmla="*/ 2147483646 h 2521"/>
              <a:gd name="T40" fmla="*/ 2147483646 w 3860"/>
              <a:gd name="T41" fmla="*/ 2147483646 h 2521"/>
              <a:gd name="T42" fmla="*/ 2147483646 w 3860"/>
              <a:gd name="T43" fmla="*/ 2147483646 h 2521"/>
              <a:gd name="T44" fmla="*/ 2147483646 w 3860"/>
              <a:gd name="T45" fmla="*/ 2147483646 h 2521"/>
              <a:gd name="T46" fmla="*/ 2147483646 w 3860"/>
              <a:gd name="T47" fmla="*/ 2147483646 h 2521"/>
              <a:gd name="T48" fmla="*/ 2147483646 w 3860"/>
              <a:gd name="T49" fmla="*/ 2147483646 h 2521"/>
              <a:gd name="T50" fmla="*/ 2147483646 w 3860"/>
              <a:gd name="T51" fmla="*/ 2147483646 h 2521"/>
              <a:gd name="T52" fmla="*/ 2147483646 w 3860"/>
              <a:gd name="T53" fmla="*/ 2147483646 h 2521"/>
              <a:gd name="T54" fmla="*/ 2147483646 w 3860"/>
              <a:gd name="T55" fmla="*/ 2147483646 h 2521"/>
              <a:gd name="T56" fmla="*/ 2147483646 w 3860"/>
              <a:gd name="T57" fmla="*/ 2147483646 h 2521"/>
              <a:gd name="T58" fmla="*/ 2147483646 w 3860"/>
              <a:gd name="T59" fmla="*/ 2147483646 h 2521"/>
              <a:gd name="T60" fmla="*/ 2147483646 w 3860"/>
              <a:gd name="T61" fmla="*/ 2147483646 h 2521"/>
              <a:gd name="T62" fmla="*/ 2147483646 w 3860"/>
              <a:gd name="T63" fmla="*/ 2147483646 h 2521"/>
              <a:gd name="T64" fmla="*/ 2147483646 w 3860"/>
              <a:gd name="T65" fmla="*/ 2147483646 h 2521"/>
              <a:gd name="T66" fmla="*/ 2147483646 w 3860"/>
              <a:gd name="T67" fmla="*/ 2147483646 h 2521"/>
              <a:gd name="T68" fmla="*/ 2147483646 w 3860"/>
              <a:gd name="T69" fmla="*/ 2147483646 h 2521"/>
              <a:gd name="T70" fmla="*/ 2147483646 w 3860"/>
              <a:gd name="T71" fmla="*/ 2147483646 h 2521"/>
              <a:gd name="T72" fmla="*/ 2147483646 w 3860"/>
              <a:gd name="T73" fmla="*/ 2147483646 h 2521"/>
              <a:gd name="T74" fmla="*/ 2147483646 w 3860"/>
              <a:gd name="T75" fmla="*/ 2147483646 h 2521"/>
              <a:gd name="T76" fmla="*/ 2147483646 w 3860"/>
              <a:gd name="T77" fmla="*/ 2147483646 h 2521"/>
              <a:gd name="T78" fmla="*/ 2147483646 w 3860"/>
              <a:gd name="T79" fmla="*/ 2147483646 h 2521"/>
              <a:gd name="T80" fmla="*/ 2147483646 w 3860"/>
              <a:gd name="T81" fmla="*/ 2147483646 h 2521"/>
              <a:gd name="T82" fmla="*/ 2147483646 w 3860"/>
              <a:gd name="T83" fmla="*/ 2147483646 h 2521"/>
              <a:gd name="T84" fmla="*/ 2147483646 w 3860"/>
              <a:gd name="T85" fmla="*/ 2147483646 h 2521"/>
              <a:gd name="T86" fmla="*/ 2147483646 w 3860"/>
              <a:gd name="T87" fmla="*/ 2147483646 h 2521"/>
              <a:gd name="T88" fmla="*/ 2147483646 w 3860"/>
              <a:gd name="T89" fmla="*/ 2147483646 h 2521"/>
              <a:gd name="T90" fmla="*/ 2147483646 w 3860"/>
              <a:gd name="T91" fmla="*/ 2147483646 h 2521"/>
              <a:gd name="T92" fmla="*/ 2147483646 w 3860"/>
              <a:gd name="T93" fmla="*/ 2147483646 h 2521"/>
              <a:gd name="T94" fmla="*/ 2147483646 w 3860"/>
              <a:gd name="T95" fmla="*/ 2147483646 h 2521"/>
              <a:gd name="T96" fmla="*/ 2147483646 w 3860"/>
              <a:gd name="T97" fmla="*/ 2147483646 h 2521"/>
              <a:gd name="T98" fmla="*/ 2147483646 w 3860"/>
              <a:gd name="T99" fmla="*/ 2147483646 h 2521"/>
              <a:gd name="T100" fmla="*/ 2147483646 w 3860"/>
              <a:gd name="T101" fmla="*/ 2147483646 h 2521"/>
              <a:gd name="T102" fmla="*/ 0 w 3860"/>
              <a:gd name="T103" fmla="*/ 2147483646 h 2521"/>
              <a:gd name="T104" fmla="*/ 0 w 3860"/>
              <a:gd name="T105" fmla="*/ 2147483646 h 2521"/>
              <a:gd name="T106" fmla="*/ 2147483646 w 3860"/>
              <a:gd name="T107" fmla="*/ 0 h 252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860" h="2521">
                <a:moveTo>
                  <a:pt x="135" y="0"/>
                </a:moveTo>
                <a:lnTo>
                  <a:pt x="135" y="0"/>
                </a:lnTo>
                <a:lnTo>
                  <a:pt x="158" y="30"/>
                </a:lnTo>
                <a:lnTo>
                  <a:pt x="225" y="130"/>
                </a:lnTo>
                <a:lnTo>
                  <a:pt x="315" y="250"/>
                </a:lnTo>
                <a:lnTo>
                  <a:pt x="394" y="380"/>
                </a:lnTo>
                <a:lnTo>
                  <a:pt x="461" y="550"/>
                </a:lnTo>
                <a:lnTo>
                  <a:pt x="529" y="730"/>
                </a:lnTo>
                <a:lnTo>
                  <a:pt x="563" y="800"/>
                </a:lnTo>
                <a:lnTo>
                  <a:pt x="585" y="870"/>
                </a:lnTo>
                <a:lnTo>
                  <a:pt x="596" y="910"/>
                </a:lnTo>
                <a:lnTo>
                  <a:pt x="608" y="930"/>
                </a:lnTo>
                <a:lnTo>
                  <a:pt x="664" y="1130"/>
                </a:lnTo>
                <a:lnTo>
                  <a:pt x="709" y="1230"/>
                </a:lnTo>
                <a:lnTo>
                  <a:pt x="754" y="1290"/>
                </a:lnTo>
                <a:lnTo>
                  <a:pt x="855" y="1350"/>
                </a:lnTo>
                <a:lnTo>
                  <a:pt x="990" y="1360"/>
                </a:lnTo>
                <a:lnTo>
                  <a:pt x="3859" y="1360"/>
                </a:lnTo>
                <a:lnTo>
                  <a:pt x="3859" y="1400"/>
                </a:lnTo>
                <a:lnTo>
                  <a:pt x="821" y="1400"/>
                </a:lnTo>
                <a:lnTo>
                  <a:pt x="765" y="1380"/>
                </a:lnTo>
                <a:lnTo>
                  <a:pt x="731" y="1360"/>
                </a:lnTo>
                <a:lnTo>
                  <a:pt x="709" y="1340"/>
                </a:lnTo>
                <a:lnTo>
                  <a:pt x="675" y="1320"/>
                </a:lnTo>
                <a:lnTo>
                  <a:pt x="641" y="1290"/>
                </a:lnTo>
                <a:lnTo>
                  <a:pt x="619" y="1290"/>
                </a:lnTo>
                <a:lnTo>
                  <a:pt x="630" y="1350"/>
                </a:lnTo>
                <a:lnTo>
                  <a:pt x="731" y="1990"/>
                </a:lnTo>
                <a:lnTo>
                  <a:pt x="743" y="2060"/>
                </a:lnTo>
                <a:lnTo>
                  <a:pt x="866" y="2140"/>
                </a:lnTo>
                <a:lnTo>
                  <a:pt x="765" y="2120"/>
                </a:lnTo>
                <a:lnTo>
                  <a:pt x="765" y="2170"/>
                </a:lnTo>
                <a:lnTo>
                  <a:pt x="765" y="2510"/>
                </a:lnTo>
                <a:lnTo>
                  <a:pt x="754" y="2520"/>
                </a:lnTo>
                <a:lnTo>
                  <a:pt x="698" y="2160"/>
                </a:lnTo>
                <a:lnTo>
                  <a:pt x="664" y="1940"/>
                </a:lnTo>
                <a:lnTo>
                  <a:pt x="630" y="1710"/>
                </a:lnTo>
                <a:lnTo>
                  <a:pt x="596" y="1500"/>
                </a:lnTo>
                <a:lnTo>
                  <a:pt x="574" y="1360"/>
                </a:lnTo>
                <a:lnTo>
                  <a:pt x="540" y="1240"/>
                </a:lnTo>
                <a:lnTo>
                  <a:pt x="506" y="1090"/>
                </a:lnTo>
                <a:lnTo>
                  <a:pt x="439" y="890"/>
                </a:lnTo>
                <a:lnTo>
                  <a:pt x="428" y="870"/>
                </a:lnTo>
                <a:lnTo>
                  <a:pt x="416" y="840"/>
                </a:lnTo>
                <a:lnTo>
                  <a:pt x="394" y="780"/>
                </a:lnTo>
                <a:lnTo>
                  <a:pt x="371" y="720"/>
                </a:lnTo>
                <a:lnTo>
                  <a:pt x="304" y="560"/>
                </a:lnTo>
                <a:lnTo>
                  <a:pt x="236" y="420"/>
                </a:lnTo>
                <a:lnTo>
                  <a:pt x="158" y="290"/>
                </a:lnTo>
                <a:lnTo>
                  <a:pt x="79" y="170"/>
                </a:lnTo>
                <a:lnTo>
                  <a:pt x="23" y="70"/>
                </a:lnTo>
                <a:lnTo>
                  <a:pt x="0" y="50"/>
                </a:lnTo>
                <a:lnTo>
                  <a:pt x="0" y="40"/>
                </a:lnTo>
                <a:lnTo>
                  <a:pt x="135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5" name="Freeform 2">
            <a:extLst>
              <a:ext uri="{FF2B5EF4-FFF2-40B4-BE49-F238E27FC236}">
                <a16:creationId xmlns:a16="http://schemas.microsoft.com/office/drawing/2014/main" id="{7ED36103-B81C-4988-A478-2546127FA52C}"/>
              </a:ext>
            </a:extLst>
          </p:cNvPr>
          <p:cNvSpPr>
            <a:spLocks/>
          </p:cNvSpPr>
          <p:nvPr/>
        </p:nvSpPr>
        <p:spPr bwMode="auto">
          <a:xfrm>
            <a:off x="4121150" y="2530475"/>
            <a:ext cx="3149600" cy="2465388"/>
          </a:xfrm>
          <a:custGeom>
            <a:avLst/>
            <a:gdLst>
              <a:gd name="T0" fmla="*/ 2147483646 w 2232"/>
              <a:gd name="T1" fmla="*/ 0 h 1553"/>
              <a:gd name="T2" fmla="*/ 2147483646 w 2232"/>
              <a:gd name="T3" fmla="*/ 2147483646 h 1553"/>
              <a:gd name="T4" fmla="*/ 2147483646 w 2232"/>
              <a:gd name="T5" fmla="*/ 2147483646 h 1553"/>
              <a:gd name="T6" fmla="*/ 2147483646 w 2232"/>
              <a:gd name="T7" fmla="*/ 2147483646 h 1553"/>
              <a:gd name="T8" fmla="*/ 2147483646 w 2232"/>
              <a:gd name="T9" fmla="*/ 2147483646 h 1553"/>
              <a:gd name="T10" fmla="*/ 2147483646 w 2232"/>
              <a:gd name="T11" fmla="*/ 2147483646 h 1553"/>
              <a:gd name="T12" fmla="*/ 2147483646 w 2232"/>
              <a:gd name="T13" fmla="*/ 2147483646 h 1553"/>
              <a:gd name="T14" fmla="*/ 2147483646 w 2232"/>
              <a:gd name="T15" fmla="*/ 2147483646 h 1553"/>
              <a:gd name="T16" fmla="*/ 2147483646 w 2232"/>
              <a:gd name="T17" fmla="*/ 2147483646 h 1553"/>
              <a:gd name="T18" fmla="*/ 2147483646 w 2232"/>
              <a:gd name="T19" fmla="*/ 2147483646 h 1553"/>
              <a:gd name="T20" fmla="*/ 2147483646 w 2232"/>
              <a:gd name="T21" fmla="*/ 2147483646 h 1553"/>
              <a:gd name="T22" fmla="*/ 2147483646 w 2232"/>
              <a:gd name="T23" fmla="*/ 2147483646 h 1553"/>
              <a:gd name="T24" fmla="*/ 2147483646 w 2232"/>
              <a:gd name="T25" fmla="*/ 2147483646 h 1553"/>
              <a:gd name="T26" fmla="*/ 2147483646 w 2232"/>
              <a:gd name="T27" fmla="*/ 2147483646 h 1553"/>
              <a:gd name="T28" fmla="*/ 2147483646 w 2232"/>
              <a:gd name="T29" fmla="*/ 2147483646 h 1553"/>
              <a:gd name="T30" fmla="*/ 2147483646 w 2232"/>
              <a:gd name="T31" fmla="*/ 0 h 15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232" h="1553">
                <a:moveTo>
                  <a:pt x="708" y="0"/>
                </a:moveTo>
                <a:cubicBezTo>
                  <a:pt x="581" y="8"/>
                  <a:pt x="333" y="206"/>
                  <a:pt x="219" y="343"/>
                </a:cubicBezTo>
                <a:cubicBezTo>
                  <a:pt x="105" y="480"/>
                  <a:pt x="40" y="674"/>
                  <a:pt x="22" y="823"/>
                </a:cubicBezTo>
                <a:cubicBezTo>
                  <a:pt x="4" y="972"/>
                  <a:pt x="0" y="1121"/>
                  <a:pt x="108" y="1235"/>
                </a:cubicBezTo>
                <a:cubicBezTo>
                  <a:pt x="216" y="1349"/>
                  <a:pt x="355" y="1465"/>
                  <a:pt x="673" y="1509"/>
                </a:cubicBezTo>
                <a:cubicBezTo>
                  <a:pt x="991" y="1553"/>
                  <a:pt x="1806" y="1519"/>
                  <a:pt x="2019" y="1500"/>
                </a:cubicBezTo>
                <a:cubicBezTo>
                  <a:pt x="2232" y="1481"/>
                  <a:pt x="1961" y="1443"/>
                  <a:pt x="1950" y="1397"/>
                </a:cubicBezTo>
                <a:cubicBezTo>
                  <a:pt x="1939" y="1351"/>
                  <a:pt x="1933" y="1282"/>
                  <a:pt x="1950" y="1226"/>
                </a:cubicBezTo>
                <a:cubicBezTo>
                  <a:pt x="1967" y="1170"/>
                  <a:pt x="2077" y="1087"/>
                  <a:pt x="2053" y="1063"/>
                </a:cubicBezTo>
                <a:cubicBezTo>
                  <a:pt x="2029" y="1039"/>
                  <a:pt x="2023" y="1077"/>
                  <a:pt x="1805" y="1080"/>
                </a:cubicBezTo>
                <a:cubicBezTo>
                  <a:pt x="1587" y="1083"/>
                  <a:pt x="965" y="1111"/>
                  <a:pt x="742" y="1080"/>
                </a:cubicBezTo>
                <a:cubicBezTo>
                  <a:pt x="519" y="1049"/>
                  <a:pt x="495" y="978"/>
                  <a:pt x="468" y="892"/>
                </a:cubicBezTo>
                <a:cubicBezTo>
                  <a:pt x="441" y="806"/>
                  <a:pt x="511" y="652"/>
                  <a:pt x="579" y="566"/>
                </a:cubicBezTo>
                <a:cubicBezTo>
                  <a:pt x="647" y="480"/>
                  <a:pt x="815" y="431"/>
                  <a:pt x="879" y="377"/>
                </a:cubicBezTo>
                <a:cubicBezTo>
                  <a:pt x="943" y="323"/>
                  <a:pt x="993" y="303"/>
                  <a:pt x="965" y="240"/>
                </a:cubicBezTo>
                <a:cubicBezTo>
                  <a:pt x="937" y="177"/>
                  <a:pt x="762" y="50"/>
                  <a:pt x="708" y="0"/>
                </a:cubicBezTo>
                <a:close/>
              </a:path>
            </a:pathLst>
          </a:custGeom>
          <a:solidFill>
            <a:srgbClr val="A50021"/>
          </a:solidFill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6" name="Freeform 5">
            <a:extLst>
              <a:ext uri="{FF2B5EF4-FFF2-40B4-BE49-F238E27FC236}">
                <a16:creationId xmlns:a16="http://schemas.microsoft.com/office/drawing/2014/main" id="{B9582757-A2BB-4AA7-8BD7-A8A92E3DFFB6}"/>
              </a:ext>
            </a:extLst>
          </p:cNvPr>
          <p:cNvSpPr>
            <a:spLocks/>
          </p:cNvSpPr>
          <p:nvPr/>
        </p:nvSpPr>
        <p:spPr bwMode="auto">
          <a:xfrm>
            <a:off x="4079875" y="5227638"/>
            <a:ext cx="206375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79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7" name="Freeform 6">
            <a:extLst>
              <a:ext uri="{FF2B5EF4-FFF2-40B4-BE49-F238E27FC236}">
                <a16:creationId xmlns:a16="http://schemas.microsoft.com/office/drawing/2014/main" id="{1455A362-434D-41E6-9104-3AF40B745261}"/>
              </a:ext>
            </a:extLst>
          </p:cNvPr>
          <p:cNvSpPr>
            <a:spLocks/>
          </p:cNvSpPr>
          <p:nvPr/>
        </p:nvSpPr>
        <p:spPr bwMode="auto">
          <a:xfrm>
            <a:off x="3994150" y="4560888"/>
            <a:ext cx="176213" cy="652462"/>
          </a:xfrm>
          <a:custGeom>
            <a:avLst/>
            <a:gdLst>
              <a:gd name="T0" fmla="*/ 0 w 125"/>
              <a:gd name="T1" fmla="*/ 2147483646 h 411"/>
              <a:gd name="T2" fmla="*/ 2147483646 w 125"/>
              <a:gd name="T3" fmla="*/ 2147483646 h 411"/>
              <a:gd name="T4" fmla="*/ 2147483646 w 125"/>
              <a:gd name="T5" fmla="*/ 2147483646 h 411"/>
              <a:gd name="T6" fmla="*/ 2147483646 w 125"/>
              <a:gd name="T7" fmla="*/ 2147483646 h 411"/>
              <a:gd name="T8" fmla="*/ 2147483646 w 125"/>
              <a:gd name="T9" fmla="*/ 2147483646 h 411"/>
              <a:gd name="T10" fmla="*/ 2147483646 w 125"/>
              <a:gd name="T11" fmla="*/ 2147483646 h 411"/>
              <a:gd name="T12" fmla="*/ 2147483646 w 125"/>
              <a:gd name="T13" fmla="*/ 2147483646 h 411"/>
              <a:gd name="T14" fmla="*/ 2147483646 w 125"/>
              <a:gd name="T15" fmla="*/ 2147483646 h 411"/>
              <a:gd name="T16" fmla="*/ 2147483646 w 125"/>
              <a:gd name="T17" fmla="*/ 0 h 411"/>
              <a:gd name="T18" fmla="*/ 0 w 125"/>
              <a:gd name="T19" fmla="*/ 2147483646 h 4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5" h="411">
                <a:moveTo>
                  <a:pt x="0" y="10"/>
                </a:moveTo>
                <a:lnTo>
                  <a:pt x="68" y="80"/>
                </a:lnTo>
                <a:lnTo>
                  <a:pt x="101" y="150"/>
                </a:lnTo>
                <a:lnTo>
                  <a:pt x="113" y="230"/>
                </a:lnTo>
                <a:lnTo>
                  <a:pt x="124" y="410"/>
                </a:lnTo>
                <a:lnTo>
                  <a:pt x="124" y="160"/>
                </a:lnTo>
                <a:lnTo>
                  <a:pt x="113" y="60"/>
                </a:lnTo>
                <a:lnTo>
                  <a:pt x="90" y="20"/>
                </a:lnTo>
                <a:lnTo>
                  <a:pt x="68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8" name="Freeform 7">
            <a:extLst>
              <a:ext uri="{FF2B5EF4-FFF2-40B4-BE49-F238E27FC236}">
                <a16:creationId xmlns:a16="http://schemas.microsoft.com/office/drawing/2014/main" id="{4C1203D2-5CA7-4B60-B4D8-A79BCBAC9B00}"/>
              </a:ext>
            </a:extLst>
          </p:cNvPr>
          <p:cNvSpPr>
            <a:spLocks/>
          </p:cNvSpPr>
          <p:nvPr/>
        </p:nvSpPr>
        <p:spPr bwMode="auto">
          <a:xfrm>
            <a:off x="5980113" y="4532313"/>
            <a:ext cx="303212" cy="636587"/>
          </a:xfrm>
          <a:custGeom>
            <a:avLst/>
            <a:gdLst>
              <a:gd name="T0" fmla="*/ 0 w 215"/>
              <a:gd name="T1" fmla="*/ 2147483646 h 401"/>
              <a:gd name="T2" fmla="*/ 2147483646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0 h 401"/>
              <a:gd name="T20" fmla="*/ 0 w 215"/>
              <a:gd name="T21" fmla="*/ 2147483646 h 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69" name="Freeform 8">
            <a:extLst>
              <a:ext uri="{FF2B5EF4-FFF2-40B4-BE49-F238E27FC236}">
                <a16:creationId xmlns:a16="http://schemas.microsoft.com/office/drawing/2014/main" id="{6C6879CF-8E76-4873-A053-DD0E20C45AD0}"/>
              </a:ext>
            </a:extLst>
          </p:cNvPr>
          <p:cNvSpPr>
            <a:spLocks/>
          </p:cNvSpPr>
          <p:nvPr/>
        </p:nvSpPr>
        <p:spPr bwMode="auto">
          <a:xfrm>
            <a:off x="2619375" y="6338888"/>
            <a:ext cx="206375" cy="292100"/>
          </a:xfrm>
          <a:custGeom>
            <a:avLst/>
            <a:gdLst>
              <a:gd name="T0" fmla="*/ 2147483646 w 147"/>
              <a:gd name="T1" fmla="*/ 0 h 184"/>
              <a:gd name="T2" fmla="*/ 0 w 147"/>
              <a:gd name="T3" fmla="*/ 0 h 184"/>
              <a:gd name="T4" fmla="*/ 2147483646 w 147"/>
              <a:gd name="T5" fmla="*/ 2147483646 h 184"/>
              <a:gd name="T6" fmla="*/ 2147483646 w 147"/>
              <a:gd name="T7" fmla="*/ 0 h 1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84">
                <a:moveTo>
                  <a:pt x="146" y="0"/>
                </a:moveTo>
                <a:lnTo>
                  <a:pt x="0" y="0"/>
                </a:lnTo>
                <a:lnTo>
                  <a:pt x="67" y="183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70" name="Rectangle 9">
            <a:extLst>
              <a:ext uri="{FF2B5EF4-FFF2-40B4-BE49-F238E27FC236}">
                <a16:creationId xmlns:a16="http://schemas.microsoft.com/office/drawing/2014/main" id="{E611F38F-E9FD-47B1-A8AC-FB1BC8914DB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1650" y="4498975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Lumière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6571" name="Rectangle 10">
            <a:extLst>
              <a:ext uri="{FF2B5EF4-FFF2-40B4-BE49-F238E27FC236}">
                <a16:creationId xmlns:a16="http://schemas.microsoft.com/office/drawing/2014/main" id="{5874CE0F-5726-411A-BCF6-3AE792F20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163763"/>
            <a:ext cx="17049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Paroi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intestinale</a:t>
            </a:r>
          </a:p>
        </p:txBody>
      </p:sp>
      <p:sp>
        <p:nvSpPr>
          <p:cNvPr id="66572" name="Rectangle 11">
            <a:extLst>
              <a:ext uri="{FF2B5EF4-FFF2-40B4-BE49-F238E27FC236}">
                <a16:creationId xmlns:a16="http://schemas.microsoft.com/office/drawing/2014/main" id="{15CCE3C0-B80E-47B1-8357-1224E6567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1917700"/>
            <a:ext cx="14097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Veine porte</a:t>
            </a:r>
          </a:p>
        </p:txBody>
      </p:sp>
      <p:sp>
        <p:nvSpPr>
          <p:cNvPr id="66573" name="Rectangle 12">
            <a:extLst>
              <a:ext uri="{FF2B5EF4-FFF2-40B4-BE49-F238E27FC236}">
                <a16:creationId xmlns:a16="http://schemas.microsoft.com/office/drawing/2014/main" id="{DB2F5184-0060-4343-9501-57A1155B8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863" y="4116388"/>
            <a:ext cx="17891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Circulation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générale</a:t>
            </a:r>
          </a:p>
        </p:txBody>
      </p:sp>
      <p:sp>
        <p:nvSpPr>
          <p:cNvPr id="66574" name="Rectangle 13">
            <a:extLst>
              <a:ext uri="{FF2B5EF4-FFF2-40B4-BE49-F238E27FC236}">
                <a16:creationId xmlns:a16="http://schemas.microsoft.com/office/drawing/2014/main" id="{32F23DE3-CFDE-4CE7-A147-6596790D8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548313"/>
            <a:ext cx="15335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intestinal</a:t>
            </a:r>
          </a:p>
        </p:txBody>
      </p:sp>
      <p:sp>
        <p:nvSpPr>
          <p:cNvPr id="66575" name="Rectangle 14">
            <a:extLst>
              <a:ext uri="{FF2B5EF4-FFF2-40B4-BE49-F238E27FC236}">
                <a16:creationId xmlns:a16="http://schemas.microsoft.com/office/drawing/2014/main" id="{0F733442-D36A-483B-9BB4-1D777A04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5548313"/>
            <a:ext cx="163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hépatique</a:t>
            </a:r>
          </a:p>
        </p:txBody>
      </p:sp>
      <p:sp>
        <p:nvSpPr>
          <p:cNvPr id="66576" name="Rectangle 15">
            <a:extLst>
              <a:ext uri="{FF2B5EF4-FFF2-40B4-BE49-F238E27FC236}">
                <a16:creationId xmlns:a16="http://schemas.microsoft.com/office/drawing/2014/main" id="{21679077-520B-4BED-9D53-42EF59E29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6103938"/>
            <a:ext cx="9715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00"/>
                </a:solidFill>
                <a:cs typeface="Arial" panose="020B0604020202020204" pitchFamily="34" charset="0"/>
              </a:rPr>
              <a:t>fèces</a:t>
            </a:r>
          </a:p>
        </p:txBody>
      </p:sp>
      <p:sp>
        <p:nvSpPr>
          <p:cNvPr id="66577" name="Oval 17">
            <a:extLst>
              <a:ext uri="{FF2B5EF4-FFF2-40B4-BE49-F238E27FC236}">
                <a16:creationId xmlns:a16="http://schemas.microsoft.com/office/drawing/2014/main" id="{967BF064-82C0-40B8-B81E-A0575C605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4229100"/>
            <a:ext cx="258762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6578" name="Freeform 18">
            <a:extLst>
              <a:ext uri="{FF2B5EF4-FFF2-40B4-BE49-F238E27FC236}">
                <a16:creationId xmlns:a16="http://schemas.microsoft.com/office/drawing/2014/main" id="{67DFF812-303C-41F8-A4F7-22748CF23272}"/>
              </a:ext>
            </a:extLst>
          </p:cNvPr>
          <p:cNvSpPr>
            <a:spLocks/>
          </p:cNvSpPr>
          <p:nvPr/>
        </p:nvSpPr>
        <p:spPr bwMode="auto">
          <a:xfrm>
            <a:off x="5673725" y="3978275"/>
            <a:ext cx="1263650" cy="1266825"/>
          </a:xfrm>
          <a:custGeom>
            <a:avLst/>
            <a:gdLst>
              <a:gd name="T0" fmla="*/ 2147483646 w 895"/>
              <a:gd name="T1" fmla="*/ 0 h 798"/>
              <a:gd name="T2" fmla="*/ 2147483646 w 895"/>
              <a:gd name="T3" fmla="*/ 0 h 798"/>
              <a:gd name="T4" fmla="*/ 2147483646 w 895"/>
              <a:gd name="T5" fmla="*/ 2147483646 h 798"/>
              <a:gd name="T6" fmla="*/ 0 w 895"/>
              <a:gd name="T7" fmla="*/ 2147483646 h 798"/>
              <a:gd name="T8" fmla="*/ 0 w 895"/>
              <a:gd name="T9" fmla="*/ 2147483646 h 798"/>
              <a:gd name="T10" fmla="*/ 2147483646 w 895"/>
              <a:gd name="T11" fmla="*/ 0 h 7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95" h="798">
                <a:moveTo>
                  <a:pt x="120" y="0"/>
                </a:moveTo>
                <a:lnTo>
                  <a:pt x="808" y="0"/>
                </a:lnTo>
                <a:cubicBezTo>
                  <a:pt x="895" y="95"/>
                  <a:pt x="779" y="447"/>
                  <a:pt x="644" y="568"/>
                </a:cubicBezTo>
                <a:cubicBezTo>
                  <a:pt x="509" y="689"/>
                  <a:pt x="107" y="798"/>
                  <a:pt x="0" y="729"/>
                </a:cubicBezTo>
                <a:lnTo>
                  <a:pt x="0" y="152"/>
                </a:lnTo>
                <a:cubicBezTo>
                  <a:pt x="20" y="31"/>
                  <a:pt x="120" y="0"/>
                  <a:pt x="12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9" name="Freeform 20">
            <a:extLst>
              <a:ext uri="{FF2B5EF4-FFF2-40B4-BE49-F238E27FC236}">
                <a16:creationId xmlns:a16="http://schemas.microsoft.com/office/drawing/2014/main" id="{3E901E2B-998F-4F1B-8F25-9A286FEE4F2A}"/>
              </a:ext>
            </a:extLst>
          </p:cNvPr>
          <p:cNvSpPr>
            <a:spLocks/>
          </p:cNvSpPr>
          <p:nvPr/>
        </p:nvSpPr>
        <p:spPr bwMode="auto">
          <a:xfrm>
            <a:off x="6170613" y="5195888"/>
            <a:ext cx="207962" cy="207962"/>
          </a:xfrm>
          <a:custGeom>
            <a:avLst/>
            <a:gdLst>
              <a:gd name="T0" fmla="*/ 2147483646 w 147"/>
              <a:gd name="T1" fmla="*/ 0 h 131"/>
              <a:gd name="T2" fmla="*/ 0 w 147"/>
              <a:gd name="T3" fmla="*/ 0 h 131"/>
              <a:gd name="T4" fmla="*/ 2147483646 w 147"/>
              <a:gd name="T5" fmla="*/ 2147483646 h 131"/>
              <a:gd name="T6" fmla="*/ 2147483646 w 147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" h="131">
                <a:moveTo>
                  <a:pt x="146" y="0"/>
                </a:moveTo>
                <a:lnTo>
                  <a:pt x="0" y="0"/>
                </a:lnTo>
                <a:lnTo>
                  <a:pt x="67" y="130"/>
                </a:lnTo>
                <a:lnTo>
                  <a:pt x="146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80" name="Freeform 21">
            <a:extLst>
              <a:ext uri="{FF2B5EF4-FFF2-40B4-BE49-F238E27FC236}">
                <a16:creationId xmlns:a16="http://schemas.microsoft.com/office/drawing/2014/main" id="{DC3E9132-0BAB-4691-A7D6-287A079FB30E}"/>
              </a:ext>
            </a:extLst>
          </p:cNvPr>
          <p:cNvSpPr>
            <a:spLocks/>
          </p:cNvSpPr>
          <p:nvPr/>
        </p:nvSpPr>
        <p:spPr bwMode="auto">
          <a:xfrm>
            <a:off x="5995988" y="4548188"/>
            <a:ext cx="303212" cy="636587"/>
          </a:xfrm>
          <a:custGeom>
            <a:avLst/>
            <a:gdLst>
              <a:gd name="T0" fmla="*/ 0 w 215"/>
              <a:gd name="T1" fmla="*/ 2147483646 h 401"/>
              <a:gd name="T2" fmla="*/ 0 w 215"/>
              <a:gd name="T3" fmla="*/ 2147483646 h 401"/>
              <a:gd name="T4" fmla="*/ 2147483646 w 215"/>
              <a:gd name="T5" fmla="*/ 2147483646 h 401"/>
              <a:gd name="T6" fmla="*/ 2147483646 w 215"/>
              <a:gd name="T7" fmla="*/ 2147483646 h 401"/>
              <a:gd name="T8" fmla="*/ 2147483646 w 215"/>
              <a:gd name="T9" fmla="*/ 2147483646 h 401"/>
              <a:gd name="T10" fmla="*/ 2147483646 w 215"/>
              <a:gd name="T11" fmla="*/ 2147483646 h 401"/>
              <a:gd name="T12" fmla="*/ 2147483646 w 215"/>
              <a:gd name="T13" fmla="*/ 2147483646 h 401"/>
              <a:gd name="T14" fmla="*/ 2147483646 w 215"/>
              <a:gd name="T15" fmla="*/ 2147483646 h 401"/>
              <a:gd name="T16" fmla="*/ 2147483646 w 215"/>
              <a:gd name="T17" fmla="*/ 2147483646 h 401"/>
              <a:gd name="T18" fmla="*/ 2147483646 w 215"/>
              <a:gd name="T19" fmla="*/ 2147483646 h 401"/>
              <a:gd name="T20" fmla="*/ 2147483646 w 215"/>
              <a:gd name="T21" fmla="*/ 0 h 401"/>
              <a:gd name="T22" fmla="*/ 0 w 215"/>
              <a:gd name="T23" fmla="*/ 2147483646 h 4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5" h="401">
                <a:moveTo>
                  <a:pt x="0" y="10"/>
                </a:moveTo>
                <a:lnTo>
                  <a:pt x="0" y="10"/>
                </a:lnTo>
                <a:lnTo>
                  <a:pt x="68" y="40"/>
                </a:lnTo>
                <a:lnTo>
                  <a:pt x="113" y="90"/>
                </a:lnTo>
                <a:lnTo>
                  <a:pt x="158" y="160"/>
                </a:lnTo>
                <a:lnTo>
                  <a:pt x="191" y="230"/>
                </a:lnTo>
                <a:lnTo>
                  <a:pt x="203" y="400"/>
                </a:lnTo>
                <a:lnTo>
                  <a:pt x="214" y="160"/>
                </a:lnTo>
                <a:lnTo>
                  <a:pt x="191" y="90"/>
                </a:lnTo>
                <a:lnTo>
                  <a:pt x="169" y="40"/>
                </a:lnTo>
                <a:lnTo>
                  <a:pt x="124" y="0"/>
                </a:lnTo>
                <a:lnTo>
                  <a:pt x="0" y="1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078" name="Rectangle 22">
            <a:extLst>
              <a:ext uri="{FF2B5EF4-FFF2-40B4-BE49-F238E27FC236}">
                <a16:creationId xmlns:a16="http://schemas.microsoft.com/office/drawing/2014/main" id="{410ACC17-4B2D-47D6-AC0C-D390545B3F0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389688" y="3338513"/>
            <a:ext cx="728662" cy="4587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panose="020B0604020202020204" pitchFamily="34" charset="0"/>
              </a:rPr>
              <a:t>foie</a:t>
            </a:r>
          </a:p>
        </p:txBody>
      </p:sp>
      <p:sp>
        <p:nvSpPr>
          <p:cNvPr id="66582" name="Freeform 23">
            <a:extLst>
              <a:ext uri="{FF2B5EF4-FFF2-40B4-BE49-F238E27FC236}">
                <a16:creationId xmlns:a16="http://schemas.microsoft.com/office/drawing/2014/main" id="{F0C90D68-174C-467C-825C-8A0724345FB3}"/>
              </a:ext>
            </a:extLst>
          </p:cNvPr>
          <p:cNvSpPr>
            <a:spLocks/>
          </p:cNvSpPr>
          <p:nvPr/>
        </p:nvSpPr>
        <p:spPr bwMode="auto">
          <a:xfrm>
            <a:off x="7089775" y="4395788"/>
            <a:ext cx="255588" cy="303212"/>
          </a:xfrm>
          <a:custGeom>
            <a:avLst/>
            <a:gdLst>
              <a:gd name="T0" fmla="*/ 0 w 181"/>
              <a:gd name="T1" fmla="*/ 0 h 191"/>
              <a:gd name="T2" fmla="*/ 0 w 181"/>
              <a:gd name="T3" fmla="*/ 2147483646 h 191"/>
              <a:gd name="T4" fmla="*/ 2147483646 w 181"/>
              <a:gd name="T5" fmla="*/ 2147483646 h 191"/>
              <a:gd name="T6" fmla="*/ 0 w 181"/>
              <a:gd name="T7" fmla="*/ 0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1" h="191">
                <a:moveTo>
                  <a:pt x="0" y="0"/>
                </a:moveTo>
                <a:lnTo>
                  <a:pt x="0" y="190"/>
                </a:lnTo>
                <a:lnTo>
                  <a:pt x="180" y="10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583" name="Rectangle 24">
            <a:extLst>
              <a:ext uri="{FF2B5EF4-FFF2-40B4-BE49-F238E27FC236}">
                <a16:creationId xmlns:a16="http://schemas.microsoft.com/office/drawing/2014/main" id="{4F625FBD-8CF8-416C-AFFD-DEF87DA07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6007100"/>
            <a:ext cx="2432050" cy="458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9900"/>
                </a:solidFill>
                <a:cs typeface="Arial" panose="020B0604020202020204" pitchFamily="34" charset="0"/>
              </a:rPr>
              <a:t>METABOLISME</a:t>
            </a:r>
          </a:p>
        </p:txBody>
      </p:sp>
      <p:sp>
        <p:nvSpPr>
          <p:cNvPr id="66584" name="Rectangle 25">
            <a:extLst>
              <a:ext uri="{FF2B5EF4-FFF2-40B4-BE49-F238E27FC236}">
                <a16:creationId xmlns:a16="http://schemas.microsoft.com/office/drawing/2014/main" id="{D1A7E938-7553-4B3E-BA4D-31AFB3E8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641725"/>
            <a:ext cx="2235200" cy="458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2400" b="1">
                <a:solidFill>
                  <a:srgbClr val="00007D"/>
                </a:solidFill>
                <a:cs typeface="Arial" panose="020B0604020202020204" pitchFamily="34" charset="0"/>
              </a:rPr>
              <a:t>ABSORPTION</a:t>
            </a:r>
          </a:p>
        </p:txBody>
      </p:sp>
      <p:sp>
        <p:nvSpPr>
          <p:cNvPr id="66585" name="Espace réservé du numéro de diapositive 1">
            <a:extLst>
              <a:ext uri="{FF2B5EF4-FFF2-40B4-BE49-F238E27FC236}">
                <a16:creationId xmlns:a16="http://schemas.microsoft.com/office/drawing/2014/main" id="{74ED3967-61C5-44F7-BD1F-43FE78E7A8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45363" y="6110288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fr-FR" altLang="fr-FR" sz="120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èche droite 2">
            <a:extLst>
              <a:ext uri="{FF2B5EF4-FFF2-40B4-BE49-F238E27FC236}">
                <a16:creationId xmlns:a16="http://schemas.microsoft.com/office/drawing/2014/main" id="{5FCE6F92-397C-4DCA-8781-175A374D8391}"/>
              </a:ext>
            </a:extLst>
          </p:cNvPr>
          <p:cNvSpPr/>
          <p:nvPr/>
        </p:nvSpPr>
        <p:spPr>
          <a:xfrm>
            <a:off x="1974850" y="4116388"/>
            <a:ext cx="1152525" cy="227012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66587" name="Groupe 5">
            <a:extLst>
              <a:ext uri="{FF2B5EF4-FFF2-40B4-BE49-F238E27FC236}">
                <a16:creationId xmlns:a16="http://schemas.microsoft.com/office/drawing/2014/main" id="{8CB2F9DE-A508-4AF5-BFFB-CF3EEA42863C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3455988"/>
            <a:ext cx="525463" cy="461962"/>
            <a:chOff x="533401" y="2163763"/>
            <a:chExt cx="524932" cy="461665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BC2415EA-B205-41F0-91E0-573C3907E47A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600" name="ZoneTexte 3">
              <a:extLst>
                <a:ext uri="{FF2B5EF4-FFF2-40B4-BE49-F238E27FC236}">
                  <a16:creationId xmlns:a16="http://schemas.microsoft.com/office/drawing/2014/main" id="{EC53B832-A247-4666-8393-F47AE71FC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6588" name="Groupe 31">
            <a:extLst>
              <a:ext uri="{FF2B5EF4-FFF2-40B4-BE49-F238E27FC236}">
                <a16:creationId xmlns:a16="http://schemas.microsoft.com/office/drawing/2014/main" id="{22CF7AFD-8D8A-4722-B344-943DC550AD96}"/>
              </a:ext>
            </a:extLst>
          </p:cNvPr>
          <p:cNvGrpSpPr>
            <a:grpSpLocks/>
          </p:cNvGrpSpPr>
          <p:nvPr/>
        </p:nvGrpSpPr>
        <p:grpSpPr bwMode="auto">
          <a:xfrm>
            <a:off x="3338513" y="5205413"/>
            <a:ext cx="525462" cy="460375"/>
            <a:chOff x="533401" y="2163763"/>
            <a:chExt cx="524932" cy="461665"/>
          </a:xfrm>
        </p:grpSpPr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AD22609-58C5-4249-891B-118E75503BDC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598" name="ZoneTexte 33">
              <a:extLst>
                <a:ext uri="{FF2B5EF4-FFF2-40B4-BE49-F238E27FC236}">
                  <a16:creationId xmlns:a16="http://schemas.microsoft.com/office/drawing/2014/main" id="{7C126DA5-E50C-46FA-966D-10E8596D0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6589" name="Groupe 34">
            <a:extLst>
              <a:ext uri="{FF2B5EF4-FFF2-40B4-BE49-F238E27FC236}">
                <a16:creationId xmlns:a16="http://schemas.microsoft.com/office/drawing/2014/main" id="{EE7226D2-D4E3-4D3C-B1B9-FF294905DA23}"/>
              </a:ext>
            </a:extLst>
          </p:cNvPr>
          <p:cNvGrpSpPr>
            <a:grpSpLocks/>
          </p:cNvGrpSpPr>
          <p:nvPr/>
        </p:nvGrpSpPr>
        <p:grpSpPr bwMode="auto">
          <a:xfrm>
            <a:off x="5470525" y="5292725"/>
            <a:ext cx="525463" cy="461963"/>
            <a:chOff x="533401" y="2163763"/>
            <a:chExt cx="524932" cy="461665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687B527-34C0-4C44-8BE8-A5E31237C836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596" name="ZoneTexte 36">
              <a:extLst>
                <a:ext uri="{FF2B5EF4-FFF2-40B4-BE49-F238E27FC236}">
                  <a16:creationId xmlns:a16="http://schemas.microsoft.com/office/drawing/2014/main" id="{C7972AB4-32F7-409E-8935-CE9B5B2B9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2400">
                  <a:solidFill>
                    <a:srgbClr val="FF0000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6590" name="Rectangle 16">
            <a:extLst>
              <a:ext uri="{FF2B5EF4-FFF2-40B4-BE49-F238E27FC236}">
                <a16:creationId xmlns:a16="http://schemas.microsoft.com/office/drawing/2014/main" id="{4E0ED005-E42D-41A2-B475-4E1B44118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8863" y="333375"/>
            <a:ext cx="7824787" cy="1228725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 par voie orale </a:t>
            </a:r>
          </a:p>
        </p:txBody>
      </p:sp>
      <p:grpSp>
        <p:nvGrpSpPr>
          <p:cNvPr id="66591" name="Groupe 37">
            <a:extLst>
              <a:ext uri="{FF2B5EF4-FFF2-40B4-BE49-F238E27FC236}">
                <a16:creationId xmlns:a16="http://schemas.microsoft.com/office/drawing/2014/main" id="{C7643D0B-8962-4591-B7ED-E0F472C0548A}"/>
              </a:ext>
            </a:extLst>
          </p:cNvPr>
          <p:cNvGrpSpPr>
            <a:grpSpLocks/>
          </p:cNvGrpSpPr>
          <p:nvPr/>
        </p:nvGrpSpPr>
        <p:grpSpPr bwMode="auto">
          <a:xfrm>
            <a:off x="6189663" y="1446213"/>
            <a:ext cx="525462" cy="461962"/>
            <a:chOff x="533401" y="2163763"/>
            <a:chExt cx="524932" cy="461665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205B445E-B7D1-4E1D-8A44-295DCC196D2F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66594" name="ZoneTexte 39">
              <a:extLst>
                <a:ext uri="{FF2B5EF4-FFF2-40B4-BE49-F238E27FC236}">
                  <a16:creationId xmlns:a16="http://schemas.microsoft.com/office/drawing/2014/main" id="{E61E2C3C-E9E5-439F-AFD9-98EA70148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1847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fr-FR" altLang="fr-FR" sz="24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6592" name="ZoneTexte 6">
            <a:extLst>
              <a:ext uri="{FF2B5EF4-FFF2-40B4-BE49-F238E27FC236}">
                <a16:creationId xmlns:a16="http://schemas.microsoft.com/office/drawing/2014/main" id="{4D8C092F-78B8-466C-BAA2-A6FCE2A0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444625"/>
            <a:ext cx="2511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>
                <a:solidFill>
                  <a:srgbClr val="FF0000"/>
                </a:solidFill>
                <a:cs typeface="Arial" panose="020B0604020202020204" pitchFamily="34" charset="0"/>
              </a:rPr>
              <a:t>Etapes à franchir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0CE5078-957C-4967-BEE3-2A196753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68638"/>
            <a:ext cx="5757862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hlinkClick r:id="rId3"/>
              </a:rPr>
              <a:t>http://www.icp.org.nz/icp_t6.html</a:t>
            </a:r>
            <a:endParaRPr lang="fr-FR" altLang="fr-FR" sz="2800" b="1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ACE6696-BC77-4550-87BD-E43189EF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44450"/>
            <a:ext cx="81280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/>
              <a:t>La biodisponibilité par voie orale</a:t>
            </a:r>
            <a:endParaRPr lang="fr-FR" altLang="fr-FR" sz="3600"/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96B5AAD8-075C-44C5-B8C9-68DF7BE7568D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279900" y="3716338"/>
            <a:ext cx="976313" cy="1201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82800" bIns="8280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b="1">
                <a:solidFill>
                  <a:srgbClr val="FF0000"/>
                </a:solidFill>
                <a:cs typeface="Arial" panose="020B0604020202020204" pitchFamily="34" charset="0"/>
                <a:sym typeface="Wingdings 2" panose="05020102010507070707" pitchFamily="18" charset="2"/>
              </a:rPr>
              <a:t>click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2ADD9C2E-E2F1-4E0B-9AD6-771979817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3775" y="1268413"/>
            <a:ext cx="5695950" cy="1728787"/>
          </a:xfrm>
          <a:ln w="2857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905000" indent="-1905000" algn="ctr" defTabSz="76200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fr-FR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sz="3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sz="3600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first-pass</a:t>
            </a:r>
            <a:endParaRPr lang="fr-FR" sz="3600" baseline="-25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905000" indent="-1905000" defTabSz="762000" eaLnBrk="1" hangingPunct="1">
              <a:buFont typeface="Wingdings" panose="05000000000000000000" pitchFamily="2" charset="2"/>
              <a:buNone/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F% =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abs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Intestinal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x </a:t>
            </a:r>
            <a:r>
              <a:rPr lang="fr-FR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F</a:t>
            </a:r>
            <a:r>
              <a:rPr lang="fr-FR" baseline="-25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Hépatique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899FA10-C147-4FF7-B1A1-0E302528C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404813"/>
            <a:ext cx="7616825" cy="714375"/>
          </a:xfrm>
        </p:spPr>
        <p:txBody>
          <a:bodyPr/>
          <a:lstStyle/>
          <a:p>
            <a:pPr defTabSz="762000" eaLnBrk="1" hangingPunct="1"/>
            <a:r>
              <a:rPr lang="fr-FR" altLang="fr-FR" sz="4000"/>
              <a:t>La biodisponibilité par voie orale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BD006E93-1656-4144-81B0-1AAE14CF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3211513"/>
            <a:ext cx="6543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/>
              <a:t>f</a:t>
            </a:r>
            <a:r>
              <a:rPr lang="fr-FR" altLang="fr-FR" baseline="-25000"/>
              <a:t>abs</a:t>
            </a:r>
            <a:r>
              <a:rPr lang="fr-FR" altLang="fr-FR"/>
              <a:t> : 	fraction absorbée</a:t>
            </a:r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1B874799-9A45-40E6-8BCA-155B3E00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" y="4003675"/>
            <a:ext cx="84470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1905000" indent="-19050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3600"/>
              <a:t>F</a:t>
            </a:r>
            <a:r>
              <a:rPr lang="fr-FR" altLang="fr-FR" sz="3600" baseline="-25000"/>
              <a:t>first-pass</a:t>
            </a:r>
            <a:r>
              <a:rPr lang="fr-FR" altLang="fr-FR"/>
              <a:t> :   </a:t>
            </a:r>
            <a:r>
              <a:rPr lang="fr-FR" altLang="fr-FR" sz="2800"/>
              <a:t>fraction qui échappe aux métabolismes de “1</a:t>
            </a:r>
            <a:r>
              <a:rPr lang="fr-FR" altLang="fr-FR" sz="2800" baseline="30000"/>
              <a:t>er</a:t>
            </a:r>
            <a:r>
              <a:rPr lang="fr-FR" altLang="fr-FR" sz="2800"/>
              <a:t> passage”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85D087E5-34C8-4E24-8B99-5EA12C82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022850"/>
            <a:ext cx="50577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Métabolisme paroi intestinale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Métabolisme hépatique</a:t>
            </a:r>
          </a:p>
        </p:txBody>
      </p:sp>
      <p:grpSp>
        <p:nvGrpSpPr>
          <p:cNvPr id="70663" name="Groupe 7">
            <a:extLst>
              <a:ext uri="{FF2B5EF4-FFF2-40B4-BE49-F238E27FC236}">
                <a16:creationId xmlns:a16="http://schemas.microsoft.com/office/drawing/2014/main" id="{28DA93FF-A9CF-4280-A8E1-1936592DF0E0}"/>
              </a:ext>
            </a:extLst>
          </p:cNvPr>
          <p:cNvGrpSpPr>
            <a:grpSpLocks/>
          </p:cNvGrpSpPr>
          <p:nvPr/>
        </p:nvGrpSpPr>
        <p:grpSpPr bwMode="auto">
          <a:xfrm>
            <a:off x="6799263" y="3224213"/>
            <a:ext cx="525462" cy="461962"/>
            <a:chOff x="533401" y="2163763"/>
            <a:chExt cx="524932" cy="461665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F151A48-B069-4774-904A-54B6AFDFA50E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0675" name="ZoneTexte 9">
              <a:extLst>
                <a:ext uri="{FF2B5EF4-FFF2-40B4-BE49-F238E27FC236}">
                  <a16:creationId xmlns:a16="http://schemas.microsoft.com/office/drawing/2014/main" id="{BFD84E5A-1DF6-43C7-A7AB-D1D9CB7FD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70664" name="Groupe 10">
            <a:extLst>
              <a:ext uri="{FF2B5EF4-FFF2-40B4-BE49-F238E27FC236}">
                <a16:creationId xmlns:a16="http://schemas.microsoft.com/office/drawing/2014/main" id="{62BCCFB3-4AF3-4215-9B93-7D8CA2C215D9}"/>
              </a:ext>
            </a:extLst>
          </p:cNvPr>
          <p:cNvGrpSpPr>
            <a:grpSpLocks/>
          </p:cNvGrpSpPr>
          <p:nvPr/>
        </p:nvGrpSpPr>
        <p:grpSpPr bwMode="auto">
          <a:xfrm>
            <a:off x="6965950" y="4926013"/>
            <a:ext cx="525463" cy="460375"/>
            <a:chOff x="533401" y="2163763"/>
            <a:chExt cx="524932" cy="46166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BFAF214-90CD-4D54-8BF9-365E8B64D83D}"/>
                </a:ext>
              </a:extLst>
            </p:cNvPr>
            <p:cNvSpPr/>
            <p:nvPr/>
          </p:nvSpPr>
          <p:spPr>
            <a:xfrm>
              <a:off x="533401" y="2163763"/>
              <a:ext cx="524932" cy="4584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0673" name="ZoneTexte 12">
              <a:extLst>
                <a:ext uri="{FF2B5EF4-FFF2-40B4-BE49-F238E27FC236}">
                  <a16:creationId xmlns:a16="http://schemas.microsoft.com/office/drawing/2014/main" id="{72B71E15-8028-46AD-A05A-F5AAB9A72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70665" name="Groupe 13">
            <a:extLst>
              <a:ext uri="{FF2B5EF4-FFF2-40B4-BE49-F238E27FC236}">
                <a16:creationId xmlns:a16="http://schemas.microsoft.com/office/drawing/2014/main" id="{16CAC7A8-4748-4D1A-B3A1-27BCEEB2C9C9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5418138"/>
            <a:ext cx="525463" cy="461962"/>
            <a:chOff x="533401" y="2163763"/>
            <a:chExt cx="524932" cy="461665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26D56BD-8D7A-4478-8EE6-44ED4CC780D7}"/>
                </a:ext>
              </a:extLst>
            </p:cNvPr>
            <p:cNvSpPr/>
            <p:nvPr/>
          </p:nvSpPr>
          <p:spPr>
            <a:xfrm>
              <a:off x="533401" y="2163763"/>
              <a:ext cx="524932" cy="4584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70671" name="ZoneTexte 15">
              <a:extLst>
                <a:ext uri="{FF2B5EF4-FFF2-40B4-BE49-F238E27FC236}">
                  <a16:creationId xmlns:a16="http://schemas.microsoft.com/office/drawing/2014/main" id="{BF3B1BBA-4C4B-4D44-9BC4-E9E97C63A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52" y="2163763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40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7527C71-DF54-42E3-9C52-6885893DA11A}"/>
              </a:ext>
            </a:extLst>
          </p:cNvPr>
          <p:cNvSpPr/>
          <p:nvPr/>
        </p:nvSpPr>
        <p:spPr>
          <a:xfrm>
            <a:off x="5072063" y="1557338"/>
            <a:ext cx="358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7D83BE-45D1-4427-907A-E81374017A12}"/>
              </a:ext>
            </a:extLst>
          </p:cNvPr>
          <p:cNvSpPr/>
          <p:nvPr/>
        </p:nvSpPr>
        <p:spPr>
          <a:xfrm>
            <a:off x="4030663" y="2276475"/>
            <a:ext cx="360362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94AD38-163B-422D-AC1D-8B57ADD160DF}"/>
              </a:ext>
            </a:extLst>
          </p:cNvPr>
          <p:cNvSpPr/>
          <p:nvPr/>
        </p:nvSpPr>
        <p:spPr>
          <a:xfrm>
            <a:off x="5773738" y="2219325"/>
            <a:ext cx="3603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D5C2F043-19D3-4962-A13F-5765488940DA}"/>
              </a:ext>
            </a:extLst>
          </p:cNvPr>
          <p:cNvSpPr/>
          <p:nvPr/>
        </p:nvSpPr>
        <p:spPr>
          <a:xfrm rot="5400000">
            <a:off x="5738813" y="1355725"/>
            <a:ext cx="355600" cy="1727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ylindre 14">
            <a:extLst>
              <a:ext uri="{FF2B5EF4-FFF2-40B4-BE49-F238E27FC236}">
                <a16:creationId xmlns:a16="http://schemas.microsoft.com/office/drawing/2014/main" id="{7E42DBF0-4624-41A4-B2C9-DF1CB837BC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55731" y="1743869"/>
            <a:ext cx="1366838" cy="2159000"/>
          </a:xfrm>
          <a:prstGeom prst="can">
            <a:avLst>
              <a:gd name="adj" fmla="val 28171"/>
            </a:avLst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800"/>
          </a:p>
        </p:txBody>
      </p:sp>
      <p:sp>
        <p:nvSpPr>
          <p:cNvPr id="6" name="Cylindre 5">
            <a:extLst>
              <a:ext uri="{FF2B5EF4-FFF2-40B4-BE49-F238E27FC236}">
                <a16:creationId xmlns:a16="http://schemas.microsoft.com/office/drawing/2014/main" id="{E5C70C5F-30FA-4469-839E-1B255B93DAF1}"/>
              </a:ext>
            </a:extLst>
          </p:cNvPr>
          <p:cNvSpPr/>
          <p:nvPr/>
        </p:nvSpPr>
        <p:spPr bwMode="auto">
          <a:xfrm rot="5400000">
            <a:off x="4342607" y="662781"/>
            <a:ext cx="1366838" cy="4321175"/>
          </a:xfrm>
          <a:prstGeom prst="can">
            <a:avLst>
              <a:gd name="adj" fmla="val 28138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2708" name="Picture 3" descr="gr1lf1906_c">
            <a:extLst>
              <a:ext uri="{FF2B5EF4-FFF2-40B4-BE49-F238E27FC236}">
                <a16:creationId xmlns:a16="http://schemas.microsoft.com/office/drawing/2014/main" id="{1F320B86-B07D-4BC2-A0E4-70672179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500438"/>
            <a:ext cx="21336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2">
            <a:extLst>
              <a:ext uri="{FF2B5EF4-FFF2-40B4-BE49-F238E27FC236}">
                <a16:creationId xmlns:a16="http://schemas.microsoft.com/office/drawing/2014/main" id="{590917DB-F1B3-46FF-BE5C-DFBDE9FF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5300663"/>
            <a:ext cx="1660525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2">
            <a:extLst>
              <a:ext uri="{FF2B5EF4-FFF2-40B4-BE49-F238E27FC236}">
                <a16:creationId xmlns:a16="http://schemas.microsoft.com/office/drawing/2014/main" id="{D94A4998-BAFB-45B0-A022-AC53EB1E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3924300"/>
            <a:ext cx="220503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1" name="ZoneTexte 6">
            <a:extLst>
              <a:ext uri="{FF2B5EF4-FFF2-40B4-BE49-F238E27FC236}">
                <a16:creationId xmlns:a16="http://schemas.microsoft.com/office/drawing/2014/main" id="{654749BE-54CF-4B1D-B5D7-0E16D89E7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2287588"/>
            <a:ext cx="19732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buccale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rgbClr val="800000"/>
                </a:solidFill>
              </a:rPr>
              <a:t>Pas de 1er passage</a:t>
            </a:r>
          </a:p>
        </p:txBody>
      </p:sp>
      <p:sp>
        <p:nvSpPr>
          <p:cNvPr id="72712" name="ZoneTexte 7">
            <a:extLst>
              <a:ext uri="{FF2B5EF4-FFF2-40B4-BE49-F238E27FC236}">
                <a16:creationId xmlns:a16="http://schemas.microsoft.com/office/drawing/2014/main" id="{9A50A04D-C15B-4374-9A13-88CBB48E5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287588"/>
            <a:ext cx="407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intestinale ou gastrique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>
                <a:solidFill>
                  <a:srgbClr val="800000"/>
                </a:solidFill>
              </a:rPr>
              <a:t>Effet de 1er passage</a:t>
            </a:r>
          </a:p>
        </p:txBody>
      </p:sp>
      <p:sp>
        <p:nvSpPr>
          <p:cNvPr id="72713" name="ZoneTexte 6">
            <a:extLst>
              <a:ext uri="{FF2B5EF4-FFF2-40B4-BE49-F238E27FC236}">
                <a16:creationId xmlns:a16="http://schemas.microsoft.com/office/drawing/2014/main" id="{B8337A4A-268B-433A-8CFC-C18AB0D0D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2287588"/>
            <a:ext cx="2263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/>
              <a:t>Absorption rectale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>
                <a:solidFill>
                  <a:srgbClr val="800000"/>
                </a:solidFill>
              </a:rPr>
              <a:t>Effet de 1er passage limité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0C35077-DD32-47E2-89B9-BE4762B3D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1039813"/>
            <a:ext cx="8567737" cy="10509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fr-FR" altLang="fr-FR" sz="2800" kern="0" dirty="0"/>
              <a:t>Effet de </a:t>
            </a:r>
            <a:r>
              <a:rPr lang="fr-FR" altLang="fr-FR" sz="2800" b="1" kern="0" dirty="0">
                <a:solidFill>
                  <a:srgbClr val="FF6600"/>
                </a:solidFill>
              </a:rPr>
              <a:t>1</a:t>
            </a:r>
            <a:r>
              <a:rPr lang="fr-FR" altLang="fr-FR" sz="2800" b="1" kern="0" baseline="30000" dirty="0">
                <a:solidFill>
                  <a:srgbClr val="FF6600"/>
                </a:solidFill>
              </a:rPr>
              <a:t>er</a:t>
            </a:r>
            <a:r>
              <a:rPr lang="fr-FR" altLang="fr-FR" sz="2800" b="1" kern="0" dirty="0">
                <a:solidFill>
                  <a:srgbClr val="FF6600"/>
                </a:solidFill>
              </a:rPr>
              <a:t> passage hépatique </a:t>
            </a:r>
            <a:r>
              <a:rPr lang="fr-FR" altLang="fr-FR" sz="2800" kern="0" dirty="0"/>
              <a:t>: différences selon les segments du tube digestif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66B785-7928-411B-B46B-66507D84E4DA}"/>
              </a:ext>
            </a:extLst>
          </p:cNvPr>
          <p:cNvSpPr/>
          <p:nvPr/>
        </p:nvSpPr>
        <p:spPr>
          <a:xfrm>
            <a:off x="1012825" y="333375"/>
            <a:ext cx="816292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sz="40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La biodisponibilité par voie orale</a:t>
            </a:r>
            <a:endParaRPr lang="fr-FR" dirty="0">
              <a:latin typeface="Arial" charset="0"/>
            </a:endParaRPr>
          </a:p>
        </p:txBody>
      </p:sp>
      <p:pic>
        <p:nvPicPr>
          <p:cNvPr id="72716" name="Picture 13" descr="C:\Users\AFERRAN\Desktop\Sans titre.png">
            <a:extLst>
              <a:ext uri="{FF2B5EF4-FFF2-40B4-BE49-F238E27FC236}">
                <a16:creationId xmlns:a16="http://schemas.microsoft.com/office/drawing/2014/main" id="{56B176D0-5E39-485B-BA37-BE20F3DF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621088"/>
            <a:ext cx="128111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ZoneTexte 1">
            <a:extLst>
              <a:ext uri="{FF2B5EF4-FFF2-40B4-BE49-F238E27FC236}">
                <a16:creationId xmlns:a16="http://schemas.microsoft.com/office/drawing/2014/main" id="{DA29AAEE-1B35-4E8B-A199-EAA221E5B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6284913"/>
            <a:ext cx="194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Voie lymphatique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12542DE-2676-44A5-9E0B-44579CC53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846138"/>
            <a:ext cx="8426450" cy="1347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800"/>
              <a:t>Effet de </a:t>
            </a:r>
            <a:r>
              <a:rPr lang="fr-FR" altLang="fr-FR" sz="2800" b="1"/>
              <a:t>1</a:t>
            </a:r>
            <a:r>
              <a:rPr lang="fr-FR" altLang="fr-FR" sz="2800" b="1" baseline="30000"/>
              <a:t>er</a:t>
            </a:r>
            <a:r>
              <a:rPr lang="fr-FR" altLang="fr-FR" sz="2800" b="1"/>
              <a:t> passage pulmonaire </a:t>
            </a:r>
            <a:r>
              <a:rPr lang="fr-FR" altLang="fr-FR" sz="2800"/>
              <a:t>possible concerne toutes les voies d’administration</a:t>
            </a:r>
          </a:p>
        </p:txBody>
      </p:sp>
      <p:pic>
        <p:nvPicPr>
          <p:cNvPr id="74755" name="Picture 2">
            <a:extLst>
              <a:ext uri="{FF2B5EF4-FFF2-40B4-BE49-F238E27FC236}">
                <a16:creationId xmlns:a16="http://schemas.microsoft.com/office/drawing/2014/main" id="{CA422069-59DE-44AA-A3F2-38398730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2193925"/>
            <a:ext cx="61356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ZoneTexte 1">
            <a:extLst>
              <a:ext uri="{FF2B5EF4-FFF2-40B4-BE49-F238E27FC236}">
                <a16:creationId xmlns:a16="http://schemas.microsoft.com/office/drawing/2014/main" id="{79CEC876-E8D6-467A-B9F3-8CEDA5FF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6011863"/>
            <a:ext cx="589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Boer : Br J Anaesthesia 2003: drug handling by the lung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6A652A-85C8-4EB8-A7E7-D209423EED77}"/>
              </a:ext>
            </a:extLst>
          </p:cNvPr>
          <p:cNvSpPr/>
          <p:nvPr/>
        </p:nvSpPr>
        <p:spPr>
          <a:xfrm>
            <a:off x="895350" y="849313"/>
            <a:ext cx="8353425" cy="5761037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74758" name="ZoneTexte 2">
            <a:extLst>
              <a:ext uri="{FF2B5EF4-FFF2-40B4-BE49-F238E27FC236}">
                <a16:creationId xmlns:a16="http://schemas.microsoft.com/office/drawing/2014/main" id="{1F44C261-679C-4F31-8BAD-C21F884C5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404813"/>
            <a:ext cx="1352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>
                <a:solidFill>
                  <a:srgbClr val="009900"/>
                </a:solidFill>
              </a:rPr>
              <a:t>remarque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A41BABE-0C8F-48FA-BE2C-DC82B557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1700213"/>
            <a:ext cx="8458200" cy="38893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defTabSz="7620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00007D"/>
              </a:buClr>
              <a:defRPr/>
            </a:pP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La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biodisponibilité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décrit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b="1" dirty="0">
                <a:solidFill>
                  <a:srgbClr val="C00000"/>
                </a:solidFill>
                <a:cs typeface="Arial" panose="020B0604020202020204" pitchFamily="34" charset="0"/>
              </a:rPr>
              <a:t>comment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un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principe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actif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devient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b="1" dirty="0" err="1">
                <a:solidFill>
                  <a:srgbClr val="009900"/>
                </a:solidFill>
                <a:cs typeface="Arial" panose="020B0604020202020204" pitchFamily="34" charset="0"/>
              </a:rPr>
              <a:t>disponible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pour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produire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son action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biologique</a:t>
            </a:r>
            <a:endParaRPr lang="en-US" altLang="fr-F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120000"/>
              </a:lnSpc>
              <a:buClr>
                <a:srgbClr val="00007D"/>
              </a:buClr>
              <a:buFont typeface="Wingdings" pitchFamily="2" charset="2"/>
              <a:buNone/>
              <a:defRPr/>
            </a:pPr>
            <a:endParaRPr lang="en-US" altLang="fr-FR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9999CC"/>
              </a:buClr>
              <a:defRPr/>
            </a:pPr>
            <a:r>
              <a:rPr lang="en-US" altLang="fr-FR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Arial" panose="020B0604020202020204" pitchFamily="34" charset="0"/>
              </a:rPr>
              <a:t>Quantité</a:t>
            </a:r>
            <a:r>
              <a:rPr lang="en-US" altLang="fr-FR" sz="3000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Arial" panose="020B0604020202020204" pitchFamily="34" charset="0"/>
              </a:rPr>
              <a:t>disponible</a:t>
            </a:r>
            <a:endParaRPr lang="en-US" altLang="fr-FR" sz="3000" b="1" dirty="0">
              <a:solidFill>
                <a:srgbClr val="A50021"/>
              </a:solidFill>
              <a:cs typeface="Arial" panose="020B0604020202020204" pitchFamily="34" charset="0"/>
            </a:endParaRPr>
          </a:p>
          <a:p>
            <a:pPr lvl="2" eaLnBrk="1" hangingPunct="1">
              <a:lnSpc>
                <a:spcPct val="120000"/>
              </a:lnSpc>
              <a:buClr>
                <a:srgbClr val="00007D"/>
              </a:buClr>
              <a:defRPr/>
            </a:pP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Exprimée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en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fr-FR" b="1" u="sng" dirty="0" err="1">
                <a:solidFill>
                  <a:srgbClr val="FF6600"/>
                </a:solidFill>
                <a:cs typeface="Arial" panose="020B0604020202020204" pitchFamily="34" charset="0"/>
              </a:rPr>
              <a:t>pourcentage</a:t>
            </a:r>
            <a:r>
              <a:rPr lang="en-US" altLang="fr-FR" dirty="0">
                <a:solidFill>
                  <a:srgbClr val="FF6600"/>
                </a:solidFill>
                <a:cs typeface="Arial" panose="020B0604020202020204" pitchFamily="34" charset="0"/>
              </a:rPr>
              <a:t> (fraction : F) 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de la dose </a:t>
            </a:r>
            <a:r>
              <a:rPr lang="en-US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administrée</a:t>
            </a:r>
            <a:r>
              <a:rPr lang="en-US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20000"/>
              </a:lnSpc>
              <a:buClr>
                <a:srgbClr val="9999CC"/>
              </a:buClr>
              <a:defRPr/>
            </a:pPr>
            <a:r>
              <a:rPr lang="en-US" altLang="fr-FR" b="1" dirty="0">
                <a:solidFill>
                  <a:srgbClr val="A50021"/>
                </a:solidFill>
                <a:cs typeface="Arial" panose="020B0604020202020204" pitchFamily="34" charset="0"/>
              </a:rPr>
              <a:t> </a:t>
            </a:r>
            <a:r>
              <a:rPr lang="en-US" altLang="fr-FR" sz="3000" b="1" dirty="0" err="1">
                <a:solidFill>
                  <a:srgbClr val="A50021"/>
                </a:solidFill>
                <a:cs typeface="Arial" panose="020B0604020202020204" pitchFamily="34" charset="0"/>
              </a:rPr>
              <a:t>Vitesse</a:t>
            </a:r>
            <a:r>
              <a:rPr lang="en-US" altLang="fr-FR" sz="3000" b="1" dirty="0">
                <a:solidFill>
                  <a:srgbClr val="A50021"/>
                </a:solidFill>
                <a:cs typeface="Arial" panose="020B0604020202020204" pitchFamily="34" charset="0"/>
              </a:rPr>
              <a:t> du </a:t>
            </a:r>
            <a:r>
              <a:rPr lang="en-US" altLang="fr-FR" sz="3000" b="1" dirty="0" err="1">
                <a:solidFill>
                  <a:srgbClr val="A50021"/>
                </a:solidFill>
                <a:cs typeface="Arial" panose="020B0604020202020204" pitchFamily="34" charset="0"/>
              </a:rPr>
              <a:t>processus</a:t>
            </a:r>
            <a:endParaRPr lang="en-US" altLang="fr-FR" sz="3000" b="1" dirty="0">
              <a:solidFill>
                <a:srgbClr val="A50021"/>
              </a:solidFill>
              <a:cs typeface="Arial" panose="020B0604020202020204" pitchFamily="34" charset="0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511F8679-4D76-465A-B95B-B79DF413C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57200"/>
            <a:ext cx="62023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4000">
                <a:solidFill>
                  <a:srgbClr val="000000"/>
                </a:solidFill>
                <a:cs typeface="Arial" panose="020B0604020202020204" pitchFamily="34" charset="0"/>
              </a:rPr>
              <a:t>La biodisponibilité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5C3BEBD-BBB9-428A-984B-24206B11E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9813" y="549275"/>
            <a:ext cx="5986462" cy="450850"/>
          </a:xfrm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</a:t>
            </a:r>
          </a:p>
        </p:txBody>
      </p:sp>
      <p:sp>
        <p:nvSpPr>
          <p:cNvPr id="33795" name="Rectangle 10">
            <a:extLst>
              <a:ext uri="{FF2B5EF4-FFF2-40B4-BE49-F238E27FC236}">
                <a16:creationId xmlns:a16="http://schemas.microsoft.com/office/drawing/2014/main" id="{11DE712A-06C9-4515-BE12-E6D9A4A3F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443038"/>
            <a:ext cx="888206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400" u="sng">
                <a:solidFill>
                  <a:srgbClr val="1818FF"/>
                </a:solidFill>
                <a:cs typeface="Arial" panose="020B0604020202020204" pitchFamily="34" charset="0"/>
              </a:rPr>
              <a:t>Quantité disponible :</a:t>
            </a:r>
            <a:r>
              <a:rPr lang="fr-BE" altLang="fr-FR" sz="2400">
                <a:solidFill>
                  <a:srgbClr val="1818FF"/>
                </a:solidFill>
                <a:cs typeface="Arial" panose="020B0604020202020204" pitchFamily="34" charset="0"/>
              </a:rPr>
              <a:t> celle qui atteint la </a:t>
            </a:r>
            <a:r>
              <a:rPr lang="fr-BE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circulation sanguine</a:t>
            </a:r>
          </a:p>
        </p:txBody>
      </p:sp>
      <p:sp>
        <p:nvSpPr>
          <p:cNvPr id="33796" name="Text Box 11">
            <a:extLst>
              <a:ext uri="{FF2B5EF4-FFF2-40B4-BE49-F238E27FC236}">
                <a16:creationId xmlns:a16="http://schemas.microsoft.com/office/drawing/2014/main" id="{F497305F-4819-4EB7-94BE-A1D433EF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2133600"/>
            <a:ext cx="57594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cs typeface="Arial" panose="020B0604020202020204" pitchFamily="34" charset="0"/>
              </a:rPr>
              <a:t>A, B, C : </a:t>
            </a: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doses </a:t>
            </a:r>
            <a:r>
              <a:rPr lang="fr-FR" altLang="fr-FR" sz="2000" b="1">
                <a:solidFill>
                  <a:srgbClr val="FF0000"/>
                </a:solidFill>
                <a:cs typeface="Arial" panose="020B0604020202020204" pitchFamily="34" charset="0"/>
              </a:rPr>
              <a:t>identiques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>
                <a:solidFill>
                  <a:srgbClr val="000000"/>
                </a:solidFill>
                <a:cs typeface="Arial" panose="020B0604020202020204" pitchFamily="34" charset="0"/>
              </a:rPr>
              <a:t>mais </a:t>
            </a:r>
            <a:r>
              <a:rPr lang="fr-FR" altLang="fr-FR" sz="2000" b="1">
                <a:solidFill>
                  <a:srgbClr val="000000"/>
                </a:solidFill>
                <a:cs typeface="Arial" panose="020B0604020202020204" pitchFamily="34" charset="0"/>
              </a:rPr>
              <a:t>fractions biodisponibles </a:t>
            </a:r>
            <a:r>
              <a:rPr lang="fr-FR" altLang="fr-FR" sz="2000" b="1">
                <a:solidFill>
                  <a:srgbClr val="FF0000"/>
                </a:solidFill>
                <a:cs typeface="Arial" panose="020B0604020202020204" pitchFamily="34" charset="0"/>
              </a:rPr>
              <a:t>différentes</a:t>
            </a:r>
          </a:p>
        </p:txBody>
      </p:sp>
      <p:grpSp>
        <p:nvGrpSpPr>
          <p:cNvPr id="33797" name="Groupe 2">
            <a:extLst>
              <a:ext uri="{FF2B5EF4-FFF2-40B4-BE49-F238E27FC236}">
                <a16:creationId xmlns:a16="http://schemas.microsoft.com/office/drawing/2014/main" id="{1502C8C7-84D0-4290-A058-D67FEC7D1FC9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2827338"/>
            <a:ext cx="5834062" cy="3903662"/>
            <a:chOff x="-36512" y="2780928"/>
            <a:chExt cx="5833533" cy="3904368"/>
          </a:xfrm>
        </p:grpSpPr>
        <p:pic>
          <p:nvPicPr>
            <p:cNvPr id="33799" name="Picture 8">
              <a:extLst>
                <a:ext uri="{FF2B5EF4-FFF2-40B4-BE49-F238E27FC236}">
                  <a16:creationId xmlns:a16="http://schemas.microsoft.com/office/drawing/2014/main" id="{23816E97-27D3-4C48-9C18-35F100569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2780928"/>
              <a:ext cx="5833533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ZoneTexte 3">
              <a:extLst>
                <a:ext uri="{FF2B5EF4-FFF2-40B4-BE49-F238E27FC236}">
                  <a16:creationId xmlns:a16="http://schemas.microsoft.com/office/drawing/2014/main" id="{1B2155F2-3243-4376-B6C1-866005F34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021549" y="4676880"/>
              <a:ext cx="3275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1800">
                  <a:solidFill>
                    <a:srgbClr val="000000"/>
                  </a:solidFill>
                  <a:cs typeface="Arial" panose="020B0604020202020204" pitchFamily="34" charset="0"/>
                </a:rPr>
                <a:t>Concentrations </a:t>
              </a:r>
              <a:r>
                <a:rPr lang="fr-FR" altLang="fr-FR" sz="1800" b="1">
                  <a:solidFill>
                    <a:srgbClr val="000000"/>
                  </a:solidFill>
                  <a:cs typeface="Arial" panose="020B0604020202020204" pitchFamily="34" charset="0"/>
                </a:rPr>
                <a:t>plasmatiques</a:t>
              </a:r>
            </a:p>
          </p:txBody>
        </p:sp>
        <p:sp>
          <p:nvSpPr>
            <p:cNvPr id="33801" name="ZoneTexte 4">
              <a:extLst>
                <a:ext uri="{FF2B5EF4-FFF2-40B4-BE49-F238E27FC236}">
                  <a16:creationId xmlns:a16="http://schemas.microsoft.com/office/drawing/2014/main" id="{50605298-3001-48C2-A27E-085122228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7880" y="631596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fr-FR" altLang="fr-FR" sz="1800">
                  <a:solidFill>
                    <a:srgbClr val="000000"/>
                  </a:solidFill>
                  <a:cs typeface="Arial" panose="020B0604020202020204" pitchFamily="34" charset="0"/>
                </a:rPr>
                <a:t>temps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36947C5-D0ED-4C56-8C5D-25613A5AF50A}"/>
                </a:ext>
              </a:extLst>
            </p:cNvPr>
            <p:cNvSpPr/>
            <p:nvPr/>
          </p:nvSpPr>
          <p:spPr>
            <a:xfrm>
              <a:off x="1476238" y="2841264"/>
              <a:ext cx="3331861" cy="587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>
                <a:solidFill>
                  <a:srgbClr val="FFFFFF"/>
                </a:solidFill>
              </a:endParaRPr>
            </a:p>
          </p:txBody>
        </p:sp>
      </p:grpSp>
      <p:pic>
        <p:nvPicPr>
          <p:cNvPr id="6156" name="Picture 12">
            <a:extLst>
              <a:ext uri="{FF2B5EF4-FFF2-40B4-BE49-F238E27FC236}">
                <a16:creationId xmlns:a16="http://schemas.microsoft.com/office/drawing/2014/main" id="{1F60C160-165B-48F8-8FB9-54B5A871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3089275"/>
            <a:ext cx="32543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3">
            <a:extLst>
              <a:ext uri="{FF2B5EF4-FFF2-40B4-BE49-F238E27FC236}">
                <a16:creationId xmlns:a16="http://schemas.microsoft.com/office/drawing/2014/main" id="{C9291D63-B05B-4131-A773-E1CD5CAB28E3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2632075"/>
            <a:ext cx="8358188" cy="3084513"/>
            <a:chOff x="480" y="1413"/>
            <a:chExt cx="5040" cy="2511"/>
          </a:xfrm>
        </p:grpSpPr>
        <p:graphicFrame>
          <p:nvGraphicFramePr>
            <p:cNvPr id="35849" name="Object 4">
              <a:extLst>
                <a:ext uri="{FF2B5EF4-FFF2-40B4-BE49-F238E27FC236}">
                  <a16:creationId xmlns:a16="http://schemas.microsoft.com/office/drawing/2014/main" id="{D089D027-6294-45CF-8167-7C93BCCCD7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0" y="1413"/>
            <a:ext cx="5040" cy="2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6" name="Photo Editor Photo" r:id="rId4" imgW="6287045" imgH="3505504" progId="MSPhotoEd.3">
                    <p:embed/>
                  </p:oleObj>
                </mc:Choice>
                <mc:Fallback>
                  <p:oleObj name="Photo Editor Photo" r:id="rId4" imgW="6287045" imgH="3505504" progId="MSPhotoEd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-5000"/>
                        <a:stretch>
                          <a:fillRect/>
                        </a:stretch>
                      </p:blipFill>
                      <p:spPr bwMode="auto">
                        <a:xfrm>
                          <a:off x="480" y="1413"/>
                          <a:ext cx="5040" cy="2298"/>
                        </a:xfrm>
                        <a:prstGeom prst="rect">
                          <a:avLst/>
                        </a:prstGeom>
                        <a:solidFill>
                          <a:srgbClr val="EBEBEB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0" name="Text Box 5">
              <a:extLst>
                <a:ext uri="{FF2B5EF4-FFF2-40B4-BE49-F238E27FC236}">
                  <a16:creationId xmlns:a16="http://schemas.microsoft.com/office/drawing/2014/main" id="{271F75DC-7B3D-4D81-B838-AE7AA2B5F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21" y="2092"/>
              <a:ext cx="1728" cy="42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  <a:cs typeface="Arial" panose="020B0604020202020204" pitchFamily="34" charset="0"/>
                </a:rPr>
                <a:t>[PHENYTOIN]  </a:t>
              </a:r>
              <a:r>
                <a:rPr lang="en-US" altLang="fr-FR" sz="2000" b="1">
                  <a:solidFill>
                    <a:srgbClr val="FF0000"/>
                  </a:solidFill>
                  <a:cs typeface="Times New Roman" panose="02020603050405020304" pitchFamily="18" charset="0"/>
                </a:rPr>
                <a:t>µg/mL</a:t>
              </a:r>
            </a:p>
          </p:txBody>
        </p:sp>
        <p:sp>
          <p:nvSpPr>
            <p:cNvPr id="35851" name="Text Box 6">
              <a:extLst>
                <a:ext uri="{FF2B5EF4-FFF2-40B4-BE49-F238E27FC236}">
                  <a16:creationId xmlns:a16="http://schemas.microsoft.com/office/drawing/2014/main" id="{6F0BA745-5896-49A5-A3E3-610EF7C18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601"/>
              <a:ext cx="5040" cy="323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fr-FR" sz="2000" b="1">
                  <a:solidFill>
                    <a:srgbClr val="FF0000"/>
                  </a:solidFill>
                  <a:cs typeface="Arial" panose="020B0604020202020204" pitchFamily="34" charset="0"/>
                </a:rPr>
                <a:t>WEEKS</a:t>
              </a:r>
            </a:p>
          </p:txBody>
        </p:sp>
      </p:grpSp>
      <p:sp>
        <p:nvSpPr>
          <p:cNvPr id="35843" name="Text Box 7">
            <a:extLst>
              <a:ext uri="{FF2B5EF4-FFF2-40B4-BE49-F238E27FC236}">
                <a16:creationId xmlns:a16="http://schemas.microsoft.com/office/drawing/2014/main" id="{5F2023BF-C50F-4DC7-8523-0E9498EE8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5319713"/>
            <a:ext cx="38163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fr-FR" sz="1200">
                <a:latin typeface="Times New Roman" panose="02020603050405020304" pitchFamily="18" charset="0"/>
                <a:cs typeface="Arial" panose="020B0604020202020204" pitchFamily="34" charset="0"/>
              </a:rPr>
              <a:t>Bochner F, et al. Proc Aust Assoc Neurol 1973;9:165-70</a:t>
            </a:r>
          </a:p>
        </p:txBody>
      </p:sp>
      <p:sp>
        <p:nvSpPr>
          <p:cNvPr id="35844" name="Freeform 8">
            <a:extLst>
              <a:ext uri="{FF2B5EF4-FFF2-40B4-BE49-F238E27FC236}">
                <a16:creationId xmlns:a16="http://schemas.microsoft.com/office/drawing/2014/main" id="{418DE827-0C93-431C-B752-A26603277CFF}"/>
              </a:ext>
            </a:extLst>
          </p:cNvPr>
          <p:cNvSpPr>
            <a:spLocks/>
          </p:cNvSpPr>
          <p:nvPr/>
        </p:nvSpPr>
        <p:spPr bwMode="invGray">
          <a:xfrm>
            <a:off x="8528050" y="2565400"/>
            <a:ext cx="468313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0033CC"/>
          </a:solidFill>
          <a:ln w="12700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5" name="Rectangle 10">
            <a:extLst>
              <a:ext uri="{FF2B5EF4-FFF2-40B4-BE49-F238E27FC236}">
                <a16:creationId xmlns:a16="http://schemas.microsoft.com/office/drawing/2014/main" id="{5FF99445-1741-44BA-A6C0-2FE731F4F0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457200"/>
            <a:ext cx="4557713" cy="450850"/>
          </a:xfrm>
          <a:noFill/>
        </p:spPr>
        <p:txBody>
          <a:bodyPr/>
          <a:lstStyle/>
          <a:p>
            <a:pPr defTabSz="762000" eaLnBrk="1" hangingPunct="1"/>
            <a:r>
              <a:rPr lang="en-US" altLang="fr-FR" sz="4000"/>
              <a:t>La biodisponibilité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E239E34-720B-4B53-B141-805F686DF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196975"/>
            <a:ext cx="9791700" cy="663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fr-BE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La quantité disponible : </a:t>
            </a: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celle qui atteint la circulation sanguine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8EE32F-AF5D-4C30-81B1-463FC6CD3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1989138"/>
            <a:ext cx="6594475" cy="50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defTabSz="762000" eaLnBrk="1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75000"/>
              <a:defRPr/>
            </a:pPr>
            <a:r>
              <a:rPr lang="fr-BE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rPr>
              <a:t>pas celle qui est présente dans la formulation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3C5D3E9-86D2-4B7E-885D-5BE107B9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5900738"/>
            <a:ext cx="408305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fr-FR" altLang="fr-FR" sz="1800" dirty="0">
                <a:latin typeface="+mn-lt"/>
                <a:cs typeface="Arial" panose="020B0604020202020204" pitchFamily="34" charset="0"/>
              </a:rPr>
              <a:t>Les deux formulations contiennent</a:t>
            </a:r>
          </a:p>
          <a:p>
            <a:pPr marL="342900" indent="-342900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fr-FR" altLang="fr-FR" sz="1800" dirty="0">
                <a:latin typeface="+mn-lt"/>
                <a:cs typeface="Arial" panose="020B0604020202020204" pitchFamily="34" charset="0"/>
              </a:rPr>
              <a:t>la même quantité de </a:t>
            </a:r>
            <a:r>
              <a:rPr lang="fr-FR" altLang="fr-FR" sz="1800" dirty="0" err="1">
                <a:latin typeface="+mn-lt"/>
                <a:cs typeface="Arial" panose="020B0604020202020204" pitchFamily="34" charset="0"/>
              </a:rPr>
              <a:t>phénytoïne</a:t>
            </a:r>
            <a:endParaRPr lang="fr-FR" altLang="fr-FR" sz="18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Tx/>
              <a:buSzTx/>
              <a:buFontTx/>
              <a:buChar char="-"/>
              <a:defRPr/>
            </a:pPr>
            <a:r>
              <a:rPr lang="fr-FR" altLang="fr-FR" sz="1800" dirty="0">
                <a:latin typeface="+mn-lt"/>
                <a:cs typeface="Arial" panose="020B0604020202020204" pitchFamily="34" charset="0"/>
              </a:rPr>
              <a:t>des excipients différents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>
            <a:extLst>
              <a:ext uri="{FF2B5EF4-FFF2-40B4-BE49-F238E27FC236}">
                <a16:creationId xmlns:a16="http://schemas.microsoft.com/office/drawing/2014/main" id="{11C40546-BC2A-42E4-A145-169BD49F4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7075" y="1700213"/>
            <a:ext cx="8832850" cy="4824412"/>
          </a:xfrm>
        </p:spPr>
        <p:txBody>
          <a:bodyPr lIns="90488" tIns="44450" rIns="90488" bIns="44450">
            <a:normAutofit fontScale="92500" lnSpcReduction="10000"/>
          </a:bodyPr>
          <a:lstStyle/>
          <a:p>
            <a:pPr defTabSz="762000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Absolue </a:t>
            </a:r>
          </a:p>
          <a:p>
            <a:pPr lvl="1" defTabSz="762000" eaLnBrk="1" hangingPunct="1">
              <a:defRPr/>
            </a:pPr>
            <a:r>
              <a:rPr lang="fr-FR" b="1" dirty="0">
                <a:solidFill>
                  <a:srgbClr val="A50021"/>
                </a:solidFill>
              </a:rPr>
              <a:t> Fraction</a:t>
            </a:r>
            <a:r>
              <a:rPr lang="fr-FR" dirty="0"/>
              <a:t> (quantité) de la dose administrée qui atteint la circulation générale et </a:t>
            </a:r>
            <a:r>
              <a:rPr lang="fr-FR" b="1" dirty="0">
                <a:solidFill>
                  <a:srgbClr val="A50021"/>
                </a:solidFill>
              </a:rPr>
              <a:t>vitesse</a:t>
            </a:r>
            <a:r>
              <a:rPr lang="fr-FR" dirty="0"/>
              <a:t> d’accession à la circulation générale</a:t>
            </a:r>
          </a:p>
          <a:p>
            <a:pPr lvl="4" defTabSz="762000" eaLnBrk="1" hangingPunct="1">
              <a:defRPr/>
            </a:pPr>
            <a:endParaRPr lang="fr-FR" dirty="0"/>
          </a:p>
          <a:p>
            <a:pPr defTabSz="762000" eaLnBrk="1" hangingPunct="1"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Relative</a:t>
            </a:r>
          </a:p>
          <a:p>
            <a:pPr lvl="1" defTabSz="762000" eaLnBrk="1" hangingPunct="1">
              <a:defRPr/>
            </a:pPr>
            <a:r>
              <a:rPr lang="fr-FR" b="1" dirty="0"/>
              <a:t> Comparaison </a:t>
            </a:r>
            <a:r>
              <a:rPr lang="fr-FR" dirty="0"/>
              <a:t>de deux formulations</a:t>
            </a:r>
          </a:p>
          <a:p>
            <a:pPr marL="457200" lvl="1" indent="0" defTabSz="762000" eaLnBrk="1" hangingPunct="1">
              <a:buFont typeface="Wingdings" panose="05000000000000000000" pitchFamily="2" charset="2"/>
              <a:buNone/>
              <a:defRPr/>
            </a:pPr>
            <a:r>
              <a:rPr lang="fr-FR" dirty="0"/>
              <a:t>Ex :</a:t>
            </a:r>
            <a:r>
              <a:rPr lang="fr-FR" b="1" dirty="0" err="1">
                <a:solidFill>
                  <a:srgbClr val="A50021"/>
                </a:solidFill>
              </a:rPr>
              <a:t>bioequivalence</a:t>
            </a:r>
            <a:r>
              <a:rPr lang="fr-FR" dirty="0"/>
              <a:t> pour la mise sur le marché de </a:t>
            </a:r>
            <a:r>
              <a:rPr lang="fr-FR" b="1" dirty="0">
                <a:solidFill>
                  <a:srgbClr val="A50021"/>
                </a:solidFill>
              </a:rPr>
              <a:t>génériques</a:t>
            </a:r>
          </a:p>
          <a:p>
            <a:pPr lvl="1" defTabSz="762000" eaLnBrk="1" hangingPunct="1">
              <a:defRPr/>
            </a:pPr>
            <a:r>
              <a:rPr lang="fr-FR" dirty="0"/>
              <a:t> </a:t>
            </a:r>
            <a:r>
              <a:rPr lang="fr-FR" b="1" dirty="0"/>
              <a:t>Comparaison</a:t>
            </a:r>
            <a:r>
              <a:rPr lang="fr-FR" dirty="0"/>
              <a:t> de deux voies d’administration extravasculaires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207B7AE1-676A-4C04-A72C-1A7A90218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300" y="333375"/>
            <a:ext cx="8280400" cy="935038"/>
          </a:xfrm>
        </p:spPr>
        <p:txBody>
          <a:bodyPr/>
          <a:lstStyle/>
          <a:p>
            <a:pPr defTabSz="762000" eaLnBrk="1" hangingPunct="1"/>
            <a:r>
              <a:rPr lang="en-US" altLang="fr-FR" sz="3600"/>
              <a:t>Biodisponibilité absolue vs relative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ABF6575B-AF6A-4F56-B9B3-DC3064A42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2979738"/>
            <a:ext cx="8139112" cy="3886200"/>
          </a:xfrm>
        </p:spPr>
      </p:pic>
      <p:sp>
        <p:nvSpPr>
          <p:cNvPr id="39939" name="Rectangle 4">
            <a:extLst>
              <a:ext uri="{FF2B5EF4-FFF2-40B4-BE49-F238E27FC236}">
                <a16:creationId xmlns:a16="http://schemas.microsoft.com/office/drawing/2014/main" id="{F11E71D8-93A4-4421-AE2C-901E050B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327150"/>
            <a:ext cx="84486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400" b="1">
                <a:solidFill>
                  <a:srgbClr val="1818FF"/>
                </a:solidFill>
                <a:cs typeface="Arial" panose="020B0604020202020204" pitchFamily="34" charset="0"/>
              </a:rPr>
              <a:t>Méthodes de calcul </a:t>
            </a:r>
          </a:p>
        </p:txBody>
      </p:sp>
      <p:sp>
        <p:nvSpPr>
          <p:cNvPr id="39940" name="ZoneTexte 1">
            <a:extLst>
              <a:ext uri="{FF2B5EF4-FFF2-40B4-BE49-F238E27FC236}">
                <a16:creationId xmlns:a16="http://schemas.microsoft.com/office/drawing/2014/main" id="{125B269F-7390-42F3-9AF6-13F8DA1B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235325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Absolue</a:t>
            </a:r>
          </a:p>
        </p:txBody>
      </p:sp>
      <p:sp>
        <p:nvSpPr>
          <p:cNvPr id="39941" name="ZoneTexte 7">
            <a:extLst>
              <a:ext uri="{FF2B5EF4-FFF2-40B4-BE49-F238E27FC236}">
                <a16:creationId xmlns:a16="http://schemas.microsoft.com/office/drawing/2014/main" id="{C36AD1D3-9B9A-4FCD-9719-8DC332868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3198813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Relative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1CDF2BC-5792-4640-836B-FB6C7437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33375"/>
            <a:ext cx="8280400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en-US" altLang="fr-FR" sz="3600" kern="0">
                <a:solidFill>
                  <a:srgbClr val="000000"/>
                </a:solidFill>
              </a:rPr>
              <a:t>Biodisponibilité absolue vs relative</a:t>
            </a:r>
            <a:endParaRPr lang="en-US" altLang="fr-FR" sz="3600" kern="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91572B-ED46-4F5F-9B96-A84ACFC68DDF}"/>
              </a:ext>
            </a:extLst>
          </p:cNvPr>
          <p:cNvSpPr/>
          <p:nvPr/>
        </p:nvSpPr>
        <p:spPr>
          <a:xfrm>
            <a:off x="1111250" y="5373688"/>
            <a:ext cx="2232025" cy="133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0AC8EA-E0E1-4692-96DC-0B3856DA9C1C}"/>
              </a:ext>
            </a:extLst>
          </p:cNvPr>
          <p:cNvSpPr/>
          <p:nvPr/>
        </p:nvSpPr>
        <p:spPr>
          <a:xfrm>
            <a:off x="5959475" y="5259388"/>
            <a:ext cx="2928938" cy="1338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921EE-C580-4808-A1D4-9CE4F3941802}"/>
              </a:ext>
            </a:extLst>
          </p:cNvPr>
          <p:cNvSpPr/>
          <p:nvPr/>
        </p:nvSpPr>
        <p:spPr>
          <a:xfrm>
            <a:off x="3244850" y="5213350"/>
            <a:ext cx="917575" cy="1376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55EFF730-BF4D-4883-8BD0-B26E4DCB8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060575"/>
            <a:ext cx="8609012" cy="7080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AUC</a:t>
            </a:r>
            <a:r>
              <a:rPr lang="fr-FR" altLang="fr-FR" sz="2000" b="1" baseline="-25000">
                <a:solidFill>
                  <a:srgbClr val="A50021"/>
                </a:solidFill>
                <a:cs typeface="Arial" panose="020B0604020202020204" pitchFamily="34" charset="0"/>
              </a:rPr>
              <a:t>[T1-T2]</a:t>
            </a: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 est proportionnelle à la </a:t>
            </a: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quantité éliminée </a:t>
            </a: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depuis le sang </a:t>
            </a: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entre T1 et 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47CF9881-97DA-4642-8853-72694E485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663" y="2979738"/>
            <a:ext cx="8139112" cy="3886200"/>
          </a:xfrm>
        </p:spPr>
      </p:pic>
      <p:sp>
        <p:nvSpPr>
          <p:cNvPr id="41987" name="Rectangle 4">
            <a:extLst>
              <a:ext uri="{FF2B5EF4-FFF2-40B4-BE49-F238E27FC236}">
                <a16:creationId xmlns:a16="http://schemas.microsoft.com/office/drawing/2014/main" id="{340FB3B4-35FF-4A94-8E53-E3A8FB911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327150"/>
            <a:ext cx="84486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400" b="1">
                <a:solidFill>
                  <a:srgbClr val="1818FF"/>
                </a:solidFill>
                <a:cs typeface="Arial" panose="020B0604020202020204" pitchFamily="34" charset="0"/>
              </a:rPr>
              <a:t>Méthodes de calcul </a:t>
            </a:r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1878502C-2603-4C86-86DB-2E8A9253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060575"/>
            <a:ext cx="8609012" cy="7080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AUC</a:t>
            </a:r>
            <a:r>
              <a:rPr lang="fr-FR" altLang="fr-FR" sz="2000" b="1" baseline="-25000">
                <a:solidFill>
                  <a:srgbClr val="A50021"/>
                </a:solidFill>
                <a:cs typeface="Arial" panose="020B0604020202020204" pitchFamily="34" charset="0"/>
              </a:rPr>
              <a:t>[T1-T2]</a:t>
            </a: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 est proportionnelle à la </a:t>
            </a: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quantité éliminée </a:t>
            </a:r>
            <a:r>
              <a:rPr lang="fr-FR" altLang="fr-FR" sz="2000" b="1">
                <a:solidFill>
                  <a:srgbClr val="A50021"/>
                </a:solidFill>
                <a:cs typeface="Arial" panose="020B0604020202020204" pitchFamily="34" charset="0"/>
              </a:rPr>
              <a:t>depuis le sang </a:t>
            </a:r>
            <a:r>
              <a:rPr lang="fr-FR" altLang="fr-FR" sz="2000" b="1">
                <a:solidFill>
                  <a:srgbClr val="FF6600"/>
                </a:solidFill>
                <a:cs typeface="Arial" panose="020B0604020202020204" pitchFamily="34" charset="0"/>
              </a:rPr>
              <a:t>entre T1 et T2</a:t>
            </a:r>
          </a:p>
        </p:txBody>
      </p:sp>
      <p:sp>
        <p:nvSpPr>
          <p:cNvPr id="41989" name="ZoneTexte 1">
            <a:extLst>
              <a:ext uri="{FF2B5EF4-FFF2-40B4-BE49-F238E27FC236}">
                <a16:creationId xmlns:a16="http://schemas.microsoft.com/office/drawing/2014/main" id="{824531A4-9BD0-4F0F-A53D-B8DAC31F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235325"/>
            <a:ext cx="139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Absolue</a:t>
            </a:r>
          </a:p>
        </p:txBody>
      </p:sp>
      <p:sp>
        <p:nvSpPr>
          <p:cNvPr id="41990" name="ZoneTexte 7">
            <a:extLst>
              <a:ext uri="{FF2B5EF4-FFF2-40B4-BE49-F238E27FC236}">
                <a16:creationId xmlns:a16="http://schemas.microsoft.com/office/drawing/2014/main" id="{3855264C-4B23-4115-B397-3AF8B80D3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488" y="3198813"/>
            <a:ext cx="1365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2400" b="1">
                <a:solidFill>
                  <a:srgbClr val="FF6600"/>
                </a:solidFill>
                <a:cs typeface="Arial" panose="020B0604020202020204" pitchFamily="34" charset="0"/>
              </a:rPr>
              <a:t>Relative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BB0C8DA-6BC0-4015-8CFF-56F5EFC9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33375"/>
            <a:ext cx="8280400" cy="9350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762000" eaLnBrk="1" hangingPunct="1">
              <a:defRPr/>
            </a:pPr>
            <a:r>
              <a:rPr lang="en-US" altLang="fr-FR" sz="3600" kern="0">
                <a:solidFill>
                  <a:srgbClr val="000000"/>
                </a:solidFill>
              </a:rPr>
              <a:t>Biodisponibilité absolue vs relative</a:t>
            </a:r>
            <a:endParaRPr lang="en-US" altLang="fr-FR" sz="36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05856CA0-7A1A-42D2-8A2B-1BBCAF28C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521" y="2866283"/>
            <a:ext cx="3911600" cy="720725"/>
          </a:xfrm>
        </p:spPr>
        <p:txBody>
          <a:bodyPr/>
          <a:lstStyle/>
          <a:p>
            <a:pPr defTabSz="76200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fr-FR" sz="3000" b="1"/>
              <a:t>Dose </a:t>
            </a:r>
            <a:r>
              <a:rPr lang="en-US" altLang="fr-FR" sz="2900" b="1" baseline="-25000"/>
              <a:t>par unité de temps </a:t>
            </a:r>
            <a:r>
              <a:rPr lang="en-US" altLang="fr-FR" sz="3000" b="1"/>
              <a:t>= </a:t>
            </a:r>
          </a:p>
        </p:txBody>
      </p:sp>
      <p:sp>
        <p:nvSpPr>
          <p:cNvPr id="44035" name="Text Box 4">
            <a:extLst>
              <a:ext uri="{FF2B5EF4-FFF2-40B4-BE49-F238E27FC236}">
                <a16:creationId xmlns:a16="http://schemas.microsoft.com/office/drawing/2014/main" id="{65FC32AF-BA23-4160-AA0C-4D7FB3A34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46" y="2656733"/>
            <a:ext cx="45434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BE" altLang="fr-FR" sz="2800" b="1">
                <a:solidFill>
                  <a:srgbClr val="000000"/>
                </a:solidFill>
                <a:cs typeface="Arial" panose="020B0604020202020204" pitchFamily="34" charset="0"/>
              </a:rPr>
              <a:t>Clairance x Conc.efficace</a:t>
            </a:r>
          </a:p>
        </p:txBody>
      </p:sp>
      <p:sp>
        <p:nvSpPr>
          <p:cNvPr id="44036" name="Text Box 5">
            <a:extLst>
              <a:ext uri="{FF2B5EF4-FFF2-40B4-BE49-F238E27FC236}">
                <a16:creationId xmlns:a16="http://schemas.microsoft.com/office/drawing/2014/main" id="{95C6D248-A5EF-43B2-97EA-B04D42CB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959" y="3323483"/>
            <a:ext cx="28797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BE" altLang="fr-FR" sz="2800" b="1">
                <a:solidFill>
                  <a:srgbClr val="A50021"/>
                </a:solidFill>
                <a:cs typeface="Arial" panose="020B0604020202020204" pitchFamily="34" charset="0"/>
              </a:rPr>
              <a:t>Biodisponibilité</a:t>
            </a:r>
          </a:p>
        </p:txBody>
      </p:sp>
      <p:sp>
        <p:nvSpPr>
          <p:cNvPr id="44037" name="Line 6">
            <a:extLst>
              <a:ext uri="{FF2B5EF4-FFF2-40B4-BE49-F238E27FC236}">
                <a16:creationId xmlns:a16="http://schemas.microsoft.com/office/drawing/2014/main" id="{B2E6BE96-4278-406B-B43D-0B44685AA5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9671" y="3209183"/>
            <a:ext cx="4343400" cy="17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8" name="Rectangle 7">
            <a:extLst>
              <a:ext uri="{FF2B5EF4-FFF2-40B4-BE49-F238E27FC236}">
                <a16:creationId xmlns:a16="http://schemas.microsoft.com/office/drawing/2014/main" id="{68AD35F4-82AB-40D0-A5A1-AA5F092C5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549275"/>
            <a:ext cx="8642350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fr-FR" sz="3600">
                <a:solidFill>
                  <a:srgbClr val="000000"/>
                </a:solidFill>
                <a:cs typeface="Arial" panose="020B0604020202020204" pitchFamily="34" charset="0"/>
              </a:rPr>
              <a:t>Biodisponibilité absolue</a:t>
            </a:r>
          </a:p>
        </p:txBody>
      </p:sp>
      <p:sp>
        <p:nvSpPr>
          <p:cNvPr id="44039" name="Rectangle 8">
            <a:extLst>
              <a:ext uri="{FF2B5EF4-FFF2-40B4-BE49-F238E27FC236}">
                <a16:creationId xmlns:a16="http://schemas.microsoft.com/office/drawing/2014/main" id="{6FB292F5-646D-4F4D-9CCF-B0D5C088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8" y="1484313"/>
            <a:ext cx="83121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1818FF"/>
              </a:buClr>
            </a:pPr>
            <a:r>
              <a:rPr lang="fr-BE" altLang="fr-FR" sz="2800">
                <a:solidFill>
                  <a:srgbClr val="1818FF"/>
                </a:solidFill>
                <a:cs typeface="Arial" panose="020B0604020202020204" pitchFamily="34" charset="0"/>
              </a:rPr>
              <a:t>Intérêt dans la détermination des </a:t>
            </a:r>
            <a:r>
              <a:rPr lang="fr-BE" altLang="fr-FR" sz="2800" b="1">
                <a:solidFill>
                  <a:srgbClr val="FF6600"/>
                </a:solidFill>
                <a:cs typeface="Arial" panose="020B0604020202020204" pitchFamily="34" charset="0"/>
              </a:rPr>
              <a:t>schémas posologiques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16A2CE3C-4E29-4500-876A-7E5490D50C89}"/>
                  </a:ext>
                </a:extLst>
              </p:cNvPr>
              <p:cNvSpPr txBox="1"/>
              <p:nvPr/>
            </p:nvSpPr>
            <p:spPr bwMode="black">
              <a:xfrm>
                <a:off x="2871534" y="4560820"/>
                <a:ext cx="6841757" cy="710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fr-FR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Dose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journali</m:t>
                        </m:r>
                        <m: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re</m:t>
                        </m:r>
                      </m:sub>
                    </m:sSub>
                    <m:r>
                      <a:rPr lang="fr-FR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Clairance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Conc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efficace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fr-FR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𝐈𝐕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sSub>
                          <m:sSubPr>
                            <m:ctrlPr>
                              <a:rPr lang="fr-FR" sz="2000" b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fr-FR" sz="20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𝐈𝐕</m:t>
                            </m:r>
                          </m:sub>
                        </m:sSub>
                      </m:den>
                    </m:f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16A2CE3C-4E29-4500-876A-7E5490D50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871534" y="4560820"/>
                <a:ext cx="6841757" cy="710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t 11">
                <a:extLst>
                  <a:ext uri="{FF2B5EF4-FFF2-40B4-BE49-F238E27FC236}">
                    <a16:creationId xmlns:a16="http://schemas.microsoft.com/office/drawing/2014/main" id="{CEE3F378-F73E-423F-8A86-BB18E5CAF216}"/>
                  </a:ext>
                </a:extLst>
              </p:cNvPr>
              <p:cNvSpPr txBox="1"/>
              <p:nvPr/>
            </p:nvSpPr>
            <p:spPr bwMode="black">
              <a:xfrm>
                <a:off x="2871534" y="4112535"/>
                <a:ext cx="1056955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fr-FR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𝐈𝐕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" name="Objet 11">
                <a:extLst>
                  <a:ext uri="{FF2B5EF4-FFF2-40B4-BE49-F238E27FC236}">
                    <a16:creationId xmlns:a16="http://schemas.microsoft.com/office/drawing/2014/main" id="{CEE3F378-F73E-423F-8A86-BB18E5CAF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871534" y="4112535"/>
                <a:ext cx="1056955" cy="482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2EF172D2-A80A-4522-B624-3058DBDA96E2}"/>
              </a:ext>
            </a:extLst>
          </p:cNvPr>
          <p:cNvSpPr txBox="1"/>
          <p:nvPr/>
        </p:nvSpPr>
        <p:spPr>
          <a:xfrm>
            <a:off x="30932" y="4259456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Voie intraveineuse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BF03470-6683-48AA-B1E2-31531B902F5A}"/>
              </a:ext>
            </a:extLst>
          </p:cNvPr>
          <p:cNvSpPr txBox="1"/>
          <p:nvPr/>
        </p:nvSpPr>
        <p:spPr>
          <a:xfrm>
            <a:off x="30932" y="5491267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Voie extravasculaire</a:t>
            </a:r>
          </a:p>
          <a:p>
            <a:r>
              <a:rPr lang="fr-FR" dirty="0"/>
              <a:t>(orale, sous-cutané…)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94F7B84-079C-490E-A70E-09694B5126ED}"/>
              </a:ext>
            </a:extLst>
          </p:cNvPr>
          <p:cNvSpPr txBox="1"/>
          <p:nvPr/>
        </p:nvSpPr>
        <p:spPr>
          <a:xfrm>
            <a:off x="2407196" y="3967926"/>
            <a:ext cx="403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[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F034428A-48BF-4DB1-B6B3-3689FAB96163}"/>
                  </a:ext>
                </a:extLst>
              </p:cNvPr>
              <p:cNvSpPr txBox="1"/>
              <p:nvPr/>
            </p:nvSpPr>
            <p:spPr bwMode="black">
              <a:xfrm>
                <a:off x="2924215" y="5952652"/>
                <a:ext cx="6841757" cy="710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fr-FR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Dose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journali</m:t>
                        </m:r>
                        <m: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è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re</m:t>
                        </m:r>
                      </m:sub>
                    </m:sSub>
                    <m:r>
                      <a:rPr lang="fr-FR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Clairance</m:t>
                        </m:r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Conc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efficace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fr-FR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𝐄𝐕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sSub>
                          <m:sSubPr>
                            <m:ctrlPr>
                              <a:rPr lang="fr-FR" sz="2000" b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fr-FR" sz="2000" b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fr-FR" sz="20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  <m:r>
                              <a:rPr lang="fr-FR" sz="2000" b="1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𝐕</m:t>
                            </m:r>
                          </m:sub>
                        </m:sSub>
                      </m:den>
                    </m:f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num>
                      <m:den>
                        <m:r>
                          <a:rPr lang="fr-FR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den>
                    </m:f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0" name="Object 2">
                <a:extLst>
                  <a:ext uri="{FF2B5EF4-FFF2-40B4-BE49-F238E27FC236}">
                    <a16:creationId xmlns:a16="http://schemas.microsoft.com/office/drawing/2014/main" id="{F034428A-48BF-4DB1-B6B3-3689FAB9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924215" y="5952652"/>
                <a:ext cx="6841757" cy="710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Objet 11">
                <a:extLst>
                  <a:ext uri="{FF2B5EF4-FFF2-40B4-BE49-F238E27FC236}">
                    <a16:creationId xmlns:a16="http://schemas.microsoft.com/office/drawing/2014/main" id="{18A3E7D2-56CD-4B53-AC51-A0A37109E5F9}"/>
                  </a:ext>
                </a:extLst>
              </p:cNvPr>
              <p:cNvSpPr txBox="1"/>
              <p:nvPr/>
            </p:nvSpPr>
            <p:spPr bwMode="black">
              <a:xfrm>
                <a:off x="2924215" y="5504367"/>
                <a:ext cx="1056955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fr-FR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fr-FR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fr-FR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1" name="Objet 11">
                <a:extLst>
                  <a:ext uri="{FF2B5EF4-FFF2-40B4-BE49-F238E27FC236}">
                    <a16:creationId xmlns:a16="http://schemas.microsoft.com/office/drawing/2014/main" id="{18A3E7D2-56CD-4B53-AC51-A0A37109E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924215" y="5504367"/>
                <a:ext cx="1056955" cy="482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39091CCA-15E2-4DF6-8CE3-062C73B47E7C}"/>
              </a:ext>
            </a:extLst>
          </p:cNvPr>
          <p:cNvSpPr txBox="1"/>
          <p:nvPr/>
        </p:nvSpPr>
        <p:spPr>
          <a:xfrm>
            <a:off x="2459877" y="5359758"/>
            <a:ext cx="403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/>
              <a:t>[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0" grpId="0"/>
      <p:bldP spid="28" grpId="0"/>
      <p:bldP spid="21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5425</TotalTime>
  <Words>753</Words>
  <Application>Microsoft Office PowerPoint</Application>
  <PresentationFormat>Diapositives 35 mm</PresentationFormat>
  <Paragraphs>224</Paragraphs>
  <Slides>24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Arial</vt:lpstr>
      <vt:lpstr>Wingdings</vt:lpstr>
      <vt:lpstr>Times New Roman</vt:lpstr>
      <vt:lpstr>Calibri</vt:lpstr>
      <vt:lpstr>Arial Black</vt:lpstr>
      <vt:lpstr>Arial Unicode MS</vt:lpstr>
      <vt:lpstr>Times</vt:lpstr>
      <vt:lpstr>Wingdings 2</vt:lpstr>
      <vt:lpstr>Pixel</vt:lpstr>
      <vt:lpstr>2_Thème Office</vt:lpstr>
      <vt:lpstr>1_Pixel</vt:lpstr>
      <vt:lpstr>Microsoft Photo Editor 3.0 Photo</vt:lpstr>
      <vt:lpstr>La biodisponibilité</vt:lpstr>
      <vt:lpstr>Plan</vt:lpstr>
      <vt:lpstr>Présentation PowerPoint</vt:lpstr>
      <vt:lpstr>La biodisponibilité</vt:lpstr>
      <vt:lpstr>La biodisponibilité</vt:lpstr>
      <vt:lpstr>Biodisponibilité absolue vs relative</vt:lpstr>
      <vt:lpstr>Présentation PowerPoint</vt:lpstr>
      <vt:lpstr>Présentation PowerPoint</vt:lpstr>
      <vt:lpstr>Présentation PowerPoint</vt:lpstr>
      <vt:lpstr>Biodisponibilité absolue</vt:lpstr>
      <vt:lpstr>Présentation PowerPoint</vt:lpstr>
      <vt:lpstr>Présentation PowerPoint</vt:lpstr>
      <vt:lpstr>Présentation PowerPoint</vt:lpstr>
      <vt:lpstr>Présentation PowerPoint</vt:lpstr>
      <vt:lpstr>Biodisponibilité et vitesse d’absorption</vt:lpstr>
      <vt:lpstr>Présentation PowerPoint</vt:lpstr>
      <vt:lpstr>Présentation PowerPoint</vt:lpstr>
      <vt:lpstr>La biodisponibilité par voie orale </vt:lpstr>
      <vt:lpstr>La biodisponibilité par voie orale </vt:lpstr>
      <vt:lpstr>La biodisponibilité par voie orale </vt:lpstr>
      <vt:lpstr>Présentation PowerPoint</vt:lpstr>
      <vt:lpstr>La biodisponibilité par voie orale</vt:lpstr>
      <vt:lpstr>Présentation PowerPoint</vt:lpstr>
      <vt:lpstr>Effet de 1er passage pulmonaire possible concerne toutes les voies d’administration</vt:lpstr>
    </vt:vector>
  </TitlesOfParts>
  <Company>ENVT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Alain BOUSQUET-MELOU</dc:creator>
  <cp:lastModifiedBy>Alain Bousquet-Melou</cp:lastModifiedBy>
  <cp:revision>161</cp:revision>
  <cp:lastPrinted>2003-09-26T11:05:08Z</cp:lastPrinted>
  <dcterms:created xsi:type="dcterms:W3CDTF">2001-11-02T09:45:18Z</dcterms:created>
  <dcterms:modified xsi:type="dcterms:W3CDTF">2025-02-23T18:00:08Z</dcterms:modified>
</cp:coreProperties>
</file>