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855" r:id="rId2"/>
  </p:sldMasterIdLst>
  <p:notesMasterIdLst>
    <p:notesMasterId r:id="rId84"/>
  </p:notesMasterIdLst>
  <p:sldIdLst>
    <p:sldId id="608" r:id="rId3"/>
    <p:sldId id="920" r:id="rId4"/>
    <p:sldId id="797" r:id="rId5"/>
    <p:sldId id="842" r:id="rId6"/>
    <p:sldId id="843" r:id="rId7"/>
    <p:sldId id="798" r:id="rId8"/>
    <p:sldId id="799" r:id="rId9"/>
    <p:sldId id="800" r:id="rId10"/>
    <p:sldId id="801" r:id="rId11"/>
    <p:sldId id="802" r:id="rId12"/>
    <p:sldId id="803" r:id="rId13"/>
    <p:sldId id="900" r:id="rId14"/>
    <p:sldId id="872" r:id="rId15"/>
    <p:sldId id="805" r:id="rId16"/>
    <p:sldId id="908" r:id="rId17"/>
    <p:sldId id="807" r:id="rId18"/>
    <p:sldId id="808" r:id="rId19"/>
    <p:sldId id="929" r:id="rId20"/>
    <p:sldId id="930" r:id="rId21"/>
    <p:sldId id="811" r:id="rId22"/>
    <p:sldId id="901" r:id="rId23"/>
    <p:sldId id="899" r:id="rId24"/>
    <p:sldId id="814" r:id="rId25"/>
    <p:sldId id="873" r:id="rId26"/>
    <p:sldId id="948" r:id="rId27"/>
    <p:sldId id="815" r:id="rId28"/>
    <p:sldId id="816" r:id="rId29"/>
    <p:sldId id="817" r:id="rId30"/>
    <p:sldId id="818" r:id="rId31"/>
    <p:sldId id="819" r:id="rId32"/>
    <p:sldId id="820" r:id="rId33"/>
    <p:sldId id="821" r:id="rId34"/>
    <p:sldId id="945" r:id="rId35"/>
    <p:sldId id="822" r:id="rId36"/>
    <p:sldId id="823" r:id="rId37"/>
    <p:sldId id="916" r:id="rId38"/>
    <p:sldId id="824" r:id="rId39"/>
    <p:sldId id="825" r:id="rId40"/>
    <p:sldId id="826" r:id="rId41"/>
    <p:sldId id="869" r:id="rId42"/>
    <p:sldId id="827" r:id="rId43"/>
    <p:sldId id="828" r:id="rId44"/>
    <p:sldId id="927" r:id="rId45"/>
    <p:sldId id="928" r:id="rId46"/>
    <p:sldId id="909" r:id="rId47"/>
    <p:sldId id="910" r:id="rId48"/>
    <p:sldId id="831" r:id="rId49"/>
    <p:sldId id="946" r:id="rId50"/>
    <p:sldId id="832" r:id="rId51"/>
    <p:sldId id="911" r:id="rId52"/>
    <p:sldId id="835" r:id="rId53"/>
    <p:sldId id="932" r:id="rId54"/>
    <p:sldId id="836" r:id="rId55"/>
    <p:sldId id="866" r:id="rId56"/>
    <p:sldId id="865" r:id="rId57"/>
    <p:sldId id="837" r:id="rId58"/>
    <p:sldId id="947" r:id="rId59"/>
    <p:sldId id="840" r:id="rId60"/>
    <p:sldId id="934" r:id="rId61"/>
    <p:sldId id="858" r:id="rId62"/>
    <p:sldId id="856" r:id="rId63"/>
    <p:sldId id="841" r:id="rId64"/>
    <p:sldId id="874" r:id="rId65"/>
    <p:sldId id="875" r:id="rId66"/>
    <p:sldId id="876" r:id="rId67"/>
    <p:sldId id="966" r:id="rId68"/>
    <p:sldId id="877" r:id="rId69"/>
    <p:sldId id="878" r:id="rId70"/>
    <p:sldId id="879" r:id="rId71"/>
    <p:sldId id="912" r:id="rId72"/>
    <p:sldId id="915" r:id="rId73"/>
    <p:sldId id="880" r:id="rId74"/>
    <p:sldId id="881" r:id="rId75"/>
    <p:sldId id="902" r:id="rId76"/>
    <p:sldId id="903" r:id="rId77"/>
    <p:sldId id="886" r:id="rId78"/>
    <p:sldId id="887" r:id="rId79"/>
    <p:sldId id="888" r:id="rId80"/>
    <p:sldId id="787" r:id="rId81"/>
    <p:sldId id="682" r:id="rId82"/>
    <p:sldId id="683" r:id="rId83"/>
  </p:sldIdLst>
  <p:sldSz cx="9144000" cy="6858000" type="overhead"/>
  <p:notesSz cx="6858000" cy="9144000"/>
  <p:custDataLst>
    <p:tags r:id="rId8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eu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0000FF"/>
    <a:srgbClr val="000000"/>
    <a:srgbClr val="009900"/>
    <a:srgbClr val="003399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 autoAdjust="0"/>
    <p:restoredTop sz="64485" autoAdjust="0"/>
  </p:normalViewPr>
  <p:slideViewPr>
    <p:cSldViewPr>
      <p:cViewPr varScale="1">
        <p:scale>
          <a:sx n="79" d="100"/>
          <a:sy n="79" d="100"/>
        </p:scale>
        <p:origin x="2861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notesMaster" Target="notesMasters/notesMaster1.xml"/><Relationship Id="rId89" Type="http://schemas.openxmlformats.org/officeDocument/2006/relationships/theme" Target="theme/theme1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tableStyles" Target="tableStyles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tags" Target="tags/tag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presProps" Target="presProp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78-491D-8911-1BB6ED0E88BB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78-491D-8911-1BB6ED0E88BB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78-491D-8911-1BB6ED0E88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4291616"/>
        <c:axId val="254288088"/>
        <c:axId val="338611800"/>
      </c:bar3DChart>
      <c:catAx>
        <c:axId val="2542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54288088"/>
        <c:crosses val="autoZero"/>
        <c:auto val="1"/>
        <c:lblAlgn val="ctr"/>
        <c:lblOffset val="100"/>
        <c:noMultiLvlLbl val="0"/>
      </c:catAx>
      <c:valAx>
        <c:axId val="254288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4291616"/>
        <c:crosses val="autoZero"/>
        <c:crossBetween val="between"/>
      </c:valAx>
      <c:serAx>
        <c:axId val="338611800"/>
        <c:scaling>
          <c:orientation val="minMax"/>
        </c:scaling>
        <c:delete val="0"/>
        <c:axPos val="b"/>
        <c:majorTickMark val="out"/>
        <c:minorTickMark val="none"/>
        <c:tickLblPos val="nextTo"/>
        <c:crossAx val="254288088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B507E9-E9C4-416F-A497-2F77F732D175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22E1611-E20E-4F02-A4D4-46BF4E8912D8}">
      <dgm:prSet phldrT="[Texte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chemeClr val="accent3"/>
        </a:solidFill>
      </dgm:spPr>
      <dgm:t>
        <a:bodyPr/>
        <a:lstStyle/>
        <a:p>
          <a:r>
            <a:rPr lang="fr-FR" sz="2800" b="1" dirty="0"/>
            <a:t>Substances</a:t>
          </a:r>
        </a:p>
        <a:p>
          <a:r>
            <a:rPr lang="fr-FR" sz="2800" b="1" dirty="0"/>
            <a:t>(principes actifs)</a:t>
          </a:r>
        </a:p>
      </dgm:t>
    </dgm:pt>
    <dgm:pt modelId="{6DDC7E54-73AA-4476-A59E-9CF5D7D67EC9}" type="parTrans" cxnId="{93C3C4FA-8047-41D1-B88D-7E5A5E8DC055}">
      <dgm:prSet/>
      <dgm:spPr/>
      <dgm:t>
        <a:bodyPr/>
        <a:lstStyle/>
        <a:p>
          <a:endParaRPr lang="fr-FR"/>
        </a:p>
      </dgm:t>
    </dgm:pt>
    <dgm:pt modelId="{8AFD9ACD-C639-43D8-8D1B-BF462FBED015}" type="sibTrans" cxnId="{93C3C4FA-8047-41D1-B88D-7E5A5E8DC055}">
      <dgm:prSet/>
      <dgm:spPr/>
      <dgm:t>
        <a:bodyPr/>
        <a:lstStyle/>
        <a:p>
          <a:endParaRPr lang="fr-FR"/>
        </a:p>
      </dgm:t>
    </dgm:pt>
    <dgm:pt modelId="{28AFEA94-F66F-4303-88E2-96CA9789BA3F}">
      <dgm:prSet phldrT="[Texte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2800" b="1" dirty="0"/>
            <a:t>Forme</a:t>
          </a:r>
        </a:p>
        <a:p>
          <a:r>
            <a:rPr lang="fr-FR" sz="2800" b="1" dirty="0"/>
            <a:t>alcool</a:t>
          </a:r>
        </a:p>
      </dgm:t>
    </dgm:pt>
    <dgm:pt modelId="{4D998DD8-21AE-470D-9915-09AE09EB0091}" type="parTrans" cxnId="{5FDE539E-182D-4F89-9428-8040F7649EE2}">
      <dgm:prSet/>
      <dgm:spPr/>
      <dgm:t>
        <a:bodyPr/>
        <a:lstStyle/>
        <a:p>
          <a:endParaRPr lang="fr-FR" sz="2400" b="1"/>
        </a:p>
      </dgm:t>
    </dgm:pt>
    <dgm:pt modelId="{56C8DF2F-093C-4961-960F-AEA3690C93AB}" type="sibTrans" cxnId="{5FDE539E-182D-4F89-9428-8040F7649EE2}">
      <dgm:prSet/>
      <dgm:spPr/>
      <dgm:t>
        <a:bodyPr/>
        <a:lstStyle/>
        <a:p>
          <a:endParaRPr lang="fr-FR"/>
        </a:p>
      </dgm:t>
    </dgm:pt>
    <dgm:pt modelId="{3C6362A4-9795-49BE-9949-0AF8C64C05A4}">
      <dgm:prSet phldrT="[Texte]" custT="1"/>
      <dgm:spPr/>
      <dgm:t>
        <a:bodyPr/>
        <a:lstStyle/>
        <a:p>
          <a:r>
            <a:rPr lang="fr-FR" sz="2800" b="1" dirty="0"/>
            <a:t>Esters</a:t>
          </a:r>
        </a:p>
        <a:p>
          <a:r>
            <a:rPr lang="fr-FR" sz="2800" b="1" dirty="0"/>
            <a:t>(prodrogues)</a:t>
          </a:r>
        </a:p>
      </dgm:t>
    </dgm:pt>
    <dgm:pt modelId="{F3EEF0D0-3965-4A98-98AE-519972A94DF0}" type="parTrans" cxnId="{B414FD32-BF8B-4A11-A9FB-E7AEAACDE9D4}">
      <dgm:prSet/>
      <dgm:spPr/>
      <dgm:t>
        <a:bodyPr/>
        <a:lstStyle/>
        <a:p>
          <a:endParaRPr lang="fr-FR" sz="2400" b="1"/>
        </a:p>
      </dgm:t>
    </dgm:pt>
    <dgm:pt modelId="{8756B7A3-921A-47C7-B970-835A996DE31D}" type="sibTrans" cxnId="{B414FD32-BF8B-4A11-A9FB-E7AEAACDE9D4}">
      <dgm:prSet/>
      <dgm:spPr/>
      <dgm:t>
        <a:bodyPr/>
        <a:lstStyle/>
        <a:p>
          <a:endParaRPr lang="fr-FR"/>
        </a:p>
      </dgm:t>
    </dgm:pt>
    <dgm:pt modelId="{F7279D36-0D9D-4339-A127-EB8C2ED50CE0}">
      <dgm:prSet phldrT="[Texte]" custT="1"/>
      <dgm:spPr/>
      <dgm:t>
        <a:bodyPr/>
        <a:lstStyle/>
        <a:p>
          <a:r>
            <a:rPr lang="fr-FR" sz="2800" b="1" dirty="0"/>
            <a:t>Hydrosolubles</a:t>
          </a:r>
        </a:p>
      </dgm:t>
    </dgm:pt>
    <dgm:pt modelId="{8181813A-999C-4771-AE07-6DA8BD1FD83D}" type="parTrans" cxnId="{18B551B8-9771-442E-96C4-60E3347524FC}">
      <dgm:prSet/>
      <dgm:spPr/>
      <dgm:t>
        <a:bodyPr/>
        <a:lstStyle/>
        <a:p>
          <a:endParaRPr lang="fr-FR" sz="2400" b="1"/>
        </a:p>
      </dgm:t>
    </dgm:pt>
    <dgm:pt modelId="{271BE0DD-A808-4639-BE9D-3A7018EE96F9}" type="sibTrans" cxnId="{18B551B8-9771-442E-96C4-60E3347524FC}">
      <dgm:prSet/>
      <dgm:spPr/>
      <dgm:t>
        <a:bodyPr/>
        <a:lstStyle/>
        <a:p>
          <a:endParaRPr lang="fr-FR"/>
        </a:p>
      </dgm:t>
    </dgm:pt>
    <dgm:pt modelId="{1613FBD7-F4E7-4973-8C89-F37DC23CF757}">
      <dgm:prSet custT="1"/>
      <dgm:spPr/>
      <dgm:t>
        <a:bodyPr/>
        <a:lstStyle/>
        <a:p>
          <a:r>
            <a:rPr lang="fr-FR" sz="2800" b="1" dirty="0"/>
            <a:t>Non</a:t>
          </a:r>
        </a:p>
        <a:p>
          <a:r>
            <a:rPr lang="fr-FR" sz="2800" b="1" dirty="0"/>
            <a:t>hydrosolubles</a:t>
          </a:r>
        </a:p>
      </dgm:t>
    </dgm:pt>
    <dgm:pt modelId="{C6DD92D9-46BB-459F-B9FB-EA9B0424636E}" type="parTrans" cxnId="{F71F53F8-6306-4D0E-AA3A-9D62472746DF}">
      <dgm:prSet/>
      <dgm:spPr/>
      <dgm:t>
        <a:bodyPr/>
        <a:lstStyle/>
        <a:p>
          <a:endParaRPr lang="fr-FR" sz="2400" b="1"/>
        </a:p>
      </dgm:t>
    </dgm:pt>
    <dgm:pt modelId="{4AEBA0F5-F1C9-409B-A299-9A52298CAF89}" type="sibTrans" cxnId="{F71F53F8-6306-4D0E-AA3A-9D62472746DF}">
      <dgm:prSet/>
      <dgm:spPr/>
      <dgm:t>
        <a:bodyPr/>
        <a:lstStyle/>
        <a:p>
          <a:endParaRPr lang="fr-FR"/>
        </a:p>
      </dgm:t>
    </dgm:pt>
    <dgm:pt modelId="{8623CE02-8899-4192-B8EE-024F8B979934}" type="pres">
      <dgm:prSet presAssocID="{99B507E9-E9C4-416F-A497-2F77F732D175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B421ACD-8C21-4E70-A8AE-BB4542EF88B9}" type="pres">
      <dgm:prSet presAssocID="{99B507E9-E9C4-416F-A497-2F77F732D175}" presName="hierFlow" presStyleCnt="0"/>
      <dgm:spPr/>
    </dgm:pt>
    <dgm:pt modelId="{F2516F90-4B4F-442A-A9F6-68E9A705A5E4}" type="pres">
      <dgm:prSet presAssocID="{99B507E9-E9C4-416F-A497-2F77F732D175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3451BF1-FE5D-440C-8B1F-ED3DAA803A65}" type="pres">
      <dgm:prSet presAssocID="{622E1611-E20E-4F02-A4D4-46BF4E8912D8}" presName="Name14" presStyleCnt="0"/>
      <dgm:spPr/>
    </dgm:pt>
    <dgm:pt modelId="{3D0070B0-1EE6-429E-AE09-EEEC3E05D58B}" type="pres">
      <dgm:prSet presAssocID="{622E1611-E20E-4F02-A4D4-46BF4E8912D8}" presName="level1Shape" presStyleLbl="node0" presStyleIdx="0" presStyleCnt="1" custScaleX="178378" custLinFactNeighborX="9588" custLinFactNeighborY="-3688">
        <dgm:presLayoutVars>
          <dgm:chPref val="3"/>
        </dgm:presLayoutVars>
      </dgm:prSet>
      <dgm:spPr/>
    </dgm:pt>
    <dgm:pt modelId="{0A9E9CFC-4011-405D-A598-86960EA1993F}" type="pres">
      <dgm:prSet presAssocID="{622E1611-E20E-4F02-A4D4-46BF4E8912D8}" presName="hierChild2" presStyleCnt="0"/>
      <dgm:spPr/>
    </dgm:pt>
    <dgm:pt modelId="{E417F718-0ECE-4508-B961-411E0ABDCD8F}" type="pres">
      <dgm:prSet presAssocID="{4D998DD8-21AE-470D-9915-09AE09EB0091}" presName="Name19" presStyleLbl="parChTrans1D2" presStyleIdx="0" presStyleCnt="2"/>
      <dgm:spPr/>
    </dgm:pt>
    <dgm:pt modelId="{B596BB5F-21BF-47E5-9D2A-5CE0BE9393DA}" type="pres">
      <dgm:prSet presAssocID="{28AFEA94-F66F-4303-88E2-96CA9789BA3F}" presName="Name21" presStyleCnt="0"/>
      <dgm:spPr/>
    </dgm:pt>
    <dgm:pt modelId="{C17AB879-9851-4C85-B7BE-09E4CBACFAA4}" type="pres">
      <dgm:prSet presAssocID="{28AFEA94-F66F-4303-88E2-96CA9789BA3F}" presName="level2Shape" presStyleLbl="node2" presStyleIdx="0" presStyleCnt="2"/>
      <dgm:spPr/>
    </dgm:pt>
    <dgm:pt modelId="{96AA8C68-B764-472D-83A0-A0D5AB783E33}" type="pres">
      <dgm:prSet presAssocID="{28AFEA94-F66F-4303-88E2-96CA9789BA3F}" presName="hierChild3" presStyleCnt="0"/>
      <dgm:spPr/>
    </dgm:pt>
    <dgm:pt modelId="{DF0955EE-3D74-4CC0-AE2F-B29870C89080}" type="pres">
      <dgm:prSet presAssocID="{F3EEF0D0-3965-4A98-98AE-519972A94DF0}" presName="Name19" presStyleLbl="parChTrans1D2" presStyleIdx="1" presStyleCnt="2"/>
      <dgm:spPr/>
    </dgm:pt>
    <dgm:pt modelId="{829A10A5-70F7-40D3-9F24-DE3C60DAD8B3}" type="pres">
      <dgm:prSet presAssocID="{3C6362A4-9795-49BE-9949-0AF8C64C05A4}" presName="Name21" presStyleCnt="0"/>
      <dgm:spPr/>
    </dgm:pt>
    <dgm:pt modelId="{462749CC-4D86-4F57-A74F-7B4AC9D6B423}" type="pres">
      <dgm:prSet presAssocID="{3C6362A4-9795-49BE-9949-0AF8C64C05A4}" presName="level2Shape" presStyleLbl="node2" presStyleIdx="1" presStyleCnt="2" custScaleX="164503" custLinFactNeighborX="50531" custLinFactNeighborY="1444"/>
      <dgm:spPr/>
    </dgm:pt>
    <dgm:pt modelId="{8C30BF7C-BD49-46D0-A005-83E3CCF1FD8A}" type="pres">
      <dgm:prSet presAssocID="{3C6362A4-9795-49BE-9949-0AF8C64C05A4}" presName="hierChild3" presStyleCnt="0"/>
      <dgm:spPr/>
    </dgm:pt>
    <dgm:pt modelId="{8AD29F5F-5723-40F3-A60D-A99433FE7EF8}" type="pres">
      <dgm:prSet presAssocID="{8181813A-999C-4771-AE07-6DA8BD1FD83D}" presName="Name19" presStyleLbl="parChTrans1D3" presStyleIdx="0" presStyleCnt="2"/>
      <dgm:spPr/>
    </dgm:pt>
    <dgm:pt modelId="{AC5DDF36-CB1C-4B04-9ADF-1177C3399BAE}" type="pres">
      <dgm:prSet presAssocID="{F7279D36-0D9D-4339-A127-EB8C2ED50CE0}" presName="Name21" presStyleCnt="0"/>
      <dgm:spPr/>
    </dgm:pt>
    <dgm:pt modelId="{00934A65-2A7A-487B-AD66-F19460D90215}" type="pres">
      <dgm:prSet presAssocID="{F7279D36-0D9D-4339-A127-EB8C2ED50CE0}" presName="level2Shape" presStyleLbl="node3" presStyleIdx="0" presStyleCnt="2" custScaleX="159834" custLinFactNeighborX="48555" custLinFactNeighborY="528"/>
      <dgm:spPr/>
    </dgm:pt>
    <dgm:pt modelId="{A113DCBF-7A37-4B37-984D-F42B9C04D0A5}" type="pres">
      <dgm:prSet presAssocID="{F7279D36-0D9D-4339-A127-EB8C2ED50CE0}" presName="hierChild3" presStyleCnt="0"/>
      <dgm:spPr/>
    </dgm:pt>
    <dgm:pt modelId="{A6C847CD-AAC9-4CA1-886D-31635C8E12BD}" type="pres">
      <dgm:prSet presAssocID="{C6DD92D9-46BB-459F-B9FB-EA9B0424636E}" presName="Name19" presStyleLbl="parChTrans1D3" presStyleIdx="1" presStyleCnt="2"/>
      <dgm:spPr/>
    </dgm:pt>
    <dgm:pt modelId="{06363F31-A24B-4E7A-82E4-4F7FBBA4F407}" type="pres">
      <dgm:prSet presAssocID="{1613FBD7-F4E7-4973-8C89-F37DC23CF757}" presName="Name21" presStyleCnt="0"/>
      <dgm:spPr/>
    </dgm:pt>
    <dgm:pt modelId="{378D5E7C-B4CB-4D87-A37C-2455B33BE2A6}" type="pres">
      <dgm:prSet presAssocID="{1613FBD7-F4E7-4973-8C89-F37DC23CF757}" presName="level2Shape" presStyleLbl="node3" presStyleIdx="1" presStyleCnt="2" custScaleX="156163" custLinFactNeighborX="68355" custLinFactNeighborY="528"/>
      <dgm:spPr/>
    </dgm:pt>
    <dgm:pt modelId="{831F76B7-7212-4787-BE4C-50FE138F34A9}" type="pres">
      <dgm:prSet presAssocID="{1613FBD7-F4E7-4973-8C89-F37DC23CF757}" presName="hierChild3" presStyleCnt="0"/>
      <dgm:spPr/>
    </dgm:pt>
    <dgm:pt modelId="{F7B7997C-9DDF-47AD-BF3B-368E0B5089F7}" type="pres">
      <dgm:prSet presAssocID="{99B507E9-E9C4-416F-A497-2F77F732D175}" presName="bgShapesFlow" presStyleCnt="0"/>
      <dgm:spPr/>
    </dgm:pt>
  </dgm:ptLst>
  <dgm:cxnLst>
    <dgm:cxn modelId="{A34B4F11-E60D-450E-A0BC-7C762060EE68}" type="presOf" srcId="{F7279D36-0D9D-4339-A127-EB8C2ED50CE0}" destId="{00934A65-2A7A-487B-AD66-F19460D90215}" srcOrd="0" destOrd="0" presId="urn:microsoft.com/office/officeart/2005/8/layout/hierarchy6"/>
    <dgm:cxn modelId="{B414FD32-BF8B-4A11-A9FB-E7AEAACDE9D4}" srcId="{622E1611-E20E-4F02-A4D4-46BF4E8912D8}" destId="{3C6362A4-9795-49BE-9949-0AF8C64C05A4}" srcOrd="1" destOrd="0" parTransId="{F3EEF0D0-3965-4A98-98AE-519972A94DF0}" sibTransId="{8756B7A3-921A-47C7-B970-835A996DE31D}"/>
    <dgm:cxn modelId="{8AF52676-FB18-4CE5-ADAF-DEEE9B643B6C}" type="presOf" srcId="{3C6362A4-9795-49BE-9949-0AF8C64C05A4}" destId="{462749CC-4D86-4F57-A74F-7B4AC9D6B423}" srcOrd="0" destOrd="0" presId="urn:microsoft.com/office/officeart/2005/8/layout/hierarchy6"/>
    <dgm:cxn modelId="{89739859-B9C4-4B05-9D52-5116F4731738}" type="presOf" srcId="{C6DD92D9-46BB-459F-B9FB-EA9B0424636E}" destId="{A6C847CD-AAC9-4CA1-886D-31635C8E12BD}" srcOrd="0" destOrd="0" presId="urn:microsoft.com/office/officeart/2005/8/layout/hierarchy6"/>
    <dgm:cxn modelId="{2E56248C-939E-412D-B0B1-50EA55242AD9}" type="presOf" srcId="{99B507E9-E9C4-416F-A497-2F77F732D175}" destId="{8623CE02-8899-4192-B8EE-024F8B979934}" srcOrd="0" destOrd="0" presId="urn:microsoft.com/office/officeart/2005/8/layout/hierarchy6"/>
    <dgm:cxn modelId="{2157509A-FF15-479B-B3F8-674D5D8C3FA5}" type="presOf" srcId="{28AFEA94-F66F-4303-88E2-96CA9789BA3F}" destId="{C17AB879-9851-4C85-B7BE-09E4CBACFAA4}" srcOrd="0" destOrd="0" presId="urn:microsoft.com/office/officeart/2005/8/layout/hierarchy6"/>
    <dgm:cxn modelId="{5FDE539E-182D-4F89-9428-8040F7649EE2}" srcId="{622E1611-E20E-4F02-A4D4-46BF4E8912D8}" destId="{28AFEA94-F66F-4303-88E2-96CA9789BA3F}" srcOrd="0" destOrd="0" parTransId="{4D998DD8-21AE-470D-9915-09AE09EB0091}" sibTransId="{56C8DF2F-093C-4961-960F-AEA3690C93AB}"/>
    <dgm:cxn modelId="{18B551B8-9771-442E-96C4-60E3347524FC}" srcId="{3C6362A4-9795-49BE-9949-0AF8C64C05A4}" destId="{F7279D36-0D9D-4339-A127-EB8C2ED50CE0}" srcOrd="0" destOrd="0" parTransId="{8181813A-999C-4771-AE07-6DA8BD1FD83D}" sibTransId="{271BE0DD-A808-4639-BE9D-3A7018EE96F9}"/>
    <dgm:cxn modelId="{759CEFEA-598E-4BB1-883C-2707DE889131}" type="presOf" srcId="{622E1611-E20E-4F02-A4D4-46BF4E8912D8}" destId="{3D0070B0-1EE6-429E-AE09-EEEC3E05D58B}" srcOrd="0" destOrd="0" presId="urn:microsoft.com/office/officeart/2005/8/layout/hierarchy6"/>
    <dgm:cxn modelId="{F1735DEE-3033-4A80-9319-0B7F3B521287}" type="presOf" srcId="{8181813A-999C-4771-AE07-6DA8BD1FD83D}" destId="{8AD29F5F-5723-40F3-A60D-A99433FE7EF8}" srcOrd="0" destOrd="0" presId="urn:microsoft.com/office/officeart/2005/8/layout/hierarchy6"/>
    <dgm:cxn modelId="{7E7672F3-41B7-4E7B-9A82-69F39B1AD04F}" type="presOf" srcId="{1613FBD7-F4E7-4973-8C89-F37DC23CF757}" destId="{378D5E7C-B4CB-4D87-A37C-2455B33BE2A6}" srcOrd="0" destOrd="0" presId="urn:microsoft.com/office/officeart/2005/8/layout/hierarchy6"/>
    <dgm:cxn modelId="{214316F8-9731-482F-A858-7BB01E970570}" type="presOf" srcId="{4D998DD8-21AE-470D-9915-09AE09EB0091}" destId="{E417F718-0ECE-4508-B961-411E0ABDCD8F}" srcOrd="0" destOrd="0" presId="urn:microsoft.com/office/officeart/2005/8/layout/hierarchy6"/>
    <dgm:cxn modelId="{F71F53F8-6306-4D0E-AA3A-9D62472746DF}" srcId="{3C6362A4-9795-49BE-9949-0AF8C64C05A4}" destId="{1613FBD7-F4E7-4973-8C89-F37DC23CF757}" srcOrd="1" destOrd="0" parTransId="{C6DD92D9-46BB-459F-B9FB-EA9B0424636E}" sibTransId="{4AEBA0F5-F1C9-409B-A299-9A52298CAF89}"/>
    <dgm:cxn modelId="{93C3C4FA-8047-41D1-B88D-7E5A5E8DC055}" srcId="{99B507E9-E9C4-416F-A497-2F77F732D175}" destId="{622E1611-E20E-4F02-A4D4-46BF4E8912D8}" srcOrd="0" destOrd="0" parTransId="{6DDC7E54-73AA-4476-A59E-9CF5D7D67EC9}" sibTransId="{8AFD9ACD-C639-43D8-8D1B-BF462FBED015}"/>
    <dgm:cxn modelId="{C98F25FE-0EF9-4ADD-93B0-2B2A96066F40}" type="presOf" srcId="{F3EEF0D0-3965-4A98-98AE-519972A94DF0}" destId="{DF0955EE-3D74-4CC0-AE2F-B29870C89080}" srcOrd="0" destOrd="0" presId="urn:microsoft.com/office/officeart/2005/8/layout/hierarchy6"/>
    <dgm:cxn modelId="{70D7C9D0-D93B-40F8-9E85-A3B26C823D6D}" type="presParOf" srcId="{8623CE02-8899-4192-B8EE-024F8B979934}" destId="{6B421ACD-8C21-4E70-A8AE-BB4542EF88B9}" srcOrd="0" destOrd="0" presId="urn:microsoft.com/office/officeart/2005/8/layout/hierarchy6"/>
    <dgm:cxn modelId="{0326E7AA-8ADE-4081-BA7C-8492F90ABA64}" type="presParOf" srcId="{6B421ACD-8C21-4E70-A8AE-BB4542EF88B9}" destId="{F2516F90-4B4F-442A-A9F6-68E9A705A5E4}" srcOrd="0" destOrd="0" presId="urn:microsoft.com/office/officeart/2005/8/layout/hierarchy6"/>
    <dgm:cxn modelId="{054AE836-B6B7-4AF5-90EE-6A0AEE765DA4}" type="presParOf" srcId="{F2516F90-4B4F-442A-A9F6-68E9A705A5E4}" destId="{83451BF1-FE5D-440C-8B1F-ED3DAA803A65}" srcOrd="0" destOrd="0" presId="urn:microsoft.com/office/officeart/2005/8/layout/hierarchy6"/>
    <dgm:cxn modelId="{15C55BBB-04F6-4921-9DE7-D06A037C81E7}" type="presParOf" srcId="{83451BF1-FE5D-440C-8B1F-ED3DAA803A65}" destId="{3D0070B0-1EE6-429E-AE09-EEEC3E05D58B}" srcOrd="0" destOrd="0" presId="urn:microsoft.com/office/officeart/2005/8/layout/hierarchy6"/>
    <dgm:cxn modelId="{4646B1DE-93AC-4F8F-8A45-798252914E18}" type="presParOf" srcId="{83451BF1-FE5D-440C-8B1F-ED3DAA803A65}" destId="{0A9E9CFC-4011-405D-A598-86960EA1993F}" srcOrd="1" destOrd="0" presId="urn:microsoft.com/office/officeart/2005/8/layout/hierarchy6"/>
    <dgm:cxn modelId="{C22B0719-8801-4E02-B531-B094FF5987BD}" type="presParOf" srcId="{0A9E9CFC-4011-405D-A598-86960EA1993F}" destId="{E417F718-0ECE-4508-B961-411E0ABDCD8F}" srcOrd="0" destOrd="0" presId="urn:microsoft.com/office/officeart/2005/8/layout/hierarchy6"/>
    <dgm:cxn modelId="{9C3259FC-B948-437F-80E2-50F5EF8B70D6}" type="presParOf" srcId="{0A9E9CFC-4011-405D-A598-86960EA1993F}" destId="{B596BB5F-21BF-47E5-9D2A-5CE0BE9393DA}" srcOrd="1" destOrd="0" presId="urn:microsoft.com/office/officeart/2005/8/layout/hierarchy6"/>
    <dgm:cxn modelId="{A494FBF5-994D-4E28-9F33-0B19528C8F59}" type="presParOf" srcId="{B596BB5F-21BF-47E5-9D2A-5CE0BE9393DA}" destId="{C17AB879-9851-4C85-B7BE-09E4CBACFAA4}" srcOrd="0" destOrd="0" presId="urn:microsoft.com/office/officeart/2005/8/layout/hierarchy6"/>
    <dgm:cxn modelId="{A11E49E3-6548-480F-A608-A992DB40BB3B}" type="presParOf" srcId="{B596BB5F-21BF-47E5-9D2A-5CE0BE9393DA}" destId="{96AA8C68-B764-472D-83A0-A0D5AB783E33}" srcOrd="1" destOrd="0" presId="urn:microsoft.com/office/officeart/2005/8/layout/hierarchy6"/>
    <dgm:cxn modelId="{F6CFA24A-083E-4B59-A849-BC3D74443A2D}" type="presParOf" srcId="{0A9E9CFC-4011-405D-A598-86960EA1993F}" destId="{DF0955EE-3D74-4CC0-AE2F-B29870C89080}" srcOrd="2" destOrd="0" presId="urn:microsoft.com/office/officeart/2005/8/layout/hierarchy6"/>
    <dgm:cxn modelId="{8E50E34A-3C53-4D9B-BAA1-6C38F6C9E2DD}" type="presParOf" srcId="{0A9E9CFC-4011-405D-A598-86960EA1993F}" destId="{829A10A5-70F7-40D3-9F24-DE3C60DAD8B3}" srcOrd="3" destOrd="0" presId="urn:microsoft.com/office/officeart/2005/8/layout/hierarchy6"/>
    <dgm:cxn modelId="{17792F01-CA09-45DB-B447-06C41DA25876}" type="presParOf" srcId="{829A10A5-70F7-40D3-9F24-DE3C60DAD8B3}" destId="{462749CC-4D86-4F57-A74F-7B4AC9D6B423}" srcOrd="0" destOrd="0" presId="urn:microsoft.com/office/officeart/2005/8/layout/hierarchy6"/>
    <dgm:cxn modelId="{07934032-3B75-4B5D-AE00-FCC4C09CE21F}" type="presParOf" srcId="{829A10A5-70F7-40D3-9F24-DE3C60DAD8B3}" destId="{8C30BF7C-BD49-46D0-A005-83E3CCF1FD8A}" srcOrd="1" destOrd="0" presId="urn:microsoft.com/office/officeart/2005/8/layout/hierarchy6"/>
    <dgm:cxn modelId="{C9EFFC80-21FD-4CB4-A3E3-76495F4A77EA}" type="presParOf" srcId="{8C30BF7C-BD49-46D0-A005-83E3CCF1FD8A}" destId="{8AD29F5F-5723-40F3-A60D-A99433FE7EF8}" srcOrd="0" destOrd="0" presId="urn:microsoft.com/office/officeart/2005/8/layout/hierarchy6"/>
    <dgm:cxn modelId="{0ECF8E97-D45A-41E1-8D97-F31E2D179568}" type="presParOf" srcId="{8C30BF7C-BD49-46D0-A005-83E3CCF1FD8A}" destId="{AC5DDF36-CB1C-4B04-9ADF-1177C3399BAE}" srcOrd="1" destOrd="0" presId="urn:microsoft.com/office/officeart/2005/8/layout/hierarchy6"/>
    <dgm:cxn modelId="{ECA2F175-A693-4D1B-A079-A1FAFE9A6F7A}" type="presParOf" srcId="{AC5DDF36-CB1C-4B04-9ADF-1177C3399BAE}" destId="{00934A65-2A7A-487B-AD66-F19460D90215}" srcOrd="0" destOrd="0" presId="urn:microsoft.com/office/officeart/2005/8/layout/hierarchy6"/>
    <dgm:cxn modelId="{122B4BBE-5513-4BEB-AB6C-C7487968679E}" type="presParOf" srcId="{AC5DDF36-CB1C-4B04-9ADF-1177C3399BAE}" destId="{A113DCBF-7A37-4B37-984D-F42B9C04D0A5}" srcOrd="1" destOrd="0" presId="urn:microsoft.com/office/officeart/2005/8/layout/hierarchy6"/>
    <dgm:cxn modelId="{8843AFC8-298D-4720-9C0B-78A1FF5AD551}" type="presParOf" srcId="{8C30BF7C-BD49-46D0-A005-83E3CCF1FD8A}" destId="{A6C847CD-AAC9-4CA1-886D-31635C8E12BD}" srcOrd="2" destOrd="0" presId="urn:microsoft.com/office/officeart/2005/8/layout/hierarchy6"/>
    <dgm:cxn modelId="{56AB4A47-31E7-4830-82D5-D625D0E59002}" type="presParOf" srcId="{8C30BF7C-BD49-46D0-A005-83E3CCF1FD8A}" destId="{06363F31-A24B-4E7A-82E4-4F7FBBA4F407}" srcOrd="3" destOrd="0" presId="urn:microsoft.com/office/officeart/2005/8/layout/hierarchy6"/>
    <dgm:cxn modelId="{0C98B789-DC4C-4571-9685-FFFF97A876E7}" type="presParOf" srcId="{06363F31-A24B-4E7A-82E4-4F7FBBA4F407}" destId="{378D5E7C-B4CB-4D87-A37C-2455B33BE2A6}" srcOrd="0" destOrd="0" presId="urn:microsoft.com/office/officeart/2005/8/layout/hierarchy6"/>
    <dgm:cxn modelId="{22639160-2BEE-4CB0-A75D-52C041295612}" type="presParOf" srcId="{06363F31-A24B-4E7A-82E4-4F7FBBA4F407}" destId="{831F76B7-7212-4787-BE4C-50FE138F34A9}" srcOrd="1" destOrd="0" presId="urn:microsoft.com/office/officeart/2005/8/layout/hierarchy6"/>
    <dgm:cxn modelId="{973631EA-69A6-4E73-909B-3AE1DCE21658}" type="presParOf" srcId="{8623CE02-8899-4192-B8EE-024F8B979934}" destId="{F7B7997C-9DDF-47AD-BF3B-368E0B5089F7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0070B0-1EE6-429E-AE09-EEEC3E05D58B}">
      <dsp:nvSpPr>
        <dsp:cNvPr id="0" name=""/>
        <dsp:cNvSpPr/>
      </dsp:nvSpPr>
      <dsp:spPr>
        <a:xfrm>
          <a:off x="1882554" y="0"/>
          <a:ext cx="3186117" cy="1190773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/>
            <a:t>Substances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/>
            <a:t>(principes actifs)</a:t>
          </a:r>
        </a:p>
      </dsp:txBody>
      <dsp:txXfrm>
        <a:off x="1917431" y="34877"/>
        <a:ext cx="3116363" cy="1121019"/>
      </dsp:txXfrm>
    </dsp:sp>
    <dsp:sp modelId="{E417F718-0ECE-4508-B961-411E0ABDCD8F}">
      <dsp:nvSpPr>
        <dsp:cNvPr id="0" name=""/>
        <dsp:cNvSpPr/>
      </dsp:nvSpPr>
      <dsp:spPr>
        <a:xfrm>
          <a:off x="1567288" y="1190773"/>
          <a:ext cx="1908325" cy="476820"/>
        </a:xfrm>
        <a:custGeom>
          <a:avLst/>
          <a:gdLst/>
          <a:ahLst/>
          <a:cxnLst/>
          <a:rect l="0" t="0" r="0" b="0"/>
          <a:pathLst>
            <a:path>
              <a:moveTo>
                <a:pt x="1908325" y="0"/>
              </a:moveTo>
              <a:lnTo>
                <a:pt x="1908325" y="238410"/>
              </a:lnTo>
              <a:lnTo>
                <a:pt x="0" y="238410"/>
              </a:lnTo>
              <a:lnTo>
                <a:pt x="0" y="4768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7AB879-9851-4C85-B7BE-09E4CBACFAA4}">
      <dsp:nvSpPr>
        <dsp:cNvPr id="0" name=""/>
        <dsp:cNvSpPr/>
      </dsp:nvSpPr>
      <dsp:spPr>
        <a:xfrm>
          <a:off x="674207" y="1667594"/>
          <a:ext cx="1786160" cy="1190773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/>
            <a:t>Forme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/>
            <a:t>alcool</a:t>
          </a:r>
        </a:p>
      </dsp:txBody>
      <dsp:txXfrm>
        <a:off x="709084" y="1702471"/>
        <a:ext cx="1716406" cy="1121019"/>
      </dsp:txXfrm>
    </dsp:sp>
    <dsp:sp modelId="{DF0955EE-3D74-4CC0-AE2F-B29870C89080}">
      <dsp:nvSpPr>
        <dsp:cNvPr id="0" name=""/>
        <dsp:cNvSpPr/>
      </dsp:nvSpPr>
      <dsp:spPr>
        <a:xfrm>
          <a:off x="3475613" y="1190773"/>
          <a:ext cx="1892312" cy="4940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007"/>
              </a:lnTo>
              <a:lnTo>
                <a:pt x="1892312" y="247007"/>
              </a:lnTo>
              <a:lnTo>
                <a:pt x="1892312" y="4940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2749CC-4D86-4F57-A74F-7B4AC9D6B423}">
      <dsp:nvSpPr>
        <dsp:cNvPr id="0" name=""/>
        <dsp:cNvSpPr/>
      </dsp:nvSpPr>
      <dsp:spPr>
        <a:xfrm>
          <a:off x="3898781" y="1684789"/>
          <a:ext cx="2938288" cy="1190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/>
            <a:t>Esters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/>
            <a:t>(prodrogues)</a:t>
          </a:r>
        </a:p>
      </dsp:txBody>
      <dsp:txXfrm>
        <a:off x="3933658" y="1719666"/>
        <a:ext cx="2868534" cy="1121019"/>
      </dsp:txXfrm>
    </dsp:sp>
    <dsp:sp modelId="{8AD29F5F-5723-40F3-A60D-A99433FE7EF8}">
      <dsp:nvSpPr>
        <dsp:cNvPr id="0" name=""/>
        <dsp:cNvSpPr/>
      </dsp:nvSpPr>
      <dsp:spPr>
        <a:xfrm>
          <a:off x="3670045" y="2875563"/>
          <a:ext cx="1697879" cy="459625"/>
        </a:xfrm>
        <a:custGeom>
          <a:avLst/>
          <a:gdLst/>
          <a:ahLst/>
          <a:cxnLst/>
          <a:rect l="0" t="0" r="0" b="0"/>
          <a:pathLst>
            <a:path>
              <a:moveTo>
                <a:pt x="1697879" y="0"/>
              </a:moveTo>
              <a:lnTo>
                <a:pt x="1697879" y="229812"/>
              </a:lnTo>
              <a:lnTo>
                <a:pt x="0" y="229812"/>
              </a:lnTo>
              <a:lnTo>
                <a:pt x="0" y="4596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934A65-2A7A-487B-AD66-F19460D90215}">
      <dsp:nvSpPr>
        <dsp:cNvPr id="0" name=""/>
        <dsp:cNvSpPr/>
      </dsp:nvSpPr>
      <dsp:spPr>
        <a:xfrm>
          <a:off x="2242599" y="3335189"/>
          <a:ext cx="2854892" cy="1190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/>
            <a:t>Hydrosolubles</a:t>
          </a:r>
        </a:p>
      </dsp:txBody>
      <dsp:txXfrm>
        <a:off x="2277476" y="3370066"/>
        <a:ext cx="2785138" cy="1121019"/>
      </dsp:txXfrm>
    </dsp:sp>
    <dsp:sp modelId="{A6C847CD-AAC9-4CA1-886D-31635C8E12BD}">
      <dsp:nvSpPr>
        <dsp:cNvPr id="0" name=""/>
        <dsp:cNvSpPr/>
      </dsp:nvSpPr>
      <dsp:spPr>
        <a:xfrm>
          <a:off x="5367925" y="2875563"/>
          <a:ext cx="1467013" cy="4596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812"/>
              </a:lnTo>
              <a:lnTo>
                <a:pt x="1467013" y="229812"/>
              </a:lnTo>
              <a:lnTo>
                <a:pt x="1467013" y="4596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8D5E7C-B4CB-4D87-A37C-2455B33BE2A6}">
      <dsp:nvSpPr>
        <dsp:cNvPr id="0" name=""/>
        <dsp:cNvSpPr/>
      </dsp:nvSpPr>
      <dsp:spPr>
        <a:xfrm>
          <a:off x="5440277" y="3335189"/>
          <a:ext cx="2789322" cy="1190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/>
            <a:t>Non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/>
            <a:t>hydrosolubles</a:t>
          </a:r>
        </a:p>
      </dsp:txBody>
      <dsp:txXfrm>
        <a:off x="5475154" y="3370066"/>
        <a:ext cx="2719568" cy="11210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2F06E-5C5D-496E-8E01-FC991B37C315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5BAA64-BE6E-4DC6-BBE7-56C6965749C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435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68363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68363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21455A60-D878-4F88-97D9-AD55A9CCE26E}" type="slidenum">
              <a:rPr lang="en-US" sz="1100" b="0">
                <a:latin typeface="Times New Roman" pitchFamily="18" charset="0"/>
              </a:rPr>
              <a:pPr/>
              <a:t>1</a:t>
            </a:fld>
            <a:endParaRPr lang="en-US" sz="1100" b="0">
              <a:latin typeface="Times New Roman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09601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6DF44B-03FF-42BF-BD38-C8A7A4B16577}" type="slidenum">
              <a:rPr lang="en-US"/>
              <a:pPr/>
              <a:t>10</a:t>
            </a:fld>
            <a:endParaRPr lang="en-US"/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77770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954742-7338-4141-B9EB-5B16B01255CE}" type="slidenum">
              <a:rPr lang="en-US"/>
              <a:pPr/>
              <a:t>11</a:t>
            </a:fld>
            <a:endParaRPr lang="en-US"/>
          </a:p>
        </p:txBody>
      </p:sp>
      <p:sp>
        <p:nvSpPr>
          <p:cNvPr id="468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98219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FA0419-E6F6-4AED-A52E-105CE2F53CF8}" type="slidenum">
              <a:rPr lang="en-US"/>
              <a:pPr/>
              <a:t>12</a:t>
            </a:fld>
            <a:endParaRPr lang="en-US"/>
          </a:p>
        </p:txBody>
      </p:sp>
      <p:sp>
        <p:nvSpPr>
          <p:cNvPr id="477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83825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11E90B-C74E-4225-B845-7A4BD320B1FF}" type="slidenum">
              <a:rPr lang="en-US"/>
              <a:pPr/>
              <a:t>13</a:t>
            </a:fld>
            <a:endParaRPr lang="en-US"/>
          </a:p>
        </p:txBody>
      </p:sp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36890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68363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68363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21455A60-D878-4F88-97D9-AD55A9CCE26E}" type="slidenum">
              <a:rPr lang="en-US" sz="1100" b="0">
                <a:latin typeface="Times New Roman" pitchFamily="18" charset="0"/>
              </a:rPr>
              <a:pPr/>
              <a:t>14</a:t>
            </a:fld>
            <a:endParaRPr lang="en-US" sz="1100" b="0">
              <a:latin typeface="Times New Roman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69841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E0AFAA-5227-462E-80D8-F5F49F82B415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2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53997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BAA64-BE6E-4DC6-BBE7-56C6965749C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551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E7175B-5589-4E89-9573-0433AAE2A9BF}" type="slidenum">
              <a:rPr lang="en-US"/>
              <a:pPr/>
              <a:t>17</a:t>
            </a:fld>
            <a:endParaRPr lang="en-US"/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93584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E7175B-5589-4E89-9573-0433AAE2A9BF}" type="slidenum">
              <a:rPr lang="en-US"/>
              <a:pPr/>
              <a:t>18</a:t>
            </a:fld>
            <a:endParaRPr lang="en-US"/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48622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E7175B-5589-4E89-9573-0433AAE2A9BF}" type="slidenum">
              <a:rPr lang="en-US"/>
              <a:pPr/>
              <a:t>19</a:t>
            </a:fld>
            <a:endParaRPr lang="en-US"/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4834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5BAA64-BE6E-4DC6-BBE7-56C6965749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715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B54A3E-3BD1-4485-B20E-E6096D2D954D}" type="slidenum">
              <a:rPr lang="en-US"/>
              <a:pPr/>
              <a:t>20</a:t>
            </a:fld>
            <a:endParaRPr lang="en-US"/>
          </a:p>
        </p:txBody>
      </p:sp>
      <p:sp>
        <p:nvSpPr>
          <p:cNvPr id="40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95499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B54A3E-3BD1-4485-B20E-E6096D2D954D}" type="slidenum">
              <a:rPr lang="en-US"/>
              <a:pPr/>
              <a:t>21</a:t>
            </a:fld>
            <a:endParaRPr lang="en-US"/>
          </a:p>
        </p:txBody>
      </p:sp>
      <p:sp>
        <p:nvSpPr>
          <p:cNvPr id="40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37107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ACB27C-395B-48F5-B958-CC86E84147FC}" type="slidenum">
              <a:rPr lang="en-US"/>
              <a:pPr/>
              <a:t>22</a:t>
            </a:fld>
            <a:endParaRPr lang="en-US"/>
          </a:p>
        </p:txBody>
      </p:sp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67963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1F8879-AAAF-43B8-88F1-4723A5D1EF07}" type="slidenum">
              <a:rPr lang="en-US"/>
              <a:pPr/>
              <a:t>23</a:t>
            </a:fld>
            <a:endParaRPr lang="en-US"/>
          </a:p>
        </p:txBody>
      </p:sp>
      <p:sp>
        <p:nvSpPr>
          <p:cNvPr id="42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82469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9BA214-E525-4528-9905-8E0D7C50894B}" type="slidenum">
              <a:rPr lang="en-US"/>
              <a:pPr/>
              <a:t>24</a:t>
            </a:fld>
            <a:endParaRPr lang="en-US"/>
          </a:p>
        </p:txBody>
      </p:sp>
      <p:sp>
        <p:nvSpPr>
          <p:cNvPr id="42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94807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43B71A-3977-43E6-8093-BD9911DC0621}" type="slidenum">
              <a:rPr lang="en-US"/>
              <a:pPr/>
              <a:t>25</a:t>
            </a:fld>
            <a:endParaRPr lang="en-US"/>
          </a:p>
        </p:txBody>
      </p:sp>
      <p:sp>
        <p:nvSpPr>
          <p:cNvPr id="513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25173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D5A4A5-9C8C-4207-8D33-A32D8875BCEB}" type="slidenum">
              <a:rPr lang="en-US"/>
              <a:pPr/>
              <a:t>26</a:t>
            </a:fld>
            <a:endParaRPr lang="en-US"/>
          </a:p>
        </p:txBody>
      </p:sp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93190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F94F36-35E4-4DA6-A222-6C9525750648}" type="slidenum">
              <a:rPr lang="en-US"/>
              <a:pPr/>
              <a:t>27</a:t>
            </a:fld>
            <a:endParaRPr lang="en-US"/>
          </a:p>
        </p:txBody>
      </p:sp>
      <p:sp>
        <p:nvSpPr>
          <p:cNvPr id="43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88811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A7A84D-BA9E-4DC0-8D9A-27209A22E3C8}" type="slidenum">
              <a:rPr lang="en-US"/>
              <a:pPr/>
              <a:t>28</a:t>
            </a:fld>
            <a:endParaRPr lang="en-US"/>
          </a:p>
        </p:txBody>
      </p:sp>
      <p:sp>
        <p:nvSpPr>
          <p:cNvPr id="45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34441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BAA64-BE6E-4DC6-BBE7-56C6965749C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35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BAA64-BE6E-4DC6-BBE7-56C6965749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749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3EB7F7-73D3-47CB-9CE1-D0A4655A4922}" type="slidenum">
              <a:rPr lang="fr-FR">
                <a:solidFill>
                  <a:prstClr val="black"/>
                </a:solidFill>
              </a:rPr>
              <a:pPr eaLnBrk="1" hangingPunct="1"/>
              <a:t>31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0399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3EB7F7-73D3-47CB-9CE1-D0A4655A4922}" type="slidenum">
              <a:rPr lang="fr-FR">
                <a:solidFill>
                  <a:prstClr val="black"/>
                </a:solidFill>
              </a:rPr>
              <a:pPr eaLnBrk="1" hangingPunct="1"/>
              <a:t>32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3673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3EB7F7-73D3-47CB-9CE1-D0A4655A4922}" type="slidenum">
              <a:rPr lang="fr-FR">
                <a:solidFill>
                  <a:prstClr val="black"/>
                </a:solidFill>
              </a:rPr>
              <a:pPr eaLnBrk="1" hangingPunct="1"/>
              <a:t>33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7934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3EB7F7-73D3-47CB-9CE1-D0A4655A4922}" type="slidenum">
              <a:rPr lang="fr-FR">
                <a:solidFill>
                  <a:prstClr val="black"/>
                </a:solidFill>
              </a:rPr>
              <a:pPr eaLnBrk="1" hangingPunct="1"/>
              <a:t>34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3071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A7A84D-BA9E-4DC0-8D9A-27209A22E3C8}" type="slidenum">
              <a:rPr lang="en-US"/>
              <a:pPr/>
              <a:t>35</a:t>
            </a:fld>
            <a:endParaRPr lang="en-US"/>
          </a:p>
        </p:txBody>
      </p:sp>
      <p:sp>
        <p:nvSpPr>
          <p:cNvPr id="45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97294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BAA64-BE6E-4DC6-BBE7-56C6965749C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7917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BAA64-BE6E-4DC6-BBE7-56C6965749C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4888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BAA64-BE6E-4DC6-BBE7-56C6965749C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32951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BAA64-BE6E-4DC6-BBE7-56C6965749C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32951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68363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68363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418D303B-0B12-4881-AE31-B72C7EBD9AB3}" type="slidenum">
              <a:rPr lang="en-US" sz="1100" b="0">
                <a:latin typeface="Times New Roman" pitchFamily="18" charset="0"/>
              </a:rPr>
              <a:pPr/>
              <a:t>40</a:t>
            </a:fld>
            <a:endParaRPr lang="en-US" sz="1100" b="0">
              <a:latin typeface="Times New Roman" pitchFamily="18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5184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BAA64-BE6E-4DC6-BBE7-56C6965749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714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9E2317-3A6E-4EC4-AA1B-6C3D507D4384}" type="slidenum">
              <a:rPr lang="en-US"/>
              <a:pPr/>
              <a:t>41</a:t>
            </a:fld>
            <a:endParaRPr lang="en-US"/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426401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BAA64-BE6E-4DC6-BBE7-56C6965749C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6075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BAA64-BE6E-4DC6-BBE7-56C6965749C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763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BAA64-BE6E-4DC6-BBE7-56C6965749C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7815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752F02-2950-4A93-ABBC-7852D4B70F41}" type="slidenum">
              <a:rPr lang="en-US"/>
              <a:pPr/>
              <a:t>45</a:t>
            </a:fld>
            <a:endParaRPr lang="en-US"/>
          </a:p>
        </p:txBody>
      </p:sp>
      <p:sp>
        <p:nvSpPr>
          <p:cNvPr id="503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306658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752F02-2950-4A93-ABBC-7852D4B70F41}" type="slidenum">
              <a:rPr lang="en-US"/>
              <a:pPr/>
              <a:t>46</a:t>
            </a:fld>
            <a:endParaRPr lang="en-US"/>
          </a:p>
        </p:txBody>
      </p:sp>
      <p:sp>
        <p:nvSpPr>
          <p:cNvPr id="503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484953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68363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68363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98198917-60F8-448A-8302-DCFFD5FDC1A9}" type="slidenum">
              <a:rPr lang="en-US" sz="1100" b="0">
                <a:latin typeface="Times New Roman" pitchFamily="18" charset="0"/>
              </a:rPr>
              <a:pPr/>
              <a:t>47</a:t>
            </a:fld>
            <a:endParaRPr lang="en-US" sz="1100" b="0">
              <a:latin typeface="Times New Roman" pitchFamily="18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303700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68363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68363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98198917-60F8-448A-8302-DCFFD5FDC1A9}" type="slidenum">
              <a:rPr lang="en-US" sz="1100" b="0">
                <a:latin typeface="Times New Roman" pitchFamily="18" charset="0"/>
              </a:rPr>
              <a:pPr/>
              <a:t>48</a:t>
            </a:fld>
            <a:endParaRPr lang="en-US" sz="1100" b="0">
              <a:latin typeface="Times New Roman" pitchFamily="18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266773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68363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68363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28B28988-B132-4A6E-80D5-DE15DC7EE6C9}" type="slidenum">
              <a:rPr lang="en-US" sz="1100" b="0">
                <a:latin typeface="Times New Roman" pitchFamily="18" charset="0"/>
              </a:rPr>
              <a:pPr/>
              <a:t>49</a:t>
            </a:fld>
            <a:endParaRPr lang="en-US" sz="1100" b="0">
              <a:latin typeface="Times New Roman" pitchFamily="18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379184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68363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68363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D0EDCDC1-286C-4555-BDBD-6DE316059B71}" type="slidenum">
              <a:rPr lang="en-US" sz="1100" b="0">
                <a:solidFill>
                  <a:prstClr val="black"/>
                </a:solidFill>
                <a:latin typeface="Times New Roman" pitchFamily="18" charset="0"/>
              </a:rPr>
              <a:pPr/>
              <a:t>50</a:t>
            </a:fld>
            <a:endParaRPr lang="en-US" sz="11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2842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68363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68363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73593884-DABA-4FE1-BC2C-E5EFC8EEF13C}" type="slidenum">
              <a:rPr lang="en-US" sz="1100" b="0">
                <a:latin typeface="Times New Roman" pitchFamily="18" charset="0"/>
              </a:rPr>
              <a:pPr/>
              <a:t>5</a:t>
            </a:fld>
            <a:endParaRPr lang="en-US" sz="1100" b="0">
              <a:latin typeface="Times New Roman" pitchFamily="18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945435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BAA64-BE6E-4DC6-BBE7-56C6965749C0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2551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BAA64-BE6E-4DC6-BBE7-56C6965749C0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04202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68363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68363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7E2F0F6F-A039-4F94-86D1-A769A02491C6}" type="slidenum">
              <a:rPr lang="en-US" sz="1100" b="0">
                <a:latin typeface="Times New Roman" pitchFamily="18" charset="0"/>
              </a:rPr>
              <a:pPr/>
              <a:t>53</a:t>
            </a:fld>
            <a:endParaRPr lang="en-US" sz="1100" b="0">
              <a:latin typeface="Times New Roman" pitchFamily="18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981022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68363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68363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7E2F0F6F-A039-4F94-86D1-A769A02491C6}" type="slidenum">
              <a:rPr lang="en-US" sz="1100" b="0">
                <a:latin typeface="Times New Roman" pitchFamily="18" charset="0"/>
              </a:rPr>
              <a:pPr/>
              <a:t>55</a:t>
            </a:fld>
            <a:endParaRPr lang="en-US" sz="1100" b="0">
              <a:latin typeface="Times New Roman" pitchFamily="18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800675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BAA64-BE6E-4DC6-BBE7-56C6965749C0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6278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68363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68363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464EA759-7690-4A12-9ECD-9392BBFEC0B4}" type="slidenum">
              <a:rPr lang="en-US" sz="1100" b="0">
                <a:latin typeface="Times New Roman" pitchFamily="18" charset="0"/>
              </a:rPr>
              <a:pPr/>
              <a:t>57</a:t>
            </a:fld>
            <a:endParaRPr lang="en-US" sz="1100" b="0">
              <a:latin typeface="Times New Roman" pitchFamily="18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842062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68363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68363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464EA759-7690-4A12-9ECD-9392BBFEC0B4}" type="slidenum">
              <a:rPr lang="en-US" sz="1100" b="0">
                <a:latin typeface="Times New Roman" pitchFamily="18" charset="0"/>
              </a:rPr>
              <a:pPr/>
              <a:t>58</a:t>
            </a:fld>
            <a:endParaRPr lang="en-US" sz="1100" b="0">
              <a:latin typeface="Times New Roman" pitchFamily="18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213509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355C67-D063-49E7-96CD-8645030F284A}" type="slidenum">
              <a:rPr lang="en-US"/>
              <a:pPr/>
              <a:t>59</a:t>
            </a:fld>
            <a:endParaRPr lang="en-US"/>
          </a:p>
        </p:txBody>
      </p:sp>
      <p:sp>
        <p:nvSpPr>
          <p:cNvPr id="54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795617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68363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68363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464EA759-7690-4A12-9ECD-9392BBFEC0B4}" type="slidenum">
              <a:rPr lang="en-US" sz="1100" b="0">
                <a:latin typeface="Times New Roman" pitchFamily="18" charset="0"/>
              </a:rPr>
              <a:pPr/>
              <a:t>60</a:t>
            </a:fld>
            <a:endParaRPr lang="en-US" sz="1100" b="0">
              <a:latin typeface="Times New Roman" pitchFamily="18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629173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68363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68363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6734DAEF-8B3B-40DE-A053-390350873D71}" type="slidenum">
              <a:rPr lang="en-US" sz="1100" b="0">
                <a:latin typeface="Times New Roman" pitchFamily="18" charset="0"/>
              </a:rPr>
              <a:pPr/>
              <a:t>61</a:t>
            </a:fld>
            <a:endParaRPr lang="en-US" sz="1100" b="0">
              <a:latin typeface="Times New Roman" pitchFamily="18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3062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68363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68363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21455A60-D878-4F88-97D9-AD55A9CCE26E}" type="slidenum">
              <a:rPr lang="en-US" sz="1100" b="0">
                <a:latin typeface="Times New Roman" pitchFamily="18" charset="0"/>
              </a:rPr>
              <a:pPr/>
              <a:t>6</a:t>
            </a:fld>
            <a:endParaRPr lang="en-US" sz="1100" b="0">
              <a:latin typeface="Times New Roman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152144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5465E2-7C4A-4F78-A9FD-202BA682B8F2}" type="slidenum">
              <a:rPr lang="en-US"/>
              <a:pPr/>
              <a:t>63</a:t>
            </a:fld>
            <a:endParaRPr lang="en-US"/>
          </a:p>
        </p:txBody>
      </p:sp>
      <p:sp>
        <p:nvSpPr>
          <p:cNvPr id="498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63445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5465E2-7C4A-4F78-A9FD-202BA682B8F2}" type="slidenum">
              <a:rPr lang="en-US"/>
              <a:pPr/>
              <a:t>64</a:t>
            </a:fld>
            <a:endParaRPr lang="en-US"/>
          </a:p>
        </p:txBody>
      </p:sp>
      <p:sp>
        <p:nvSpPr>
          <p:cNvPr id="498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036690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355C67-D063-49E7-96CD-8645030F284A}" type="slidenum">
              <a:rPr lang="en-US"/>
              <a:pPr/>
              <a:t>65</a:t>
            </a:fld>
            <a:endParaRPr lang="en-US"/>
          </a:p>
        </p:txBody>
      </p:sp>
      <p:sp>
        <p:nvSpPr>
          <p:cNvPr id="54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207251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355C67-D063-49E7-96CD-8645030F284A}" type="slidenum">
              <a:rPr lang="en-US"/>
              <a:pPr/>
              <a:t>66</a:t>
            </a:fld>
            <a:endParaRPr lang="en-US"/>
          </a:p>
        </p:txBody>
      </p:sp>
      <p:sp>
        <p:nvSpPr>
          <p:cNvPr id="54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963316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355C67-D063-49E7-96CD-8645030F284A}" type="slidenum">
              <a:rPr lang="en-US"/>
              <a:pPr/>
              <a:t>67</a:t>
            </a:fld>
            <a:endParaRPr lang="en-US"/>
          </a:p>
        </p:txBody>
      </p:sp>
      <p:sp>
        <p:nvSpPr>
          <p:cNvPr id="54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413675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355C67-D063-49E7-96CD-8645030F284A}" type="slidenum">
              <a:rPr lang="en-US"/>
              <a:pPr/>
              <a:t>68</a:t>
            </a:fld>
            <a:endParaRPr lang="en-US"/>
          </a:p>
        </p:txBody>
      </p:sp>
      <p:sp>
        <p:nvSpPr>
          <p:cNvPr id="54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795699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C7A6B4-C0F2-40FF-AA7F-20CC4D08FBA7}" type="slidenum">
              <a:rPr lang="en-US"/>
              <a:pPr/>
              <a:t>69</a:t>
            </a:fld>
            <a:endParaRPr lang="en-US"/>
          </a:p>
        </p:txBody>
      </p:sp>
      <p:sp>
        <p:nvSpPr>
          <p:cNvPr id="5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861459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BAA64-BE6E-4DC6-BBE7-56C6965749C0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28512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BAA64-BE6E-4DC6-BBE7-56C6965749C0}" type="slidenum">
              <a:rPr lang="en-US" smtClean="0">
                <a:solidFill>
                  <a:prstClr val="black"/>
                </a:solidFill>
              </a:rPr>
              <a:pPr/>
              <a:t>71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79136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5BA156-9766-42E8-86D3-1D218B0AFDD0}" type="slidenum">
              <a:rPr lang="en-US"/>
              <a:pPr/>
              <a:t>72</a:t>
            </a:fld>
            <a:endParaRPr lang="en-US"/>
          </a:p>
        </p:txBody>
      </p:sp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0604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00101D-6B8E-4F82-BF19-7193994F03D2}" type="slidenum">
              <a:rPr lang="en-US"/>
              <a:pPr/>
              <a:t>7</a:t>
            </a:fld>
            <a:endParaRPr lang="en-US"/>
          </a:p>
        </p:txBody>
      </p:sp>
      <p:sp>
        <p:nvSpPr>
          <p:cNvPr id="48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197326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5BA156-9766-42E8-86D3-1D218B0AFDD0}" type="slidenum">
              <a:rPr lang="en-US"/>
              <a:pPr/>
              <a:t>73</a:t>
            </a:fld>
            <a:endParaRPr lang="en-US"/>
          </a:p>
        </p:txBody>
      </p:sp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385034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BAA64-BE6E-4DC6-BBE7-56C6965749C0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30043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BAA64-BE6E-4DC6-BBE7-56C6965749C0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30043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64ED6F-8499-4ABE-AFB3-D65F17798EAF}" type="slidenum">
              <a:rPr lang="en-US"/>
              <a:pPr/>
              <a:t>76</a:t>
            </a:fld>
            <a:endParaRPr lang="en-US"/>
          </a:p>
        </p:txBody>
      </p:sp>
      <p:sp>
        <p:nvSpPr>
          <p:cNvPr id="507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499433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24ADD7-7323-4F38-8864-043174AD7B19}" type="slidenum">
              <a:rPr lang="en-US"/>
              <a:pPr/>
              <a:t>77</a:t>
            </a:fld>
            <a:endParaRPr lang="en-US"/>
          </a:p>
        </p:txBody>
      </p:sp>
      <p:sp>
        <p:nvSpPr>
          <p:cNvPr id="506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714437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81B7D3-5D0A-45E2-A006-81FF160976F8}" type="slidenum">
              <a:rPr lang="en-US"/>
              <a:pPr/>
              <a:t>78</a:t>
            </a:fld>
            <a:endParaRPr lang="en-US"/>
          </a:p>
        </p:txBody>
      </p:sp>
      <p:sp>
        <p:nvSpPr>
          <p:cNvPr id="512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752617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68363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68363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784C0975-9BC6-47BD-93BB-D29B3DAAFF90}" type="slidenum">
              <a:rPr lang="en-US" sz="1100" b="0">
                <a:latin typeface="Times New Roman" pitchFamily="18" charset="0"/>
              </a:rPr>
              <a:pPr/>
              <a:t>79</a:t>
            </a:fld>
            <a:endParaRPr lang="en-US" sz="1100" b="0">
              <a:latin typeface="Times New Roman" pitchFamily="18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2281896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68363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68363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0D761C99-E812-4394-B74E-C8E907CF0010}" type="slidenum">
              <a:rPr lang="en-US" sz="1100" b="0">
                <a:latin typeface="Times New Roman" pitchFamily="18" charset="0"/>
              </a:rPr>
              <a:pPr/>
              <a:t>80</a:t>
            </a:fld>
            <a:endParaRPr lang="en-US" sz="1100" b="0">
              <a:latin typeface="Times New Roman" pitchFamily="18" charset="0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503065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68363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68363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7FEE482D-B0A6-4322-B015-EAF961F3E8A2}" type="slidenum">
              <a:rPr lang="en-US" sz="1100" b="0">
                <a:latin typeface="Times New Roman" pitchFamily="18" charset="0"/>
              </a:rPr>
              <a:pPr/>
              <a:t>81</a:t>
            </a:fld>
            <a:endParaRPr lang="en-US" sz="1100" b="0">
              <a:latin typeface="Times New Roman" pitchFamily="18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0322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BAA64-BE6E-4DC6-BBE7-56C6965749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04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6DF44B-03FF-42BF-BD38-C8A7A4B16577}" type="slidenum">
              <a:rPr lang="en-US"/>
              <a:pPr/>
              <a:t>9</a:t>
            </a:fld>
            <a:endParaRPr lang="en-US"/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9445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FBEFA-651E-4F3A-B96F-103C4B859BC1}" type="datetime1">
              <a:rPr lang="en-US" smtClean="0"/>
              <a:t>1/28/2025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1F35-580D-4231-A829-66B353674E8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99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DCA95-17E0-43D9-B59F-8B63C1ACC27D}" type="datetime1">
              <a:rPr lang="en-US" smtClean="0"/>
              <a:t>1/28/2025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1F35-580D-4231-A829-66B353674E8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72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92EF-62E5-4A7A-B8A5-540BACC4D461}" type="datetime1">
              <a:rPr lang="en-US" smtClean="0"/>
              <a:t>1/28/2025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1F35-580D-4231-A829-66B353674E8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43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422275"/>
            <a:ext cx="7772400" cy="151765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Cortic  00A.</a:t>
            </a:r>
            <a:fld id="{940AE023-23D2-484F-BF28-2C617D31EAC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30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POnTheFly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C548E-B07F-4268-A521-C7C77C0FE6C0}" type="datetime1">
              <a:rPr lang="en-US" smtClean="0"/>
              <a:t>1/28/2025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1F35-580D-4231-A829-66B353674E86}" type="slidenum">
              <a:rPr lang="en-US" smtClean="0"/>
              <a:t>‹N°›</a:t>
            </a:fld>
            <a:endParaRPr lang="en-US"/>
          </a:p>
        </p:txBody>
      </p:sp>
      <p:graphicFrame>
        <p:nvGraphicFramePr>
          <p:cNvPr id="6" name="TPChart" hidden="1"/>
          <p:cNvGraphicFramePr/>
          <p:nvPr userDrawn="1">
            <p:extLst>
              <p:ext uri="{D42A27DB-BD31-4B8C-83A1-F6EECF244321}">
                <p14:modId xmlns:p14="http://schemas.microsoft.com/office/powerpoint/2010/main" val="2985423462"/>
              </p:ext>
            </p:extLst>
          </p:nvPr>
        </p:nvGraphicFramePr>
        <p:xfrm>
          <a:off x="6350000" y="1600200"/>
          <a:ext cx="254000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842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C548E-B07F-4268-A521-C7C77C0FE6C0}" type="datetime1">
              <a:rPr lang="en-US" smtClean="0"/>
              <a:t>1/28/2025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1F35-580D-4231-A829-66B353674E8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124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/>
              <a:t>Cliquez pour modifier le style du titre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r-FR" noProof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738035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25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489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938458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88533" y="1981200"/>
            <a:ext cx="3444523" cy="4616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68523" y="1981200"/>
            <a:ext cx="3444522" cy="4616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260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019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663F6-97BF-4302-8D09-02B64AA3E60A}" type="datetime1">
              <a:rPr lang="en-US" smtClean="0"/>
              <a:t>1/28/2025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1F35-580D-4231-A829-66B353674E8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011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483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98731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756" y="273051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730608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491260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2773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57622" y="609600"/>
            <a:ext cx="1755422" cy="598805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88534" y="609600"/>
            <a:ext cx="5133622" cy="598805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1669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re et diagramme ou organi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8534" y="609600"/>
            <a:ext cx="6366933" cy="1143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1388534" y="1981200"/>
            <a:ext cx="7024511" cy="461645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393893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re. Texte et image de la bibliothè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8534" y="609600"/>
            <a:ext cx="6366933" cy="1143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388533" y="1981200"/>
            <a:ext cx="3444523" cy="461645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'image de la bibliothèque 3"/>
          <p:cNvSpPr>
            <a:spLocks noGrp="1"/>
          </p:cNvSpPr>
          <p:nvPr>
            <p:ph type="clipArt" sz="half" idx="2"/>
          </p:nvPr>
        </p:nvSpPr>
        <p:spPr>
          <a:xfrm>
            <a:off x="4968523" y="1981200"/>
            <a:ext cx="3444522" cy="461645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452563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1388534" y="609600"/>
            <a:ext cx="7024511" cy="598805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176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422275"/>
            <a:ext cx="7772400" cy="151765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Cortic  00A.</a:t>
            </a:r>
            <a:fld id="{940AE023-23D2-484F-BF28-2C617D31EA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952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592B-6B8B-4EA4-B173-38BCFE26CA7B}" type="datetime1">
              <a:rPr lang="en-US" smtClean="0"/>
              <a:t>1/28/2025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1F35-580D-4231-A829-66B353674E8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648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5C9C6-1FA3-4046-860C-8FD9A6276C73}" type="datetime1">
              <a:rPr lang="en-US" smtClean="0"/>
              <a:t>1/28/2025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1F35-580D-4231-A829-66B353674E8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132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64466-4517-437E-97EB-B79BE2877A9B}" type="datetime1">
              <a:rPr lang="en-US" smtClean="0"/>
              <a:t>1/28/2025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1F35-580D-4231-A829-66B353674E8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215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CD702-9AEC-4390-8FB8-E15A2948F855}" type="datetime1">
              <a:rPr lang="en-US" smtClean="0"/>
              <a:t>1/28/2025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1F35-580D-4231-A829-66B353674E8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9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63BA-DD9D-4381-B19B-B1F0DDCC4E57}" type="datetime1">
              <a:rPr lang="en-US" smtClean="0"/>
              <a:t>1/28/2025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1F35-580D-4231-A829-66B353674E8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15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35670-061D-4C35-8A0F-B16F7EEE067C}" type="datetime1">
              <a:rPr lang="en-US" smtClean="0"/>
              <a:t>1/28/2025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1F35-580D-4231-A829-66B353674E8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33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21284-F17A-4FC1-9E92-6555D0CEE738}" type="datetime1">
              <a:rPr lang="en-US" smtClean="0"/>
              <a:t>1/28/2025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1F35-580D-4231-A829-66B353674E8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47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C548E-B07F-4268-A521-C7C77C0FE6C0}" type="datetime1">
              <a:rPr lang="en-US" smtClean="0"/>
              <a:t>1/28/2025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51F35-580D-4231-A829-66B353674E8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56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854" r:id="rId12"/>
    <p:sldLayoutId id="2147483871" r:id="rId13"/>
    <p:sldLayoutId id="2147483872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89063" y="609600"/>
            <a:ext cx="63658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Titre de la diapositive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89063" y="1981200"/>
            <a:ext cx="7024687" cy="461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Corps du texte</a:t>
            </a:r>
          </a:p>
          <a:p>
            <a:pPr lvl="1"/>
            <a:r>
              <a:rPr lang="en-US" altLang="fr-FR"/>
              <a:t>Deuxième niveau</a:t>
            </a:r>
          </a:p>
          <a:p>
            <a:pPr lvl="2"/>
            <a:r>
              <a:rPr lang="en-US" altLang="fr-FR"/>
              <a:t>Troisième niveau</a:t>
            </a:r>
          </a:p>
          <a:p>
            <a:pPr lvl="3"/>
            <a:r>
              <a:rPr lang="en-US" altLang="fr-FR"/>
              <a:t>Quatrième niveau</a:t>
            </a:r>
          </a:p>
          <a:p>
            <a:pPr lvl="4"/>
            <a:r>
              <a:rPr lang="en-US" alt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765740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  <p:sldLayoutId id="2147483870" r:id="rId15"/>
  </p:sldLayoutIdLst>
  <p:txStyles>
    <p:titleStyle>
      <a:lvl1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Arial" charset="0"/>
        </a:defRPr>
      </a:lvl2pPr>
      <a:lvl3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Arial" charset="0"/>
        </a:defRPr>
      </a:lvl3pPr>
      <a:lvl4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Arial" charset="0"/>
        </a:defRPr>
      </a:lvl4pPr>
      <a:lvl5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Arial" charset="0"/>
        </a:defRPr>
      </a:lvl5pPr>
      <a:lvl6pPr marL="457200"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Unicode MS" pitchFamily="34" charset="-128"/>
        </a:defRPr>
      </a:lvl6pPr>
      <a:lvl7pPr marL="914400"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Unicode MS" pitchFamily="34" charset="-128"/>
        </a:defRPr>
      </a:lvl7pPr>
      <a:lvl8pPr marL="1371600"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Unicode MS" pitchFamily="34" charset="-128"/>
        </a:defRPr>
      </a:lvl8pPr>
      <a:lvl9pPr marL="1828800"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Unicode MS" pitchFamily="34" charset="-128"/>
        </a:defRPr>
      </a:lvl9pPr>
    </p:titleStyle>
    <p:bodyStyle>
      <a:lvl1pPr marL="285750" indent="-2857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b="1">
          <a:solidFill>
            <a:schemeClr val="tx1"/>
          </a:solidFill>
          <a:latin typeface="+mn-lt"/>
        </a:defRPr>
      </a:lvl3pPr>
      <a:lvl4pPr marL="15430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 b="1">
          <a:solidFill>
            <a:schemeClr val="tx1"/>
          </a:solidFill>
          <a:latin typeface="+mn-lt"/>
        </a:defRPr>
      </a:lvl4pPr>
      <a:lvl5pPr marL="20002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5pPr>
      <a:lvl6pPr marL="24574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6pPr>
      <a:lvl7pPr marL="29146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7pPr>
      <a:lvl8pPr marL="33718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8pPr>
      <a:lvl9pPr marL="38290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36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hilip_Showalter_Hench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YSPD3qTKuH0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16/j.tcam.2021.100578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2092325"/>
            <a:ext cx="8737600" cy="1336675"/>
          </a:xfrm>
        </p:spPr>
        <p:txBody>
          <a:bodyPr>
            <a:normAutofit fontScale="90000"/>
          </a:bodyPr>
          <a:lstStyle/>
          <a:p>
            <a:r>
              <a:rPr lang="fi-FI" sz="4000" b="1" dirty="0">
                <a:solidFill>
                  <a:srgbClr val="C00000"/>
                </a:solidFill>
              </a:rPr>
              <a:t>Glucocorticoïdes et corticothérapie </a:t>
            </a:r>
            <a:r>
              <a:rPr lang="fi-FI" sz="3100" dirty="0">
                <a:solidFill>
                  <a:srgbClr val="C00000"/>
                </a:solidFill>
              </a:rPr>
              <a:t>chez les animaux domestiques</a:t>
            </a:r>
            <a:br>
              <a:rPr lang="fi-FI" sz="3100" dirty="0">
                <a:solidFill>
                  <a:srgbClr val="C00000"/>
                </a:solidFill>
              </a:rPr>
            </a:br>
            <a:endParaRPr lang="fi-FI" sz="3100" u="sng" dirty="0">
              <a:solidFill>
                <a:srgbClr val="C0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703813" y="5013176"/>
            <a:ext cx="17363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Aude FERRAN</a:t>
            </a:r>
          </a:p>
          <a:p>
            <a:pPr algn="ctr"/>
            <a:r>
              <a:rPr lang="fr-FR" dirty="0"/>
              <a:t>2025</a:t>
            </a:r>
          </a:p>
          <a:p>
            <a:pPr algn="ctr"/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853" y="5653087"/>
            <a:ext cx="328295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485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3" name="Rectangle 3"/>
          <p:cNvSpPr>
            <a:spLocks noGrp="1" noChangeArrowheads="1"/>
          </p:cNvSpPr>
          <p:nvPr>
            <p:ph type="title"/>
          </p:nvPr>
        </p:nvSpPr>
        <p:spPr bwMode="invGray">
          <a:ln/>
        </p:spPr>
        <p:txBody>
          <a:bodyPr>
            <a:normAutofit/>
          </a:bodyPr>
          <a:lstStyle/>
          <a:p>
            <a:r>
              <a:rPr lang="fi-FI" dirty="0">
                <a:solidFill>
                  <a:srgbClr val="C00000"/>
                </a:solidFill>
              </a:rPr>
              <a:t>Action anti-inflammatoire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600" dirty="0"/>
              <a:t>Actions sur les </a:t>
            </a:r>
            <a:r>
              <a:rPr lang="fr-FR" sz="2600" b="1" dirty="0"/>
              <a:t>3 phases de l’inflammation</a:t>
            </a:r>
          </a:p>
          <a:p>
            <a:pPr marL="0" indent="0">
              <a:buNone/>
            </a:pPr>
            <a:endParaRPr lang="fr-FR" sz="2600" b="1" dirty="0"/>
          </a:p>
          <a:p>
            <a:pPr lvl="1" defTabSz="785813">
              <a:lnSpc>
                <a:spcPct val="85000"/>
              </a:lnSpc>
            </a:pPr>
            <a:r>
              <a:rPr lang="fr-FR" sz="2200" dirty="0"/>
              <a:t>Vasculaire :</a:t>
            </a:r>
          </a:p>
          <a:p>
            <a:pPr lvl="2" defTabSz="785813">
              <a:lnSpc>
                <a:spcPct val="85000"/>
              </a:lnSpc>
            </a:pPr>
            <a:r>
              <a:rPr lang="fr-FR" sz="1900" dirty="0"/>
              <a:t>Diminution de la vasodilatation et donc de </a:t>
            </a:r>
            <a:r>
              <a:rPr lang="fr-FR" sz="1900" b="1" dirty="0"/>
              <a:t>l’œdème</a:t>
            </a:r>
          </a:p>
          <a:p>
            <a:pPr marL="914400" lvl="2" indent="0" defTabSz="785813">
              <a:lnSpc>
                <a:spcPct val="85000"/>
              </a:lnSpc>
              <a:buNone/>
            </a:pPr>
            <a:endParaRPr lang="fr-FR" sz="1900" dirty="0"/>
          </a:p>
          <a:p>
            <a:pPr lvl="1" defTabSz="785813">
              <a:lnSpc>
                <a:spcPct val="85000"/>
              </a:lnSpc>
            </a:pPr>
            <a:r>
              <a:rPr lang="fr-FR" sz="2200" dirty="0"/>
              <a:t>Cellulaire</a:t>
            </a:r>
          </a:p>
          <a:p>
            <a:pPr lvl="2" defTabSz="785813">
              <a:lnSpc>
                <a:spcPct val="85000"/>
              </a:lnSpc>
            </a:pPr>
            <a:r>
              <a:rPr lang="fr-FR" sz="1900" dirty="0"/>
              <a:t>Diminution de la diapédèse </a:t>
            </a:r>
            <a:endParaRPr lang="fr-FR" sz="1400" dirty="0"/>
          </a:p>
          <a:p>
            <a:pPr marL="914400" lvl="2" indent="0" defTabSz="785813">
              <a:lnSpc>
                <a:spcPct val="85000"/>
              </a:lnSpc>
              <a:buNone/>
            </a:pPr>
            <a:r>
              <a:rPr lang="fr-FR" sz="1600" dirty="0"/>
              <a:t>= </a:t>
            </a:r>
            <a:r>
              <a:rPr lang="en-US" sz="1600" dirty="0"/>
              <a:t>Inhibition de la migration des cellules </a:t>
            </a:r>
            <a:r>
              <a:rPr lang="en-US" sz="1600" dirty="0" err="1"/>
              <a:t>immunitaires</a:t>
            </a:r>
            <a:r>
              <a:rPr lang="en-US" sz="1600" dirty="0"/>
              <a:t> </a:t>
            </a:r>
            <a:r>
              <a:rPr lang="en-US" sz="1600" dirty="0" err="1"/>
              <a:t>vers</a:t>
            </a:r>
            <a:r>
              <a:rPr lang="en-US" sz="1600" dirty="0"/>
              <a:t> les </a:t>
            </a:r>
            <a:r>
              <a:rPr lang="en-US" sz="1600" dirty="0" err="1"/>
              <a:t>tissus</a:t>
            </a:r>
            <a:endParaRPr lang="en-US" sz="1600" dirty="0"/>
          </a:p>
          <a:p>
            <a:pPr lvl="2" defTabSz="785813">
              <a:lnSpc>
                <a:spcPct val="85000"/>
              </a:lnSpc>
            </a:pPr>
            <a:endParaRPr lang="fr-FR" sz="1900" dirty="0"/>
          </a:p>
          <a:p>
            <a:pPr lvl="1" defTabSz="785813">
              <a:lnSpc>
                <a:spcPct val="85000"/>
              </a:lnSpc>
            </a:pPr>
            <a:r>
              <a:rPr lang="fr-FR" sz="2200" dirty="0"/>
              <a:t>Résolution</a:t>
            </a:r>
          </a:p>
          <a:p>
            <a:pPr lvl="2" defTabSz="785813">
              <a:lnSpc>
                <a:spcPct val="85000"/>
              </a:lnSpc>
            </a:pPr>
            <a:r>
              <a:rPr lang="fr-FR" sz="1900" dirty="0"/>
              <a:t>Diminution de la prolifération et l’activité des fibroblastes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460548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7" name="Rectangle 3"/>
          <p:cNvSpPr>
            <a:spLocks noChangeArrowheads="1"/>
          </p:cNvSpPr>
          <p:nvPr/>
        </p:nvSpPr>
        <p:spPr bwMode="auto">
          <a:xfrm>
            <a:off x="462160" y="1988840"/>
            <a:ext cx="8134506" cy="379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5437" tIns="26175" rIns="65437" bIns="26175">
            <a:spAutoFit/>
          </a:bodyPr>
          <a:lstStyle/>
          <a:p>
            <a:pPr defTabSz="785813">
              <a:lnSpc>
                <a:spcPct val="85000"/>
              </a:lnSpc>
            </a:pPr>
            <a:endParaRPr lang="fr-FR" u="sng" dirty="0">
              <a:solidFill>
                <a:srgbClr val="C00000"/>
              </a:solidFill>
            </a:endParaRPr>
          </a:p>
          <a:p>
            <a:pPr defTabSz="785813">
              <a:lnSpc>
                <a:spcPct val="85000"/>
              </a:lnSpc>
            </a:pPr>
            <a:r>
              <a:rPr lang="fr-FR" dirty="0"/>
              <a:t>Diminution de la migration des cellules immunitaires</a:t>
            </a:r>
          </a:p>
          <a:p>
            <a:pPr defTabSz="785813">
              <a:lnSpc>
                <a:spcPct val="85000"/>
              </a:lnSpc>
            </a:pPr>
            <a:endParaRPr lang="fr-FR" dirty="0"/>
          </a:p>
          <a:p>
            <a:pPr defTabSz="785813">
              <a:lnSpc>
                <a:spcPct val="85000"/>
              </a:lnSpc>
            </a:pPr>
            <a:r>
              <a:rPr lang="fr-FR" dirty="0"/>
              <a:t>Inhibition de la prolifération et activation des lymphocytes T</a:t>
            </a:r>
          </a:p>
          <a:p>
            <a:pPr defTabSz="785813">
              <a:lnSpc>
                <a:spcPct val="85000"/>
              </a:lnSpc>
            </a:pPr>
            <a:endParaRPr lang="fr-FR" dirty="0"/>
          </a:p>
          <a:p>
            <a:pPr defTabSz="785813">
              <a:lnSpc>
                <a:spcPct val="85000"/>
              </a:lnSpc>
            </a:pPr>
            <a:r>
              <a:rPr lang="fr-FR" dirty="0"/>
              <a:t>Inhibition des réponses </a:t>
            </a:r>
            <a:r>
              <a:rPr lang="fr-FR" b="1" dirty="0"/>
              <a:t>Th1</a:t>
            </a:r>
            <a:r>
              <a:rPr lang="fr-FR" dirty="0"/>
              <a:t> et Th2</a:t>
            </a:r>
          </a:p>
          <a:p>
            <a:pPr lvl="1" defTabSz="785813">
              <a:lnSpc>
                <a:spcPct val="85000"/>
              </a:lnSpc>
            </a:pPr>
            <a:endParaRPr lang="fr-FR" b="1" dirty="0"/>
          </a:p>
          <a:p>
            <a:pPr marL="914400" lvl="1" indent="-457200" defTabSz="785813">
              <a:lnSpc>
                <a:spcPct val="85000"/>
              </a:lnSpc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131763" defTabSz="785813">
              <a:lnSpc>
                <a:spcPct val="89000"/>
              </a:lnSpc>
            </a:pPr>
            <a:r>
              <a:rPr lang="fr-FR" sz="2400" b="1" dirty="0">
                <a:solidFill>
                  <a:srgbClr val="C00000"/>
                </a:solidFill>
              </a:rPr>
              <a:t>	Diminue la réponse cellulaire et humorale </a:t>
            </a:r>
            <a:endParaRPr lang="fr-FR" sz="2400" b="1" u="sng" dirty="0">
              <a:solidFill>
                <a:srgbClr val="C00000"/>
              </a:solidFill>
            </a:endParaRPr>
          </a:p>
          <a:p>
            <a:pPr algn="ctr" defTabSz="785813">
              <a:lnSpc>
                <a:spcPct val="89000"/>
              </a:lnSpc>
            </a:pPr>
            <a:endParaRPr lang="fr-FR" sz="2400" dirty="0">
              <a:latin typeface="Times New Roman" pitchFamily="18" charset="0"/>
            </a:endParaRPr>
          </a:p>
          <a:p>
            <a:pPr defTabSz="785813">
              <a:lnSpc>
                <a:spcPct val="85000"/>
              </a:lnSpc>
            </a:pPr>
            <a:endParaRPr lang="fr-FR" sz="2400" dirty="0">
              <a:solidFill>
                <a:srgbClr val="C00000"/>
              </a:solidFill>
            </a:endParaRPr>
          </a:p>
          <a:p>
            <a:pPr marL="131763" defTabSz="785813">
              <a:lnSpc>
                <a:spcPct val="89000"/>
              </a:lnSpc>
            </a:pPr>
            <a:endParaRPr lang="en-US" sz="2400" dirty="0">
              <a:solidFill>
                <a:srgbClr val="C00000"/>
              </a:solidFill>
            </a:endParaRPr>
          </a:p>
          <a:p>
            <a:pPr defTabSz="785813">
              <a:lnSpc>
                <a:spcPct val="85000"/>
              </a:lnSpc>
            </a:pPr>
            <a:endParaRPr lang="fr-FR" sz="3700" dirty="0">
              <a:solidFill>
                <a:srgbClr val="C00000"/>
              </a:solidFill>
            </a:endParaRP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title"/>
          </p:nvPr>
        </p:nvSpPr>
        <p:spPr bwMode="invGray">
          <a:xfrm>
            <a:off x="685800" y="260648"/>
            <a:ext cx="7772400" cy="1276350"/>
          </a:xfrm>
          <a:ln/>
        </p:spPr>
        <p:txBody>
          <a:bodyPr/>
          <a:lstStyle/>
          <a:p>
            <a:r>
              <a:rPr lang="fr-FR" sz="3600" dirty="0"/>
              <a:t>Action sur le système immunitaire</a:t>
            </a:r>
            <a:r>
              <a:rPr lang="fr-FR" sz="3600" u="sng" dirty="0"/>
              <a:t> </a:t>
            </a:r>
            <a:br>
              <a:rPr lang="fr-FR" sz="3600" u="sng" dirty="0">
                <a:solidFill>
                  <a:srgbClr val="FF0000"/>
                </a:solidFill>
              </a:rPr>
            </a:br>
            <a:r>
              <a:rPr lang="fr-FR" sz="3200" b="1" u="sng" dirty="0">
                <a:solidFill>
                  <a:srgbClr val="FF0000"/>
                </a:solidFill>
              </a:rPr>
              <a:t>A FORTES DOSES</a:t>
            </a:r>
            <a:endParaRPr lang="fr-FR" sz="3200" b="1" dirty="0">
              <a:solidFill>
                <a:srgbClr val="C00000"/>
              </a:solidFill>
            </a:endParaRPr>
          </a:p>
        </p:txBody>
      </p:sp>
      <p:sp>
        <p:nvSpPr>
          <p:cNvPr id="2" name="Flèche droite 1"/>
          <p:cNvSpPr/>
          <p:nvPr/>
        </p:nvSpPr>
        <p:spPr>
          <a:xfrm>
            <a:off x="339997" y="3748139"/>
            <a:ext cx="720080" cy="6657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97" y="4865704"/>
            <a:ext cx="1085850" cy="95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592884" y="4865704"/>
            <a:ext cx="653840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Vaccination moins efficace</a:t>
            </a:r>
          </a:p>
          <a:p>
            <a:endParaRPr lang="fr-FR" sz="1400" b="1" dirty="0"/>
          </a:p>
          <a:p>
            <a:r>
              <a:rPr lang="fr-FR" sz="2400" b="1" dirty="0"/>
              <a:t>Risque de maladie vaccinale </a:t>
            </a:r>
            <a:r>
              <a:rPr lang="fr-FR" dirty="0"/>
              <a:t>avec les vaccins à virus vivants atténués </a:t>
            </a:r>
            <a:r>
              <a:rPr lang="fr-FR" sz="1400" dirty="0"/>
              <a:t>(Carré, </a:t>
            </a:r>
            <a:r>
              <a:rPr lang="fr-FR" sz="1400" dirty="0" err="1"/>
              <a:t>Parvo</a:t>
            </a:r>
            <a:r>
              <a:rPr lang="fr-FR" sz="1400" dirty="0"/>
              <a:t>, </a:t>
            </a:r>
            <a:r>
              <a:rPr lang="fr-FR" sz="1400" dirty="0" err="1"/>
              <a:t>hepatite</a:t>
            </a:r>
            <a:r>
              <a:rPr lang="fr-FR" sz="1400" dirty="0"/>
              <a:t> de </a:t>
            </a:r>
            <a:r>
              <a:rPr lang="fr-FR" sz="1400" dirty="0" err="1"/>
              <a:t>Rubarth</a:t>
            </a:r>
            <a:r>
              <a:rPr lang="fr-FR" sz="1400" dirty="0"/>
              <a:t>, (toux de chenil), </a:t>
            </a:r>
            <a:r>
              <a:rPr lang="fr-FR" sz="1400" dirty="0" err="1"/>
              <a:t>panleucopénie</a:t>
            </a:r>
            <a:r>
              <a:rPr lang="fr-FR" sz="1400" dirty="0"/>
              <a:t>, (herpès, </a:t>
            </a:r>
            <a:r>
              <a:rPr lang="fr-FR" sz="1400" dirty="0" err="1"/>
              <a:t>calici</a:t>
            </a:r>
            <a:r>
              <a:rPr lang="fr-FR" sz="1400" dirty="0"/>
              <a:t>))</a:t>
            </a:r>
          </a:p>
        </p:txBody>
      </p:sp>
      <p:sp>
        <p:nvSpPr>
          <p:cNvPr id="7" name="Étoile à 5 branches 6"/>
          <p:cNvSpPr/>
          <p:nvPr/>
        </p:nvSpPr>
        <p:spPr>
          <a:xfrm>
            <a:off x="2051721" y="908720"/>
            <a:ext cx="720080" cy="62827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Étoile à 5 branches 7"/>
          <p:cNvSpPr/>
          <p:nvPr/>
        </p:nvSpPr>
        <p:spPr>
          <a:xfrm>
            <a:off x="1592511" y="980728"/>
            <a:ext cx="675234" cy="669614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53341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ChangeArrowheads="1"/>
          </p:cNvSpPr>
          <p:nvPr/>
        </p:nvSpPr>
        <p:spPr bwMode="auto">
          <a:xfrm>
            <a:off x="922364" y="1757300"/>
            <a:ext cx="6127044" cy="10525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818" tIns="46086" rIns="93818" bIns="46086"/>
          <a:lstStyle/>
          <a:p>
            <a:pPr defTabSz="790575"/>
            <a:r>
              <a:rPr lang="fi-FI" sz="1600" b="1" dirty="0"/>
              <a:t>Effets de la dexamethasone à fortes doses sur le parasitisme (strongylose)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1079939" y="2588549"/>
            <a:ext cx="6743701" cy="3395753"/>
            <a:chOff x="860778" y="1676400"/>
            <a:chExt cx="7816021" cy="4805453"/>
          </a:xfrm>
        </p:grpSpPr>
        <p:sp>
          <p:nvSpPr>
            <p:cNvPr id="198659" name="Line 3"/>
            <p:cNvSpPr>
              <a:spLocks noChangeShapeType="1"/>
            </p:cNvSpPr>
            <p:nvPr/>
          </p:nvSpPr>
          <p:spPr bwMode="auto">
            <a:xfrm>
              <a:off x="1879600" y="5995988"/>
              <a:ext cx="591255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660" name="Line 4"/>
            <p:cNvSpPr>
              <a:spLocks noChangeShapeType="1"/>
            </p:cNvSpPr>
            <p:nvPr/>
          </p:nvSpPr>
          <p:spPr bwMode="auto">
            <a:xfrm flipV="1">
              <a:off x="4255911" y="5732464"/>
              <a:ext cx="0" cy="2889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661" name="Line 5"/>
            <p:cNvSpPr>
              <a:spLocks noChangeShapeType="1"/>
            </p:cNvSpPr>
            <p:nvPr/>
          </p:nvSpPr>
          <p:spPr bwMode="auto">
            <a:xfrm flipV="1">
              <a:off x="3084689" y="5772150"/>
              <a:ext cx="0" cy="22383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662" name="Line 6"/>
            <p:cNvSpPr>
              <a:spLocks noChangeShapeType="1"/>
            </p:cNvSpPr>
            <p:nvPr/>
          </p:nvSpPr>
          <p:spPr bwMode="auto">
            <a:xfrm flipV="1">
              <a:off x="5508978" y="5719764"/>
              <a:ext cx="0" cy="2889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663" name="Line 7"/>
            <p:cNvSpPr>
              <a:spLocks noChangeShapeType="1"/>
            </p:cNvSpPr>
            <p:nvPr/>
          </p:nvSpPr>
          <p:spPr bwMode="auto">
            <a:xfrm flipV="1">
              <a:off x="6678789" y="5719764"/>
              <a:ext cx="0" cy="2889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664" name="Line 8"/>
            <p:cNvSpPr>
              <a:spLocks noChangeShapeType="1"/>
            </p:cNvSpPr>
            <p:nvPr/>
          </p:nvSpPr>
          <p:spPr bwMode="auto">
            <a:xfrm flipV="1">
              <a:off x="7792156" y="5680076"/>
              <a:ext cx="0" cy="2889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665" name="Line 9"/>
            <p:cNvSpPr>
              <a:spLocks noChangeShapeType="1"/>
            </p:cNvSpPr>
            <p:nvPr/>
          </p:nvSpPr>
          <p:spPr bwMode="auto">
            <a:xfrm flipV="1">
              <a:off x="1879600" y="5719764"/>
              <a:ext cx="0" cy="2889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666" name="Oval 10"/>
            <p:cNvSpPr>
              <a:spLocks noChangeArrowheads="1"/>
            </p:cNvSpPr>
            <p:nvPr/>
          </p:nvSpPr>
          <p:spPr bwMode="auto">
            <a:xfrm>
              <a:off x="2991555" y="4929188"/>
              <a:ext cx="174978" cy="171450"/>
            </a:xfrm>
            <a:prstGeom prst="ellipse">
              <a:avLst/>
            </a:prstGeom>
            <a:noFill/>
            <a:ln w="254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667" name="Oval 11"/>
            <p:cNvSpPr>
              <a:spLocks noChangeArrowheads="1"/>
            </p:cNvSpPr>
            <p:nvPr/>
          </p:nvSpPr>
          <p:spPr bwMode="auto">
            <a:xfrm>
              <a:off x="4138789" y="4008438"/>
              <a:ext cx="174978" cy="171450"/>
            </a:xfrm>
            <a:prstGeom prst="ellipse">
              <a:avLst/>
            </a:prstGeom>
            <a:noFill/>
            <a:ln w="254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668" name="Oval 12"/>
            <p:cNvSpPr>
              <a:spLocks noChangeArrowheads="1"/>
            </p:cNvSpPr>
            <p:nvPr/>
          </p:nvSpPr>
          <p:spPr bwMode="auto">
            <a:xfrm>
              <a:off x="5367867" y="3060700"/>
              <a:ext cx="176389" cy="171450"/>
            </a:xfrm>
            <a:prstGeom prst="ellipse">
              <a:avLst/>
            </a:prstGeom>
            <a:noFill/>
            <a:ln w="254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669" name="Oval 13"/>
            <p:cNvSpPr>
              <a:spLocks noChangeArrowheads="1"/>
            </p:cNvSpPr>
            <p:nvPr/>
          </p:nvSpPr>
          <p:spPr bwMode="auto">
            <a:xfrm>
              <a:off x="6046612" y="2389188"/>
              <a:ext cx="176388" cy="171450"/>
            </a:xfrm>
            <a:prstGeom prst="ellipse">
              <a:avLst/>
            </a:prstGeom>
            <a:noFill/>
            <a:ln w="254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670" name="Oval 14"/>
            <p:cNvSpPr>
              <a:spLocks noChangeArrowheads="1"/>
            </p:cNvSpPr>
            <p:nvPr/>
          </p:nvSpPr>
          <p:spPr bwMode="auto">
            <a:xfrm>
              <a:off x="6632222" y="3100388"/>
              <a:ext cx="176389" cy="169862"/>
            </a:xfrm>
            <a:prstGeom prst="ellipse">
              <a:avLst/>
            </a:prstGeom>
            <a:noFill/>
            <a:ln w="254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671" name="Line 15"/>
            <p:cNvSpPr>
              <a:spLocks noChangeShapeType="1"/>
            </p:cNvSpPr>
            <p:nvPr/>
          </p:nvSpPr>
          <p:spPr bwMode="auto">
            <a:xfrm flipH="1">
              <a:off x="1984023" y="5048250"/>
              <a:ext cx="1018822" cy="223838"/>
            </a:xfrm>
            <a:prstGeom prst="line">
              <a:avLst/>
            </a:prstGeom>
            <a:noFill/>
            <a:ln w="254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672" name="Line 16"/>
            <p:cNvSpPr>
              <a:spLocks noChangeShapeType="1"/>
            </p:cNvSpPr>
            <p:nvPr/>
          </p:nvSpPr>
          <p:spPr bwMode="auto">
            <a:xfrm flipV="1">
              <a:off x="3143956" y="4125913"/>
              <a:ext cx="1030111" cy="882650"/>
            </a:xfrm>
            <a:prstGeom prst="line">
              <a:avLst/>
            </a:prstGeom>
            <a:noFill/>
            <a:ln w="254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673" name="Line 17"/>
            <p:cNvSpPr>
              <a:spLocks noChangeShapeType="1"/>
            </p:cNvSpPr>
            <p:nvPr/>
          </p:nvSpPr>
          <p:spPr bwMode="auto">
            <a:xfrm flipV="1">
              <a:off x="4326467" y="3205163"/>
              <a:ext cx="1041400" cy="842962"/>
            </a:xfrm>
            <a:prstGeom prst="line">
              <a:avLst/>
            </a:prstGeom>
            <a:noFill/>
            <a:ln w="254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674" name="Line 18"/>
            <p:cNvSpPr>
              <a:spLocks noChangeShapeType="1"/>
            </p:cNvSpPr>
            <p:nvPr/>
          </p:nvSpPr>
          <p:spPr bwMode="auto">
            <a:xfrm flipV="1">
              <a:off x="5544256" y="2533650"/>
              <a:ext cx="526344" cy="552450"/>
            </a:xfrm>
            <a:prstGeom prst="line">
              <a:avLst/>
            </a:prstGeom>
            <a:noFill/>
            <a:ln w="254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675" name="Line 19"/>
            <p:cNvSpPr>
              <a:spLocks noChangeShapeType="1"/>
            </p:cNvSpPr>
            <p:nvPr/>
          </p:nvSpPr>
          <p:spPr bwMode="auto">
            <a:xfrm>
              <a:off x="6245578" y="2560638"/>
              <a:ext cx="386644" cy="525462"/>
            </a:xfrm>
            <a:prstGeom prst="line">
              <a:avLst/>
            </a:prstGeom>
            <a:noFill/>
            <a:ln w="254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676" name="Line 20"/>
            <p:cNvSpPr>
              <a:spLocks noChangeShapeType="1"/>
            </p:cNvSpPr>
            <p:nvPr/>
          </p:nvSpPr>
          <p:spPr bwMode="auto">
            <a:xfrm>
              <a:off x="6819901" y="3270251"/>
              <a:ext cx="855133" cy="409575"/>
            </a:xfrm>
            <a:prstGeom prst="line">
              <a:avLst/>
            </a:prstGeom>
            <a:noFill/>
            <a:ln w="254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677" name="Oval 21"/>
            <p:cNvSpPr>
              <a:spLocks noChangeArrowheads="1"/>
            </p:cNvSpPr>
            <p:nvPr/>
          </p:nvSpPr>
          <p:spPr bwMode="auto">
            <a:xfrm>
              <a:off x="1820334" y="5219701"/>
              <a:ext cx="176389" cy="169863"/>
            </a:xfrm>
            <a:prstGeom prst="ellipse">
              <a:avLst/>
            </a:prstGeom>
            <a:noFill/>
            <a:ln w="254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678" name="Oval 22"/>
            <p:cNvSpPr>
              <a:spLocks noChangeArrowheads="1"/>
            </p:cNvSpPr>
            <p:nvPr/>
          </p:nvSpPr>
          <p:spPr bwMode="auto">
            <a:xfrm>
              <a:off x="7710311" y="3625850"/>
              <a:ext cx="174978" cy="171450"/>
            </a:xfrm>
            <a:prstGeom prst="ellipse">
              <a:avLst/>
            </a:prstGeom>
            <a:noFill/>
            <a:ln w="254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679" name="Oval 23"/>
            <p:cNvSpPr>
              <a:spLocks noChangeArrowheads="1"/>
            </p:cNvSpPr>
            <p:nvPr/>
          </p:nvSpPr>
          <p:spPr bwMode="auto">
            <a:xfrm>
              <a:off x="6568723" y="4843463"/>
              <a:ext cx="186267" cy="18415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680" name="Oval 24"/>
            <p:cNvSpPr>
              <a:spLocks noChangeArrowheads="1"/>
            </p:cNvSpPr>
            <p:nvPr/>
          </p:nvSpPr>
          <p:spPr bwMode="auto">
            <a:xfrm>
              <a:off x="5421489" y="5146675"/>
              <a:ext cx="186267" cy="18415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681" name="Oval 25"/>
            <p:cNvSpPr>
              <a:spLocks noChangeArrowheads="1"/>
            </p:cNvSpPr>
            <p:nvPr/>
          </p:nvSpPr>
          <p:spPr bwMode="auto">
            <a:xfrm>
              <a:off x="4155723" y="5238750"/>
              <a:ext cx="187677" cy="18415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682" name="Oval 26"/>
            <p:cNvSpPr>
              <a:spLocks noChangeArrowheads="1"/>
            </p:cNvSpPr>
            <p:nvPr/>
          </p:nvSpPr>
          <p:spPr bwMode="auto">
            <a:xfrm>
              <a:off x="2950634" y="5343525"/>
              <a:ext cx="187677" cy="18573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683" name="Oval 27"/>
            <p:cNvSpPr>
              <a:spLocks noChangeArrowheads="1"/>
            </p:cNvSpPr>
            <p:nvPr/>
          </p:nvSpPr>
          <p:spPr bwMode="auto">
            <a:xfrm>
              <a:off x="1838678" y="5343525"/>
              <a:ext cx="186267" cy="18573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684" name="Line 28"/>
            <p:cNvSpPr>
              <a:spLocks noChangeShapeType="1"/>
            </p:cNvSpPr>
            <p:nvPr/>
          </p:nvSpPr>
          <p:spPr bwMode="auto">
            <a:xfrm>
              <a:off x="1914878" y="5443538"/>
              <a:ext cx="109925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685" name="Line 29"/>
            <p:cNvSpPr>
              <a:spLocks noChangeShapeType="1"/>
            </p:cNvSpPr>
            <p:nvPr/>
          </p:nvSpPr>
          <p:spPr bwMode="auto">
            <a:xfrm flipV="1">
              <a:off x="3038122" y="5351464"/>
              <a:ext cx="1206500" cy="920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686" name="Line 30"/>
            <p:cNvSpPr>
              <a:spLocks noChangeShapeType="1"/>
            </p:cNvSpPr>
            <p:nvPr/>
          </p:nvSpPr>
          <p:spPr bwMode="auto">
            <a:xfrm flipV="1">
              <a:off x="4255912" y="5219701"/>
              <a:ext cx="1217789" cy="1444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687" name="Line 31"/>
            <p:cNvSpPr>
              <a:spLocks noChangeShapeType="1"/>
            </p:cNvSpPr>
            <p:nvPr/>
          </p:nvSpPr>
          <p:spPr bwMode="auto">
            <a:xfrm flipV="1">
              <a:off x="5531556" y="4956176"/>
              <a:ext cx="1135945" cy="2889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688" name="Line 32"/>
            <p:cNvSpPr>
              <a:spLocks noChangeShapeType="1"/>
            </p:cNvSpPr>
            <p:nvPr/>
          </p:nvSpPr>
          <p:spPr bwMode="auto">
            <a:xfrm>
              <a:off x="6678789" y="4968875"/>
              <a:ext cx="1100667" cy="19843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689" name="Oval 33"/>
            <p:cNvSpPr>
              <a:spLocks noChangeArrowheads="1"/>
            </p:cNvSpPr>
            <p:nvPr/>
          </p:nvSpPr>
          <p:spPr bwMode="auto">
            <a:xfrm>
              <a:off x="7715956" y="5094288"/>
              <a:ext cx="187678" cy="18415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690" name="Line 34"/>
            <p:cNvSpPr>
              <a:spLocks noChangeShapeType="1"/>
            </p:cNvSpPr>
            <p:nvPr/>
          </p:nvSpPr>
          <p:spPr bwMode="auto">
            <a:xfrm flipV="1">
              <a:off x="1398412" y="2533651"/>
              <a:ext cx="0" cy="31464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691" name="Line 35"/>
            <p:cNvSpPr>
              <a:spLocks noChangeShapeType="1"/>
            </p:cNvSpPr>
            <p:nvPr/>
          </p:nvSpPr>
          <p:spPr bwMode="auto">
            <a:xfrm>
              <a:off x="1411111" y="2546350"/>
              <a:ext cx="16368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692" name="Line 36"/>
            <p:cNvSpPr>
              <a:spLocks noChangeShapeType="1"/>
            </p:cNvSpPr>
            <p:nvPr/>
          </p:nvSpPr>
          <p:spPr bwMode="auto">
            <a:xfrm>
              <a:off x="1433689" y="3521075"/>
              <a:ext cx="1651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693" name="Line 37"/>
            <p:cNvSpPr>
              <a:spLocks noChangeShapeType="1"/>
            </p:cNvSpPr>
            <p:nvPr/>
          </p:nvSpPr>
          <p:spPr bwMode="auto">
            <a:xfrm>
              <a:off x="1422400" y="4548188"/>
              <a:ext cx="16368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694" name="Line 38"/>
            <p:cNvSpPr>
              <a:spLocks noChangeShapeType="1"/>
            </p:cNvSpPr>
            <p:nvPr/>
          </p:nvSpPr>
          <p:spPr bwMode="auto">
            <a:xfrm>
              <a:off x="1398412" y="5653088"/>
              <a:ext cx="1651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695" name="Rectangle 39"/>
            <p:cNvSpPr>
              <a:spLocks noChangeArrowheads="1"/>
            </p:cNvSpPr>
            <p:nvPr/>
          </p:nvSpPr>
          <p:spPr bwMode="auto">
            <a:xfrm>
              <a:off x="860778" y="2309814"/>
              <a:ext cx="379822" cy="30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AFD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5837" tIns="26335" rIns="65837" bIns="26335">
              <a:spAutoFit/>
            </a:bodyPr>
            <a:lstStyle/>
            <a:p>
              <a:pPr defTabSz="790575">
                <a:lnSpc>
                  <a:spcPct val="85000"/>
                </a:lnSpc>
              </a:pPr>
              <a:r>
                <a:rPr lang="fi-FI" sz="1900"/>
                <a:t>12</a:t>
              </a:r>
            </a:p>
          </p:txBody>
        </p:sp>
        <p:sp>
          <p:nvSpPr>
            <p:cNvPr id="198696" name="Rectangle 40"/>
            <p:cNvSpPr>
              <a:spLocks noChangeArrowheads="1"/>
            </p:cNvSpPr>
            <p:nvPr/>
          </p:nvSpPr>
          <p:spPr bwMode="auto">
            <a:xfrm>
              <a:off x="883356" y="3257551"/>
              <a:ext cx="310894" cy="30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AFD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5837" tIns="26335" rIns="65837" bIns="26335">
              <a:spAutoFit/>
            </a:bodyPr>
            <a:lstStyle/>
            <a:p>
              <a:pPr defTabSz="790575">
                <a:lnSpc>
                  <a:spcPct val="85000"/>
                </a:lnSpc>
              </a:pPr>
              <a:r>
                <a:rPr lang="fi-FI" sz="1900"/>
                <a:t> 8</a:t>
              </a:r>
            </a:p>
          </p:txBody>
        </p:sp>
        <p:sp>
          <p:nvSpPr>
            <p:cNvPr id="198697" name="Rectangle 41"/>
            <p:cNvSpPr>
              <a:spLocks noChangeArrowheads="1"/>
            </p:cNvSpPr>
            <p:nvPr/>
          </p:nvSpPr>
          <p:spPr bwMode="auto">
            <a:xfrm>
              <a:off x="989190" y="4364039"/>
              <a:ext cx="256392" cy="30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AFD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5837" tIns="26335" rIns="65837" bIns="26335">
              <a:spAutoFit/>
            </a:bodyPr>
            <a:lstStyle/>
            <a:p>
              <a:pPr defTabSz="790575">
                <a:lnSpc>
                  <a:spcPct val="85000"/>
                </a:lnSpc>
              </a:pPr>
              <a:r>
                <a:rPr lang="fi-FI" sz="1900"/>
                <a:t>4</a:t>
              </a:r>
            </a:p>
          </p:txBody>
        </p:sp>
        <p:sp>
          <p:nvSpPr>
            <p:cNvPr id="198698" name="Rectangle 42"/>
            <p:cNvSpPr>
              <a:spLocks noChangeArrowheads="1"/>
            </p:cNvSpPr>
            <p:nvPr/>
          </p:nvSpPr>
          <p:spPr bwMode="auto">
            <a:xfrm>
              <a:off x="989190" y="5429251"/>
              <a:ext cx="256392" cy="30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AFD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5837" tIns="26335" rIns="65837" bIns="26335">
              <a:spAutoFit/>
            </a:bodyPr>
            <a:lstStyle/>
            <a:p>
              <a:pPr defTabSz="790575">
                <a:lnSpc>
                  <a:spcPct val="85000"/>
                </a:lnSpc>
              </a:pPr>
              <a:r>
                <a:rPr lang="fi-FI" sz="1900"/>
                <a:t>0</a:t>
              </a:r>
            </a:p>
          </p:txBody>
        </p:sp>
        <p:sp>
          <p:nvSpPr>
            <p:cNvPr id="198699" name="Rectangle 43"/>
            <p:cNvSpPr>
              <a:spLocks noChangeArrowheads="1"/>
            </p:cNvSpPr>
            <p:nvPr/>
          </p:nvSpPr>
          <p:spPr bwMode="auto">
            <a:xfrm>
              <a:off x="1329265" y="1968500"/>
              <a:ext cx="2751667" cy="3878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AFD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5837" tIns="26335" rIns="65837" bIns="26335">
              <a:spAutoFit/>
            </a:bodyPr>
            <a:lstStyle/>
            <a:p>
              <a:pPr defTabSz="790575">
                <a:lnSpc>
                  <a:spcPct val="87000"/>
                </a:lnSpc>
              </a:pPr>
              <a:r>
                <a:rPr lang="fi-FI" sz="2500" dirty="0">
                  <a:solidFill>
                    <a:srgbClr val="C00000"/>
                  </a:solidFill>
                </a:rPr>
                <a:t>oeufs / g  x 10</a:t>
              </a:r>
            </a:p>
          </p:txBody>
        </p:sp>
        <p:sp>
          <p:nvSpPr>
            <p:cNvPr id="198700" name="Rectangle 44"/>
            <p:cNvSpPr>
              <a:spLocks noChangeArrowheads="1"/>
            </p:cNvSpPr>
            <p:nvPr/>
          </p:nvSpPr>
          <p:spPr bwMode="auto">
            <a:xfrm>
              <a:off x="3733684" y="1846741"/>
              <a:ext cx="256392" cy="30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AFD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5837" tIns="26335" rIns="65837" bIns="26335">
              <a:spAutoFit/>
            </a:bodyPr>
            <a:lstStyle/>
            <a:p>
              <a:pPr defTabSz="790575">
                <a:lnSpc>
                  <a:spcPct val="85000"/>
                </a:lnSpc>
              </a:pPr>
              <a:r>
                <a:rPr lang="fi-FI" sz="1900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198701" name="Rectangle 45"/>
            <p:cNvSpPr>
              <a:spLocks noChangeArrowheads="1"/>
            </p:cNvSpPr>
            <p:nvPr/>
          </p:nvSpPr>
          <p:spPr bwMode="auto">
            <a:xfrm>
              <a:off x="6678790" y="2493964"/>
              <a:ext cx="991080" cy="3878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AFD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5837" tIns="26335" rIns="65837" bIns="26335">
              <a:spAutoFit/>
            </a:bodyPr>
            <a:lstStyle/>
            <a:p>
              <a:pPr defTabSz="790575">
                <a:lnSpc>
                  <a:spcPct val="87000"/>
                </a:lnSpc>
              </a:pPr>
              <a:r>
                <a:rPr lang="fi-FI" sz="2500" dirty="0">
                  <a:solidFill>
                    <a:srgbClr val="C00000"/>
                  </a:solidFill>
                </a:rPr>
                <a:t>Traités</a:t>
              </a:r>
            </a:p>
          </p:txBody>
        </p:sp>
        <p:sp>
          <p:nvSpPr>
            <p:cNvPr id="198702" name="Rectangle 46"/>
            <p:cNvSpPr>
              <a:spLocks noChangeArrowheads="1"/>
            </p:cNvSpPr>
            <p:nvPr/>
          </p:nvSpPr>
          <p:spPr bwMode="auto">
            <a:xfrm>
              <a:off x="6702778" y="4219575"/>
              <a:ext cx="1212166" cy="3878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AFD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5837" tIns="26335" rIns="65837" bIns="26335">
              <a:spAutoFit/>
            </a:bodyPr>
            <a:lstStyle/>
            <a:p>
              <a:pPr defTabSz="790575">
                <a:lnSpc>
                  <a:spcPct val="87000"/>
                </a:lnSpc>
              </a:pPr>
              <a:r>
                <a:rPr lang="fi-FI" sz="2500"/>
                <a:t>Témoins</a:t>
              </a:r>
            </a:p>
          </p:txBody>
        </p:sp>
        <p:sp>
          <p:nvSpPr>
            <p:cNvPr id="198703" name="Rectangle 47"/>
            <p:cNvSpPr>
              <a:spLocks noChangeArrowheads="1"/>
            </p:cNvSpPr>
            <p:nvPr/>
          </p:nvSpPr>
          <p:spPr bwMode="auto">
            <a:xfrm>
              <a:off x="1762479" y="6180139"/>
              <a:ext cx="256392" cy="30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AFD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5837" tIns="26335" rIns="65837" bIns="26335">
              <a:spAutoFit/>
            </a:bodyPr>
            <a:lstStyle/>
            <a:p>
              <a:pPr defTabSz="790575">
                <a:lnSpc>
                  <a:spcPct val="85000"/>
                </a:lnSpc>
              </a:pPr>
              <a:r>
                <a:rPr lang="fi-FI" sz="1900"/>
                <a:t>0</a:t>
              </a:r>
            </a:p>
          </p:txBody>
        </p:sp>
        <p:sp>
          <p:nvSpPr>
            <p:cNvPr id="198704" name="Rectangle 48"/>
            <p:cNvSpPr>
              <a:spLocks noChangeArrowheads="1"/>
            </p:cNvSpPr>
            <p:nvPr/>
          </p:nvSpPr>
          <p:spPr bwMode="auto">
            <a:xfrm>
              <a:off x="2898422" y="6180139"/>
              <a:ext cx="379822" cy="30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AFD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5837" tIns="26335" rIns="65837" bIns="26335">
              <a:spAutoFit/>
            </a:bodyPr>
            <a:lstStyle/>
            <a:p>
              <a:pPr defTabSz="790575">
                <a:lnSpc>
                  <a:spcPct val="85000"/>
                </a:lnSpc>
              </a:pPr>
              <a:r>
                <a:rPr lang="fi-FI" sz="1900"/>
                <a:t>10</a:t>
              </a:r>
            </a:p>
          </p:txBody>
        </p:sp>
        <p:sp>
          <p:nvSpPr>
            <p:cNvPr id="198705" name="Rectangle 49"/>
            <p:cNvSpPr>
              <a:spLocks noChangeArrowheads="1"/>
            </p:cNvSpPr>
            <p:nvPr/>
          </p:nvSpPr>
          <p:spPr bwMode="auto">
            <a:xfrm>
              <a:off x="4080933" y="6180139"/>
              <a:ext cx="379822" cy="30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AFD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5837" tIns="26335" rIns="65837" bIns="26335">
              <a:spAutoFit/>
            </a:bodyPr>
            <a:lstStyle/>
            <a:p>
              <a:pPr defTabSz="790575">
                <a:lnSpc>
                  <a:spcPct val="85000"/>
                </a:lnSpc>
              </a:pPr>
              <a:r>
                <a:rPr lang="fi-FI" sz="1900"/>
                <a:t>20</a:t>
              </a:r>
            </a:p>
          </p:txBody>
        </p:sp>
        <p:sp>
          <p:nvSpPr>
            <p:cNvPr id="198706" name="Rectangle 50"/>
            <p:cNvSpPr>
              <a:spLocks noChangeArrowheads="1"/>
            </p:cNvSpPr>
            <p:nvPr/>
          </p:nvSpPr>
          <p:spPr bwMode="auto">
            <a:xfrm>
              <a:off x="5345289" y="6180139"/>
              <a:ext cx="379822" cy="30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AFD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5837" tIns="26335" rIns="65837" bIns="26335">
              <a:spAutoFit/>
            </a:bodyPr>
            <a:lstStyle/>
            <a:p>
              <a:pPr defTabSz="790575">
                <a:lnSpc>
                  <a:spcPct val="85000"/>
                </a:lnSpc>
              </a:pPr>
              <a:r>
                <a:rPr lang="fi-FI" sz="1900"/>
                <a:t>30</a:t>
              </a:r>
            </a:p>
          </p:txBody>
        </p:sp>
        <p:sp>
          <p:nvSpPr>
            <p:cNvPr id="198707" name="Rectangle 51"/>
            <p:cNvSpPr>
              <a:spLocks noChangeArrowheads="1"/>
            </p:cNvSpPr>
            <p:nvPr/>
          </p:nvSpPr>
          <p:spPr bwMode="auto">
            <a:xfrm>
              <a:off x="6492523" y="6180139"/>
              <a:ext cx="379822" cy="30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AFD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5837" tIns="26335" rIns="65837" bIns="26335">
              <a:spAutoFit/>
            </a:bodyPr>
            <a:lstStyle/>
            <a:p>
              <a:pPr defTabSz="790575">
                <a:lnSpc>
                  <a:spcPct val="85000"/>
                </a:lnSpc>
              </a:pPr>
              <a:r>
                <a:rPr lang="fi-FI" sz="1900"/>
                <a:t>40</a:t>
              </a:r>
            </a:p>
          </p:txBody>
        </p:sp>
        <p:sp>
          <p:nvSpPr>
            <p:cNvPr id="198708" name="Rectangle 52"/>
            <p:cNvSpPr>
              <a:spLocks noChangeArrowheads="1"/>
            </p:cNvSpPr>
            <p:nvPr/>
          </p:nvSpPr>
          <p:spPr bwMode="auto">
            <a:xfrm>
              <a:off x="7604479" y="6180139"/>
              <a:ext cx="1072320" cy="30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AFD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5837" tIns="26335" rIns="65837" bIns="26335">
              <a:spAutoFit/>
            </a:bodyPr>
            <a:lstStyle/>
            <a:p>
              <a:pPr defTabSz="790575">
                <a:lnSpc>
                  <a:spcPct val="85000"/>
                </a:lnSpc>
              </a:pPr>
              <a:r>
                <a:rPr lang="fi-FI" sz="1900"/>
                <a:t>50 JOURS</a:t>
              </a:r>
            </a:p>
          </p:txBody>
        </p:sp>
        <p:sp>
          <p:nvSpPr>
            <p:cNvPr id="198709" name="Freeform 53"/>
            <p:cNvSpPr>
              <a:spLocks/>
            </p:cNvSpPr>
            <p:nvPr/>
          </p:nvSpPr>
          <p:spPr bwMode="invGray">
            <a:xfrm>
              <a:off x="7586133" y="1676400"/>
              <a:ext cx="955323" cy="890588"/>
            </a:xfrm>
            <a:custGeom>
              <a:avLst/>
              <a:gdLst>
                <a:gd name="T0" fmla="*/ 2 w 677"/>
                <a:gd name="T1" fmla="*/ 134 h 561"/>
                <a:gd name="T2" fmla="*/ 13 w 677"/>
                <a:gd name="T3" fmla="*/ 98 h 561"/>
                <a:gd name="T4" fmla="*/ 35 w 677"/>
                <a:gd name="T5" fmla="*/ 68 h 561"/>
                <a:gd name="T6" fmla="*/ 58 w 677"/>
                <a:gd name="T7" fmla="*/ 30 h 561"/>
                <a:gd name="T8" fmla="*/ 93 w 677"/>
                <a:gd name="T9" fmla="*/ 0 h 561"/>
                <a:gd name="T10" fmla="*/ 151 w 677"/>
                <a:gd name="T11" fmla="*/ 14 h 561"/>
                <a:gd name="T12" fmla="*/ 199 w 677"/>
                <a:gd name="T13" fmla="*/ 44 h 561"/>
                <a:gd name="T14" fmla="*/ 233 w 677"/>
                <a:gd name="T15" fmla="*/ 56 h 561"/>
                <a:gd name="T16" fmla="*/ 281 w 677"/>
                <a:gd name="T17" fmla="*/ 62 h 561"/>
                <a:gd name="T18" fmla="*/ 333 w 677"/>
                <a:gd name="T19" fmla="*/ 76 h 561"/>
                <a:gd name="T20" fmla="*/ 383 w 677"/>
                <a:gd name="T21" fmla="*/ 72 h 561"/>
                <a:gd name="T22" fmla="*/ 443 w 677"/>
                <a:gd name="T23" fmla="*/ 76 h 561"/>
                <a:gd name="T24" fmla="*/ 489 w 677"/>
                <a:gd name="T25" fmla="*/ 76 h 561"/>
                <a:gd name="T26" fmla="*/ 545 w 677"/>
                <a:gd name="T27" fmla="*/ 80 h 561"/>
                <a:gd name="T28" fmla="*/ 577 w 677"/>
                <a:gd name="T29" fmla="*/ 88 h 561"/>
                <a:gd name="T30" fmla="*/ 625 w 677"/>
                <a:gd name="T31" fmla="*/ 104 h 561"/>
                <a:gd name="T32" fmla="*/ 655 w 677"/>
                <a:gd name="T33" fmla="*/ 128 h 561"/>
                <a:gd name="T34" fmla="*/ 674 w 677"/>
                <a:gd name="T35" fmla="*/ 165 h 561"/>
                <a:gd name="T36" fmla="*/ 677 w 677"/>
                <a:gd name="T37" fmla="*/ 230 h 561"/>
                <a:gd name="T38" fmla="*/ 667 w 677"/>
                <a:gd name="T39" fmla="*/ 278 h 561"/>
                <a:gd name="T40" fmla="*/ 643 w 677"/>
                <a:gd name="T41" fmla="*/ 244 h 561"/>
                <a:gd name="T42" fmla="*/ 637 w 677"/>
                <a:gd name="T43" fmla="*/ 314 h 561"/>
                <a:gd name="T44" fmla="*/ 647 w 677"/>
                <a:gd name="T45" fmla="*/ 348 h 561"/>
                <a:gd name="T46" fmla="*/ 659 w 677"/>
                <a:gd name="T47" fmla="*/ 394 h 561"/>
                <a:gd name="T48" fmla="*/ 652 w 677"/>
                <a:gd name="T49" fmla="*/ 434 h 561"/>
                <a:gd name="T50" fmla="*/ 639 w 677"/>
                <a:gd name="T51" fmla="*/ 516 h 561"/>
                <a:gd name="T52" fmla="*/ 627 w 677"/>
                <a:gd name="T53" fmla="*/ 546 h 561"/>
                <a:gd name="T54" fmla="*/ 601 w 677"/>
                <a:gd name="T55" fmla="*/ 514 h 561"/>
                <a:gd name="T56" fmla="*/ 619 w 677"/>
                <a:gd name="T57" fmla="*/ 430 h 561"/>
                <a:gd name="T58" fmla="*/ 599 w 677"/>
                <a:gd name="T59" fmla="*/ 408 h 561"/>
                <a:gd name="T60" fmla="*/ 603 w 677"/>
                <a:gd name="T61" fmla="*/ 446 h 561"/>
                <a:gd name="T62" fmla="*/ 587 w 677"/>
                <a:gd name="T63" fmla="*/ 532 h 561"/>
                <a:gd name="T64" fmla="*/ 569 w 677"/>
                <a:gd name="T65" fmla="*/ 558 h 561"/>
                <a:gd name="T66" fmla="*/ 553 w 677"/>
                <a:gd name="T67" fmla="*/ 525 h 561"/>
                <a:gd name="T68" fmla="*/ 573 w 677"/>
                <a:gd name="T69" fmla="*/ 454 h 561"/>
                <a:gd name="T70" fmla="*/ 529 w 677"/>
                <a:gd name="T71" fmla="*/ 374 h 561"/>
                <a:gd name="T72" fmla="*/ 515 w 677"/>
                <a:gd name="T73" fmla="*/ 384 h 561"/>
                <a:gd name="T74" fmla="*/ 465 w 677"/>
                <a:gd name="T75" fmla="*/ 380 h 561"/>
                <a:gd name="T76" fmla="*/ 417 w 677"/>
                <a:gd name="T77" fmla="*/ 378 h 561"/>
                <a:gd name="T78" fmla="*/ 361 w 677"/>
                <a:gd name="T79" fmla="*/ 386 h 561"/>
                <a:gd name="T80" fmla="*/ 347 w 677"/>
                <a:gd name="T81" fmla="*/ 408 h 561"/>
                <a:gd name="T82" fmla="*/ 343 w 677"/>
                <a:gd name="T83" fmla="*/ 442 h 561"/>
                <a:gd name="T84" fmla="*/ 331 w 677"/>
                <a:gd name="T85" fmla="*/ 482 h 561"/>
                <a:gd name="T86" fmla="*/ 331 w 677"/>
                <a:gd name="T87" fmla="*/ 524 h 561"/>
                <a:gd name="T88" fmla="*/ 295 w 677"/>
                <a:gd name="T89" fmla="*/ 549 h 561"/>
                <a:gd name="T90" fmla="*/ 303 w 677"/>
                <a:gd name="T91" fmla="*/ 452 h 561"/>
                <a:gd name="T92" fmla="*/ 253 w 677"/>
                <a:gd name="T93" fmla="*/ 448 h 561"/>
                <a:gd name="T94" fmla="*/ 245 w 677"/>
                <a:gd name="T95" fmla="*/ 504 h 561"/>
                <a:gd name="T96" fmla="*/ 229 w 677"/>
                <a:gd name="T97" fmla="*/ 536 h 561"/>
                <a:gd name="T98" fmla="*/ 209 w 677"/>
                <a:gd name="T99" fmla="*/ 506 h 561"/>
                <a:gd name="T100" fmla="*/ 229 w 677"/>
                <a:gd name="T101" fmla="*/ 442 h 561"/>
                <a:gd name="T102" fmla="*/ 223 w 677"/>
                <a:gd name="T103" fmla="*/ 398 h 561"/>
                <a:gd name="T104" fmla="*/ 207 w 677"/>
                <a:gd name="T105" fmla="*/ 322 h 561"/>
                <a:gd name="T106" fmla="*/ 173 w 677"/>
                <a:gd name="T107" fmla="*/ 282 h 561"/>
                <a:gd name="T108" fmla="*/ 155 w 677"/>
                <a:gd name="T109" fmla="*/ 240 h 561"/>
                <a:gd name="T110" fmla="*/ 139 w 677"/>
                <a:gd name="T111" fmla="*/ 210 h 561"/>
                <a:gd name="T112" fmla="*/ 113 w 677"/>
                <a:gd name="T113" fmla="*/ 176 h 561"/>
                <a:gd name="T114" fmla="*/ 67 w 677"/>
                <a:gd name="T115" fmla="*/ 141 h 561"/>
                <a:gd name="T116" fmla="*/ 23 w 677"/>
                <a:gd name="T117" fmla="*/ 15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77" h="561">
                  <a:moveTo>
                    <a:pt x="23" y="150"/>
                  </a:moveTo>
                  <a:cubicBezTo>
                    <a:pt x="17" y="149"/>
                    <a:pt x="4" y="140"/>
                    <a:pt x="2" y="134"/>
                  </a:cubicBezTo>
                  <a:cubicBezTo>
                    <a:pt x="0" y="128"/>
                    <a:pt x="6" y="122"/>
                    <a:pt x="8" y="116"/>
                  </a:cubicBezTo>
                  <a:cubicBezTo>
                    <a:pt x="10" y="110"/>
                    <a:pt x="10" y="103"/>
                    <a:pt x="13" y="98"/>
                  </a:cubicBezTo>
                  <a:cubicBezTo>
                    <a:pt x="16" y="93"/>
                    <a:pt x="21" y="91"/>
                    <a:pt x="25" y="86"/>
                  </a:cubicBezTo>
                  <a:cubicBezTo>
                    <a:pt x="29" y="81"/>
                    <a:pt x="33" y="73"/>
                    <a:pt x="35" y="68"/>
                  </a:cubicBezTo>
                  <a:cubicBezTo>
                    <a:pt x="37" y="63"/>
                    <a:pt x="33" y="59"/>
                    <a:pt x="37" y="53"/>
                  </a:cubicBezTo>
                  <a:cubicBezTo>
                    <a:pt x="41" y="47"/>
                    <a:pt x="52" y="37"/>
                    <a:pt x="58" y="30"/>
                  </a:cubicBezTo>
                  <a:cubicBezTo>
                    <a:pt x="64" y="23"/>
                    <a:pt x="67" y="15"/>
                    <a:pt x="73" y="10"/>
                  </a:cubicBezTo>
                  <a:cubicBezTo>
                    <a:pt x="79" y="5"/>
                    <a:pt x="86" y="0"/>
                    <a:pt x="93" y="0"/>
                  </a:cubicBezTo>
                  <a:cubicBezTo>
                    <a:pt x="100" y="0"/>
                    <a:pt x="107" y="6"/>
                    <a:pt x="117" y="8"/>
                  </a:cubicBezTo>
                  <a:cubicBezTo>
                    <a:pt x="127" y="10"/>
                    <a:pt x="142" y="10"/>
                    <a:pt x="151" y="14"/>
                  </a:cubicBezTo>
                  <a:cubicBezTo>
                    <a:pt x="160" y="18"/>
                    <a:pt x="161" y="28"/>
                    <a:pt x="169" y="33"/>
                  </a:cubicBezTo>
                  <a:cubicBezTo>
                    <a:pt x="177" y="38"/>
                    <a:pt x="191" y="40"/>
                    <a:pt x="199" y="44"/>
                  </a:cubicBezTo>
                  <a:cubicBezTo>
                    <a:pt x="207" y="48"/>
                    <a:pt x="213" y="58"/>
                    <a:pt x="219" y="60"/>
                  </a:cubicBezTo>
                  <a:cubicBezTo>
                    <a:pt x="225" y="62"/>
                    <a:pt x="228" y="55"/>
                    <a:pt x="233" y="56"/>
                  </a:cubicBezTo>
                  <a:cubicBezTo>
                    <a:pt x="238" y="57"/>
                    <a:pt x="243" y="67"/>
                    <a:pt x="251" y="68"/>
                  </a:cubicBezTo>
                  <a:cubicBezTo>
                    <a:pt x="259" y="69"/>
                    <a:pt x="273" y="60"/>
                    <a:pt x="281" y="62"/>
                  </a:cubicBezTo>
                  <a:cubicBezTo>
                    <a:pt x="289" y="64"/>
                    <a:pt x="292" y="76"/>
                    <a:pt x="301" y="78"/>
                  </a:cubicBezTo>
                  <a:cubicBezTo>
                    <a:pt x="310" y="80"/>
                    <a:pt x="325" y="76"/>
                    <a:pt x="333" y="76"/>
                  </a:cubicBezTo>
                  <a:cubicBezTo>
                    <a:pt x="341" y="76"/>
                    <a:pt x="341" y="81"/>
                    <a:pt x="349" y="80"/>
                  </a:cubicBezTo>
                  <a:cubicBezTo>
                    <a:pt x="357" y="79"/>
                    <a:pt x="373" y="72"/>
                    <a:pt x="383" y="72"/>
                  </a:cubicBezTo>
                  <a:cubicBezTo>
                    <a:pt x="393" y="72"/>
                    <a:pt x="397" y="81"/>
                    <a:pt x="407" y="82"/>
                  </a:cubicBezTo>
                  <a:cubicBezTo>
                    <a:pt x="417" y="83"/>
                    <a:pt x="434" y="76"/>
                    <a:pt x="443" y="76"/>
                  </a:cubicBezTo>
                  <a:cubicBezTo>
                    <a:pt x="452" y="76"/>
                    <a:pt x="453" y="80"/>
                    <a:pt x="461" y="80"/>
                  </a:cubicBezTo>
                  <a:cubicBezTo>
                    <a:pt x="469" y="80"/>
                    <a:pt x="479" y="76"/>
                    <a:pt x="489" y="76"/>
                  </a:cubicBezTo>
                  <a:cubicBezTo>
                    <a:pt x="499" y="76"/>
                    <a:pt x="510" y="81"/>
                    <a:pt x="519" y="82"/>
                  </a:cubicBezTo>
                  <a:cubicBezTo>
                    <a:pt x="528" y="83"/>
                    <a:pt x="538" y="78"/>
                    <a:pt x="545" y="80"/>
                  </a:cubicBezTo>
                  <a:cubicBezTo>
                    <a:pt x="552" y="82"/>
                    <a:pt x="556" y="91"/>
                    <a:pt x="561" y="92"/>
                  </a:cubicBezTo>
                  <a:cubicBezTo>
                    <a:pt x="566" y="93"/>
                    <a:pt x="573" y="87"/>
                    <a:pt x="577" y="88"/>
                  </a:cubicBezTo>
                  <a:cubicBezTo>
                    <a:pt x="581" y="89"/>
                    <a:pt x="579" y="93"/>
                    <a:pt x="587" y="96"/>
                  </a:cubicBezTo>
                  <a:cubicBezTo>
                    <a:pt x="595" y="99"/>
                    <a:pt x="616" y="100"/>
                    <a:pt x="625" y="104"/>
                  </a:cubicBezTo>
                  <a:cubicBezTo>
                    <a:pt x="634" y="108"/>
                    <a:pt x="634" y="116"/>
                    <a:pt x="639" y="120"/>
                  </a:cubicBezTo>
                  <a:cubicBezTo>
                    <a:pt x="644" y="124"/>
                    <a:pt x="651" y="123"/>
                    <a:pt x="655" y="128"/>
                  </a:cubicBezTo>
                  <a:cubicBezTo>
                    <a:pt x="659" y="133"/>
                    <a:pt x="660" y="146"/>
                    <a:pt x="663" y="152"/>
                  </a:cubicBezTo>
                  <a:cubicBezTo>
                    <a:pt x="666" y="158"/>
                    <a:pt x="673" y="159"/>
                    <a:pt x="674" y="165"/>
                  </a:cubicBezTo>
                  <a:cubicBezTo>
                    <a:pt x="675" y="171"/>
                    <a:pt x="671" y="179"/>
                    <a:pt x="671" y="190"/>
                  </a:cubicBezTo>
                  <a:cubicBezTo>
                    <a:pt x="671" y="201"/>
                    <a:pt x="677" y="219"/>
                    <a:pt x="677" y="230"/>
                  </a:cubicBezTo>
                  <a:cubicBezTo>
                    <a:pt x="677" y="241"/>
                    <a:pt x="673" y="248"/>
                    <a:pt x="671" y="256"/>
                  </a:cubicBezTo>
                  <a:cubicBezTo>
                    <a:pt x="669" y="264"/>
                    <a:pt x="671" y="273"/>
                    <a:pt x="667" y="278"/>
                  </a:cubicBezTo>
                  <a:cubicBezTo>
                    <a:pt x="663" y="283"/>
                    <a:pt x="651" y="292"/>
                    <a:pt x="647" y="286"/>
                  </a:cubicBezTo>
                  <a:cubicBezTo>
                    <a:pt x="643" y="280"/>
                    <a:pt x="644" y="245"/>
                    <a:pt x="643" y="244"/>
                  </a:cubicBezTo>
                  <a:cubicBezTo>
                    <a:pt x="642" y="243"/>
                    <a:pt x="640" y="268"/>
                    <a:pt x="639" y="280"/>
                  </a:cubicBezTo>
                  <a:cubicBezTo>
                    <a:pt x="638" y="292"/>
                    <a:pt x="637" y="305"/>
                    <a:pt x="637" y="314"/>
                  </a:cubicBezTo>
                  <a:cubicBezTo>
                    <a:pt x="637" y="323"/>
                    <a:pt x="637" y="328"/>
                    <a:pt x="639" y="334"/>
                  </a:cubicBezTo>
                  <a:cubicBezTo>
                    <a:pt x="641" y="340"/>
                    <a:pt x="646" y="342"/>
                    <a:pt x="647" y="348"/>
                  </a:cubicBezTo>
                  <a:cubicBezTo>
                    <a:pt x="648" y="354"/>
                    <a:pt x="645" y="362"/>
                    <a:pt x="647" y="370"/>
                  </a:cubicBezTo>
                  <a:cubicBezTo>
                    <a:pt x="649" y="378"/>
                    <a:pt x="656" y="387"/>
                    <a:pt x="659" y="394"/>
                  </a:cubicBezTo>
                  <a:cubicBezTo>
                    <a:pt x="662" y="401"/>
                    <a:pt x="664" y="403"/>
                    <a:pt x="663" y="410"/>
                  </a:cubicBezTo>
                  <a:cubicBezTo>
                    <a:pt x="662" y="417"/>
                    <a:pt x="655" y="424"/>
                    <a:pt x="652" y="434"/>
                  </a:cubicBezTo>
                  <a:cubicBezTo>
                    <a:pt x="649" y="444"/>
                    <a:pt x="645" y="454"/>
                    <a:pt x="643" y="468"/>
                  </a:cubicBezTo>
                  <a:cubicBezTo>
                    <a:pt x="641" y="482"/>
                    <a:pt x="641" y="506"/>
                    <a:pt x="639" y="516"/>
                  </a:cubicBezTo>
                  <a:cubicBezTo>
                    <a:pt x="637" y="526"/>
                    <a:pt x="635" y="521"/>
                    <a:pt x="633" y="526"/>
                  </a:cubicBezTo>
                  <a:cubicBezTo>
                    <a:pt x="631" y="531"/>
                    <a:pt x="634" y="543"/>
                    <a:pt x="627" y="546"/>
                  </a:cubicBezTo>
                  <a:cubicBezTo>
                    <a:pt x="620" y="549"/>
                    <a:pt x="595" y="551"/>
                    <a:pt x="591" y="546"/>
                  </a:cubicBezTo>
                  <a:cubicBezTo>
                    <a:pt x="587" y="541"/>
                    <a:pt x="596" y="528"/>
                    <a:pt x="601" y="514"/>
                  </a:cubicBezTo>
                  <a:cubicBezTo>
                    <a:pt x="606" y="500"/>
                    <a:pt x="616" y="476"/>
                    <a:pt x="619" y="462"/>
                  </a:cubicBezTo>
                  <a:cubicBezTo>
                    <a:pt x="622" y="448"/>
                    <a:pt x="621" y="441"/>
                    <a:pt x="619" y="430"/>
                  </a:cubicBezTo>
                  <a:cubicBezTo>
                    <a:pt x="617" y="419"/>
                    <a:pt x="608" y="400"/>
                    <a:pt x="605" y="396"/>
                  </a:cubicBezTo>
                  <a:cubicBezTo>
                    <a:pt x="602" y="392"/>
                    <a:pt x="598" y="403"/>
                    <a:pt x="599" y="408"/>
                  </a:cubicBezTo>
                  <a:cubicBezTo>
                    <a:pt x="600" y="413"/>
                    <a:pt x="608" y="420"/>
                    <a:pt x="609" y="426"/>
                  </a:cubicBezTo>
                  <a:cubicBezTo>
                    <a:pt x="610" y="432"/>
                    <a:pt x="606" y="434"/>
                    <a:pt x="603" y="446"/>
                  </a:cubicBezTo>
                  <a:cubicBezTo>
                    <a:pt x="600" y="458"/>
                    <a:pt x="594" y="484"/>
                    <a:pt x="591" y="498"/>
                  </a:cubicBezTo>
                  <a:cubicBezTo>
                    <a:pt x="588" y="512"/>
                    <a:pt x="590" y="525"/>
                    <a:pt x="587" y="532"/>
                  </a:cubicBezTo>
                  <a:cubicBezTo>
                    <a:pt x="584" y="539"/>
                    <a:pt x="578" y="538"/>
                    <a:pt x="575" y="542"/>
                  </a:cubicBezTo>
                  <a:cubicBezTo>
                    <a:pt x="572" y="546"/>
                    <a:pt x="576" y="556"/>
                    <a:pt x="569" y="558"/>
                  </a:cubicBezTo>
                  <a:cubicBezTo>
                    <a:pt x="562" y="560"/>
                    <a:pt x="538" y="561"/>
                    <a:pt x="535" y="556"/>
                  </a:cubicBezTo>
                  <a:cubicBezTo>
                    <a:pt x="532" y="551"/>
                    <a:pt x="547" y="539"/>
                    <a:pt x="553" y="525"/>
                  </a:cubicBezTo>
                  <a:cubicBezTo>
                    <a:pt x="559" y="511"/>
                    <a:pt x="566" y="486"/>
                    <a:pt x="569" y="474"/>
                  </a:cubicBezTo>
                  <a:cubicBezTo>
                    <a:pt x="572" y="462"/>
                    <a:pt x="577" y="465"/>
                    <a:pt x="573" y="454"/>
                  </a:cubicBezTo>
                  <a:cubicBezTo>
                    <a:pt x="569" y="443"/>
                    <a:pt x="552" y="419"/>
                    <a:pt x="545" y="406"/>
                  </a:cubicBezTo>
                  <a:cubicBezTo>
                    <a:pt x="538" y="393"/>
                    <a:pt x="533" y="381"/>
                    <a:pt x="529" y="374"/>
                  </a:cubicBezTo>
                  <a:cubicBezTo>
                    <a:pt x="525" y="367"/>
                    <a:pt x="523" y="362"/>
                    <a:pt x="521" y="364"/>
                  </a:cubicBezTo>
                  <a:cubicBezTo>
                    <a:pt x="519" y="366"/>
                    <a:pt x="518" y="382"/>
                    <a:pt x="515" y="384"/>
                  </a:cubicBezTo>
                  <a:cubicBezTo>
                    <a:pt x="512" y="386"/>
                    <a:pt x="509" y="375"/>
                    <a:pt x="501" y="374"/>
                  </a:cubicBezTo>
                  <a:cubicBezTo>
                    <a:pt x="493" y="373"/>
                    <a:pt x="475" y="377"/>
                    <a:pt x="465" y="380"/>
                  </a:cubicBezTo>
                  <a:cubicBezTo>
                    <a:pt x="455" y="383"/>
                    <a:pt x="447" y="394"/>
                    <a:pt x="439" y="394"/>
                  </a:cubicBezTo>
                  <a:cubicBezTo>
                    <a:pt x="431" y="394"/>
                    <a:pt x="425" y="378"/>
                    <a:pt x="417" y="378"/>
                  </a:cubicBezTo>
                  <a:cubicBezTo>
                    <a:pt x="409" y="378"/>
                    <a:pt x="398" y="391"/>
                    <a:pt x="389" y="392"/>
                  </a:cubicBezTo>
                  <a:cubicBezTo>
                    <a:pt x="380" y="393"/>
                    <a:pt x="366" y="384"/>
                    <a:pt x="361" y="386"/>
                  </a:cubicBezTo>
                  <a:cubicBezTo>
                    <a:pt x="356" y="388"/>
                    <a:pt x="361" y="400"/>
                    <a:pt x="359" y="404"/>
                  </a:cubicBezTo>
                  <a:cubicBezTo>
                    <a:pt x="357" y="408"/>
                    <a:pt x="349" y="404"/>
                    <a:pt x="347" y="408"/>
                  </a:cubicBezTo>
                  <a:cubicBezTo>
                    <a:pt x="345" y="412"/>
                    <a:pt x="348" y="420"/>
                    <a:pt x="347" y="426"/>
                  </a:cubicBezTo>
                  <a:cubicBezTo>
                    <a:pt x="346" y="432"/>
                    <a:pt x="346" y="439"/>
                    <a:pt x="343" y="442"/>
                  </a:cubicBezTo>
                  <a:cubicBezTo>
                    <a:pt x="340" y="445"/>
                    <a:pt x="329" y="437"/>
                    <a:pt x="327" y="444"/>
                  </a:cubicBezTo>
                  <a:cubicBezTo>
                    <a:pt x="325" y="451"/>
                    <a:pt x="329" y="472"/>
                    <a:pt x="331" y="482"/>
                  </a:cubicBezTo>
                  <a:cubicBezTo>
                    <a:pt x="333" y="492"/>
                    <a:pt x="339" y="499"/>
                    <a:pt x="339" y="506"/>
                  </a:cubicBezTo>
                  <a:cubicBezTo>
                    <a:pt x="339" y="513"/>
                    <a:pt x="332" y="517"/>
                    <a:pt x="331" y="524"/>
                  </a:cubicBezTo>
                  <a:cubicBezTo>
                    <a:pt x="330" y="531"/>
                    <a:pt x="337" y="545"/>
                    <a:pt x="331" y="549"/>
                  </a:cubicBezTo>
                  <a:cubicBezTo>
                    <a:pt x="325" y="553"/>
                    <a:pt x="299" y="555"/>
                    <a:pt x="295" y="549"/>
                  </a:cubicBezTo>
                  <a:cubicBezTo>
                    <a:pt x="291" y="543"/>
                    <a:pt x="306" y="528"/>
                    <a:pt x="307" y="512"/>
                  </a:cubicBezTo>
                  <a:cubicBezTo>
                    <a:pt x="308" y="496"/>
                    <a:pt x="308" y="471"/>
                    <a:pt x="303" y="452"/>
                  </a:cubicBezTo>
                  <a:cubicBezTo>
                    <a:pt x="298" y="433"/>
                    <a:pt x="287" y="401"/>
                    <a:pt x="279" y="400"/>
                  </a:cubicBezTo>
                  <a:cubicBezTo>
                    <a:pt x="271" y="399"/>
                    <a:pt x="258" y="436"/>
                    <a:pt x="253" y="448"/>
                  </a:cubicBezTo>
                  <a:cubicBezTo>
                    <a:pt x="248" y="460"/>
                    <a:pt x="252" y="465"/>
                    <a:pt x="251" y="474"/>
                  </a:cubicBezTo>
                  <a:cubicBezTo>
                    <a:pt x="250" y="483"/>
                    <a:pt x="248" y="497"/>
                    <a:pt x="245" y="504"/>
                  </a:cubicBezTo>
                  <a:cubicBezTo>
                    <a:pt x="242" y="511"/>
                    <a:pt x="238" y="511"/>
                    <a:pt x="235" y="516"/>
                  </a:cubicBezTo>
                  <a:cubicBezTo>
                    <a:pt x="232" y="521"/>
                    <a:pt x="237" y="533"/>
                    <a:pt x="229" y="536"/>
                  </a:cubicBezTo>
                  <a:cubicBezTo>
                    <a:pt x="221" y="539"/>
                    <a:pt x="192" y="539"/>
                    <a:pt x="189" y="534"/>
                  </a:cubicBezTo>
                  <a:cubicBezTo>
                    <a:pt x="186" y="529"/>
                    <a:pt x="204" y="517"/>
                    <a:pt x="209" y="506"/>
                  </a:cubicBezTo>
                  <a:cubicBezTo>
                    <a:pt x="214" y="495"/>
                    <a:pt x="218" y="481"/>
                    <a:pt x="221" y="470"/>
                  </a:cubicBezTo>
                  <a:cubicBezTo>
                    <a:pt x="224" y="459"/>
                    <a:pt x="227" y="451"/>
                    <a:pt x="229" y="442"/>
                  </a:cubicBezTo>
                  <a:cubicBezTo>
                    <a:pt x="231" y="433"/>
                    <a:pt x="234" y="425"/>
                    <a:pt x="233" y="418"/>
                  </a:cubicBezTo>
                  <a:cubicBezTo>
                    <a:pt x="232" y="411"/>
                    <a:pt x="224" y="405"/>
                    <a:pt x="223" y="398"/>
                  </a:cubicBezTo>
                  <a:cubicBezTo>
                    <a:pt x="222" y="391"/>
                    <a:pt x="230" y="387"/>
                    <a:pt x="227" y="374"/>
                  </a:cubicBezTo>
                  <a:cubicBezTo>
                    <a:pt x="224" y="361"/>
                    <a:pt x="214" y="332"/>
                    <a:pt x="207" y="322"/>
                  </a:cubicBezTo>
                  <a:cubicBezTo>
                    <a:pt x="200" y="312"/>
                    <a:pt x="193" y="319"/>
                    <a:pt x="187" y="312"/>
                  </a:cubicBezTo>
                  <a:cubicBezTo>
                    <a:pt x="181" y="305"/>
                    <a:pt x="176" y="291"/>
                    <a:pt x="173" y="282"/>
                  </a:cubicBezTo>
                  <a:cubicBezTo>
                    <a:pt x="170" y="273"/>
                    <a:pt x="174" y="267"/>
                    <a:pt x="171" y="260"/>
                  </a:cubicBezTo>
                  <a:cubicBezTo>
                    <a:pt x="168" y="253"/>
                    <a:pt x="158" y="246"/>
                    <a:pt x="155" y="240"/>
                  </a:cubicBezTo>
                  <a:cubicBezTo>
                    <a:pt x="152" y="234"/>
                    <a:pt x="158" y="229"/>
                    <a:pt x="155" y="224"/>
                  </a:cubicBezTo>
                  <a:cubicBezTo>
                    <a:pt x="152" y="219"/>
                    <a:pt x="143" y="216"/>
                    <a:pt x="139" y="210"/>
                  </a:cubicBezTo>
                  <a:cubicBezTo>
                    <a:pt x="135" y="204"/>
                    <a:pt x="137" y="195"/>
                    <a:pt x="133" y="189"/>
                  </a:cubicBezTo>
                  <a:cubicBezTo>
                    <a:pt x="129" y="183"/>
                    <a:pt x="119" y="183"/>
                    <a:pt x="113" y="176"/>
                  </a:cubicBezTo>
                  <a:cubicBezTo>
                    <a:pt x="107" y="169"/>
                    <a:pt x="106" y="150"/>
                    <a:pt x="98" y="144"/>
                  </a:cubicBezTo>
                  <a:cubicBezTo>
                    <a:pt x="90" y="138"/>
                    <a:pt x="77" y="142"/>
                    <a:pt x="67" y="141"/>
                  </a:cubicBezTo>
                  <a:cubicBezTo>
                    <a:pt x="57" y="140"/>
                    <a:pt x="45" y="140"/>
                    <a:pt x="38" y="141"/>
                  </a:cubicBezTo>
                  <a:cubicBezTo>
                    <a:pt x="31" y="142"/>
                    <a:pt x="26" y="148"/>
                    <a:pt x="23" y="150"/>
                  </a:cubicBezTo>
                  <a:close/>
                </a:path>
              </a:pathLst>
            </a:custGeom>
            <a:solidFill>
              <a:srgbClr val="C0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55" name="Rectangle 4"/>
          <p:cNvSpPr>
            <a:spLocks noGrp="1" noChangeArrowheads="1"/>
          </p:cNvSpPr>
          <p:nvPr>
            <p:ph type="title"/>
          </p:nvPr>
        </p:nvSpPr>
        <p:spPr bwMode="invGray">
          <a:xfrm>
            <a:off x="683567" y="57683"/>
            <a:ext cx="7772400" cy="1276350"/>
          </a:xfrm>
          <a:ln/>
        </p:spPr>
        <p:txBody>
          <a:bodyPr/>
          <a:lstStyle/>
          <a:p>
            <a:r>
              <a:rPr lang="fr-FR" sz="3600" dirty="0">
                <a:solidFill>
                  <a:srgbClr val="C00000"/>
                </a:solidFill>
              </a:rPr>
              <a:t>Action sur le système immunitaire</a:t>
            </a:r>
          </a:p>
        </p:txBody>
      </p:sp>
      <p:sp>
        <p:nvSpPr>
          <p:cNvPr id="57" name="Rectangle 56"/>
          <p:cNvSpPr/>
          <p:nvPr/>
        </p:nvSpPr>
        <p:spPr>
          <a:xfrm>
            <a:off x="683567" y="1680223"/>
            <a:ext cx="8136903" cy="478420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ZoneTexte 57"/>
          <p:cNvSpPr txBox="1"/>
          <p:nvPr/>
        </p:nvSpPr>
        <p:spPr>
          <a:xfrm>
            <a:off x="7063180" y="1310891"/>
            <a:ext cx="179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1800" dirty="0">
                <a:solidFill>
                  <a:srgbClr val="00B0F0"/>
                </a:solidFill>
                <a:latin typeface="Arial Black" panose="020B0A04020102020204" pitchFamily="34" charset="0"/>
              </a:rPr>
              <a:t>Exemple</a:t>
            </a:r>
          </a:p>
        </p:txBody>
      </p:sp>
    </p:spTree>
    <p:extLst>
      <p:ext uri="{BB962C8B-B14F-4D97-AF65-F5344CB8AC3E}">
        <p14:creationId xmlns:p14="http://schemas.microsoft.com/office/powerpoint/2010/main" val="332383445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ChangeArrowheads="1"/>
          </p:cNvSpPr>
          <p:nvPr/>
        </p:nvSpPr>
        <p:spPr bwMode="auto">
          <a:xfrm>
            <a:off x="539552" y="2132856"/>
            <a:ext cx="8352928" cy="1508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5437" tIns="26175" rIns="65437" bIns="26175">
            <a:spAutoFit/>
          </a:bodyPr>
          <a:lstStyle/>
          <a:p>
            <a:pPr marL="588963" lvl="1" defTabSz="785813">
              <a:lnSpc>
                <a:spcPct val="95000"/>
              </a:lnSpc>
              <a:buFontTx/>
              <a:buChar char="•"/>
            </a:pPr>
            <a:endParaRPr lang="fr-FR" sz="2800" dirty="0"/>
          </a:p>
          <a:p>
            <a:pPr defTabSz="785813"/>
            <a:r>
              <a:rPr lang="fr-FR" sz="2800" dirty="0">
                <a:solidFill>
                  <a:srgbClr val="C00000"/>
                </a:solidFill>
              </a:rPr>
              <a:t>Stimulation de l’appétit</a:t>
            </a:r>
          </a:p>
          <a:p>
            <a:pPr marL="588963" lvl="1" defTabSz="785813">
              <a:buFontTx/>
              <a:buChar char="•"/>
            </a:pPr>
            <a:r>
              <a:rPr lang="fr-FR" sz="2000" dirty="0"/>
              <a:t> Fièvre </a:t>
            </a:r>
          </a:p>
          <a:p>
            <a:pPr marL="588963" lvl="1" defTabSz="785813">
              <a:buFontTx/>
              <a:buChar char="•"/>
            </a:pPr>
            <a:r>
              <a:rPr lang="fr-FR" sz="2000" dirty="0"/>
              <a:t> Acétonémie </a:t>
            </a:r>
            <a:r>
              <a:rPr lang="fr-FR" sz="1600" dirty="0"/>
              <a:t>(la diminution de l’utilisation du glucose est aussi intéressante)</a:t>
            </a:r>
          </a:p>
        </p:txBody>
      </p:sp>
      <p:sp>
        <p:nvSpPr>
          <p:cNvPr id="534532" name="Rectangle 4"/>
          <p:cNvSpPr>
            <a:spLocks noGrp="1" noChangeArrowheads="1"/>
          </p:cNvSpPr>
          <p:nvPr>
            <p:ph type="title"/>
          </p:nvPr>
        </p:nvSpPr>
        <p:spPr bwMode="invGray">
          <a:xfrm>
            <a:off x="811197" y="332656"/>
            <a:ext cx="7772400" cy="1397000"/>
          </a:xfrm>
          <a:ln/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C00000"/>
                </a:solidFill>
              </a:rPr>
              <a:t>Action sur le système nerveux</a:t>
            </a:r>
          </a:p>
        </p:txBody>
      </p:sp>
    </p:spTree>
    <p:extLst>
      <p:ext uri="{BB962C8B-B14F-4D97-AF65-F5344CB8AC3E}">
        <p14:creationId xmlns:p14="http://schemas.microsoft.com/office/powerpoint/2010/main" val="160903344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4378" y="2092325"/>
            <a:ext cx="8395243" cy="1336675"/>
          </a:xfrm>
        </p:spPr>
        <p:txBody>
          <a:bodyPr>
            <a:normAutofit/>
          </a:bodyPr>
          <a:lstStyle/>
          <a:p>
            <a:r>
              <a:rPr lang="fi-FI" sz="3200" b="1" dirty="0">
                <a:solidFill>
                  <a:srgbClr val="C00000"/>
                </a:solidFill>
              </a:rPr>
              <a:t>2. Effets indésirables</a:t>
            </a:r>
            <a:endParaRPr lang="fi-FI" sz="4000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48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ChangeArrowheads="1"/>
          </p:cNvSpPr>
          <p:nvPr/>
        </p:nvSpPr>
        <p:spPr bwMode="auto">
          <a:xfrm>
            <a:off x="558790" y="654040"/>
            <a:ext cx="8261681" cy="5021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5437" tIns="26175" rIns="65437" bIns="26175">
            <a:spAutoFit/>
          </a:bodyPr>
          <a:lstStyle/>
          <a:p>
            <a:pPr defTabSz="785813">
              <a:lnSpc>
                <a:spcPct val="85000"/>
              </a:lnSpc>
            </a:pPr>
            <a:r>
              <a:rPr lang="fr-FR" sz="2400" b="1" dirty="0">
                <a:solidFill>
                  <a:srgbClr val="000000"/>
                </a:solidFill>
              </a:rPr>
              <a:t>Modifications hématologiques avec les corticoïdes</a:t>
            </a:r>
          </a:p>
          <a:p>
            <a:pPr defTabSz="785813">
              <a:lnSpc>
                <a:spcPct val="85000"/>
              </a:lnSpc>
            </a:pPr>
            <a:r>
              <a:rPr lang="fr-FR" sz="2400" b="1" dirty="0">
                <a:solidFill>
                  <a:srgbClr val="000000"/>
                </a:solidFill>
              </a:rPr>
              <a:t> </a:t>
            </a:r>
          </a:p>
          <a:p>
            <a:pPr marL="342900" indent="-342900" defTabSz="785813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</a:rPr>
              <a:t>Diminution des lymphocytes, </a:t>
            </a:r>
            <a:r>
              <a:rPr lang="en-US" sz="2000" b="1" dirty="0" err="1">
                <a:solidFill>
                  <a:srgbClr val="C00000"/>
                </a:solidFill>
              </a:rPr>
              <a:t>éosinophiles</a:t>
            </a:r>
            <a:r>
              <a:rPr lang="en-US" sz="2000" b="1" dirty="0">
                <a:solidFill>
                  <a:srgbClr val="C00000"/>
                </a:solidFill>
              </a:rPr>
              <a:t> et basophiles </a:t>
            </a:r>
            <a:r>
              <a:rPr lang="en-US" sz="2000" dirty="0" err="1">
                <a:solidFill>
                  <a:srgbClr val="000000"/>
                </a:solidFill>
              </a:rPr>
              <a:t>circulants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fr-FR" dirty="0">
                <a:solidFill>
                  <a:srgbClr val="000000"/>
                </a:solidFill>
              </a:rPr>
              <a:t>par </a:t>
            </a:r>
            <a:r>
              <a:rPr lang="fr-FR" b="1" dirty="0">
                <a:solidFill>
                  <a:srgbClr val="000000"/>
                </a:solidFill>
              </a:rPr>
              <a:t>redistribution des cellules aux tissus lymphoïdes </a:t>
            </a:r>
            <a:r>
              <a:rPr lang="fr-FR" dirty="0">
                <a:solidFill>
                  <a:srgbClr val="000000"/>
                </a:solidFill>
              </a:rPr>
              <a:t>(rate, nœud lymphatiques) max en 4- 8 h</a:t>
            </a:r>
          </a:p>
          <a:p>
            <a:pPr marL="342900" indent="-342900" defTabSz="785813">
              <a:lnSpc>
                <a:spcPct val="85000"/>
              </a:lnSpc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C00000"/>
              </a:solidFill>
            </a:endParaRPr>
          </a:p>
          <a:p>
            <a:pPr marL="474663" indent="-342900" defTabSz="785813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fr-FR" sz="2000" b="1" dirty="0" err="1">
                <a:solidFill>
                  <a:srgbClr val="C00000"/>
                </a:solidFill>
              </a:rPr>
              <a:t>Neutrophilie</a:t>
            </a:r>
            <a:r>
              <a:rPr lang="fr-FR" sz="2000" b="1" dirty="0">
                <a:solidFill>
                  <a:srgbClr val="C00000"/>
                </a:solidFill>
              </a:rPr>
              <a:t> </a:t>
            </a:r>
            <a:r>
              <a:rPr lang="fr-FR" sz="2000" dirty="0">
                <a:solidFill>
                  <a:srgbClr val="000000"/>
                </a:solidFill>
              </a:rPr>
              <a:t>(1h)</a:t>
            </a:r>
          </a:p>
          <a:p>
            <a:pPr marL="474663" indent="-342900" defTabSz="785813">
              <a:lnSpc>
                <a:spcPct val="89000"/>
              </a:lnSpc>
              <a:buFont typeface="Arial" panose="020B0604020202020204" pitchFamily="34" charset="0"/>
              <a:buChar char="•"/>
            </a:pPr>
            <a:endParaRPr lang="fr-FR" sz="2000" b="1" dirty="0">
              <a:solidFill>
                <a:srgbClr val="C00000"/>
              </a:solidFill>
            </a:endParaRPr>
          </a:p>
          <a:p>
            <a:pPr marL="457200" indent="-457200" defTabSz="785813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0000"/>
                </a:solidFill>
              </a:rPr>
              <a:t>Plaquettes augmentées</a:t>
            </a:r>
          </a:p>
          <a:p>
            <a:pPr marL="457200" indent="-457200" defTabSz="785813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0000"/>
                </a:solidFill>
              </a:rPr>
              <a:t>Hématies augmentées</a:t>
            </a:r>
          </a:p>
          <a:p>
            <a:pPr marL="457200" indent="-457200" defTabSz="785813">
              <a:lnSpc>
                <a:spcPct val="85000"/>
              </a:lnSpc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000000"/>
              </a:solidFill>
            </a:endParaRPr>
          </a:p>
          <a:p>
            <a:pPr defTabSz="785813">
              <a:lnSpc>
                <a:spcPct val="85000"/>
              </a:lnSpc>
            </a:pPr>
            <a:endParaRPr lang="fr-FR" sz="2400" dirty="0">
              <a:solidFill>
                <a:srgbClr val="000000"/>
              </a:solidFill>
            </a:endParaRPr>
          </a:p>
          <a:p>
            <a:pPr defTabSz="785813">
              <a:lnSpc>
                <a:spcPct val="85000"/>
              </a:lnSpc>
            </a:pPr>
            <a:r>
              <a:rPr lang="fr-FR" sz="2400" b="1" dirty="0">
                <a:solidFill>
                  <a:srgbClr val="000000"/>
                </a:solidFill>
              </a:rPr>
              <a:t>Modification biochimique avec les corticoïdes</a:t>
            </a:r>
            <a:endParaRPr lang="fr-FR" sz="2400" dirty="0">
              <a:solidFill>
                <a:srgbClr val="000000"/>
              </a:solidFill>
            </a:endParaRPr>
          </a:p>
          <a:p>
            <a:pPr marL="342900" indent="-342900" defTabSz="785813">
              <a:lnSpc>
                <a:spcPct val="85000"/>
              </a:lnSpc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000000"/>
              </a:solidFill>
            </a:endParaRPr>
          </a:p>
          <a:p>
            <a:pPr marL="342900" indent="-342900" defTabSz="785813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0000"/>
                </a:solidFill>
              </a:rPr>
              <a:t>Induction d’une </a:t>
            </a:r>
            <a:r>
              <a:rPr lang="fr-FR" sz="2000" dirty="0" err="1">
                <a:solidFill>
                  <a:srgbClr val="000000"/>
                </a:solidFill>
              </a:rPr>
              <a:t>isoforme</a:t>
            </a:r>
            <a:r>
              <a:rPr lang="fr-FR" sz="2000" dirty="0">
                <a:solidFill>
                  <a:srgbClr val="000000"/>
                </a:solidFill>
              </a:rPr>
              <a:t> de la phosphatase alcaline (</a:t>
            </a:r>
            <a:r>
              <a:rPr lang="fr-FR" sz="2000" dirty="0" err="1">
                <a:solidFill>
                  <a:srgbClr val="000000"/>
                </a:solidFill>
              </a:rPr>
              <a:t>pls</a:t>
            </a:r>
            <a:r>
              <a:rPr lang="fr-FR" sz="2000" dirty="0">
                <a:solidFill>
                  <a:srgbClr val="000000"/>
                </a:solidFill>
              </a:rPr>
              <a:t> jours)</a:t>
            </a:r>
          </a:p>
          <a:p>
            <a:pPr defTabSz="785813">
              <a:lnSpc>
                <a:spcPct val="85000"/>
              </a:lnSpc>
            </a:pPr>
            <a:endParaRPr lang="fr-FR" sz="3200" b="1" dirty="0">
              <a:solidFill>
                <a:srgbClr val="000000"/>
              </a:solidFill>
            </a:endParaRPr>
          </a:p>
          <a:p>
            <a:pPr defTabSz="785813">
              <a:lnSpc>
                <a:spcPct val="85000"/>
              </a:lnSpc>
            </a:pPr>
            <a:r>
              <a:rPr lang="fr-FR" sz="3200" b="1" dirty="0">
                <a:solidFill>
                  <a:srgbClr val="000000"/>
                </a:solidFill>
              </a:rPr>
              <a:t>		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778" y="5458933"/>
            <a:ext cx="1085850" cy="95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98628" y="5551304"/>
            <a:ext cx="4281941" cy="7725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85813">
              <a:lnSpc>
                <a:spcPct val="85000"/>
              </a:lnSpc>
            </a:pPr>
            <a:r>
              <a:rPr lang="fr-FR" sz="3200" b="1" dirty="0">
                <a:solidFill>
                  <a:prstClr val="black"/>
                </a:solidFill>
              </a:rPr>
              <a:t>Biais d’interprétation</a:t>
            </a:r>
          </a:p>
          <a:p>
            <a:pPr defTabSz="785813">
              <a:lnSpc>
                <a:spcPct val="85000"/>
              </a:lnSpc>
            </a:pPr>
            <a:r>
              <a:rPr lang="fr-FR" sz="2000" dirty="0">
                <a:solidFill>
                  <a:prstClr val="black"/>
                </a:solidFill>
              </a:rPr>
              <a:t>(pas d’impact clinique)</a:t>
            </a:r>
          </a:p>
        </p:txBody>
      </p:sp>
    </p:spTree>
    <p:extLst>
      <p:ext uri="{BB962C8B-B14F-4D97-AF65-F5344CB8AC3E}">
        <p14:creationId xmlns:p14="http://schemas.microsoft.com/office/powerpoint/2010/main" val="35333803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1F35-580D-4231-A829-66B353674E86}" type="slidenum">
              <a:rPr lang="en-US" smtClean="0"/>
              <a:t>16</a:t>
            </a:fld>
            <a:endParaRPr lang="en-US"/>
          </a:p>
        </p:txBody>
      </p:sp>
      <p:sp>
        <p:nvSpPr>
          <p:cNvPr id="4" name="ZoneTexte 3"/>
          <p:cNvSpPr txBox="1"/>
          <p:nvPr/>
        </p:nvSpPr>
        <p:spPr>
          <a:xfrm>
            <a:off x="863588" y="2384683"/>
            <a:ext cx="7416823" cy="1938992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Les effets indésirables sont </a:t>
            </a:r>
            <a:r>
              <a:rPr lang="fr-FR" sz="3200" b="1" dirty="0">
                <a:solidFill>
                  <a:srgbClr val="C00000"/>
                </a:solidFill>
              </a:rPr>
              <a:t>peu fréquents </a:t>
            </a:r>
            <a:r>
              <a:rPr lang="fr-FR" sz="3200" dirty="0"/>
              <a:t>pour les corticothérapies </a:t>
            </a:r>
          </a:p>
          <a:p>
            <a:pPr algn="ctr"/>
            <a:r>
              <a:rPr lang="fr-FR" sz="3200" b="1" dirty="0">
                <a:solidFill>
                  <a:srgbClr val="C00000"/>
                </a:solidFill>
              </a:rPr>
              <a:t>inférieures à 2 semaines</a:t>
            </a:r>
          </a:p>
          <a:p>
            <a:pPr algn="ctr"/>
            <a:r>
              <a:rPr lang="fr-FR" sz="2400" dirty="0"/>
              <a:t> </a:t>
            </a:r>
            <a:r>
              <a:rPr lang="fr-FR" sz="2000" dirty="0"/>
              <a:t>y compris lorsque les doses sont élevées</a:t>
            </a:r>
          </a:p>
        </p:txBody>
      </p:sp>
      <p:sp>
        <p:nvSpPr>
          <p:cNvPr id="5" name="Étoile à 5 branches 4"/>
          <p:cNvSpPr/>
          <p:nvPr/>
        </p:nvSpPr>
        <p:spPr>
          <a:xfrm>
            <a:off x="307400" y="2361056"/>
            <a:ext cx="792241" cy="79208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Étoile à 5 branches 5"/>
          <p:cNvSpPr/>
          <p:nvPr/>
        </p:nvSpPr>
        <p:spPr>
          <a:xfrm>
            <a:off x="511778" y="1988639"/>
            <a:ext cx="792241" cy="79208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2969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496321" y="2060848"/>
            <a:ext cx="8151357" cy="3663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5437" tIns="26175" rIns="65437" bIns="26175">
            <a:spAutoFit/>
          </a:bodyPr>
          <a:lstStyle/>
          <a:p>
            <a:pPr defTabSz="785813">
              <a:lnSpc>
                <a:spcPct val="85000"/>
              </a:lnSpc>
              <a:buFontTx/>
              <a:buChar char="•"/>
            </a:pP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fr-FR" sz="3600" dirty="0">
                <a:solidFill>
                  <a:srgbClr val="C00000"/>
                </a:solidFill>
              </a:rPr>
              <a:t>Estomac</a:t>
            </a:r>
          </a:p>
          <a:p>
            <a:pPr marL="588963" lvl="1" defTabSz="785813">
              <a:lnSpc>
                <a:spcPct val="85000"/>
              </a:lnSpc>
              <a:buFontTx/>
              <a:buChar char="•"/>
            </a:pPr>
            <a:r>
              <a:rPr lang="fr-FR" sz="2000" dirty="0"/>
              <a:t> Sécrétion augmentée du suc gastrique</a:t>
            </a:r>
          </a:p>
          <a:p>
            <a:pPr marL="588963" lvl="1" defTabSz="785813">
              <a:lnSpc>
                <a:spcPct val="85000"/>
              </a:lnSpc>
              <a:buFontTx/>
              <a:buChar char="•"/>
            </a:pPr>
            <a:r>
              <a:rPr lang="fr-FR" sz="2000" dirty="0"/>
              <a:t> Modification du mucus</a:t>
            </a:r>
          </a:p>
          <a:p>
            <a:pPr marL="588963" lvl="1" defTabSz="785813">
              <a:lnSpc>
                <a:spcPct val="85000"/>
              </a:lnSpc>
            </a:pPr>
            <a:r>
              <a:rPr lang="fr-FR" sz="2800" b="1" dirty="0">
                <a:solidFill>
                  <a:srgbClr val="C00000"/>
                </a:solidFill>
              </a:rPr>
              <a:t>= Risque d’ulcères</a:t>
            </a:r>
            <a:r>
              <a:rPr lang="fr-FR" sz="2800" dirty="0">
                <a:solidFill>
                  <a:srgbClr val="C00000"/>
                </a:solidFill>
              </a:rPr>
              <a:t> </a:t>
            </a:r>
            <a:r>
              <a:rPr lang="fr-FR" sz="2800" dirty="0"/>
              <a:t>(&lt;&lt;AINS)</a:t>
            </a:r>
          </a:p>
          <a:p>
            <a:pPr marL="588963" lvl="1" defTabSz="785813">
              <a:lnSpc>
                <a:spcPct val="85000"/>
              </a:lnSpc>
              <a:buFontTx/>
              <a:buChar char="•"/>
            </a:pPr>
            <a:endParaRPr lang="fr-FR" sz="2400" dirty="0"/>
          </a:p>
          <a:p>
            <a:pPr defTabSz="785813">
              <a:lnSpc>
                <a:spcPct val="85000"/>
              </a:lnSpc>
              <a:buFontTx/>
              <a:buChar char="•"/>
            </a:pPr>
            <a:r>
              <a:rPr lang="fr-FR" sz="2400" dirty="0">
                <a:solidFill>
                  <a:srgbClr val="C00000"/>
                </a:solidFill>
              </a:rPr>
              <a:t> </a:t>
            </a:r>
            <a:r>
              <a:rPr lang="fr-FR" sz="2400" dirty="0"/>
              <a:t> </a:t>
            </a:r>
            <a:r>
              <a:rPr lang="fr-FR" sz="2400" dirty="0">
                <a:solidFill>
                  <a:srgbClr val="C00000"/>
                </a:solidFill>
              </a:rPr>
              <a:t>Foie </a:t>
            </a:r>
            <a:r>
              <a:rPr lang="fr-FR" sz="2400" b="1" dirty="0">
                <a:solidFill>
                  <a:srgbClr val="C00000"/>
                </a:solidFill>
              </a:rPr>
              <a:t>: </a:t>
            </a:r>
            <a:r>
              <a:rPr lang="fr-FR" sz="2400" b="1" dirty="0" err="1"/>
              <a:t>hépatopathie</a:t>
            </a:r>
            <a:r>
              <a:rPr lang="fr-FR" sz="2400" b="1" dirty="0"/>
              <a:t> </a:t>
            </a:r>
            <a:r>
              <a:rPr lang="fr-FR" sz="2400" dirty="0"/>
              <a:t>due aux stéroïdes chez le CN </a:t>
            </a:r>
            <a:r>
              <a:rPr lang="fr-FR" sz="2000" dirty="0"/>
              <a:t>(Extrêmement rare chez le CT) </a:t>
            </a:r>
          </a:p>
          <a:p>
            <a:pPr defTabSz="785813">
              <a:lnSpc>
                <a:spcPct val="85000"/>
              </a:lnSpc>
              <a:buFontTx/>
              <a:buChar char="•"/>
            </a:pPr>
            <a:endParaRPr lang="fr-FR" sz="2000" dirty="0"/>
          </a:p>
          <a:p>
            <a:pPr defTabSz="785813">
              <a:lnSpc>
                <a:spcPct val="85000"/>
              </a:lnSpc>
            </a:pPr>
            <a:endParaRPr lang="fr-FR" sz="2400" dirty="0"/>
          </a:p>
          <a:p>
            <a:pPr defTabSz="785813">
              <a:lnSpc>
                <a:spcPct val="85000"/>
              </a:lnSpc>
            </a:pPr>
            <a:endParaRPr lang="fr-FR" sz="2000" dirty="0"/>
          </a:p>
          <a:p>
            <a:pPr defTabSz="785813">
              <a:lnSpc>
                <a:spcPct val="85000"/>
              </a:lnSpc>
            </a:pPr>
            <a:endParaRPr lang="fr-FR" sz="2000" dirty="0"/>
          </a:p>
          <a:p>
            <a:pPr lvl="1" defTabSz="785813">
              <a:lnSpc>
                <a:spcPct val="85000"/>
              </a:lnSpc>
            </a:pPr>
            <a:r>
              <a:rPr lang="fr-FR" sz="2000" dirty="0"/>
              <a:t>	</a:t>
            </a:r>
            <a:endParaRPr lang="fr-FR" sz="2400" dirty="0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title"/>
          </p:nvPr>
        </p:nvSpPr>
        <p:spPr bwMode="invGray">
          <a:xfrm>
            <a:off x="685800" y="260648"/>
            <a:ext cx="7772400" cy="1397000"/>
          </a:xfrm>
          <a:ln/>
        </p:spPr>
        <p:txBody>
          <a:bodyPr/>
          <a:lstStyle/>
          <a:p>
            <a:r>
              <a:rPr lang="fr-FR" sz="4000" b="1" dirty="0">
                <a:solidFill>
                  <a:srgbClr val="C00000"/>
                </a:solidFill>
              </a:rPr>
              <a:t>Tractus gastro-intestinal</a:t>
            </a:r>
          </a:p>
        </p:txBody>
      </p:sp>
    </p:spTree>
    <p:extLst>
      <p:ext uri="{BB962C8B-B14F-4D97-AF65-F5344CB8AC3E}">
        <p14:creationId xmlns:p14="http://schemas.microsoft.com/office/powerpoint/2010/main" val="18106661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395536" y="2276872"/>
            <a:ext cx="8151357" cy="2022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5437" tIns="26175" rIns="65437" bIns="26175">
            <a:spAutoFit/>
          </a:bodyPr>
          <a:lstStyle/>
          <a:p>
            <a:pPr lvl="1">
              <a:spcBef>
                <a:spcPct val="50000"/>
              </a:spcBef>
            </a:pPr>
            <a:r>
              <a:rPr lang="fi-FI" sz="2400" dirty="0"/>
              <a:t>Les ulcères/hémorragies sont plus fréquents s’il y a d’autres facteurs prédisposnat tels que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000" dirty="0"/>
              <a:t>Sepsis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000" dirty="0"/>
              <a:t>Chirurgie majeure (dont neurochirurgie)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000" dirty="0"/>
              <a:t>Choc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000" dirty="0"/>
              <a:t>AINS 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title"/>
          </p:nvPr>
        </p:nvSpPr>
        <p:spPr bwMode="invGray">
          <a:xfrm>
            <a:off x="685800" y="260648"/>
            <a:ext cx="7772400" cy="1397000"/>
          </a:xfrm>
          <a:ln/>
        </p:spPr>
        <p:txBody>
          <a:bodyPr/>
          <a:lstStyle/>
          <a:p>
            <a:r>
              <a:rPr lang="fr-FR" sz="4000" b="1" dirty="0">
                <a:solidFill>
                  <a:srgbClr val="C00000"/>
                </a:solidFill>
              </a:rPr>
              <a:t>Tractus gastro-intestinal</a:t>
            </a:r>
          </a:p>
        </p:txBody>
      </p:sp>
    </p:spTree>
    <p:extLst>
      <p:ext uri="{BB962C8B-B14F-4D97-AF65-F5344CB8AC3E}">
        <p14:creationId xmlns:p14="http://schemas.microsoft.com/office/powerpoint/2010/main" val="358148378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angle 3"/>
          <p:cNvSpPr>
            <a:spLocks noGrp="1" noChangeArrowheads="1"/>
          </p:cNvSpPr>
          <p:nvPr>
            <p:ph type="title"/>
          </p:nvPr>
        </p:nvSpPr>
        <p:spPr bwMode="invGray">
          <a:xfrm>
            <a:off x="685800" y="260648"/>
            <a:ext cx="7772400" cy="1397000"/>
          </a:xfrm>
          <a:ln/>
        </p:spPr>
        <p:txBody>
          <a:bodyPr/>
          <a:lstStyle/>
          <a:p>
            <a:r>
              <a:rPr lang="fr-FR" sz="4000" b="1" dirty="0">
                <a:solidFill>
                  <a:srgbClr val="C00000"/>
                </a:solidFill>
              </a:rPr>
              <a:t>Tractus gastro-intestinal</a:t>
            </a:r>
          </a:p>
        </p:txBody>
      </p:sp>
      <p:sp useBgFill="1">
        <p:nvSpPr>
          <p:cNvPr id="4" name="Rectangle 2"/>
          <p:cNvSpPr txBox="1">
            <a:spLocks noChangeArrowheads="1"/>
          </p:cNvSpPr>
          <p:nvPr/>
        </p:nvSpPr>
        <p:spPr>
          <a:xfrm>
            <a:off x="1187624" y="2204864"/>
            <a:ext cx="7518400" cy="1728192"/>
          </a:xfrm>
          <a:prstGeom prst="rect">
            <a:avLst/>
          </a:prstGeom>
          <a:ln w="25400" cap="flat"/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hlink"/>
                  </a:outerShdw>
                </a:effectLst>
              </a14:hiddenEffects>
            </a:ext>
          </a:extLst>
        </p:spPr>
        <p:txBody>
          <a:bodyPr vert="horz" lIns="92075" tIns="76200" rIns="92075" bIns="7620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2700" dirty="0">
                <a:solidFill>
                  <a:srgbClr val="C00000"/>
                </a:solidFill>
              </a:rPr>
              <a:t>Corticothérapie et ulcère du </a:t>
            </a:r>
            <a:r>
              <a:rPr lang="fi-FI" sz="2700" b="1" u="sng" dirty="0">
                <a:solidFill>
                  <a:srgbClr val="FF0000"/>
                </a:solidFill>
              </a:rPr>
              <a:t>côlon</a:t>
            </a:r>
          </a:p>
          <a:p>
            <a:pPr algn="l"/>
            <a:r>
              <a:rPr lang="fi-FI" sz="2200" dirty="0"/>
              <a:t>Perforation côlonique signalée chez les chiens à paresie ou paralysie secondaire à </a:t>
            </a:r>
            <a:r>
              <a:rPr lang="fi-FI" sz="2200" b="1" dirty="0">
                <a:solidFill>
                  <a:srgbClr val="C00000"/>
                </a:solidFill>
              </a:rPr>
              <a:t>une pathologie intervertébrale </a:t>
            </a:r>
            <a:r>
              <a:rPr lang="fi-FI" sz="2200" b="1" dirty="0"/>
              <a:t>et </a:t>
            </a:r>
            <a:r>
              <a:rPr lang="fi-FI" sz="2200" dirty="0"/>
              <a:t>ayant reçu de </a:t>
            </a:r>
            <a:r>
              <a:rPr lang="fi-FI" sz="2200" b="1" dirty="0">
                <a:solidFill>
                  <a:srgbClr val="C00000"/>
                </a:solidFill>
              </a:rPr>
              <a:t>très fortes doses de dexaméthasone</a:t>
            </a:r>
            <a:endParaRPr lang="fi-FI" sz="2200" dirty="0"/>
          </a:p>
          <a:p>
            <a:pPr algn="l"/>
            <a:endParaRPr lang="fi-FI" sz="2200" b="1" u="sng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3501" y="8523363"/>
            <a:ext cx="31750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fi-FI" sz="1600"/>
              <a:t>Tombs et al. JAVMA, 1986, 188:145</a:t>
            </a:r>
          </a:p>
        </p:txBody>
      </p:sp>
      <p:sp>
        <p:nvSpPr>
          <p:cNvPr id="7" name="Freeform 7"/>
          <p:cNvSpPr>
            <a:spLocks noChangeAspect="1"/>
          </p:cNvSpPr>
          <p:nvPr/>
        </p:nvSpPr>
        <p:spPr bwMode="auto">
          <a:xfrm>
            <a:off x="217748" y="2547848"/>
            <a:ext cx="846667" cy="822325"/>
          </a:xfrm>
          <a:custGeom>
            <a:avLst/>
            <a:gdLst>
              <a:gd name="T0" fmla="*/ 39 w 884"/>
              <a:gd name="T1" fmla="*/ 137 h 763"/>
              <a:gd name="T2" fmla="*/ 7 w 884"/>
              <a:gd name="T3" fmla="*/ 101 h 763"/>
              <a:gd name="T4" fmla="*/ 5 w 884"/>
              <a:gd name="T5" fmla="*/ 60 h 763"/>
              <a:gd name="T6" fmla="*/ 63 w 884"/>
              <a:gd name="T7" fmla="*/ 50 h 763"/>
              <a:gd name="T8" fmla="*/ 103 w 884"/>
              <a:gd name="T9" fmla="*/ 9 h 763"/>
              <a:gd name="T10" fmla="*/ 187 w 884"/>
              <a:gd name="T11" fmla="*/ 9 h 763"/>
              <a:gd name="T12" fmla="*/ 257 w 884"/>
              <a:gd name="T13" fmla="*/ 110 h 763"/>
              <a:gd name="T14" fmla="*/ 331 w 884"/>
              <a:gd name="T15" fmla="*/ 197 h 763"/>
              <a:gd name="T16" fmla="*/ 384 w 884"/>
              <a:gd name="T17" fmla="*/ 223 h 763"/>
              <a:gd name="T18" fmla="*/ 605 w 884"/>
              <a:gd name="T19" fmla="*/ 276 h 763"/>
              <a:gd name="T20" fmla="*/ 675 w 884"/>
              <a:gd name="T21" fmla="*/ 290 h 763"/>
              <a:gd name="T22" fmla="*/ 871 w 884"/>
              <a:gd name="T23" fmla="*/ 281 h 763"/>
              <a:gd name="T24" fmla="*/ 751 w 884"/>
              <a:gd name="T25" fmla="*/ 300 h 763"/>
              <a:gd name="T26" fmla="*/ 663 w 884"/>
              <a:gd name="T27" fmla="*/ 326 h 763"/>
              <a:gd name="T28" fmla="*/ 691 w 884"/>
              <a:gd name="T29" fmla="*/ 439 h 763"/>
              <a:gd name="T30" fmla="*/ 744 w 884"/>
              <a:gd name="T31" fmla="*/ 554 h 763"/>
              <a:gd name="T32" fmla="*/ 797 w 884"/>
              <a:gd name="T33" fmla="*/ 590 h 763"/>
              <a:gd name="T34" fmla="*/ 814 w 884"/>
              <a:gd name="T35" fmla="*/ 698 h 763"/>
              <a:gd name="T36" fmla="*/ 814 w 884"/>
              <a:gd name="T37" fmla="*/ 753 h 763"/>
              <a:gd name="T38" fmla="*/ 759 w 884"/>
              <a:gd name="T39" fmla="*/ 749 h 763"/>
              <a:gd name="T40" fmla="*/ 773 w 884"/>
              <a:gd name="T41" fmla="*/ 710 h 763"/>
              <a:gd name="T42" fmla="*/ 766 w 884"/>
              <a:gd name="T43" fmla="*/ 648 h 763"/>
              <a:gd name="T44" fmla="*/ 720 w 884"/>
              <a:gd name="T45" fmla="*/ 597 h 763"/>
              <a:gd name="T46" fmla="*/ 706 w 884"/>
              <a:gd name="T47" fmla="*/ 677 h 763"/>
              <a:gd name="T48" fmla="*/ 687 w 884"/>
              <a:gd name="T49" fmla="*/ 715 h 763"/>
              <a:gd name="T50" fmla="*/ 643 w 884"/>
              <a:gd name="T51" fmla="*/ 705 h 763"/>
              <a:gd name="T52" fmla="*/ 675 w 884"/>
              <a:gd name="T53" fmla="*/ 667 h 763"/>
              <a:gd name="T54" fmla="*/ 665 w 884"/>
              <a:gd name="T55" fmla="*/ 600 h 763"/>
              <a:gd name="T56" fmla="*/ 571 w 884"/>
              <a:gd name="T57" fmla="*/ 537 h 763"/>
              <a:gd name="T58" fmla="*/ 528 w 884"/>
              <a:gd name="T59" fmla="*/ 461 h 763"/>
              <a:gd name="T60" fmla="*/ 459 w 884"/>
              <a:gd name="T61" fmla="*/ 434 h 763"/>
              <a:gd name="T62" fmla="*/ 358 w 884"/>
              <a:gd name="T63" fmla="*/ 453 h 763"/>
              <a:gd name="T64" fmla="*/ 291 w 884"/>
              <a:gd name="T65" fmla="*/ 463 h 763"/>
              <a:gd name="T66" fmla="*/ 271 w 884"/>
              <a:gd name="T67" fmla="*/ 516 h 763"/>
              <a:gd name="T68" fmla="*/ 279 w 884"/>
              <a:gd name="T69" fmla="*/ 655 h 763"/>
              <a:gd name="T70" fmla="*/ 255 w 884"/>
              <a:gd name="T71" fmla="*/ 696 h 763"/>
              <a:gd name="T72" fmla="*/ 243 w 884"/>
              <a:gd name="T73" fmla="*/ 753 h 763"/>
              <a:gd name="T74" fmla="*/ 214 w 884"/>
              <a:gd name="T75" fmla="*/ 756 h 763"/>
              <a:gd name="T76" fmla="*/ 192 w 884"/>
              <a:gd name="T77" fmla="*/ 729 h 763"/>
              <a:gd name="T78" fmla="*/ 214 w 884"/>
              <a:gd name="T79" fmla="*/ 681 h 763"/>
              <a:gd name="T80" fmla="*/ 216 w 884"/>
              <a:gd name="T81" fmla="*/ 533 h 763"/>
              <a:gd name="T82" fmla="*/ 185 w 884"/>
              <a:gd name="T83" fmla="*/ 405 h 763"/>
              <a:gd name="T84" fmla="*/ 154 w 884"/>
              <a:gd name="T85" fmla="*/ 300 h 763"/>
              <a:gd name="T86" fmla="*/ 139 w 884"/>
              <a:gd name="T87" fmla="*/ 170 h 763"/>
              <a:gd name="T88" fmla="*/ 101 w 884"/>
              <a:gd name="T89" fmla="*/ 137 h 7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84" h="763">
                <a:moveTo>
                  <a:pt x="101" y="137"/>
                </a:moveTo>
                <a:cubicBezTo>
                  <a:pt x="87" y="136"/>
                  <a:pt x="54" y="139"/>
                  <a:pt x="39" y="137"/>
                </a:cubicBezTo>
                <a:cubicBezTo>
                  <a:pt x="24" y="135"/>
                  <a:pt x="17" y="128"/>
                  <a:pt x="12" y="122"/>
                </a:cubicBezTo>
                <a:cubicBezTo>
                  <a:pt x="7" y="116"/>
                  <a:pt x="9" y="108"/>
                  <a:pt x="7" y="101"/>
                </a:cubicBezTo>
                <a:cubicBezTo>
                  <a:pt x="5" y="94"/>
                  <a:pt x="0" y="88"/>
                  <a:pt x="0" y="81"/>
                </a:cubicBezTo>
                <a:cubicBezTo>
                  <a:pt x="0" y="74"/>
                  <a:pt x="1" y="65"/>
                  <a:pt x="5" y="60"/>
                </a:cubicBezTo>
                <a:cubicBezTo>
                  <a:pt x="9" y="55"/>
                  <a:pt x="14" y="55"/>
                  <a:pt x="24" y="53"/>
                </a:cubicBezTo>
                <a:cubicBezTo>
                  <a:pt x="34" y="51"/>
                  <a:pt x="54" y="55"/>
                  <a:pt x="63" y="50"/>
                </a:cubicBezTo>
                <a:cubicBezTo>
                  <a:pt x="72" y="45"/>
                  <a:pt x="72" y="28"/>
                  <a:pt x="79" y="21"/>
                </a:cubicBezTo>
                <a:cubicBezTo>
                  <a:pt x="86" y="14"/>
                  <a:pt x="92" y="12"/>
                  <a:pt x="103" y="9"/>
                </a:cubicBezTo>
                <a:cubicBezTo>
                  <a:pt x="114" y="6"/>
                  <a:pt x="133" y="5"/>
                  <a:pt x="147" y="5"/>
                </a:cubicBezTo>
                <a:cubicBezTo>
                  <a:pt x="161" y="5"/>
                  <a:pt x="175" y="0"/>
                  <a:pt x="187" y="9"/>
                </a:cubicBezTo>
                <a:cubicBezTo>
                  <a:pt x="199" y="18"/>
                  <a:pt x="209" y="43"/>
                  <a:pt x="221" y="60"/>
                </a:cubicBezTo>
                <a:cubicBezTo>
                  <a:pt x="233" y="77"/>
                  <a:pt x="244" y="90"/>
                  <a:pt x="257" y="110"/>
                </a:cubicBezTo>
                <a:cubicBezTo>
                  <a:pt x="270" y="130"/>
                  <a:pt x="286" y="168"/>
                  <a:pt x="298" y="182"/>
                </a:cubicBezTo>
                <a:cubicBezTo>
                  <a:pt x="310" y="196"/>
                  <a:pt x="320" y="192"/>
                  <a:pt x="331" y="197"/>
                </a:cubicBezTo>
                <a:cubicBezTo>
                  <a:pt x="342" y="202"/>
                  <a:pt x="354" y="207"/>
                  <a:pt x="363" y="211"/>
                </a:cubicBezTo>
                <a:cubicBezTo>
                  <a:pt x="372" y="215"/>
                  <a:pt x="361" y="217"/>
                  <a:pt x="384" y="223"/>
                </a:cubicBezTo>
                <a:cubicBezTo>
                  <a:pt x="407" y="229"/>
                  <a:pt x="462" y="238"/>
                  <a:pt x="499" y="247"/>
                </a:cubicBezTo>
                <a:cubicBezTo>
                  <a:pt x="536" y="256"/>
                  <a:pt x="581" y="268"/>
                  <a:pt x="605" y="276"/>
                </a:cubicBezTo>
                <a:cubicBezTo>
                  <a:pt x="629" y="284"/>
                  <a:pt x="629" y="293"/>
                  <a:pt x="641" y="295"/>
                </a:cubicBezTo>
                <a:cubicBezTo>
                  <a:pt x="653" y="297"/>
                  <a:pt x="654" y="292"/>
                  <a:pt x="675" y="290"/>
                </a:cubicBezTo>
                <a:cubicBezTo>
                  <a:pt x="696" y="288"/>
                  <a:pt x="733" y="287"/>
                  <a:pt x="766" y="285"/>
                </a:cubicBezTo>
                <a:cubicBezTo>
                  <a:pt x="799" y="283"/>
                  <a:pt x="858" y="279"/>
                  <a:pt x="871" y="281"/>
                </a:cubicBezTo>
                <a:cubicBezTo>
                  <a:pt x="884" y="283"/>
                  <a:pt x="867" y="292"/>
                  <a:pt x="847" y="295"/>
                </a:cubicBezTo>
                <a:cubicBezTo>
                  <a:pt x="827" y="298"/>
                  <a:pt x="777" y="297"/>
                  <a:pt x="751" y="300"/>
                </a:cubicBezTo>
                <a:cubicBezTo>
                  <a:pt x="725" y="303"/>
                  <a:pt x="704" y="308"/>
                  <a:pt x="689" y="312"/>
                </a:cubicBezTo>
                <a:cubicBezTo>
                  <a:pt x="674" y="316"/>
                  <a:pt x="666" y="319"/>
                  <a:pt x="663" y="326"/>
                </a:cubicBezTo>
                <a:cubicBezTo>
                  <a:pt x="660" y="333"/>
                  <a:pt x="667" y="336"/>
                  <a:pt x="672" y="355"/>
                </a:cubicBezTo>
                <a:cubicBezTo>
                  <a:pt x="677" y="374"/>
                  <a:pt x="685" y="414"/>
                  <a:pt x="691" y="439"/>
                </a:cubicBezTo>
                <a:cubicBezTo>
                  <a:pt x="697" y="464"/>
                  <a:pt x="702" y="485"/>
                  <a:pt x="711" y="504"/>
                </a:cubicBezTo>
                <a:cubicBezTo>
                  <a:pt x="720" y="523"/>
                  <a:pt x="732" y="541"/>
                  <a:pt x="744" y="554"/>
                </a:cubicBezTo>
                <a:cubicBezTo>
                  <a:pt x="756" y="567"/>
                  <a:pt x="776" y="575"/>
                  <a:pt x="785" y="581"/>
                </a:cubicBezTo>
                <a:cubicBezTo>
                  <a:pt x="794" y="587"/>
                  <a:pt x="794" y="580"/>
                  <a:pt x="797" y="590"/>
                </a:cubicBezTo>
                <a:cubicBezTo>
                  <a:pt x="800" y="600"/>
                  <a:pt x="801" y="623"/>
                  <a:pt x="804" y="641"/>
                </a:cubicBezTo>
                <a:cubicBezTo>
                  <a:pt x="807" y="659"/>
                  <a:pt x="811" y="683"/>
                  <a:pt x="814" y="698"/>
                </a:cubicBezTo>
                <a:cubicBezTo>
                  <a:pt x="817" y="713"/>
                  <a:pt x="823" y="723"/>
                  <a:pt x="823" y="732"/>
                </a:cubicBezTo>
                <a:cubicBezTo>
                  <a:pt x="823" y="741"/>
                  <a:pt x="819" y="749"/>
                  <a:pt x="814" y="753"/>
                </a:cubicBezTo>
                <a:cubicBezTo>
                  <a:pt x="809" y="757"/>
                  <a:pt x="801" y="757"/>
                  <a:pt x="792" y="756"/>
                </a:cubicBezTo>
                <a:cubicBezTo>
                  <a:pt x="783" y="755"/>
                  <a:pt x="764" y="753"/>
                  <a:pt x="759" y="749"/>
                </a:cubicBezTo>
                <a:cubicBezTo>
                  <a:pt x="754" y="745"/>
                  <a:pt x="757" y="735"/>
                  <a:pt x="759" y="729"/>
                </a:cubicBezTo>
                <a:cubicBezTo>
                  <a:pt x="761" y="723"/>
                  <a:pt x="771" y="716"/>
                  <a:pt x="773" y="710"/>
                </a:cubicBezTo>
                <a:cubicBezTo>
                  <a:pt x="775" y="704"/>
                  <a:pt x="774" y="701"/>
                  <a:pt x="773" y="691"/>
                </a:cubicBezTo>
                <a:cubicBezTo>
                  <a:pt x="772" y="681"/>
                  <a:pt x="772" y="660"/>
                  <a:pt x="766" y="648"/>
                </a:cubicBezTo>
                <a:cubicBezTo>
                  <a:pt x="760" y="636"/>
                  <a:pt x="747" y="625"/>
                  <a:pt x="739" y="617"/>
                </a:cubicBezTo>
                <a:cubicBezTo>
                  <a:pt x="731" y="609"/>
                  <a:pt x="724" y="597"/>
                  <a:pt x="720" y="597"/>
                </a:cubicBezTo>
                <a:cubicBezTo>
                  <a:pt x="716" y="597"/>
                  <a:pt x="715" y="601"/>
                  <a:pt x="713" y="614"/>
                </a:cubicBezTo>
                <a:cubicBezTo>
                  <a:pt x="711" y="627"/>
                  <a:pt x="708" y="661"/>
                  <a:pt x="706" y="677"/>
                </a:cubicBezTo>
                <a:cubicBezTo>
                  <a:pt x="704" y="693"/>
                  <a:pt x="704" y="702"/>
                  <a:pt x="701" y="708"/>
                </a:cubicBezTo>
                <a:cubicBezTo>
                  <a:pt x="698" y="714"/>
                  <a:pt x="693" y="714"/>
                  <a:pt x="687" y="715"/>
                </a:cubicBezTo>
                <a:cubicBezTo>
                  <a:pt x="681" y="716"/>
                  <a:pt x="670" y="715"/>
                  <a:pt x="663" y="713"/>
                </a:cubicBezTo>
                <a:cubicBezTo>
                  <a:pt x="656" y="711"/>
                  <a:pt x="645" y="710"/>
                  <a:pt x="643" y="705"/>
                </a:cubicBezTo>
                <a:cubicBezTo>
                  <a:pt x="641" y="700"/>
                  <a:pt x="643" y="687"/>
                  <a:pt x="648" y="681"/>
                </a:cubicBezTo>
                <a:cubicBezTo>
                  <a:pt x="653" y="675"/>
                  <a:pt x="670" y="674"/>
                  <a:pt x="675" y="667"/>
                </a:cubicBezTo>
                <a:cubicBezTo>
                  <a:pt x="680" y="660"/>
                  <a:pt x="679" y="649"/>
                  <a:pt x="677" y="638"/>
                </a:cubicBezTo>
                <a:cubicBezTo>
                  <a:pt x="675" y="627"/>
                  <a:pt x="673" y="610"/>
                  <a:pt x="665" y="600"/>
                </a:cubicBezTo>
                <a:cubicBezTo>
                  <a:pt x="657" y="590"/>
                  <a:pt x="645" y="588"/>
                  <a:pt x="629" y="578"/>
                </a:cubicBezTo>
                <a:cubicBezTo>
                  <a:pt x="613" y="568"/>
                  <a:pt x="585" y="550"/>
                  <a:pt x="571" y="537"/>
                </a:cubicBezTo>
                <a:cubicBezTo>
                  <a:pt x="557" y="524"/>
                  <a:pt x="552" y="510"/>
                  <a:pt x="545" y="497"/>
                </a:cubicBezTo>
                <a:cubicBezTo>
                  <a:pt x="538" y="484"/>
                  <a:pt x="536" y="470"/>
                  <a:pt x="528" y="461"/>
                </a:cubicBezTo>
                <a:cubicBezTo>
                  <a:pt x="520" y="452"/>
                  <a:pt x="508" y="448"/>
                  <a:pt x="497" y="444"/>
                </a:cubicBezTo>
                <a:cubicBezTo>
                  <a:pt x="486" y="440"/>
                  <a:pt x="472" y="435"/>
                  <a:pt x="459" y="434"/>
                </a:cubicBezTo>
                <a:cubicBezTo>
                  <a:pt x="446" y="433"/>
                  <a:pt x="435" y="436"/>
                  <a:pt x="418" y="439"/>
                </a:cubicBezTo>
                <a:cubicBezTo>
                  <a:pt x="401" y="442"/>
                  <a:pt x="375" y="450"/>
                  <a:pt x="358" y="453"/>
                </a:cubicBezTo>
                <a:cubicBezTo>
                  <a:pt x="341" y="456"/>
                  <a:pt x="328" y="456"/>
                  <a:pt x="317" y="458"/>
                </a:cubicBezTo>
                <a:cubicBezTo>
                  <a:pt x="306" y="460"/>
                  <a:pt x="298" y="457"/>
                  <a:pt x="291" y="463"/>
                </a:cubicBezTo>
                <a:cubicBezTo>
                  <a:pt x="284" y="469"/>
                  <a:pt x="279" y="488"/>
                  <a:pt x="276" y="497"/>
                </a:cubicBezTo>
                <a:cubicBezTo>
                  <a:pt x="273" y="506"/>
                  <a:pt x="271" y="493"/>
                  <a:pt x="271" y="516"/>
                </a:cubicBezTo>
                <a:cubicBezTo>
                  <a:pt x="271" y="539"/>
                  <a:pt x="273" y="610"/>
                  <a:pt x="274" y="633"/>
                </a:cubicBezTo>
                <a:cubicBezTo>
                  <a:pt x="275" y="656"/>
                  <a:pt x="278" y="649"/>
                  <a:pt x="279" y="655"/>
                </a:cubicBezTo>
                <a:cubicBezTo>
                  <a:pt x="280" y="661"/>
                  <a:pt x="283" y="665"/>
                  <a:pt x="279" y="672"/>
                </a:cubicBezTo>
                <a:cubicBezTo>
                  <a:pt x="275" y="679"/>
                  <a:pt x="259" y="686"/>
                  <a:pt x="255" y="696"/>
                </a:cubicBezTo>
                <a:cubicBezTo>
                  <a:pt x="251" y="706"/>
                  <a:pt x="257" y="723"/>
                  <a:pt x="255" y="732"/>
                </a:cubicBezTo>
                <a:cubicBezTo>
                  <a:pt x="253" y="741"/>
                  <a:pt x="247" y="748"/>
                  <a:pt x="243" y="753"/>
                </a:cubicBezTo>
                <a:cubicBezTo>
                  <a:pt x="239" y="758"/>
                  <a:pt x="233" y="763"/>
                  <a:pt x="228" y="763"/>
                </a:cubicBezTo>
                <a:cubicBezTo>
                  <a:pt x="223" y="763"/>
                  <a:pt x="219" y="758"/>
                  <a:pt x="214" y="756"/>
                </a:cubicBezTo>
                <a:cubicBezTo>
                  <a:pt x="209" y="754"/>
                  <a:pt x="199" y="755"/>
                  <a:pt x="195" y="751"/>
                </a:cubicBezTo>
                <a:cubicBezTo>
                  <a:pt x="191" y="747"/>
                  <a:pt x="194" y="735"/>
                  <a:pt x="192" y="729"/>
                </a:cubicBezTo>
                <a:cubicBezTo>
                  <a:pt x="190" y="723"/>
                  <a:pt x="179" y="721"/>
                  <a:pt x="183" y="713"/>
                </a:cubicBezTo>
                <a:cubicBezTo>
                  <a:pt x="187" y="705"/>
                  <a:pt x="208" y="690"/>
                  <a:pt x="214" y="681"/>
                </a:cubicBezTo>
                <a:cubicBezTo>
                  <a:pt x="220" y="672"/>
                  <a:pt x="221" y="682"/>
                  <a:pt x="221" y="657"/>
                </a:cubicBezTo>
                <a:cubicBezTo>
                  <a:pt x="221" y="632"/>
                  <a:pt x="218" y="564"/>
                  <a:pt x="216" y="533"/>
                </a:cubicBezTo>
                <a:cubicBezTo>
                  <a:pt x="214" y="502"/>
                  <a:pt x="216" y="494"/>
                  <a:pt x="211" y="473"/>
                </a:cubicBezTo>
                <a:cubicBezTo>
                  <a:pt x="206" y="452"/>
                  <a:pt x="194" y="426"/>
                  <a:pt x="185" y="405"/>
                </a:cubicBezTo>
                <a:cubicBezTo>
                  <a:pt x="176" y="384"/>
                  <a:pt x="161" y="365"/>
                  <a:pt x="156" y="348"/>
                </a:cubicBezTo>
                <a:cubicBezTo>
                  <a:pt x="151" y="331"/>
                  <a:pt x="154" y="322"/>
                  <a:pt x="154" y="300"/>
                </a:cubicBezTo>
                <a:cubicBezTo>
                  <a:pt x="154" y="278"/>
                  <a:pt x="157" y="240"/>
                  <a:pt x="154" y="218"/>
                </a:cubicBezTo>
                <a:cubicBezTo>
                  <a:pt x="151" y="196"/>
                  <a:pt x="144" y="183"/>
                  <a:pt x="139" y="170"/>
                </a:cubicBezTo>
                <a:cubicBezTo>
                  <a:pt x="134" y="157"/>
                  <a:pt x="130" y="146"/>
                  <a:pt x="125" y="141"/>
                </a:cubicBezTo>
                <a:cubicBezTo>
                  <a:pt x="120" y="136"/>
                  <a:pt x="115" y="138"/>
                  <a:pt x="101" y="137"/>
                </a:cubicBezTo>
                <a:close/>
              </a:path>
            </a:pathLst>
          </a:cu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381578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rgbClr val="C00000"/>
                </a:solidFill>
              </a:rPr>
              <a:t>Objectifs</a:t>
            </a:r>
            <a:r>
              <a:rPr lang="fr-FR" sz="4000" b="1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9501"/>
            <a:ext cx="8229600" cy="4746849"/>
          </a:xfrm>
        </p:spPr>
        <p:txBody>
          <a:bodyPr/>
          <a:lstStyle/>
          <a:p>
            <a:r>
              <a:rPr lang="fr-FR" sz="2800" dirty="0"/>
              <a:t>Savoir mettre en place une corticothérapie</a:t>
            </a:r>
          </a:p>
          <a:p>
            <a:pPr lvl="1"/>
            <a:r>
              <a:rPr lang="fr-FR" sz="2000" dirty="0"/>
              <a:t>Connaître les indications et contre-indications</a:t>
            </a:r>
          </a:p>
          <a:p>
            <a:pPr lvl="1"/>
            <a:r>
              <a:rPr lang="fr-FR" sz="2000" dirty="0"/>
              <a:t>Connaître les différentes formulations disponibles </a:t>
            </a:r>
          </a:p>
          <a:p>
            <a:pPr lvl="2"/>
            <a:r>
              <a:rPr lang="fr-FR" sz="1600" dirty="0"/>
              <a:t>Savoir citer les 3 principaux GC </a:t>
            </a:r>
          </a:p>
          <a:p>
            <a:pPr lvl="2"/>
            <a:r>
              <a:rPr lang="fr-FR" sz="1600" dirty="0"/>
              <a:t>Savoir qu’il existe différents esters</a:t>
            </a:r>
          </a:p>
          <a:p>
            <a:pPr lvl="1"/>
            <a:r>
              <a:rPr lang="fr-FR" sz="2000" dirty="0"/>
              <a:t>Savoir adapter les doses en fonction des effets recherchés</a:t>
            </a:r>
          </a:p>
          <a:p>
            <a:pPr lvl="1"/>
            <a:r>
              <a:rPr lang="fr-FR" sz="2000" dirty="0"/>
              <a:t>Anticiper les effets à court terme et à long terme et connaître les possibilités pour les diminuer</a:t>
            </a:r>
          </a:p>
          <a:p>
            <a:pPr lvl="1"/>
            <a:r>
              <a:rPr lang="fr-FR" sz="2000" dirty="0"/>
              <a:t>Respecter la législation (TA, dopage)</a:t>
            </a:r>
          </a:p>
          <a:p>
            <a:pPr lvl="1"/>
            <a:endParaRPr lang="fr-FR" sz="2000" dirty="0"/>
          </a:p>
          <a:p>
            <a:r>
              <a:rPr lang="fr-FR" sz="2000" dirty="0"/>
              <a:t>Connaître le mécanisme d’action des glucocorticoïdes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1F35-580D-4231-A829-66B353674E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858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691445" y="2187576"/>
            <a:ext cx="7336939" cy="288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5437" tIns="26175" rIns="65437" bIns="26175">
            <a:spAutoFit/>
          </a:bodyPr>
          <a:lstStyle/>
          <a:p>
            <a:pPr defTabSz="785813">
              <a:lnSpc>
                <a:spcPct val="85000"/>
              </a:lnSpc>
            </a:pPr>
            <a:r>
              <a:rPr lang="fr-FR" sz="2800" dirty="0">
                <a:solidFill>
                  <a:srgbClr val="C00000"/>
                </a:solidFill>
              </a:rPr>
              <a:t>Effets secondaires </a:t>
            </a:r>
            <a:r>
              <a:rPr lang="fr-FR" sz="3200" b="1" u="sng" dirty="0">
                <a:solidFill>
                  <a:srgbClr val="FF0000"/>
                </a:solidFill>
              </a:rPr>
              <a:t>à long terme</a:t>
            </a:r>
          </a:p>
          <a:p>
            <a:pPr defTabSz="785813">
              <a:lnSpc>
                <a:spcPct val="90000"/>
              </a:lnSpc>
            </a:pPr>
            <a:endParaRPr lang="fr-FR" sz="2800" u="sng" dirty="0"/>
          </a:p>
          <a:p>
            <a:pPr defTabSz="785813">
              <a:lnSpc>
                <a:spcPct val="90000"/>
              </a:lnSpc>
            </a:pPr>
            <a:r>
              <a:rPr lang="fr-FR" sz="2800" u="sng" dirty="0"/>
              <a:t>Protéines </a:t>
            </a:r>
            <a:r>
              <a:rPr lang="fr-FR" sz="2000" u="sng" dirty="0"/>
              <a:t>: </a:t>
            </a:r>
            <a:r>
              <a:rPr lang="fr-FR" sz="2400" dirty="0"/>
              <a:t>diminution de synthèse  </a:t>
            </a:r>
            <a:r>
              <a:rPr lang="fr-FR" sz="2000" dirty="0"/>
              <a:t>	</a:t>
            </a:r>
          </a:p>
          <a:p>
            <a:pPr marL="457200" indent="-457200" defTabSz="7858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2400" dirty="0"/>
              <a:t>Amyotrophie (ptose abdominale)</a:t>
            </a:r>
          </a:p>
          <a:p>
            <a:pPr marL="457200" indent="-457200" defTabSz="7858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2400" dirty="0"/>
              <a:t>Diminution de l’épaisseur de la peau</a:t>
            </a:r>
          </a:p>
          <a:p>
            <a:pPr marL="457200" indent="-457200" defTabSz="7858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2400" dirty="0"/>
              <a:t>Diminution de la vitesse de cicatrisation</a:t>
            </a:r>
          </a:p>
          <a:p>
            <a:pPr marL="457200" indent="-457200" defTabSz="785813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fr-FR" dirty="0"/>
          </a:p>
          <a:p>
            <a:pPr defTabSz="785813">
              <a:lnSpc>
                <a:spcPct val="90000"/>
              </a:lnSpc>
            </a:pPr>
            <a:r>
              <a:rPr lang="fr-FR" sz="2800" u="sng" dirty="0"/>
              <a:t>Lipides </a:t>
            </a:r>
            <a:r>
              <a:rPr lang="fr-FR" sz="2000" u="sng" dirty="0"/>
              <a:t>: </a:t>
            </a:r>
            <a:r>
              <a:rPr lang="fr-FR" sz="2400" dirty="0"/>
              <a:t>modification de la répartition des graisses</a:t>
            </a:r>
            <a:endParaRPr lang="fr-FR" sz="3200" dirty="0">
              <a:solidFill>
                <a:srgbClr val="C00000"/>
              </a:solidFill>
            </a:endParaRPr>
          </a:p>
        </p:txBody>
      </p:sp>
      <p:sp>
        <p:nvSpPr>
          <p:cNvPr id="145412" name="Rectangle 4"/>
          <p:cNvSpPr>
            <a:spLocks noGrp="1" noChangeArrowheads="1"/>
          </p:cNvSpPr>
          <p:nvPr>
            <p:ph type="title"/>
          </p:nvPr>
        </p:nvSpPr>
        <p:spPr bwMode="invGray">
          <a:xfrm>
            <a:off x="685800" y="332656"/>
            <a:ext cx="7772400" cy="1276350"/>
          </a:xfrm>
          <a:ln/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rgbClr val="C00000"/>
                </a:solidFill>
              </a:rPr>
              <a:t>Modifications métaboliques</a:t>
            </a:r>
          </a:p>
        </p:txBody>
      </p:sp>
      <p:sp>
        <p:nvSpPr>
          <p:cNvPr id="6" name="Étoile à 5 branches 5"/>
          <p:cNvSpPr/>
          <p:nvPr/>
        </p:nvSpPr>
        <p:spPr>
          <a:xfrm>
            <a:off x="6084168" y="1628800"/>
            <a:ext cx="792241" cy="79208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103186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691445" y="2187576"/>
            <a:ext cx="7336939" cy="417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5437" tIns="26175" rIns="65437" bIns="26175">
            <a:spAutoFit/>
          </a:bodyPr>
          <a:lstStyle/>
          <a:p>
            <a:pPr defTabSz="785813">
              <a:lnSpc>
                <a:spcPct val="85000"/>
              </a:lnSpc>
            </a:pPr>
            <a:r>
              <a:rPr lang="fr-FR" sz="2800" dirty="0">
                <a:solidFill>
                  <a:srgbClr val="C00000"/>
                </a:solidFill>
              </a:rPr>
              <a:t>Effets secondaires </a:t>
            </a:r>
            <a:r>
              <a:rPr lang="fr-FR" sz="3200" b="1" u="sng" dirty="0">
                <a:solidFill>
                  <a:srgbClr val="FF0000"/>
                </a:solidFill>
              </a:rPr>
              <a:t>à long terme</a:t>
            </a:r>
          </a:p>
          <a:p>
            <a:pPr defTabSz="785813">
              <a:lnSpc>
                <a:spcPct val="85000"/>
              </a:lnSpc>
            </a:pPr>
            <a:endParaRPr lang="fr-FR" sz="2400" dirty="0">
              <a:solidFill>
                <a:srgbClr val="C00000"/>
              </a:solidFill>
            </a:endParaRPr>
          </a:p>
          <a:p>
            <a:pPr defTabSz="785813">
              <a:buFontTx/>
              <a:buChar char="•"/>
            </a:pPr>
            <a:r>
              <a:rPr lang="fr-FR" sz="2400" u="sng" dirty="0"/>
              <a:t>Glucides</a:t>
            </a:r>
            <a:r>
              <a:rPr lang="fr-FR" u="sng" dirty="0"/>
              <a:t> : </a:t>
            </a:r>
          </a:p>
          <a:p>
            <a:pPr defTabSz="785813">
              <a:buFontTx/>
              <a:buChar char="•"/>
            </a:pPr>
            <a:r>
              <a:rPr lang="en-US" sz="2400" dirty="0" err="1">
                <a:solidFill>
                  <a:srgbClr val="C00000"/>
                </a:solidFill>
              </a:rPr>
              <a:t>Toutes</a:t>
            </a:r>
            <a:r>
              <a:rPr lang="en-US" sz="2400" dirty="0">
                <a:solidFill>
                  <a:srgbClr val="C00000"/>
                </a:solidFill>
              </a:rPr>
              <a:t> les </a:t>
            </a:r>
            <a:r>
              <a:rPr lang="en-US" sz="2400" dirty="0" err="1">
                <a:solidFill>
                  <a:srgbClr val="C00000"/>
                </a:solidFill>
              </a:rPr>
              <a:t>espèces</a:t>
            </a:r>
            <a:r>
              <a:rPr lang="en-US" sz="2400" dirty="0">
                <a:solidFill>
                  <a:srgbClr val="C00000"/>
                </a:solidFill>
              </a:rPr>
              <a:t> : </a:t>
            </a:r>
            <a:r>
              <a:rPr lang="en-US" sz="2000" dirty="0"/>
              <a:t>R</a:t>
            </a:r>
            <a:r>
              <a:rPr lang="fr-FR" sz="2000" dirty="0"/>
              <a:t>éduction de l'utilisation du glucose = </a:t>
            </a:r>
            <a:r>
              <a:rPr lang="fr-FR" sz="2000" b="1" dirty="0"/>
              <a:t>action anti-insuline</a:t>
            </a:r>
          </a:p>
          <a:p>
            <a:pPr defTabSz="785813">
              <a:buFontTx/>
              <a:buChar char="•"/>
            </a:pPr>
            <a:endParaRPr lang="fr-FR" sz="2400" dirty="0"/>
          </a:p>
          <a:p>
            <a:pPr defTabSz="785813">
              <a:buFontTx/>
              <a:buChar char="•"/>
            </a:pPr>
            <a:r>
              <a:rPr lang="fr-FR" sz="2400" dirty="0">
                <a:solidFill>
                  <a:srgbClr val="C00000"/>
                </a:solidFill>
              </a:rPr>
              <a:t>Monogastriques : </a:t>
            </a:r>
            <a:r>
              <a:rPr lang="fr-FR" sz="2000" dirty="0"/>
              <a:t>Augmentation de la néoglucogenèse en plus </a:t>
            </a:r>
            <a:r>
              <a:rPr lang="fr-FR" sz="2000" b="1" dirty="0"/>
              <a:t>= diabétogène</a:t>
            </a:r>
          </a:p>
          <a:p>
            <a:pPr lvl="1" defTabSz="785813">
              <a:buFontTx/>
              <a:buChar char="•"/>
            </a:pPr>
            <a:endParaRPr lang="fr-FR" dirty="0"/>
          </a:p>
          <a:p>
            <a:pPr defTabSz="785813">
              <a:buFontTx/>
              <a:buChar char="•"/>
            </a:pPr>
            <a:r>
              <a:rPr lang="fr-FR" sz="2000" dirty="0">
                <a:solidFill>
                  <a:srgbClr val="C00000"/>
                </a:solidFill>
              </a:rPr>
              <a:t>Ruminants : </a:t>
            </a:r>
            <a:r>
              <a:rPr lang="fr-FR" sz="2000" b="1" dirty="0"/>
              <a:t>peu ou pas d'effet sur la néoglucogenèse </a:t>
            </a:r>
            <a:r>
              <a:rPr lang="fr-FR" sz="1600" dirty="0"/>
              <a:t>qui relève essentiellement de la transformation des AGV, une voie métabolique non contrôlée par les corticoïdes</a:t>
            </a:r>
          </a:p>
          <a:p>
            <a:pPr lvl="1" defTabSz="785813">
              <a:buFontTx/>
              <a:buChar char="•"/>
            </a:pPr>
            <a:endParaRPr lang="fr-FR" sz="1400" dirty="0"/>
          </a:p>
        </p:txBody>
      </p:sp>
      <p:sp>
        <p:nvSpPr>
          <p:cNvPr id="145412" name="Rectangle 4"/>
          <p:cNvSpPr>
            <a:spLocks noGrp="1" noChangeArrowheads="1"/>
          </p:cNvSpPr>
          <p:nvPr>
            <p:ph type="title"/>
          </p:nvPr>
        </p:nvSpPr>
        <p:spPr bwMode="invGray">
          <a:xfrm>
            <a:off x="685800" y="332656"/>
            <a:ext cx="7772400" cy="1276350"/>
          </a:xfrm>
          <a:ln/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rgbClr val="C00000"/>
                </a:solidFill>
              </a:rPr>
              <a:t>Modifications métaboliques</a:t>
            </a:r>
          </a:p>
        </p:txBody>
      </p:sp>
      <p:sp>
        <p:nvSpPr>
          <p:cNvPr id="6" name="Étoile à 5 branches 5"/>
          <p:cNvSpPr/>
          <p:nvPr/>
        </p:nvSpPr>
        <p:spPr>
          <a:xfrm>
            <a:off x="6084168" y="1791532"/>
            <a:ext cx="792241" cy="79208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554543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/>
        </p:nvGrpSpPr>
        <p:grpSpPr>
          <a:xfrm>
            <a:off x="498122" y="1412354"/>
            <a:ext cx="8147756" cy="4777779"/>
            <a:chOff x="498122" y="848412"/>
            <a:chExt cx="8147756" cy="5725516"/>
          </a:xfrm>
        </p:grpSpPr>
        <p:sp>
          <p:nvSpPr>
            <p:cNvPr id="543746" name="Rectangle 2"/>
            <p:cNvSpPr>
              <a:spLocks noChangeArrowheads="1"/>
            </p:cNvSpPr>
            <p:nvPr/>
          </p:nvSpPr>
          <p:spPr bwMode="auto">
            <a:xfrm>
              <a:off x="4199467" y="2625726"/>
              <a:ext cx="22578" cy="474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AFD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747" name="Rectangle 3"/>
            <p:cNvSpPr>
              <a:spLocks noChangeArrowheads="1"/>
            </p:cNvSpPr>
            <p:nvPr/>
          </p:nvSpPr>
          <p:spPr bwMode="auto">
            <a:xfrm>
              <a:off x="4175479" y="2376489"/>
              <a:ext cx="23988" cy="473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AFD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748" name="Oval 4"/>
            <p:cNvSpPr>
              <a:spLocks noChangeArrowheads="1"/>
            </p:cNvSpPr>
            <p:nvPr/>
          </p:nvSpPr>
          <p:spPr bwMode="auto">
            <a:xfrm>
              <a:off x="1365956" y="3810001"/>
              <a:ext cx="93133" cy="106363"/>
            </a:xfrm>
            <a:prstGeom prst="ellipse">
              <a:avLst/>
            </a:prstGeom>
            <a:solidFill>
              <a:srgbClr val="FE9B03"/>
            </a:solidFill>
            <a:ln w="25400">
              <a:solidFill>
                <a:srgbClr val="FE9B0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749" name="Oval 5"/>
            <p:cNvSpPr>
              <a:spLocks noChangeArrowheads="1"/>
            </p:cNvSpPr>
            <p:nvPr/>
          </p:nvSpPr>
          <p:spPr bwMode="auto">
            <a:xfrm>
              <a:off x="2537178" y="3494088"/>
              <a:ext cx="93133" cy="106362"/>
            </a:xfrm>
            <a:prstGeom prst="ellipse">
              <a:avLst/>
            </a:prstGeom>
            <a:solidFill>
              <a:srgbClr val="FE9B03"/>
            </a:solidFill>
            <a:ln w="25400">
              <a:solidFill>
                <a:srgbClr val="FE9B0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750" name="Oval 6"/>
            <p:cNvSpPr>
              <a:spLocks noChangeArrowheads="1"/>
            </p:cNvSpPr>
            <p:nvPr/>
          </p:nvSpPr>
          <p:spPr bwMode="auto">
            <a:xfrm>
              <a:off x="3145368" y="2349501"/>
              <a:ext cx="93133" cy="104775"/>
            </a:xfrm>
            <a:prstGeom prst="ellipse">
              <a:avLst/>
            </a:prstGeom>
            <a:solidFill>
              <a:srgbClr val="FE9B03"/>
            </a:solidFill>
            <a:ln w="25400">
              <a:solidFill>
                <a:srgbClr val="FE9B0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751" name="Oval 7"/>
            <p:cNvSpPr>
              <a:spLocks noChangeArrowheads="1"/>
            </p:cNvSpPr>
            <p:nvPr/>
          </p:nvSpPr>
          <p:spPr bwMode="auto">
            <a:xfrm>
              <a:off x="3719690" y="2165351"/>
              <a:ext cx="93133" cy="104775"/>
            </a:xfrm>
            <a:prstGeom prst="ellipse">
              <a:avLst/>
            </a:prstGeom>
            <a:solidFill>
              <a:srgbClr val="FE9B03"/>
            </a:solidFill>
            <a:ln w="25400">
              <a:solidFill>
                <a:srgbClr val="FE9B0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752" name="Oval 8"/>
            <p:cNvSpPr>
              <a:spLocks noChangeArrowheads="1"/>
            </p:cNvSpPr>
            <p:nvPr/>
          </p:nvSpPr>
          <p:spPr bwMode="auto">
            <a:xfrm>
              <a:off x="4303889" y="2600326"/>
              <a:ext cx="94545" cy="104775"/>
            </a:xfrm>
            <a:prstGeom prst="ellipse">
              <a:avLst/>
            </a:prstGeom>
            <a:solidFill>
              <a:srgbClr val="FE9B03"/>
            </a:solidFill>
            <a:ln w="25400">
              <a:solidFill>
                <a:srgbClr val="FE9B0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753" name="Oval 9"/>
            <p:cNvSpPr>
              <a:spLocks noChangeArrowheads="1"/>
            </p:cNvSpPr>
            <p:nvPr/>
          </p:nvSpPr>
          <p:spPr bwMode="auto">
            <a:xfrm>
              <a:off x="4866923" y="3376614"/>
              <a:ext cx="93133" cy="104775"/>
            </a:xfrm>
            <a:prstGeom prst="ellipse">
              <a:avLst/>
            </a:prstGeom>
            <a:solidFill>
              <a:srgbClr val="FE9B03"/>
            </a:solidFill>
            <a:ln w="25400">
              <a:solidFill>
                <a:srgbClr val="FE9B0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754" name="Oval 10"/>
            <p:cNvSpPr>
              <a:spLocks noChangeArrowheads="1"/>
            </p:cNvSpPr>
            <p:nvPr/>
          </p:nvSpPr>
          <p:spPr bwMode="auto">
            <a:xfrm>
              <a:off x="5463823" y="3533775"/>
              <a:ext cx="93133" cy="106363"/>
            </a:xfrm>
            <a:prstGeom prst="ellipse">
              <a:avLst/>
            </a:prstGeom>
            <a:solidFill>
              <a:srgbClr val="FE9B03"/>
            </a:solidFill>
            <a:ln w="25400">
              <a:solidFill>
                <a:srgbClr val="FE9B0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755" name="Oval 11"/>
            <p:cNvSpPr>
              <a:spLocks noChangeArrowheads="1"/>
            </p:cNvSpPr>
            <p:nvPr/>
          </p:nvSpPr>
          <p:spPr bwMode="auto">
            <a:xfrm>
              <a:off x="6036734" y="3797301"/>
              <a:ext cx="94545" cy="106363"/>
            </a:xfrm>
            <a:prstGeom prst="ellipse">
              <a:avLst/>
            </a:prstGeom>
            <a:solidFill>
              <a:srgbClr val="FE9B03"/>
            </a:solidFill>
            <a:ln w="25400">
              <a:solidFill>
                <a:srgbClr val="FE9B0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756" name="Oval 12"/>
            <p:cNvSpPr>
              <a:spLocks noChangeArrowheads="1"/>
            </p:cNvSpPr>
            <p:nvPr/>
          </p:nvSpPr>
          <p:spPr bwMode="auto">
            <a:xfrm>
              <a:off x="6646334" y="3732213"/>
              <a:ext cx="93133" cy="104775"/>
            </a:xfrm>
            <a:prstGeom prst="ellipse">
              <a:avLst/>
            </a:prstGeom>
            <a:solidFill>
              <a:srgbClr val="FE9B03"/>
            </a:solidFill>
            <a:ln w="25400">
              <a:solidFill>
                <a:srgbClr val="FE9B0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757" name="Oval 13"/>
            <p:cNvSpPr>
              <a:spLocks noChangeArrowheads="1"/>
            </p:cNvSpPr>
            <p:nvPr/>
          </p:nvSpPr>
          <p:spPr bwMode="auto">
            <a:xfrm>
              <a:off x="7207956" y="3784601"/>
              <a:ext cx="94545" cy="104775"/>
            </a:xfrm>
            <a:prstGeom prst="ellipse">
              <a:avLst/>
            </a:prstGeom>
            <a:solidFill>
              <a:srgbClr val="FE9B03"/>
            </a:solidFill>
            <a:ln w="25400">
              <a:solidFill>
                <a:srgbClr val="FE9B0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768" name="Oval 24"/>
            <p:cNvSpPr>
              <a:spLocks noChangeArrowheads="1"/>
            </p:cNvSpPr>
            <p:nvPr/>
          </p:nvSpPr>
          <p:spPr bwMode="auto">
            <a:xfrm>
              <a:off x="1377245" y="4021139"/>
              <a:ext cx="81844" cy="92075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769" name="Oval 25"/>
            <p:cNvSpPr>
              <a:spLocks noChangeArrowheads="1"/>
            </p:cNvSpPr>
            <p:nvPr/>
          </p:nvSpPr>
          <p:spPr bwMode="auto">
            <a:xfrm>
              <a:off x="2548467" y="3824289"/>
              <a:ext cx="81844" cy="92075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770" name="Oval 26"/>
            <p:cNvSpPr>
              <a:spLocks noChangeArrowheads="1"/>
            </p:cNvSpPr>
            <p:nvPr/>
          </p:nvSpPr>
          <p:spPr bwMode="auto">
            <a:xfrm>
              <a:off x="3134079" y="3849689"/>
              <a:ext cx="81844" cy="92075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771" name="Oval 27"/>
            <p:cNvSpPr>
              <a:spLocks noChangeArrowheads="1"/>
            </p:cNvSpPr>
            <p:nvPr/>
          </p:nvSpPr>
          <p:spPr bwMode="auto">
            <a:xfrm>
              <a:off x="3695701" y="3916364"/>
              <a:ext cx="81844" cy="92075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772" name="Oval 28"/>
            <p:cNvSpPr>
              <a:spLocks noChangeArrowheads="1"/>
            </p:cNvSpPr>
            <p:nvPr/>
          </p:nvSpPr>
          <p:spPr bwMode="auto">
            <a:xfrm>
              <a:off x="4292601" y="3876676"/>
              <a:ext cx="81844" cy="92075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773" name="Oval 29"/>
            <p:cNvSpPr>
              <a:spLocks noChangeArrowheads="1"/>
            </p:cNvSpPr>
            <p:nvPr/>
          </p:nvSpPr>
          <p:spPr bwMode="auto">
            <a:xfrm>
              <a:off x="4889501" y="3836989"/>
              <a:ext cx="81844" cy="92075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774" name="Oval 30"/>
            <p:cNvSpPr>
              <a:spLocks noChangeArrowheads="1"/>
            </p:cNvSpPr>
            <p:nvPr/>
          </p:nvSpPr>
          <p:spPr bwMode="auto">
            <a:xfrm>
              <a:off x="5463823" y="3863976"/>
              <a:ext cx="81844" cy="92075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775" name="Oval 31"/>
            <p:cNvSpPr>
              <a:spLocks noChangeArrowheads="1"/>
            </p:cNvSpPr>
            <p:nvPr/>
          </p:nvSpPr>
          <p:spPr bwMode="auto">
            <a:xfrm>
              <a:off x="6072012" y="3956051"/>
              <a:ext cx="81844" cy="92075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776" name="Oval 32"/>
            <p:cNvSpPr>
              <a:spLocks noChangeArrowheads="1"/>
            </p:cNvSpPr>
            <p:nvPr/>
          </p:nvSpPr>
          <p:spPr bwMode="auto">
            <a:xfrm>
              <a:off x="6646334" y="3956051"/>
              <a:ext cx="81844" cy="92075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777" name="Oval 33"/>
            <p:cNvSpPr>
              <a:spLocks noChangeArrowheads="1"/>
            </p:cNvSpPr>
            <p:nvPr/>
          </p:nvSpPr>
          <p:spPr bwMode="auto">
            <a:xfrm>
              <a:off x="7313790" y="3981451"/>
              <a:ext cx="81844" cy="92075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778" name="Oval 34"/>
            <p:cNvSpPr>
              <a:spLocks noChangeArrowheads="1"/>
            </p:cNvSpPr>
            <p:nvPr/>
          </p:nvSpPr>
          <p:spPr bwMode="auto">
            <a:xfrm>
              <a:off x="1319390" y="5205413"/>
              <a:ext cx="93133" cy="106362"/>
            </a:xfrm>
            <a:prstGeom prst="ellipse">
              <a:avLst/>
            </a:prstGeom>
            <a:solidFill>
              <a:srgbClr val="FE9B03"/>
            </a:solidFill>
            <a:ln w="25400">
              <a:solidFill>
                <a:srgbClr val="FE9B0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779" name="Oval 35"/>
            <p:cNvSpPr>
              <a:spLocks noChangeArrowheads="1"/>
            </p:cNvSpPr>
            <p:nvPr/>
          </p:nvSpPr>
          <p:spPr bwMode="auto">
            <a:xfrm>
              <a:off x="2501901" y="5376863"/>
              <a:ext cx="93133" cy="106362"/>
            </a:xfrm>
            <a:prstGeom prst="ellipse">
              <a:avLst/>
            </a:prstGeom>
            <a:solidFill>
              <a:srgbClr val="FE9B03"/>
            </a:solidFill>
            <a:ln w="25400">
              <a:solidFill>
                <a:srgbClr val="FE9B0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780" name="Oval 36"/>
            <p:cNvSpPr>
              <a:spLocks noChangeArrowheads="1"/>
            </p:cNvSpPr>
            <p:nvPr/>
          </p:nvSpPr>
          <p:spPr bwMode="auto">
            <a:xfrm>
              <a:off x="3684412" y="5745163"/>
              <a:ext cx="93133" cy="106362"/>
            </a:xfrm>
            <a:prstGeom prst="ellipse">
              <a:avLst/>
            </a:prstGeom>
            <a:solidFill>
              <a:srgbClr val="FE9B03"/>
            </a:solidFill>
            <a:ln w="25400">
              <a:solidFill>
                <a:srgbClr val="FE9B0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781" name="Oval 37"/>
            <p:cNvSpPr>
              <a:spLocks noChangeArrowheads="1"/>
            </p:cNvSpPr>
            <p:nvPr/>
          </p:nvSpPr>
          <p:spPr bwMode="auto">
            <a:xfrm>
              <a:off x="4842934" y="5548314"/>
              <a:ext cx="94545" cy="104775"/>
            </a:xfrm>
            <a:prstGeom prst="ellipse">
              <a:avLst/>
            </a:prstGeom>
            <a:solidFill>
              <a:srgbClr val="FE9B03"/>
            </a:solidFill>
            <a:ln w="25400">
              <a:solidFill>
                <a:srgbClr val="FE9B0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782" name="Oval 38"/>
            <p:cNvSpPr>
              <a:spLocks noChangeArrowheads="1"/>
            </p:cNvSpPr>
            <p:nvPr/>
          </p:nvSpPr>
          <p:spPr bwMode="auto">
            <a:xfrm>
              <a:off x="6025445" y="5376863"/>
              <a:ext cx="94545" cy="106362"/>
            </a:xfrm>
            <a:prstGeom prst="ellipse">
              <a:avLst/>
            </a:prstGeom>
            <a:solidFill>
              <a:srgbClr val="FE9B03"/>
            </a:solidFill>
            <a:ln w="25400">
              <a:solidFill>
                <a:srgbClr val="FE9B0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783" name="Oval 39"/>
            <p:cNvSpPr>
              <a:spLocks noChangeArrowheads="1"/>
            </p:cNvSpPr>
            <p:nvPr/>
          </p:nvSpPr>
          <p:spPr bwMode="auto">
            <a:xfrm>
              <a:off x="7172678" y="5337176"/>
              <a:ext cx="94544" cy="106363"/>
            </a:xfrm>
            <a:prstGeom prst="ellipse">
              <a:avLst/>
            </a:prstGeom>
            <a:solidFill>
              <a:srgbClr val="FE9B03"/>
            </a:solidFill>
            <a:ln w="25400">
              <a:solidFill>
                <a:srgbClr val="FE9B0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10" name="Oval 66"/>
            <p:cNvSpPr>
              <a:spLocks noChangeArrowheads="1"/>
            </p:cNvSpPr>
            <p:nvPr/>
          </p:nvSpPr>
          <p:spPr bwMode="auto">
            <a:xfrm>
              <a:off x="1341968" y="5087939"/>
              <a:ext cx="81844" cy="92075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11" name="Oval 67"/>
            <p:cNvSpPr>
              <a:spLocks noChangeArrowheads="1"/>
            </p:cNvSpPr>
            <p:nvPr/>
          </p:nvSpPr>
          <p:spPr bwMode="auto">
            <a:xfrm>
              <a:off x="2524479" y="5205414"/>
              <a:ext cx="81844" cy="92075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12" name="Oval 68"/>
            <p:cNvSpPr>
              <a:spLocks noChangeArrowheads="1"/>
            </p:cNvSpPr>
            <p:nvPr/>
          </p:nvSpPr>
          <p:spPr bwMode="auto">
            <a:xfrm>
              <a:off x="3684412" y="5073651"/>
              <a:ext cx="81844" cy="9366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13" name="Oval 69"/>
            <p:cNvSpPr>
              <a:spLocks noChangeArrowheads="1"/>
            </p:cNvSpPr>
            <p:nvPr/>
          </p:nvSpPr>
          <p:spPr bwMode="auto">
            <a:xfrm>
              <a:off x="4902201" y="5100639"/>
              <a:ext cx="81844" cy="92075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14" name="Oval 70"/>
            <p:cNvSpPr>
              <a:spLocks noChangeArrowheads="1"/>
            </p:cNvSpPr>
            <p:nvPr/>
          </p:nvSpPr>
          <p:spPr bwMode="auto">
            <a:xfrm>
              <a:off x="6014156" y="5021264"/>
              <a:ext cx="81844" cy="92075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15" name="Oval 71"/>
            <p:cNvSpPr>
              <a:spLocks noChangeArrowheads="1"/>
            </p:cNvSpPr>
            <p:nvPr/>
          </p:nvSpPr>
          <p:spPr bwMode="auto">
            <a:xfrm>
              <a:off x="7196667" y="5021264"/>
              <a:ext cx="81844" cy="92075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28" name="Line 84"/>
            <p:cNvSpPr>
              <a:spLocks noChangeShapeType="1"/>
            </p:cNvSpPr>
            <p:nvPr/>
          </p:nvSpPr>
          <p:spPr bwMode="auto">
            <a:xfrm>
              <a:off x="1365956" y="6180138"/>
              <a:ext cx="5842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29" name="Line 85"/>
            <p:cNvSpPr>
              <a:spLocks noChangeShapeType="1"/>
            </p:cNvSpPr>
            <p:nvPr/>
          </p:nvSpPr>
          <p:spPr bwMode="auto">
            <a:xfrm flipV="1">
              <a:off x="7207956" y="5995988"/>
              <a:ext cx="0" cy="1841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30" name="Line 86"/>
            <p:cNvSpPr>
              <a:spLocks noChangeShapeType="1"/>
            </p:cNvSpPr>
            <p:nvPr/>
          </p:nvSpPr>
          <p:spPr bwMode="auto">
            <a:xfrm flipV="1">
              <a:off x="6036733" y="5983288"/>
              <a:ext cx="0" cy="1841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31" name="Line 87"/>
            <p:cNvSpPr>
              <a:spLocks noChangeShapeType="1"/>
            </p:cNvSpPr>
            <p:nvPr/>
          </p:nvSpPr>
          <p:spPr bwMode="auto">
            <a:xfrm flipV="1">
              <a:off x="4854222" y="5969000"/>
              <a:ext cx="0" cy="1841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32" name="Line 88"/>
            <p:cNvSpPr>
              <a:spLocks noChangeShapeType="1"/>
            </p:cNvSpPr>
            <p:nvPr/>
          </p:nvSpPr>
          <p:spPr bwMode="auto">
            <a:xfrm flipV="1">
              <a:off x="3695700" y="5995988"/>
              <a:ext cx="0" cy="1841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33" name="Line 89"/>
            <p:cNvSpPr>
              <a:spLocks noChangeShapeType="1"/>
            </p:cNvSpPr>
            <p:nvPr/>
          </p:nvSpPr>
          <p:spPr bwMode="auto">
            <a:xfrm flipV="1">
              <a:off x="2524478" y="5983288"/>
              <a:ext cx="0" cy="1841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34" name="Line 90"/>
            <p:cNvSpPr>
              <a:spLocks noChangeShapeType="1"/>
            </p:cNvSpPr>
            <p:nvPr/>
          </p:nvSpPr>
          <p:spPr bwMode="auto">
            <a:xfrm flipV="1">
              <a:off x="1354667" y="5983288"/>
              <a:ext cx="0" cy="1841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35" name="Line 91"/>
            <p:cNvSpPr>
              <a:spLocks noChangeShapeType="1"/>
            </p:cNvSpPr>
            <p:nvPr/>
          </p:nvSpPr>
          <p:spPr bwMode="auto">
            <a:xfrm flipV="1">
              <a:off x="1189567" y="4587875"/>
              <a:ext cx="0" cy="130333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36" name="Line 92"/>
            <p:cNvSpPr>
              <a:spLocks noChangeShapeType="1"/>
            </p:cNvSpPr>
            <p:nvPr/>
          </p:nvSpPr>
          <p:spPr bwMode="auto">
            <a:xfrm>
              <a:off x="1202267" y="4600575"/>
              <a:ext cx="117123" cy="0"/>
            </a:xfrm>
            <a:prstGeom prst="line">
              <a:avLst/>
            </a:prstGeom>
            <a:noFill/>
            <a:ln w="254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37" name="Line 93"/>
            <p:cNvSpPr>
              <a:spLocks noChangeShapeType="1"/>
            </p:cNvSpPr>
            <p:nvPr/>
          </p:nvSpPr>
          <p:spPr bwMode="auto">
            <a:xfrm>
              <a:off x="1224845" y="5035550"/>
              <a:ext cx="117123" cy="0"/>
            </a:xfrm>
            <a:prstGeom prst="line">
              <a:avLst/>
            </a:prstGeom>
            <a:noFill/>
            <a:ln w="254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38" name="Line 94"/>
            <p:cNvSpPr>
              <a:spLocks noChangeShapeType="1"/>
            </p:cNvSpPr>
            <p:nvPr/>
          </p:nvSpPr>
          <p:spPr bwMode="auto">
            <a:xfrm>
              <a:off x="1213556" y="5456238"/>
              <a:ext cx="11712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39" name="Line 95"/>
            <p:cNvSpPr>
              <a:spLocks noChangeShapeType="1"/>
            </p:cNvSpPr>
            <p:nvPr/>
          </p:nvSpPr>
          <p:spPr bwMode="auto">
            <a:xfrm>
              <a:off x="1213556" y="5876925"/>
              <a:ext cx="11712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40" name="Line 96"/>
            <p:cNvSpPr>
              <a:spLocks noChangeShapeType="1"/>
            </p:cNvSpPr>
            <p:nvPr/>
          </p:nvSpPr>
          <p:spPr bwMode="auto">
            <a:xfrm flipV="1">
              <a:off x="1224844" y="2309814"/>
              <a:ext cx="0" cy="17240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41" name="Line 97"/>
            <p:cNvSpPr>
              <a:spLocks noChangeShapeType="1"/>
            </p:cNvSpPr>
            <p:nvPr/>
          </p:nvSpPr>
          <p:spPr bwMode="auto">
            <a:xfrm>
              <a:off x="1213556" y="4060825"/>
              <a:ext cx="11712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42" name="Line 98"/>
            <p:cNvSpPr>
              <a:spLocks noChangeShapeType="1"/>
            </p:cNvSpPr>
            <p:nvPr/>
          </p:nvSpPr>
          <p:spPr bwMode="auto">
            <a:xfrm>
              <a:off x="1260123" y="3217863"/>
              <a:ext cx="117122" cy="0"/>
            </a:xfrm>
            <a:prstGeom prst="line">
              <a:avLst/>
            </a:prstGeom>
            <a:noFill/>
            <a:ln w="254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43" name="Line 99"/>
            <p:cNvSpPr>
              <a:spLocks noChangeShapeType="1"/>
            </p:cNvSpPr>
            <p:nvPr/>
          </p:nvSpPr>
          <p:spPr bwMode="auto">
            <a:xfrm>
              <a:off x="1237545" y="2336800"/>
              <a:ext cx="117122" cy="0"/>
            </a:xfrm>
            <a:prstGeom prst="line">
              <a:avLst/>
            </a:prstGeom>
            <a:noFill/>
            <a:ln w="254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58" name="Line 114"/>
            <p:cNvSpPr>
              <a:spLocks noChangeShapeType="1"/>
            </p:cNvSpPr>
            <p:nvPr/>
          </p:nvSpPr>
          <p:spPr bwMode="auto">
            <a:xfrm flipV="1">
              <a:off x="1430867" y="3856038"/>
              <a:ext cx="1158523" cy="2381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59" name="Line 115"/>
            <p:cNvSpPr>
              <a:spLocks noChangeShapeType="1"/>
            </p:cNvSpPr>
            <p:nvPr/>
          </p:nvSpPr>
          <p:spPr bwMode="auto">
            <a:xfrm>
              <a:off x="2600678" y="3870325"/>
              <a:ext cx="574322" cy="523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60" name="Line 116"/>
            <p:cNvSpPr>
              <a:spLocks noChangeShapeType="1"/>
            </p:cNvSpPr>
            <p:nvPr/>
          </p:nvSpPr>
          <p:spPr bwMode="auto">
            <a:xfrm>
              <a:off x="3186290" y="3935414"/>
              <a:ext cx="550333" cy="269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61" name="Line 117"/>
            <p:cNvSpPr>
              <a:spLocks noChangeShapeType="1"/>
            </p:cNvSpPr>
            <p:nvPr/>
          </p:nvSpPr>
          <p:spPr bwMode="auto">
            <a:xfrm flipV="1">
              <a:off x="3747911" y="3935414"/>
              <a:ext cx="563034" cy="396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62" name="Line 118"/>
            <p:cNvSpPr>
              <a:spLocks noChangeShapeType="1"/>
            </p:cNvSpPr>
            <p:nvPr/>
          </p:nvSpPr>
          <p:spPr bwMode="auto">
            <a:xfrm flipV="1">
              <a:off x="4322234" y="3883026"/>
              <a:ext cx="585611" cy="666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63" name="Line 119"/>
            <p:cNvSpPr>
              <a:spLocks noChangeShapeType="1"/>
            </p:cNvSpPr>
            <p:nvPr/>
          </p:nvSpPr>
          <p:spPr bwMode="auto">
            <a:xfrm>
              <a:off x="4919134" y="3895725"/>
              <a:ext cx="574323" cy="396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64" name="Line 120"/>
            <p:cNvSpPr>
              <a:spLocks noChangeShapeType="1"/>
            </p:cNvSpPr>
            <p:nvPr/>
          </p:nvSpPr>
          <p:spPr bwMode="auto">
            <a:xfrm>
              <a:off x="5504745" y="3949700"/>
              <a:ext cx="596900" cy="523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65" name="Line 121"/>
            <p:cNvSpPr>
              <a:spLocks noChangeShapeType="1"/>
            </p:cNvSpPr>
            <p:nvPr/>
          </p:nvSpPr>
          <p:spPr bwMode="auto">
            <a:xfrm>
              <a:off x="6112934" y="4008438"/>
              <a:ext cx="5743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66" name="Line 122"/>
            <p:cNvSpPr>
              <a:spLocks noChangeShapeType="1"/>
            </p:cNvSpPr>
            <p:nvPr/>
          </p:nvSpPr>
          <p:spPr bwMode="auto">
            <a:xfrm>
              <a:off x="6698545" y="4008438"/>
              <a:ext cx="6208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67" name="Line 123"/>
            <p:cNvSpPr>
              <a:spLocks noChangeShapeType="1"/>
            </p:cNvSpPr>
            <p:nvPr/>
          </p:nvSpPr>
          <p:spPr bwMode="auto">
            <a:xfrm>
              <a:off x="1371601" y="5159376"/>
              <a:ext cx="1182511" cy="1063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68" name="Line 124"/>
            <p:cNvSpPr>
              <a:spLocks noChangeShapeType="1"/>
            </p:cNvSpPr>
            <p:nvPr/>
          </p:nvSpPr>
          <p:spPr bwMode="auto">
            <a:xfrm flipV="1">
              <a:off x="2565400" y="5146676"/>
              <a:ext cx="1147234" cy="1317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69" name="Line 125"/>
            <p:cNvSpPr>
              <a:spLocks noChangeShapeType="1"/>
            </p:cNvSpPr>
            <p:nvPr/>
          </p:nvSpPr>
          <p:spPr bwMode="auto">
            <a:xfrm>
              <a:off x="3725334" y="5153025"/>
              <a:ext cx="12050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70" name="Line 126"/>
            <p:cNvSpPr>
              <a:spLocks noChangeShapeType="1"/>
            </p:cNvSpPr>
            <p:nvPr/>
          </p:nvSpPr>
          <p:spPr bwMode="auto">
            <a:xfrm flipV="1">
              <a:off x="4943123" y="5081589"/>
              <a:ext cx="1123244" cy="777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71" name="Line 127"/>
            <p:cNvSpPr>
              <a:spLocks noChangeShapeType="1"/>
            </p:cNvSpPr>
            <p:nvPr/>
          </p:nvSpPr>
          <p:spPr bwMode="auto">
            <a:xfrm flipV="1">
              <a:off x="6077657" y="5067300"/>
              <a:ext cx="1148644" cy="269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72" name="Line 128"/>
            <p:cNvSpPr>
              <a:spLocks noChangeShapeType="1"/>
            </p:cNvSpPr>
            <p:nvPr/>
          </p:nvSpPr>
          <p:spPr bwMode="auto">
            <a:xfrm flipV="1">
              <a:off x="1430867" y="3567113"/>
              <a:ext cx="1147234" cy="328612"/>
            </a:xfrm>
            <a:prstGeom prst="line">
              <a:avLst/>
            </a:prstGeom>
            <a:noFill/>
            <a:ln w="12700">
              <a:solidFill>
                <a:srgbClr val="FE9B0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73" name="Line 129"/>
            <p:cNvSpPr>
              <a:spLocks noChangeShapeType="1"/>
            </p:cNvSpPr>
            <p:nvPr/>
          </p:nvSpPr>
          <p:spPr bwMode="auto">
            <a:xfrm flipV="1">
              <a:off x="2589389" y="2422525"/>
              <a:ext cx="596900" cy="1157288"/>
            </a:xfrm>
            <a:prstGeom prst="line">
              <a:avLst/>
            </a:prstGeom>
            <a:noFill/>
            <a:ln w="12700">
              <a:solidFill>
                <a:srgbClr val="FE9B0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74" name="Line 130"/>
            <p:cNvSpPr>
              <a:spLocks noChangeShapeType="1"/>
            </p:cNvSpPr>
            <p:nvPr/>
          </p:nvSpPr>
          <p:spPr bwMode="auto">
            <a:xfrm flipV="1">
              <a:off x="3197578" y="2198689"/>
              <a:ext cx="585612" cy="236537"/>
            </a:xfrm>
            <a:prstGeom prst="line">
              <a:avLst/>
            </a:prstGeom>
            <a:noFill/>
            <a:ln w="12700">
              <a:solidFill>
                <a:srgbClr val="FE9B0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75" name="Line 131"/>
            <p:cNvSpPr>
              <a:spLocks noChangeShapeType="1"/>
            </p:cNvSpPr>
            <p:nvPr/>
          </p:nvSpPr>
          <p:spPr bwMode="auto">
            <a:xfrm>
              <a:off x="3795889" y="2211389"/>
              <a:ext cx="572911" cy="460375"/>
            </a:xfrm>
            <a:prstGeom prst="line">
              <a:avLst/>
            </a:prstGeom>
            <a:noFill/>
            <a:ln w="12700">
              <a:solidFill>
                <a:srgbClr val="FE9B0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76" name="Line 132"/>
            <p:cNvSpPr>
              <a:spLocks noChangeShapeType="1"/>
            </p:cNvSpPr>
            <p:nvPr/>
          </p:nvSpPr>
          <p:spPr bwMode="auto">
            <a:xfrm>
              <a:off x="4380089" y="2686050"/>
              <a:ext cx="527756" cy="762000"/>
            </a:xfrm>
            <a:prstGeom prst="line">
              <a:avLst/>
            </a:prstGeom>
            <a:noFill/>
            <a:ln w="12700">
              <a:solidFill>
                <a:srgbClr val="FE9B0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77" name="Line 133"/>
            <p:cNvSpPr>
              <a:spLocks noChangeShapeType="1"/>
            </p:cNvSpPr>
            <p:nvPr/>
          </p:nvSpPr>
          <p:spPr bwMode="auto">
            <a:xfrm>
              <a:off x="4919134" y="3462339"/>
              <a:ext cx="585612" cy="117475"/>
            </a:xfrm>
            <a:prstGeom prst="line">
              <a:avLst/>
            </a:prstGeom>
            <a:noFill/>
            <a:ln w="12700">
              <a:solidFill>
                <a:srgbClr val="FE9B0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78" name="Line 134"/>
            <p:cNvSpPr>
              <a:spLocks noChangeShapeType="1"/>
            </p:cNvSpPr>
            <p:nvPr/>
          </p:nvSpPr>
          <p:spPr bwMode="auto">
            <a:xfrm>
              <a:off x="5516034" y="3594100"/>
              <a:ext cx="539044" cy="209550"/>
            </a:xfrm>
            <a:prstGeom prst="line">
              <a:avLst/>
            </a:prstGeom>
            <a:noFill/>
            <a:ln w="12700">
              <a:solidFill>
                <a:srgbClr val="FE9B0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79" name="Line 135"/>
            <p:cNvSpPr>
              <a:spLocks noChangeShapeType="1"/>
            </p:cNvSpPr>
            <p:nvPr/>
          </p:nvSpPr>
          <p:spPr bwMode="auto">
            <a:xfrm flipV="1">
              <a:off x="6066367" y="3763964"/>
              <a:ext cx="596900" cy="53975"/>
            </a:xfrm>
            <a:prstGeom prst="line">
              <a:avLst/>
            </a:prstGeom>
            <a:noFill/>
            <a:ln w="12700">
              <a:solidFill>
                <a:srgbClr val="FE9B0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80" name="Line 136"/>
            <p:cNvSpPr>
              <a:spLocks noChangeShapeType="1"/>
            </p:cNvSpPr>
            <p:nvPr/>
          </p:nvSpPr>
          <p:spPr bwMode="auto">
            <a:xfrm>
              <a:off x="6675968" y="3778250"/>
              <a:ext cx="584200" cy="65088"/>
            </a:xfrm>
            <a:prstGeom prst="line">
              <a:avLst/>
            </a:prstGeom>
            <a:noFill/>
            <a:ln w="12700">
              <a:solidFill>
                <a:srgbClr val="FE9B0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81" name="Line 137"/>
            <p:cNvSpPr>
              <a:spLocks noChangeShapeType="1"/>
            </p:cNvSpPr>
            <p:nvPr/>
          </p:nvSpPr>
          <p:spPr bwMode="auto">
            <a:xfrm>
              <a:off x="1360312" y="5251450"/>
              <a:ext cx="1182511" cy="184150"/>
            </a:xfrm>
            <a:prstGeom prst="line">
              <a:avLst/>
            </a:prstGeom>
            <a:noFill/>
            <a:ln w="12700">
              <a:solidFill>
                <a:srgbClr val="FE9B0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82" name="Line 138"/>
            <p:cNvSpPr>
              <a:spLocks noChangeShapeType="1"/>
            </p:cNvSpPr>
            <p:nvPr/>
          </p:nvSpPr>
          <p:spPr bwMode="auto">
            <a:xfrm>
              <a:off x="2554111" y="5449888"/>
              <a:ext cx="1158523" cy="341312"/>
            </a:xfrm>
            <a:prstGeom prst="line">
              <a:avLst/>
            </a:prstGeom>
            <a:noFill/>
            <a:ln w="12700">
              <a:solidFill>
                <a:srgbClr val="FE9B0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83" name="Line 139"/>
            <p:cNvSpPr>
              <a:spLocks noChangeShapeType="1"/>
            </p:cNvSpPr>
            <p:nvPr/>
          </p:nvSpPr>
          <p:spPr bwMode="auto">
            <a:xfrm flipV="1">
              <a:off x="3725334" y="5594350"/>
              <a:ext cx="1182511" cy="211138"/>
            </a:xfrm>
            <a:prstGeom prst="line">
              <a:avLst/>
            </a:prstGeom>
            <a:noFill/>
            <a:ln w="12700">
              <a:solidFill>
                <a:srgbClr val="FE9B0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84" name="Line 140"/>
            <p:cNvSpPr>
              <a:spLocks noChangeShapeType="1"/>
            </p:cNvSpPr>
            <p:nvPr/>
          </p:nvSpPr>
          <p:spPr bwMode="auto">
            <a:xfrm flipV="1">
              <a:off x="4919133" y="5435600"/>
              <a:ext cx="1135945" cy="171450"/>
            </a:xfrm>
            <a:prstGeom prst="line">
              <a:avLst/>
            </a:prstGeom>
            <a:noFill/>
            <a:ln w="12700">
              <a:solidFill>
                <a:srgbClr val="FE9B0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85" name="Line 141"/>
            <p:cNvSpPr>
              <a:spLocks noChangeShapeType="1"/>
            </p:cNvSpPr>
            <p:nvPr/>
          </p:nvSpPr>
          <p:spPr bwMode="auto">
            <a:xfrm flipV="1">
              <a:off x="6077656" y="5383214"/>
              <a:ext cx="1135944" cy="66675"/>
            </a:xfrm>
            <a:prstGeom prst="line">
              <a:avLst/>
            </a:prstGeom>
            <a:noFill/>
            <a:ln w="12700">
              <a:solidFill>
                <a:srgbClr val="FE9B0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918" name="Rectangle 174"/>
            <p:cNvSpPr>
              <a:spLocks noChangeArrowheads="1"/>
            </p:cNvSpPr>
            <p:nvPr/>
          </p:nvSpPr>
          <p:spPr bwMode="auto">
            <a:xfrm>
              <a:off x="745067" y="2125664"/>
              <a:ext cx="379822" cy="30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AFD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5837" tIns="26335" rIns="65837" bIns="26335">
              <a:spAutoFit/>
            </a:bodyPr>
            <a:lstStyle/>
            <a:p>
              <a:pPr defTabSz="790575">
                <a:lnSpc>
                  <a:spcPct val="85000"/>
                </a:lnSpc>
              </a:pPr>
              <a:r>
                <a:rPr lang="fi-FI" sz="1900"/>
                <a:t>80</a:t>
              </a:r>
            </a:p>
          </p:txBody>
        </p:sp>
        <p:sp>
          <p:nvSpPr>
            <p:cNvPr id="543919" name="Rectangle 175"/>
            <p:cNvSpPr>
              <a:spLocks noChangeArrowheads="1"/>
            </p:cNvSpPr>
            <p:nvPr/>
          </p:nvSpPr>
          <p:spPr bwMode="auto">
            <a:xfrm>
              <a:off x="745067" y="3021014"/>
              <a:ext cx="379822" cy="30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AFD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5837" tIns="26335" rIns="65837" bIns="26335">
              <a:spAutoFit/>
            </a:bodyPr>
            <a:lstStyle/>
            <a:p>
              <a:pPr defTabSz="790575">
                <a:lnSpc>
                  <a:spcPct val="85000"/>
                </a:lnSpc>
              </a:pPr>
              <a:r>
                <a:rPr lang="fi-FI" sz="1900"/>
                <a:t>60</a:t>
              </a:r>
            </a:p>
          </p:txBody>
        </p:sp>
        <p:sp>
          <p:nvSpPr>
            <p:cNvPr id="543920" name="Rectangle 176"/>
            <p:cNvSpPr>
              <a:spLocks noChangeArrowheads="1"/>
            </p:cNvSpPr>
            <p:nvPr/>
          </p:nvSpPr>
          <p:spPr bwMode="auto">
            <a:xfrm>
              <a:off x="745067" y="3849689"/>
              <a:ext cx="379822" cy="30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AFD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5837" tIns="26335" rIns="65837" bIns="26335">
              <a:spAutoFit/>
            </a:bodyPr>
            <a:lstStyle/>
            <a:p>
              <a:pPr defTabSz="790575">
                <a:lnSpc>
                  <a:spcPct val="85000"/>
                </a:lnSpc>
              </a:pPr>
              <a:r>
                <a:rPr lang="fi-FI" sz="1900"/>
                <a:t>40</a:t>
              </a:r>
            </a:p>
          </p:txBody>
        </p:sp>
        <p:sp>
          <p:nvSpPr>
            <p:cNvPr id="543921" name="Rectangle 177"/>
            <p:cNvSpPr>
              <a:spLocks noChangeArrowheads="1"/>
            </p:cNvSpPr>
            <p:nvPr/>
          </p:nvSpPr>
          <p:spPr bwMode="auto">
            <a:xfrm>
              <a:off x="745067" y="4456114"/>
              <a:ext cx="379822" cy="30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AFD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5837" tIns="26335" rIns="65837" bIns="26335">
              <a:spAutoFit/>
            </a:bodyPr>
            <a:lstStyle/>
            <a:p>
              <a:pPr defTabSz="790575">
                <a:lnSpc>
                  <a:spcPct val="85000"/>
                </a:lnSpc>
              </a:pPr>
              <a:r>
                <a:rPr lang="fi-FI" sz="1900"/>
                <a:t>20</a:t>
              </a:r>
            </a:p>
          </p:txBody>
        </p:sp>
        <p:sp>
          <p:nvSpPr>
            <p:cNvPr id="543922" name="Rectangle 178"/>
            <p:cNvSpPr>
              <a:spLocks noChangeArrowheads="1"/>
            </p:cNvSpPr>
            <p:nvPr/>
          </p:nvSpPr>
          <p:spPr bwMode="auto">
            <a:xfrm>
              <a:off x="745067" y="5311775"/>
              <a:ext cx="379822" cy="30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AFD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5837" tIns="26335" rIns="65837" bIns="26335">
              <a:spAutoFit/>
            </a:bodyPr>
            <a:lstStyle/>
            <a:p>
              <a:pPr defTabSz="790575">
                <a:lnSpc>
                  <a:spcPct val="85000"/>
                </a:lnSpc>
              </a:pPr>
              <a:r>
                <a:rPr lang="fi-FI" sz="1900"/>
                <a:t>10</a:t>
              </a:r>
            </a:p>
          </p:txBody>
        </p:sp>
        <p:sp>
          <p:nvSpPr>
            <p:cNvPr id="543926" name="Rectangle 182"/>
            <p:cNvSpPr>
              <a:spLocks noChangeArrowheads="1"/>
            </p:cNvSpPr>
            <p:nvPr/>
          </p:nvSpPr>
          <p:spPr bwMode="auto">
            <a:xfrm>
              <a:off x="1189568" y="1892301"/>
              <a:ext cx="1724378" cy="546100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65837" tIns="26335" rIns="65837" bIns="26335">
              <a:spAutoFit/>
            </a:bodyPr>
            <a:lstStyle/>
            <a:p>
              <a:pPr algn="ctr" defTabSz="790575">
                <a:lnSpc>
                  <a:spcPct val="85000"/>
                </a:lnSpc>
              </a:pPr>
              <a:r>
                <a:rPr lang="fi-FI" sz="1900" dirty="0"/>
                <a:t>Glycémie</a:t>
              </a:r>
            </a:p>
            <a:p>
              <a:pPr algn="ctr" defTabSz="790575">
                <a:lnSpc>
                  <a:spcPct val="85000"/>
                </a:lnSpc>
              </a:pPr>
              <a:r>
                <a:rPr lang="fi-FI" sz="1900" dirty="0"/>
                <a:t>    ( mg /100 ml )</a:t>
              </a:r>
            </a:p>
          </p:txBody>
        </p:sp>
        <p:sp>
          <p:nvSpPr>
            <p:cNvPr id="543927" name="Rectangle 183"/>
            <p:cNvSpPr>
              <a:spLocks noChangeArrowheads="1"/>
            </p:cNvSpPr>
            <p:nvPr/>
          </p:nvSpPr>
          <p:spPr bwMode="auto">
            <a:xfrm>
              <a:off x="1120423" y="4284664"/>
              <a:ext cx="3204634" cy="3127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65837" tIns="26335" rIns="65837" bIns="26335">
              <a:spAutoFit/>
            </a:bodyPr>
            <a:lstStyle/>
            <a:p>
              <a:pPr defTabSz="790575">
                <a:lnSpc>
                  <a:spcPct val="85000"/>
                </a:lnSpc>
              </a:pPr>
              <a:r>
                <a:rPr lang="fi-FI" sz="1900" dirty="0"/>
                <a:t>Production lactée    ( kg / jour)</a:t>
              </a:r>
            </a:p>
          </p:txBody>
        </p:sp>
        <p:sp>
          <p:nvSpPr>
            <p:cNvPr id="543930" name="Rectangle 186"/>
            <p:cNvSpPr>
              <a:spLocks noChangeArrowheads="1"/>
            </p:cNvSpPr>
            <p:nvPr/>
          </p:nvSpPr>
          <p:spPr bwMode="auto">
            <a:xfrm>
              <a:off x="4889500" y="3100389"/>
              <a:ext cx="614951" cy="30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AFD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5837" tIns="26335" rIns="65837" bIns="26335">
              <a:spAutoFit/>
            </a:bodyPr>
            <a:lstStyle/>
            <a:p>
              <a:pPr defTabSz="790575">
                <a:lnSpc>
                  <a:spcPct val="85000"/>
                </a:lnSpc>
              </a:pPr>
              <a:r>
                <a:rPr lang="fi-FI" sz="1900">
                  <a:solidFill>
                    <a:srgbClr val="FE9B03"/>
                  </a:solidFill>
                </a:rPr>
                <a:t>DXM</a:t>
              </a:r>
            </a:p>
          </p:txBody>
        </p:sp>
        <p:sp>
          <p:nvSpPr>
            <p:cNvPr id="543932" name="Rectangle 188"/>
            <p:cNvSpPr>
              <a:spLocks noChangeArrowheads="1"/>
            </p:cNvSpPr>
            <p:nvPr/>
          </p:nvSpPr>
          <p:spPr bwMode="auto">
            <a:xfrm>
              <a:off x="6153857" y="4152900"/>
              <a:ext cx="949677" cy="300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AFD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5837" tIns="26335" rIns="65837" bIns="26335">
              <a:spAutoFit/>
            </a:bodyPr>
            <a:lstStyle/>
            <a:p>
              <a:pPr defTabSz="790575">
                <a:lnSpc>
                  <a:spcPct val="85000"/>
                </a:lnSpc>
              </a:pPr>
              <a:r>
                <a:rPr lang="fi-FI" sz="1900"/>
                <a:t>TEMOIN</a:t>
              </a:r>
            </a:p>
          </p:txBody>
        </p:sp>
        <p:sp>
          <p:nvSpPr>
            <p:cNvPr id="543933" name="Rectangle 189"/>
            <p:cNvSpPr>
              <a:spLocks noChangeArrowheads="1"/>
            </p:cNvSpPr>
            <p:nvPr/>
          </p:nvSpPr>
          <p:spPr bwMode="auto">
            <a:xfrm>
              <a:off x="1189568" y="6245225"/>
              <a:ext cx="331732" cy="30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AFD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5837" tIns="26335" rIns="65837" bIns="26335">
              <a:spAutoFit/>
            </a:bodyPr>
            <a:lstStyle/>
            <a:p>
              <a:pPr defTabSz="790575">
                <a:lnSpc>
                  <a:spcPct val="85000"/>
                </a:lnSpc>
              </a:pPr>
              <a:r>
                <a:rPr lang="fi-FI" sz="1900"/>
                <a:t>-1</a:t>
              </a:r>
            </a:p>
          </p:txBody>
        </p:sp>
        <p:sp>
          <p:nvSpPr>
            <p:cNvPr id="543934" name="Rectangle 190"/>
            <p:cNvSpPr>
              <a:spLocks noChangeArrowheads="1"/>
            </p:cNvSpPr>
            <p:nvPr/>
          </p:nvSpPr>
          <p:spPr bwMode="auto">
            <a:xfrm>
              <a:off x="2372078" y="6272214"/>
              <a:ext cx="256392" cy="30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AFD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5837" tIns="26335" rIns="65837" bIns="26335">
              <a:spAutoFit/>
            </a:bodyPr>
            <a:lstStyle/>
            <a:p>
              <a:pPr defTabSz="790575">
                <a:lnSpc>
                  <a:spcPct val="85000"/>
                </a:lnSpc>
              </a:pPr>
              <a:r>
                <a:rPr lang="fi-FI" sz="1900"/>
                <a:t>0</a:t>
              </a:r>
            </a:p>
          </p:txBody>
        </p:sp>
        <p:sp>
          <p:nvSpPr>
            <p:cNvPr id="543935" name="Rectangle 191"/>
            <p:cNvSpPr>
              <a:spLocks noChangeArrowheads="1"/>
            </p:cNvSpPr>
            <p:nvPr/>
          </p:nvSpPr>
          <p:spPr bwMode="auto">
            <a:xfrm>
              <a:off x="3543301" y="6259514"/>
              <a:ext cx="256392" cy="30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AFD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5837" tIns="26335" rIns="65837" bIns="26335">
              <a:spAutoFit/>
            </a:bodyPr>
            <a:lstStyle/>
            <a:p>
              <a:pPr defTabSz="790575">
                <a:lnSpc>
                  <a:spcPct val="85000"/>
                </a:lnSpc>
              </a:pPr>
              <a:r>
                <a:rPr lang="fi-FI" sz="1900"/>
                <a:t>1</a:t>
              </a:r>
            </a:p>
          </p:txBody>
        </p:sp>
        <p:sp>
          <p:nvSpPr>
            <p:cNvPr id="543936" name="Rectangle 192"/>
            <p:cNvSpPr>
              <a:spLocks noChangeArrowheads="1"/>
            </p:cNvSpPr>
            <p:nvPr/>
          </p:nvSpPr>
          <p:spPr bwMode="auto">
            <a:xfrm>
              <a:off x="4737101" y="6259514"/>
              <a:ext cx="256392" cy="30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AFD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5837" tIns="26335" rIns="65837" bIns="26335">
              <a:spAutoFit/>
            </a:bodyPr>
            <a:lstStyle/>
            <a:p>
              <a:pPr defTabSz="790575">
                <a:lnSpc>
                  <a:spcPct val="85000"/>
                </a:lnSpc>
              </a:pPr>
              <a:r>
                <a:rPr lang="fi-FI" sz="1900"/>
                <a:t>2</a:t>
              </a:r>
            </a:p>
          </p:txBody>
        </p:sp>
        <p:sp>
          <p:nvSpPr>
            <p:cNvPr id="543937" name="Rectangle 193"/>
            <p:cNvSpPr>
              <a:spLocks noChangeArrowheads="1"/>
            </p:cNvSpPr>
            <p:nvPr/>
          </p:nvSpPr>
          <p:spPr bwMode="auto">
            <a:xfrm>
              <a:off x="5897034" y="6259514"/>
              <a:ext cx="256392" cy="30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AFD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5837" tIns="26335" rIns="65837" bIns="26335">
              <a:spAutoFit/>
            </a:bodyPr>
            <a:lstStyle/>
            <a:p>
              <a:pPr defTabSz="790575">
                <a:lnSpc>
                  <a:spcPct val="85000"/>
                </a:lnSpc>
              </a:pPr>
              <a:r>
                <a:rPr lang="fi-FI" sz="1900"/>
                <a:t>3</a:t>
              </a:r>
            </a:p>
          </p:txBody>
        </p:sp>
        <p:sp>
          <p:nvSpPr>
            <p:cNvPr id="543938" name="Rectangle 194"/>
            <p:cNvSpPr>
              <a:spLocks noChangeArrowheads="1"/>
            </p:cNvSpPr>
            <p:nvPr/>
          </p:nvSpPr>
          <p:spPr bwMode="auto">
            <a:xfrm>
              <a:off x="6986412" y="6259514"/>
              <a:ext cx="948889" cy="30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AFD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5837" tIns="26335" rIns="65837" bIns="26335">
              <a:spAutoFit/>
            </a:bodyPr>
            <a:lstStyle/>
            <a:p>
              <a:pPr defTabSz="790575">
                <a:lnSpc>
                  <a:spcPct val="85000"/>
                </a:lnSpc>
              </a:pPr>
              <a:r>
                <a:rPr lang="fi-FI" sz="1900"/>
                <a:t>4 JOURS</a:t>
              </a:r>
            </a:p>
          </p:txBody>
        </p:sp>
        <p:sp>
          <p:nvSpPr>
            <p:cNvPr id="543939" name="Rectangle 195"/>
            <p:cNvSpPr>
              <a:spLocks noChangeArrowheads="1"/>
            </p:cNvSpPr>
            <p:nvPr/>
          </p:nvSpPr>
          <p:spPr bwMode="auto">
            <a:xfrm>
              <a:off x="498122" y="848412"/>
              <a:ext cx="8147756" cy="9477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818" tIns="46086" rIns="93818" bIns="46086"/>
            <a:lstStyle/>
            <a:p>
              <a:pPr defTabSz="790575"/>
              <a:r>
                <a:rPr lang="fi-FI" sz="2000" dirty="0"/>
                <a:t>Hyperglycémie et dépression de la production lactée</a:t>
              </a:r>
            </a:p>
            <a:p>
              <a:pPr defTabSz="790575"/>
              <a:r>
                <a:rPr lang="fi-FI" sz="2000" dirty="0"/>
                <a:t>par la dexaméthasone</a:t>
              </a:r>
            </a:p>
          </p:txBody>
        </p:sp>
        <p:sp>
          <p:nvSpPr>
            <p:cNvPr id="98" name="Freeform 9"/>
            <p:cNvSpPr>
              <a:spLocks/>
            </p:cNvSpPr>
            <p:nvPr/>
          </p:nvSpPr>
          <p:spPr bwMode="invGray">
            <a:xfrm>
              <a:off x="7008989" y="1897063"/>
              <a:ext cx="883356" cy="641350"/>
            </a:xfrm>
            <a:custGeom>
              <a:avLst/>
              <a:gdLst>
                <a:gd name="T0" fmla="*/ 38 w 626"/>
                <a:gd name="T1" fmla="*/ 68 h 404"/>
                <a:gd name="T2" fmla="*/ 32 w 626"/>
                <a:gd name="T3" fmla="*/ 18 h 404"/>
                <a:gd name="T4" fmla="*/ 64 w 626"/>
                <a:gd name="T5" fmla="*/ 30 h 404"/>
                <a:gd name="T6" fmla="*/ 94 w 626"/>
                <a:gd name="T7" fmla="*/ 30 h 404"/>
                <a:gd name="T8" fmla="*/ 124 w 626"/>
                <a:gd name="T9" fmla="*/ 10 h 404"/>
                <a:gd name="T10" fmla="*/ 193 w 626"/>
                <a:gd name="T11" fmla="*/ 48 h 404"/>
                <a:gd name="T12" fmla="*/ 288 w 626"/>
                <a:gd name="T13" fmla="*/ 51 h 404"/>
                <a:gd name="T14" fmla="*/ 532 w 626"/>
                <a:gd name="T15" fmla="*/ 34 h 404"/>
                <a:gd name="T16" fmla="*/ 620 w 626"/>
                <a:gd name="T17" fmla="*/ 116 h 404"/>
                <a:gd name="T18" fmla="*/ 626 w 626"/>
                <a:gd name="T19" fmla="*/ 270 h 404"/>
                <a:gd name="T20" fmla="*/ 606 w 626"/>
                <a:gd name="T21" fmla="*/ 340 h 404"/>
                <a:gd name="T22" fmla="*/ 606 w 626"/>
                <a:gd name="T23" fmla="*/ 228 h 404"/>
                <a:gd name="T24" fmla="*/ 590 w 626"/>
                <a:gd name="T25" fmla="*/ 138 h 404"/>
                <a:gd name="T26" fmla="*/ 578 w 626"/>
                <a:gd name="T27" fmla="*/ 248 h 404"/>
                <a:gd name="T28" fmla="*/ 566 w 626"/>
                <a:gd name="T29" fmla="*/ 322 h 404"/>
                <a:gd name="T30" fmla="*/ 552 w 626"/>
                <a:gd name="T31" fmla="*/ 394 h 404"/>
                <a:gd name="T32" fmla="*/ 538 w 626"/>
                <a:gd name="T33" fmla="*/ 356 h 404"/>
                <a:gd name="T34" fmla="*/ 526 w 626"/>
                <a:gd name="T35" fmla="*/ 324 h 404"/>
                <a:gd name="T36" fmla="*/ 500 w 626"/>
                <a:gd name="T37" fmla="*/ 392 h 404"/>
                <a:gd name="T38" fmla="*/ 496 w 626"/>
                <a:gd name="T39" fmla="*/ 360 h 404"/>
                <a:gd name="T40" fmla="*/ 504 w 626"/>
                <a:gd name="T41" fmla="*/ 274 h 404"/>
                <a:gd name="T42" fmla="*/ 492 w 626"/>
                <a:gd name="T43" fmla="*/ 292 h 404"/>
                <a:gd name="T44" fmla="*/ 468 w 626"/>
                <a:gd name="T45" fmla="*/ 295 h 404"/>
                <a:gd name="T46" fmla="*/ 446 w 626"/>
                <a:gd name="T47" fmla="*/ 272 h 404"/>
                <a:gd name="T48" fmla="*/ 394 w 626"/>
                <a:gd name="T49" fmla="*/ 262 h 404"/>
                <a:gd name="T50" fmla="*/ 292 w 626"/>
                <a:gd name="T51" fmla="*/ 244 h 404"/>
                <a:gd name="T52" fmla="*/ 266 w 626"/>
                <a:gd name="T53" fmla="*/ 376 h 404"/>
                <a:gd name="T54" fmla="*/ 228 w 626"/>
                <a:gd name="T55" fmla="*/ 394 h 404"/>
                <a:gd name="T56" fmla="*/ 246 w 626"/>
                <a:gd name="T57" fmla="*/ 304 h 404"/>
                <a:gd name="T58" fmla="*/ 236 w 626"/>
                <a:gd name="T59" fmla="*/ 374 h 404"/>
                <a:gd name="T60" fmla="*/ 194 w 626"/>
                <a:gd name="T61" fmla="*/ 398 h 404"/>
                <a:gd name="T62" fmla="*/ 214 w 626"/>
                <a:gd name="T63" fmla="*/ 306 h 404"/>
                <a:gd name="T64" fmla="*/ 180 w 626"/>
                <a:gd name="T65" fmla="*/ 242 h 404"/>
                <a:gd name="T66" fmla="*/ 124 w 626"/>
                <a:gd name="T67" fmla="*/ 140 h 404"/>
                <a:gd name="T68" fmla="*/ 58 w 626"/>
                <a:gd name="T69" fmla="*/ 144 h 404"/>
                <a:gd name="T70" fmla="*/ 12 w 626"/>
                <a:gd name="T71" fmla="*/ 145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26" h="404">
                  <a:moveTo>
                    <a:pt x="0" y="128"/>
                  </a:moveTo>
                  <a:cubicBezTo>
                    <a:pt x="5" y="115"/>
                    <a:pt x="29" y="82"/>
                    <a:pt x="38" y="68"/>
                  </a:cubicBezTo>
                  <a:cubicBezTo>
                    <a:pt x="47" y="54"/>
                    <a:pt x="53" y="50"/>
                    <a:pt x="52" y="42"/>
                  </a:cubicBezTo>
                  <a:cubicBezTo>
                    <a:pt x="51" y="34"/>
                    <a:pt x="36" y="25"/>
                    <a:pt x="32" y="18"/>
                  </a:cubicBezTo>
                  <a:cubicBezTo>
                    <a:pt x="28" y="11"/>
                    <a:pt x="25" y="0"/>
                    <a:pt x="30" y="2"/>
                  </a:cubicBezTo>
                  <a:cubicBezTo>
                    <a:pt x="35" y="4"/>
                    <a:pt x="56" y="26"/>
                    <a:pt x="64" y="30"/>
                  </a:cubicBezTo>
                  <a:cubicBezTo>
                    <a:pt x="72" y="34"/>
                    <a:pt x="71" y="26"/>
                    <a:pt x="76" y="26"/>
                  </a:cubicBezTo>
                  <a:cubicBezTo>
                    <a:pt x="81" y="26"/>
                    <a:pt x="88" y="33"/>
                    <a:pt x="94" y="30"/>
                  </a:cubicBezTo>
                  <a:cubicBezTo>
                    <a:pt x="100" y="27"/>
                    <a:pt x="107" y="13"/>
                    <a:pt x="112" y="10"/>
                  </a:cubicBezTo>
                  <a:cubicBezTo>
                    <a:pt x="117" y="7"/>
                    <a:pt x="122" y="6"/>
                    <a:pt x="124" y="10"/>
                  </a:cubicBezTo>
                  <a:cubicBezTo>
                    <a:pt x="126" y="14"/>
                    <a:pt x="113" y="28"/>
                    <a:pt x="124" y="34"/>
                  </a:cubicBezTo>
                  <a:cubicBezTo>
                    <a:pt x="135" y="40"/>
                    <a:pt x="176" y="48"/>
                    <a:pt x="193" y="48"/>
                  </a:cubicBezTo>
                  <a:cubicBezTo>
                    <a:pt x="210" y="48"/>
                    <a:pt x="210" y="36"/>
                    <a:pt x="226" y="36"/>
                  </a:cubicBezTo>
                  <a:cubicBezTo>
                    <a:pt x="242" y="36"/>
                    <a:pt x="252" y="50"/>
                    <a:pt x="288" y="51"/>
                  </a:cubicBezTo>
                  <a:cubicBezTo>
                    <a:pt x="324" y="52"/>
                    <a:pt x="403" y="47"/>
                    <a:pt x="444" y="44"/>
                  </a:cubicBezTo>
                  <a:cubicBezTo>
                    <a:pt x="485" y="41"/>
                    <a:pt x="507" y="33"/>
                    <a:pt x="532" y="34"/>
                  </a:cubicBezTo>
                  <a:cubicBezTo>
                    <a:pt x="557" y="35"/>
                    <a:pt x="581" y="36"/>
                    <a:pt x="596" y="50"/>
                  </a:cubicBezTo>
                  <a:cubicBezTo>
                    <a:pt x="611" y="64"/>
                    <a:pt x="617" y="86"/>
                    <a:pt x="620" y="116"/>
                  </a:cubicBezTo>
                  <a:cubicBezTo>
                    <a:pt x="623" y="146"/>
                    <a:pt x="615" y="206"/>
                    <a:pt x="616" y="232"/>
                  </a:cubicBezTo>
                  <a:cubicBezTo>
                    <a:pt x="617" y="258"/>
                    <a:pt x="626" y="254"/>
                    <a:pt x="626" y="270"/>
                  </a:cubicBezTo>
                  <a:cubicBezTo>
                    <a:pt x="626" y="286"/>
                    <a:pt x="619" y="316"/>
                    <a:pt x="616" y="328"/>
                  </a:cubicBezTo>
                  <a:cubicBezTo>
                    <a:pt x="613" y="340"/>
                    <a:pt x="610" y="347"/>
                    <a:pt x="606" y="340"/>
                  </a:cubicBezTo>
                  <a:cubicBezTo>
                    <a:pt x="602" y="333"/>
                    <a:pt x="592" y="305"/>
                    <a:pt x="592" y="286"/>
                  </a:cubicBezTo>
                  <a:cubicBezTo>
                    <a:pt x="592" y="267"/>
                    <a:pt x="604" y="257"/>
                    <a:pt x="606" y="228"/>
                  </a:cubicBezTo>
                  <a:cubicBezTo>
                    <a:pt x="608" y="199"/>
                    <a:pt x="607" y="129"/>
                    <a:pt x="604" y="114"/>
                  </a:cubicBezTo>
                  <a:cubicBezTo>
                    <a:pt x="601" y="99"/>
                    <a:pt x="594" y="120"/>
                    <a:pt x="590" y="138"/>
                  </a:cubicBezTo>
                  <a:cubicBezTo>
                    <a:pt x="586" y="156"/>
                    <a:pt x="580" y="202"/>
                    <a:pt x="578" y="220"/>
                  </a:cubicBezTo>
                  <a:cubicBezTo>
                    <a:pt x="576" y="238"/>
                    <a:pt x="578" y="241"/>
                    <a:pt x="578" y="248"/>
                  </a:cubicBezTo>
                  <a:cubicBezTo>
                    <a:pt x="578" y="255"/>
                    <a:pt x="582" y="252"/>
                    <a:pt x="580" y="264"/>
                  </a:cubicBezTo>
                  <a:cubicBezTo>
                    <a:pt x="578" y="276"/>
                    <a:pt x="569" y="303"/>
                    <a:pt x="566" y="322"/>
                  </a:cubicBezTo>
                  <a:cubicBezTo>
                    <a:pt x="563" y="341"/>
                    <a:pt x="566" y="366"/>
                    <a:pt x="564" y="378"/>
                  </a:cubicBezTo>
                  <a:cubicBezTo>
                    <a:pt x="562" y="390"/>
                    <a:pt x="559" y="391"/>
                    <a:pt x="552" y="394"/>
                  </a:cubicBezTo>
                  <a:cubicBezTo>
                    <a:pt x="545" y="397"/>
                    <a:pt x="524" y="400"/>
                    <a:pt x="522" y="394"/>
                  </a:cubicBezTo>
                  <a:cubicBezTo>
                    <a:pt x="520" y="388"/>
                    <a:pt x="535" y="373"/>
                    <a:pt x="538" y="356"/>
                  </a:cubicBezTo>
                  <a:cubicBezTo>
                    <a:pt x="541" y="339"/>
                    <a:pt x="540" y="295"/>
                    <a:pt x="538" y="290"/>
                  </a:cubicBezTo>
                  <a:cubicBezTo>
                    <a:pt x="536" y="285"/>
                    <a:pt x="529" y="311"/>
                    <a:pt x="526" y="324"/>
                  </a:cubicBezTo>
                  <a:cubicBezTo>
                    <a:pt x="523" y="337"/>
                    <a:pt x="522" y="359"/>
                    <a:pt x="518" y="370"/>
                  </a:cubicBezTo>
                  <a:cubicBezTo>
                    <a:pt x="514" y="381"/>
                    <a:pt x="507" y="388"/>
                    <a:pt x="500" y="392"/>
                  </a:cubicBezTo>
                  <a:cubicBezTo>
                    <a:pt x="493" y="396"/>
                    <a:pt x="477" y="397"/>
                    <a:pt x="476" y="392"/>
                  </a:cubicBezTo>
                  <a:cubicBezTo>
                    <a:pt x="475" y="387"/>
                    <a:pt x="491" y="374"/>
                    <a:pt x="496" y="360"/>
                  </a:cubicBezTo>
                  <a:cubicBezTo>
                    <a:pt x="501" y="346"/>
                    <a:pt x="505" y="320"/>
                    <a:pt x="506" y="306"/>
                  </a:cubicBezTo>
                  <a:cubicBezTo>
                    <a:pt x="507" y="292"/>
                    <a:pt x="506" y="278"/>
                    <a:pt x="504" y="274"/>
                  </a:cubicBezTo>
                  <a:cubicBezTo>
                    <a:pt x="502" y="270"/>
                    <a:pt x="496" y="277"/>
                    <a:pt x="494" y="280"/>
                  </a:cubicBezTo>
                  <a:cubicBezTo>
                    <a:pt x="492" y="283"/>
                    <a:pt x="495" y="291"/>
                    <a:pt x="492" y="292"/>
                  </a:cubicBezTo>
                  <a:cubicBezTo>
                    <a:pt x="489" y="293"/>
                    <a:pt x="482" y="284"/>
                    <a:pt x="478" y="284"/>
                  </a:cubicBezTo>
                  <a:cubicBezTo>
                    <a:pt x="474" y="284"/>
                    <a:pt x="471" y="296"/>
                    <a:pt x="468" y="295"/>
                  </a:cubicBezTo>
                  <a:cubicBezTo>
                    <a:pt x="465" y="294"/>
                    <a:pt x="464" y="282"/>
                    <a:pt x="460" y="278"/>
                  </a:cubicBezTo>
                  <a:cubicBezTo>
                    <a:pt x="456" y="274"/>
                    <a:pt x="451" y="277"/>
                    <a:pt x="446" y="272"/>
                  </a:cubicBezTo>
                  <a:cubicBezTo>
                    <a:pt x="441" y="267"/>
                    <a:pt x="439" y="252"/>
                    <a:pt x="430" y="250"/>
                  </a:cubicBezTo>
                  <a:cubicBezTo>
                    <a:pt x="421" y="248"/>
                    <a:pt x="402" y="260"/>
                    <a:pt x="394" y="262"/>
                  </a:cubicBezTo>
                  <a:cubicBezTo>
                    <a:pt x="386" y="264"/>
                    <a:pt x="399" y="267"/>
                    <a:pt x="382" y="264"/>
                  </a:cubicBezTo>
                  <a:cubicBezTo>
                    <a:pt x="365" y="261"/>
                    <a:pt x="310" y="244"/>
                    <a:pt x="292" y="244"/>
                  </a:cubicBezTo>
                  <a:cubicBezTo>
                    <a:pt x="274" y="244"/>
                    <a:pt x="278" y="244"/>
                    <a:pt x="274" y="266"/>
                  </a:cubicBezTo>
                  <a:cubicBezTo>
                    <a:pt x="270" y="288"/>
                    <a:pt x="268" y="355"/>
                    <a:pt x="266" y="376"/>
                  </a:cubicBezTo>
                  <a:cubicBezTo>
                    <a:pt x="264" y="397"/>
                    <a:pt x="265" y="391"/>
                    <a:pt x="259" y="394"/>
                  </a:cubicBezTo>
                  <a:cubicBezTo>
                    <a:pt x="253" y="397"/>
                    <a:pt x="230" y="400"/>
                    <a:pt x="228" y="394"/>
                  </a:cubicBezTo>
                  <a:cubicBezTo>
                    <a:pt x="226" y="388"/>
                    <a:pt x="243" y="375"/>
                    <a:pt x="246" y="360"/>
                  </a:cubicBezTo>
                  <a:cubicBezTo>
                    <a:pt x="249" y="345"/>
                    <a:pt x="248" y="304"/>
                    <a:pt x="246" y="304"/>
                  </a:cubicBezTo>
                  <a:cubicBezTo>
                    <a:pt x="244" y="304"/>
                    <a:pt x="236" y="346"/>
                    <a:pt x="234" y="358"/>
                  </a:cubicBezTo>
                  <a:cubicBezTo>
                    <a:pt x="232" y="370"/>
                    <a:pt x="238" y="367"/>
                    <a:pt x="236" y="374"/>
                  </a:cubicBezTo>
                  <a:cubicBezTo>
                    <a:pt x="234" y="381"/>
                    <a:pt x="230" y="396"/>
                    <a:pt x="223" y="400"/>
                  </a:cubicBezTo>
                  <a:cubicBezTo>
                    <a:pt x="216" y="404"/>
                    <a:pt x="196" y="403"/>
                    <a:pt x="194" y="398"/>
                  </a:cubicBezTo>
                  <a:cubicBezTo>
                    <a:pt x="192" y="393"/>
                    <a:pt x="205" y="383"/>
                    <a:pt x="208" y="368"/>
                  </a:cubicBezTo>
                  <a:cubicBezTo>
                    <a:pt x="211" y="353"/>
                    <a:pt x="214" y="325"/>
                    <a:pt x="214" y="306"/>
                  </a:cubicBezTo>
                  <a:cubicBezTo>
                    <a:pt x="214" y="287"/>
                    <a:pt x="214" y="267"/>
                    <a:pt x="208" y="256"/>
                  </a:cubicBezTo>
                  <a:cubicBezTo>
                    <a:pt x="202" y="245"/>
                    <a:pt x="190" y="253"/>
                    <a:pt x="180" y="242"/>
                  </a:cubicBezTo>
                  <a:cubicBezTo>
                    <a:pt x="170" y="231"/>
                    <a:pt x="159" y="207"/>
                    <a:pt x="150" y="190"/>
                  </a:cubicBezTo>
                  <a:cubicBezTo>
                    <a:pt x="141" y="173"/>
                    <a:pt x="132" y="148"/>
                    <a:pt x="124" y="140"/>
                  </a:cubicBezTo>
                  <a:cubicBezTo>
                    <a:pt x="116" y="132"/>
                    <a:pt x="110" y="143"/>
                    <a:pt x="99" y="144"/>
                  </a:cubicBezTo>
                  <a:cubicBezTo>
                    <a:pt x="88" y="145"/>
                    <a:pt x="70" y="142"/>
                    <a:pt x="58" y="144"/>
                  </a:cubicBezTo>
                  <a:cubicBezTo>
                    <a:pt x="46" y="146"/>
                    <a:pt x="36" y="158"/>
                    <a:pt x="28" y="158"/>
                  </a:cubicBezTo>
                  <a:cubicBezTo>
                    <a:pt x="20" y="158"/>
                    <a:pt x="17" y="150"/>
                    <a:pt x="12" y="145"/>
                  </a:cubicBezTo>
                  <a:cubicBezTo>
                    <a:pt x="7" y="140"/>
                    <a:pt x="2" y="132"/>
                    <a:pt x="0" y="128"/>
                  </a:cubicBez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4" name="Rectangle 3"/>
          <p:cNvSpPr/>
          <p:nvPr/>
        </p:nvSpPr>
        <p:spPr>
          <a:xfrm>
            <a:off x="934978" y="203080"/>
            <a:ext cx="68773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rgbClr val="C00000"/>
                </a:solidFill>
                <a:ea typeface="+mj-ea"/>
                <a:cs typeface="+mj-cs"/>
              </a:rPr>
              <a:t>Modifications métaboliques</a:t>
            </a:r>
            <a:endParaRPr lang="fr-FR" dirty="0"/>
          </a:p>
        </p:txBody>
      </p:sp>
      <p:sp>
        <p:nvSpPr>
          <p:cNvPr id="102" name="Rectangle 101"/>
          <p:cNvSpPr/>
          <p:nvPr/>
        </p:nvSpPr>
        <p:spPr>
          <a:xfrm>
            <a:off x="323529" y="1310891"/>
            <a:ext cx="8496942" cy="515353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ZoneTexte 102"/>
          <p:cNvSpPr txBox="1"/>
          <p:nvPr/>
        </p:nvSpPr>
        <p:spPr>
          <a:xfrm>
            <a:off x="6933107" y="934289"/>
            <a:ext cx="1874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fr-FR" sz="1800" dirty="0">
                <a:solidFill>
                  <a:srgbClr val="00B0F0"/>
                </a:solidFill>
                <a:latin typeface="Arial Black" panose="020B0A04020102020204" pitchFamily="34" charset="0"/>
              </a:rPr>
              <a:t>Exemple</a:t>
            </a:r>
          </a:p>
        </p:txBody>
      </p:sp>
    </p:spTree>
    <p:extLst>
      <p:ext uri="{BB962C8B-B14F-4D97-AF65-F5344CB8AC3E}">
        <p14:creationId xmlns:p14="http://schemas.microsoft.com/office/powerpoint/2010/main" val="332856148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ChangeArrowheads="1"/>
          </p:cNvSpPr>
          <p:nvPr/>
        </p:nvSpPr>
        <p:spPr bwMode="auto">
          <a:xfrm>
            <a:off x="351367" y="2484439"/>
            <a:ext cx="8415867" cy="3844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437" tIns="26175" rIns="65437" bIns="26175">
            <a:spAutoFit/>
          </a:bodyPr>
          <a:lstStyle/>
          <a:p>
            <a:pPr marL="457200" indent="-457200">
              <a:spcBef>
                <a:spcPct val="60000"/>
              </a:spcBef>
              <a:buFont typeface="Arial" panose="020B0604020202020204" pitchFamily="34" charset="0"/>
              <a:buChar char="•"/>
            </a:pPr>
            <a:r>
              <a:rPr lang="fr-FR" sz="2400" b="1" dirty="0" err="1"/>
              <a:t>Dexaméthasone</a:t>
            </a:r>
            <a:r>
              <a:rPr lang="fr-FR" sz="2400" b="1" dirty="0"/>
              <a:t> </a:t>
            </a:r>
          </a:p>
          <a:p>
            <a:pPr marL="800100" lvl="1" indent="-342900">
              <a:spcBef>
                <a:spcPct val="60000"/>
              </a:spcBef>
              <a:buFont typeface="Arial" panose="020B0604020202020204" pitchFamily="34" charset="0"/>
              <a:buChar char="•"/>
            </a:pPr>
            <a:r>
              <a:rPr lang="fr-FR" sz="2000" dirty="0"/>
              <a:t>Pas d’action </a:t>
            </a:r>
            <a:r>
              <a:rPr lang="fr-FR" sz="2000" dirty="0" err="1"/>
              <a:t>minéralocorticoïde</a:t>
            </a:r>
            <a:endParaRPr lang="fr-FR" sz="2000" dirty="0"/>
          </a:p>
          <a:p>
            <a:pPr marL="800100" lvl="1" indent="-342900" defTabSz="785813">
              <a:buFont typeface="Arial" panose="020B0604020202020204" pitchFamily="34" charset="0"/>
              <a:buChar char="•"/>
            </a:pPr>
            <a:r>
              <a:rPr lang="fr-FR" sz="2000" dirty="0"/>
              <a:t>Inhibition de la sécrétion/ de l’action de l‘ADH </a:t>
            </a:r>
          </a:p>
          <a:p>
            <a:pPr lvl="1">
              <a:spcBef>
                <a:spcPct val="60000"/>
              </a:spcBef>
            </a:pPr>
            <a:endParaRPr lang="fr-FR" sz="2900" dirty="0"/>
          </a:p>
          <a:p>
            <a:pPr defTabSz="785813"/>
            <a:r>
              <a:rPr lang="fr-FR" sz="2400" b="1" dirty="0"/>
              <a:t>	PUPD</a:t>
            </a:r>
          </a:p>
          <a:p>
            <a:pPr defTabSz="785813"/>
            <a:endParaRPr lang="fr-FR" sz="2000" dirty="0"/>
          </a:p>
          <a:p>
            <a:pPr defTabSz="785813"/>
            <a:r>
              <a:rPr lang="fr-FR" dirty="0"/>
              <a:t>Chez le chien et le chat, on observe aussi fréquemment une PUPD avec la </a:t>
            </a:r>
            <a:r>
              <a:rPr lang="fr-FR" b="1" dirty="0" err="1"/>
              <a:t>prednisolone</a:t>
            </a:r>
            <a:r>
              <a:rPr lang="fr-FR" b="1" dirty="0"/>
              <a:t> et la </a:t>
            </a:r>
            <a:r>
              <a:rPr lang="fr-FR" b="1" dirty="0" err="1"/>
              <a:t>méthylprednisolone</a:t>
            </a:r>
            <a:r>
              <a:rPr lang="fr-FR" b="1" dirty="0"/>
              <a:t>  </a:t>
            </a:r>
          </a:p>
          <a:p>
            <a:pPr defTabSz="785813"/>
            <a:endParaRPr lang="fr-FR" sz="2400" b="1" dirty="0"/>
          </a:p>
          <a:p>
            <a:pPr lvl="1" defTabSz="785813"/>
            <a:endParaRPr lang="fr-FR" sz="2000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title"/>
          </p:nvPr>
        </p:nvSpPr>
        <p:spPr bwMode="invGray">
          <a:xfrm>
            <a:off x="685800" y="542925"/>
            <a:ext cx="8019345" cy="1276350"/>
          </a:xfrm>
          <a:ln/>
        </p:spPr>
        <p:txBody>
          <a:bodyPr/>
          <a:lstStyle/>
          <a:p>
            <a:r>
              <a:rPr lang="fr-FR" sz="3600" b="1" dirty="0">
                <a:solidFill>
                  <a:srgbClr val="C00000"/>
                </a:solidFill>
              </a:rPr>
              <a:t>Modification de </a:t>
            </a:r>
            <a:br>
              <a:rPr lang="fr-FR" sz="3600" b="1" dirty="0">
                <a:solidFill>
                  <a:srgbClr val="C00000"/>
                </a:solidFill>
              </a:rPr>
            </a:br>
            <a:r>
              <a:rPr lang="fr-FR" sz="3600" b="1" dirty="0">
                <a:solidFill>
                  <a:srgbClr val="C00000"/>
                </a:solidFill>
              </a:rPr>
              <a:t>l’équilibre </a:t>
            </a:r>
            <a:r>
              <a:rPr lang="fr-FR" sz="3600" b="1" dirty="0" err="1">
                <a:solidFill>
                  <a:srgbClr val="C00000"/>
                </a:solidFill>
              </a:rPr>
              <a:t>hydro-minéral</a:t>
            </a:r>
            <a:endParaRPr lang="fr-FR" sz="3600" b="1" dirty="0">
              <a:solidFill>
                <a:srgbClr val="C00000"/>
              </a:solidFill>
            </a:endParaRPr>
          </a:p>
        </p:txBody>
      </p:sp>
      <p:sp>
        <p:nvSpPr>
          <p:cNvPr id="2" name="Flèche droite 1"/>
          <p:cNvSpPr/>
          <p:nvPr/>
        </p:nvSpPr>
        <p:spPr>
          <a:xfrm>
            <a:off x="611560" y="4293096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6150330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ChangeArrowheads="1"/>
          </p:cNvSpPr>
          <p:nvPr/>
        </p:nvSpPr>
        <p:spPr bwMode="auto">
          <a:xfrm>
            <a:off x="505938" y="2348880"/>
            <a:ext cx="4655826" cy="1899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437" tIns="26175" rIns="65437" bIns="26175">
            <a:spAutoFit/>
          </a:bodyPr>
          <a:lstStyle/>
          <a:p>
            <a:pPr defTabSz="785813">
              <a:lnSpc>
                <a:spcPct val="90000"/>
              </a:lnSpc>
            </a:pPr>
            <a:r>
              <a:rPr lang="fr-FR" sz="2400" b="1" dirty="0">
                <a:solidFill>
                  <a:srgbClr val="FF0000"/>
                </a:solidFill>
              </a:rPr>
              <a:t>Diminution</a:t>
            </a:r>
            <a:r>
              <a:rPr lang="fr-FR" sz="2400" b="1" dirty="0">
                <a:solidFill>
                  <a:srgbClr val="C00000"/>
                </a:solidFill>
              </a:rPr>
              <a:t> des stocks de Ca </a:t>
            </a:r>
            <a:r>
              <a:rPr lang="fr-FR" sz="2400" b="1" baseline="30000" dirty="0">
                <a:solidFill>
                  <a:srgbClr val="C00000"/>
                </a:solidFill>
              </a:rPr>
              <a:t>2+</a:t>
            </a:r>
          </a:p>
          <a:p>
            <a:pPr defTabSz="785813">
              <a:lnSpc>
                <a:spcPct val="90000"/>
              </a:lnSpc>
            </a:pPr>
            <a:endParaRPr lang="fr-FR" sz="2000" b="1" baseline="30000" dirty="0">
              <a:solidFill>
                <a:srgbClr val="C00000"/>
              </a:solidFill>
            </a:endParaRPr>
          </a:p>
          <a:p>
            <a:pPr marL="800100" lvl="1" indent="-342900" defTabSz="7858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Absorption du Ca</a:t>
            </a:r>
            <a:r>
              <a:rPr lang="fr-FR" sz="2000" baseline="30000" dirty="0"/>
              <a:t>2+</a:t>
            </a:r>
            <a:r>
              <a:rPr lang="fr-FR" sz="2000" dirty="0"/>
              <a:t> diminuée </a:t>
            </a:r>
          </a:p>
          <a:p>
            <a:pPr marL="800100" lvl="1" indent="-342900" defTabSz="7858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Calciurie augmentée</a:t>
            </a:r>
          </a:p>
          <a:p>
            <a:pPr marL="800100" lvl="1" indent="-342900" defTabSz="7858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Minéralisation de l'os diminuée </a:t>
            </a:r>
          </a:p>
          <a:p>
            <a:pPr defTabSz="785813">
              <a:lnSpc>
                <a:spcPct val="90000"/>
              </a:lnSpc>
              <a:buFontTx/>
              <a:buChar char="•"/>
            </a:pPr>
            <a:endParaRPr lang="fr-FR" sz="3600" b="1" dirty="0">
              <a:solidFill>
                <a:srgbClr val="C00000"/>
              </a:solidFill>
            </a:endParaRPr>
          </a:p>
        </p:txBody>
      </p:sp>
      <p:sp>
        <p:nvSpPr>
          <p:cNvPr id="161798" name="Rectangle 6"/>
          <p:cNvSpPr>
            <a:spLocks noGrp="1" noChangeArrowheads="1"/>
          </p:cNvSpPr>
          <p:nvPr>
            <p:ph type="title"/>
          </p:nvPr>
        </p:nvSpPr>
        <p:spPr bwMode="invGray">
          <a:xfrm>
            <a:off x="731524" y="188640"/>
            <a:ext cx="7772400" cy="1276350"/>
          </a:xfrm>
          <a:ln/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rgbClr val="C00000"/>
                </a:solidFill>
              </a:rPr>
              <a:t>Modification de </a:t>
            </a:r>
            <a:br>
              <a:rPr lang="fr-FR" sz="3600" b="1" dirty="0">
                <a:solidFill>
                  <a:srgbClr val="C00000"/>
                </a:solidFill>
              </a:rPr>
            </a:br>
            <a:r>
              <a:rPr lang="fr-FR" sz="3600" b="1" dirty="0">
                <a:solidFill>
                  <a:srgbClr val="C00000"/>
                </a:solidFill>
              </a:rPr>
              <a:t>l’équilibre minéral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38" y="4807451"/>
            <a:ext cx="1085850" cy="95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591788" y="4906133"/>
            <a:ext cx="7022710" cy="858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Eviter de traiter plusieurs semaines </a:t>
            </a:r>
            <a:r>
              <a:rPr lang="fr-FR" sz="2400" b="1" dirty="0"/>
              <a:t>un animal en croissance</a:t>
            </a:r>
          </a:p>
        </p:txBody>
      </p:sp>
      <p:sp>
        <p:nvSpPr>
          <p:cNvPr id="6" name="Étoile à 5 branches 5"/>
          <p:cNvSpPr/>
          <p:nvPr/>
        </p:nvSpPr>
        <p:spPr>
          <a:xfrm>
            <a:off x="3275856" y="5274899"/>
            <a:ext cx="648072" cy="52277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8178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Cortic  00A.</a:t>
            </a:r>
            <a:fld id="{E2F4EF64-7FEC-4A7B-AE0B-5ECA1D00CB01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21186" name="Rectangle 2"/>
          <p:cNvSpPr>
            <a:spLocks noChangeArrowheads="1"/>
          </p:cNvSpPr>
          <p:nvPr/>
        </p:nvSpPr>
        <p:spPr bwMode="auto">
          <a:xfrm>
            <a:off x="458927" y="1590758"/>
            <a:ext cx="8388424" cy="3099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5437" tIns="26175" rIns="65437" bIns="26175">
            <a:spAutoFit/>
          </a:bodyPr>
          <a:lstStyle/>
          <a:p>
            <a:pPr defTabSz="785813"/>
            <a:r>
              <a:rPr lang="en-US" sz="2900" b="0" dirty="0"/>
              <a:t>•</a:t>
            </a:r>
            <a:r>
              <a:rPr lang="en-US" sz="2400" b="0" dirty="0"/>
              <a:t>  Bien </a:t>
            </a:r>
            <a:r>
              <a:rPr lang="en-US" sz="2400" b="0" dirty="0" err="1"/>
              <a:t>décrits</a:t>
            </a:r>
            <a:r>
              <a:rPr lang="en-US" sz="2400" b="0" dirty="0"/>
              <a:t> avec la </a:t>
            </a:r>
            <a:r>
              <a:rPr lang="en-US" sz="2400" b="1" dirty="0"/>
              <a:t>dexamethasone </a:t>
            </a:r>
            <a:r>
              <a:rPr lang="en-US" sz="2400" b="0" dirty="0"/>
              <a:t>chez </a:t>
            </a:r>
            <a:r>
              <a:rPr lang="en-US" sz="2400" b="1" dirty="0"/>
              <a:t>la </a:t>
            </a:r>
            <a:r>
              <a:rPr lang="en-US" sz="2400" b="1" dirty="0" err="1"/>
              <a:t>vache</a:t>
            </a:r>
            <a:r>
              <a:rPr lang="en-US" sz="2400" b="1" dirty="0"/>
              <a:t> </a:t>
            </a:r>
            <a:r>
              <a:rPr lang="en-US" sz="2400" b="0" dirty="0"/>
              <a:t>e</a:t>
            </a:r>
            <a:r>
              <a:rPr lang="fr-FR" sz="2400" dirty="0"/>
              <a:t>n fin de gestation (trois dernières semaines)</a:t>
            </a:r>
          </a:p>
          <a:p>
            <a:pPr defTabSz="785813"/>
            <a:endParaRPr lang="fr-FR" sz="2400" dirty="0"/>
          </a:p>
          <a:p>
            <a:pPr marL="342900" indent="-342900" defTabSz="785813">
              <a:buFont typeface="Arial" panose="020B0604020202020204" pitchFamily="34" charset="0"/>
              <a:buChar char="•"/>
            </a:pPr>
            <a:r>
              <a:rPr lang="fr-FR" sz="2400" dirty="0"/>
              <a:t>Semblent possibles chez la </a:t>
            </a:r>
            <a:r>
              <a:rPr lang="fr-FR" sz="2400" b="1" dirty="0"/>
              <a:t>chienne et la jument </a:t>
            </a:r>
            <a:r>
              <a:rPr lang="fr-FR" sz="2400" dirty="0"/>
              <a:t>avec la </a:t>
            </a:r>
            <a:r>
              <a:rPr lang="fr-FR" sz="2400" b="1" dirty="0" err="1"/>
              <a:t>dexaméthasone</a:t>
            </a:r>
            <a:r>
              <a:rPr lang="fr-FR" sz="2400" b="1" dirty="0"/>
              <a:t> </a:t>
            </a:r>
            <a:r>
              <a:rPr lang="fr-FR" sz="2400" dirty="0"/>
              <a:t>(0.1-0.2 mg/kg)</a:t>
            </a:r>
          </a:p>
          <a:p>
            <a:pPr defTabSz="785813"/>
            <a:endParaRPr lang="fr-FR" sz="2500" b="0" dirty="0"/>
          </a:p>
          <a:p>
            <a:pPr marL="342900" indent="-342900" defTabSz="785813">
              <a:buFont typeface="Arial" panose="020B0604020202020204" pitchFamily="34" charset="0"/>
              <a:buChar char="•"/>
            </a:pPr>
            <a:r>
              <a:rPr lang="fr-FR" sz="2400" dirty="0"/>
              <a:t>Très fréquemment associés à une r</a:t>
            </a:r>
            <a:r>
              <a:rPr lang="fr-FR" sz="2400" b="0" dirty="0"/>
              <a:t>étention placentaire</a:t>
            </a:r>
          </a:p>
          <a:p>
            <a:pPr marL="131763" defTabSz="785813"/>
            <a:endParaRPr lang="fr-FR" sz="2400" b="1" dirty="0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title"/>
          </p:nvPr>
        </p:nvSpPr>
        <p:spPr bwMode="invGray">
          <a:xfrm>
            <a:off x="643467" y="304801"/>
            <a:ext cx="8019345" cy="1152525"/>
          </a:xfrm>
          <a:ln/>
        </p:spPr>
        <p:txBody>
          <a:bodyPr/>
          <a:lstStyle/>
          <a:p>
            <a:r>
              <a:rPr lang="fr-FR" sz="3200" b="1" dirty="0">
                <a:solidFill>
                  <a:srgbClr val="C00000"/>
                </a:solidFill>
              </a:rPr>
              <a:t>Avortements/mise-bas prématurées</a:t>
            </a:r>
            <a:endParaRPr lang="fi-FI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9773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04664"/>
            <a:ext cx="8638822" cy="817563"/>
          </a:xfrm>
          <a:ln/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rgbClr val="C00000"/>
                </a:solidFill>
              </a:rPr>
              <a:t>Effets suppresseurs de l’axe HHS</a:t>
            </a:r>
            <a:endParaRPr lang="en-US" sz="4200" b="1" dirty="0">
              <a:solidFill>
                <a:srgbClr val="C00000"/>
              </a:solidFill>
            </a:endParaRP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7067" y="2348880"/>
            <a:ext cx="4478949" cy="3240360"/>
          </a:xfrm>
          <a:ln w="38100"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fr-FR" sz="2800" b="1" dirty="0"/>
              <a:t>Rôles de l’ACTH </a:t>
            </a:r>
          </a:p>
          <a:p>
            <a:pPr marL="0" indent="0">
              <a:lnSpc>
                <a:spcPct val="90000"/>
              </a:lnSpc>
              <a:buNone/>
            </a:pPr>
            <a:endParaRPr lang="fr-FR" sz="2800" b="1" dirty="0"/>
          </a:p>
          <a:p>
            <a:pPr>
              <a:lnSpc>
                <a:spcPct val="90000"/>
              </a:lnSpc>
            </a:pPr>
            <a:r>
              <a:rPr lang="fr-FR" sz="2400" dirty="0"/>
              <a:t>Stimulation de la </a:t>
            </a:r>
            <a:r>
              <a:rPr lang="fr-FR" sz="2400" b="1" dirty="0">
                <a:solidFill>
                  <a:srgbClr val="C00000"/>
                </a:solidFill>
              </a:rPr>
              <a:t>synthèse du cortisol</a:t>
            </a:r>
            <a:r>
              <a:rPr lang="fr-FR" sz="2400" dirty="0"/>
              <a:t> </a:t>
            </a:r>
            <a:r>
              <a:rPr lang="fr-FR" sz="2000" b="1" dirty="0"/>
              <a:t>(pas de réserve </a:t>
            </a:r>
            <a:r>
              <a:rPr lang="fr-FR" sz="2000" dirty="0"/>
              <a:t>de cortisol dans la surrénale)</a:t>
            </a:r>
          </a:p>
          <a:p>
            <a:pPr>
              <a:lnSpc>
                <a:spcPct val="90000"/>
              </a:lnSpc>
            </a:pPr>
            <a:endParaRPr lang="fr-FR" sz="2400" dirty="0"/>
          </a:p>
          <a:p>
            <a:pPr>
              <a:lnSpc>
                <a:spcPct val="90000"/>
              </a:lnSpc>
            </a:pPr>
            <a:r>
              <a:rPr lang="fr-FR" sz="2400" b="1" dirty="0">
                <a:solidFill>
                  <a:srgbClr val="C00000"/>
                </a:solidFill>
              </a:rPr>
              <a:t>Action trophique</a:t>
            </a:r>
            <a:r>
              <a:rPr lang="fr-FR" sz="2400" dirty="0"/>
              <a:t> </a:t>
            </a:r>
            <a:r>
              <a:rPr lang="fr-FR" sz="2000" dirty="0"/>
              <a:t>sur les zones fasciculée et réticulaire</a:t>
            </a: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1988841"/>
            <a:ext cx="4293450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729080" y="1988840"/>
            <a:ext cx="1058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>
                <a:solidFill>
                  <a:srgbClr val="002060"/>
                </a:solidFill>
                <a:latin typeface="Arial Black" panose="020B0A04020102020204" pitchFamily="34" charset="0"/>
              </a:rPr>
              <a:t>Rappel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7715462" y="5949281"/>
            <a:ext cx="1438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Corticoïdes exogènes </a:t>
            </a:r>
          </a:p>
        </p:txBody>
      </p:sp>
      <p:cxnSp>
        <p:nvCxnSpPr>
          <p:cNvPr id="4" name="Connecteur droit avec flèche 3"/>
          <p:cNvCxnSpPr/>
          <p:nvPr/>
        </p:nvCxnSpPr>
        <p:spPr>
          <a:xfrm flipV="1">
            <a:off x="8434473" y="5373216"/>
            <a:ext cx="241983" cy="5760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010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37" name="Rectangle 49"/>
          <p:cNvSpPr>
            <a:spLocks noGrp="1" noChangeArrowheads="1"/>
          </p:cNvSpPr>
          <p:nvPr>
            <p:ph type="title"/>
          </p:nvPr>
        </p:nvSpPr>
        <p:spPr bwMode="invGray">
          <a:xfrm>
            <a:off x="474133" y="116632"/>
            <a:ext cx="8195733" cy="1165225"/>
          </a:xfrm>
          <a:ln/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FR" sz="3600" b="1" dirty="0">
                <a:solidFill>
                  <a:srgbClr val="C00000"/>
                </a:solidFill>
              </a:rPr>
              <a:t>Effets suppresseurs de l’axe HHS</a:t>
            </a:r>
            <a:endParaRPr lang="fr-FR" sz="2700" b="1" dirty="0">
              <a:solidFill>
                <a:srgbClr val="C0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59532" y="1876876"/>
            <a:ext cx="842493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C00000"/>
                </a:solidFill>
              </a:rPr>
              <a:t>Conséquences d’une corticothérapie</a:t>
            </a:r>
          </a:p>
          <a:p>
            <a:endParaRPr lang="fr-FR" sz="2400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/>
              <a:t>A court terme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Arrêt de la synthèse de cortisol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Synthèse de cortisol toujours </a:t>
            </a:r>
            <a:r>
              <a:rPr lang="fr-FR" b="1" dirty="0"/>
              <a:t>possible à l’arrêt du traitement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/>
              <a:t>A long terme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Arrêt de la synthèse de cortisol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Synthèse de cortisol </a:t>
            </a:r>
            <a:r>
              <a:rPr lang="fr-FR" b="1" dirty="0"/>
              <a:t>faible</a:t>
            </a:r>
            <a:r>
              <a:rPr lang="fr-FR" dirty="0"/>
              <a:t> </a:t>
            </a:r>
            <a:r>
              <a:rPr lang="fr-FR" b="1" dirty="0"/>
              <a:t>à l’arrêt du traitement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b="1" dirty="0"/>
          </a:p>
          <a:p>
            <a:pPr lvl="1"/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187624" y="5262418"/>
            <a:ext cx="7416823" cy="830997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Prévoir </a:t>
            </a:r>
            <a:r>
              <a:rPr lang="fr-FR" sz="2400" b="1" dirty="0"/>
              <a:t>un arrêt progressif </a:t>
            </a:r>
            <a:r>
              <a:rPr lang="fr-FR" sz="2400" dirty="0"/>
              <a:t>de la corticothérapie pour des traitements </a:t>
            </a:r>
            <a:r>
              <a:rPr lang="fr-FR" sz="2400" b="1" dirty="0">
                <a:solidFill>
                  <a:srgbClr val="FF0000"/>
                </a:solidFill>
              </a:rPr>
              <a:t>de plus de 2 semaines</a:t>
            </a:r>
          </a:p>
        </p:txBody>
      </p:sp>
      <p:sp>
        <p:nvSpPr>
          <p:cNvPr id="170" name="Étoile à 5 branches 169"/>
          <p:cNvSpPr/>
          <p:nvPr/>
        </p:nvSpPr>
        <p:spPr>
          <a:xfrm>
            <a:off x="611482" y="4866374"/>
            <a:ext cx="792241" cy="79208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58567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02907" y="2065702"/>
            <a:ext cx="4176463" cy="1066800"/>
          </a:xfrm>
          <a:noFill/>
        </p:spPr>
        <p:txBody>
          <a:bodyPr>
            <a:normAutofit/>
          </a:bodyPr>
          <a:lstStyle/>
          <a:p>
            <a:pPr algn="ctr">
              <a:buFontTx/>
              <a:buNone/>
              <a:tabLst>
                <a:tab pos="4473575" algn="l"/>
              </a:tabLst>
            </a:pPr>
            <a:r>
              <a:rPr lang="fr-FR" sz="2400" b="1" dirty="0" err="1">
                <a:solidFill>
                  <a:srgbClr val="C00000"/>
                </a:solidFill>
              </a:rPr>
              <a:t>Prednisolone</a:t>
            </a:r>
            <a:r>
              <a:rPr lang="fr-FR" sz="2400" b="1" dirty="0">
                <a:solidFill>
                  <a:srgbClr val="C00000"/>
                </a:solidFill>
              </a:rPr>
              <a:t> (0.6 mg/kg)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title"/>
          </p:nvPr>
        </p:nvSpPr>
        <p:spPr>
          <a:xfrm>
            <a:off x="279287" y="216380"/>
            <a:ext cx="8584152" cy="1152525"/>
          </a:xfrm>
          <a:ln/>
        </p:spPr>
        <p:txBody>
          <a:bodyPr>
            <a:normAutofit fontScale="90000"/>
          </a:bodyPr>
          <a:lstStyle/>
          <a:p>
            <a:r>
              <a:rPr lang="fr-FR" sz="4000" b="1" dirty="0">
                <a:solidFill>
                  <a:srgbClr val="C00000"/>
                </a:solidFill>
              </a:rPr>
              <a:t>Effets suppresseurs de l’axe HHS</a:t>
            </a:r>
            <a:br>
              <a:rPr lang="fr-FR" sz="4000" b="1" dirty="0">
                <a:solidFill>
                  <a:srgbClr val="C00000"/>
                </a:solidFill>
              </a:rPr>
            </a:br>
            <a:endParaRPr lang="fr-FR" sz="3200" b="1" dirty="0">
              <a:solidFill>
                <a:srgbClr val="C00000"/>
              </a:solidFill>
            </a:endParaRPr>
          </a:p>
        </p:txBody>
      </p:sp>
      <p:sp>
        <p:nvSpPr>
          <p:cNvPr id="247872" name="Rectangle 64"/>
          <p:cNvSpPr>
            <a:spLocks noChangeArrowheads="1"/>
          </p:cNvSpPr>
          <p:nvPr/>
        </p:nvSpPr>
        <p:spPr bwMode="auto">
          <a:xfrm>
            <a:off x="6143340" y="5742186"/>
            <a:ext cx="64185" cy="191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90000"/>
              </a:lnSpc>
            </a:pPr>
            <a:endParaRPr lang="fr-FR" sz="1200">
              <a:solidFill>
                <a:srgbClr val="FE9B03"/>
              </a:solidFill>
            </a:endParaRPr>
          </a:p>
        </p:txBody>
      </p:sp>
      <p:sp>
        <p:nvSpPr>
          <p:cNvPr id="247873" name="Rectangle 65"/>
          <p:cNvSpPr>
            <a:spLocks noChangeArrowheads="1"/>
          </p:cNvSpPr>
          <p:nvPr/>
        </p:nvSpPr>
        <p:spPr bwMode="auto">
          <a:xfrm>
            <a:off x="3019212" y="6437192"/>
            <a:ext cx="2657394" cy="18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1200" i="1" dirty="0"/>
              <a:t> Toutain et al., </a:t>
            </a:r>
            <a:r>
              <a:rPr lang="en-US" sz="1200" i="1" dirty="0" err="1"/>
              <a:t>Am.J.Vet.Res</a:t>
            </a:r>
            <a:r>
              <a:rPr lang="en-US" sz="1200" i="1" dirty="0"/>
              <a:t> 1985, 9: 1750</a:t>
            </a:r>
          </a:p>
        </p:txBody>
      </p:sp>
      <p:sp>
        <p:nvSpPr>
          <p:cNvPr id="247875" name="Line 67"/>
          <p:cNvSpPr>
            <a:spLocks noChangeShapeType="1"/>
          </p:cNvSpPr>
          <p:nvPr/>
        </p:nvSpPr>
        <p:spPr bwMode="auto">
          <a:xfrm>
            <a:off x="2378496" y="3287912"/>
            <a:ext cx="0" cy="20431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76" name="Line 68"/>
          <p:cNvSpPr>
            <a:spLocks noChangeShapeType="1"/>
          </p:cNvSpPr>
          <p:nvPr/>
        </p:nvSpPr>
        <p:spPr bwMode="auto">
          <a:xfrm>
            <a:off x="2384140" y="4124524"/>
            <a:ext cx="409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77" name="Line 69"/>
          <p:cNvSpPr>
            <a:spLocks noChangeShapeType="1"/>
          </p:cNvSpPr>
          <p:nvPr/>
        </p:nvSpPr>
        <p:spPr bwMode="auto">
          <a:xfrm>
            <a:off x="2396841" y="4534099"/>
            <a:ext cx="4092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78" name="Rectangle 70"/>
          <p:cNvSpPr>
            <a:spLocks noChangeArrowheads="1"/>
          </p:cNvSpPr>
          <p:nvPr/>
        </p:nvSpPr>
        <p:spPr bwMode="auto">
          <a:xfrm>
            <a:off x="2557708" y="5438974"/>
            <a:ext cx="149080" cy="20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8575" tIns="11112" rIns="28575" bIns="11112">
            <a:spAutoFit/>
          </a:bodyPr>
          <a:lstStyle/>
          <a:p>
            <a:pPr defTabSz="153988">
              <a:lnSpc>
                <a:spcPct val="85000"/>
              </a:lnSpc>
            </a:pPr>
            <a:r>
              <a:rPr lang="en-US" sz="1400"/>
              <a:t>0</a:t>
            </a:r>
          </a:p>
        </p:txBody>
      </p:sp>
      <p:sp>
        <p:nvSpPr>
          <p:cNvPr id="247879" name="Line 71"/>
          <p:cNvSpPr>
            <a:spLocks noChangeShapeType="1"/>
          </p:cNvSpPr>
          <p:nvPr/>
        </p:nvSpPr>
        <p:spPr bwMode="auto">
          <a:xfrm>
            <a:off x="2388374" y="4916686"/>
            <a:ext cx="4374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80" name="Line 72"/>
          <p:cNvSpPr>
            <a:spLocks noChangeShapeType="1"/>
          </p:cNvSpPr>
          <p:nvPr/>
        </p:nvSpPr>
        <p:spPr bwMode="auto">
          <a:xfrm>
            <a:off x="2401074" y="3732411"/>
            <a:ext cx="4233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81" name="Rectangle 73"/>
          <p:cNvSpPr>
            <a:spLocks noChangeArrowheads="1"/>
          </p:cNvSpPr>
          <p:nvPr/>
        </p:nvSpPr>
        <p:spPr bwMode="auto">
          <a:xfrm>
            <a:off x="2570407" y="3945136"/>
            <a:ext cx="128412" cy="1392238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66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lin ang="0" scaled="1"/>
            <a:tileRect/>
          </a:gradFill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82" name="Line 74"/>
          <p:cNvSpPr>
            <a:spLocks noChangeShapeType="1"/>
          </p:cNvSpPr>
          <p:nvPr/>
        </p:nvSpPr>
        <p:spPr bwMode="auto">
          <a:xfrm>
            <a:off x="2384140" y="5346899"/>
            <a:ext cx="409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83" name="Rectangle 75"/>
          <p:cNvSpPr>
            <a:spLocks noChangeArrowheads="1"/>
          </p:cNvSpPr>
          <p:nvPr/>
        </p:nvSpPr>
        <p:spPr bwMode="auto">
          <a:xfrm>
            <a:off x="2169652" y="5234186"/>
            <a:ext cx="149080" cy="20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8575" tIns="11112" rIns="28575" bIns="11112">
            <a:spAutoFit/>
          </a:bodyPr>
          <a:lstStyle/>
          <a:p>
            <a:pPr defTabSz="153988">
              <a:lnSpc>
                <a:spcPct val="85000"/>
              </a:lnSpc>
            </a:pPr>
            <a:r>
              <a:rPr lang="en-US" sz="1400"/>
              <a:t>0</a:t>
            </a:r>
          </a:p>
        </p:txBody>
      </p:sp>
      <p:sp>
        <p:nvSpPr>
          <p:cNvPr id="247884" name="Rectangle 76"/>
          <p:cNvSpPr>
            <a:spLocks noChangeArrowheads="1"/>
          </p:cNvSpPr>
          <p:nvPr/>
        </p:nvSpPr>
        <p:spPr bwMode="auto">
          <a:xfrm>
            <a:off x="2000318" y="4430911"/>
            <a:ext cx="320601" cy="20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8575" tIns="11112" rIns="28575" bIns="11112">
            <a:spAutoFit/>
          </a:bodyPr>
          <a:lstStyle/>
          <a:p>
            <a:pPr defTabSz="153988">
              <a:lnSpc>
                <a:spcPct val="85000"/>
              </a:lnSpc>
            </a:pPr>
            <a:r>
              <a:rPr lang="en-US" sz="1400"/>
              <a:t>  40</a:t>
            </a:r>
          </a:p>
        </p:txBody>
      </p:sp>
      <p:sp>
        <p:nvSpPr>
          <p:cNvPr id="247885" name="Rectangle 77"/>
          <p:cNvSpPr>
            <a:spLocks noChangeArrowheads="1"/>
          </p:cNvSpPr>
          <p:nvPr/>
        </p:nvSpPr>
        <p:spPr bwMode="auto">
          <a:xfrm>
            <a:off x="2086396" y="4005461"/>
            <a:ext cx="240450" cy="20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8575" tIns="11112" rIns="28575" bIns="11112">
            <a:spAutoFit/>
          </a:bodyPr>
          <a:lstStyle/>
          <a:p>
            <a:pPr defTabSz="153988">
              <a:lnSpc>
                <a:spcPct val="85000"/>
              </a:lnSpc>
            </a:pPr>
            <a:r>
              <a:rPr lang="en-US" sz="1400"/>
              <a:t>60</a:t>
            </a:r>
          </a:p>
        </p:txBody>
      </p:sp>
      <p:sp>
        <p:nvSpPr>
          <p:cNvPr id="247886" name="Rectangle 78"/>
          <p:cNvSpPr>
            <a:spLocks noChangeArrowheads="1"/>
          </p:cNvSpPr>
          <p:nvPr/>
        </p:nvSpPr>
        <p:spPr bwMode="auto">
          <a:xfrm>
            <a:off x="2086396" y="3611761"/>
            <a:ext cx="240450" cy="20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8575" tIns="11112" rIns="28575" bIns="11112">
            <a:spAutoFit/>
          </a:bodyPr>
          <a:lstStyle/>
          <a:p>
            <a:pPr defTabSz="153988">
              <a:lnSpc>
                <a:spcPct val="85000"/>
              </a:lnSpc>
            </a:pPr>
            <a:r>
              <a:rPr lang="en-US" sz="1400"/>
              <a:t>80</a:t>
            </a:r>
          </a:p>
        </p:txBody>
      </p:sp>
      <p:sp>
        <p:nvSpPr>
          <p:cNvPr id="247887" name="Rectangle 79"/>
          <p:cNvSpPr>
            <a:spLocks noChangeArrowheads="1"/>
          </p:cNvSpPr>
          <p:nvPr/>
        </p:nvSpPr>
        <p:spPr bwMode="auto">
          <a:xfrm>
            <a:off x="2001730" y="3181549"/>
            <a:ext cx="331822" cy="20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8575" tIns="11112" rIns="28575" bIns="11112">
            <a:spAutoFit/>
          </a:bodyPr>
          <a:lstStyle/>
          <a:p>
            <a:pPr defTabSz="153988">
              <a:lnSpc>
                <a:spcPct val="85000"/>
              </a:lnSpc>
            </a:pPr>
            <a:r>
              <a:rPr lang="en-US" sz="1400"/>
              <a:t>100</a:t>
            </a:r>
          </a:p>
        </p:txBody>
      </p:sp>
      <p:sp>
        <p:nvSpPr>
          <p:cNvPr id="247888" name="Line 80"/>
          <p:cNvSpPr>
            <a:spLocks noChangeShapeType="1"/>
          </p:cNvSpPr>
          <p:nvPr/>
        </p:nvSpPr>
        <p:spPr bwMode="auto">
          <a:xfrm>
            <a:off x="5224707" y="3856237"/>
            <a:ext cx="0" cy="3794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89" name="Line 81"/>
          <p:cNvSpPr>
            <a:spLocks noChangeShapeType="1"/>
          </p:cNvSpPr>
          <p:nvPr/>
        </p:nvSpPr>
        <p:spPr bwMode="auto">
          <a:xfrm>
            <a:off x="2511140" y="5353250"/>
            <a:ext cx="3342923" cy="79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90" name="Rectangle 82"/>
          <p:cNvSpPr>
            <a:spLocks noChangeArrowheads="1"/>
          </p:cNvSpPr>
          <p:nvPr/>
        </p:nvSpPr>
        <p:spPr bwMode="auto">
          <a:xfrm>
            <a:off x="2734095" y="5438974"/>
            <a:ext cx="376706" cy="20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8575" tIns="11112" rIns="28575" bIns="11112">
            <a:spAutoFit/>
          </a:bodyPr>
          <a:lstStyle/>
          <a:p>
            <a:pPr defTabSz="153988">
              <a:lnSpc>
                <a:spcPct val="85000"/>
              </a:lnSpc>
            </a:pPr>
            <a:r>
              <a:rPr lang="en-US" sz="1400"/>
              <a:t>0.25</a:t>
            </a:r>
          </a:p>
        </p:txBody>
      </p:sp>
      <p:sp>
        <p:nvSpPr>
          <p:cNvPr id="247891" name="Rectangle 83" descr="noir)"/>
          <p:cNvSpPr>
            <a:spLocks noChangeArrowheads="1"/>
          </p:cNvSpPr>
          <p:nvPr/>
        </p:nvSpPr>
        <p:spPr bwMode="auto">
          <a:xfrm>
            <a:off x="2893552" y="4426150"/>
            <a:ext cx="122766" cy="904875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66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lin ang="0" scaled="1"/>
            <a:tileRect/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92" name="Rectangle 84" descr="noir)"/>
          <p:cNvSpPr>
            <a:spLocks noChangeArrowheads="1"/>
          </p:cNvSpPr>
          <p:nvPr/>
        </p:nvSpPr>
        <p:spPr bwMode="auto">
          <a:xfrm>
            <a:off x="3206818" y="4476950"/>
            <a:ext cx="117122" cy="854075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66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lin ang="0" scaled="1"/>
            <a:tileRect/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93" name="Rectangle 85" descr="noir)"/>
          <p:cNvSpPr>
            <a:spLocks noChangeArrowheads="1"/>
          </p:cNvSpPr>
          <p:nvPr/>
        </p:nvSpPr>
        <p:spPr bwMode="auto">
          <a:xfrm>
            <a:off x="3531374" y="4784924"/>
            <a:ext cx="112889" cy="546100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66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lin ang="0" scaled="1"/>
            <a:tileRect/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94" name="Rectangle 86" descr="noir)"/>
          <p:cNvSpPr>
            <a:spLocks noChangeArrowheads="1"/>
          </p:cNvSpPr>
          <p:nvPr/>
        </p:nvSpPr>
        <p:spPr bwMode="auto">
          <a:xfrm>
            <a:off x="3861574" y="4975424"/>
            <a:ext cx="112889" cy="355600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66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lin ang="0" scaled="1"/>
            <a:tileRect/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95" name="Rectangle 87" descr="noir)"/>
          <p:cNvSpPr>
            <a:spLocks noChangeArrowheads="1"/>
          </p:cNvSpPr>
          <p:nvPr/>
        </p:nvSpPr>
        <p:spPr bwMode="auto">
          <a:xfrm>
            <a:off x="4187540" y="5084962"/>
            <a:ext cx="117123" cy="246063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66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lin ang="0" scaled="1"/>
            <a:tileRect/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96" name="Rectangle 88" descr="noir)"/>
          <p:cNvSpPr>
            <a:spLocks noChangeArrowheads="1"/>
          </p:cNvSpPr>
          <p:nvPr/>
        </p:nvSpPr>
        <p:spPr bwMode="auto">
          <a:xfrm>
            <a:off x="4517740" y="5200850"/>
            <a:ext cx="117123" cy="130175"/>
          </a:xfrm>
          <a:prstGeom prst="rect">
            <a:avLst/>
          </a:prstGeom>
          <a:gradFill>
            <a:gsLst>
              <a:gs pos="0">
                <a:srgbClr val="0000FF"/>
              </a:gs>
              <a:gs pos="66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97" name="Rectangle 89" descr="noir)"/>
          <p:cNvSpPr>
            <a:spLocks noChangeArrowheads="1"/>
          </p:cNvSpPr>
          <p:nvPr/>
        </p:nvSpPr>
        <p:spPr bwMode="auto">
          <a:xfrm>
            <a:off x="4843707" y="5259586"/>
            <a:ext cx="121356" cy="71438"/>
          </a:xfrm>
          <a:prstGeom prst="rect">
            <a:avLst/>
          </a:prstGeom>
          <a:gradFill>
            <a:gsLst>
              <a:gs pos="0">
                <a:srgbClr val="0000FF"/>
              </a:gs>
              <a:gs pos="66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98" name="Rectangle 90" descr="noir)"/>
          <p:cNvSpPr>
            <a:spLocks noChangeArrowheads="1"/>
          </p:cNvSpPr>
          <p:nvPr/>
        </p:nvSpPr>
        <p:spPr bwMode="auto">
          <a:xfrm>
            <a:off x="5477296" y="4164212"/>
            <a:ext cx="115711" cy="1166813"/>
          </a:xfrm>
          <a:prstGeom prst="rect">
            <a:avLst/>
          </a:prstGeom>
          <a:gradFill>
            <a:gsLst>
              <a:gs pos="0">
                <a:srgbClr val="0000FF"/>
              </a:gs>
              <a:gs pos="66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99" name="Line 91"/>
          <p:cNvSpPr>
            <a:spLocks noChangeShapeType="1"/>
          </p:cNvSpPr>
          <p:nvPr/>
        </p:nvSpPr>
        <p:spPr bwMode="auto">
          <a:xfrm>
            <a:off x="2653663" y="3578424"/>
            <a:ext cx="0" cy="3349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00" name="Line 92"/>
          <p:cNvSpPr>
            <a:spLocks noChangeShapeType="1"/>
          </p:cNvSpPr>
          <p:nvPr/>
        </p:nvSpPr>
        <p:spPr bwMode="auto">
          <a:xfrm>
            <a:off x="2968340" y="4076899"/>
            <a:ext cx="0" cy="311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01" name="Line 93"/>
          <p:cNvSpPr>
            <a:spLocks noChangeShapeType="1"/>
          </p:cNvSpPr>
          <p:nvPr/>
        </p:nvSpPr>
        <p:spPr bwMode="auto">
          <a:xfrm>
            <a:off x="3281607" y="4170561"/>
            <a:ext cx="0" cy="2682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02" name="Line 94"/>
          <p:cNvSpPr>
            <a:spLocks noChangeShapeType="1"/>
          </p:cNvSpPr>
          <p:nvPr/>
        </p:nvSpPr>
        <p:spPr bwMode="auto">
          <a:xfrm>
            <a:off x="3587818" y="4557912"/>
            <a:ext cx="0" cy="1873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03" name="Line 95"/>
          <p:cNvSpPr>
            <a:spLocks noChangeShapeType="1"/>
          </p:cNvSpPr>
          <p:nvPr/>
        </p:nvSpPr>
        <p:spPr bwMode="auto">
          <a:xfrm>
            <a:off x="3923663" y="4799212"/>
            <a:ext cx="0" cy="136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04" name="Line 96"/>
          <p:cNvSpPr>
            <a:spLocks noChangeShapeType="1"/>
          </p:cNvSpPr>
          <p:nvPr/>
        </p:nvSpPr>
        <p:spPr bwMode="auto">
          <a:xfrm>
            <a:off x="4255273" y="4908750"/>
            <a:ext cx="0" cy="136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05" name="Line 97"/>
          <p:cNvSpPr>
            <a:spLocks noChangeShapeType="1"/>
          </p:cNvSpPr>
          <p:nvPr/>
        </p:nvSpPr>
        <p:spPr bwMode="auto">
          <a:xfrm>
            <a:off x="4585473" y="5038925"/>
            <a:ext cx="0" cy="123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06" name="Line 98"/>
          <p:cNvSpPr>
            <a:spLocks noChangeShapeType="1"/>
          </p:cNvSpPr>
          <p:nvPr/>
        </p:nvSpPr>
        <p:spPr bwMode="auto">
          <a:xfrm>
            <a:off x="5532329" y="3886399"/>
            <a:ext cx="0" cy="246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07" name="Line 99"/>
          <p:cNvSpPr>
            <a:spLocks noChangeShapeType="1"/>
          </p:cNvSpPr>
          <p:nvPr/>
        </p:nvSpPr>
        <p:spPr bwMode="auto">
          <a:xfrm>
            <a:off x="5190841" y="3841949"/>
            <a:ext cx="6067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08" name="Line 100"/>
          <p:cNvSpPr>
            <a:spLocks noChangeShapeType="1"/>
          </p:cNvSpPr>
          <p:nvPr/>
        </p:nvSpPr>
        <p:spPr bwMode="auto">
          <a:xfrm>
            <a:off x="2609918" y="3562549"/>
            <a:ext cx="5785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09" name="Line 101"/>
          <p:cNvSpPr>
            <a:spLocks noChangeShapeType="1"/>
          </p:cNvSpPr>
          <p:nvPr/>
        </p:nvSpPr>
        <p:spPr bwMode="auto">
          <a:xfrm>
            <a:off x="2921774" y="4053086"/>
            <a:ext cx="5926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10" name="Line 102"/>
          <p:cNvSpPr>
            <a:spLocks noChangeShapeType="1"/>
          </p:cNvSpPr>
          <p:nvPr/>
        </p:nvSpPr>
        <p:spPr bwMode="auto">
          <a:xfrm>
            <a:off x="3236451" y="4154686"/>
            <a:ext cx="5785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11" name="Line 103"/>
          <p:cNvSpPr>
            <a:spLocks noChangeShapeType="1"/>
          </p:cNvSpPr>
          <p:nvPr/>
        </p:nvSpPr>
        <p:spPr bwMode="auto">
          <a:xfrm>
            <a:off x="3562418" y="4549974"/>
            <a:ext cx="5644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12" name="Line 104"/>
          <p:cNvSpPr>
            <a:spLocks noChangeShapeType="1"/>
          </p:cNvSpPr>
          <p:nvPr/>
        </p:nvSpPr>
        <p:spPr bwMode="auto">
          <a:xfrm>
            <a:off x="3892618" y="4791274"/>
            <a:ext cx="6067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13" name="Line 105"/>
          <p:cNvSpPr>
            <a:spLocks noChangeShapeType="1"/>
          </p:cNvSpPr>
          <p:nvPr/>
        </p:nvSpPr>
        <p:spPr bwMode="auto">
          <a:xfrm>
            <a:off x="4217174" y="4900811"/>
            <a:ext cx="5926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14" name="Line 106"/>
          <p:cNvSpPr>
            <a:spLocks noChangeShapeType="1"/>
          </p:cNvSpPr>
          <p:nvPr/>
        </p:nvSpPr>
        <p:spPr bwMode="auto">
          <a:xfrm>
            <a:off x="4541730" y="5032574"/>
            <a:ext cx="5926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15" name="Line 107"/>
          <p:cNvSpPr>
            <a:spLocks noChangeShapeType="1"/>
          </p:cNvSpPr>
          <p:nvPr/>
        </p:nvSpPr>
        <p:spPr bwMode="auto">
          <a:xfrm>
            <a:off x="4877574" y="5162749"/>
            <a:ext cx="6067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16" name="Rectangle 108"/>
          <p:cNvSpPr>
            <a:spLocks noChangeArrowheads="1"/>
          </p:cNvSpPr>
          <p:nvPr/>
        </p:nvSpPr>
        <p:spPr bwMode="auto">
          <a:xfrm>
            <a:off x="3167307" y="5438974"/>
            <a:ext cx="285335" cy="20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8575" tIns="11112" rIns="28575" bIns="11112">
            <a:spAutoFit/>
          </a:bodyPr>
          <a:lstStyle/>
          <a:p>
            <a:pPr defTabSz="153988">
              <a:lnSpc>
                <a:spcPct val="85000"/>
              </a:lnSpc>
            </a:pPr>
            <a:r>
              <a:rPr lang="en-US" sz="1400"/>
              <a:t>0.5</a:t>
            </a:r>
          </a:p>
        </p:txBody>
      </p:sp>
      <p:sp>
        <p:nvSpPr>
          <p:cNvPr id="247917" name="Rectangle 109"/>
          <p:cNvSpPr>
            <a:spLocks noChangeArrowheads="1"/>
          </p:cNvSpPr>
          <p:nvPr/>
        </p:nvSpPr>
        <p:spPr bwMode="auto">
          <a:xfrm>
            <a:off x="3531374" y="5438974"/>
            <a:ext cx="149080" cy="20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8575" tIns="11112" rIns="28575" bIns="11112">
            <a:spAutoFit/>
          </a:bodyPr>
          <a:lstStyle/>
          <a:p>
            <a:pPr defTabSz="153988">
              <a:lnSpc>
                <a:spcPct val="85000"/>
              </a:lnSpc>
            </a:pPr>
            <a:r>
              <a:rPr lang="en-US" sz="1400"/>
              <a:t>1</a:t>
            </a:r>
          </a:p>
        </p:txBody>
      </p:sp>
      <p:sp>
        <p:nvSpPr>
          <p:cNvPr id="247918" name="Rectangle 110"/>
          <p:cNvSpPr>
            <a:spLocks noChangeArrowheads="1"/>
          </p:cNvSpPr>
          <p:nvPr/>
        </p:nvSpPr>
        <p:spPr bwMode="auto">
          <a:xfrm>
            <a:off x="3822063" y="5438974"/>
            <a:ext cx="149080" cy="20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8575" tIns="11112" rIns="28575" bIns="11112">
            <a:spAutoFit/>
          </a:bodyPr>
          <a:lstStyle/>
          <a:p>
            <a:pPr defTabSz="153988">
              <a:lnSpc>
                <a:spcPct val="85000"/>
              </a:lnSpc>
            </a:pPr>
            <a:r>
              <a:rPr lang="en-US" sz="1400"/>
              <a:t>2</a:t>
            </a:r>
          </a:p>
        </p:txBody>
      </p:sp>
      <p:sp>
        <p:nvSpPr>
          <p:cNvPr id="247919" name="Rectangle 111"/>
          <p:cNvSpPr>
            <a:spLocks noChangeArrowheads="1"/>
          </p:cNvSpPr>
          <p:nvPr/>
        </p:nvSpPr>
        <p:spPr bwMode="auto">
          <a:xfrm>
            <a:off x="4198829" y="5438974"/>
            <a:ext cx="149080" cy="20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8575" tIns="11112" rIns="28575" bIns="11112">
            <a:spAutoFit/>
          </a:bodyPr>
          <a:lstStyle/>
          <a:p>
            <a:pPr defTabSz="153988">
              <a:lnSpc>
                <a:spcPct val="85000"/>
              </a:lnSpc>
            </a:pPr>
            <a:r>
              <a:rPr lang="en-US" sz="1400"/>
              <a:t>4</a:t>
            </a:r>
          </a:p>
        </p:txBody>
      </p:sp>
      <p:sp>
        <p:nvSpPr>
          <p:cNvPr id="247920" name="Rectangle 112"/>
          <p:cNvSpPr>
            <a:spLocks noChangeArrowheads="1"/>
          </p:cNvSpPr>
          <p:nvPr/>
        </p:nvSpPr>
        <p:spPr bwMode="auto">
          <a:xfrm>
            <a:off x="4519152" y="5438974"/>
            <a:ext cx="149080" cy="20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8575" tIns="11112" rIns="28575" bIns="11112">
            <a:spAutoFit/>
          </a:bodyPr>
          <a:lstStyle/>
          <a:p>
            <a:pPr defTabSz="153988">
              <a:lnSpc>
                <a:spcPct val="85000"/>
              </a:lnSpc>
            </a:pPr>
            <a:r>
              <a:rPr lang="en-US" sz="1400"/>
              <a:t>8</a:t>
            </a:r>
          </a:p>
        </p:txBody>
      </p:sp>
      <p:sp>
        <p:nvSpPr>
          <p:cNvPr id="247921" name="Rectangle 113"/>
          <p:cNvSpPr>
            <a:spLocks noChangeArrowheads="1"/>
          </p:cNvSpPr>
          <p:nvPr/>
        </p:nvSpPr>
        <p:spPr bwMode="auto">
          <a:xfrm>
            <a:off x="4860640" y="5438974"/>
            <a:ext cx="240450" cy="20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8575" tIns="11112" rIns="28575" bIns="11112">
            <a:spAutoFit/>
          </a:bodyPr>
          <a:lstStyle/>
          <a:p>
            <a:pPr defTabSz="153988">
              <a:lnSpc>
                <a:spcPct val="85000"/>
              </a:lnSpc>
            </a:pPr>
            <a:r>
              <a:rPr lang="en-US" sz="1400"/>
              <a:t>12</a:t>
            </a:r>
          </a:p>
        </p:txBody>
      </p:sp>
      <p:sp>
        <p:nvSpPr>
          <p:cNvPr id="247922" name="Rectangle 114"/>
          <p:cNvSpPr>
            <a:spLocks noChangeArrowheads="1"/>
          </p:cNvSpPr>
          <p:nvPr/>
        </p:nvSpPr>
        <p:spPr bwMode="auto">
          <a:xfrm>
            <a:off x="5152740" y="5438974"/>
            <a:ext cx="240450" cy="20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8575" tIns="11112" rIns="28575" bIns="11112">
            <a:spAutoFit/>
          </a:bodyPr>
          <a:lstStyle/>
          <a:p>
            <a:pPr defTabSz="153988">
              <a:lnSpc>
                <a:spcPct val="85000"/>
              </a:lnSpc>
            </a:pPr>
            <a:r>
              <a:rPr lang="en-US" sz="1400"/>
              <a:t>24</a:t>
            </a:r>
          </a:p>
        </p:txBody>
      </p:sp>
      <p:sp>
        <p:nvSpPr>
          <p:cNvPr id="247923" name="Rectangle 115"/>
          <p:cNvSpPr>
            <a:spLocks noChangeArrowheads="1"/>
          </p:cNvSpPr>
          <p:nvPr/>
        </p:nvSpPr>
        <p:spPr bwMode="auto">
          <a:xfrm>
            <a:off x="5451896" y="5438974"/>
            <a:ext cx="240450" cy="20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8575" tIns="11112" rIns="28575" bIns="11112">
            <a:spAutoFit/>
          </a:bodyPr>
          <a:lstStyle/>
          <a:p>
            <a:pPr defTabSz="153988">
              <a:lnSpc>
                <a:spcPct val="85000"/>
              </a:lnSpc>
            </a:pPr>
            <a:r>
              <a:rPr lang="en-US" sz="1400"/>
              <a:t>48</a:t>
            </a:r>
          </a:p>
        </p:txBody>
      </p:sp>
      <p:sp>
        <p:nvSpPr>
          <p:cNvPr id="247924" name="Rectangle 116" descr="noir)"/>
          <p:cNvSpPr>
            <a:spLocks noChangeArrowheads="1"/>
          </p:cNvSpPr>
          <p:nvPr/>
        </p:nvSpPr>
        <p:spPr bwMode="auto">
          <a:xfrm>
            <a:off x="5161207" y="4257874"/>
            <a:ext cx="118533" cy="1065212"/>
          </a:xfrm>
          <a:prstGeom prst="rect">
            <a:avLst/>
          </a:prstGeom>
          <a:gradFill>
            <a:gsLst>
              <a:gs pos="0">
                <a:srgbClr val="0000FF"/>
              </a:gs>
              <a:gs pos="66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925" name="Line 117"/>
          <p:cNvSpPr>
            <a:spLocks noChangeShapeType="1"/>
          </p:cNvSpPr>
          <p:nvPr/>
        </p:nvSpPr>
        <p:spPr bwMode="auto">
          <a:xfrm>
            <a:off x="2401074" y="3272036"/>
            <a:ext cx="4233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26" name="Rectangle 118"/>
          <p:cNvSpPr>
            <a:spLocks noChangeArrowheads="1"/>
          </p:cNvSpPr>
          <p:nvPr/>
        </p:nvSpPr>
        <p:spPr bwMode="auto">
          <a:xfrm>
            <a:off x="2000318" y="4810324"/>
            <a:ext cx="320601" cy="20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8575" tIns="11112" rIns="28575" bIns="11112">
            <a:spAutoFit/>
          </a:bodyPr>
          <a:lstStyle/>
          <a:p>
            <a:pPr defTabSz="153988">
              <a:lnSpc>
                <a:spcPct val="85000"/>
              </a:lnSpc>
            </a:pPr>
            <a:r>
              <a:rPr lang="en-US" sz="1400"/>
              <a:t>  20</a:t>
            </a:r>
          </a:p>
        </p:txBody>
      </p:sp>
      <p:sp>
        <p:nvSpPr>
          <p:cNvPr id="247927" name="Line 119"/>
          <p:cNvSpPr>
            <a:spLocks noChangeShapeType="1"/>
          </p:cNvSpPr>
          <p:nvPr/>
        </p:nvSpPr>
        <p:spPr bwMode="auto">
          <a:xfrm>
            <a:off x="4911440" y="5178625"/>
            <a:ext cx="0" cy="412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28" name="Line 120"/>
          <p:cNvSpPr>
            <a:spLocks noChangeShapeType="1"/>
          </p:cNvSpPr>
          <p:nvPr/>
        </p:nvSpPr>
        <p:spPr bwMode="auto">
          <a:xfrm>
            <a:off x="5511162" y="3876874"/>
            <a:ext cx="5785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29" name="Rectangle 121"/>
          <p:cNvSpPr>
            <a:spLocks noChangeArrowheads="1"/>
          </p:cNvSpPr>
          <p:nvPr/>
        </p:nvSpPr>
        <p:spPr bwMode="auto">
          <a:xfrm>
            <a:off x="2365796" y="2852936"/>
            <a:ext cx="2994731" cy="263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8575" tIns="11112" rIns="28575" bIns="11112">
            <a:spAutoFit/>
          </a:bodyPr>
          <a:lstStyle/>
          <a:p>
            <a:pPr defTabSz="153988">
              <a:lnSpc>
                <a:spcPct val="87000"/>
              </a:lnSpc>
            </a:pPr>
            <a:r>
              <a:rPr lang="en-US" sz="1800" dirty="0"/>
              <a:t>Cortisol concentration (ng / ml)</a:t>
            </a:r>
          </a:p>
        </p:txBody>
      </p:sp>
      <p:sp>
        <p:nvSpPr>
          <p:cNvPr id="247930" name="Text Box 122"/>
          <p:cNvSpPr txBox="1">
            <a:spLocks noChangeArrowheads="1"/>
          </p:cNvSpPr>
          <p:nvPr/>
        </p:nvSpPr>
        <p:spPr bwMode="auto">
          <a:xfrm>
            <a:off x="3613595" y="5662598"/>
            <a:ext cx="9375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/>
              <a:t>Hours</a:t>
            </a:r>
          </a:p>
        </p:txBody>
      </p:sp>
      <p:pic>
        <p:nvPicPr>
          <p:cNvPr id="1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421" y="5295689"/>
            <a:ext cx="84137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llipse 2"/>
          <p:cNvSpPr/>
          <p:nvPr/>
        </p:nvSpPr>
        <p:spPr>
          <a:xfrm>
            <a:off x="4455229" y="4768168"/>
            <a:ext cx="763691" cy="1090612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393049" y="1864889"/>
            <a:ext cx="5760640" cy="478420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0" name="ZoneTexte 129"/>
          <p:cNvSpPr txBox="1"/>
          <p:nvPr/>
        </p:nvSpPr>
        <p:spPr>
          <a:xfrm>
            <a:off x="6012160" y="1518574"/>
            <a:ext cx="127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>
                <a:solidFill>
                  <a:srgbClr val="00B0F0"/>
                </a:solidFill>
                <a:latin typeface="Arial Black" panose="020B0A04020102020204" pitchFamily="34" charset="0"/>
              </a:rPr>
              <a:t>Exemple</a:t>
            </a:r>
          </a:p>
        </p:txBody>
      </p:sp>
    </p:spTree>
    <p:extLst>
      <p:ext uri="{BB962C8B-B14F-4D97-AF65-F5344CB8AC3E}">
        <p14:creationId xmlns:p14="http://schemas.microsoft.com/office/powerpoint/2010/main" val="34157544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20888"/>
            <a:ext cx="8229600" cy="1143000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rgbClr val="C00000"/>
                </a:solidFill>
              </a:rPr>
              <a:t>3. Mise en place d’une corticothérapie </a:t>
            </a:r>
          </a:p>
        </p:txBody>
      </p:sp>
    </p:spTree>
    <p:extLst>
      <p:ext uri="{BB962C8B-B14F-4D97-AF65-F5344CB8AC3E}">
        <p14:creationId xmlns:p14="http://schemas.microsoft.com/office/powerpoint/2010/main" val="2288541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616624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3400" b="1" dirty="0"/>
              <a:t>Mécanismes d’action </a:t>
            </a:r>
          </a:p>
          <a:p>
            <a:pPr lvl="1"/>
            <a:r>
              <a:rPr lang="fr-FR" dirty="0"/>
              <a:t>Effets anti-inflammatoires</a:t>
            </a:r>
          </a:p>
          <a:p>
            <a:pPr lvl="1"/>
            <a:r>
              <a:rPr lang="fr-FR" dirty="0"/>
              <a:t>Effets </a:t>
            </a:r>
            <a:r>
              <a:rPr lang="fr-FR" dirty="0" err="1"/>
              <a:t>immunomodulateurs</a:t>
            </a:r>
            <a:endParaRPr lang="fr-FR" dirty="0"/>
          </a:p>
          <a:p>
            <a:pPr lvl="1"/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Effets non-génomiques </a:t>
            </a:r>
          </a:p>
          <a:p>
            <a:pPr lvl="1"/>
            <a:endParaRPr lang="fr-FR" dirty="0"/>
          </a:p>
          <a:p>
            <a:pPr marL="514350" indent="-514350">
              <a:buFont typeface="+mj-lt"/>
              <a:buAutoNum type="arabicPeriod"/>
            </a:pPr>
            <a:r>
              <a:rPr lang="fr-FR" sz="3400" b="1" dirty="0"/>
              <a:t>Effets indésirables </a:t>
            </a:r>
          </a:p>
          <a:p>
            <a:pPr lvl="1"/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Modifications hématologiques </a:t>
            </a:r>
          </a:p>
          <a:p>
            <a:pPr lvl="1"/>
            <a:r>
              <a:rPr lang="fr-FR" dirty="0"/>
              <a:t>Toxicité digestive</a:t>
            </a:r>
          </a:p>
          <a:p>
            <a:pPr lvl="1"/>
            <a:r>
              <a:rPr lang="fr-FR" dirty="0"/>
              <a:t>Modifications métaboliques</a:t>
            </a:r>
          </a:p>
          <a:p>
            <a:pPr lvl="1"/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Modification de l’équilibre </a:t>
            </a:r>
            <a:r>
              <a:rPr lang="fr-FR" dirty="0" err="1">
                <a:solidFill>
                  <a:schemeClr val="bg1">
                    <a:lumMod val="75000"/>
                  </a:schemeClr>
                </a:solidFill>
              </a:rPr>
              <a:t>hydro-minéral</a:t>
            </a:r>
            <a:endParaRPr lang="fr-FR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fr-FR" dirty="0"/>
              <a:t>Freination de l’axe HHS </a:t>
            </a:r>
          </a:p>
          <a:p>
            <a:pPr lvl="1"/>
            <a:endParaRPr lang="fr-FR" dirty="0"/>
          </a:p>
          <a:p>
            <a:pPr marL="514350" indent="-514350">
              <a:buFont typeface="+mj-lt"/>
              <a:buAutoNum type="arabicPeriod"/>
            </a:pPr>
            <a:r>
              <a:rPr lang="fr-FR" sz="3400" b="1" dirty="0"/>
              <a:t>Mise en place d’une corticothérapie</a:t>
            </a:r>
          </a:p>
          <a:p>
            <a:pPr marL="914400" lvl="1" indent="-514350"/>
            <a:r>
              <a:rPr lang="fr-FR" dirty="0"/>
              <a:t>Principes actifs disponibles et puissance relative</a:t>
            </a:r>
          </a:p>
          <a:p>
            <a:pPr marL="914400" lvl="1" indent="-514350"/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Formulations disponibles </a:t>
            </a:r>
          </a:p>
          <a:p>
            <a:pPr marL="914400" lvl="1" indent="-514350"/>
            <a:r>
              <a:rPr lang="fr-FR" dirty="0"/>
              <a:t>Voie systémique </a:t>
            </a:r>
          </a:p>
          <a:p>
            <a:pPr marL="914400" lvl="1" indent="-514350"/>
            <a:r>
              <a:rPr lang="fr-FR" dirty="0"/>
              <a:t>Voies locales </a:t>
            </a:r>
          </a:p>
          <a:p>
            <a:pPr marL="914400" lvl="1" indent="-514350"/>
            <a:endParaRPr lang="fr-FR" dirty="0"/>
          </a:p>
          <a:p>
            <a:pPr marL="514350" indent="-514350">
              <a:buFont typeface="+mj-lt"/>
              <a:buAutoNum type="arabicPeriod"/>
            </a:pPr>
            <a:r>
              <a:rPr lang="fr-FR" sz="3400" b="1" dirty="0"/>
              <a:t>Quelques exemples de corticothérapie</a:t>
            </a: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1F35-580D-4231-A829-66B353674E8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1100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Principes actifs disponibles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472608"/>
          </a:xfrm>
        </p:spPr>
        <p:txBody>
          <a:bodyPr>
            <a:normAutofit fontScale="40000" lnSpcReduction="20000"/>
          </a:bodyPr>
          <a:lstStyle/>
          <a:p>
            <a:r>
              <a:rPr lang="fr-FR" sz="4000" dirty="0"/>
              <a:t>Voie systémique</a:t>
            </a:r>
          </a:p>
          <a:p>
            <a:pPr lvl="1"/>
            <a:r>
              <a:rPr lang="fr-FR" sz="3500" b="1" dirty="0" err="1">
                <a:solidFill>
                  <a:srgbClr val="FF0000"/>
                </a:solidFill>
              </a:rPr>
              <a:t>Dexaméthasone</a:t>
            </a:r>
            <a:endParaRPr lang="fr-FR" sz="3500" b="1" dirty="0">
              <a:solidFill>
                <a:srgbClr val="FF0000"/>
              </a:solidFill>
            </a:endParaRPr>
          </a:p>
          <a:p>
            <a:pPr lvl="1"/>
            <a:r>
              <a:rPr lang="fr-FR" sz="3500" b="1" dirty="0" err="1">
                <a:solidFill>
                  <a:srgbClr val="FF0000"/>
                </a:solidFill>
              </a:rPr>
              <a:t>Méthylprednisolone</a:t>
            </a:r>
            <a:endParaRPr lang="fr-FR" sz="3500" b="1" dirty="0">
              <a:solidFill>
                <a:srgbClr val="FF0000"/>
              </a:solidFill>
            </a:endParaRPr>
          </a:p>
          <a:p>
            <a:pPr lvl="1"/>
            <a:r>
              <a:rPr lang="fr-FR" sz="3500" b="1" dirty="0" err="1">
                <a:solidFill>
                  <a:srgbClr val="FF0000"/>
                </a:solidFill>
              </a:rPr>
              <a:t>Prednisolone</a:t>
            </a:r>
            <a:r>
              <a:rPr lang="fr-FR" sz="3500" b="1" dirty="0">
                <a:solidFill>
                  <a:srgbClr val="FF0000"/>
                </a:solidFill>
              </a:rPr>
              <a:t> </a:t>
            </a:r>
            <a:r>
              <a:rPr lang="fr-FR" sz="3500" dirty="0"/>
              <a:t>(VO seulement)</a:t>
            </a:r>
          </a:p>
          <a:p>
            <a:pPr lvl="1"/>
            <a:r>
              <a:rPr lang="fr-FR" sz="3500" b="1" dirty="0"/>
              <a:t>Triamcinolone </a:t>
            </a:r>
            <a:r>
              <a:rPr lang="fr-FR" sz="3500" dirty="0"/>
              <a:t>(VO seulement)</a:t>
            </a:r>
          </a:p>
          <a:p>
            <a:endParaRPr lang="fr-FR" sz="4000" dirty="0"/>
          </a:p>
          <a:p>
            <a:r>
              <a:rPr lang="fr-FR" sz="4000" dirty="0"/>
              <a:t>Voie oculaire</a:t>
            </a:r>
          </a:p>
          <a:p>
            <a:pPr lvl="1"/>
            <a:r>
              <a:rPr lang="fr-FR" sz="3500" b="1" dirty="0"/>
              <a:t>Hydrocortisone =cortisol</a:t>
            </a:r>
          </a:p>
          <a:p>
            <a:pPr lvl="1"/>
            <a:r>
              <a:rPr lang="fr-FR" sz="3500" b="1" dirty="0" err="1"/>
              <a:t>Betaméthasone</a:t>
            </a:r>
            <a:endParaRPr lang="fr-FR" sz="3500" b="1" dirty="0"/>
          </a:p>
          <a:p>
            <a:pPr lvl="1"/>
            <a:r>
              <a:rPr lang="fr-FR" sz="3500" dirty="0" err="1"/>
              <a:t>Dexaméthasone</a:t>
            </a:r>
            <a:endParaRPr lang="fr-FR" sz="3500" dirty="0"/>
          </a:p>
          <a:p>
            <a:pPr lvl="1"/>
            <a:r>
              <a:rPr lang="fr-FR" sz="3500" b="1" dirty="0"/>
              <a:t>Triamcinolone </a:t>
            </a:r>
            <a:r>
              <a:rPr lang="fr-FR" sz="3500" b="1" dirty="0" err="1"/>
              <a:t>acétonide</a:t>
            </a:r>
            <a:endParaRPr lang="fr-FR" sz="3500" b="1" dirty="0"/>
          </a:p>
          <a:p>
            <a:endParaRPr lang="fr-FR" sz="4000" dirty="0"/>
          </a:p>
          <a:p>
            <a:r>
              <a:rPr lang="fr-FR" sz="4000" dirty="0"/>
              <a:t>Voie auriculaire</a:t>
            </a:r>
          </a:p>
          <a:p>
            <a:pPr lvl="1"/>
            <a:r>
              <a:rPr lang="fr-FR" sz="3500" dirty="0" err="1"/>
              <a:t>Prednisolone</a:t>
            </a:r>
            <a:endParaRPr lang="fr-FR" sz="3500" dirty="0"/>
          </a:p>
          <a:p>
            <a:pPr lvl="1"/>
            <a:r>
              <a:rPr lang="fr-FR" sz="3500" dirty="0" err="1"/>
              <a:t>Bétaméthasone</a:t>
            </a:r>
            <a:endParaRPr lang="fr-FR" sz="3500" dirty="0"/>
          </a:p>
          <a:p>
            <a:pPr lvl="1"/>
            <a:r>
              <a:rPr lang="fr-FR" sz="3500" dirty="0"/>
              <a:t>Triamcinolone </a:t>
            </a:r>
            <a:r>
              <a:rPr lang="fr-FR" sz="3500" dirty="0" err="1"/>
              <a:t>acétonide</a:t>
            </a:r>
            <a:endParaRPr lang="fr-FR" sz="3500" dirty="0"/>
          </a:p>
          <a:p>
            <a:pPr lvl="1"/>
            <a:r>
              <a:rPr lang="fr-FR" sz="3500" b="1" dirty="0" err="1"/>
              <a:t>Mométasone</a:t>
            </a:r>
            <a:r>
              <a:rPr lang="fr-FR" sz="3500" dirty="0"/>
              <a:t> (</a:t>
            </a:r>
            <a:r>
              <a:rPr lang="fr-FR" sz="3500" dirty="0" err="1"/>
              <a:t>furoate</a:t>
            </a:r>
            <a:r>
              <a:rPr lang="fr-FR" sz="3500" dirty="0"/>
              <a:t> de)</a:t>
            </a:r>
          </a:p>
          <a:p>
            <a:pPr lvl="1"/>
            <a:r>
              <a:rPr lang="fr-FR" sz="3500" dirty="0"/>
              <a:t>Hydrocortisone </a:t>
            </a:r>
            <a:r>
              <a:rPr lang="fr-FR" sz="3500" dirty="0" err="1"/>
              <a:t>aceponate</a:t>
            </a:r>
            <a:r>
              <a:rPr lang="fr-FR" sz="3500" dirty="0"/>
              <a:t> </a:t>
            </a:r>
            <a:r>
              <a:rPr lang="fr-FR" sz="3500" b="1" u="sng" dirty="0"/>
              <a:t>(le seul sans association avec ATB</a:t>
            </a:r>
            <a:r>
              <a:rPr lang="fr-FR" sz="3300" b="1" u="sng" dirty="0"/>
              <a:t>)</a:t>
            </a:r>
          </a:p>
          <a:p>
            <a:pPr lvl="1"/>
            <a:endParaRPr lang="fr-FR" sz="3500" dirty="0"/>
          </a:p>
          <a:p>
            <a:endParaRPr lang="fr-FR" sz="4000" dirty="0"/>
          </a:p>
          <a:p>
            <a:r>
              <a:rPr lang="fr-FR" sz="4000" dirty="0"/>
              <a:t>Voie cutanée</a:t>
            </a:r>
          </a:p>
          <a:p>
            <a:pPr lvl="1"/>
            <a:r>
              <a:rPr lang="fr-FR" sz="3500" dirty="0" err="1"/>
              <a:t>Prednisolone</a:t>
            </a:r>
            <a:endParaRPr lang="fr-FR" sz="3500" dirty="0"/>
          </a:p>
          <a:p>
            <a:pPr lvl="1"/>
            <a:r>
              <a:rPr lang="fr-FR" sz="3500" dirty="0" err="1"/>
              <a:t>Bétaméthasone</a:t>
            </a:r>
            <a:endParaRPr lang="fr-FR" sz="3500" dirty="0"/>
          </a:p>
          <a:p>
            <a:pPr lvl="1"/>
            <a:r>
              <a:rPr lang="fr-FR" sz="3500" dirty="0"/>
              <a:t>Hydrocortisone </a:t>
            </a:r>
            <a:r>
              <a:rPr lang="fr-FR" sz="3500" dirty="0" err="1"/>
              <a:t>aceponate</a:t>
            </a:r>
            <a:r>
              <a:rPr lang="fr-FR" sz="3500" dirty="0"/>
              <a:t> </a:t>
            </a:r>
            <a:r>
              <a:rPr lang="fr-FR" sz="3500" b="1" u="sng" dirty="0"/>
              <a:t>(le seul sans association avec ATB</a:t>
            </a:r>
            <a:r>
              <a:rPr lang="fr-FR" sz="3300" b="1" u="sng" dirty="0"/>
              <a:t>)</a:t>
            </a:r>
          </a:p>
          <a:p>
            <a:pPr lvl="1"/>
            <a:endParaRPr lang="fr-FR" dirty="0"/>
          </a:p>
        </p:txBody>
      </p:sp>
      <p:sp>
        <p:nvSpPr>
          <p:cNvPr id="5" name="Accolade fermante 4"/>
          <p:cNvSpPr/>
          <p:nvPr/>
        </p:nvSpPr>
        <p:spPr>
          <a:xfrm>
            <a:off x="3779912" y="3068960"/>
            <a:ext cx="583536" cy="3384376"/>
          </a:xfrm>
          <a:prstGeom prst="rightBrace">
            <a:avLst>
              <a:gd name="adj1" fmla="val 41591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4352550" y="4432466"/>
            <a:ext cx="3742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Associés avec ATB et/ou </a:t>
            </a:r>
            <a:r>
              <a:rPr lang="fr-FR" dirty="0" err="1"/>
              <a:t>anti-fongique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4932040" y="1612146"/>
            <a:ext cx="3193246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Voie pulmonaire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b="1" dirty="0" err="1">
                <a:solidFill>
                  <a:srgbClr val="FF0000"/>
                </a:solidFill>
              </a:rPr>
              <a:t>Ciclésonide</a:t>
            </a:r>
            <a:r>
              <a:rPr lang="fr-FR" b="1" dirty="0">
                <a:solidFill>
                  <a:srgbClr val="FF0000"/>
                </a:solidFill>
              </a:rPr>
              <a:t> (cheval)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 err="1"/>
              <a:t>Fluticasone</a:t>
            </a:r>
            <a:r>
              <a:rPr lang="fr-FR" sz="1400" dirty="0"/>
              <a:t>(hors AMM)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 err="1"/>
              <a:t>Budesonide</a:t>
            </a:r>
            <a:r>
              <a:rPr lang="fr-FR" sz="1400" dirty="0"/>
              <a:t>(hors AMM)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 err="1"/>
              <a:t>Beclométhasone</a:t>
            </a:r>
            <a:r>
              <a:rPr lang="fr-FR" sz="1400" dirty="0"/>
              <a:t>(hors AMM)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385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08912" cy="1080120"/>
          </a:xfrm>
        </p:spPr>
        <p:txBody>
          <a:bodyPr>
            <a:noAutofit/>
          </a:bodyPr>
          <a:lstStyle/>
          <a:p>
            <a:pPr eaLnBrk="1" hangingPunct="1"/>
            <a:r>
              <a:rPr lang="fr-FR" sz="3200" b="1" dirty="0">
                <a:solidFill>
                  <a:srgbClr val="C00000"/>
                </a:solidFill>
              </a:rPr>
              <a:t>Puissance relative des glucocorticoïdes </a:t>
            </a:r>
            <a:br>
              <a:rPr lang="fr-FR" sz="3200" b="1" dirty="0">
                <a:solidFill>
                  <a:srgbClr val="C00000"/>
                </a:solidFill>
              </a:rPr>
            </a:br>
            <a:r>
              <a:rPr lang="fr-FR" sz="2000" b="1" dirty="0">
                <a:solidFill>
                  <a:srgbClr val="C00000"/>
                </a:solidFill>
              </a:rPr>
              <a:t>à action systémique par voie IV</a:t>
            </a:r>
          </a:p>
        </p:txBody>
      </p:sp>
      <p:graphicFrame>
        <p:nvGraphicFramePr>
          <p:cNvPr id="343117" name="Group 7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6191450"/>
              </p:ext>
            </p:extLst>
          </p:nvPr>
        </p:nvGraphicFramePr>
        <p:xfrm>
          <a:off x="251520" y="1268760"/>
          <a:ext cx="6372707" cy="4507647"/>
        </p:xfrm>
        <a:graphic>
          <a:graphicData uri="http://schemas.openxmlformats.org/drawingml/2006/table">
            <a:tbl>
              <a:tblPr>
                <a:effectLst/>
                <a:tableStyleId>{69CF1AB2-1976-4502-BF36-3FF5EA218861}</a:tableStyleId>
              </a:tblPr>
              <a:tblGrid>
                <a:gridCol w="2217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6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90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98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Substances</a:t>
                      </a: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Action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glucocorticoïde</a:t>
                      </a: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Action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minéralocorticoïde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8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Cortisol</a:t>
                      </a: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8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Prednisolone</a:t>
                      </a: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0.8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8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Méthylprednisolone</a:t>
                      </a: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0.5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8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Triamcinolone</a:t>
                      </a: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95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Triamcinolone acétonide</a:t>
                      </a:r>
                      <a:endParaRPr kumimoji="0" lang="fr-FR" sz="18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30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08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Dexaméthasone</a:t>
                      </a: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25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08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Betamethasone</a:t>
                      </a: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25</a:t>
                      </a:r>
                      <a:endParaRPr kumimoji="0" lang="fr-FR" sz="2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08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Flumethasone</a:t>
                      </a: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120</a:t>
                      </a:r>
                      <a:endParaRPr kumimoji="0" lang="fr-FR" sz="2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7809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fr-FR" sz="3200" b="1" dirty="0">
                <a:solidFill>
                  <a:srgbClr val="C00000"/>
                </a:solidFill>
              </a:rPr>
              <a:t>Puissance relative des glucocorticoïdes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539552" y="2492896"/>
            <a:ext cx="8208912" cy="1440160"/>
          </a:xfrm>
          <a:ln w="38100">
            <a:noFill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800" dirty="0"/>
              <a:t>Une puissance élevée ne signifie pas une activité plus élevée car les </a:t>
            </a:r>
            <a:r>
              <a:rPr lang="fr-FR" sz="2800" b="1" dirty="0">
                <a:solidFill>
                  <a:srgbClr val="C00000"/>
                </a:solidFill>
              </a:rPr>
              <a:t>doses recommandées</a:t>
            </a:r>
            <a:r>
              <a:rPr lang="fr-FR" sz="2800" b="1" dirty="0"/>
              <a:t> </a:t>
            </a:r>
            <a:r>
              <a:rPr lang="fr-FR" sz="2800" dirty="0"/>
              <a:t>tiennent compte de ces différences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557136"/>
            <a:ext cx="865187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691680" y="5013176"/>
            <a:ext cx="6460423" cy="83099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dirty="0"/>
              <a:t>1 mg </a:t>
            </a:r>
            <a:r>
              <a:rPr lang="fr-FR" sz="2400" dirty="0" err="1"/>
              <a:t>prednisolone</a:t>
            </a:r>
            <a:r>
              <a:rPr lang="fr-FR" sz="2400" dirty="0"/>
              <a:t> = 0.15 mg </a:t>
            </a:r>
            <a:r>
              <a:rPr lang="fr-FR" sz="2400" dirty="0" err="1"/>
              <a:t>dexamethasone</a:t>
            </a:r>
            <a:endParaRPr lang="fr-FR" sz="2400" dirty="0"/>
          </a:p>
          <a:p>
            <a:pPr algn="ctr"/>
            <a:r>
              <a:rPr lang="fr-FR" sz="2400" dirty="0"/>
              <a:t>chez l’Homme</a:t>
            </a:r>
          </a:p>
        </p:txBody>
      </p:sp>
    </p:spTree>
    <p:extLst>
      <p:ext uri="{BB962C8B-B14F-4D97-AF65-F5344CB8AC3E}">
        <p14:creationId xmlns:p14="http://schemas.microsoft.com/office/powerpoint/2010/main" val="70628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08912" cy="1080120"/>
          </a:xfrm>
        </p:spPr>
        <p:txBody>
          <a:bodyPr>
            <a:noAutofit/>
          </a:bodyPr>
          <a:lstStyle/>
          <a:p>
            <a:pPr eaLnBrk="1" hangingPunct="1"/>
            <a:r>
              <a:rPr lang="fr-FR" sz="3200" b="1" dirty="0">
                <a:solidFill>
                  <a:srgbClr val="C00000"/>
                </a:solidFill>
              </a:rPr>
              <a:t>Puissance relative des glucocorticoïdes </a:t>
            </a:r>
            <a:br>
              <a:rPr lang="fr-FR" sz="3200" b="1" dirty="0">
                <a:solidFill>
                  <a:srgbClr val="C00000"/>
                </a:solidFill>
              </a:rPr>
            </a:br>
            <a:r>
              <a:rPr lang="fr-FR" sz="2000" b="1" dirty="0">
                <a:solidFill>
                  <a:srgbClr val="C00000"/>
                </a:solidFill>
              </a:rPr>
              <a:t>à action systémique par voie IV</a:t>
            </a:r>
          </a:p>
        </p:txBody>
      </p:sp>
      <p:graphicFrame>
        <p:nvGraphicFramePr>
          <p:cNvPr id="343117" name="Group 7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359432"/>
              </p:ext>
            </p:extLst>
          </p:nvPr>
        </p:nvGraphicFramePr>
        <p:xfrm>
          <a:off x="1313638" y="1700808"/>
          <a:ext cx="6372707" cy="1979445"/>
        </p:xfrm>
        <a:graphic>
          <a:graphicData uri="http://schemas.openxmlformats.org/drawingml/2006/table">
            <a:tbl>
              <a:tblPr>
                <a:effectLst/>
                <a:tableStyleId>{69CF1AB2-1976-4502-BF36-3FF5EA218861}</a:tableStyleId>
              </a:tblPr>
              <a:tblGrid>
                <a:gridCol w="2217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6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90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98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Substances</a:t>
                      </a: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Action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glucocorticoïde</a:t>
                      </a: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Action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minéralocorticoïde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8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Cortisol</a:t>
                      </a: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8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Fludrocortisone</a:t>
                      </a: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</a:p>
                  </a:txBody>
                  <a:tcPr marL="90000" marR="90000" marT="46805" marB="46805" anchor="ctr" horzOverflow="overflow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125</a:t>
                      </a:r>
                    </a:p>
                  </a:txBody>
                  <a:tcPr marL="90000" marR="90000" marT="46805" marB="46805" anchor="ctr" horzOverflow="overflow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8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Isoflupredone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25</a:t>
                      </a: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25</a:t>
                      </a: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Flèche : droite 1">
            <a:extLst>
              <a:ext uri="{FF2B5EF4-FFF2-40B4-BE49-F238E27FC236}">
                <a16:creationId xmlns:a16="http://schemas.microsoft.com/office/drawing/2014/main" id="{C374FE7A-7236-4D03-8939-7575AD71F643}"/>
              </a:ext>
            </a:extLst>
          </p:cNvPr>
          <p:cNvSpPr/>
          <p:nvPr/>
        </p:nvSpPr>
        <p:spPr>
          <a:xfrm>
            <a:off x="853141" y="5190965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74B2D45-EEAF-4F3B-98A5-C14955D7DC9C}"/>
              </a:ext>
            </a:extLst>
          </p:cNvPr>
          <p:cNvSpPr txBox="1"/>
          <p:nvPr/>
        </p:nvSpPr>
        <p:spPr>
          <a:xfrm>
            <a:off x="1547664" y="5199583"/>
            <a:ext cx="7383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A n’utiliser que lors d’insuffisance surrénalienne </a:t>
            </a:r>
          </a:p>
        </p:txBody>
      </p:sp>
    </p:spTree>
    <p:extLst>
      <p:ext uri="{BB962C8B-B14F-4D97-AF65-F5344CB8AC3E}">
        <p14:creationId xmlns:p14="http://schemas.microsoft.com/office/powerpoint/2010/main" val="38251987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08912" cy="1080120"/>
          </a:xfrm>
        </p:spPr>
        <p:txBody>
          <a:bodyPr>
            <a:noAutofit/>
          </a:bodyPr>
          <a:lstStyle/>
          <a:p>
            <a:pPr eaLnBrk="1" hangingPunct="1"/>
            <a:r>
              <a:rPr lang="fr-FR" sz="3200" b="1" dirty="0">
                <a:solidFill>
                  <a:srgbClr val="C00000"/>
                </a:solidFill>
              </a:rPr>
              <a:t>Puissance relative des glucocorticoïdes </a:t>
            </a:r>
            <a:br>
              <a:rPr lang="fr-FR" sz="3200" b="1" dirty="0">
                <a:solidFill>
                  <a:srgbClr val="C00000"/>
                </a:solidFill>
              </a:rPr>
            </a:br>
            <a:r>
              <a:rPr lang="fr-FR" sz="2000" b="1" dirty="0">
                <a:solidFill>
                  <a:srgbClr val="C00000"/>
                </a:solidFill>
              </a:rPr>
              <a:t>à action systémique par voie IV</a:t>
            </a:r>
          </a:p>
        </p:txBody>
      </p:sp>
      <p:graphicFrame>
        <p:nvGraphicFramePr>
          <p:cNvPr id="343117" name="Group 7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4276347"/>
              </p:ext>
            </p:extLst>
          </p:nvPr>
        </p:nvGraphicFramePr>
        <p:xfrm>
          <a:off x="251520" y="1268760"/>
          <a:ext cx="8496944" cy="4507647"/>
        </p:xfrm>
        <a:graphic>
          <a:graphicData uri="http://schemas.openxmlformats.org/drawingml/2006/table">
            <a:tbl>
              <a:tblPr>
                <a:effectLst/>
                <a:tableStyleId>{69CF1AB2-1976-4502-BF36-3FF5EA218861}</a:tableStyleId>
              </a:tblPr>
              <a:tblGrid>
                <a:gridCol w="2217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6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90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4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98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Substances</a:t>
                      </a: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Action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glucocorticoïde</a:t>
                      </a: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Action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minéralocorticoïde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Durée d’action</a:t>
                      </a: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8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Cortisol</a:t>
                      </a: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12h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8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Prednisolone</a:t>
                      </a: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0.8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24h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8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Méthylprednisolone</a:t>
                      </a: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0.5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24h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8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Triamcinolone</a:t>
                      </a: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24h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95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Triamcinolone acétonide</a:t>
                      </a:r>
                      <a:endParaRPr kumimoji="0" lang="fr-FR" sz="18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30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48-72h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08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Dexamethasone</a:t>
                      </a: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25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 48-72h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08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Betamethasone</a:t>
                      </a: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25</a:t>
                      </a:r>
                      <a:endParaRPr kumimoji="0" lang="fr-FR" sz="2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48-72h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08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Flumethasone</a:t>
                      </a: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120</a:t>
                      </a:r>
                      <a:endParaRPr kumimoji="0" lang="fr-FR" sz="2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72-96h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588224" y="1268760"/>
            <a:ext cx="2089323" cy="4507647"/>
          </a:xfrm>
          <a:prstGeom prst="rect">
            <a:avLst/>
          </a:prstGeom>
          <a:noFill/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61913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512" y="2002160"/>
            <a:ext cx="4176463" cy="1066800"/>
          </a:xfrm>
          <a:noFill/>
        </p:spPr>
        <p:txBody>
          <a:bodyPr>
            <a:normAutofit/>
          </a:bodyPr>
          <a:lstStyle/>
          <a:p>
            <a:pPr algn="ctr">
              <a:buFontTx/>
              <a:buNone/>
              <a:tabLst>
                <a:tab pos="4473575" algn="l"/>
              </a:tabLst>
            </a:pPr>
            <a:r>
              <a:rPr lang="fr-FR" sz="2400" b="1" dirty="0" err="1">
                <a:solidFill>
                  <a:srgbClr val="C00000"/>
                </a:solidFill>
              </a:rPr>
              <a:t>Prednisolone</a:t>
            </a:r>
            <a:r>
              <a:rPr lang="fr-FR" sz="2400" b="1" dirty="0">
                <a:solidFill>
                  <a:srgbClr val="C00000"/>
                </a:solidFill>
              </a:rPr>
              <a:t> (0.6 mg/kg)</a:t>
            </a:r>
          </a:p>
          <a:p>
            <a:pPr algn="ctr">
              <a:buFontTx/>
              <a:buNone/>
              <a:tabLst>
                <a:tab pos="4473575" algn="l"/>
              </a:tabLst>
            </a:pPr>
            <a:r>
              <a:rPr lang="fr-FR" sz="2400" b="1" dirty="0"/>
              <a:t>Action courte</a:t>
            </a:r>
            <a:endParaRPr lang="fr-FR" sz="2800" b="1" dirty="0"/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title"/>
          </p:nvPr>
        </p:nvSpPr>
        <p:spPr>
          <a:xfrm>
            <a:off x="271617" y="332656"/>
            <a:ext cx="8584152" cy="1152525"/>
          </a:xfrm>
          <a:ln/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rgbClr val="C00000"/>
                </a:solidFill>
              </a:rPr>
              <a:t>Principes actifs</a:t>
            </a:r>
            <a:endParaRPr lang="fr-FR" sz="3200" b="1" dirty="0">
              <a:solidFill>
                <a:srgbClr val="C00000"/>
              </a:solidFill>
            </a:endParaRPr>
          </a:p>
        </p:txBody>
      </p:sp>
      <p:sp>
        <p:nvSpPr>
          <p:cNvPr id="247812" name="Line 4"/>
          <p:cNvSpPr>
            <a:spLocks noChangeShapeType="1"/>
          </p:cNvSpPr>
          <p:nvPr/>
        </p:nvSpPr>
        <p:spPr bwMode="auto">
          <a:xfrm>
            <a:off x="4899378" y="3838575"/>
            <a:ext cx="0" cy="18430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13" name="Line 5"/>
          <p:cNvSpPr>
            <a:spLocks noChangeShapeType="1"/>
          </p:cNvSpPr>
          <p:nvPr/>
        </p:nvSpPr>
        <p:spPr bwMode="auto">
          <a:xfrm>
            <a:off x="4912078" y="4503738"/>
            <a:ext cx="4515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14" name="Line 6"/>
          <p:cNvSpPr>
            <a:spLocks noChangeShapeType="1"/>
          </p:cNvSpPr>
          <p:nvPr/>
        </p:nvSpPr>
        <p:spPr bwMode="auto">
          <a:xfrm>
            <a:off x="4903612" y="4905375"/>
            <a:ext cx="4656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15" name="Rectangle 7"/>
          <p:cNvSpPr>
            <a:spLocks noChangeArrowheads="1"/>
          </p:cNvSpPr>
          <p:nvPr/>
        </p:nvSpPr>
        <p:spPr bwMode="auto">
          <a:xfrm>
            <a:off x="5082823" y="5778501"/>
            <a:ext cx="155492" cy="20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1400"/>
              <a:t>0</a:t>
            </a:r>
          </a:p>
        </p:txBody>
      </p:sp>
      <p:sp>
        <p:nvSpPr>
          <p:cNvPr id="247816" name="Line 8"/>
          <p:cNvSpPr>
            <a:spLocks noChangeShapeType="1"/>
          </p:cNvSpPr>
          <p:nvPr/>
        </p:nvSpPr>
        <p:spPr bwMode="auto">
          <a:xfrm>
            <a:off x="4912078" y="5300663"/>
            <a:ext cx="4515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17" name="Line 9"/>
          <p:cNvSpPr>
            <a:spLocks noChangeShapeType="1"/>
          </p:cNvSpPr>
          <p:nvPr/>
        </p:nvSpPr>
        <p:spPr bwMode="auto">
          <a:xfrm>
            <a:off x="4924778" y="4056063"/>
            <a:ext cx="4374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18" name="Rectangle 10"/>
          <p:cNvSpPr>
            <a:spLocks noChangeArrowheads="1"/>
          </p:cNvSpPr>
          <p:nvPr/>
        </p:nvSpPr>
        <p:spPr bwMode="auto">
          <a:xfrm>
            <a:off x="5088467" y="4049713"/>
            <a:ext cx="132644" cy="1646237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19" name="Line 11"/>
          <p:cNvSpPr>
            <a:spLocks noChangeShapeType="1"/>
          </p:cNvSpPr>
          <p:nvPr/>
        </p:nvSpPr>
        <p:spPr bwMode="auto">
          <a:xfrm>
            <a:off x="4906434" y="5694363"/>
            <a:ext cx="4515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20" name="Rectangle 12"/>
          <p:cNvSpPr>
            <a:spLocks noChangeArrowheads="1"/>
          </p:cNvSpPr>
          <p:nvPr/>
        </p:nvSpPr>
        <p:spPr bwMode="auto">
          <a:xfrm>
            <a:off x="4680656" y="5594351"/>
            <a:ext cx="155492" cy="20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1400"/>
              <a:t>0</a:t>
            </a:r>
          </a:p>
        </p:txBody>
      </p:sp>
      <p:sp>
        <p:nvSpPr>
          <p:cNvPr id="247821" name="Rectangle 13"/>
          <p:cNvSpPr>
            <a:spLocks noChangeArrowheads="1"/>
          </p:cNvSpPr>
          <p:nvPr/>
        </p:nvSpPr>
        <p:spPr bwMode="auto">
          <a:xfrm>
            <a:off x="4632678" y="5199064"/>
            <a:ext cx="246862" cy="20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1400"/>
              <a:t>20</a:t>
            </a:r>
          </a:p>
        </p:txBody>
      </p:sp>
      <p:sp>
        <p:nvSpPr>
          <p:cNvPr id="247822" name="Rectangle 14"/>
          <p:cNvSpPr>
            <a:spLocks noChangeArrowheads="1"/>
          </p:cNvSpPr>
          <p:nvPr/>
        </p:nvSpPr>
        <p:spPr bwMode="auto">
          <a:xfrm>
            <a:off x="4632678" y="4803776"/>
            <a:ext cx="246862" cy="20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1400"/>
              <a:t>40</a:t>
            </a:r>
          </a:p>
        </p:txBody>
      </p:sp>
      <p:sp>
        <p:nvSpPr>
          <p:cNvPr id="247823" name="Rectangle 15"/>
          <p:cNvSpPr>
            <a:spLocks noChangeArrowheads="1"/>
          </p:cNvSpPr>
          <p:nvPr/>
        </p:nvSpPr>
        <p:spPr bwMode="auto">
          <a:xfrm>
            <a:off x="4632678" y="4395789"/>
            <a:ext cx="246862" cy="20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1400"/>
              <a:t>60</a:t>
            </a:r>
          </a:p>
        </p:txBody>
      </p:sp>
      <p:sp>
        <p:nvSpPr>
          <p:cNvPr id="247824" name="Rectangle 16"/>
          <p:cNvSpPr>
            <a:spLocks noChangeArrowheads="1"/>
          </p:cNvSpPr>
          <p:nvPr/>
        </p:nvSpPr>
        <p:spPr bwMode="auto">
          <a:xfrm>
            <a:off x="4632678" y="3954464"/>
            <a:ext cx="246862" cy="20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1400"/>
              <a:t>80</a:t>
            </a:r>
          </a:p>
        </p:txBody>
      </p:sp>
      <p:sp>
        <p:nvSpPr>
          <p:cNvPr id="247825" name="Line 17"/>
          <p:cNvSpPr>
            <a:spLocks noChangeShapeType="1"/>
          </p:cNvSpPr>
          <p:nvPr/>
        </p:nvSpPr>
        <p:spPr bwMode="auto">
          <a:xfrm>
            <a:off x="5036256" y="5702300"/>
            <a:ext cx="383116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26" name="Rectangle 18"/>
          <p:cNvSpPr>
            <a:spLocks noChangeArrowheads="1"/>
          </p:cNvSpPr>
          <p:nvPr/>
        </p:nvSpPr>
        <p:spPr bwMode="auto">
          <a:xfrm>
            <a:off x="5302955" y="5778501"/>
            <a:ext cx="383118" cy="20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1400"/>
              <a:t>0.16</a:t>
            </a:r>
          </a:p>
        </p:txBody>
      </p:sp>
      <p:sp>
        <p:nvSpPr>
          <p:cNvPr id="247827" name="Rectangle 19" descr="noir)"/>
          <p:cNvSpPr>
            <a:spLocks noChangeArrowheads="1"/>
          </p:cNvSpPr>
          <p:nvPr/>
        </p:nvSpPr>
        <p:spPr bwMode="auto">
          <a:xfrm>
            <a:off x="5425722" y="3937001"/>
            <a:ext cx="139700" cy="1751013"/>
          </a:xfrm>
          <a:prstGeom prst="rect">
            <a:avLst/>
          </a:prstGeom>
          <a:gradFill>
            <a:gsLst>
              <a:gs pos="0">
                <a:srgbClr val="0000FF"/>
              </a:gs>
              <a:gs pos="66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lin ang="0" scaled="1"/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28" name="Rectangle 20" descr="noir)"/>
          <p:cNvSpPr>
            <a:spLocks noChangeArrowheads="1"/>
          </p:cNvSpPr>
          <p:nvPr/>
        </p:nvSpPr>
        <p:spPr bwMode="auto">
          <a:xfrm>
            <a:off x="5730523" y="3859213"/>
            <a:ext cx="134055" cy="1828800"/>
          </a:xfrm>
          <a:prstGeom prst="rect">
            <a:avLst/>
          </a:prstGeom>
          <a:gradFill>
            <a:gsLst>
              <a:gs pos="0">
                <a:srgbClr val="0000FF"/>
              </a:gs>
              <a:gs pos="66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29" name="Rectangle 21" descr="noir)"/>
          <p:cNvSpPr>
            <a:spLocks noChangeArrowheads="1"/>
          </p:cNvSpPr>
          <p:nvPr/>
        </p:nvSpPr>
        <p:spPr bwMode="auto">
          <a:xfrm>
            <a:off x="6059312" y="3990975"/>
            <a:ext cx="139700" cy="1697038"/>
          </a:xfrm>
          <a:prstGeom prst="rect">
            <a:avLst/>
          </a:prstGeom>
          <a:gradFill>
            <a:gsLst>
              <a:gs pos="0">
                <a:srgbClr val="0000FF"/>
              </a:gs>
              <a:gs pos="66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30" name="Rectangle 22" descr="noir)"/>
          <p:cNvSpPr>
            <a:spLocks noChangeArrowheads="1"/>
          </p:cNvSpPr>
          <p:nvPr/>
        </p:nvSpPr>
        <p:spPr bwMode="auto">
          <a:xfrm>
            <a:off x="6392334" y="4470401"/>
            <a:ext cx="134056" cy="1217613"/>
          </a:xfrm>
          <a:prstGeom prst="rect">
            <a:avLst/>
          </a:prstGeom>
          <a:gradFill>
            <a:gsLst>
              <a:gs pos="0">
                <a:srgbClr val="0000FF"/>
              </a:gs>
              <a:gs pos="66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31" name="Rectangle 23" descr="noir)"/>
          <p:cNvSpPr>
            <a:spLocks noChangeArrowheads="1"/>
          </p:cNvSpPr>
          <p:nvPr/>
        </p:nvSpPr>
        <p:spPr bwMode="auto">
          <a:xfrm>
            <a:off x="6719711" y="4878389"/>
            <a:ext cx="135467" cy="809625"/>
          </a:xfrm>
          <a:prstGeom prst="rect">
            <a:avLst/>
          </a:prstGeom>
          <a:gradFill>
            <a:gsLst>
              <a:gs pos="0">
                <a:srgbClr val="0000FF"/>
              </a:gs>
              <a:gs pos="66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32" name="Rectangle 24" descr="noir)"/>
          <p:cNvSpPr>
            <a:spLocks noChangeArrowheads="1"/>
          </p:cNvSpPr>
          <p:nvPr/>
        </p:nvSpPr>
        <p:spPr bwMode="auto">
          <a:xfrm>
            <a:off x="7055556" y="4976813"/>
            <a:ext cx="132644" cy="711200"/>
          </a:xfrm>
          <a:prstGeom prst="rect">
            <a:avLst/>
          </a:prstGeom>
          <a:gradFill>
            <a:gsLst>
              <a:gs pos="0">
                <a:srgbClr val="0000FF"/>
              </a:gs>
              <a:gs pos="66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33" name="Rectangle 25" descr="noir)"/>
          <p:cNvSpPr>
            <a:spLocks noChangeArrowheads="1"/>
          </p:cNvSpPr>
          <p:nvPr/>
        </p:nvSpPr>
        <p:spPr bwMode="auto">
          <a:xfrm>
            <a:off x="7381522" y="5300663"/>
            <a:ext cx="139700" cy="387350"/>
          </a:xfrm>
          <a:prstGeom prst="rect">
            <a:avLst/>
          </a:prstGeom>
          <a:gradFill>
            <a:gsLst>
              <a:gs pos="0">
                <a:srgbClr val="0000FF"/>
              </a:gs>
              <a:gs pos="66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34" name="Rectangle 26" descr="noir)"/>
          <p:cNvSpPr>
            <a:spLocks noChangeArrowheads="1"/>
          </p:cNvSpPr>
          <p:nvPr/>
        </p:nvSpPr>
        <p:spPr bwMode="auto">
          <a:xfrm>
            <a:off x="8020756" y="5083175"/>
            <a:ext cx="132644" cy="604838"/>
          </a:xfrm>
          <a:prstGeom prst="rect">
            <a:avLst/>
          </a:prstGeom>
          <a:gradFill>
            <a:gsLst>
              <a:gs pos="0">
                <a:srgbClr val="0000FF"/>
              </a:gs>
              <a:gs pos="66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35" name="Rectangle 27" descr="noir)"/>
          <p:cNvSpPr>
            <a:spLocks noChangeArrowheads="1"/>
          </p:cNvSpPr>
          <p:nvPr/>
        </p:nvSpPr>
        <p:spPr bwMode="auto">
          <a:xfrm>
            <a:off x="8370711" y="4549775"/>
            <a:ext cx="135467" cy="1131888"/>
          </a:xfrm>
          <a:prstGeom prst="rect">
            <a:avLst/>
          </a:prstGeom>
          <a:gradFill>
            <a:gsLst>
              <a:gs pos="0">
                <a:srgbClr val="0000FF"/>
              </a:gs>
              <a:gs pos="66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36" name="Rectangle 28" descr="noir)"/>
          <p:cNvSpPr>
            <a:spLocks noChangeArrowheads="1"/>
          </p:cNvSpPr>
          <p:nvPr/>
        </p:nvSpPr>
        <p:spPr bwMode="auto">
          <a:xfrm>
            <a:off x="8682567" y="4352926"/>
            <a:ext cx="121356" cy="1343025"/>
          </a:xfrm>
          <a:prstGeom prst="rect">
            <a:avLst/>
          </a:prstGeom>
          <a:gradFill>
            <a:gsLst>
              <a:gs pos="0">
                <a:srgbClr val="0000FF"/>
              </a:gs>
              <a:gs pos="66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37" name="Line 29"/>
          <p:cNvSpPr>
            <a:spLocks noChangeShapeType="1"/>
          </p:cNvSpPr>
          <p:nvPr/>
        </p:nvSpPr>
        <p:spPr bwMode="auto">
          <a:xfrm>
            <a:off x="5801078" y="3878263"/>
            <a:ext cx="0" cy="4619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38" name="Line 30"/>
          <p:cNvSpPr>
            <a:spLocks noChangeShapeType="1"/>
          </p:cNvSpPr>
          <p:nvPr/>
        </p:nvSpPr>
        <p:spPr bwMode="auto">
          <a:xfrm>
            <a:off x="6134100" y="4010025"/>
            <a:ext cx="0" cy="3762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39" name="Line 31"/>
          <p:cNvSpPr>
            <a:spLocks noChangeShapeType="1"/>
          </p:cNvSpPr>
          <p:nvPr/>
        </p:nvSpPr>
        <p:spPr bwMode="auto">
          <a:xfrm>
            <a:off x="6468533" y="39116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40" name="Line 32"/>
          <p:cNvSpPr>
            <a:spLocks noChangeShapeType="1"/>
          </p:cNvSpPr>
          <p:nvPr/>
        </p:nvSpPr>
        <p:spPr bwMode="auto">
          <a:xfrm>
            <a:off x="7773812" y="5181601"/>
            <a:ext cx="0" cy="2905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41" name="Line 33"/>
          <p:cNvSpPr>
            <a:spLocks noChangeShapeType="1"/>
          </p:cNvSpPr>
          <p:nvPr/>
        </p:nvSpPr>
        <p:spPr bwMode="auto">
          <a:xfrm>
            <a:off x="6784622" y="4589464"/>
            <a:ext cx="0" cy="263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42" name="Line 34"/>
          <p:cNvSpPr>
            <a:spLocks noChangeShapeType="1"/>
          </p:cNvSpPr>
          <p:nvPr/>
        </p:nvSpPr>
        <p:spPr bwMode="auto">
          <a:xfrm>
            <a:off x="7463367" y="5102225"/>
            <a:ext cx="0" cy="179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43" name="Line 35"/>
          <p:cNvSpPr>
            <a:spLocks noChangeShapeType="1"/>
          </p:cNvSpPr>
          <p:nvPr/>
        </p:nvSpPr>
        <p:spPr bwMode="auto">
          <a:xfrm>
            <a:off x="7124700" y="4799013"/>
            <a:ext cx="0" cy="146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44" name="Line 36"/>
          <p:cNvSpPr>
            <a:spLocks noChangeShapeType="1"/>
          </p:cNvSpPr>
          <p:nvPr/>
        </p:nvSpPr>
        <p:spPr bwMode="auto">
          <a:xfrm>
            <a:off x="5151967" y="4068763"/>
            <a:ext cx="0" cy="53498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45" name="Line 37"/>
          <p:cNvSpPr>
            <a:spLocks noChangeShapeType="1"/>
          </p:cNvSpPr>
          <p:nvPr/>
        </p:nvSpPr>
        <p:spPr bwMode="auto">
          <a:xfrm>
            <a:off x="6445956" y="3898900"/>
            <a:ext cx="63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46" name="Line 38"/>
          <p:cNvSpPr>
            <a:spLocks noChangeShapeType="1"/>
          </p:cNvSpPr>
          <p:nvPr/>
        </p:nvSpPr>
        <p:spPr bwMode="auto">
          <a:xfrm>
            <a:off x="8050389" y="4524375"/>
            <a:ext cx="6208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47" name="Line 39"/>
          <p:cNvSpPr>
            <a:spLocks noChangeShapeType="1"/>
          </p:cNvSpPr>
          <p:nvPr/>
        </p:nvSpPr>
        <p:spPr bwMode="auto">
          <a:xfrm>
            <a:off x="8394701" y="3990975"/>
            <a:ext cx="63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48" name="Line 40"/>
          <p:cNvSpPr>
            <a:spLocks noChangeShapeType="1"/>
          </p:cNvSpPr>
          <p:nvPr/>
        </p:nvSpPr>
        <p:spPr bwMode="auto">
          <a:xfrm>
            <a:off x="8699500" y="3798888"/>
            <a:ext cx="6208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49" name="Line 41"/>
          <p:cNvSpPr>
            <a:spLocks noChangeShapeType="1"/>
          </p:cNvSpPr>
          <p:nvPr/>
        </p:nvSpPr>
        <p:spPr bwMode="auto">
          <a:xfrm>
            <a:off x="7745589" y="5156200"/>
            <a:ext cx="6208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50" name="Line 42"/>
          <p:cNvSpPr>
            <a:spLocks noChangeShapeType="1"/>
          </p:cNvSpPr>
          <p:nvPr/>
        </p:nvSpPr>
        <p:spPr bwMode="auto">
          <a:xfrm>
            <a:off x="6750756" y="4583113"/>
            <a:ext cx="63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51" name="Line 43"/>
          <p:cNvSpPr>
            <a:spLocks noChangeShapeType="1"/>
          </p:cNvSpPr>
          <p:nvPr/>
        </p:nvSpPr>
        <p:spPr bwMode="auto">
          <a:xfrm>
            <a:off x="7423856" y="5089525"/>
            <a:ext cx="63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52" name="Line 44"/>
          <p:cNvSpPr>
            <a:spLocks noChangeShapeType="1"/>
          </p:cNvSpPr>
          <p:nvPr/>
        </p:nvSpPr>
        <p:spPr bwMode="auto">
          <a:xfrm>
            <a:off x="5767212" y="4365625"/>
            <a:ext cx="6208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53" name="Line 45"/>
          <p:cNvSpPr>
            <a:spLocks noChangeShapeType="1"/>
          </p:cNvSpPr>
          <p:nvPr/>
        </p:nvSpPr>
        <p:spPr bwMode="auto">
          <a:xfrm>
            <a:off x="7083778" y="4786313"/>
            <a:ext cx="63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54" name="Line 46"/>
          <p:cNvSpPr>
            <a:spLocks noChangeShapeType="1"/>
          </p:cNvSpPr>
          <p:nvPr/>
        </p:nvSpPr>
        <p:spPr bwMode="auto">
          <a:xfrm>
            <a:off x="5462412" y="4398963"/>
            <a:ext cx="6208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55" name="Line 47"/>
          <p:cNvSpPr>
            <a:spLocks noChangeShapeType="1"/>
          </p:cNvSpPr>
          <p:nvPr/>
        </p:nvSpPr>
        <p:spPr bwMode="auto">
          <a:xfrm>
            <a:off x="6100234" y="4418013"/>
            <a:ext cx="6208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56" name="Rectangle 48"/>
          <p:cNvSpPr>
            <a:spLocks noChangeArrowheads="1"/>
          </p:cNvSpPr>
          <p:nvPr/>
        </p:nvSpPr>
        <p:spPr bwMode="auto">
          <a:xfrm>
            <a:off x="5703711" y="5778501"/>
            <a:ext cx="291747" cy="20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1400"/>
              <a:t>0.5</a:t>
            </a:r>
          </a:p>
        </p:txBody>
      </p:sp>
      <p:sp>
        <p:nvSpPr>
          <p:cNvPr id="247857" name="Rectangle 49"/>
          <p:cNvSpPr>
            <a:spLocks noChangeArrowheads="1"/>
          </p:cNvSpPr>
          <p:nvPr/>
        </p:nvSpPr>
        <p:spPr bwMode="auto">
          <a:xfrm>
            <a:off x="6067778" y="5778501"/>
            <a:ext cx="155492" cy="20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1400"/>
              <a:t>1</a:t>
            </a:r>
          </a:p>
        </p:txBody>
      </p:sp>
      <p:sp>
        <p:nvSpPr>
          <p:cNvPr id="247858" name="Rectangle 50"/>
          <p:cNvSpPr>
            <a:spLocks noChangeArrowheads="1"/>
          </p:cNvSpPr>
          <p:nvPr/>
        </p:nvSpPr>
        <p:spPr bwMode="auto">
          <a:xfrm>
            <a:off x="6407856" y="5778501"/>
            <a:ext cx="155492" cy="20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1400"/>
              <a:t>2</a:t>
            </a:r>
          </a:p>
        </p:txBody>
      </p:sp>
      <p:sp>
        <p:nvSpPr>
          <p:cNvPr id="247859" name="Rectangle 51"/>
          <p:cNvSpPr>
            <a:spLocks noChangeArrowheads="1"/>
          </p:cNvSpPr>
          <p:nvPr/>
        </p:nvSpPr>
        <p:spPr bwMode="auto">
          <a:xfrm>
            <a:off x="6733823" y="5778501"/>
            <a:ext cx="155492" cy="20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1400"/>
              <a:t>3</a:t>
            </a:r>
          </a:p>
        </p:txBody>
      </p:sp>
      <p:sp>
        <p:nvSpPr>
          <p:cNvPr id="247860" name="Rectangle 52"/>
          <p:cNvSpPr>
            <a:spLocks noChangeArrowheads="1"/>
          </p:cNvSpPr>
          <p:nvPr/>
        </p:nvSpPr>
        <p:spPr bwMode="auto">
          <a:xfrm>
            <a:off x="7062612" y="5778501"/>
            <a:ext cx="155492" cy="20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1400"/>
              <a:t>4</a:t>
            </a:r>
          </a:p>
        </p:txBody>
      </p:sp>
      <p:sp>
        <p:nvSpPr>
          <p:cNvPr id="247861" name="Rectangle 53"/>
          <p:cNvSpPr>
            <a:spLocks noChangeArrowheads="1"/>
          </p:cNvSpPr>
          <p:nvPr/>
        </p:nvSpPr>
        <p:spPr bwMode="auto">
          <a:xfrm>
            <a:off x="7406923" y="5778501"/>
            <a:ext cx="155492" cy="20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1400"/>
              <a:t>6</a:t>
            </a:r>
          </a:p>
        </p:txBody>
      </p:sp>
      <p:sp>
        <p:nvSpPr>
          <p:cNvPr id="247862" name="Rectangle 54"/>
          <p:cNvSpPr>
            <a:spLocks noChangeArrowheads="1"/>
          </p:cNvSpPr>
          <p:nvPr/>
        </p:nvSpPr>
        <p:spPr bwMode="auto">
          <a:xfrm>
            <a:off x="7653867" y="5778501"/>
            <a:ext cx="246862" cy="20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1400"/>
              <a:t>24</a:t>
            </a:r>
          </a:p>
        </p:txBody>
      </p:sp>
      <p:sp>
        <p:nvSpPr>
          <p:cNvPr id="247863" name="Rectangle 55"/>
          <p:cNvSpPr>
            <a:spLocks noChangeArrowheads="1"/>
          </p:cNvSpPr>
          <p:nvPr/>
        </p:nvSpPr>
        <p:spPr bwMode="auto">
          <a:xfrm>
            <a:off x="7972778" y="5778501"/>
            <a:ext cx="246862" cy="20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1400"/>
              <a:t>48</a:t>
            </a:r>
          </a:p>
        </p:txBody>
      </p:sp>
      <p:sp>
        <p:nvSpPr>
          <p:cNvPr id="247864" name="Rectangle 56"/>
          <p:cNvSpPr>
            <a:spLocks noChangeArrowheads="1"/>
          </p:cNvSpPr>
          <p:nvPr/>
        </p:nvSpPr>
        <p:spPr bwMode="auto">
          <a:xfrm>
            <a:off x="8326967" y="5778501"/>
            <a:ext cx="246862" cy="20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1400"/>
              <a:t>72</a:t>
            </a:r>
          </a:p>
        </p:txBody>
      </p:sp>
      <p:sp>
        <p:nvSpPr>
          <p:cNvPr id="247865" name="Rectangle 57"/>
          <p:cNvSpPr>
            <a:spLocks noChangeArrowheads="1"/>
          </p:cNvSpPr>
          <p:nvPr/>
        </p:nvSpPr>
        <p:spPr bwMode="auto">
          <a:xfrm>
            <a:off x="8528756" y="5778501"/>
            <a:ext cx="327013" cy="20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1400"/>
              <a:t>  96</a:t>
            </a:r>
          </a:p>
        </p:txBody>
      </p:sp>
      <p:sp>
        <p:nvSpPr>
          <p:cNvPr id="247866" name="Rectangle 58" descr="noir)"/>
          <p:cNvSpPr>
            <a:spLocks noChangeArrowheads="1"/>
          </p:cNvSpPr>
          <p:nvPr/>
        </p:nvSpPr>
        <p:spPr bwMode="auto">
          <a:xfrm>
            <a:off x="7697611" y="5491163"/>
            <a:ext cx="139700" cy="196850"/>
          </a:xfrm>
          <a:prstGeom prst="rect">
            <a:avLst/>
          </a:prstGeom>
          <a:gradFill>
            <a:gsLst>
              <a:gs pos="0">
                <a:srgbClr val="0000FF"/>
              </a:gs>
              <a:gs pos="66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67" name="Line 59"/>
          <p:cNvSpPr>
            <a:spLocks noChangeShapeType="1"/>
          </p:cNvSpPr>
          <p:nvPr/>
        </p:nvSpPr>
        <p:spPr bwMode="auto">
          <a:xfrm>
            <a:off x="5508978" y="3951289"/>
            <a:ext cx="0" cy="4143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68" name="Line 60"/>
          <p:cNvSpPr>
            <a:spLocks noChangeShapeType="1"/>
          </p:cNvSpPr>
          <p:nvPr/>
        </p:nvSpPr>
        <p:spPr bwMode="auto">
          <a:xfrm>
            <a:off x="8096956" y="4522789"/>
            <a:ext cx="0" cy="534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69" name="Line 61"/>
          <p:cNvSpPr>
            <a:spLocks noChangeShapeType="1"/>
          </p:cNvSpPr>
          <p:nvPr/>
        </p:nvSpPr>
        <p:spPr bwMode="auto">
          <a:xfrm>
            <a:off x="8429978" y="3989389"/>
            <a:ext cx="0" cy="534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70" name="Line 62"/>
          <p:cNvSpPr>
            <a:spLocks noChangeShapeType="1"/>
          </p:cNvSpPr>
          <p:nvPr/>
        </p:nvSpPr>
        <p:spPr bwMode="auto">
          <a:xfrm>
            <a:off x="8739012" y="3805239"/>
            <a:ext cx="0" cy="534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71" name="Line 63"/>
          <p:cNvSpPr>
            <a:spLocks noChangeShapeType="1"/>
          </p:cNvSpPr>
          <p:nvPr/>
        </p:nvSpPr>
        <p:spPr bwMode="auto">
          <a:xfrm>
            <a:off x="5129389" y="4635500"/>
            <a:ext cx="62089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72" name="Rectangle 64"/>
          <p:cNvSpPr>
            <a:spLocks noChangeArrowheads="1"/>
          </p:cNvSpPr>
          <p:nvPr/>
        </p:nvSpPr>
        <p:spPr bwMode="auto">
          <a:xfrm>
            <a:off x="4521200" y="5975350"/>
            <a:ext cx="64185" cy="191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90000"/>
              </a:lnSpc>
            </a:pPr>
            <a:endParaRPr lang="fr-FR" sz="1200">
              <a:solidFill>
                <a:srgbClr val="FE9B03"/>
              </a:solidFill>
            </a:endParaRPr>
          </a:p>
        </p:txBody>
      </p:sp>
      <p:sp>
        <p:nvSpPr>
          <p:cNvPr id="247873" name="Rectangle 65"/>
          <p:cNvSpPr>
            <a:spLocks noChangeArrowheads="1"/>
          </p:cNvSpPr>
          <p:nvPr/>
        </p:nvSpPr>
        <p:spPr bwMode="auto">
          <a:xfrm>
            <a:off x="3197999" y="6542140"/>
            <a:ext cx="2657394" cy="18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1200" i="1" dirty="0"/>
              <a:t> Toutain et al., </a:t>
            </a:r>
            <a:r>
              <a:rPr lang="en-US" sz="1200" i="1" dirty="0" err="1"/>
              <a:t>Am.J.Vet.Res</a:t>
            </a:r>
            <a:r>
              <a:rPr lang="en-US" sz="1200" i="1" dirty="0"/>
              <a:t> 1985, 9: 1750</a:t>
            </a:r>
          </a:p>
        </p:txBody>
      </p:sp>
      <p:sp>
        <p:nvSpPr>
          <p:cNvPr id="247874" name="Rectangle 66"/>
          <p:cNvSpPr>
            <a:spLocks noChangeArrowheads="1"/>
          </p:cNvSpPr>
          <p:nvPr/>
        </p:nvSpPr>
        <p:spPr bwMode="auto">
          <a:xfrm>
            <a:off x="5012267" y="3187701"/>
            <a:ext cx="3141886" cy="266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7000"/>
              </a:lnSpc>
            </a:pPr>
            <a:r>
              <a:rPr lang="en-US" sz="1800" dirty="0"/>
              <a:t>Cortisol concentration (ng/ml)</a:t>
            </a:r>
          </a:p>
        </p:txBody>
      </p:sp>
      <p:sp>
        <p:nvSpPr>
          <p:cNvPr id="247875" name="Line 67"/>
          <p:cNvSpPr>
            <a:spLocks noChangeShapeType="1"/>
          </p:cNvSpPr>
          <p:nvPr/>
        </p:nvSpPr>
        <p:spPr bwMode="auto">
          <a:xfrm>
            <a:off x="756356" y="3521076"/>
            <a:ext cx="0" cy="20431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76" name="Line 68"/>
          <p:cNvSpPr>
            <a:spLocks noChangeShapeType="1"/>
          </p:cNvSpPr>
          <p:nvPr/>
        </p:nvSpPr>
        <p:spPr bwMode="auto">
          <a:xfrm>
            <a:off x="762000" y="4357688"/>
            <a:ext cx="409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77" name="Line 69"/>
          <p:cNvSpPr>
            <a:spLocks noChangeShapeType="1"/>
          </p:cNvSpPr>
          <p:nvPr/>
        </p:nvSpPr>
        <p:spPr bwMode="auto">
          <a:xfrm>
            <a:off x="774701" y="4767263"/>
            <a:ext cx="4092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78" name="Rectangle 70"/>
          <p:cNvSpPr>
            <a:spLocks noChangeArrowheads="1"/>
          </p:cNvSpPr>
          <p:nvPr/>
        </p:nvSpPr>
        <p:spPr bwMode="auto">
          <a:xfrm>
            <a:off x="935568" y="5672138"/>
            <a:ext cx="149080" cy="20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8575" tIns="11112" rIns="28575" bIns="11112">
            <a:spAutoFit/>
          </a:bodyPr>
          <a:lstStyle/>
          <a:p>
            <a:pPr defTabSz="153988">
              <a:lnSpc>
                <a:spcPct val="85000"/>
              </a:lnSpc>
            </a:pPr>
            <a:r>
              <a:rPr lang="en-US" sz="1400"/>
              <a:t>0</a:t>
            </a:r>
          </a:p>
        </p:txBody>
      </p:sp>
      <p:sp>
        <p:nvSpPr>
          <p:cNvPr id="247879" name="Line 71"/>
          <p:cNvSpPr>
            <a:spLocks noChangeShapeType="1"/>
          </p:cNvSpPr>
          <p:nvPr/>
        </p:nvSpPr>
        <p:spPr bwMode="auto">
          <a:xfrm>
            <a:off x="766234" y="5149850"/>
            <a:ext cx="4374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80" name="Line 72"/>
          <p:cNvSpPr>
            <a:spLocks noChangeShapeType="1"/>
          </p:cNvSpPr>
          <p:nvPr/>
        </p:nvSpPr>
        <p:spPr bwMode="auto">
          <a:xfrm>
            <a:off x="778934" y="3965575"/>
            <a:ext cx="4233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81" name="Rectangle 73"/>
          <p:cNvSpPr>
            <a:spLocks noChangeArrowheads="1"/>
          </p:cNvSpPr>
          <p:nvPr/>
        </p:nvSpPr>
        <p:spPr bwMode="auto">
          <a:xfrm>
            <a:off x="948267" y="4178300"/>
            <a:ext cx="128412" cy="1392238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66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lin ang="0" scaled="1"/>
            <a:tileRect/>
          </a:gradFill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82" name="Line 74"/>
          <p:cNvSpPr>
            <a:spLocks noChangeShapeType="1"/>
          </p:cNvSpPr>
          <p:nvPr/>
        </p:nvSpPr>
        <p:spPr bwMode="auto">
          <a:xfrm>
            <a:off x="762000" y="5580063"/>
            <a:ext cx="409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83" name="Rectangle 75"/>
          <p:cNvSpPr>
            <a:spLocks noChangeArrowheads="1"/>
          </p:cNvSpPr>
          <p:nvPr/>
        </p:nvSpPr>
        <p:spPr bwMode="auto">
          <a:xfrm>
            <a:off x="547512" y="5467350"/>
            <a:ext cx="149080" cy="20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8575" tIns="11112" rIns="28575" bIns="11112">
            <a:spAutoFit/>
          </a:bodyPr>
          <a:lstStyle/>
          <a:p>
            <a:pPr defTabSz="153988">
              <a:lnSpc>
                <a:spcPct val="85000"/>
              </a:lnSpc>
            </a:pPr>
            <a:r>
              <a:rPr lang="en-US" sz="1400"/>
              <a:t>0</a:t>
            </a:r>
          </a:p>
        </p:txBody>
      </p:sp>
      <p:sp>
        <p:nvSpPr>
          <p:cNvPr id="247884" name="Rectangle 76"/>
          <p:cNvSpPr>
            <a:spLocks noChangeArrowheads="1"/>
          </p:cNvSpPr>
          <p:nvPr/>
        </p:nvSpPr>
        <p:spPr bwMode="auto">
          <a:xfrm>
            <a:off x="378178" y="4664075"/>
            <a:ext cx="320601" cy="20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8575" tIns="11112" rIns="28575" bIns="11112">
            <a:spAutoFit/>
          </a:bodyPr>
          <a:lstStyle/>
          <a:p>
            <a:pPr defTabSz="153988">
              <a:lnSpc>
                <a:spcPct val="85000"/>
              </a:lnSpc>
            </a:pPr>
            <a:r>
              <a:rPr lang="en-US" sz="1400"/>
              <a:t>  40</a:t>
            </a:r>
          </a:p>
        </p:txBody>
      </p:sp>
      <p:sp>
        <p:nvSpPr>
          <p:cNvPr id="247885" name="Rectangle 77"/>
          <p:cNvSpPr>
            <a:spLocks noChangeArrowheads="1"/>
          </p:cNvSpPr>
          <p:nvPr/>
        </p:nvSpPr>
        <p:spPr bwMode="auto">
          <a:xfrm>
            <a:off x="464256" y="4238625"/>
            <a:ext cx="240450" cy="20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8575" tIns="11112" rIns="28575" bIns="11112">
            <a:spAutoFit/>
          </a:bodyPr>
          <a:lstStyle/>
          <a:p>
            <a:pPr defTabSz="153988">
              <a:lnSpc>
                <a:spcPct val="85000"/>
              </a:lnSpc>
            </a:pPr>
            <a:r>
              <a:rPr lang="en-US" sz="1400"/>
              <a:t>60</a:t>
            </a:r>
          </a:p>
        </p:txBody>
      </p:sp>
      <p:sp>
        <p:nvSpPr>
          <p:cNvPr id="247886" name="Rectangle 78"/>
          <p:cNvSpPr>
            <a:spLocks noChangeArrowheads="1"/>
          </p:cNvSpPr>
          <p:nvPr/>
        </p:nvSpPr>
        <p:spPr bwMode="auto">
          <a:xfrm>
            <a:off x="464256" y="3844925"/>
            <a:ext cx="240450" cy="20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8575" tIns="11112" rIns="28575" bIns="11112">
            <a:spAutoFit/>
          </a:bodyPr>
          <a:lstStyle/>
          <a:p>
            <a:pPr defTabSz="153988">
              <a:lnSpc>
                <a:spcPct val="85000"/>
              </a:lnSpc>
            </a:pPr>
            <a:r>
              <a:rPr lang="en-US" sz="1400"/>
              <a:t>80</a:t>
            </a:r>
          </a:p>
        </p:txBody>
      </p:sp>
      <p:sp>
        <p:nvSpPr>
          <p:cNvPr id="247887" name="Rectangle 79"/>
          <p:cNvSpPr>
            <a:spLocks noChangeArrowheads="1"/>
          </p:cNvSpPr>
          <p:nvPr/>
        </p:nvSpPr>
        <p:spPr bwMode="auto">
          <a:xfrm>
            <a:off x="379590" y="3414713"/>
            <a:ext cx="331822" cy="20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8575" tIns="11112" rIns="28575" bIns="11112">
            <a:spAutoFit/>
          </a:bodyPr>
          <a:lstStyle/>
          <a:p>
            <a:pPr defTabSz="153988">
              <a:lnSpc>
                <a:spcPct val="85000"/>
              </a:lnSpc>
            </a:pPr>
            <a:r>
              <a:rPr lang="en-US" sz="1400"/>
              <a:t>100</a:t>
            </a:r>
          </a:p>
        </p:txBody>
      </p:sp>
      <p:sp>
        <p:nvSpPr>
          <p:cNvPr id="247888" name="Line 80"/>
          <p:cNvSpPr>
            <a:spLocks noChangeShapeType="1"/>
          </p:cNvSpPr>
          <p:nvPr/>
        </p:nvSpPr>
        <p:spPr bwMode="auto">
          <a:xfrm>
            <a:off x="3602567" y="4089401"/>
            <a:ext cx="0" cy="3794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89" name="Line 81"/>
          <p:cNvSpPr>
            <a:spLocks noChangeShapeType="1"/>
          </p:cNvSpPr>
          <p:nvPr/>
        </p:nvSpPr>
        <p:spPr bwMode="auto">
          <a:xfrm>
            <a:off x="889000" y="5586414"/>
            <a:ext cx="3342923" cy="79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90" name="Rectangle 82"/>
          <p:cNvSpPr>
            <a:spLocks noChangeArrowheads="1"/>
          </p:cNvSpPr>
          <p:nvPr/>
        </p:nvSpPr>
        <p:spPr bwMode="auto">
          <a:xfrm>
            <a:off x="1111955" y="5672138"/>
            <a:ext cx="376706" cy="20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8575" tIns="11112" rIns="28575" bIns="11112">
            <a:spAutoFit/>
          </a:bodyPr>
          <a:lstStyle/>
          <a:p>
            <a:pPr defTabSz="153988">
              <a:lnSpc>
                <a:spcPct val="85000"/>
              </a:lnSpc>
            </a:pPr>
            <a:r>
              <a:rPr lang="en-US" sz="1400"/>
              <a:t>0.25</a:t>
            </a:r>
          </a:p>
        </p:txBody>
      </p:sp>
      <p:sp>
        <p:nvSpPr>
          <p:cNvPr id="247891" name="Rectangle 83" descr="noir)"/>
          <p:cNvSpPr>
            <a:spLocks noChangeArrowheads="1"/>
          </p:cNvSpPr>
          <p:nvPr/>
        </p:nvSpPr>
        <p:spPr bwMode="auto">
          <a:xfrm>
            <a:off x="1271412" y="4659314"/>
            <a:ext cx="122766" cy="904875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66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lin ang="0" scaled="1"/>
            <a:tileRect/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92" name="Rectangle 84" descr="noir)"/>
          <p:cNvSpPr>
            <a:spLocks noChangeArrowheads="1"/>
          </p:cNvSpPr>
          <p:nvPr/>
        </p:nvSpPr>
        <p:spPr bwMode="auto">
          <a:xfrm>
            <a:off x="1584678" y="4710114"/>
            <a:ext cx="117122" cy="854075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66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lin ang="0" scaled="1"/>
            <a:tileRect/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93" name="Rectangle 85" descr="noir)"/>
          <p:cNvSpPr>
            <a:spLocks noChangeArrowheads="1"/>
          </p:cNvSpPr>
          <p:nvPr/>
        </p:nvSpPr>
        <p:spPr bwMode="auto">
          <a:xfrm>
            <a:off x="1909234" y="5018088"/>
            <a:ext cx="112889" cy="546100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66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lin ang="0" scaled="1"/>
            <a:tileRect/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94" name="Rectangle 86" descr="noir)"/>
          <p:cNvSpPr>
            <a:spLocks noChangeArrowheads="1"/>
          </p:cNvSpPr>
          <p:nvPr/>
        </p:nvSpPr>
        <p:spPr bwMode="auto">
          <a:xfrm>
            <a:off x="2239434" y="5208588"/>
            <a:ext cx="112889" cy="355600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66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lin ang="0" scaled="1"/>
            <a:tileRect/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95" name="Rectangle 87" descr="noir)"/>
          <p:cNvSpPr>
            <a:spLocks noChangeArrowheads="1"/>
          </p:cNvSpPr>
          <p:nvPr/>
        </p:nvSpPr>
        <p:spPr bwMode="auto">
          <a:xfrm>
            <a:off x="2565400" y="5318126"/>
            <a:ext cx="117123" cy="246063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66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lin ang="0" scaled="1"/>
            <a:tileRect/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96" name="Rectangle 88" descr="noir)"/>
          <p:cNvSpPr>
            <a:spLocks noChangeArrowheads="1"/>
          </p:cNvSpPr>
          <p:nvPr/>
        </p:nvSpPr>
        <p:spPr bwMode="auto">
          <a:xfrm>
            <a:off x="2895600" y="5434014"/>
            <a:ext cx="117123" cy="130175"/>
          </a:xfrm>
          <a:prstGeom prst="rect">
            <a:avLst/>
          </a:prstGeom>
          <a:gradFill>
            <a:gsLst>
              <a:gs pos="0">
                <a:srgbClr val="0000FF"/>
              </a:gs>
              <a:gs pos="66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97" name="Rectangle 89" descr="noir)"/>
          <p:cNvSpPr>
            <a:spLocks noChangeArrowheads="1"/>
          </p:cNvSpPr>
          <p:nvPr/>
        </p:nvSpPr>
        <p:spPr bwMode="auto">
          <a:xfrm>
            <a:off x="3221567" y="5492750"/>
            <a:ext cx="121356" cy="71438"/>
          </a:xfrm>
          <a:prstGeom prst="rect">
            <a:avLst/>
          </a:prstGeom>
          <a:gradFill>
            <a:gsLst>
              <a:gs pos="0">
                <a:srgbClr val="0000FF"/>
              </a:gs>
              <a:gs pos="66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98" name="Rectangle 90" descr="noir)"/>
          <p:cNvSpPr>
            <a:spLocks noChangeArrowheads="1"/>
          </p:cNvSpPr>
          <p:nvPr/>
        </p:nvSpPr>
        <p:spPr bwMode="auto">
          <a:xfrm>
            <a:off x="3855156" y="4397376"/>
            <a:ext cx="115711" cy="1166813"/>
          </a:xfrm>
          <a:prstGeom prst="rect">
            <a:avLst/>
          </a:prstGeom>
          <a:gradFill>
            <a:gsLst>
              <a:gs pos="0">
                <a:srgbClr val="0000FF"/>
              </a:gs>
              <a:gs pos="66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99" name="Line 91"/>
          <p:cNvSpPr>
            <a:spLocks noChangeShapeType="1"/>
          </p:cNvSpPr>
          <p:nvPr/>
        </p:nvSpPr>
        <p:spPr bwMode="auto">
          <a:xfrm>
            <a:off x="1031523" y="3811588"/>
            <a:ext cx="0" cy="3349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00" name="Line 92"/>
          <p:cNvSpPr>
            <a:spLocks noChangeShapeType="1"/>
          </p:cNvSpPr>
          <p:nvPr/>
        </p:nvSpPr>
        <p:spPr bwMode="auto">
          <a:xfrm>
            <a:off x="1346200" y="4310063"/>
            <a:ext cx="0" cy="311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01" name="Line 93"/>
          <p:cNvSpPr>
            <a:spLocks noChangeShapeType="1"/>
          </p:cNvSpPr>
          <p:nvPr/>
        </p:nvSpPr>
        <p:spPr bwMode="auto">
          <a:xfrm>
            <a:off x="1659467" y="4403725"/>
            <a:ext cx="0" cy="2682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02" name="Line 94"/>
          <p:cNvSpPr>
            <a:spLocks noChangeShapeType="1"/>
          </p:cNvSpPr>
          <p:nvPr/>
        </p:nvSpPr>
        <p:spPr bwMode="auto">
          <a:xfrm>
            <a:off x="1965678" y="4791076"/>
            <a:ext cx="0" cy="1873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03" name="Line 95"/>
          <p:cNvSpPr>
            <a:spLocks noChangeShapeType="1"/>
          </p:cNvSpPr>
          <p:nvPr/>
        </p:nvSpPr>
        <p:spPr bwMode="auto">
          <a:xfrm>
            <a:off x="2301523" y="5032376"/>
            <a:ext cx="0" cy="136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04" name="Line 96"/>
          <p:cNvSpPr>
            <a:spLocks noChangeShapeType="1"/>
          </p:cNvSpPr>
          <p:nvPr/>
        </p:nvSpPr>
        <p:spPr bwMode="auto">
          <a:xfrm>
            <a:off x="2633133" y="5141914"/>
            <a:ext cx="0" cy="136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05" name="Line 97"/>
          <p:cNvSpPr>
            <a:spLocks noChangeShapeType="1"/>
          </p:cNvSpPr>
          <p:nvPr/>
        </p:nvSpPr>
        <p:spPr bwMode="auto">
          <a:xfrm>
            <a:off x="2963333" y="5272089"/>
            <a:ext cx="0" cy="123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06" name="Line 98"/>
          <p:cNvSpPr>
            <a:spLocks noChangeShapeType="1"/>
          </p:cNvSpPr>
          <p:nvPr/>
        </p:nvSpPr>
        <p:spPr bwMode="auto">
          <a:xfrm>
            <a:off x="3910189" y="4119563"/>
            <a:ext cx="0" cy="246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07" name="Line 99"/>
          <p:cNvSpPr>
            <a:spLocks noChangeShapeType="1"/>
          </p:cNvSpPr>
          <p:nvPr/>
        </p:nvSpPr>
        <p:spPr bwMode="auto">
          <a:xfrm>
            <a:off x="3568701" y="4075113"/>
            <a:ext cx="6067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08" name="Line 100"/>
          <p:cNvSpPr>
            <a:spLocks noChangeShapeType="1"/>
          </p:cNvSpPr>
          <p:nvPr/>
        </p:nvSpPr>
        <p:spPr bwMode="auto">
          <a:xfrm>
            <a:off x="987778" y="3795713"/>
            <a:ext cx="5785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09" name="Line 101"/>
          <p:cNvSpPr>
            <a:spLocks noChangeShapeType="1"/>
          </p:cNvSpPr>
          <p:nvPr/>
        </p:nvSpPr>
        <p:spPr bwMode="auto">
          <a:xfrm>
            <a:off x="1299634" y="4286250"/>
            <a:ext cx="5926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10" name="Line 102"/>
          <p:cNvSpPr>
            <a:spLocks noChangeShapeType="1"/>
          </p:cNvSpPr>
          <p:nvPr/>
        </p:nvSpPr>
        <p:spPr bwMode="auto">
          <a:xfrm>
            <a:off x="1614311" y="4387850"/>
            <a:ext cx="5785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11" name="Line 103"/>
          <p:cNvSpPr>
            <a:spLocks noChangeShapeType="1"/>
          </p:cNvSpPr>
          <p:nvPr/>
        </p:nvSpPr>
        <p:spPr bwMode="auto">
          <a:xfrm>
            <a:off x="1940278" y="4783138"/>
            <a:ext cx="5644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12" name="Line 104"/>
          <p:cNvSpPr>
            <a:spLocks noChangeShapeType="1"/>
          </p:cNvSpPr>
          <p:nvPr/>
        </p:nvSpPr>
        <p:spPr bwMode="auto">
          <a:xfrm>
            <a:off x="2270478" y="5024438"/>
            <a:ext cx="6067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13" name="Line 105"/>
          <p:cNvSpPr>
            <a:spLocks noChangeShapeType="1"/>
          </p:cNvSpPr>
          <p:nvPr/>
        </p:nvSpPr>
        <p:spPr bwMode="auto">
          <a:xfrm>
            <a:off x="2595034" y="5133975"/>
            <a:ext cx="5926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14" name="Line 106"/>
          <p:cNvSpPr>
            <a:spLocks noChangeShapeType="1"/>
          </p:cNvSpPr>
          <p:nvPr/>
        </p:nvSpPr>
        <p:spPr bwMode="auto">
          <a:xfrm>
            <a:off x="2919590" y="5265738"/>
            <a:ext cx="5926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15" name="Line 107"/>
          <p:cNvSpPr>
            <a:spLocks noChangeShapeType="1"/>
          </p:cNvSpPr>
          <p:nvPr/>
        </p:nvSpPr>
        <p:spPr bwMode="auto">
          <a:xfrm>
            <a:off x="3255434" y="5395913"/>
            <a:ext cx="6067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16" name="Rectangle 108"/>
          <p:cNvSpPr>
            <a:spLocks noChangeArrowheads="1"/>
          </p:cNvSpPr>
          <p:nvPr/>
        </p:nvSpPr>
        <p:spPr bwMode="auto">
          <a:xfrm>
            <a:off x="1545167" y="5672138"/>
            <a:ext cx="285335" cy="20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8575" tIns="11112" rIns="28575" bIns="11112">
            <a:spAutoFit/>
          </a:bodyPr>
          <a:lstStyle/>
          <a:p>
            <a:pPr defTabSz="153988">
              <a:lnSpc>
                <a:spcPct val="85000"/>
              </a:lnSpc>
            </a:pPr>
            <a:r>
              <a:rPr lang="en-US" sz="1400"/>
              <a:t>0.5</a:t>
            </a:r>
          </a:p>
        </p:txBody>
      </p:sp>
      <p:sp>
        <p:nvSpPr>
          <p:cNvPr id="247917" name="Rectangle 109"/>
          <p:cNvSpPr>
            <a:spLocks noChangeArrowheads="1"/>
          </p:cNvSpPr>
          <p:nvPr/>
        </p:nvSpPr>
        <p:spPr bwMode="auto">
          <a:xfrm>
            <a:off x="1909234" y="5672138"/>
            <a:ext cx="149080" cy="20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8575" tIns="11112" rIns="28575" bIns="11112">
            <a:spAutoFit/>
          </a:bodyPr>
          <a:lstStyle/>
          <a:p>
            <a:pPr defTabSz="153988">
              <a:lnSpc>
                <a:spcPct val="85000"/>
              </a:lnSpc>
            </a:pPr>
            <a:r>
              <a:rPr lang="en-US" sz="1400"/>
              <a:t>1</a:t>
            </a:r>
          </a:p>
        </p:txBody>
      </p:sp>
      <p:sp>
        <p:nvSpPr>
          <p:cNvPr id="247918" name="Rectangle 110"/>
          <p:cNvSpPr>
            <a:spLocks noChangeArrowheads="1"/>
          </p:cNvSpPr>
          <p:nvPr/>
        </p:nvSpPr>
        <p:spPr bwMode="auto">
          <a:xfrm>
            <a:off x="2199923" y="5672138"/>
            <a:ext cx="149080" cy="20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8575" tIns="11112" rIns="28575" bIns="11112">
            <a:spAutoFit/>
          </a:bodyPr>
          <a:lstStyle/>
          <a:p>
            <a:pPr defTabSz="153988">
              <a:lnSpc>
                <a:spcPct val="85000"/>
              </a:lnSpc>
            </a:pPr>
            <a:r>
              <a:rPr lang="en-US" sz="1400"/>
              <a:t>2</a:t>
            </a:r>
          </a:p>
        </p:txBody>
      </p:sp>
      <p:sp>
        <p:nvSpPr>
          <p:cNvPr id="247919" name="Rectangle 111"/>
          <p:cNvSpPr>
            <a:spLocks noChangeArrowheads="1"/>
          </p:cNvSpPr>
          <p:nvPr/>
        </p:nvSpPr>
        <p:spPr bwMode="auto">
          <a:xfrm>
            <a:off x="2576689" y="5672138"/>
            <a:ext cx="149080" cy="20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8575" tIns="11112" rIns="28575" bIns="11112">
            <a:spAutoFit/>
          </a:bodyPr>
          <a:lstStyle/>
          <a:p>
            <a:pPr defTabSz="153988">
              <a:lnSpc>
                <a:spcPct val="85000"/>
              </a:lnSpc>
            </a:pPr>
            <a:r>
              <a:rPr lang="en-US" sz="1400"/>
              <a:t>4</a:t>
            </a:r>
          </a:p>
        </p:txBody>
      </p:sp>
      <p:sp>
        <p:nvSpPr>
          <p:cNvPr id="247920" name="Rectangle 112"/>
          <p:cNvSpPr>
            <a:spLocks noChangeArrowheads="1"/>
          </p:cNvSpPr>
          <p:nvPr/>
        </p:nvSpPr>
        <p:spPr bwMode="auto">
          <a:xfrm>
            <a:off x="2897012" y="5672138"/>
            <a:ext cx="149080" cy="20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8575" tIns="11112" rIns="28575" bIns="11112">
            <a:spAutoFit/>
          </a:bodyPr>
          <a:lstStyle/>
          <a:p>
            <a:pPr defTabSz="153988">
              <a:lnSpc>
                <a:spcPct val="85000"/>
              </a:lnSpc>
            </a:pPr>
            <a:r>
              <a:rPr lang="en-US" sz="1400"/>
              <a:t>8</a:t>
            </a:r>
          </a:p>
        </p:txBody>
      </p:sp>
      <p:sp>
        <p:nvSpPr>
          <p:cNvPr id="247921" name="Rectangle 113"/>
          <p:cNvSpPr>
            <a:spLocks noChangeArrowheads="1"/>
          </p:cNvSpPr>
          <p:nvPr/>
        </p:nvSpPr>
        <p:spPr bwMode="auto">
          <a:xfrm>
            <a:off x="3238500" y="5672138"/>
            <a:ext cx="240450" cy="20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8575" tIns="11112" rIns="28575" bIns="11112">
            <a:spAutoFit/>
          </a:bodyPr>
          <a:lstStyle/>
          <a:p>
            <a:pPr defTabSz="153988">
              <a:lnSpc>
                <a:spcPct val="85000"/>
              </a:lnSpc>
            </a:pPr>
            <a:r>
              <a:rPr lang="en-US" sz="1400"/>
              <a:t>12</a:t>
            </a:r>
          </a:p>
        </p:txBody>
      </p:sp>
      <p:sp>
        <p:nvSpPr>
          <p:cNvPr id="247922" name="Rectangle 114"/>
          <p:cNvSpPr>
            <a:spLocks noChangeArrowheads="1"/>
          </p:cNvSpPr>
          <p:nvPr/>
        </p:nvSpPr>
        <p:spPr bwMode="auto">
          <a:xfrm>
            <a:off x="3530600" y="5672138"/>
            <a:ext cx="240450" cy="20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8575" tIns="11112" rIns="28575" bIns="11112">
            <a:spAutoFit/>
          </a:bodyPr>
          <a:lstStyle/>
          <a:p>
            <a:pPr defTabSz="153988">
              <a:lnSpc>
                <a:spcPct val="85000"/>
              </a:lnSpc>
            </a:pPr>
            <a:r>
              <a:rPr lang="en-US" sz="1400"/>
              <a:t>24</a:t>
            </a:r>
          </a:p>
        </p:txBody>
      </p:sp>
      <p:sp>
        <p:nvSpPr>
          <p:cNvPr id="247923" name="Rectangle 115"/>
          <p:cNvSpPr>
            <a:spLocks noChangeArrowheads="1"/>
          </p:cNvSpPr>
          <p:nvPr/>
        </p:nvSpPr>
        <p:spPr bwMode="auto">
          <a:xfrm>
            <a:off x="3829756" y="5672138"/>
            <a:ext cx="240450" cy="20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8575" tIns="11112" rIns="28575" bIns="11112">
            <a:spAutoFit/>
          </a:bodyPr>
          <a:lstStyle/>
          <a:p>
            <a:pPr defTabSz="153988">
              <a:lnSpc>
                <a:spcPct val="85000"/>
              </a:lnSpc>
            </a:pPr>
            <a:r>
              <a:rPr lang="en-US" sz="1400"/>
              <a:t>48</a:t>
            </a:r>
          </a:p>
        </p:txBody>
      </p:sp>
      <p:sp>
        <p:nvSpPr>
          <p:cNvPr id="247924" name="Rectangle 116" descr="noir)"/>
          <p:cNvSpPr>
            <a:spLocks noChangeArrowheads="1"/>
          </p:cNvSpPr>
          <p:nvPr/>
        </p:nvSpPr>
        <p:spPr bwMode="auto">
          <a:xfrm>
            <a:off x="3539067" y="4491038"/>
            <a:ext cx="118533" cy="1065212"/>
          </a:xfrm>
          <a:prstGeom prst="rect">
            <a:avLst/>
          </a:prstGeom>
          <a:gradFill>
            <a:gsLst>
              <a:gs pos="0">
                <a:srgbClr val="0000FF"/>
              </a:gs>
              <a:gs pos="66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925" name="Line 117"/>
          <p:cNvSpPr>
            <a:spLocks noChangeShapeType="1"/>
          </p:cNvSpPr>
          <p:nvPr/>
        </p:nvSpPr>
        <p:spPr bwMode="auto">
          <a:xfrm>
            <a:off x="778934" y="3505200"/>
            <a:ext cx="4233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26" name="Rectangle 118"/>
          <p:cNvSpPr>
            <a:spLocks noChangeArrowheads="1"/>
          </p:cNvSpPr>
          <p:nvPr/>
        </p:nvSpPr>
        <p:spPr bwMode="auto">
          <a:xfrm>
            <a:off x="378178" y="5043488"/>
            <a:ext cx="320601" cy="20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8575" tIns="11112" rIns="28575" bIns="11112">
            <a:spAutoFit/>
          </a:bodyPr>
          <a:lstStyle/>
          <a:p>
            <a:pPr defTabSz="153988">
              <a:lnSpc>
                <a:spcPct val="85000"/>
              </a:lnSpc>
            </a:pPr>
            <a:r>
              <a:rPr lang="en-US" sz="1400"/>
              <a:t>  20</a:t>
            </a:r>
          </a:p>
        </p:txBody>
      </p:sp>
      <p:sp>
        <p:nvSpPr>
          <p:cNvPr id="247927" name="Line 119"/>
          <p:cNvSpPr>
            <a:spLocks noChangeShapeType="1"/>
          </p:cNvSpPr>
          <p:nvPr/>
        </p:nvSpPr>
        <p:spPr bwMode="auto">
          <a:xfrm>
            <a:off x="3289300" y="5411789"/>
            <a:ext cx="0" cy="412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28" name="Line 120"/>
          <p:cNvSpPr>
            <a:spLocks noChangeShapeType="1"/>
          </p:cNvSpPr>
          <p:nvPr/>
        </p:nvSpPr>
        <p:spPr bwMode="auto">
          <a:xfrm>
            <a:off x="3889022" y="4110038"/>
            <a:ext cx="5785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29" name="Rectangle 121"/>
          <p:cNvSpPr>
            <a:spLocks noChangeArrowheads="1"/>
          </p:cNvSpPr>
          <p:nvPr/>
        </p:nvSpPr>
        <p:spPr bwMode="auto">
          <a:xfrm>
            <a:off x="743656" y="3086100"/>
            <a:ext cx="3135474" cy="263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8575" tIns="11112" rIns="28575" bIns="11112">
            <a:spAutoFit/>
          </a:bodyPr>
          <a:lstStyle/>
          <a:p>
            <a:pPr defTabSz="153988">
              <a:lnSpc>
                <a:spcPct val="87000"/>
              </a:lnSpc>
            </a:pPr>
            <a:r>
              <a:rPr lang="en-US" sz="1800" dirty="0"/>
              <a:t>Cortisol concentration (ng/ml)</a:t>
            </a:r>
          </a:p>
        </p:txBody>
      </p:sp>
      <p:sp>
        <p:nvSpPr>
          <p:cNvPr id="247930" name="Text Box 122"/>
          <p:cNvSpPr txBox="1">
            <a:spLocks noChangeArrowheads="1"/>
          </p:cNvSpPr>
          <p:nvPr/>
        </p:nvSpPr>
        <p:spPr bwMode="auto">
          <a:xfrm>
            <a:off x="1991455" y="5895762"/>
            <a:ext cx="9375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/>
              <a:t>Hours</a:t>
            </a:r>
          </a:p>
        </p:txBody>
      </p:sp>
      <p:sp>
        <p:nvSpPr>
          <p:cNvPr id="247931" name="Text Box 123"/>
          <p:cNvSpPr txBox="1">
            <a:spLocks noChangeArrowheads="1"/>
          </p:cNvSpPr>
          <p:nvPr/>
        </p:nvSpPr>
        <p:spPr bwMode="auto">
          <a:xfrm>
            <a:off x="6633817" y="6066398"/>
            <a:ext cx="7477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/>
              <a:t>Hours</a:t>
            </a:r>
          </a:p>
        </p:txBody>
      </p:sp>
      <p:sp>
        <p:nvSpPr>
          <p:cNvPr id="247934" name="Text Box 126"/>
          <p:cNvSpPr txBox="1">
            <a:spLocks noChangeArrowheads="1"/>
          </p:cNvSpPr>
          <p:nvPr/>
        </p:nvSpPr>
        <p:spPr bwMode="auto">
          <a:xfrm>
            <a:off x="4562262" y="1988840"/>
            <a:ext cx="4075155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2400" b="1" dirty="0" err="1">
                <a:solidFill>
                  <a:srgbClr val="C00000"/>
                </a:solidFill>
              </a:rPr>
              <a:t>Dexamethasone</a:t>
            </a:r>
            <a:r>
              <a:rPr lang="fr-FR" sz="2400" b="1" dirty="0">
                <a:solidFill>
                  <a:srgbClr val="C00000"/>
                </a:solidFill>
              </a:rPr>
              <a:t> (50 µg/kg)</a:t>
            </a:r>
          </a:p>
          <a:p>
            <a:pPr algn="ctr"/>
            <a:r>
              <a:rPr lang="fr-FR" sz="2400" b="1" dirty="0"/>
              <a:t>Action plus longue</a:t>
            </a:r>
          </a:p>
        </p:txBody>
      </p:sp>
      <p:pic>
        <p:nvPicPr>
          <p:cNvPr id="1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281" y="5528853"/>
            <a:ext cx="84137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1F35-580D-4231-A829-66B353674E86}" type="slidenum">
              <a:rPr lang="en-US" smtClean="0"/>
              <a:t>35</a:t>
            </a:fld>
            <a:endParaRPr lang="en-US"/>
          </a:p>
        </p:txBody>
      </p:sp>
      <p:sp>
        <p:nvSpPr>
          <p:cNvPr id="3" name="Ellipse 2"/>
          <p:cNvSpPr/>
          <p:nvPr/>
        </p:nvSpPr>
        <p:spPr>
          <a:xfrm>
            <a:off x="2833089" y="5001332"/>
            <a:ext cx="763691" cy="1090612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8" name="Ellipse 127"/>
          <p:cNvSpPr/>
          <p:nvPr/>
        </p:nvSpPr>
        <p:spPr>
          <a:xfrm>
            <a:off x="7562415" y="4983163"/>
            <a:ext cx="763691" cy="1090612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251520" y="1940548"/>
            <a:ext cx="8784976" cy="478420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0" name="ZoneTexte 129"/>
          <p:cNvSpPr txBox="1"/>
          <p:nvPr/>
        </p:nvSpPr>
        <p:spPr>
          <a:xfrm>
            <a:off x="7794612" y="1571217"/>
            <a:ext cx="127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>
                <a:solidFill>
                  <a:srgbClr val="00B0F0"/>
                </a:solidFill>
                <a:latin typeface="Arial Black" panose="020B0A04020102020204" pitchFamily="34" charset="0"/>
              </a:rPr>
              <a:t>Exemple</a:t>
            </a:r>
          </a:p>
        </p:txBody>
      </p:sp>
    </p:spTree>
    <p:extLst>
      <p:ext uri="{BB962C8B-B14F-4D97-AF65-F5344CB8AC3E}">
        <p14:creationId xmlns:p14="http://schemas.microsoft.com/office/powerpoint/2010/main" val="5758741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rgbClr val="C00000"/>
                </a:solidFill>
              </a:rPr>
              <a:t>Formulation des principes actifs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15816" y="3218327"/>
            <a:ext cx="4546848" cy="4606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FF0000"/>
                </a:solidFill>
              </a:rPr>
              <a:t>FORMULATIONS</a:t>
            </a:r>
            <a:r>
              <a:rPr lang="fr-FR" dirty="0">
                <a:solidFill>
                  <a:srgbClr val="FF0000"/>
                </a:solidFill>
              </a:rPr>
              <a:t> !!!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70020"/>
            <a:ext cx="1085850" cy="95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711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rgbClr val="C00000"/>
                </a:solidFill>
              </a:rPr>
              <a:t>Formulation des principes actifs</a:t>
            </a: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207304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6" name="Connecteur droit 5"/>
          <p:cNvCxnSpPr/>
          <p:nvPr/>
        </p:nvCxnSpPr>
        <p:spPr>
          <a:xfrm>
            <a:off x="539552" y="2996952"/>
            <a:ext cx="2952328" cy="165618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6615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Formulation des principes actifs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1F35-580D-4231-A829-66B353674E86}" type="slidenum">
              <a:rPr lang="en-US" smtClean="0"/>
              <a:t>38</a:t>
            </a:fld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584" y="1484784"/>
            <a:ext cx="6707088" cy="4896544"/>
          </a:xfrm>
        </p:spPr>
        <p:txBody>
          <a:bodyPr>
            <a:normAutofit fontScale="62500" lnSpcReduction="20000"/>
          </a:bodyPr>
          <a:lstStyle/>
          <a:p>
            <a:r>
              <a:rPr lang="fr-FR" sz="4000" dirty="0"/>
              <a:t>Différents esters</a:t>
            </a:r>
          </a:p>
          <a:p>
            <a:endParaRPr lang="fr-FR" dirty="0"/>
          </a:p>
          <a:p>
            <a:pPr lvl="1"/>
            <a:r>
              <a:rPr lang="fr-FR" dirty="0"/>
              <a:t>Hydrosolubles </a:t>
            </a:r>
          </a:p>
          <a:p>
            <a:pPr lvl="2"/>
            <a:r>
              <a:rPr lang="fr-FR" dirty="0"/>
              <a:t>Phosphate</a:t>
            </a:r>
          </a:p>
          <a:p>
            <a:pPr lvl="2"/>
            <a:r>
              <a:rPr lang="fr-FR" dirty="0" err="1"/>
              <a:t>Succinate</a:t>
            </a:r>
            <a:endParaRPr lang="fr-FR" dirty="0"/>
          </a:p>
          <a:p>
            <a:pPr lvl="2"/>
            <a:endParaRPr lang="fr-FR" dirty="0"/>
          </a:p>
          <a:p>
            <a:pPr lvl="1"/>
            <a:r>
              <a:rPr lang="fr-FR" dirty="0"/>
              <a:t>Non hydrosolubles</a:t>
            </a:r>
          </a:p>
          <a:p>
            <a:pPr lvl="2"/>
            <a:r>
              <a:rPr lang="fr-FR" dirty="0"/>
              <a:t>Acétate</a:t>
            </a:r>
          </a:p>
          <a:p>
            <a:pPr lvl="2"/>
            <a:r>
              <a:rPr lang="fr-FR" dirty="0" err="1"/>
              <a:t>Isonicotinate</a:t>
            </a:r>
            <a:endParaRPr lang="fr-FR" dirty="0"/>
          </a:p>
          <a:p>
            <a:pPr lvl="2"/>
            <a:r>
              <a:rPr lang="fr-FR" dirty="0"/>
              <a:t>Butyrate</a:t>
            </a:r>
          </a:p>
          <a:p>
            <a:pPr lvl="2"/>
            <a:r>
              <a:rPr lang="fr-FR" dirty="0" err="1"/>
              <a:t>Valérate</a:t>
            </a:r>
            <a:endParaRPr lang="fr-FR" dirty="0"/>
          </a:p>
          <a:p>
            <a:pPr lvl="2"/>
            <a:r>
              <a:rPr lang="fr-FR" dirty="0" err="1"/>
              <a:t>Pivalate</a:t>
            </a:r>
            <a:endParaRPr lang="fr-FR" dirty="0"/>
          </a:p>
          <a:p>
            <a:pPr lvl="2"/>
            <a:r>
              <a:rPr lang="fr-FR" dirty="0"/>
              <a:t>Benzoate</a:t>
            </a:r>
          </a:p>
          <a:p>
            <a:pPr lvl="2"/>
            <a:r>
              <a:rPr lang="fr-FR" dirty="0"/>
              <a:t>…</a:t>
            </a:r>
          </a:p>
          <a:p>
            <a:pPr marL="0" indent="0" algn="ctr">
              <a:buNone/>
            </a:pPr>
            <a:r>
              <a:rPr lang="fr-FR" sz="4500" dirty="0"/>
              <a:t>Différences dans la vitesse de libération du principe actif et donc</a:t>
            </a:r>
            <a:r>
              <a:rPr lang="fr-FR" sz="4500" b="1" dirty="0"/>
              <a:t> </a:t>
            </a:r>
            <a:r>
              <a:rPr lang="fr-FR" sz="4500" b="1" dirty="0">
                <a:solidFill>
                  <a:srgbClr val="C00000"/>
                </a:solidFill>
              </a:rPr>
              <a:t>dans le délai et la durée d’action</a:t>
            </a:r>
          </a:p>
        </p:txBody>
      </p:sp>
      <p:sp>
        <p:nvSpPr>
          <p:cNvPr id="7" name="Flèche droite 6"/>
          <p:cNvSpPr/>
          <p:nvPr/>
        </p:nvSpPr>
        <p:spPr>
          <a:xfrm>
            <a:off x="477888" y="5085184"/>
            <a:ext cx="28803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814142"/>
            <a:ext cx="865187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95662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Formulation des principes actifs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1F35-580D-4231-A829-66B353674E86}" type="slidenum">
              <a:rPr lang="en-US" smtClean="0"/>
              <a:t>39</a:t>
            </a:fld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  <a:ln w="28575"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fr-FR" sz="2400" dirty="0" err="1"/>
              <a:t>Methylprednisolone</a:t>
            </a:r>
            <a:r>
              <a:rPr lang="fr-FR" sz="2400" dirty="0"/>
              <a:t> (</a:t>
            </a:r>
            <a:r>
              <a:rPr lang="fr-FR" sz="2400" dirty="0" err="1"/>
              <a:t>Medrol</a:t>
            </a:r>
            <a:r>
              <a:rPr lang="fr-FR" sz="2400" dirty="0"/>
              <a:t>)</a:t>
            </a:r>
          </a:p>
          <a:p>
            <a:pPr lvl="1"/>
            <a:r>
              <a:rPr lang="fr-FR" sz="2000" dirty="0"/>
              <a:t>SOLUMEDROL ND (</a:t>
            </a:r>
            <a:r>
              <a:rPr lang="fr-FR" sz="2000" dirty="0" err="1"/>
              <a:t>pasAMM</a:t>
            </a:r>
            <a:r>
              <a:rPr lang="fr-FR" sz="2000" dirty="0"/>
              <a:t> véto) : estérifié avec succinate de sodium</a:t>
            </a:r>
          </a:p>
          <a:p>
            <a:pPr lvl="1"/>
            <a:r>
              <a:rPr lang="fr-FR" sz="2000" dirty="0"/>
              <a:t>DEPOMEDROL ND : estérifié avec acétate</a:t>
            </a:r>
          </a:p>
          <a:p>
            <a:endParaRPr lang="fr-FR" sz="2400" dirty="0"/>
          </a:p>
          <a:p>
            <a:r>
              <a:rPr lang="fr-FR" sz="2400" dirty="0" err="1"/>
              <a:t>Dexaméthasone</a:t>
            </a:r>
            <a:endParaRPr lang="fr-FR" sz="2400" dirty="0"/>
          </a:p>
          <a:p>
            <a:pPr lvl="1"/>
            <a:r>
              <a:rPr lang="fr-FR" sz="2000" dirty="0"/>
              <a:t>DEXADRESON ND : estérifié avec phosphate </a:t>
            </a:r>
            <a:r>
              <a:rPr lang="fr-FR" sz="2000" dirty="0" err="1"/>
              <a:t>disodique</a:t>
            </a:r>
            <a:endParaRPr lang="fr-FR" sz="2000" dirty="0"/>
          </a:p>
          <a:p>
            <a:pPr lvl="1"/>
            <a:r>
              <a:rPr lang="fr-FR" sz="2000" dirty="0"/>
              <a:t>DEXAMEDIUM ND : </a:t>
            </a:r>
            <a:r>
              <a:rPr lang="fr-FR" sz="2000" dirty="0" err="1"/>
              <a:t>esterifié</a:t>
            </a:r>
            <a:r>
              <a:rPr lang="fr-FR" sz="2000" dirty="0"/>
              <a:t> avec </a:t>
            </a:r>
            <a:r>
              <a:rPr lang="fr-FR" sz="2000" dirty="0" err="1"/>
              <a:t>tébutate</a:t>
            </a:r>
            <a:endParaRPr lang="fr-FR" sz="2000" dirty="0"/>
          </a:p>
          <a:p>
            <a:pPr lvl="1"/>
            <a:r>
              <a:rPr lang="fr-FR" sz="2000" dirty="0"/>
              <a:t>DEXAFORT ND : </a:t>
            </a:r>
            <a:r>
              <a:rPr lang="fr-FR" sz="2000" dirty="0" err="1"/>
              <a:t>esterifié</a:t>
            </a:r>
            <a:r>
              <a:rPr lang="fr-FR" sz="2000" dirty="0"/>
              <a:t> avec phosphate </a:t>
            </a:r>
            <a:r>
              <a:rPr lang="fr-FR" sz="2000" dirty="0" err="1"/>
              <a:t>disodique</a:t>
            </a:r>
            <a:r>
              <a:rPr lang="fr-FR" sz="2000" dirty="0"/>
              <a:t> + </a:t>
            </a:r>
            <a:r>
              <a:rPr lang="fr-FR" sz="2000" dirty="0" err="1"/>
              <a:t>esterifié</a:t>
            </a:r>
            <a:r>
              <a:rPr lang="fr-FR" sz="2000" dirty="0"/>
              <a:t> avec </a:t>
            </a:r>
            <a:r>
              <a:rPr lang="fr-FR" sz="2000" dirty="0" err="1"/>
              <a:t>phénylpropionate</a:t>
            </a:r>
            <a:endParaRPr lang="fr-FR" sz="2000" dirty="0"/>
          </a:p>
          <a:p>
            <a:pPr lvl="1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405724" y="1835532"/>
            <a:ext cx="1411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>
                <a:solidFill>
                  <a:srgbClr val="00B0F0"/>
                </a:solidFill>
                <a:latin typeface="Arial Black" panose="020B0A04020102020204" pitchFamily="34" charset="0"/>
              </a:rPr>
              <a:t>Exemples</a:t>
            </a:r>
          </a:p>
        </p:txBody>
      </p:sp>
    </p:spTree>
    <p:extLst>
      <p:ext uri="{BB962C8B-B14F-4D97-AF65-F5344CB8AC3E}">
        <p14:creationId xmlns:p14="http://schemas.microsoft.com/office/powerpoint/2010/main" val="3608857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1520" y="1196752"/>
            <a:ext cx="5832648" cy="7078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4000" b="1" dirty="0">
                <a:solidFill>
                  <a:srgbClr val="C00000"/>
                </a:solidFill>
              </a:rPr>
              <a:t>Anti-inflammatoires</a:t>
            </a:r>
          </a:p>
        </p:txBody>
      </p:sp>
      <p:cxnSp>
        <p:nvCxnSpPr>
          <p:cNvPr id="6" name="Connecteur droit avec flèche 5"/>
          <p:cNvCxnSpPr>
            <a:endCxn id="9" idx="0"/>
          </p:cNvCxnSpPr>
          <p:nvPr/>
        </p:nvCxnSpPr>
        <p:spPr bwMode="auto">
          <a:xfrm flipH="1">
            <a:off x="2123728" y="1988840"/>
            <a:ext cx="2376264" cy="244827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cxnSp>
        <p:nvCxnSpPr>
          <p:cNvPr id="8" name="Connecteur droit avec flèche 7"/>
          <p:cNvCxnSpPr>
            <a:endCxn id="10" idx="0"/>
          </p:cNvCxnSpPr>
          <p:nvPr/>
        </p:nvCxnSpPr>
        <p:spPr bwMode="auto">
          <a:xfrm>
            <a:off x="4680012" y="1988840"/>
            <a:ext cx="1602178" cy="194383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sp>
        <p:nvSpPr>
          <p:cNvPr id="9" name="ZoneTexte 8"/>
          <p:cNvSpPr txBox="1"/>
          <p:nvPr/>
        </p:nvSpPr>
        <p:spPr>
          <a:xfrm>
            <a:off x="899592" y="4437112"/>
            <a:ext cx="2448272" cy="707886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4000" dirty="0">
                <a:solidFill>
                  <a:schemeClr val="bg1">
                    <a:lumMod val="75000"/>
                  </a:schemeClr>
                </a:solidFill>
              </a:rPr>
              <a:t>AINS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995936" y="3932678"/>
            <a:ext cx="4572508" cy="175432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3600" b="1" dirty="0">
                <a:solidFill>
                  <a:srgbClr val="C00000"/>
                </a:solidFill>
              </a:rPr>
              <a:t>AIS</a:t>
            </a:r>
          </a:p>
          <a:p>
            <a:pPr>
              <a:buNone/>
            </a:pPr>
            <a:r>
              <a:rPr lang="fr-FR" sz="3600" b="1" dirty="0">
                <a:solidFill>
                  <a:srgbClr val="C00000"/>
                </a:solidFill>
              </a:rPr>
              <a:t>= « Corticoïdes »</a:t>
            </a:r>
          </a:p>
          <a:p>
            <a:pPr>
              <a:buNone/>
            </a:pPr>
            <a:r>
              <a:rPr lang="fr-FR" sz="3600" b="1" dirty="0">
                <a:solidFill>
                  <a:srgbClr val="C00000"/>
                </a:solidFill>
              </a:rPr>
              <a:t>= Glucocorticoïdes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12241"/>
            <a:ext cx="1853253" cy="151629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964688" y="931438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cortisol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171" y="1872208"/>
            <a:ext cx="1690266" cy="1340768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7263672" y="3144144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dexaméthasone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71769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Line 3"/>
          <p:cNvSpPr>
            <a:spLocks noChangeShapeType="1"/>
          </p:cNvSpPr>
          <p:nvPr/>
        </p:nvSpPr>
        <p:spPr bwMode="auto">
          <a:xfrm>
            <a:off x="4864100" y="3563939"/>
            <a:ext cx="0" cy="1730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892" name="Line 4"/>
          <p:cNvSpPr>
            <a:spLocks noChangeShapeType="1"/>
          </p:cNvSpPr>
          <p:nvPr/>
        </p:nvSpPr>
        <p:spPr bwMode="auto">
          <a:xfrm>
            <a:off x="4868333" y="3787775"/>
            <a:ext cx="39511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893" name="Line 5"/>
          <p:cNvSpPr>
            <a:spLocks noChangeShapeType="1"/>
          </p:cNvSpPr>
          <p:nvPr/>
        </p:nvSpPr>
        <p:spPr bwMode="auto">
          <a:xfrm>
            <a:off x="4868333" y="4103688"/>
            <a:ext cx="39511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>
            <a:off x="4866923" y="4438650"/>
            <a:ext cx="39511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>
            <a:off x="4865511" y="3570288"/>
            <a:ext cx="39511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>
            <a:off x="4862689" y="5302250"/>
            <a:ext cx="39511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4595990" y="5205413"/>
            <a:ext cx="193964" cy="2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2000"/>
              <a:t>2</a:t>
            </a: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4522612" y="4343401"/>
            <a:ext cx="309380" cy="2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2000"/>
              <a:t>  6</a:t>
            </a:r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4538134" y="3995738"/>
            <a:ext cx="323807" cy="2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2000"/>
              <a:t>10</a:t>
            </a:r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4538134" y="3686176"/>
            <a:ext cx="323807" cy="2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2000"/>
              <a:t>15</a:t>
            </a:r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4540956" y="3424238"/>
            <a:ext cx="323807" cy="2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2000"/>
              <a:t>20</a:t>
            </a:r>
          </a:p>
        </p:txBody>
      </p:sp>
      <p:sp>
        <p:nvSpPr>
          <p:cNvPr id="37902" name="Line 14"/>
          <p:cNvSpPr>
            <a:spLocks noChangeShapeType="1"/>
          </p:cNvSpPr>
          <p:nvPr/>
        </p:nvSpPr>
        <p:spPr bwMode="auto">
          <a:xfrm>
            <a:off x="4982634" y="5411788"/>
            <a:ext cx="328647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4921955" y="5508626"/>
            <a:ext cx="193964" cy="2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2000"/>
              <a:t>0</a:t>
            </a:r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5458178" y="5508626"/>
            <a:ext cx="323807" cy="2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2000"/>
              <a:t>24</a:t>
            </a:r>
          </a:p>
        </p:txBody>
      </p:sp>
      <p:sp>
        <p:nvSpPr>
          <p:cNvPr id="37905" name="Rectangle 17"/>
          <p:cNvSpPr>
            <a:spLocks noChangeArrowheads="1"/>
          </p:cNvSpPr>
          <p:nvPr/>
        </p:nvSpPr>
        <p:spPr bwMode="auto">
          <a:xfrm>
            <a:off x="5988756" y="5508626"/>
            <a:ext cx="323807" cy="2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2000"/>
              <a:t>48</a:t>
            </a:r>
          </a:p>
        </p:txBody>
      </p:sp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6482645" y="5508626"/>
            <a:ext cx="323807" cy="2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2000"/>
              <a:t>72</a:t>
            </a:r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7076723" y="5508626"/>
            <a:ext cx="323807" cy="2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2000"/>
              <a:t>96</a:t>
            </a:r>
          </a:p>
        </p:txBody>
      </p:sp>
      <p:sp>
        <p:nvSpPr>
          <p:cNvPr id="37908" name="Rectangle 20"/>
          <p:cNvSpPr>
            <a:spLocks noChangeArrowheads="1"/>
          </p:cNvSpPr>
          <p:nvPr/>
        </p:nvSpPr>
        <p:spPr bwMode="auto">
          <a:xfrm>
            <a:off x="8085667" y="5489576"/>
            <a:ext cx="453650" cy="2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2000"/>
              <a:t>144</a:t>
            </a:r>
          </a:p>
        </p:txBody>
      </p:sp>
      <p:sp>
        <p:nvSpPr>
          <p:cNvPr id="37909" name="Line 21"/>
          <p:cNvSpPr>
            <a:spLocks noChangeShapeType="1"/>
          </p:cNvSpPr>
          <p:nvPr/>
        </p:nvSpPr>
        <p:spPr bwMode="auto">
          <a:xfrm>
            <a:off x="4868333" y="4768850"/>
            <a:ext cx="39511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10" name="Line 22"/>
          <p:cNvSpPr>
            <a:spLocks noChangeShapeType="1"/>
          </p:cNvSpPr>
          <p:nvPr/>
        </p:nvSpPr>
        <p:spPr bwMode="auto">
          <a:xfrm>
            <a:off x="4976989" y="5327651"/>
            <a:ext cx="0" cy="73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11" name="Line 23"/>
          <p:cNvSpPr>
            <a:spLocks noChangeShapeType="1"/>
          </p:cNvSpPr>
          <p:nvPr/>
        </p:nvSpPr>
        <p:spPr bwMode="auto">
          <a:xfrm>
            <a:off x="6053667" y="5334001"/>
            <a:ext cx="0" cy="73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12" name="Line 24"/>
          <p:cNvSpPr>
            <a:spLocks noChangeShapeType="1"/>
          </p:cNvSpPr>
          <p:nvPr/>
        </p:nvSpPr>
        <p:spPr bwMode="auto">
          <a:xfrm>
            <a:off x="5517444" y="5327651"/>
            <a:ext cx="0" cy="73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13" name="Line 25"/>
          <p:cNvSpPr>
            <a:spLocks noChangeShapeType="1"/>
          </p:cNvSpPr>
          <p:nvPr/>
        </p:nvSpPr>
        <p:spPr bwMode="auto">
          <a:xfrm>
            <a:off x="7161389" y="5327651"/>
            <a:ext cx="0" cy="73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14" name="Line 26"/>
          <p:cNvSpPr>
            <a:spLocks noChangeShapeType="1"/>
          </p:cNvSpPr>
          <p:nvPr/>
        </p:nvSpPr>
        <p:spPr bwMode="auto">
          <a:xfrm>
            <a:off x="8280400" y="5327651"/>
            <a:ext cx="0" cy="73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15" name="Line 27"/>
          <p:cNvSpPr>
            <a:spLocks noChangeShapeType="1"/>
          </p:cNvSpPr>
          <p:nvPr/>
        </p:nvSpPr>
        <p:spPr bwMode="auto">
          <a:xfrm>
            <a:off x="5246511" y="5327651"/>
            <a:ext cx="0" cy="73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16" name="Line 28"/>
          <p:cNvSpPr>
            <a:spLocks noChangeShapeType="1"/>
          </p:cNvSpPr>
          <p:nvPr/>
        </p:nvSpPr>
        <p:spPr bwMode="auto">
          <a:xfrm>
            <a:off x="5761567" y="5334001"/>
            <a:ext cx="0" cy="73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17" name="Line 29"/>
          <p:cNvSpPr>
            <a:spLocks noChangeShapeType="1"/>
          </p:cNvSpPr>
          <p:nvPr/>
        </p:nvSpPr>
        <p:spPr bwMode="auto">
          <a:xfrm>
            <a:off x="6537678" y="5327651"/>
            <a:ext cx="0" cy="73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18" name="Line 30"/>
          <p:cNvSpPr>
            <a:spLocks noChangeShapeType="1"/>
          </p:cNvSpPr>
          <p:nvPr/>
        </p:nvSpPr>
        <p:spPr bwMode="auto">
          <a:xfrm flipV="1">
            <a:off x="4986867" y="3913188"/>
            <a:ext cx="15523" cy="12954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19" name="Line 31"/>
          <p:cNvSpPr>
            <a:spLocks noChangeShapeType="1"/>
          </p:cNvSpPr>
          <p:nvPr/>
        </p:nvSpPr>
        <p:spPr bwMode="auto">
          <a:xfrm flipV="1">
            <a:off x="5002389" y="3814764"/>
            <a:ext cx="15522" cy="123825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20" name="Line 32"/>
          <p:cNvSpPr>
            <a:spLocks noChangeShapeType="1"/>
          </p:cNvSpPr>
          <p:nvPr/>
        </p:nvSpPr>
        <p:spPr bwMode="auto">
          <a:xfrm flipV="1">
            <a:off x="5017912" y="3775075"/>
            <a:ext cx="21167" cy="65088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21" name="Line 33"/>
          <p:cNvSpPr>
            <a:spLocks noChangeShapeType="1"/>
          </p:cNvSpPr>
          <p:nvPr/>
        </p:nvSpPr>
        <p:spPr bwMode="auto">
          <a:xfrm flipV="1">
            <a:off x="5050368" y="3735388"/>
            <a:ext cx="2822" cy="65087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22" name="Line 34"/>
          <p:cNvSpPr>
            <a:spLocks noChangeShapeType="1"/>
          </p:cNvSpPr>
          <p:nvPr/>
        </p:nvSpPr>
        <p:spPr bwMode="auto">
          <a:xfrm flipV="1">
            <a:off x="5075768" y="3714750"/>
            <a:ext cx="23988" cy="46038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23" name="Line 35"/>
          <p:cNvSpPr>
            <a:spLocks noChangeShapeType="1"/>
          </p:cNvSpPr>
          <p:nvPr/>
        </p:nvSpPr>
        <p:spPr bwMode="auto">
          <a:xfrm>
            <a:off x="5112457" y="3727450"/>
            <a:ext cx="23988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24" name="Line 36"/>
          <p:cNvSpPr>
            <a:spLocks noChangeShapeType="1"/>
          </p:cNvSpPr>
          <p:nvPr/>
        </p:nvSpPr>
        <p:spPr bwMode="auto">
          <a:xfrm>
            <a:off x="5164667" y="3727450"/>
            <a:ext cx="35278" cy="7938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25" name="Line 37"/>
          <p:cNvSpPr>
            <a:spLocks noChangeShapeType="1"/>
          </p:cNvSpPr>
          <p:nvPr/>
        </p:nvSpPr>
        <p:spPr bwMode="auto">
          <a:xfrm>
            <a:off x="5175956" y="3738564"/>
            <a:ext cx="3062111" cy="1398587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26" name="Oval 38"/>
          <p:cNvSpPr>
            <a:spLocks noChangeArrowheads="1"/>
          </p:cNvSpPr>
          <p:nvPr/>
        </p:nvSpPr>
        <p:spPr bwMode="auto">
          <a:xfrm>
            <a:off x="4982634" y="4418014"/>
            <a:ext cx="29633" cy="41275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27" name="Oval 39"/>
          <p:cNvSpPr>
            <a:spLocks noChangeArrowheads="1"/>
          </p:cNvSpPr>
          <p:nvPr/>
        </p:nvSpPr>
        <p:spPr bwMode="auto">
          <a:xfrm>
            <a:off x="4988278" y="4076700"/>
            <a:ext cx="28222" cy="39688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28" name="Oval 40"/>
          <p:cNvSpPr>
            <a:spLocks noChangeArrowheads="1"/>
          </p:cNvSpPr>
          <p:nvPr/>
        </p:nvSpPr>
        <p:spPr bwMode="auto">
          <a:xfrm>
            <a:off x="4992511" y="4187826"/>
            <a:ext cx="29634" cy="41275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29" name="Oval 41"/>
          <p:cNvSpPr>
            <a:spLocks noChangeArrowheads="1"/>
          </p:cNvSpPr>
          <p:nvPr/>
        </p:nvSpPr>
        <p:spPr bwMode="auto">
          <a:xfrm>
            <a:off x="4976990" y="4306889"/>
            <a:ext cx="29633" cy="39687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30" name="Oval 42"/>
          <p:cNvSpPr>
            <a:spLocks noChangeArrowheads="1"/>
          </p:cNvSpPr>
          <p:nvPr/>
        </p:nvSpPr>
        <p:spPr bwMode="auto">
          <a:xfrm>
            <a:off x="4967111" y="3917950"/>
            <a:ext cx="29634" cy="41275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31" name="Oval 43"/>
          <p:cNvSpPr>
            <a:spLocks noChangeArrowheads="1"/>
          </p:cNvSpPr>
          <p:nvPr/>
        </p:nvSpPr>
        <p:spPr bwMode="auto">
          <a:xfrm>
            <a:off x="5149145" y="3832226"/>
            <a:ext cx="29633" cy="41275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32" name="Oval 44"/>
          <p:cNvSpPr>
            <a:spLocks noChangeArrowheads="1"/>
          </p:cNvSpPr>
          <p:nvPr/>
        </p:nvSpPr>
        <p:spPr bwMode="auto">
          <a:xfrm>
            <a:off x="5034844" y="3740151"/>
            <a:ext cx="29634" cy="4127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33" name="Oval 45"/>
          <p:cNvSpPr>
            <a:spLocks noChangeArrowheads="1"/>
          </p:cNvSpPr>
          <p:nvPr/>
        </p:nvSpPr>
        <p:spPr bwMode="auto">
          <a:xfrm>
            <a:off x="5112456" y="3702050"/>
            <a:ext cx="29633" cy="39688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34" name="Oval 46"/>
          <p:cNvSpPr>
            <a:spLocks noChangeArrowheads="1"/>
          </p:cNvSpPr>
          <p:nvPr/>
        </p:nvSpPr>
        <p:spPr bwMode="auto">
          <a:xfrm>
            <a:off x="5065889" y="3648076"/>
            <a:ext cx="29634" cy="41275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35" name="Oval 47"/>
          <p:cNvSpPr>
            <a:spLocks noChangeArrowheads="1"/>
          </p:cNvSpPr>
          <p:nvPr/>
        </p:nvSpPr>
        <p:spPr bwMode="auto">
          <a:xfrm>
            <a:off x="5013679" y="3687764"/>
            <a:ext cx="29633" cy="4127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36" name="Oval 48"/>
          <p:cNvSpPr>
            <a:spLocks noChangeArrowheads="1"/>
          </p:cNvSpPr>
          <p:nvPr/>
        </p:nvSpPr>
        <p:spPr bwMode="auto">
          <a:xfrm>
            <a:off x="4988278" y="3662364"/>
            <a:ext cx="28222" cy="39687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37" name="Oval 49"/>
          <p:cNvSpPr>
            <a:spLocks noChangeArrowheads="1"/>
          </p:cNvSpPr>
          <p:nvPr/>
        </p:nvSpPr>
        <p:spPr bwMode="auto">
          <a:xfrm>
            <a:off x="4976990" y="3740151"/>
            <a:ext cx="29633" cy="41275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38" name="Oval 50"/>
          <p:cNvSpPr>
            <a:spLocks noChangeArrowheads="1"/>
          </p:cNvSpPr>
          <p:nvPr/>
        </p:nvSpPr>
        <p:spPr bwMode="auto">
          <a:xfrm>
            <a:off x="5455355" y="4076700"/>
            <a:ext cx="29634" cy="39688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39" name="Oval 51"/>
          <p:cNvSpPr>
            <a:spLocks noChangeArrowheads="1"/>
          </p:cNvSpPr>
          <p:nvPr/>
        </p:nvSpPr>
        <p:spPr bwMode="auto">
          <a:xfrm>
            <a:off x="5695244" y="4181476"/>
            <a:ext cx="29634" cy="41275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40" name="Oval 52"/>
          <p:cNvSpPr>
            <a:spLocks noChangeArrowheads="1"/>
          </p:cNvSpPr>
          <p:nvPr/>
        </p:nvSpPr>
        <p:spPr bwMode="auto">
          <a:xfrm>
            <a:off x="6022622" y="4432300"/>
            <a:ext cx="29634" cy="39688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41" name="Oval 53"/>
          <p:cNvSpPr>
            <a:spLocks noChangeArrowheads="1"/>
          </p:cNvSpPr>
          <p:nvPr/>
        </p:nvSpPr>
        <p:spPr bwMode="auto">
          <a:xfrm>
            <a:off x="6517923" y="4411664"/>
            <a:ext cx="29633" cy="41275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42" name="Oval 54"/>
          <p:cNvSpPr>
            <a:spLocks noChangeArrowheads="1"/>
          </p:cNvSpPr>
          <p:nvPr/>
        </p:nvSpPr>
        <p:spPr bwMode="auto">
          <a:xfrm>
            <a:off x="7131755" y="4497389"/>
            <a:ext cx="29634" cy="41275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43" name="Oval 55"/>
          <p:cNvSpPr>
            <a:spLocks noChangeArrowheads="1"/>
          </p:cNvSpPr>
          <p:nvPr/>
        </p:nvSpPr>
        <p:spPr bwMode="auto">
          <a:xfrm>
            <a:off x="7646812" y="4748214"/>
            <a:ext cx="29633" cy="39687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44" name="Oval 56"/>
          <p:cNvSpPr>
            <a:spLocks noChangeArrowheads="1"/>
          </p:cNvSpPr>
          <p:nvPr/>
        </p:nvSpPr>
        <p:spPr bwMode="auto">
          <a:xfrm>
            <a:off x="8219723" y="4886325"/>
            <a:ext cx="28222" cy="39688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45" name="Line 57"/>
          <p:cNvSpPr>
            <a:spLocks noChangeShapeType="1"/>
          </p:cNvSpPr>
          <p:nvPr/>
        </p:nvSpPr>
        <p:spPr bwMode="auto">
          <a:xfrm>
            <a:off x="1016000" y="3482976"/>
            <a:ext cx="0" cy="17256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46" name="Line 58"/>
          <p:cNvSpPr>
            <a:spLocks noChangeShapeType="1"/>
          </p:cNvSpPr>
          <p:nvPr/>
        </p:nvSpPr>
        <p:spPr bwMode="auto">
          <a:xfrm>
            <a:off x="1030112" y="4029075"/>
            <a:ext cx="4938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47" name="Line 59"/>
          <p:cNvSpPr>
            <a:spLocks noChangeShapeType="1"/>
          </p:cNvSpPr>
          <p:nvPr/>
        </p:nvSpPr>
        <p:spPr bwMode="auto">
          <a:xfrm>
            <a:off x="1024467" y="4602163"/>
            <a:ext cx="39511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48" name="Rectangle 60"/>
          <p:cNvSpPr>
            <a:spLocks noChangeArrowheads="1"/>
          </p:cNvSpPr>
          <p:nvPr/>
        </p:nvSpPr>
        <p:spPr bwMode="auto">
          <a:xfrm>
            <a:off x="539552" y="3408363"/>
            <a:ext cx="410369" cy="2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2000" dirty="0"/>
              <a:t>10</a:t>
            </a:r>
            <a:r>
              <a:rPr lang="en-US" sz="2000" baseline="30000" dirty="0"/>
              <a:t>4</a:t>
            </a:r>
            <a:endParaRPr lang="en-US" sz="2000" dirty="0"/>
          </a:p>
        </p:txBody>
      </p:sp>
      <p:sp>
        <p:nvSpPr>
          <p:cNvPr id="37949" name="Line 61"/>
          <p:cNvSpPr>
            <a:spLocks noChangeShapeType="1"/>
          </p:cNvSpPr>
          <p:nvPr/>
        </p:nvSpPr>
        <p:spPr bwMode="auto">
          <a:xfrm>
            <a:off x="1148645" y="5314950"/>
            <a:ext cx="287584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50" name="Rectangle 62"/>
          <p:cNvSpPr>
            <a:spLocks noChangeArrowheads="1"/>
          </p:cNvSpPr>
          <p:nvPr/>
        </p:nvSpPr>
        <p:spPr bwMode="auto">
          <a:xfrm>
            <a:off x="1651000" y="5383213"/>
            <a:ext cx="193964" cy="2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2000"/>
              <a:t>2</a:t>
            </a:r>
          </a:p>
        </p:txBody>
      </p:sp>
      <p:sp>
        <p:nvSpPr>
          <p:cNvPr id="37951" name="Rectangle 63"/>
          <p:cNvSpPr>
            <a:spLocks noChangeArrowheads="1"/>
          </p:cNvSpPr>
          <p:nvPr/>
        </p:nvSpPr>
        <p:spPr bwMode="auto">
          <a:xfrm>
            <a:off x="2239434" y="5383213"/>
            <a:ext cx="193964" cy="2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2000"/>
              <a:t>4</a:t>
            </a:r>
          </a:p>
        </p:txBody>
      </p:sp>
      <p:sp>
        <p:nvSpPr>
          <p:cNvPr id="37952" name="Line 64"/>
          <p:cNvSpPr>
            <a:spLocks noChangeShapeType="1"/>
          </p:cNvSpPr>
          <p:nvPr/>
        </p:nvSpPr>
        <p:spPr bwMode="auto">
          <a:xfrm>
            <a:off x="1700389" y="5240339"/>
            <a:ext cx="0" cy="73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53" name="Line 65"/>
          <p:cNvSpPr>
            <a:spLocks noChangeShapeType="1"/>
          </p:cNvSpPr>
          <p:nvPr/>
        </p:nvSpPr>
        <p:spPr bwMode="auto">
          <a:xfrm>
            <a:off x="2287412" y="5246689"/>
            <a:ext cx="0" cy="73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54" name="Line 66"/>
          <p:cNvSpPr>
            <a:spLocks noChangeShapeType="1"/>
          </p:cNvSpPr>
          <p:nvPr/>
        </p:nvSpPr>
        <p:spPr bwMode="auto">
          <a:xfrm>
            <a:off x="3994856" y="5233989"/>
            <a:ext cx="0" cy="73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55" name="Line 67"/>
          <p:cNvSpPr>
            <a:spLocks noChangeShapeType="1"/>
          </p:cNvSpPr>
          <p:nvPr/>
        </p:nvSpPr>
        <p:spPr bwMode="auto">
          <a:xfrm>
            <a:off x="1014589" y="5214938"/>
            <a:ext cx="39511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56" name="Rectangle 68"/>
          <p:cNvSpPr>
            <a:spLocks noChangeArrowheads="1"/>
          </p:cNvSpPr>
          <p:nvPr/>
        </p:nvSpPr>
        <p:spPr bwMode="auto">
          <a:xfrm>
            <a:off x="539552" y="3954463"/>
            <a:ext cx="410369" cy="2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2000"/>
              <a:t>10</a:t>
            </a:r>
            <a:r>
              <a:rPr lang="en-US" sz="2000" baseline="30000"/>
              <a:t>3</a:t>
            </a:r>
            <a:endParaRPr lang="en-US" sz="2000"/>
          </a:p>
        </p:txBody>
      </p:sp>
      <p:sp>
        <p:nvSpPr>
          <p:cNvPr id="37957" name="Rectangle 69"/>
          <p:cNvSpPr>
            <a:spLocks noChangeArrowheads="1"/>
          </p:cNvSpPr>
          <p:nvPr/>
        </p:nvSpPr>
        <p:spPr bwMode="auto">
          <a:xfrm>
            <a:off x="3783190" y="5383213"/>
            <a:ext cx="381515" cy="2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2000"/>
              <a:t> 10</a:t>
            </a:r>
          </a:p>
        </p:txBody>
      </p:sp>
      <p:sp>
        <p:nvSpPr>
          <p:cNvPr id="37958" name="Line 70"/>
          <p:cNvSpPr>
            <a:spLocks noChangeShapeType="1"/>
          </p:cNvSpPr>
          <p:nvPr/>
        </p:nvSpPr>
        <p:spPr bwMode="auto">
          <a:xfrm>
            <a:off x="1018822" y="3470275"/>
            <a:ext cx="409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59" name="Rectangle 71"/>
          <p:cNvSpPr>
            <a:spLocks noChangeArrowheads="1"/>
          </p:cNvSpPr>
          <p:nvPr/>
        </p:nvSpPr>
        <p:spPr bwMode="auto">
          <a:xfrm>
            <a:off x="539553" y="5126038"/>
            <a:ext cx="323807" cy="2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2000"/>
              <a:t>10</a:t>
            </a:r>
          </a:p>
        </p:txBody>
      </p:sp>
      <p:sp>
        <p:nvSpPr>
          <p:cNvPr id="37960" name="Line 72"/>
          <p:cNvSpPr>
            <a:spLocks noChangeShapeType="1"/>
          </p:cNvSpPr>
          <p:nvPr/>
        </p:nvSpPr>
        <p:spPr bwMode="auto">
          <a:xfrm>
            <a:off x="1133123" y="5253039"/>
            <a:ext cx="0" cy="73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61" name="Rectangle 73"/>
          <p:cNvSpPr>
            <a:spLocks noChangeArrowheads="1"/>
          </p:cNvSpPr>
          <p:nvPr/>
        </p:nvSpPr>
        <p:spPr bwMode="auto">
          <a:xfrm>
            <a:off x="1104901" y="5383213"/>
            <a:ext cx="193964" cy="2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2000"/>
              <a:t>0</a:t>
            </a:r>
          </a:p>
        </p:txBody>
      </p:sp>
      <p:sp>
        <p:nvSpPr>
          <p:cNvPr id="37962" name="Oval 74"/>
          <p:cNvSpPr>
            <a:spLocks noChangeArrowheads="1"/>
          </p:cNvSpPr>
          <p:nvPr/>
        </p:nvSpPr>
        <p:spPr bwMode="auto">
          <a:xfrm>
            <a:off x="1128889" y="3462339"/>
            <a:ext cx="33867" cy="41275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63" name="Oval 75"/>
          <p:cNvSpPr>
            <a:spLocks noChangeArrowheads="1"/>
          </p:cNvSpPr>
          <p:nvPr/>
        </p:nvSpPr>
        <p:spPr bwMode="auto">
          <a:xfrm>
            <a:off x="1123245" y="5154614"/>
            <a:ext cx="35278" cy="39687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64" name="Rectangle 76"/>
          <p:cNvSpPr>
            <a:spLocks noChangeArrowheads="1"/>
          </p:cNvSpPr>
          <p:nvPr/>
        </p:nvSpPr>
        <p:spPr bwMode="auto">
          <a:xfrm>
            <a:off x="539552" y="4527551"/>
            <a:ext cx="410369" cy="2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2000" dirty="0"/>
              <a:t>10</a:t>
            </a:r>
            <a:r>
              <a:rPr lang="en-US" sz="2000" baseline="30000" dirty="0"/>
              <a:t>2</a:t>
            </a:r>
            <a:endParaRPr lang="en-US" sz="2000" dirty="0"/>
          </a:p>
        </p:txBody>
      </p:sp>
      <p:sp>
        <p:nvSpPr>
          <p:cNvPr id="37965" name="Line 77"/>
          <p:cNvSpPr>
            <a:spLocks noChangeShapeType="1"/>
          </p:cNvSpPr>
          <p:nvPr/>
        </p:nvSpPr>
        <p:spPr bwMode="auto">
          <a:xfrm>
            <a:off x="2860323" y="5240339"/>
            <a:ext cx="0" cy="73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66" name="Line 78"/>
          <p:cNvSpPr>
            <a:spLocks noChangeShapeType="1"/>
          </p:cNvSpPr>
          <p:nvPr/>
        </p:nvSpPr>
        <p:spPr bwMode="auto">
          <a:xfrm>
            <a:off x="3433234" y="5240339"/>
            <a:ext cx="0" cy="73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67" name="Rectangle 79"/>
          <p:cNvSpPr>
            <a:spLocks noChangeArrowheads="1"/>
          </p:cNvSpPr>
          <p:nvPr/>
        </p:nvSpPr>
        <p:spPr bwMode="auto">
          <a:xfrm>
            <a:off x="2816578" y="5383213"/>
            <a:ext cx="193964" cy="2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2000"/>
              <a:t>6</a:t>
            </a:r>
          </a:p>
        </p:txBody>
      </p:sp>
      <p:sp>
        <p:nvSpPr>
          <p:cNvPr id="37968" name="Rectangle 80"/>
          <p:cNvSpPr>
            <a:spLocks noChangeArrowheads="1"/>
          </p:cNvSpPr>
          <p:nvPr/>
        </p:nvSpPr>
        <p:spPr bwMode="auto">
          <a:xfrm>
            <a:off x="3389489" y="5383213"/>
            <a:ext cx="193964" cy="2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2000"/>
              <a:t>8</a:t>
            </a:r>
          </a:p>
        </p:txBody>
      </p:sp>
      <p:sp>
        <p:nvSpPr>
          <p:cNvPr id="37969" name="Oval 81"/>
          <p:cNvSpPr>
            <a:spLocks noChangeArrowheads="1"/>
          </p:cNvSpPr>
          <p:nvPr/>
        </p:nvSpPr>
        <p:spPr bwMode="auto">
          <a:xfrm>
            <a:off x="1154289" y="3575050"/>
            <a:ext cx="35278" cy="39688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70" name="Oval 82"/>
          <p:cNvSpPr>
            <a:spLocks noChangeArrowheads="1"/>
          </p:cNvSpPr>
          <p:nvPr/>
        </p:nvSpPr>
        <p:spPr bwMode="auto">
          <a:xfrm>
            <a:off x="1653822" y="4286250"/>
            <a:ext cx="35278" cy="39688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71" name="Oval 83"/>
          <p:cNvSpPr>
            <a:spLocks noChangeArrowheads="1"/>
          </p:cNvSpPr>
          <p:nvPr/>
        </p:nvSpPr>
        <p:spPr bwMode="auto">
          <a:xfrm>
            <a:off x="1382889" y="4200525"/>
            <a:ext cx="35278" cy="39688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72" name="Oval 84"/>
          <p:cNvSpPr>
            <a:spLocks noChangeArrowheads="1"/>
          </p:cNvSpPr>
          <p:nvPr/>
        </p:nvSpPr>
        <p:spPr bwMode="auto">
          <a:xfrm>
            <a:off x="1274234" y="4002089"/>
            <a:ext cx="35277" cy="41275"/>
          </a:xfrm>
          <a:prstGeom prst="ellipse">
            <a:avLst/>
          </a:prstGeom>
          <a:solidFill>
            <a:srgbClr val="F35B1B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73" name="Oval 85"/>
          <p:cNvSpPr>
            <a:spLocks noChangeArrowheads="1"/>
          </p:cNvSpPr>
          <p:nvPr/>
        </p:nvSpPr>
        <p:spPr bwMode="auto">
          <a:xfrm>
            <a:off x="1206501" y="3857625"/>
            <a:ext cx="35277" cy="41275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74" name="Oval 86"/>
          <p:cNvSpPr>
            <a:spLocks noChangeArrowheads="1"/>
          </p:cNvSpPr>
          <p:nvPr/>
        </p:nvSpPr>
        <p:spPr bwMode="auto">
          <a:xfrm>
            <a:off x="1175456" y="3694114"/>
            <a:ext cx="33867" cy="39687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75" name="Oval 87"/>
          <p:cNvSpPr>
            <a:spLocks noChangeArrowheads="1"/>
          </p:cNvSpPr>
          <p:nvPr/>
        </p:nvSpPr>
        <p:spPr bwMode="auto">
          <a:xfrm>
            <a:off x="1888067" y="4437064"/>
            <a:ext cx="35278" cy="41275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76" name="Oval 88"/>
          <p:cNvSpPr>
            <a:spLocks noChangeArrowheads="1"/>
          </p:cNvSpPr>
          <p:nvPr/>
        </p:nvSpPr>
        <p:spPr bwMode="auto">
          <a:xfrm>
            <a:off x="2230968" y="4549775"/>
            <a:ext cx="35277" cy="39688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77" name="Oval 89"/>
          <p:cNvSpPr>
            <a:spLocks noChangeArrowheads="1"/>
          </p:cNvSpPr>
          <p:nvPr/>
        </p:nvSpPr>
        <p:spPr bwMode="auto">
          <a:xfrm>
            <a:off x="2497667" y="4608514"/>
            <a:ext cx="33867" cy="39687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78" name="Oval 90"/>
          <p:cNvSpPr>
            <a:spLocks noChangeArrowheads="1"/>
          </p:cNvSpPr>
          <p:nvPr/>
        </p:nvSpPr>
        <p:spPr bwMode="auto">
          <a:xfrm>
            <a:off x="2819400" y="4740275"/>
            <a:ext cx="35278" cy="39688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79" name="Oval 91"/>
          <p:cNvSpPr>
            <a:spLocks noChangeArrowheads="1"/>
          </p:cNvSpPr>
          <p:nvPr/>
        </p:nvSpPr>
        <p:spPr bwMode="auto">
          <a:xfrm>
            <a:off x="3095978" y="4759326"/>
            <a:ext cx="33867" cy="41275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80" name="Oval 92"/>
          <p:cNvSpPr>
            <a:spLocks noChangeArrowheads="1"/>
          </p:cNvSpPr>
          <p:nvPr/>
        </p:nvSpPr>
        <p:spPr bwMode="auto">
          <a:xfrm>
            <a:off x="3392311" y="4832350"/>
            <a:ext cx="33867" cy="39688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81" name="Oval 93"/>
          <p:cNvSpPr>
            <a:spLocks noChangeArrowheads="1"/>
          </p:cNvSpPr>
          <p:nvPr/>
        </p:nvSpPr>
        <p:spPr bwMode="auto">
          <a:xfrm>
            <a:off x="3980745" y="5121276"/>
            <a:ext cx="33867" cy="41275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82" name="Oval 94"/>
          <p:cNvSpPr>
            <a:spLocks noChangeArrowheads="1"/>
          </p:cNvSpPr>
          <p:nvPr/>
        </p:nvSpPr>
        <p:spPr bwMode="auto">
          <a:xfrm>
            <a:off x="1117600" y="4087814"/>
            <a:ext cx="35278" cy="41275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83" name="Oval 95"/>
          <p:cNvSpPr>
            <a:spLocks noChangeArrowheads="1"/>
          </p:cNvSpPr>
          <p:nvPr/>
        </p:nvSpPr>
        <p:spPr bwMode="auto">
          <a:xfrm>
            <a:off x="1133123" y="3956051"/>
            <a:ext cx="35277" cy="41275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84" name="Oval 96"/>
          <p:cNvSpPr>
            <a:spLocks noChangeArrowheads="1"/>
          </p:cNvSpPr>
          <p:nvPr/>
        </p:nvSpPr>
        <p:spPr bwMode="auto">
          <a:xfrm>
            <a:off x="1165578" y="3995739"/>
            <a:ext cx="33867" cy="41275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85" name="Oval 97"/>
          <p:cNvSpPr>
            <a:spLocks noChangeArrowheads="1"/>
          </p:cNvSpPr>
          <p:nvPr/>
        </p:nvSpPr>
        <p:spPr bwMode="auto">
          <a:xfrm>
            <a:off x="1196622" y="3956051"/>
            <a:ext cx="33867" cy="41275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86" name="Oval 98"/>
          <p:cNvSpPr>
            <a:spLocks noChangeArrowheads="1"/>
          </p:cNvSpPr>
          <p:nvPr/>
        </p:nvSpPr>
        <p:spPr bwMode="auto">
          <a:xfrm>
            <a:off x="1315156" y="3976688"/>
            <a:ext cx="35278" cy="39687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87" name="Oval 99"/>
          <p:cNvSpPr>
            <a:spLocks noChangeArrowheads="1"/>
          </p:cNvSpPr>
          <p:nvPr/>
        </p:nvSpPr>
        <p:spPr bwMode="auto">
          <a:xfrm>
            <a:off x="1415345" y="4114800"/>
            <a:ext cx="33867" cy="39688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88" name="Oval 100"/>
          <p:cNvSpPr>
            <a:spLocks noChangeArrowheads="1"/>
          </p:cNvSpPr>
          <p:nvPr/>
        </p:nvSpPr>
        <p:spPr bwMode="auto">
          <a:xfrm>
            <a:off x="1659466" y="4213226"/>
            <a:ext cx="33867" cy="41275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89" name="Oval 101"/>
          <p:cNvSpPr>
            <a:spLocks noChangeArrowheads="1"/>
          </p:cNvSpPr>
          <p:nvPr/>
        </p:nvSpPr>
        <p:spPr bwMode="auto">
          <a:xfrm>
            <a:off x="1888067" y="4371975"/>
            <a:ext cx="35278" cy="39688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90" name="Oval 102"/>
          <p:cNvSpPr>
            <a:spLocks noChangeArrowheads="1"/>
          </p:cNvSpPr>
          <p:nvPr/>
        </p:nvSpPr>
        <p:spPr bwMode="auto">
          <a:xfrm>
            <a:off x="2230968" y="4489451"/>
            <a:ext cx="35277" cy="41275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91" name="Oval 103"/>
          <p:cNvSpPr>
            <a:spLocks noChangeArrowheads="1"/>
          </p:cNvSpPr>
          <p:nvPr/>
        </p:nvSpPr>
        <p:spPr bwMode="auto">
          <a:xfrm>
            <a:off x="2497667" y="4549775"/>
            <a:ext cx="33867" cy="39688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92" name="Oval 104"/>
          <p:cNvSpPr>
            <a:spLocks noChangeArrowheads="1"/>
          </p:cNvSpPr>
          <p:nvPr/>
        </p:nvSpPr>
        <p:spPr bwMode="auto">
          <a:xfrm>
            <a:off x="2809523" y="4587876"/>
            <a:ext cx="33867" cy="41275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93" name="Oval 105"/>
          <p:cNvSpPr>
            <a:spLocks noChangeArrowheads="1"/>
          </p:cNvSpPr>
          <p:nvPr/>
        </p:nvSpPr>
        <p:spPr bwMode="auto">
          <a:xfrm>
            <a:off x="3402190" y="4700589"/>
            <a:ext cx="35277" cy="39687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94" name="Oval 106"/>
          <p:cNvSpPr>
            <a:spLocks noChangeArrowheads="1"/>
          </p:cNvSpPr>
          <p:nvPr/>
        </p:nvSpPr>
        <p:spPr bwMode="auto">
          <a:xfrm>
            <a:off x="3975100" y="4957764"/>
            <a:ext cx="33867" cy="39687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95" name="Rectangle 107"/>
          <p:cNvSpPr>
            <a:spLocks noChangeArrowheads="1"/>
          </p:cNvSpPr>
          <p:nvPr/>
        </p:nvSpPr>
        <p:spPr bwMode="auto">
          <a:xfrm>
            <a:off x="1295218" y="4779306"/>
            <a:ext cx="1327286" cy="213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7000"/>
              </a:lnSpc>
            </a:pPr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Predni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après IM</a:t>
            </a:r>
          </a:p>
        </p:txBody>
      </p:sp>
      <p:sp>
        <p:nvSpPr>
          <p:cNvPr id="37996" name="Rectangle 108"/>
          <p:cNvSpPr>
            <a:spLocks noChangeArrowheads="1"/>
          </p:cNvSpPr>
          <p:nvPr/>
        </p:nvSpPr>
        <p:spPr bwMode="auto">
          <a:xfrm>
            <a:off x="2417776" y="4145237"/>
            <a:ext cx="1298432" cy="213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7000"/>
              </a:lnSpc>
            </a:pPr>
            <a:r>
              <a:rPr lang="en-US" sz="1400" dirty="0" err="1">
                <a:solidFill>
                  <a:schemeClr val="tx2"/>
                </a:solidFill>
              </a:rPr>
              <a:t>Predni</a:t>
            </a:r>
            <a:r>
              <a:rPr lang="en-US" sz="1400" dirty="0">
                <a:solidFill>
                  <a:schemeClr val="tx2"/>
                </a:solidFill>
              </a:rPr>
              <a:t> après IV</a:t>
            </a:r>
          </a:p>
        </p:txBody>
      </p:sp>
      <p:sp>
        <p:nvSpPr>
          <p:cNvPr id="37997" name="Rectangle 109"/>
          <p:cNvSpPr>
            <a:spLocks noChangeArrowheads="1"/>
          </p:cNvSpPr>
          <p:nvPr/>
        </p:nvSpPr>
        <p:spPr bwMode="auto">
          <a:xfrm rot="-5400000">
            <a:off x="-846237" y="4282419"/>
            <a:ext cx="2495491" cy="293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7000"/>
              </a:lnSpc>
            </a:pPr>
            <a:r>
              <a:rPr lang="en-US" sz="2000" dirty="0"/>
              <a:t>Concentration (ng / ml)</a:t>
            </a:r>
          </a:p>
        </p:txBody>
      </p:sp>
      <p:sp>
        <p:nvSpPr>
          <p:cNvPr id="37998" name="Text Box 110"/>
          <p:cNvSpPr txBox="1">
            <a:spLocks noChangeArrowheads="1"/>
          </p:cNvSpPr>
          <p:nvPr/>
        </p:nvSpPr>
        <p:spPr bwMode="auto">
          <a:xfrm>
            <a:off x="1239762" y="2285910"/>
            <a:ext cx="2906889" cy="83099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Prednisolone sodium succinate</a:t>
            </a:r>
          </a:p>
        </p:txBody>
      </p:sp>
      <p:sp>
        <p:nvSpPr>
          <p:cNvPr id="37999" name="Text Box 111"/>
          <p:cNvSpPr txBox="1">
            <a:spLocks noChangeArrowheads="1"/>
          </p:cNvSpPr>
          <p:nvPr/>
        </p:nvSpPr>
        <p:spPr bwMode="auto">
          <a:xfrm>
            <a:off x="5259252" y="2424410"/>
            <a:ext cx="3280065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Prednisolone acetate</a:t>
            </a:r>
          </a:p>
        </p:txBody>
      </p:sp>
      <p:sp>
        <p:nvSpPr>
          <p:cNvPr id="38000" name="Text Box 112"/>
          <p:cNvSpPr txBox="1">
            <a:spLocks noChangeArrowheads="1"/>
          </p:cNvSpPr>
          <p:nvPr/>
        </p:nvSpPr>
        <p:spPr bwMode="auto">
          <a:xfrm>
            <a:off x="4097867" y="5791200"/>
            <a:ext cx="12298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Heures</a:t>
            </a:r>
          </a:p>
        </p:txBody>
      </p:sp>
      <p:sp>
        <p:nvSpPr>
          <p:cNvPr id="38001" name="Freeform 113"/>
          <p:cNvSpPr>
            <a:spLocks/>
          </p:cNvSpPr>
          <p:nvPr/>
        </p:nvSpPr>
        <p:spPr bwMode="auto">
          <a:xfrm>
            <a:off x="1138767" y="3997325"/>
            <a:ext cx="2867378" cy="1174750"/>
          </a:xfrm>
          <a:custGeom>
            <a:avLst/>
            <a:gdLst>
              <a:gd name="T0" fmla="*/ 0 w 2032"/>
              <a:gd name="T1" fmla="*/ 1174750 h 740"/>
              <a:gd name="T2" fmla="*/ 0 w 2032"/>
              <a:gd name="T3" fmla="*/ 107950 h 740"/>
              <a:gd name="T4" fmla="*/ 44450 w 2032"/>
              <a:gd name="T5" fmla="*/ 25400 h 740"/>
              <a:gd name="T6" fmla="*/ 82550 w 2032"/>
              <a:gd name="T7" fmla="*/ 0 h 740"/>
              <a:gd name="T8" fmla="*/ 196850 w 2032"/>
              <a:gd name="T9" fmla="*/ 31750 h 740"/>
              <a:gd name="T10" fmla="*/ 292100 w 2032"/>
              <a:gd name="T11" fmla="*/ 234950 h 740"/>
              <a:gd name="T12" fmla="*/ 596900 w 2032"/>
              <a:gd name="T13" fmla="*/ 311150 h 740"/>
              <a:gd name="T14" fmla="*/ 863600 w 2032"/>
              <a:gd name="T15" fmla="*/ 469900 h 740"/>
              <a:gd name="T16" fmla="*/ 1238250 w 2032"/>
              <a:gd name="T17" fmla="*/ 571500 h 740"/>
              <a:gd name="T18" fmla="*/ 1549400 w 2032"/>
              <a:gd name="T19" fmla="*/ 609600 h 740"/>
              <a:gd name="T20" fmla="*/ 1905000 w 2032"/>
              <a:gd name="T21" fmla="*/ 749300 h 740"/>
              <a:gd name="T22" fmla="*/ 2222500 w 2032"/>
              <a:gd name="T23" fmla="*/ 768350 h 740"/>
              <a:gd name="T24" fmla="*/ 2546350 w 2032"/>
              <a:gd name="T25" fmla="*/ 838200 h 740"/>
              <a:gd name="T26" fmla="*/ 3225800 w 2032"/>
              <a:gd name="T27" fmla="*/ 1136650 h 74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032" h="740">
                <a:moveTo>
                  <a:pt x="0" y="740"/>
                </a:moveTo>
                <a:lnTo>
                  <a:pt x="0" y="68"/>
                </a:lnTo>
                <a:lnTo>
                  <a:pt x="28" y="16"/>
                </a:lnTo>
                <a:lnTo>
                  <a:pt x="52" y="0"/>
                </a:lnTo>
                <a:lnTo>
                  <a:pt x="124" y="20"/>
                </a:lnTo>
                <a:lnTo>
                  <a:pt x="184" y="148"/>
                </a:lnTo>
                <a:lnTo>
                  <a:pt x="376" y="196"/>
                </a:lnTo>
                <a:lnTo>
                  <a:pt x="544" y="296"/>
                </a:lnTo>
                <a:lnTo>
                  <a:pt x="780" y="360"/>
                </a:lnTo>
                <a:lnTo>
                  <a:pt x="976" y="384"/>
                </a:lnTo>
                <a:lnTo>
                  <a:pt x="1200" y="472"/>
                </a:lnTo>
                <a:lnTo>
                  <a:pt x="1400" y="484"/>
                </a:lnTo>
                <a:lnTo>
                  <a:pt x="1604" y="528"/>
                </a:lnTo>
                <a:lnTo>
                  <a:pt x="2032" y="716"/>
                </a:lnTo>
              </a:path>
            </a:pathLst>
          </a:custGeom>
          <a:noFill/>
          <a:ln w="28575" cmpd="sng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002" name="Freeform 114"/>
          <p:cNvSpPr>
            <a:spLocks/>
          </p:cNvSpPr>
          <p:nvPr/>
        </p:nvSpPr>
        <p:spPr bwMode="auto">
          <a:xfrm>
            <a:off x="1151467" y="3471863"/>
            <a:ext cx="2844800" cy="1516062"/>
          </a:xfrm>
          <a:custGeom>
            <a:avLst/>
            <a:gdLst>
              <a:gd name="T0" fmla="*/ 0 w 2016"/>
              <a:gd name="T1" fmla="*/ 0 h 955"/>
              <a:gd name="T2" fmla="*/ 22225 w 2016"/>
              <a:gd name="T3" fmla="*/ 120650 h 955"/>
              <a:gd name="T4" fmla="*/ 46038 w 2016"/>
              <a:gd name="T5" fmla="*/ 234950 h 955"/>
              <a:gd name="T6" fmla="*/ 84138 w 2016"/>
              <a:gd name="T7" fmla="*/ 411162 h 955"/>
              <a:gd name="T8" fmla="*/ 168275 w 2016"/>
              <a:gd name="T9" fmla="*/ 577850 h 955"/>
              <a:gd name="T10" fmla="*/ 198438 w 2016"/>
              <a:gd name="T11" fmla="*/ 509587 h 955"/>
              <a:gd name="T12" fmla="*/ 312738 w 2016"/>
              <a:gd name="T13" fmla="*/ 661987 h 955"/>
              <a:gd name="T14" fmla="*/ 593725 w 2016"/>
              <a:gd name="T15" fmla="*/ 762000 h 955"/>
              <a:gd name="T16" fmla="*/ 846138 w 2016"/>
              <a:gd name="T17" fmla="*/ 928687 h 955"/>
              <a:gd name="T18" fmla="*/ 1227138 w 2016"/>
              <a:gd name="T19" fmla="*/ 1028700 h 955"/>
              <a:gd name="T20" fmla="*/ 1531938 w 2016"/>
              <a:gd name="T21" fmla="*/ 1089025 h 955"/>
              <a:gd name="T22" fmla="*/ 1882775 w 2016"/>
              <a:gd name="T23" fmla="*/ 1135062 h 955"/>
              <a:gd name="T24" fmla="*/ 2552700 w 2016"/>
              <a:gd name="T25" fmla="*/ 1241425 h 955"/>
              <a:gd name="T26" fmla="*/ 3200400 w 2016"/>
              <a:gd name="T27" fmla="*/ 1516062 h 95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016" h="955">
                <a:moveTo>
                  <a:pt x="0" y="0"/>
                </a:moveTo>
                <a:lnTo>
                  <a:pt x="14" y="76"/>
                </a:lnTo>
                <a:lnTo>
                  <a:pt x="29" y="148"/>
                </a:lnTo>
                <a:lnTo>
                  <a:pt x="53" y="259"/>
                </a:lnTo>
                <a:lnTo>
                  <a:pt x="106" y="364"/>
                </a:lnTo>
                <a:lnTo>
                  <a:pt x="125" y="321"/>
                </a:lnTo>
                <a:lnTo>
                  <a:pt x="197" y="417"/>
                </a:lnTo>
                <a:lnTo>
                  <a:pt x="374" y="480"/>
                </a:lnTo>
                <a:lnTo>
                  <a:pt x="533" y="585"/>
                </a:lnTo>
                <a:lnTo>
                  <a:pt x="773" y="648"/>
                </a:lnTo>
                <a:lnTo>
                  <a:pt x="965" y="686"/>
                </a:lnTo>
                <a:lnTo>
                  <a:pt x="1186" y="715"/>
                </a:lnTo>
                <a:lnTo>
                  <a:pt x="1608" y="782"/>
                </a:lnTo>
                <a:lnTo>
                  <a:pt x="2016" y="955"/>
                </a:lnTo>
              </a:path>
            </a:pathLst>
          </a:custGeom>
          <a:noFill/>
          <a:ln w="28575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003" name="Text Box 115"/>
          <p:cNvSpPr txBox="1">
            <a:spLocks noChangeArrowheads="1"/>
          </p:cNvSpPr>
          <p:nvPr/>
        </p:nvSpPr>
        <p:spPr bwMode="auto">
          <a:xfrm>
            <a:off x="240166" y="6347607"/>
            <a:ext cx="410836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b="0" i="1"/>
              <a:t>Toutain et al. Am.J.Vet.Res </a:t>
            </a:r>
            <a:r>
              <a:rPr lang="en-US" sz="1400" b="0" i="1"/>
              <a:t>1985, 46:719-725</a:t>
            </a:r>
            <a:endParaRPr lang="en-US" sz="1800" b="0" i="1"/>
          </a:p>
        </p:txBody>
      </p:sp>
      <p:sp>
        <p:nvSpPr>
          <p:cNvPr id="38004" name="Oval 116"/>
          <p:cNvSpPr>
            <a:spLocks noChangeArrowheads="1"/>
          </p:cNvSpPr>
          <p:nvPr/>
        </p:nvSpPr>
        <p:spPr bwMode="auto">
          <a:xfrm>
            <a:off x="4960057" y="5162550"/>
            <a:ext cx="53622" cy="571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006" name="Freeform 118"/>
          <p:cNvSpPr>
            <a:spLocks/>
          </p:cNvSpPr>
          <p:nvPr/>
        </p:nvSpPr>
        <p:spPr bwMode="invGray">
          <a:xfrm>
            <a:off x="7078134" y="1752600"/>
            <a:ext cx="883356" cy="641350"/>
          </a:xfrm>
          <a:custGeom>
            <a:avLst/>
            <a:gdLst>
              <a:gd name="T0" fmla="*/ 60325 w 626"/>
              <a:gd name="T1" fmla="*/ 107950 h 404"/>
              <a:gd name="T2" fmla="*/ 50800 w 626"/>
              <a:gd name="T3" fmla="*/ 28575 h 404"/>
              <a:gd name="T4" fmla="*/ 101600 w 626"/>
              <a:gd name="T5" fmla="*/ 47625 h 404"/>
              <a:gd name="T6" fmla="*/ 149225 w 626"/>
              <a:gd name="T7" fmla="*/ 47625 h 404"/>
              <a:gd name="T8" fmla="*/ 196850 w 626"/>
              <a:gd name="T9" fmla="*/ 15875 h 404"/>
              <a:gd name="T10" fmla="*/ 306388 w 626"/>
              <a:gd name="T11" fmla="*/ 76200 h 404"/>
              <a:gd name="T12" fmla="*/ 457200 w 626"/>
              <a:gd name="T13" fmla="*/ 80963 h 404"/>
              <a:gd name="T14" fmla="*/ 844550 w 626"/>
              <a:gd name="T15" fmla="*/ 53975 h 404"/>
              <a:gd name="T16" fmla="*/ 984250 w 626"/>
              <a:gd name="T17" fmla="*/ 184150 h 404"/>
              <a:gd name="T18" fmla="*/ 993775 w 626"/>
              <a:gd name="T19" fmla="*/ 428625 h 404"/>
              <a:gd name="T20" fmla="*/ 962025 w 626"/>
              <a:gd name="T21" fmla="*/ 539750 h 404"/>
              <a:gd name="T22" fmla="*/ 962025 w 626"/>
              <a:gd name="T23" fmla="*/ 361950 h 404"/>
              <a:gd name="T24" fmla="*/ 936625 w 626"/>
              <a:gd name="T25" fmla="*/ 219075 h 404"/>
              <a:gd name="T26" fmla="*/ 917575 w 626"/>
              <a:gd name="T27" fmla="*/ 393700 h 404"/>
              <a:gd name="T28" fmla="*/ 898525 w 626"/>
              <a:gd name="T29" fmla="*/ 511175 h 404"/>
              <a:gd name="T30" fmla="*/ 876300 w 626"/>
              <a:gd name="T31" fmla="*/ 625475 h 404"/>
              <a:gd name="T32" fmla="*/ 854075 w 626"/>
              <a:gd name="T33" fmla="*/ 565150 h 404"/>
              <a:gd name="T34" fmla="*/ 835025 w 626"/>
              <a:gd name="T35" fmla="*/ 514350 h 404"/>
              <a:gd name="T36" fmla="*/ 793750 w 626"/>
              <a:gd name="T37" fmla="*/ 622300 h 404"/>
              <a:gd name="T38" fmla="*/ 787400 w 626"/>
              <a:gd name="T39" fmla="*/ 571500 h 404"/>
              <a:gd name="T40" fmla="*/ 800100 w 626"/>
              <a:gd name="T41" fmla="*/ 434975 h 404"/>
              <a:gd name="T42" fmla="*/ 781050 w 626"/>
              <a:gd name="T43" fmla="*/ 463550 h 404"/>
              <a:gd name="T44" fmla="*/ 742950 w 626"/>
              <a:gd name="T45" fmla="*/ 468313 h 404"/>
              <a:gd name="T46" fmla="*/ 708025 w 626"/>
              <a:gd name="T47" fmla="*/ 431800 h 404"/>
              <a:gd name="T48" fmla="*/ 625475 w 626"/>
              <a:gd name="T49" fmla="*/ 415925 h 404"/>
              <a:gd name="T50" fmla="*/ 463550 w 626"/>
              <a:gd name="T51" fmla="*/ 387350 h 404"/>
              <a:gd name="T52" fmla="*/ 422275 w 626"/>
              <a:gd name="T53" fmla="*/ 596900 h 404"/>
              <a:gd name="T54" fmla="*/ 361950 w 626"/>
              <a:gd name="T55" fmla="*/ 625475 h 404"/>
              <a:gd name="T56" fmla="*/ 390525 w 626"/>
              <a:gd name="T57" fmla="*/ 482600 h 404"/>
              <a:gd name="T58" fmla="*/ 374650 w 626"/>
              <a:gd name="T59" fmla="*/ 593725 h 404"/>
              <a:gd name="T60" fmla="*/ 307975 w 626"/>
              <a:gd name="T61" fmla="*/ 631825 h 404"/>
              <a:gd name="T62" fmla="*/ 339725 w 626"/>
              <a:gd name="T63" fmla="*/ 485775 h 404"/>
              <a:gd name="T64" fmla="*/ 285750 w 626"/>
              <a:gd name="T65" fmla="*/ 384175 h 404"/>
              <a:gd name="T66" fmla="*/ 196850 w 626"/>
              <a:gd name="T67" fmla="*/ 222250 h 404"/>
              <a:gd name="T68" fmla="*/ 92075 w 626"/>
              <a:gd name="T69" fmla="*/ 228600 h 404"/>
              <a:gd name="T70" fmla="*/ 19050 w 626"/>
              <a:gd name="T71" fmla="*/ 230188 h 40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26" h="404">
                <a:moveTo>
                  <a:pt x="0" y="128"/>
                </a:moveTo>
                <a:cubicBezTo>
                  <a:pt x="5" y="115"/>
                  <a:pt x="29" y="82"/>
                  <a:pt x="38" y="68"/>
                </a:cubicBezTo>
                <a:cubicBezTo>
                  <a:pt x="47" y="54"/>
                  <a:pt x="53" y="50"/>
                  <a:pt x="52" y="42"/>
                </a:cubicBezTo>
                <a:cubicBezTo>
                  <a:pt x="51" y="34"/>
                  <a:pt x="36" y="25"/>
                  <a:pt x="32" y="18"/>
                </a:cubicBezTo>
                <a:cubicBezTo>
                  <a:pt x="28" y="11"/>
                  <a:pt x="25" y="0"/>
                  <a:pt x="30" y="2"/>
                </a:cubicBezTo>
                <a:cubicBezTo>
                  <a:pt x="35" y="4"/>
                  <a:pt x="56" y="26"/>
                  <a:pt x="64" y="30"/>
                </a:cubicBezTo>
                <a:cubicBezTo>
                  <a:pt x="72" y="34"/>
                  <a:pt x="71" y="26"/>
                  <a:pt x="76" y="26"/>
                </a:cubicBezTo>
                <a:cubicBezTo>
                  <a:pt x="81" y="26"/>
                  <a:pt x="88" y="33"/>
                  <a:pt x="94" y="30"/>
                </a:cubicBezTo>
                <a:cubicBezTo>
                  <a:pt x="100" y="27"/>
                  <a:pt x="107" y="13"/>
                  <a:pt x="112" y="10"/>
                </a:cubicBezTo>
                <a:cubicBezTo>
                  <a:pt x="117" y="7"/>
                  <a:pt x="122" y="6"/>
                  <a:pt x="124" y="10"/>
                </a:cubicBezTo>
                <a:cubicBezTo>
                  <a:pt x="126" y="14"/>
                  <a:pt x="113" y="28"/>
                  <a:pt x="124" y="34"/>
                </a:cubicBezTo>
                <a:cubicBezTo>
                  <a:pt x="135" y="40"/>
                  <a:pt x="176" y="48"/>
                  <a:pt x="193" y="48"/>
                </a:cubicBezTo>
                <a:cubicBezTo>
                  <a:pt x="210" y="48"/>
                  <a:pt x="210" y="36"/>
                  <a:pt x="226" y="36"/>
                </a:cubicBezTo>
                <a:cubicBezTo>
                  <a:pt x="242" y="36"/>
                  <a:pt x="252" y="50"/>
                  <a:pt x="288" y="51"/>
                </a:cubicBezTo>
                <a:cubicBezTo>
                  <a:pt x="324" y="52"/>
                  <a:pt x="403" y="47"/>
                  <a:pt x="444" y="44"/>
                </a:cubicBezTo>
                <a:cubicBezTo>
                  <a:pt x="485" y="41"/>
                  <a:pt x="507" y="33"/>
                  <a:pt x="532" y="34"/>
                </a:cubicBezTo>
                <a:cubicBezTo>
                  <a:pt x="557" y="35"/>
                  <a:pt x="581" y="36"/>
                  <a:pt x="596" y="50"/>
                </a:cubicBezTo>
                <a:cubicBezTo>
                  <a:pt x="611" y="64"/>
                  <a:pt x="617" y="86"/>
                  <a:pt x="620" y="116"/>
                </a:cubicBezTo>
                <a:cubicBezTo>
                  <a:pt x="623" y="146"/>
                  <a:pt x="615" y="206"/>
                  <a:pt x="616" y="232"/>
                </a:cubicBezTo>
                <a:cubicBezTo>
                  <a:pt x="617" y="258"/>
                  <a:pt x="626" y="254"/>
                  <a:pt x="626" y="270"/>
                </a:cubicBezTo>
                <a:cubicBezTo>
                  <a:pt x="626" y="286"/>
                  <a:pt x="619" y="316"/>
                  <a:pt x="616" y="328"/>
                </a:cubicBezTo>
                <a:cubicBezTo>
                  <a:pt x="613" y="340"/>
                  <a:pt x="610" y="347"/>
                  <a:pt x="606" y="340"/>
                </a:cubicBezTo>
                <a:cubicBezTo>
                  <a:pt x="602" y="333"/>
                  <a:pt x="592" y="305"/>
                  <a:pt x="592" y="286"/>
                </a:cubicBezTo>
                <a:cubicBezTo>
                  <a:pt x="592" y="267"/>
                  <a:pt x="604" y="257"/>
                  <a:pt x="606" y="228"/>
                </a:cubicBezTo>
                <a:cubicBezTo>
                  <a:pt x="608" y="199"/>
                  <a:pt x="607" y="129"/>
                  <a:pt x="604" y="114"/>
                </a:cubicBezTo>
                <a:cubicBezTo>
                  <a:pt x="601" y="99"/>
                  <a:pt x="594" y="120"/>
                  <a:pt x="590" y="138"/>
                </a:cubicBezTo>
                <a:cubicBezTo>
                  <a:pt x="586" y="156"/>
                  <a:pt x="580" y="202"/>
                  <a:pt x="578" y="220"/>
                </a:cubicBezTo>
                <a:cubicBezTo>
                  <a:pt x="576" y="238"/>
                  <a:pt x="578" y="241"/>
                  <a:pt x="578" y="248"/>
                </a:cubicBezTo>
                <a:cubicBezTo>
                  <a:pt x="578" y="255"/>
                  <a:pt x="582" y="252"/>
                  <a:pt x="580" y="264"/>
                </a:cubicBezTo>
                <a:cubicBezTo>
                  <a:pt x="578" y="276"/>
                  <a:pt x="569" y="303"/>
                  <a:pt x="566" y="322"/>
                </a:cubicBezTo>
                <a:cubicBezTo>
                  <a:pt x="563" y="341"/>
                  <a:pt x="566" y="366"/>
                  <a:pt x="564" y="378"/>
                </a:cubicBezTo>
                <a:cubicBezTo>
                  <a:pt x="562" y="390"/>
                  <a:pt x="559" y="391"/>
                  <a:pt x="552" y="394"/>
                </a:cubicBezTo>
                <a:cubicBezTo>
                  <a:pt x="545" y="397"/>
                  <a:pt x="524" y="400"/>
                  <a:pt x="522" y="394"/>
                </a:cubicBezTo>
                <a:cubicBezTo>
                  <a:pt x="520" y="388"/>
                  <a:pt x="535" y="373"/>
                  <a:pt x="538" y="356"/>
                </a:cubicBezTo>
                <a:cubicBezTo>
                  <a:pt x="541" y="339"/>
                  <a:pt x="540" y="295"/>
                  <a:pt x="538" y="290"/>
                </a:cubicBezTo>
                <a:cubicBezTo>
                  <a:pt x="536" y="285"/>
                  <a:pt x="529" y="311"/>
                  <a:pt x="526" y="324"/>
                </a:cubicBezTo>
                <a:cubicBezTo>
                  <a:pt x="523" y="337"/>
                  <a:pt x="522" y="359"/>
                  <a:pt x="518" y="370"/>
                </a:cubicBezTo>
                <a:cubicBezTo>
                  <a:pt x="514" y="381"/>
                  <a:pt x="507" y="388"/>
                  <a:pt x="500" y="392"/>
                </a:cubicBezTo>
                <a:cubicBezTo>
                  <a:pt x="493" y="396"/>
                  <a:pt x="477" y="397"/>
                  <a:pt x="476" y="392"/>
                </a:cubicBezTo>
                <a:cubicBezTo>
                  <a:pt x="475" y="387"/>
                  <a:pt x="491" y="374"/>
                  <a:pt x="496" y="360"/>
                </a:cubicBezTo>
                <a:cubicBezTo>
                  <a:pt x="501" y="346"/>
                  <a:pt x="505" y="320"/>
                  <a:pt x="506" y="306"/>
                </a:cubicBezTo>
                <a:cubicBezTo>
                  <a:pt x="507" y="292"/>
                  <a:pt x="506" y="278"/>
                  <a:pt x="504" y="274"/>
                </a:cubicBezTo>
                <a:cubicBezTo>
                  <a:pt x="502" y="270"/>
                  <a:pt x="496" y="277"/>
                  <a:pt x="494" y="280"/>
                </a:cubicBezTo>
                <a:cubicBezTo>
                  <a:pt x="492" y="283"/>
                  <a:pt x="495" y="291"/>
                  <a:pt x="492" y="292"/>
                </a:cubicBezTo>
                <a:cubicBezTo>
                  <a:pt x="489" y="293"/>
                  <a:pt x="482" y="284"/>
                  <a:pt x="478" y="284"/>
                </a:cubicBezTo>
                <a:cubicBezTo>
                  <a:pt x="474" y="284"/>
                  <a:pt x="471" y="296"/>
                  <a:pt x="468" y="295"/>
                </a:cubicBezTo>
                <a:cubicBezTo>
                  <a:pt x="465" y="294"/>
                  <a:pt x="464" y="282"/>
                  <a:pt x="460" y="278"/>
                </a:cubicBezTo>
                <a:cubicBezTo>
                  <a:pt x="456" y="274"/>
                  <a:pt x="451" y="277"/>
                  <a:pt x="446" y="272"/>
                </a:cubicBezTo>
                <a:cubicBezTo>
                  <a:pt x="441" y="267"/>
                  <a:pt x="439" y="252"/>
                  <a:pt x="430" y="250"/>
                </a:cubicBezTo>
                <a:cubicBezTo>
                  <a:pt x="421" y="248"/>
                  <a:pt x="402" y="260"/>
                  <a:pt x="394" y="262"/>
                </a:cubicBezTo>
                <a:cubicBezTo>
                  <a:pt x="386" y="264"/>
                  <a:pt x="399" y="267"/>
                  <a:pt x="382" y="264"/>
                </a:cubicBezTo>
                <a:cubicBezTo>
                  <a:pt x="365" y="261"/>
                  <a:pt x="310" y="244"/>
                  <a:pt x="292" y="244"/>
                </a:cubicBezTo>
                <a:cubicBezTo>
                  <a:pt x="274" y="244"/>
                  <a:pt x="278" y="244"/>
                  <a:pt x="274" y="266"/>
                </a:cubicBezTo>
                <a:cubicBezTo>
                  <a:pt x="270" y="288"/>
                  <a:pt x="268" y="355"/>
                  <a:pt x="266" y="376"/>
                </a:cubicBezTo>
                <a:cubicBezTo>
                  <a:pt x="264" y="397"/>
                  <a:pt x="265" y="391"/>
                  <a:pt x="259" y="394"/>
                </a:cubicBezTo>
                <a:cubicBezTo>
                  <a:pt x="253" y="397"/>
                  <a:pt x="230" y="400"/>
                  <a:pt x="228" y="394"/>
                </a:cubicBezTo>
                <a:cubicBezTo>
                  <a:pt x="226" y="388"/>
                  <a:pt x="243" y="375"/>
                  <a:pt x="246" y="360"/>
                </a:cubicBezTo>
                <a:cubicBezTo>
                  <a:pt x="249" y="345"/>
                  <a:pt x="248" y="304"/>
                  <a:pt x="246" y="304"/>
                </a:cubicBezTo>
                <a:cubicBezTo>
                  <a:pt x="244" y="304"/>
                  <a:pt x="236" y="346"/>
                  <a:pt x="234" y="358"/>
                </a:cubicBezTo>
                <a:cubicBezTo>
                  <a:pt x="232" y="370"/>
                  <a:pt x="238" y="367"/>
                  <a:pt x="236" y="374"/>
                </a:cubicBezTo>
                <a:cubicBezTo>
                  <a:pt x="234" y="381"/>
                  <a:pt x="230" y="396"/>
                  <a:pt x="223" y="400"/>
                </a:cubicBezTo>
                <a:cubicBezTo>
                  <a:pt x="216" y="404"/>
                  <a:pt x="196" y="403"/>
                  <a:pt x="194" y="398"/>
                </a:cubicBezTo>
                <a:cubicBezTo>
                  <a:pt x="192" y="393"/>
                  <a:pt x="205" y="383"/>
                  <a:pt x="208" y="368"/>
                </a:cubicBezTo>
                <a:cubicBezTo>
                  <a:pt x="211" y="353"/>
                  <a:pt x="214" y="325"/>
                  <a:pt x="214" y="306"/>
                </a:cubicBezTo>
                <a:cubicBezTo>
                  <a:pt x="214" y="287"/>
                  <a:pt x="214" y="267"/>
                  <a:pt x="208" y="256"/>
                </a:cubicBezTo>
                <a:cubicBezTo>
                  <a:pt x="202" y="245"/>
                  <a:pt x="190" y="253"/>
                  <a:pt x="180" y="242"/>
                </a:cubicBezTo>
                <a:cubicBezTo>
                  <a:pt x="170" y="231"/>
                  <a:pt x="159" y="207"/>
                  <a:pt x="150" y="190"/>
                </a:cubicBezTo>
                <a:cubicBezTo>
                  <a:pt x="141" y="173"/>
                  <a:pt x="132" y="148"/>
                  <a:pt x="124" y="140"/>
                </a:cubicBezTo>
                <a:cubicBezTo>
                  <a:pt x="116" y="132"/>
                  <a:pt x="110" y="143"/>
                  <a:pt x="99" y="144"/>
                </a:cubicBezTo>
                <a:cubicBezTo>
                  <a:pt x="88" y="145"/>
                  <a:pt x="70" y="142"/>
                  <a:pt x="58" y="144"/>
                </a:cubicBezTo>
                <a:cubicBezTo>
                  <a:pt x="46" y="146"/>
                  <a:pt x="36" y="158"/>
                  <a:pt x="28" y="158"/>
                </a:cubicBezTo>
                <a:cubicBezTo>
                  <a:pt x="20" y="158"/>
                  <a:pt x="17" y="150"/>
                  <a:pt x="12" y="145"/>
                </a:cubicBezTo>
                <a:cubicBezTo>
                  <a:pt x="7" y="140"/>
                  <a:pt x="2" y="132"/>
                  <a:pt x="0" y="128"/>
                </a:cubicBezTo>
                <a:close/>
              </a:path>
            </a:pathLst>
          </a:cu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8007" name="Text Box 119"/>
          <p:cNvSpPr txBox="1">
            <a:spLocks noChangeArrowheads="1"/>
          </p:cNvSpPr>
          <p:nvPr/>
        </p:nvSpPr>
        <p:spPr bwMode="auto">
          <a:xfrm>
            <a:off x="6535948" y="3970636"/>
            <a:ext cx="17139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600" dirty="0">
                <a:solidFill>
                  <a:schemeClr val="tx2"/>
                </a:solidFill>
              </a:rPr>
              <a:t>Predni après IM</a:t>
            </a:r>
          </a:p>
        </p:txBody>
      </p:sp>
      <p:sp>
        <p:nvSpPr>
          <p:cNvPr id="122" name="Rectangle 3"/>
          <p:cNvSpPr txBox="1">
            <a:spLocks noChangeArrowheads="1"/>
          </p:cNvSpPr>
          <p:nvPr/>
        </p:nvSpPr>
        <p:spPr>
          <a:xfrm>
            <a:off x="508000" y="381000"/>
            <a:ext cx="8246533" cy="1276350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>
                <a:solidFill>
                  <a:srgbClr val="C00000"/>
                </a:solidFill>
              </a:rPr>
              <a:t>Formulation des principes actifs</a:t>
            </a:r>
            <a:br>
              <a:rPr lang="fr-FR" sz="3200" b="1" dirty="0">
                <a:solidFill>
                  <a:srgbClr val="C00000"/>
                </a:solidFill>
              </a:rPr>
            </a:br>
            <a:endParaRPr lang="en-US" sz="2700" b="1" dirty="0">
              <a:solidFill>
                <a:srgbClr val="C00000"/>
              </a:solidFill>
            </a:endParaRPr>
          </a:p>
        </p:txBody>
      </p:sp>
      <p:sp>
        <p:nvSpPr>
          <p:cNvPr id="123" name="ZoneTexte 122"/>
          <p:cNvSpPr txBox="1"/>
          <p:nvPr/>
        </p:nvSpPr>
        <p:spPr>
          <a:xfrm>
            <a:off x="7837772" y="1403484"/>
            <a:ext cx="127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>
                <a:solidFill>
                  <a:srgbClr val="00B0F0"/>
                </a:solidFill>
                <a:latin typeface="Arial Black" panose="020B0A04020102020204" pitchFamily="34" charset="0"/>
              </a:rPr>
              <a:t>Exemple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251520" y="1741059"/>
            <a:ext cx="8784976" cy="5000309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6310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4073" y="1741059"/>
            <a:ext cx="6704606" cy="829374"/>
          </a:xfrm>
        </p:spPr>
        <p:txBody>
          <a:bodyPr>
            <a:normAutofit fontScale="85000" lnSpcReduction="10000"/>
          </a:bodyPr>
          <a:lstStyle/>
          <a:p>
            <a:pPr>
              <a:buFontTx/>
              <a:buNone/>
            </a:pPr>
            <a:r>
              <a:rPr lang="fr-FR" sz="2800" b="1" dirty="0">
                <a:solidFill>
                  <a:srgbClr val="C00000"/>
                </a:solidFill>
              </a:rPr>
              <a:t>	</a:t>
            </a:r>
            <a:r>
              <a:rPr lang="fr-FR" sz="2800" b="1" dirty="0" err="1">
                <a:solidFill>
                  <a:srgbClr val="C00000"/>
                </a:solidFill>
              </a:rPr>
              <a:t>Méthylprednisolone</a:t>
            </a:r>
            <a:r>
              <a:rPr lang="fr-FR" sz="2800" b="1" dirty="0">
                <a:solidFill>
                  <a:srgbClr val="C00000"/>
                </a:solidFill>
              </a:rPr>
              <a:t> acétate chez le chien (</a:t>
            </a:r>
            <a:r>
              <a:rPr lang="fr-FR" sz="2800" b="1" dirty="0" err="1">
                <a:solidFill>
                  <a:srgbClr val="C00000"/>
                </a:solidFill>
              </a:rPr>
              <a:t>Dépomédrol</a:t>
            </a:r>
            <a:r>
              <a:rPr lang="fr-FR" sz="2800" b="1" dirty="0">
                <a:solidFill>
                  <a:srgbClr val="C00000"/>
                </a:solidFill>
                <a:cs typeface="Arial" charset="0"/>
              </a:rPr>
              <a:t>®)</a:t>
            </a:r>
            <a:r>
              <a:rPr lang="en-US" sz="2800" b="1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en-US" sz="2800" dirty="0"/>
              <a:t>4 mg/kg par </a:t>
            </a:r>
            <a:r>
              <a:rPr lang="en-US" sz="2800" dirty="0" err="1"/>
              <a:t>voie</a:t>
            </a:r>
            <a:r>
              <a:rPr lang="en-US" sz="2800" dirty="0"/>
              <a:t> IM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title"/>
          </p:nvPr>
        </p:nvSpPr>
        <p:spPr>
          <a:xfrm>
            <a:off x="508000" y="381000"/>
            <a:ext cx="8246533" cy="1276350"/>
          </a:xfrm>
          <a:ln/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rgbClr val="C00000"/>
                </a:solidFill>
              </a:rPr>
              <a:t>Formulation des principes actifs</a:t>
            </a:r>
            <a:br>
              <a:rPr lang="fr-FR" sz="3200" b="1" dirty="0">
                <a:solidFill>
                  <a:srgbClr val="C00000"/>
                </a:solidFill>
              </a:rPr>
            </a:br>
            <a:endParaRPr lang="en-US" sz="2700" b="1" dirty="0">
              <a:solidFill>
                <a:srgbClr val="C00000"/>
              </a:solidFill>
            </a:endParaRPr>
          </a:p>
        </p:txBody>
      </p:sp>
      <p:sp>
        <p:nvSpPr>
          <p:cNvPr id="248836" name="Line 4"/>
          <p:cNvSpPr>
            <a:spLocks noChangeAspect="1" noChangeShapeType="1"/>
          </p:cNvSpPr>
          <p:nvPr/>
        </p:nvSpPr>
        <p:spPr bwMode="auto">
          <a:xfrm>
            <a:off x="2511778" y="3099864"/>
            <a:ext cx="0" cy="2670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37" name="Line 5"/>
          <p:cNvSpPr>
            <a:spLocks noChangeAspect="1" noChangeShapeType="1"/>
          </p:cNvSpPr>
          <p:nvPr/>
        </p:nvSpPr>
        <p:spPr bwMode="auto">
          <a:xfrm>
            <a:off x="2518834" y="4460350"/>
            <a:ext cx="747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38" name="Line 6"/>
          <p:cNvSpPr>
            <a:spLocks noChangeAspect="1" noChangeShapeType="1"/>
          </p:cNvSpPr>
          <p:nvPr/>
        </p:nvSpPr>
        <p:spPr bwMode="auto">
          <a:xfrm>
            <a:off x="2528712" y="5119163"/>
            <a:ext cx="8325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39" name="Line 7"/>
          <p:cNvSpPr>
            <a:spLocks noChangeAspect="1" noChangeShapeType="1"/>
          </p:cNvSpPr>
          <p:nvPr/>
        </p:nvSpPr>
        <p:spPr bwMode="auto">
          <a:xfrm>
            <a:off x="2528711" y="3819000"/>
            <a:ext cx="7337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40" name="Rectangle 8"/>
          <p:cNvSpPr>
            <a:spLocks noChangeAspect="1" noChangeArrowheads="1"/>
          </p:cNvSpPr>
          <p:nvPr/>
        </p:nvSpPr>
        <p:spPr bwMode="auto">
          <a:xfrm>
            <a:off x="2847622" y="3499914"/>
            <a:ext cx="97367" cy="22701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41" name="Line 9"/>
          <p:cNvSpPr>
            <a:spLocks noChangeAspect="1" noChangeShapeType="1"/>
          </p:cNvSpPr>
          <p:nvPr/>
        </p:nvSpPr>
        <p:spPr bwMode="auto">
          <a:xfrm>
            <a:off x="2511778" y="5777975"/>
            <a:ext cx="7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42" name="Rectangle 10"/>
          <p:cNvSpPr>
            <a:spLocks noChangeAspect="1" noChangeArrowheads="1"/>
          </p:cNvSpPr>
          <p:nvPr/>
        </p:nvSpPr>
        <p:spPr bwMode="auto">
          <a:xfrm>
            <a:off x="2235200" y="5654151"/>
            <a:ext cx="193964" cy="2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2000"/>
              <a:t>0</a:t>
            </a:r>
          </a:p>
        </p:txBody>
      </p:sp>
      <p:sp>
        <p:nvSpPr>
          <p:cNvPr id="248843" name="Rectangle 11"/>
          <p:cNvSpPr>
            <a:spLocks noChangeAspect="1" noChangeArrowheads="1"/>
          </p:cNvSpPr>
          <p:nvPr/>
        </p:nvSpPr>
        <p:spPr bwMode="auto">
          <a:xfrm>
            <a:off x="2167467" y="4985813"/>
            <a:ext cx="323807" cy="2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2000"/>
              <a:t>20</a:t>
            </a:r>
          </a:p>
        </p:txBody>
      </p:sp>
      <p:sp>
        <p:nvSpPr>
          <p:cNvPr id="248844" name="Rectangle 12"/>
          <p:cNvSpPr>
            <a:spLocks noChangeAspect="1" noChangeArrowheads="1"/>
          </p:cNvSpPr>
          <p:nvPr/>
        </p:nvSpPr>
        <p:spPr bwMode="auto">
          <a:xfrm>
            <a:off x="2167467" y="4312713"/>
            <a:ext cx="323807" cy="2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2000"/>
              <a:t>40</a:t>
            </a:r>
          </a:p>
        </p:txBody>
      </p:sp>
      <p:sp>
        <p:nvSpPr>
          <p:cNvPr id="248845" name="Rectangle 13"/>
          <p:cNvSpPr>
            <a:spLocks noChangeAspect="1" noChangeArrowheads="1"/>
          </p:cNvSpPr>
          <p:nvPr/>
        </p:nvSpPr>
        <p:spPr bwMode="auto">
          <a:xfrm>
            <a:off x="2167467" y="3677713"/>
            <a:ext cx="323807" cy="2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2000"/>
              <a:t>60</a:t>
            </a:r>
          </a:p>
        </p:txBody>
      </p:sp>
      <p:sp>
        <p:nvSpPr>
          <p:cNvPr id="248846" name="Rectangle 14"/>
          <p:cNvSpPr>
            <a:spLocks noChangeAspect="1" noChangeArrowheads="1"/>
          </p:cNvSpPr>
          <p:nvPr/>
        </p:nvSpPr>
        <p:spPr bwMode="auto">
          <a:xfrm rot="16200000">
            <a:off x="306975" y="4301646"/>
            <a:ext cx="3001142" cy="266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algn="ctr" defTabSz="190500">
              <a:lnSpc>
                <a:spcPct val="87000"/>
              </a:lnSpc>
            </a:pPr>
            <a:r>
              <a:rPr lang="en-US" sz="1800" dirty="0"/>
              <a:t>Cortisol concentration (ng / ml</a:t>
            </a:r>
            <a:r>
              <a:rPr lang="en-US" dirty="0"/>
              <a:t>)</a:t>
            </a:r>
          </a:p>
        </p:txBody>
      </p:sp>
      <p:sp>
        <p:nvSpPr>
          <p:cNvPr id="248847" name="Rectangle 15"/>
          <p:cNvSpPr>
            <a:spLocks noChangeAspect="1" noChangeArrowheads="1"/>
          </p:cNvSpPr>
          <p:nvPr/>
        </p:nvSpPr>
        <p:spPr bwMode="auto">
          <a:xfrm>
            <a:off x="2209800" y="5971651"/>
            <a:ext cx="833498" cy="2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2000"/>
              <a:t>Control</a:t>
            </a:r>
          </a:p>
        </p:txBody>
      </p:sp>
      <p:sp>
        <p:nvSpPr>
          <p:cNvPr id="248848" name="Rectangle 16" descr="noir)"/>
          <p:cNvSpPr>
            <a:spLocks noChangeAspect="1" noChangeArrowheads="1"/>
          </p:cNvSpPr>
          <p:nvPr/>
        </p:nvSpPr>
        <p:spPr bwMode="auto">
          <a:xfrm>
            <a:off x="2740378" y="5403326"/>
            <a:ext cx="95956" cy="366713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49" name="Line 17"/>
          <p:cNvSpPr>
            <a:spLocks noChangeAspect="1" noChangeShapeType="1"/>
          </p:cNvSpPr>
          <p:nvPr/>
        </p:nvSpPr>
        <p:spPr bwMode="auto">
          <a:xfrm>
            <a:off x="3276600" y="4392088"/>
            <a:ext cx="0" cy="2397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50" name="Line 18"/>
          <p:cNvSpPr>
            <a:spLocks noChangeAspect="1" noChangeShapeType="1"/>
          </p:cNvSpPr>
          <p:nvPr/>
        </p:nvSpPr>
        <p:spPr bwMode="auto">
          <a:xfrm>
            <a:off x="2898422" y="3517376"/>
            <a:ext cx="0" cy="506413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51" name="Line 19"/>
          <p:cNvSpPr>
            <a:spLocks noChangeAspect="1" noChangeShapeType="1"/>
          </p:cNvSpPr>
          <p:nvPr/>
        </p:nvSpPr>
        <p:spPr bwMode="auto">
          <a:xfrm>
            <a:off x="2740378" y="5179488"/>
            <a:ext cx="6067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52" name="Line 20"/>
          <p:cNvSpPr>
            <a:spLocks noChangeAspect="1" noChangeShapeType="1"/>
          </p:cNvSpPr>
          <p:nvPr/>
        </p:nvSpPr>
        <p:spPr bwMode="auto">
          <a:xfrm>
            <a:off x="2857501" y="4049188"/>
            <a:ext cx="83255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53" name="Rectangle 21"/>
          <p:cNvSpPr>
            <a:spLocks noChangeAspect="1" noChangeArrowheads="1"/>
          </p:cNvSpPr>
          <p:nvPr/>
        </p:nvSpPr>
        <p:spPr bwMode="auto">
          <a:xfrm>
            <a:off x="3110089" y="5866876"/>
            <a:ext cx="442429" cy="234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1600"/>
              <a:t>-24h</a:t>
            </a:r>
          </a:p>
        </p:txBody>
      </p:sp>
      <p:sp>
        <p:nvSpPr>
          <p:cNvPr id="248854" name="Rectangle 22"/>
          <p:cNvSpPr>
            <a:spLocks noChangeAspect="1" noChangeArrowheads="1"/>
          </p:cNvSpPr>
          <p:nvPr/>
        </p:nvSpPr>
        <p:spPr bwMode="auto">
          <a:xfrm>
            <a:off x="3619501" y="5866876"/>
            <a:ext cx="193964" cy="2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2000"/>
              <a:t>1</a:t>
            </a:r>
          </a:p>
        </p:txBody>
      </p:sp>
      <p:sp>
        <p:nvSpPr>
          <p:cNvPr id="248855" name="Rectangle 23"/>
          <p:cNvSpPr>
            <a:spLocks noChangeAspect="1" noChangeArrowheads="1"/>
          </p:cNvSpPr>
          <p:nvPr/>
        </p:nvSpPr>
        <p:spPr bwMode="auto">
          <a:xfrm>
            <a:off x="4397022" y="5866876"/>
            <a:ext cx="193964" cy="2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2000"/>
              <a:t>3</a:t>
            </a:r>
          </a:p>
        </p:txBody>
      </p:sp>
      <p:sp>
        <p:nvSpPr>
          <p:cNvPr id="248856" name="Rectangle 24"/>
          <p:cNvSpPr>
            <a:spLocks noChangeAspect="1" noChangeArrowheads="1"/>
          </p:cNvSpPr>
          <p:nvPr/>
        </p:nvSpPr>
        <p:spPr bwMode="auto">
          <a:xfrm>
            <a:off x="3945466" y="5866876"/>
            <a:ext cx="193964" cy="2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2000"/>
              <a:t>2</a:t>
            </a:r>
          </a:p>
        </p:txBody>
      </p:sp>
      <p:sp>
        <p:nvSpPr>
          <p:cNvPr id="248857" name="Rectangle 25"/>
          <p:cNvSpPr>
            <a:spLocks noChangeAspect="1" noChangeArrowheads="1"/>
          </p:cNvSpPr>
          <p:nvPr/>
        </p:nvSpPr>
        <p:spPr bwMode="auto">
          <a:xfrm>
            <a:off x="4848578" y="5866876"/>
            <a:ext cx="193964" cy="2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2000"/>
              <a:t>4</a:t>
            </a:r>
          </a:p>
        </p:txBody>
      </p:sp>
      <p:sp>
        <p:nvSpPr>
          <p:cNvPr id="248858" name="Rectangle 26"/>
          <p:cNvSpPr>
            <a:spLocks noChangeAspect="1" noChangeArrowheads="1"/>
          </p:cNvSpPr>
          <p:nvPr/>
        </p:nvSpPr>
        <p:spPr bwMode="auto">
          <a:xfrm>
            <a:off x="5286022" y="5866876"/>
            <a:ext cx="193964" cy="2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2000"/>
              <a:t>5</a:t>
            </a:r>
          </a:p>
        </p:txBody>
      </p:sp>
      <p:sp>
        <p:nvSpPr>
          <p:cNvPr id="248859" name="Rectangle 27"/>
          <p:cNvSpPr>
            <a:spLocks noChangeAspect="1" noChangeArrowheads="1"/>
          </p:cNvSpPr>
          <p:nvPr/>
        </p:nvSpPr>
        <p:spPr bwMode="auto">
          <a:xfrm>
            <a:off x="6090355" y="5866876"/>
            <a:ext cx="193964" cy="2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2000"/>
              <a:t>7</a:t>
            </a:r>
          </a:p>
        </p:txBody>
      </p:sp>
      <p:sp>
        <p:nvSpPr>
          <p:cNvPr id="248860" name="Line 28"/>
          <p:cNvSpPr>
            <a:spLocks noChangeAspect="1" noChangeShapeType="1"/>
          </p:cNvSpPr>
          <p:nvPr/>
        </p:nvSpPr>
        <p:spPr bwMode="auto">
          <a:xfrm>
            <a:off x="2785533" y="5187425"/>
            <a:ext cx="0" cy="190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61" name="Line 29"/>
          <p:cNvSpPr>
            <a:spLocks noChangeAspect="1" noChangeShapeType="1"/>
          </p:cNvSpPr>
          <p:nvPr/>
        </p:nvSpPr>
        <p:spPr bwMode="auto">
          <a:xfrm>
            <a:off x="4093634" y="5343001"/>
            <a:ext cx="0" cy="428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62" name="Rectangle 30"/>
          <p:cNvSpPr>
            <a:spLocks noChangeAspect="1" noChangeArrowheads="1"/>
          </p:cNvSpPr>
          <p:nvPr/>
        </p:nvSpPr>
        <p:spPr bwMode="auto">
          <a:xfrm>
            <a:off x="5681134" y="5866876"/>
            <a:ext cx="193964" cy="2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2000"/>
              <a:t>6</a:t>
            </a:r>
          </a:p>
        </p:txBody>
      </p:sp>
      <p:sp>
        <p:nvSpPr>
          <p:cNvPr id="248863" name="Rectangle 31"/>
          <p:cNvSpPr>
            <a:spLocks noChangeAspect="1" noChangeArrowheads="1"/>
          </p:cNvSpPr>
          <p:nvPr/>
        </p:nvSpPr>
        <p:spPr bwMode="auto">
          <a:xfrm>
            <a:off x="6496755" y="5866876"/>
            <a:ext cx="193964" cy="2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2000"/>
              <a:t>8</a:t>
            </a:r>
          </a:p>
        </p:txBody>
      </p:sp>
      <p:sp>
        <p:nvSpPr>
          <p:cNvPr id="248864" name="Line 32"/>
          <p:cNvSpPr>
            <a:spLocks noChangeAspect="1" noChangeShapeType="1"/>
          </p:cNvSpPr>
          <p:nvPr/>
        </p:nvSpPr>
        <p:spPr bwMode="auto">
          <a:xfrm>
            <a:off x="2518834" y="3091925"/>
            <a:ext cx="747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65" name="Rectangle 33"/>
          <p:cNvSpPr>
            <a:spLocks noChangeAspect="1" noChangeArrowheads="1"/>
          </p:cNvSpPr>
          <p:nvPr/>
        </p:nvSpPr>
        <p:spPr bwMode="auto">
          <a:xfrm>
            <a:off x="2173111" y="2976038"/>
            <a:ext cx="323807" cy="2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2000"/>
              <a:t>80</a:t>
            </a:r>
          </a:p>
        </p:txBody>
      </p:sp>
      <p:sp>
        <p:nvSpPr>
          <p:cNvPr id="248866" name="Line 34"/>
          <p:cNvSpPr>
            <a:spLocks noChangeAspect="1" noChangeShapeType="1"/>
          </p:cNvSpPr>
          <p:nvPr/>
        </p:nvSpPr>
        <p:spPr bwMode="auto">
          <a:xfrm>
            <a:off x="3683000" y="5076301"/>
            <a:ext cx="0" cy="1555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67" name="Line 35"/>
          <p:cNvSpPr>
            <a:spLocks noChangeAspect="1" noChangeShapeType="1"/>
          </p:cNvSpPr>
          <p:nvPr/>
        </p:nvSpPr>
        <p:spPr bwMode="auto">
          <a:xfrm>
            <a:off x="4505678" y="5538263"/>
            <a:ext cx="0" cy="44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68" name="Line 36"/>
          <p:cNvSpPr>
            <a:spLocks noChangeAspect="1" noChangeShapeType="1"/>
          </p:cNvSpPr>
          <p:nvPr/>
        </p:nvSpPr>
        <p:spPr bwMode="auto">
          <a:xfrm>
            <a:off x="3242734" y="4376213"/>
            <a:ext cx="8184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69" name="Rectangle 37"/>
          <p:cNvSpPr>
            <a:spLocks noChangeAspect="1" noChangeArrowheads="1"/>
          </p:cNvSpPr>
          <p:nvPr/>
        </p:nvSpPr>
        <p:spPr bwMode="auto">
          <a:xfrm>
            <a:off x="3235678" y="4665138"/>
            <a:ext cx="95956" cy="109696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70" name="Rectangle 38" descr="noir)"/>
          <p:cNvSpPr>
            <a:spLocks noChangeAspect="1" noChangeArrowheads="1"/>
          </p:cNvSpPr>
          <p:nvPr/>
        </p:nvSpPr>
        <p:spPr bwMode="auto">
          <a:xfrm>
            <a:off x="3128434" y="5746226"/>
            <a:ext cx="83255" cy="15875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71" name="Rectangle 39"/>
          <p:cNvSpPr>
            <a:spLocks noChangeAspect="1" noChangeArrowheads="1"/>
          </p:cNvSpPr>
          <p:nvPr/>
        </p:nvSpPr>
        <p:spPr bwMode="auto">
          <a:xfrm>
            <a:off x="3639256" y="5247750"/>
            <a:ext cx="95956" cy="5143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72" name="Rectangle 40" descr="noir)"/>
          <p:cNvSpPr>
            <a:spLocks noChangeAspect="1" noChangeArrowheads="1"/>
          </p:cNvSpPr>
          <p:nvPr/>
        </p:nvSpPr>
        <p:spPr bwMode="auto">
          <a:xfrm>
            <a:off x="3530600" y="5746226"/>
            <a:ext cx="83256" cy="15875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73" name="Rectangle 41"/>
          <p:cNvSpPr>
            <a:spLocks noChangeAspect="1" noChangeArrowheads="1"/>
          </p:cNvSpPr>
          <p:nvPr/>
        </p:nvSpPr>
        <p:spPr bwMode="auto">
          <a:xfrm>
            <a:off x="4041423" y="5403326"/>
            <a:ext cx="98778" cy="3587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74" name="Rectangle 42" descr="noir)"/>
          <p:cNvSpPr>
            <a:spLocks noChangeAspect="1" noChangeArrowheads="1"/>
          </p:cNvSpPr>
          <p:nvPr/>
        </p:nvSpPr>
        <p:spPr bwMode="auto">
          <a:xfrm>
            <a:off x="3935590" y="5762100"/>
            <a:ext cx="97366" cy="7938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75" name="Rectangle 43"/>
          <p:cNvSpPr>
            <a:spLocks noChangeAspect="1" noChangeArrowheads="1"/>
          </p:cNvSpPr>
          <p:nvPr/>
        </p:nvSpPr>
        <p:spPr bwMode="auto">
          <a:xfrm>
            <a:off x="4453467" y="5598588"/>
            <a:ext cx="88900" cy="1635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76" name="Rectangle 44" descr="noir)"/>
          <p:cNvSpPr>
            <a:spLocks noChangeAspect="1" noChangeArrowheads="1"/>
          </p:cNvSpPr>
          <p:nvPr/>
        </p:nvSpPr>
        <p:spPr bwMode="auto">
          <a:xfrm>
            <a:off x="4344812" y="5746226"/>
            <a:ext cx="74788" cy="23813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77" name="Rectangle 45"/>
          <p:cNvSpPr>
            <a:spLocks noChangeAspect="1" noChangeArrowheads="1"/>
          </p:cNvSpPr>
          <p:nvPr/>
        </p:nvSpPr>
        <p:spPr bwMode="auto">
          <a:xfrm>
            <a:off x="4909256" y="5530326"/>
            <a:ext cx="90311" cy="2317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78" name="Rectangle 46" descr="noir)"/>
          <p:cNvSpPr>
            <a:spLocks noChangeAspect="1" noChangeArrowheads="1"/>
          </p:cNvSpPr>
          <p:nvPr/>
        </p:nvSpPr>
        <p:spPr bwMode="auto">
          <a:xfrm>
            <a:off x="4802012" y="5736700"/>
            <a:ext cx="90311" cy="25400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79" name="Rectangle 47"/>
          <p:cNvSpPr>
            <a:spLocks noChangeAspect="1" noChangeArrowheads="1"/>
          </p:cNvSpPr>
          <p:nvPr/>
        </p:nvSpPr>
        <p:spPr bwMode="auto">
          <a:xfrm>
            <a:off x="5328355" y="5350938"/>
            <a:ext cx="95956" cy="41116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80" name="Rectangle 48" descr="noir)"/>
          <p:cNvSpPr>
            <a:spLocks noChangeAspect="1" noChangeArrowheads="1"/>
          </p:cNvSpPr>
          <p:nvPr/>
        </p:nvSpPr>
        <p:spPr bwMode="auto">
          <a:xfrm>
            <a:off x="5221111" y="5709714"/>
            <a:ext cx="97367" cy="60325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81" name="Line 49"/>
          <p:cNvSpPr>
            <a:spLocks noChangeAspect="1" noChangeShapeType="1"/>
          </p:cNvSpPr>
          <p:nvPr/>
        </p:nvSpPr>
        <p:spPr bwMode="auto">
          <a:xfrm>
            <a:off x="7090834" y="4957239"/>
            <a:ext cx="0" cy="274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82" name="Rectangle 50"/>
          <p:cNvSpPr>
            <a:spLocks noChangeAspect="1" noChangeArrowheads="1"/>
          </p:cNvSpPr>
          <p:nvPr/>
        </p:nvSpPr>
        <p:spPr bwMode="auto">
          <a:xfrm>
            <a:off x="5738990" y="4614338"/>
            <a:ext cx="97366" cy="114776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83" name="Rectangle 51" descr="noir)"/>
          <p:cNvSpPr>
            <a:spLocks noChangeAspect="1" noChangeArrowheads="1"/>
          </p:cNvSpPr>
          <p:nvPr/>
        </p:nvSpPr>
        <p:spPr bwMode="auto">
          <a:xfrm>
            <a:off x="5630334" y="5693838"/>
            <a:ext cx="100189" cy="68262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84" name="Rectangle 52"/>
          <p:cNvSpPr>
            <a:spLocks noChangeAspect="1" noChangeArrowheads="1"/>
          </p:cNvSpPr>
          <p:nvPr/>
        </p:nvSpPr>
        <p:spPr bwMode="auto">
          <a:xfrm>
            <a:off x="6141156" y="4306364"/>
            <a:ext cx="104422" cy="145573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85" name="Rectangle 53" descr="noir)"/>
          <p:cNvSpPr>
            <a:spLocks noChangeAspect="1" noChangeArrowheads="1"/>
          </p:cNvSpPr>
          <p:nvPr/>
        </p:nvSpPr>
        <p:spPr bwMode="auto">
          <a:xfrm>
            <a:off x="6035323" y="5666850"/>
            <a:ext cx="97366" cy="95250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86" name="Rectangle 54"/>
          <p:cNvSpPr>
            <a:spLocks noChangeAspect="1" noChangeArrowheads="1"/>
          </p:cNvSpPr>
          <p:nvPr/>
        </p:nvSpPr>
        <p:spPr bwMode="auto">
          <a:xfrm>
            <a:off x="6551790" y="3826938"/>
            <a:ext cx="98778" cy="193516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87" name="Rectangle 55" descr="noir)"/>
          <p:cNvSpPr>
            <a:spLocks noChangeAspect="1" noChangeArrowheads="1"/>
          </p:cNvSpPr>
          <p:nvPr/>
        </p:nvSpPr>
        <p:spPr bwMode="auto">
          <a:xfrm>
            <a:off x="6447367" y="5282676"/>
            <a:ext cx="95956" cy="487363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88" name="Rectangle 56"/>
          <p:cNvSpPr>
            <a:spLocks noChangeAspect="1" noChangeArrowheads="1"/>
          </p:cNvSpPr>
          <p:nvPr/>
        </p:nvSpPr>
        <p:spPr bwMode="auto">
          <a:xfrm>
            <a:off x="7008990" y="3579288"/>
            <a:ext cx="97366" cy="21907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89" name="Rectangle 57" descr="noir)"/>
          <p:cNvSpPr>
            <a:spLocks noChangeAspect="1" noChangeArrowheads="1"/>
          </p:cNvSpPr>
          <p:nvPr/>
        </p:nvSpPr>
        <p:spPr bwMode="auto">
          <a:xfrm>
            <a:off x="6903155" y="5222350"/>
            <a:ext cx="95956" cy="547688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90" name="Line 58"/>
          <p:cNvSpPr>
            <a:spLocks noChangeAspect="1" noChangeShapeType="1"/>
          </p:cNvSpPr>
          <p:nvPr/>
        </p:nvSpPr>
        <p:spPr bwMode="auto">
          <a:xfrm>
            <a:off x="3651956" y="5055663"/>
            <a:ext cx="7902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91" name="Line 59"/>
          <p:cNvSpPr>
            <a:spLocks noChangeAspect="1" noChangeShapeType="1"/>
          </p:cNvSpPr>
          <p:nvPr/>
        </p:nvSpPr>
        <p:spPr bwMode="auto">
          <a:xfrm>
            <a:off x="4051301" y="5322363"/>
            <a:ext cx="7902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92" name="Line 60"/>
          <p:cNvSpPr>
            <a:spLocks noChangeAspect="1" noChangeShapeType="1"/>
          </p:cNvSpPr>
          <p:nvPr/>
        </p:nvSpPr>
        <p:spPr bwMode="auto">
          <a:xfrm>
            <a:off x="4460523" y="5517625"/>
            <a:ext cx="8184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93" name="Line 61"/>
          <p:cNvSpPr>
            <a:spLocks noChangeAspect="1" noChangeShapeType="1"/>
          </p:cNvSpPr>
          <p:nvPr/>
        </p:nvSpPr>
        <p:spPr bwMode="auto">
          <a:xfrm>
            <a:off x="4941711" y="5274738"/>
            <a:ext cx="0" cy="222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94" name="Line 62"/>
          <p:cNvSpPr>
            <a:spLocks noChangeAspect="1" noChangeShapeType="1"/>
          </p:cNvSpPr>
          <p:nvPr/>
        </p:nvSpPr>
        <p:spPr bwMode="auto">
          <a:xfrm>
            <a:off x="4909257" y="5266800"/>
            <a:ext cx="8184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95" name="Line 63"/>
          <p:cNvSpPr>
            <a:spLocks noChangeAspect="1" noChangeShapeType="1"/>
          </p:cNvSpPr>
          <p:nvPr/>
        </p:nvSpPr>
        <p:spPr bwMode="auto">
          <a:xfrm>
            <a:off x="5380567" y="4708001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96" name="Line 64"/>
          <p:cNvSpPr>
            <a:spLocks noChangeAspect="1" noChangeShapeType="1"/>
          </p:cNvSpPr>
          <p:nvPr/>
        </p:nvSpPr>
        <p:spPr bwMode="auto">
          <a:xfrm>
            <a:off x="5342467" y="4692125"/>
            <a:ext cx="8184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97" name="Line 65"/>
          <p:cNvSpPr>
            <a:spLocks noChangeAspect="1" noChangeShapeType="1"/>
          </p:cNvSpPr>
          <p:nvPr/>
        </p:nvSpPr>
        <p:spPr bwMode="auto">
          <a:xfrm>
            <a:off x="5789789" y="4014264"/>
            <a:ext cx="0" cy="574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98" name="Line 66"/>
          <p:cNvSpPr>
            <a:spLocks noChangeAspect="1" noChangeShapeType="1"/>
          </p:cNvSpPr>
          <p:nvPr/>
        </p:nvSpPr>
        <p:spPr bwMode="auto">
          <a:xfrm>
            <a:off x="5747456" y="3998388"/>
            <a:ext cx="8043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99" name="Line 67"/>
          <p:cNvSpPr>
            <a:spLocks noChangeAspect="1" noChangeShapeType="1"/>
          </p:cNvSpPr>
          <p:nvPr/>
        </p:nvSpPr>
        <p:spPr bwMode="auto">
          <a:xfrm>
            <a:off x="6194778" y="3639613"/>
            <a:ext cx="0" cy="6334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900" name="Line 68"/>
          <p:cNvSpPr>
            <a:spLocks noChangeAspect="1" noChangeShapeType="1"/>
          </p:cNvSpPr>
          <p:nvPr/>
        </p:nvSpPr>
        <p:spPr bwMode="auto">
          <a:xfrm>
            <a:off x="6148212" y="3622150"/>
            <a:ext cx="8325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901" name="Line 69"/>
          <p:cNvSpPr>
            <a:spLocks noChangeAspect="1" noChangeShapeType="1"/>
          </p:cNvSpPr>
          <p:nvPr/>
        </p:nvSpPr>
        <p:spPr bwMode="auto">
          <a:xfrm>
            <a:off x="6605412" y="3176064"/>
            <a:ext cx="0" cy="625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902" name="Line 70"/>
          <p:cNvSpPr>
            <a:spLocks noChangeAspect="1" noChangeShapeType="1"/>
          </p:cNvSpPr>
          <p:nvPr/>
        </p:nvSpPr>
        <p:spPr bwMode="auto">
          <a:xfrm>
            <a:off x="6567312" y="3160188"/>
            <a:ext cx="8184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903" name="Line 71"/>
          <p:cNvSpPr>
            <a:spLocks noChangeAspect="1" noChangeShapeType="1"/>
          </p:cNvSpPr>
          <p:nvPr/>
        </p:nvSpPr>
        <p:spPr bwMode="auto">
          <a:xfrm>
            <a:off x="4847167" y="5674789"/>
            <a:ext cx="0" cy="269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904" name="Line 72"/>
          <p:cNvSpPr>
            <a:spLocks noChangeAspect="1" noChangeShapeType="1"/>
          </p:cNvSpPr>
          <p:nvPr/>
        </p:nvSpPr>
        <p:spPr bwMode="auto">
          <a:xfrm>
            <a:off x="4810478" y="5654150"/>
            <a:ext cx="6067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905" name="Line 73"/>
          <p:cNvSpPr>
            <a:spLocks noChangeAspect="1" noChangeShapeType="1"/>
          </p:cNvSpPr>
          <p:nvPr/>
        </p:nvSpPr>
        <p:spPr bwMode="auto">
          <a:xfrm>
            <a:off x="5257800" y="5633513"/>
            <a:ext cx="0" cy="44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906" name="Line 74"/>
          <p:cNvSpPr>
            <a:spLocks noChangeAspect="1" noChangeShapeType="1"/>
          </p:cNvSpPr>
          <p:nvPr/>
        </p:nvSpPr>
        <p:spPr bwMode="auto">
          <a:xfrm>
            <a:off x="5221111" y="5625575"/>
            <a:ext cx="5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907" name="Line 75"/>
          <p:cNvSpPr>
            <a:spLocks noChangeAspect="1" noChangeShapeType="1"/>
          </p:cNvSpPr>
          <p:nvPr/>
        </p:nvSpPr>
        <p:spPr bwMode="auto">
          <a:xfrm>
            <a:off x="5676900" y="5563664"/>
            <a:ext cx="0" cy="1047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908" name="Line 76"/>
          <p:cNvSpPr>
            <a:spLocks noChangeAspect="1" noChangeShapeType="1"/>
          </p:cNvSpPr>
          <p:nvPr/>
        </p:nvSpPr>
        <p:spPr bwMode="auto">
          <a:xfrm>
            <a:off x="5648678" y="5547788"/>
            <a:ext cx="5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909" name="Line 77"/>
          <p:cNvSpPr>
            <a:spLocks noChangeAspect="1" noChangeShapeType="1"/>
          </p:cNvSpPr>
          <p:nvPr/>
        </p:nvSpPr>
        <p:spPr bwMode="auto">
          <a:xfrm>
            <a:off x="6080478" y="5530325"/>
            <a:ext cx="0" cy="1031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910" name="Line 78"/>
          <p:cNvSpPr>
            <a:spLocks noChangeAspect="1" noChangeShapeType="1"/>
          </p:cNvSpPr>
          <p:nvPr/>
        </p:nvSpPr>
        <p:spPr bwMode="auto">
          <a:xfrm>
            <a:off x="6049434" y="5514450"/>
            <a:ext cx="5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911" name="Line 79"/>
          <p:cNvSpPr>
            <a:spLocks noChangeAspect="1" noChangeShapeType="1"/>
          </p:cNvSpPr>
          <p:nvPr/>
        </p:nvSpPr>
        <p:spPr bwMode="auto">
          <a:xfrm>
            <a:off x="6491111" y="5092176"/>
            <a:ext cx="0" cy="157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912" name="Line 80"/>
          <p:cNvSpPr>
            <a:spLocks noChangeAspect="1" noChangeShapeType="1"/>
          </p:cNvSpPr>
          <p:nvPr/>
        </p:nvSpPr>
        <p:spPr bwMode="auto">
          <a:xfrm>
            <a:off x="6468534" y="5087413"/>
            <a:ext cx="4374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913" name="Line 81"/>
          <p:cNvSpPr>
            <a:spLocks noChangeAspect="1" noChangeShapeType="1"/>
          </p:cNvSpPr>
          <p:nvPr/>
        </p:nvSpPr>
        <p:spPr bwMode="auto">
          <a:xfrm>
            <a:off x="6938434" y="5042964"/>
            <a:ext cx="0" cy="1555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914" name="Line 82"/>
          <p:cNvSpPr>
            <a:spLocks noChangeAspect="1" noChangeShapeType="1"/>
          </p:cNvSpPr>
          <p:nvPr/>
        </p:nvSpPr>
        <p:spPr bwMode="auto">
          <a:xfrm>
            <a:off x="6918679" y="5035025"/>
            <a:ext cx="4233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915" name="Line 83"/>
          <p:cNvSpPr>
            <a:spLocks noChangeAspect="1" noChangeShapeType="1"/>
          </p:cNvSpPr>
          <p:nvPr/>
        </p:nvSpPr>
        <p:spPr bwMode="auto">
          <a:xfrm>
            <a:off x="7055556" y="3030013"/>
            <a:ext cx="0" cy="504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916" name="Line 84"/>
          <p:cNvSpPr>
            <a:spLocks noChangeAspect="1" noChangeShapeType="1"/>
          </p:cNvSpPr>
          <p:nvPr/>
        </p:nvSpPr>
        <p:spPr bwMode="auto">
          <a:xfrm>
            <a:off x="7008990" y="3009375"/>
            <a:ext cx="8043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917" name="Rectangle 85"/>
          <p:cNvSpPr>
            <a:spLocks noChangeAspect="1" noChangeArrowheads="1"/>
          </p:cNvSpPr>
          <p:nvPr/>
        </p:nvSpPr>
        <p:spPr bwMode="auto">
          <a:xfrm>
            <a:off x="6951134" y="5773402"/>
            <a:ext cx="2016578" cy="391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2000" b="1" dirty="0"/>
              <a:t>9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</a:rPr>
              <a:t>semaines</a:t>
            </a:r>
            <a:r>
              <a:rPr lang="en-US" sz="2800" b="1" u="sng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48919" name="Line 87"/>
          <p:cNvSpPr>
            <a:spLocks noChangeAspect="1" noChangeShapeType="1"/>
          </p:cNvSpPr>
          <p:nvPr/>
        </p:nvSpPr>
        <p:spPr bwMode="auto">
          <a:xfrm>
            <a:off x="2750256" y="5789088"/>
            <a:ext cx="4370211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1" name="Freeform 62"/>
          <p:cNvSpPr>
            <a:spLocks/>
          </p:cNvSpPr>
          <p:nvPr/>
        </p:nvSpPr>
        <p:spPr bwMode="invGray">
          <a:xfrm>
            <a:off x="7532190" y="1867564"/>
            <a:ext cx="1247422" cy="1211262"/>
          </a:xfrm>
          <a:custGeom>
            <a:avLst/>
            <a:gdLst>
              <a:gd name="T0" fmla="*/ 39 w 884"/>
              <a:gd name="T1" fmla="*/ 137 h 763"/>
              <a:gd name="T2" fmla="*/ 7 w 884"/>
              <a:gd name="T3" fmla="*/ 101 h 763"/>
              <a:gd name="T4" fmla="*/ 5 w 884"/>
              <a:gd name="T5" fmla="*/ 60 h 763"/>
              <a:gd name="T6" fmla="*/ 63 w 884"/>
              <a:gd name="T7" fmla="*/ 50 h 763"/>
              <a:gd name="T8" fmla="*/ 103 w 884"/>
              <a:gd name="T9" fmla="*/ 9 h 763"/>
              <a:gd name="T10" fmla="*/ 187 w 884"/>
              <a:gd name="T11" fmla="*/ 9 h 763"/>
              <a:gd name="T12" fmla="*/ 257 w 884"/>
              <a:gd name="T13" fmla="*/ 110 h 763"/>
              <a:gd name="T14" fmla="*/ 331 w 884"/>
              <a:gd name="T15" fmla="*/ 197 h 763"/>
              <a:gd name="T16" fmla="*/ 384 w 884"/>
              <a:gd name="T17" fmla="*/ 223 h 763"/>
              <a:gd name="T18" fmla="*/ 605 w 884"/>
              <a:gd name="T19" fmla="*/ 276 h 763"/>
              <a:gd name="T20" fmla="*/ 675 w 884"/>
              <a:gd name="T21" fmla="*/ 290 h 763"/>
              <a:gd name="T22" fmla="*/ 871 w 884"/>
              <a:gd name="T23" fmla="*/ 281 h 763"/>
              <a:gd name="T24" fmla="*/ 751 w 884"/>
              <a:gd name="T25" fmla="*/ 300 h 763"/>
              <a:gd name="T26" fmla="*/ 663 w 884"/>
              <a:gd name="T27" fmla="*/ 326 h 763"/>
              <a:gd name="T28" fmla="*/ 691 w 884"/>
              <a:gd name="T29" fmla="*/ 439 h 763"/>
              <a:gd name="T30" fmla="*/ 744 w 884"/>
              <a:gd name="T31" fmla="*/ 554 h 763"/>
              <a:gd name="T32" fmla="*/ 797 w 884"/>
              <a:gd name="T33" fmla="*/ 590 h 763"/>
              <a:gd name="T34" fmla="*/ 814 w 884"/>
              <a:gd name="T35" fmla="*/ 698 h 763"/>
              <a:gd name="T36" fmla="*/ 814 w 884"/>
              <a:gd name="T37" fmla="*/ 753 h 763"/>
              <a:gd name="T38" fmla="*/ 759 w 884"/>
              <a:gd name="T39" fmla="*/ 749 h 763"/>
              <a:gd name="T40" fmla="*/ 773 w 884"/>
              <a:gd name="T41" fmla="*/ 710 h 763"/>
              <a:gd name="T42" fmla="*/ 766 w 884"/>
              <a:gd name="T43" fmla="*/ 648 h 763"/>
              <a:gd name="T44" fmla="*/ 720 w 884"/>
              <a:gd name="T45" fmla="*/ 597 h 763"/>
              <a:gd name="T46" fmla="*/ 706 w 884"/>
              <a:gd name="T47" fmla="*/ 677 h 763"/>
              <a:gd name="T48" fmla="*/ 687 w 884"/>
              <a:gd name="T49" fmla="*/ 715 h 763"/>
              <a:gd name="T50" fmla="*/ 643 w 884"/>
              <a:gd name="T51" fmla="*/ 705 h 763"/>
              <a:gd name="T52" fmla="*/ 675 w 884"/>
              <a:gd name="T53" fmla="*/ 667 h 763"/>
              <a:gd name="T54" fmla="*/ 665 w 884"/>
              <a:gd name="T55" fmla="*/ 600 h 763"/>
              <a:gd name="T56" fmla="*/ 571 w 884"/>
              <a:gd name="T57" fmla="*/ 537 h 763"/>
              <a:gd name="T58" fmla="*/ 528 w 884"/>
              <a:gd name="T59" fmla="*/ 461 h 763"/>
              <a:gd name="T60" fmla="*/ 459 w 884"/>
              <a:gd name="T61" fmla="*/ 434 h 763"/>
              <a:gd name="T62" fmla="*/ 358 w 884"/>
              <a:gd name="T63" fmla="*/ 453 h 763"/>
              <a:gd name="T64" fmla="*/ 291 w 884"/>
              <a:gd name="T65" fmla="*/ 463 h 763"/>
              <a:gd name="T66" fmla="*/ 271 w 884"/>
              <a:gd name="T67" fmla="*/ 516 h 763"/>
              <a:gd name="T68" fmla="*/ 279 w 884"/>
              <a:gd name="T69" fmla="*/ 655 h 763"/>
              <a:gd name="T70" fmla="*/ 255 w 884"/>
              <a:gd name="T71" fmla="*/ 696 h 763"/>
              <a:gd name="T72" fmla="*/ 243 w 884"/>
              <a:gd name="T73" fmla="*/ 753 h 763"/>
              <a:gd name="T74" fmla="*/ 214 w 884"/>
              <a:gd name="T75" fmla="*/ 756 h 763"/>
              <a:gd name="T76" fmla="*/ 192 w 884"/>
              <a:gd name="T77" fmla="*/ 729 h 763"/>
              <a:gd name="T78" fmla="*/ 214 w 884"/>
              <a:gd name="T79" fmla="*/ 681 h 763"/>
              <a:gd name="T80" fmla="*/ 216 w 884"/>
              <a:gd name="T81" fmla="*/ 533 h 763"/>
              <a:gd name="T82" fmla="*/ 185 w 884"/>
              <a:gd name="T83" fmla="*/ 405 h 763"/>
              <a:gd name="T84" fmla="*/ 154 w 884"/>
              <a:gd name="T85" fmla="*/ 300 h 763"/>
              <a:gd name="T86" fmla="*/ 139 w 884"/>
              <a:gd name="T87" fmla="*/ 170 h 763"/>
              <a:gd name="T88" fmla="*/ 101 w 884"/>
              <a:gd name="T89" fmla="*/ 137 h 7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84" h="763">
                <a:moveTo>
                  <a:pt x="101" y="137"/>
                </a:moveTo>
                <a:cubicBezTo>
                  <a:pt x="87" y="136"/>
                  <a:pt x="54" y="139"/>
                  <a:pt x="39" y="137"/>
                </a:cubicBezTo>
                <a:cubicBezTo>
                  <a:pt x="24" y="135"/>
                  <a:pt x="17" y="128"/>
                  <a:pt x="12" y="122"/>
                </a:cubicBezTo>
                <a:cubicBezTo>
                  <a:pt x="7" y="116"/>
                  <a:pt x="9" y="108"/>
                  <a:pt x="7" y="101"/>
                </a:cubicBezTo>
                <a:cubicBezTo>
                  <a:pt x="5" y="94"/>
                  <a:pt x="0" y="88"/>
                  <a:pt x="0" y="81"/>
                </a:cubicBezTo>
                <a:cubicBezTo>
                  <a:pt x="0" y="74"/>
                  <a:pt x="1" y="65"/>
                  <a:pt x="5" y="60"/>
                </a:cubicBezTo>
                <a:cubicBezTo>
                  <a:pt x="9" y="55"/>
                  <a:pt x="14" y="55"/>
                  <a:pt x="24" y="53"/>
                </a:cubicBezTo>
                <a:cubicBezTo>
                  <a:pt x="34" y="51"/>
                  <a:pt x="54" y="55"/>
                  <a:pt x="63" y="50"/>
                </a:cubicBezTo>
                <a:cubicBezTo>
                  <a:pt x="72" y="45"/>
                  <a:pt x="72" y="28"/>
                  <a:pt x="79" y="21"/>
                </a:cubicBezTo>
                <a:cubicBezTo>
                  <a:pt x="86" y="14"/>
                  <a:pt x="92" y="12"/>
                  <a:pt x="103" y="9"/>
                </a:cubicBezTo>
                <a:cubicBezTo>
                  <a:pt x="114" y="6"/>
                  <a:pt x="133" y="5"/>
                  <a:pt x="147" y="5"/>
                </a:cubicBezTo>
                <a:cubicBezTo>
                  <a:pt x="161" y="5"/>
                  <a:pt x="175" y="0"/>
                  <a:pt x="187" y="9"/>
                </a:cubicBezTo>
                <a:cubicBezTo>
                  <a:pt x="199" y="18"/>
                  <a:pt x="209" y="43"/>
                  <a:pt x="221" y="60"/>
                </a:cubicBezTo>
                <a:cubicBezTo>
                  <a:pt x="233" y="77"/>
                  <a:pt x="244" y="90"/>
                  <a:pt x="257" y="110"/>
                </a:cubicBezTo>
                <a:cubicBezTo>
                  <a:pt x="270" y="130"/>
                  <a:pt x="286" y="168"/>
                  <a:pt x="298" y="182"/>
                </a:cubicBezTo>
                <a:cubicBezTo>
                  <a:pt x="310" y="196"/>
                  <a:pt x="320" y="192"/>
                  <a:pt x="331" y="197"/>
                </a:cubicBezTo>
                <a:cubicBezTo>
                  <a:pt x="342" y="202"/>
                  <a:pt x="354" y="207"/>
                  <a:pt x="363" y="211"/>
                </a:cubicBezTo>
                <a:cubicBezTo>
                  <a:pt x="372" y="215"/>
                  <a:pt x="361" y="217"/>
                  <a:pt x="384" y="223"/>
                </a:cubicBezTo>
                <a:cubicBezTo>
                  <a:pt x="407" y="229"/>
                  <a:pt x="462" y="238"/>
                  <a:pt x="499" y="247"/>
                </a:cubicBezTo>
                <a:cubicBezTo>
                  <a:pt x="536" y="256"/>
                  <a:pt x="581" y="268"/>
                  <a:pt x="605" y="276"/>
                </a:cubicBezTo>
                <a:cubicBezTo>
                  <a:pt x="629" y="284"/>
                  <a:pt x="629" y="293"/>
                  <a:pt x="641" y="295"/>
                </a:cubicBezTo>
                <a:cubicBezTo>
                  <a:pt x="653" y="297"/>
                  <a:pt x="654" y="292"/>
                  <a:pt x="675" y="290"/>
                </a:cubicBezTo>
                <a:cubicBezTo>
                  <a:pt x="696" y="288"/>
                  <a:pt x="733" y="287"/>
                  <a:pt x="766" y="285"/>
                </a:cubicBezTo>
                <a:cubicBezTo>
                  <a:pt x="799" y="283"/>
                  <a:pt x="858" y="279"/>
                  <a:pt x="871" y="281"/>
                </a:cubicBezTo>
                <a:cubicBezTo>
                  <a:pt x="884" y="283"/>
                  <a:pt x="867" y="292"/>
                  <a:pt x="847" y="295"/>
                </a:cubicBezTo>
                <a:cubicBezTo>
                  <a:pt x="827" y="298"/>
                  <a:pt x="777" y="297"/>
                  <a:pt x="751" y="300"/>
                </a:cubicBezTo>
                <a:cubicBezTo>
                  <a:pt x="725" y="303"/>
                  <a:pt x="704" y="308"/>
                  <a:pt x="689" y="312"/>
                </a:cubicBezTo>
                <a:cubicBezTo>
                  <a:pt x="674" y="316"/>
                  <a:pt x="666" y="319"/>
                  <a:pt x="663" y="326"/>
                </a:cubicBezTo>
                <a:cubicBezTo>
                  <a:pt x="660" y="333"/>
                  <a:pt x="667" y="336"/>
                  <a:pt x="672" y="355"/>
                </a:cubicBezTo>
                <a:cubicBezTo>
                  <a:pt x="677" y="374"/>
                  <a:pt x="685" y="414"/>
                  <a:pt x="691" y="439"/>
                </a:cubicBezTo>
                <a:cubicBezTo>
                  <a:pt x="697" y="464"/>
                  <a:pt x="702" y="485"/>
                  <a:pt x="711" y="504"/>
                </a:cubicBezTo>
                <a:cubicBezTo>
                  <a:pt x="720" y="523"/>
                  <a:pt x="732" y="541"/>
                  <a:pt x="744" y="554"/>
                </a:cubicBezTo>
                <a:cubicBezTo>
                  <a:pt x="756" y="567"/>
                  <a:pt x="776" y="575"/>
                  <a:pt x="785" y="581"/>
                </a:cubicBezTo>
                <a:cubicBezTo>
                  <a:pt x="794" y="587"/>
                  <a:pt x="794" y="580"/>
                  <a:pt x="797" y="590"/>
                </a:cubicBezTo>
                <a:cubicBezTo>
                  <a:pt x="800" y="600"/>
                  <a:pt x="801" y="623"/>
                  <a:pt x="804" y="641"/>
                </a:cubicBezTo>
                <a:cubicBezTo>
                  <a:pt x="807" y="659"/>
                  <a:pt x="811" y="683"/>
                  <a:pt x="814" y="698"/>
                </a:cubicBezTo>
                <a:cubicBezTo>
                  <a:pt x="817" y="713"/>
                  <a:pt x="823" y="723"/>
                  <a:pt x="823" y="732"/>
                </a:cubicBezTo>
                <a:cubicBezTo>
                  <a:pt x="823" y="741"/>
                  <a:pt x="819" y="749"/>
                  <a:pt x="814" y="753"/>
                </a:cubicBezTo>
                <a:cubicBezTo>
                  <a:pt x="809" y="757"/>
                  <a:pt x="801" y="757"/>
                  <a:pt x="792" y="756"/>
                </a:cubicBezTo>
                <a:cubicBezTo>
                  <a:pt x="783" y="755"/>
                  <a:pt x="764" y="753"/>
                  <a:pt x="759" y="749"/>
                </a:cubicBezTo>
                <a:cubicBezTo>
                  <a:pt x="754" y="745"/>
                  <a:pt x="757" y="735"/>
                  <a:pt x="759" y="729"/>
                </a:cubicBezTo>
                <a:cubicBezTo>
                  <a:pt x="761" y="723"/>
                  <a:pt x="771" y="716"/>
                  <a:pt x="773" y="710"/>
                </a:cubicBezTo>
                <a:cubicBezTo>
                  <a:pt x="775" y="704"/>
                  <a:pt x="774" y="701"/>
                  <a:pt x="773" y="691"/>
                </a:cubicBezTo>
                <a:cubicBezTo>
                  <a:pt x="772" y="681"/>
                  <a:pt x="772" y="660"/>
                  <a:pt x="766" y="648"/>
                </a:cubicBezTo>
                <a:cubicBezTo>
                  <a:pt x="760" y="636"/>
                  <a:pt x="747" y="625"/>
                  <a:pt x="739" y="617"/>
                </a:cubicBezTo>
                <a:cubicBezTo>
                  <a:pt x="731" y="609"/>
                  <a:pt x="724" y="597"/>
                  <a:pt x="720" y="597"/>
                </a:cubicBezTo>
                <a:cubicBezTo>
                  <a:pt x="716" y="597"/>
                  <a:pt x="715" y="601"/>
                  <a:pt x="713" y="614"/>
                </a:cubicBezTo>
                <a:cubicBezTo>
                  <a:pt x="711" y="627"/>
                  <a:pt x="708" y="661"/>
                  <a:pt x="706" y="677"/>
                </a:cubicBezTo>
                <a:cubicBezTo>
                  <a:pt x="704" y="693"/>
                  <a:pt x="704" y="702"/>
                  <a:pt x="701" y="708"/>
                </a:cubicBezTo>
                <a:cubicBezTo>
                  <a:pt x="698" y="714"/>
                  <a:pt x="693" y="714"/>
                  <a:pt x="687" y="715"/>
                </a:cubicBezTo>
                <a:cubicBezTo>
                  <a:pt x="681" y="716"/>
                  <a:pt x="670" y="715"/>
                  <a:pt x="663" y="713"/>
                </a:cubicBezTo>
                <a:cubicBezTo>
                  <a:pt x="656" y="711"/>
                  <a:pt x="645" y="710"/>
                  <a:pt x="643" y="705"/>
                </a:cubicBezTo>
                <a:cubicBezTo>
                  <a:pt x="641" y="700"/>
                  <a:pt x="643" y="687"/>
                  <a:pt x="648" y="681"/>
                </a:cubicBezTo>
                <a:cubicBezTo>
                  <a:pt x="653" y="675"/>
                  <a:pt x="670" y="674"/>
                  <a:pt x="675" y="667"/>
                </a:cubicBezTo>
                <a:cubicBezTo>
                  <a:pt x="680" y="660"/>
                  <a:pt x="679" y="649"/>
                  <a:pt x="677" y="638"/>
                </a:cubicBezTo>
                <a:cubicBezTo>
                  <a:pt x="675" y="627"/>
                  <a:pt x="673" y="610"/>
                  <a:pt x="665" y="600"/>
                </a:cubicBezTo>
                <a:cubicBezTo>
                  <a:pt x="657" y="590"/>
                  <a:pt x="645" y="588"/>
                  <a:pt x="629" y="578"/>
                </a:cubicBezTo>
                <a:cubicBezTo>
                  <a:pt x="613" y="568"/>
                  <a:pt x="585" y="550"/>
                  <a:pt x="571" y="537"/>
                </a:cubicBezTo>
                <a:cubicBezTo>
                  <a:pt x="557" y="524"/>
                  <a:pt x="552" y="510"/>
                  <a:pt x="545" y="497"/>
                </a:cubicBezTo>
                <a:cubicBezTo>
                  <a:pt x="538" y="484"/>
                  <a:pt x="536" y="470"/>
                  <a:pt x="528" y="461"/>
                </a:cubicBezTo>
                <a:cubicBezTo>
                  <a:pt x="520" y="452"/>
                  <a:pt x="508" y="448"/>
                  <a:pt x="497" y="444"/>
                </a:cubicBezTo>
                <a:cubicBezTo>
                  <a:pt x="486" y="440"/>
                  <a:pt x="472" y="435"/>
                  <a:pt x="459" y="434"/>
                </a:cubicBezTo>
                <a:cubicBezTo>
                  <a:pt x="446" y="433"/>
                  <a:pt x="435" y="436"/>
                  <a:pt x="418" y="439"/>
                </a:cubicBezTo>
                <a:cubicBezTo>
                  <a:pt x="401" y="442"/>
                  <a:pt x="375" y="450"/>
                  <a:pt x="358" y="453"/>
                </a:cubicBezTo>
                <a:cubicBezTo>
                  <a:pt x="341" y="456"/>
                  <a:pt x="328" y="456"/>
                  <a:pt x="317" y="458"/>
                </a:cubicBezTo>
                <a:cubicBezTo>
                  <a:pt x="306" y="460"/>
                  <a:pt x="298" y="457"/>
                  <a:pt x="291" y="463"/>
                </a:cubicBezTo>
                <a:cubicBezTo>
                  <a:pt x="284" y="469"/>
                  <a:pt x="279" y="488"/>
                  <a:pt x="276" y="497"/>
                </a:cubicBezTo>
                <a:cubicBezTo>
                  <a:pt x="273" y="506"/>
                  <a:pt x="271" y="493"/>
                  <a:pt x="271" y="516"/>
                </a:cubicBezTo>
                <a:cubicBezTo>
                  <a:pt x="271" y="539"/>
                  <a:pt x="273" y="610"/>
                  <a:pt x="274" y="633"/>
                </a:cubicBezTo>
                <a:cubicBezTo>
                  <a:pt x="275" y="656"/>
                  <a:pt x="278" y="649"/>
                  <a:pt x="279" y="655"/>
                </a:cubicBezTo>
                <a:cubicBezTo>
                  <a:pt x="280" y="661"/>
                  <a:pt x="283" y="665"/>
                  <a:pt x="279" y="672"/>
                </a:cubicBezTo>
                <a:cubicBezTo>
                  <a:pt x="275" y="679"/>
                  <a:pt x="259" y="686"/>
                  <a:pt x="255" y="696"/>
                </a:cubicBezTo>
                <a:cubicBezTo>
                  <a:pt x="251" y="706"/>
                  <a:pt x="257" y="723"/>
                  <a:pt x="255" y="732"/>
                </a:cubicBezTo>
                <a:cubicBezTo>
                  <a:pt x="253" y="741"/>
                  <a:pt x="247" y="748"/>
                  <a:pt x="243" y="753"/>
                </a:cubicBezTo>
                <a:cubicBezTo>
                  <a:pt x="239" y="758"/>
                  <a:pt x="233" y="763"/>
                  <a:pt x="228" y="763"/>
                </a:cubicBezTo>
                <a:cubicBezTo>
                  <a:pt x="223" y="763"/>
                  <a:pt x="219" y="758"/>
                  <a:pt x="214" y="756"/>
                </a:cubicBezTo>
                <a:cubicBezTo>
                  <a:pt x="209" y="754"/>
                  <a:pt x="199" y="755"/>
                  <a:pt x="195" y="751"/>
                </a:cubicBezTo>
                <a:cubicBezTo>
                  <a:pt x="191" y="747"/>
                  <a:pt x="194" y="735"/>
                  <a:pt x="192" y="729"/>
                </a:cubicBezTo>
                <a:cubicBezTo>
                  <a:pt x="190" y="723"/>
                  <a:pt x="179" y="721"/>
                  <a:pt x="183" y="713"/>
                </a:cubicBezTo>
                <a:cubicBezTo>
                  <a:pt x="187" y="705"/>
                  <a:pt x="208" y="690"/>
                  <a:pt x="214" y="681"/>
                </a:cubicBezTo>
                <a:cubicBezTo>
                  <a:pt x="220" y="672"/>
                  <a:pt x="221" y="682"/>
                  <a:pt x="221" y="657"/>
                </a:cubicBezTo>
                <a:cubicBezTo>
                  <a:pt x="221" y="632"/>
                  <a:pt x="218" y="564"/>
                  <a:pt x="216" y="533"/>
                </a:cubicBezTo>
                <a:cubicBezTo>
                  <a:pt x="214" y="502"/>
                  <a:pt x="216" y="494"/>
                  <a:pt x="211" y="473"/>
                </a:cubicBezTo>
                <a:cubicBezTo>
                  <a:pt x="206" y="452"/>
                  <a:pt x="194" y="426"/>
                  <a:pt x="185" y="405"/>
                </a:cubicBezTo>
                <a:cubicBezTo>
                  <a:pt x="176" y="384"/>
                  <a:pt x="161" y="365"/>
                  <a:pt x="156" y="348"/>
                </a:cubicBezTo>
                <a:cubicBezTo>
                  <a:pt x="151" y="331"/>
                  <a:pt x="154" y="322"/>
                  <a:pt x="154" y="300"/>
                </a:cubicBezTo>
                <a:cubicBezTo>
                  <a:pt x="154" y="278"/>
                  <a:pt x="157" y="240"/>
                  <a:pt x="154" y="218"/>
                </a:cubicBezTo>
                <a:cubicBezTo>
                  <a:pt x="151" y="196"/>
                  <a:pt x="144" y="183"/>
                  <a:pt x="139" y="170"/>
                </a:cubicBezTo>
                <a:cubicBezTo>
                  <a:pt x="134" y="157"/>
                  <a:pt x="130" y="146"/>
                  <a:pt x="125" y="141"/>
                </a:cubicBezTo>
                <a:cubicBezTo>
                  <a:pt x="120" y="136"/>
                  <a:pt x="115" y="138"/>
                  <a:pt x="101" y="137"/>
                </a:cubicBezTo>
                <a:close/>
              </a:path>
            </a:pathLst>
          </a:cu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0" name="Rectangle 57" descr="noir)"/>
          <p:cNvSpPr>
            <a:spLocks noChangeArrowheads="1"/>
          </p:cNvSpPr>
          <p:nvPr/>
        </p:nvSpPr>
        <p:spPr bwMode="auto">
          <a:xfrm>
            <a:off x="7434006" y="3763649"/>
            <a:ext cx="98184" cy="108000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7532190" y="3654457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cortisol</a:t>
            </a:r>
          </a:p>
        </p:txBody>
      </p:sp>
      <p:sp>
        <p:nvSpPr>
          <p:cNvPr id="92" name="Rectangle 56"/>
          <p:cNvSpPr>
            <a:spLocks noChangeArrowheads="1"/>
          </p:cNvSpPr>
          <p:nvPr/>
        </p:nvSpPr>
        <p:spPr bwMode="auto">
          <a:xfrm>
            <a:off x="7416328" y="4165695"/>
            <a:ext cx="108000" cy="108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3" name="ZoneTexte 92"/>
          <p:cNvSpPr txBox="1"/>
          <p:nvPr/>
        </p:nvSpPr>
        <p:spPr>
          <a:xfrm>
            <a:off x="7532190" y="4025354"/>
            <a:ext cx="13602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Cortisol après ACTH</a:t>
            </a:r>
          </a:p>
        </p:txBody>
      </p:sp>
      <p:sp>
        <p:nvSpPr>
          <p:cNvPr id="94" name="ZoneTexte 93"/>
          <p:cNvSpPr txBox="1"/>
          <p:nvPr/>
        </p:nvSpPr>
        <p:spPr>
          <a:xfrm>
            <a:off x="7837772" y="1403484"/>
            <a:ext cx="127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>
                <a:solidFill>
                  <a:srgbClr val="00B0F0"/>
                </a:solidFill>
                <a:latin typeface="Arial Black" panose="020B0A04020102020204" pitchFamily="34" charset="0"/>
              </a:rPr>
              <a:t>Exemple</a:t>
            </a:r>
          </a:p>
        </p:txBody>
      </p:sp>
      <p:sp>
        <p:nvSpPr>
          <p:cNvPr id="95" name="Rectangle 94"/>
          <p:cNvSpPr/>
          <p:nvPr/>
        </p:nvSpPr>
        <p:spPr>
          <a:xfrm>
            <a:off x="251520" y="1741059"/>
            <a:ext cx="8784976" cy="4640269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/>
          <p:cNvSpPr/>
          <p:nvPr/>
        </p:nvSpPr>
        <p:spPr>
          <a:xfrm>
            <a:off x="5578500" y="5314234"/>
            <a:ext cx="763691" cy="1090612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06161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Voies systémiques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b="1" dirty="0">
                <a:solidFill>
                  <a:srgbClr val="C00000"/>
                </a:solidFill>
              </a:rPr>
              <a:t>Voies injectables</a:t>
            </a:r>
          </a:p>
          <a:p>
            <a:pPr lvl="1"/>
            <a:r>
              <a:rPr lang="fr-FR" sz="2000" dirty="0"/>
              <a:t>Esters de </a:t>
            </a:r>
            <a:r>
              <a:rPr lang="fr-FR" sz="2000" dirty="0" err="1"/>
              <a:t>methylprednisolone</a:t>
            </a:r>
            <a:r>
              <a:rPr lang="fr-FR" sz="2000" dirty="0"/>
              <a:t> ou de dexaméthasone</a:t>
            </a:r>
          </a:p>
          <a:p>
            <a:pPr lvl="1"/>
            <a:r>
              <a:rPr lang="fr-FR" sz="2000" dirty="0"/>
              <a:t>IV: esters hydrosolubles</a:t>
            </a:r>
          </a:p>
          <a:p>
            <a:pPr lvl="1"/>
            <a:r>
              <a:rPr lang="fr-FR" sz="2000" dirty="0"/>
              <a:t>IM: différents types d’esters au choix </a:t>
            </a:r>
            <a:endParaRPr lang="fr-FR" sz="2400" dirty="0"/>
          </a:p>
          <a:p>
            <a:r>
              <a:rPr lang="fr-FR" sz="2800" b="1" dirty="0">
                <a:solidFill>
                  <a:srgbClr val="C00000"/>
                </a:solidFill>
              </a:rPr>
              <a:t>Voie orale</a:t>
            </a:r>
          </a:p>
          <a:p>
            <a:pPr lvl="1"/>
            <a:r>
              <a:rPr lang="fr-FR" sz="2000" dirty="0" err="1"/>
              <a:t>Dexaméthasone</a:t>
            </a:r>
            <a:r>
              <a:rPr lang="fr-FR" sz="2000" dirty="0"/>
              <a:t>, </a:t>
            </a:r>
            <a:r>
              <a:rPr lang="fr-FR" sz="2000" dirty="0" err="1"/>
              <a:t>prednisolone</a:t>
            </a:r>
            <a:r>
              <a:rPr lang="fr-FR" sz="2000" dirty="0"/>
              <a:t>, </a:t>
            </a:r>
            <a:r>
              <a:rPr lang="fr-FR" sz="2000" dirty="0" err="1"/>
              <a:t>methylprednisolone</a:t>
            </a:r>
            <a:endParaRPr lang="fr-FR" sz="2000" dirty="0"/>
          </a:p>
          <a:p>
            <a:pPr lvl="1"/>
            <a:r>
              <a:rPr lang="fr-FR" sz="2000" dirty="0"/>
              <a:t>Bonne absorption chez le chien, chat, cheval</a:t>
            </a:r>
          </a:p>
          <a:p>
            <a:pPr lvl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1F35-580D-4231-A829-66B353674E86}" type="slidenum">
              <a:rPr lang="en-US" smtClean="0"/>
              <a:t>42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99592" y="5123354"/>
            <a:ext cx="7416824" cy="95410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800" b="1" dirty="0"/>
              <a:t>Effets indésirables inévitables si durée de traitement longue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87586"/>
            <a:ext cx="865187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77093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0530" y="1477603"/>
            <a:ext cx="8291264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>
                <a:solidFill>
                  <a:srgbClr val="C00000"/>
                </a:solidFill>
              </a:rPr>
              <a:t>Rythme circadien de la </a:t>
            </a:r>
            <a:r>
              <a:rPr lang="fr-FR" sz="2400" b="1" dirty="0" err="1">
                <a:solidFill>
                  <a:srgbClr val="C00000"/>
                </a:solidFill>
              </a:rPr>
              <a:t>cortisolémie</a:t>
            </a:r>
            <a:endParaRPr lang="fr-FR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sz="2400" b="1" dirty="0">
              <a:solidFill>
                <a:srgbClr val="C00000"/>
              </a:solidFill>
            </a:endParaRPr>
          </a:p>
          <a:p>
            <a:r>
              <a:rPr lang="fr-FR" sz="2400" dirty="0"/>
              <a:t>Homme : pic de sécrétion le matin </a:t>
            </a:r>
          </a:p>
          <a:p>
            <a:r>
              <a:rPr lang="fr-FR" sz="2400" dirty="0"/>
              <a:t>Cheval : pic de sécrétion le matin</a:t>
            </a:r>
          </a:p>
          <a:p>
            <a:endParaRPr lang="fr-FR" sz="2400" dirty="0"/>
          </a:p>
          <a:p>
            <a:r>
              <a:rPr lang="fr-FR" sz="2400" dirty="0"/>
              <a:t>Chiens, Chats, ruminants : </a:t>
            </a:r>
            <a:r>
              <a:rPr lang="fr-FR" sz="2400" b="1" dirty="0"/>
              <a:t>pas de rythme circadien </a:t>
            </a:r>
            <a:r>
              <a:rPr lang="fr-FR" sz="2400" dirty="0"/>
              <a:t>aussi net que chez l’Homme ou le cheval </a:t>
            </a:r>
          </a:p>
        </p:txBody>
      </p:sp>
      <p:sp>
        <p:nvSpPr>
          <p:cNvPr id="5" name="Accolade fermante 4"/>
          <p:cNvSpPr/>
          <p:nvPr/>
        </p:nvSpPr>
        <p:spPr>
          <a:xfrm>
            <a:off x="5696775" y="2492896"/>
            <a:ext cx="144016" cy="720080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5888024" y="2505090"/>
            <a:ext cx="30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Préférer des administrations le matin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5" y="3433497"/>
            <a:ext cx="865187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34404" y="1174423"/>
            <a:ext cx="8558076" cy="367240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7425412" y="764704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>
                <a:solidFill>
                  <a:srgbClr val="009900"/>
                </a:solidFill>
                <a:latin typeface="Arial Black" panose="020B0A04020102020204" pitchFamily="34" charset="0"/>
              </a:rPr>
              <a:t>Remarque</a:t>
            </a:r>
          </a:p>
        </p:txBody>
      </p:sp>
    </p:spTree>
    <p:extLst>
      <p:ext uri="{BB962C8B-B14F-4D97-AF65-F5344CB8AC3E}">
        <p14:creationId xmlns:p14="http://schemas.microsoft.com/office/powerpoint/2010/main" val="4259069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97083" y="980728"/>
            <a:ext cx="6517232" cy="1152128"/>
          </a:xfrm>
        </p:spPr>
        <p:txBody>
          <a:bodyPr>
            <a:noAutofit/>
          </a:bodyPr>
          <a:lstStyle/>
          <a:p>
            <a:r>
              <a:rPr lang="fr-FR" sz="2400" dirty="0">
                <a:solidFill>
                  <a:srgbClr val="000000"/>
                </a:solidFill>
              </a:rPr>
              <a:t>Rythme circadien de la </a:t>
            </a:r>
            <a:r>
              <a:rPr lang="fr-FR" sz="2400" dirty="0" err="1">
                <a:solidFill>
                  <a:srgbClr val="000000"/>
                </a:solidFill>
              </a:rPr>
              <a:t>cortisolémie</a:t>
            </a:r>
            <a:endParaRPr lang="fr-FR" sz="2400" dirty="0">
              <a:solidFill>
                <a:srgbClr val="000000"/>
              </a:solidFill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31640" y="1779781"/>
            <a:ext cx="6652608" cy="3936849"/>
          </a:xfrm>
          <a:prstGeom prst="rect">
            <a:avLst/>
          </a:prstGeom>
          <a:solidFill>
            <a:srgbClr val="FF0000"/>
          </a:solidFill>
          <a:ln w="57150">
            <a:noFill/>
            <a:miter lim="800000"/>
            <a:headEnd/>
            <a:tailEnd/>
          </a:ln>
          <a:effectLst/>
        </p:spPr>
      </p:pic>
      <p:sp>
        <p:nvSpPr>
          <p:cNvPr id="6" name="Freeform 125"/>
          <p:cNvSpPr>
            <a:spLocks noChangeAspect="1"/>
          </p:cNvSpPr>
          <p:nvPr/>
        </p:nvSpPr>
        <p:spPr bwMode="invGray">
          <a:xfrm>
            <a:off x="6886222" y="1988840"/>
            <a:ext cx="835378" cy="849313"/>
          </a:xfrm>
          <a:custGeom>
            <a:avLst/>
            <a:gdLst>
              <a:gd name="T0" fmla="*/ 41 w 1181"/>
              <a:gd name="T1" fmla="*/ 296 h 1068"/>
              <a:gd name="T2" fmla="*/ 6 w 1181"/>
              <a:gd name="T3" fmla="*/ 266 h 1068"/>
              <a:gd name="T4" fmla="*/ 57 w 1181"/>
              <a:gd name="T5" fmla="*/ 158 h 1068"/>
              <a:gd name="T6" fmla="*/ 65 w 1181"/>
              <a:gd name="T7" fmla="*/ 124 h 1068"/>
              <a:gd name="T8" fmla="*/ 87 w 1181"/>
              <a:gd name="T9" fmla="*/ 77 h 1068"/>
              <a:gd name="T10" fmla="*/ 99 w 1181"/>
              <a:gd name="T11" fmla="*/ 17 h 1068"/>
              <a:gd name="T12" fmla="*/ 143 w 1181"/>
              <a:gd name="T13" fmla="*/ 5 h 1068"/>
              <a:gd name="T14" fmla="*/ 243 w 1181"/>
              <a:gd name="T15" fmla="*/ 101 h 1068"/>
              <a:gd name="T16" fmla="*/ 513 w 1181"/>
              <a:gd name="T17" fmla="*/ 281 h 1068"/>
              <a:gd name="T18" fmla="*/ 632 w 1181"/>
              <a:gd name="T19" fmla="*/ 318 h 1068"/>
              <a:gd name="T20" fmla="*/ 1010 w 1181"/>
              <a:gd name="T21" fmla="*/ 313 h 1068"/>
              <a:gd name="T22" fmla="*/ 1170 w 1181"/>
              <a:gd name="T23" fmla="*/ 491 h 1068"/>
              <a:gd name="T24" fmla="*/ 1158 w 1181"/>
              <a:gd name="T25" fmla="*/ 803 h 1068"/>
              <a:gd name="T26" fmla="*/ 1116 w 1181"/>
              <a:gd name="T27" fmla="*/ 779 h 1068"/>
              <a:gd name="T28" fmla="*/ 1077 w 1181"/>
              <a:gd name="T29" fmla="*/ 572 h 1068"/>
              <a:gd name="T30" fmla="*/ 1065 w 1181"/>
              <a:gd name="T31" fmla="*/ 389 h 1068"/>
              <a:gd name="T32" fmla="*/ 1050 w 1181"/>
              <a:gd name="T33" fmla="*/ 557 h 1068"/>
              <a:gd name="T34" fmla="*/ 1047 w 1181"/>
              <a:gd name="T35" fmla="*/ 683 h 1068"/>
              <a:gd name="T36" fmla="*/ 1098 w 1181"/>
              <a:gd name="T37" fmla="*/ 752 h 1068"/>
              <a:gd name="T38" fmla="*/ 1119 w 1181"/>
              <a:gd name="T39" fmla="*/ 971 h 1068"/>
              <a:gd name="T40" fmla="*/ 1089 w 1181"/>
              <a:gd name="T41" fmla="*/ 1001 h 1068"/>
              <a:gd name="T42" fmla="*/ 1095 w 1181"/>
              <a:gd name="T43" fmla="*/ 1043 h 1068"/>
              <a:gd name="T44" fmla="*/ 1023 w 1181"/>
              <a:gd name="T45" fmla="*/ 1061 h 1068"/>
              <a:gd name="T46" fmla="*/ 1059 w 1181"/>
              <a:gd name="T47" fmla="*/ 896 h 1068"/>
              <a:gd name="T48" fmla="*/ 996 w 1181"/>
              <a:gd name="T49" fmla="*/ 736 h 1068"/>
              <a:gd name="T50" fmla="*/ 966 w 1181"/>
              <a:gd name="T51" fmla="*/ 875 h 1068"/>
              <a:gd name="T52" fmla="*/ 941 w 1181"/>
              <a:gd name="T53" fmla="*/ 976 h 1068"/>
              <a:gd name="T54" fmla="*/ 926 w 1181"/>
              <a:gd name="T55" fmla="*/ 1019 h 1068"/>
              <a:gd name="T56" fmla="*/ 873 w 1181"/>
              <a:gd name="T57" fmla="*/ 1040 h 1068"/>
              <a:gd name="T58" fmla="*/ 870 w 1181"/>
              <a:gd name="T59" fmla="*/ 1004 h 1068"/>
              <a:gd name="T60" fmla="*/ 924 w 1181"/>
              <a:gd name="T61" fmla="*/ 770 h 1068"/>
              <a:gd name="T62" fmla="*/ 744 w 1181"/>
              <a:gd name="T63" fmla="*/ 594 h 1068"/>
              <a:gd name="T64" fmla="*/ 540 w 1181"/>
              <a:gd name="T65" fmla="*/ 634 h 1068"/>
              <a:gd name="T66" fmla="*/ 476 w 1181"/>
              <a:gd name="T67" fmla="*/ 734 h 1068"/>
              <a:gd name="T68" fmla="*/ 501 w 1181"/>
              <a:gd name="T69" fmla="*/ 961 h 1068"/>
              <a:gd name="T70" fmla="*/ 477 w 1181"/>
              <a:gd name="T71" fmla="*/ 1010 h 1068"/>
              <a:gd name="T72" fmla="*/ 405 w 1181"/>
              <a:gd name="T73" fmla="*/ 1045 h 1068"/>
              <a:gd name="T74" fmla="*/ 453 w 1181"/>
              <a:gd name="T75" fmla="*/ 947 h 1068"/>
              <a:gd name="T76" fmla="*/ 432 w 1181"/>
              <a:gd name="T77" fmla="*/ 950 h 1068"/>
              <a:gd name="T78" fmla="*/ 393 w 1181"/>
              <a:gd name="T79" fmla="*/ 1007 h 1068"/>
              <a:gd name="T80" fmla="*/ 390 w 1181"/>
              <a:gd name="T81" fmla="*/ 1051 h 1068"/>
              <a:gd name="T82" fmla="*/ 359 w 1181"/>
              <a:gd name="T83" fmla="*/ 994 h 1068"/>
              <a:gd name="T84" fmla="*/ 381 w 1181"/>
              <a:gd name="T85" fmla="*/ 827 h 1068"/>
              <a:gd name="T86" fmla="*/ 366 w 1181"/>
              <a:gd name="T87" fmla="*/ 713 h 1068"/>
              <a:gd name="T88" fmla="*/ 318 w 1181"/>
              <a:gd name="T89" fmla="*/ 560 h 1068"/>
              <a:gd name="T90" fmla="*/ 294 w 1181"/>
              <a:gd name="T91" fmla="*/ 430 h 1068"/>
              <a:gd name="T92" fmla="*/ 167 w 1181"/>
              <a:gd name="T93" fmla="*/ 247 h 1068"/>
              <a:gd name="T94" fmla="*/ 93 w 1181"/>
              <a:gd name="T95" fmla="*/ 272 h 1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81" h="1068">
                <a:moveTo>
                  <a:pt x="66" y="301"/>
                </a:moveTo>
                <a:cubicBezTo>
                  <a:pt x="57" y="305"/>
                  <a:pt x="48" y="298"/>
                  <a:pt x="41" y="296"/>
                </a:cubicBezTo>
                <a:cubicBezTo>
                  <a:pt x="34" y="294"/>
                  <a:pt x="27" y="295"/>
                  <a:pt x="21" y="290"/>
                </a:cubicBezTo>
                <a:cubicBezTo>
                  <a:pt x="15" y="285"/>
                  <a:pt x="8" y="276"/>
                  <a:pt x="6" y="266"/>
                </a:cubicBezTo>
                <a:cubicBezTo>
                  <a:pt x="4" y="256"/>
                  <a:pt x="0" y="250"/>
                  <a:pt x="9" y="232"/>
                </a:cubicBezTo>
                <a:cubicBezTo>
                  <a:pt x="18" y="214"/>
                  <a:pt x="49" y="174"/>
                  <a:pt x="57" y="158"/>
                </a:cubicBezTo>
                <a:cubicBezTo>
                  <a:pt x="65" y="142"/>
                  <a:pt x="55" y="143"/>
                  <a:pt x="56" y="137"/>
                </a:cubicBezTo>
                <a:cubicBezTo>
                  <a:pt x="57" y="131"/>
                  <a:pt x="62" y="131"/>
                  <a:pt x="65" y="124"/>
                </a:cubicBezTo>
                <a:cubicBezTo>
                  <a:pt x="68" y="117"/>
                  <a:pt x="68" y="103"/>
                  <a:pt x="72" y="95"/>
                </a:cubicBezTo>
                <a:cubicBezTo>
                  <a:pt x="76" y="87"/>
                  <a:pt x="81" y="83"/>
                  <a:pt x="87" y="77"/>
                </a:cubicBezTo>
                <a:cubicBezTo>
                  <a:pt x="93" y="71"/>
                  <a:pt x="105" y="69"/>
                  <a:pt x="107" y="59"/>
                </a:cubicBezTo>
                <a:cubicBezTo>
                  <a:pt x="109" y="49"/>
                  <a:pt x="96" y="21"/>
                  <a:pt x="99" y="17"/>
                </a:cubicBezTo>
                <a:cubicBezTo>
                  <a:pt x="102" y="13"/>
                  <a:pt x="119" y="40"/>
                  <a:pt x="126" y="38"/>
                </a:cubicBezTo>
                <a:cubicBezTo>
                  <a:pt x="133" y="36"/>
                  <a:pt x="135" y="0"/>
                  <a:pt x="143" y="5"/>
                </a:cubicBezTo>
                <a:cubicBezTo>
                  <a:pt x="151" y="10"/>
                  <a:pt x="160" y="52"/>
                  <a:pt x="177" y="68"/>
                </a:cubicBezTo>
                <a:cubicBezTo>
                  <a:pt x="194" y="84"/>
                  <a:pt x="202" y="76"/>
                  <a:pt x="243" y="101"/>
                </a:cubicBezTo>
                <a:cubicBezTo>
                  <a:pt x="284" y="126"/>
                  <a:pt x="378" y="191"/>
                  <a:pt x="423" y="221"/>
                </a:cubicBezTo>
                <a:cubicBezTo>
                  <a:pt x="468" y="251"/>
                  <a:pt x="490" y="268"/>
                  <a:pt x="513" y="281"/>
                </a:cubicBezTo>
                <a:cubicBezTo>
                  <a:pt x="536" y="294"/>
                  <a:pt x="540" y="296"/>
                  <a:pt x="560" y="302"/>
                </a:cubicBezTo>
                <a:cubicBezTo>
                  <a:pt x="580" y="308"/>
                  <a:pt x="588" y="320"/>
                  <a:pt x="632" y="318"/>
                </a:cubicBezTo>
                <a:cubicBezTo>
                  <a:pt x="676" y="316"/>
                  <a:pt x="759" y="294"/>
                  <a:pt x="822" y="293"/>
                </a:cubicBezTo>
                <a:cubicBezTo>
                  <a:pt x="885" y="292"/>
                  <a:pt x="963" y="300"/>
                  <a:pt x="1010" y="313"/>
                </a:cubicBezTo>
                <a:cubicBezTo>
                  <a:pt x="1057" y="326"/>
                  <a:pt x="1080" y="341"/>
                  <a:pt x="1107" y="371"/>
                </a:cubicBezTo>
                <a:cubicBezTo>
                  <a:pt x="1134" y="401"/>
                  <a:pt x="1159" y="442"/>
                  <a:pt x="1170" y="491"/>
                </a:cubicBezTo>
                <a:cubicBezTo>
                  <a:pt x="1181" y="540"/>
                  <a:pt x="1175" y="613"/>
                  <a:pt x="1173" y="665"/>
                </a:cubicBezTo>
                <a:cubicBezTo>
                  <a:pt x="1171" y="717"/>
                  <a:pt x="1162" y="776"/>
                  <a:pt x="1158" y="803"/>
                </a:cubicBezTo>
                <a:cubicBezTo>
                  <a:pt x="1154" y="830"/>
                  <a:pt x="1156" y="831"/>
                  <a:pt x="1149" y="827"/>
                </a:cubicBezTo>
                <a:cubicBezTo>
                  <a:pt x="1142" y="823"/>
                  <a:pt x="1128" y="801"/>
                  <a:pt x="1116" y="779"/>
                </a:cubicBezTo>
                <a:cubicBezTo>
                  <a:pt x="1104" y="757"/>
                  <a:pt x="1086" y="726"/>
                  <a:pt x="1080" y="692"/>
                </a:cubicBezTo>
                <a:cubicBezTo>
                  <a:pt x="1074" y="658"/>
                  <a:pt x="1077" y="611"/>
                  <a:pt x="1077" y="572"/>
                </a:cubicBezTo>
                <a:cubicBezTo>
                  <a:pt x="1077" y="533"/>
                  <a:pt x="1082" y="488"/>
                  <a:pt x="1080" y="458"/>
                </a:cubicBezTo>
                <a:cubicBezTo>
                  <a:pt x="1078" y="428"/>
                  <a:pt x="1068" y="389"/>
                  <a:pt x="1065" y="389"/>
                </a:cubicBezTo>
                <a:cubicBezTo>
                  <a:pt x="1062" y="389"/>
                  <a:pt x="1064" y="427"/>
                  <a:pt x="1062" y="455"/>
                </a:cubicBezTo>
                <a:cubicBezTo>
                  <a:pt x="1060" y="483"/>
                  <a:pt x="1055" y="531"/>
                  <a:pt x="1050" y="557"/>
                </a:cubicBezTo>
                <a:cubicBezTo>
                  <a:pt x="1045" y="583"/>
                  <a:pt x="1034" y="589"/>
                  <a:pt x="1034" y="610"/>
                </a:cubicBezTo>
                <a:cubicBezTo>
                  <a:pt x="1034" y="631"/>
                  <a:pt x="1039" y="662"/>
                  <a:pt x="1047" y="683"/>
                </a:cubicBezTo>
                <a:cubicBezTo>
                  <a:pt x="1055" y="704"/>
                  <a:pt x="1072" y="723"/>
                  <a:pt x="1080" y="734"/>
                </a:cubicBezTo>
                <a:cubicBezTo>
                  <a:pt x="1088" y="745"/>
                  <a:pt x="1096" y="738"/>
                  <a:pt x="1098" y="752"/>
                </a:cubicBezTo>
                <a:cubicBezTo>
                  <a:pt x="1100" y="766"/>
                  <a:pt x="1089" y="782"/>
                  <a:pt x="1092" y="818"/>
                </a:cubicBezTo>
                <a:cubicBezTo>
                  <a:pt x="1095" y="854"/>
                  <a:pt x="1118" y="944"/>
                  <a:pt x="1119" y="971"/>
                </a:cubicBezTo>
                <a:cubicBezTo>
                  <a:pt x="1120" y="998"/>
                  <a:pt x="1103" y="978"/>
                  <a:pt x="1098" y="983"/>
                </a:cubicBezTo>
                <a:cubicBezTo>
                  <a:pt x="1093" y="988"/>
                  <a:pt x="1088" y="994"/>
                  <a:pt x="1089" y="1001"/>
                </a:cubicBezTo>
                <a:cubicBezTo>
                  <a:pt x="1090" y="1008"/>
                  <a:pt x="1100" y="1018"/>
                  <a:pt x="1101" y="1025"/>
                </a:cubicBezTo>
                <a:cubicBezTo>
                  <a:pt x="1102" y="1032"/>
                  <a:pt x="1099" y="1037"/>
                  <a:pt x="1095" y="1043"/>
                </a:cubicBezTo>
                <a:cubicBezTo>
                  <a:pt x="1091" y="1049"/>
                  <a:pt x="1089" y="1058"/>
                  <a:pt x="1077" y="1061"/>
                </a:cubicBezTo>
                <a:cubicBezTo>
                  <a:pt x="1065" y="1064"/>
                  <a:pt x="1028" y="1068"/>
                  <a:pt x="1023" y="1061"/>
                </a:cubicBezTo>
                <a:cubicBezTo>
                  <a:pt x="1018" y="1054"/>
                  <a:pt x="1038" y="1046"/>
                  <a:pt x="1044" y="1019"/>
                </a:cubicBezTo>
                <a:cubicBezTo>
                  <a:pt x="1050" y="992"/>
                  <a:pt x="1060" y="933"/>
                  <a:pt x="1059" y="896"/>
                </a:cubicBezTo>
                <a:cubicBezTo>
                  <a:pt x="1058" y="859"/>
                  <a:pt x="1045" y="826"/>
                  <a:pt x="1035" y="799"/>
                </a:cubicBezTo>
                <a:cubicBezTo>
                  <a:pt x="1025" y="772"/>
                  <a:pt x="1006" y="736"/>
                  <a:pt x="996" y="736"/>
                </a:cubicBezTo>
                <a:cubicBezTo>
                  <a:pt x="986" y="736"/>
                  <a:pt x="980" y="777"/>
                  <a:pt x="975" y="800"/>
                </a:cubicBezTo>
                <a:cubicBezTo>
                  <a:pt x="970" y="823"/>
                  <a:pt x="968" y="847"/>
                  <a:pt x="966" y="875"/>
                </a:cubicBezTo>
                <a:cubicBezTo>
                  <a:pt x="964" y="903"/>
                  <a:pt x="969" y="950"/>
                  <a:pt x="965" y="967"/>
                </a:cubicBezTo>
                <a:cubicBezTo>
                  <a:pt x="961" y="984"/>
                  <a:pt x="949" y="971"/>
                  <a:pt x="941" y="976"/>
                </a:cubicBezTo>
                <a:cubicBezTo>
                  <a:pt x="933" y="981"/>
                  <a:pt x="920" y="988"/>
                  <a:pt x="918" y="995"/>
                </a:cubicBezTo>
                <a:cubicBezTo>
                  <a:pt x="916" y="1002"/>
                  <a:pt x="927" y="1012"/>
                  <a:pt x="926" y="1019"/>
                </a:cubicBezTo>
                <a:cubicBezTo>
                  <a:pt x="925" y="1026"/>
                  <a:pt x="923" y="1037"/>
                  <a:pt x="914" y="1040"/>
                </a:cubicBezTo>
                <a:cubicBezTo>
                  <a:pt x="905" y="1043"/>
                  <a:pt x="885" y="1040"/>
                  <a:pt x="873" y="1040"/>
                </a:cubicBezTo>
                <a:cubicBezTo>
                  <a:pt x="861" y="1040"/>
                  <a:pt x="840" y="1046"/>
                  <a:pt x="840" y="1040"/>
                </a:cubicBezTo>
                <a:cubicBezTo>
                  <a:pt x="840" y="1034"/>
                  <a:pt x="858" y="1020"/>
                  <a:pt x="870" y="1004"/>
                </a:cubicBezTo>
                <a:cubicBezTo>
                  <a:pt x="882" y="988"/>
                  <a:pt x="902" y="985"/>
                  <a:pt x="911" y="946"/>
                </a:cubicBezTo>
                <a:cubicBezTo>
                  <a:pt x="920" y="907"/>
                  <a:pt x="934" y="828"/>
                  <a:pt x="924" y="770"/>
                </a:cubicBezTo>
                <a:cubicBezTo>
                  <a:pt x="914" y="712"/>
                  <a:pt x="879" y="628"/>
                  <a:pt x="849" y="599"/>
                </a:cubicBezTo>
                <a:cubicBezTo>
                  <a:pt x="819" y="570"/>
                  <a:pt x="777" y="590"/>
                  <a:pt x="744" y="594"/>
                </a:cubicBezTo>
                <a:cubicBezTo>
                  <a:pt x="711" y="598"/>
                  <a:pt x="684" y="619"/>
                  <a:pt x="650" y="626"/>
                </a:cubicBezTo>
                <a:cubicBezTo>
                  <a:pt x="616" y="633"/>
                  <a:pt x="567" y="634"/>
                  <a:pt x="540" y="634"/>
                </a:cubicBezTo>
                <a:cubicBezTo>
                  <a:pt x="513" y="634"/>
                  <a:pt x="496" y="609"/>
                  <a:pt x="485" y="626"/>
                </a:cubicBezTo>
                <a:cubicBezTo>
                  <a:pt x="474" y="643"/>
                  <a:pt x="474" y="682"/>
                  <a:pt x="476" y="734"/>
                </a:cubicBezTo>
                <a:cubicBezTo>
                  <a:pt x="478" y="786"/>
                  <a:pt x="494" y="900"/>
                  <a:pt x="498" y="938"/>
                </a:cubicBezTo>
                <a:cubicBezTo>
                  <a:pt x="502" y="976"/>
                  <a:pt x="505" y="953"/>
                  <a:pt x="501" y="961"/>
                </a:cubicBezTo>
                <a:cubicBezTo>
                  <a:pt x="497" y="969"/>
                  <a:pt x="477" y="980"/>
                  <a:pt x="473" y="988"/>
                </a:cubicBezTo>
                <a:cubicBezTo>
                  <a:pt x="469" y="996"/>
                  <a:pt x="480" y="1001"/>
                  <a:pt x="477" y="1010"/>
                </a:cubicBezTo>
                <a:cubicBezTo>
                  <a:pt x="474" y="1019"/>
                  <a:pt x="467" y="1039"/>
                  <a:pt x="455" y="1045"/>
                </a:cubicBezTo>
                <a:cubicBezTo>
                  <a:pt x="443" y="1051"/>
                  <a:pt x="411" y="1049"/>
                  <a:pt x="405" y="1045"/>
                </a:cubicBezTo>
                <a:cubicBezTo>
                  <a:pt x="399" y="1041"/>
                  <a:pt x="409" y="1035"/>
                  <a:pt x="417" y="1019"/>
                </a:cubicBezTo>
                <a:cubicBezTo>
                  <a:pt x="425" y="1003"/>
                  <a:pt x="449" y="970"/>
                  <a:pt x="453" y="947"/>
                </a:cubicBezTo>
                <a:cubicBezTo>
                  <a:pt x="457" y="924"/>
                  <a:pt x="444" y="878"/>
                  <a:pt x="441" y="878"/>
                </a:cubicBezTo>
                <a:cubicBezTo>
                  <a:pt x="438" y="878"/>
                  <a:pt x="437" y="929"/>
                  <a:pt x="432" y="950"/>
                </a:cubicBezTo>
                <a:cubicBezTo>
                  <a:pt x="427" y="971"/>
                  <a:pt x="419" y="994"/>
                  <a:pt x="413" y="1003"/>
                </a:cubicBezTo>
                <a:cubicBezTo>
                  <a:pt x="407" y="1012"/>
                  <a:pt x="394" y="1003"/>
                  <a:pt x="393" y="1007"/>
                </a:cubicBezTo>
                <a:cubicBezTo>
                  <a:pt x="392" y="1011"/>
                  <a:pt x="404" y="1020"/>
                  <a:pt x="404" y="1027"/>
                </a:cubicBezTo>
                <a:cubicBezTo>
                  <a:pt x="404" y="1034"/>
                  <a:pt x="402" y="1047"/>
                  <a:pt x="390" y="1051"/>
                </a:cubicBezTo>
                <a:cubicBezTo>
                  <a:pt x="378" y="1055"/>
                  <a:pt x="334" y="1061"/>
                  <a:pt x="329" y="1051"/>
                </a:cubicBezTo>
                <a:cubicBezTo>
                  <a:pt x="324" y="1041"/>
                  <a:pt x="350" y="1017"/>
                  <a:pt x="359" y="994"/>
                </a:cubicBezTo>
                <a:cubicBezTo>
                  <a:pt x="368" y="971"/>
                  <a:pt x="380" y="942"/>
                  <a:pt x="384" y="914"/>
                </a:cubicBezTo>
                <a:cubicBezTo>
                  <a:pt x="388" y="886"/>
                  <a:pt x="382" y="849"/>
                  <a:pt x="381" y="827"/>
                </a:cubicBezTo>
                <a:cubicBezTo>
                  <a:pt x="380" y="805"/>
                  <a:pt x="377" y="800"/>
                  <a:pt x="375" y="781"/>
                </a:cubicBezTo>
                <a:cubicBezTo>
                  <a:pt x="373" y="762"/>
                  <a:pt x="369" y="739"/>
                  <a:pt x="366" y="713"/>
                </a:cubicBezTo>
                <a:cubicBezTo>
                  <a:pt x="363" y="687"/>
                  <a:pt x="362" y="648"/>
                  <a:pt x="354" y="623"/>
                </a:cubicBezTo>
                <a:cubicBezTo>
                  <a:pt x="346" y="598"/>
                  <a:pt x="326" y="584"/>
                  <a:pt x="318" y="560"/>
                </a:cubicBezTo>
                <a:cubicBezTo>
                  <a:pt x="310" y="536"/>
                  <a:pt x="309" y="503"/>
                  <a:pt x="305" y="481"/>
                </a:cubicBezTo>
                <a:cubicBezTo>
                  <a:pt x="301" y="459"/>
                  <a:pt x="312" y="466"/>
                  <a:pt x="294" y="430"/>
                </a:cubicBezTo>
                <a:cubicBezTo>
                  <a:pt x="276" y="394"/>
                  <a:pt x="216" y="296"/>
                  <a:pt x="195" y="266"/>
                </a:cubicBezTo>
                <a:cubicBezTo>
                  <a:pt x="174" y="236"/>
                  <a:pt x="178" y="250"/>
                  <a:pt x="167" y="247"/>
                </a:cubicBezTo>
                <a:cubicBezTo>
                  <a:pt x="156" y="244"/>
                  <a:pt x="141" y="244"/>
                  <a:pt x="129" y="248"/>
                </a:cubicBezTo>
                <a:cubicBezTo>
                  <a:pt x="117" y="252"/>
                  <a:pt x="103" y="263"/>
                  <a:pt x="93" y="272"/>
                </a:cubicBezTo>
                <a:cubicBezTo>
                  <a:pt x="83" y="281"/>
                  <a:pt x="74" y="297"/>
                  <a:pt x="66" y="301"/>
                </a:cubicBezTo>
                <a:close/>
              </a:path>
            </a:pathLst>
          </a:custGeom>
          <a:solidFill>
            <a:srgbClr val="C00000"/>
          </a:solidFill>
          <a:ln w="31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19672" y="5554976"/>
            <a:ext cx="5526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Toutain et al. </a:t>
            </a:r>
            <a:r>
              <a:rPr lang="en-US" i="1" dirty="0" err="1"/>
              <a:t>Domestic.Anim.Endocrinol</a:t>
            </a:r>
            <a:r>
              <a:rPr lang="en-US" i="1" dirty="0"/>
              <a:t>. 1988, 5:55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837772" y="980728"/>
            <a:ext cx="127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>
                <a:solidFill>
                  <a:srgbClr val="00B0F0"/>
                </a:solidFill>
                <a:latin typeface="Arial Black" panose="020B0A04020102020204" pitchFamily="34" charset="0"/>
              </a:rPr>
              <a:t>Exemple</a:t>
            </a:r>
          </a:p>
        </p:txBody>
      </p:sp>
      <p:sp>
        <p:nvSpPr>
          <p:cNvPr id="8" name="Rectangle 7"/>
          <p:cNvSpPr/>
          <p:nvPr/>
        </p:nvSpPr>
        <p:spPr>
          <a:xfrm>
            <a:off x="251520" y="1318303"/>
            <a:ext cx="8784976" cy="4640269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35208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28600"/>
            <a:ext cx="8553896" cy="1276350"/>
          </a:xfrm>
          <a:ln/>
        </p:spPr>
        <p:txBody>
          <a:bodyPr/>
          <a:lstStyle/>
          <a:p>
            <a:r>
              <a:rPr lang="fr-FR" sz="3600" b="1" dirty="0">
                <a:solidFill>
                  <a:srgbClr val="C00000"/>
                </a:solidFill>
              </a:rPr>
              <a:t>Pour réduire les effets indésirables: </a:t>
            </a:r>
            <a:br>
              <a:rPr lang="fr-FR" sz="3600" b="1" dirty="0">
                <a:solidFill>
                  <a:srgbClr val="C00000"/>
                </a:solidFill>
              </a:rPr>
            </a:br>
            <a:r>
              <a:rPr lang="fr-FR" sz="2800" b="1" dirty="0">
                <a:solidFill>
                  <a:srgbClr val="C00000"/>
                </a:solidFill>
              </a:rPr>
              <a:t>(1) Réduire les doses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2132856"/>
            <a:ext cx="8316746" cy="396044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80000"/>
              </a:lnSpc>
              <a:spcBef>
                <a:spcPct val="10000"/>
              </a:spcBef>
              <a:tabLst>
                <a:tab pos="2765425" algn="l"/>
              </a:tabLst>
            </a:pPr>
            <a:r>
              <a:rPr lang="fr-FR" sz="3800" dirty="0">
                <a:solidFill>
                  <a:srgbClr val="C00000"/>
                </a:solidFill>
              </a:rPr>
              <a:t>Diminuer </a:t>
            </a:r>
            <a:r>
              <a:rPr lang="fr-FR" sz="3800" b="1" u="sng" dirty="0">
                <a:solidFill>
                  <a:srgbClr val="FF0000"/>
                </a:solidFill>
              </a:rPr>
              <a:t>progressivement </a:t>
            </a:r>
            <a:r>
              <a:rPr lang="fr-FR" sz="3800" dirty="0">
                <a:solidFill>
                  <a:srgbClr val="C00000"/>
                </a:solidFill>
              </a:rPr>
              <a:t>les doses</a:t>
            </a:r>
          </a:p>
          <a:p>
            <a:pPr marL="0" indent="0">
              <a:lnSpc>
                <a:spcPct val="80000"/>
              </a:lnSpc>
              <a:spcBef>
                <a:spcPct val="10000"/>
              </a:spcBef>
              <a:buNone/>
              <a:tabLst>
                <a:tab pos="2765425" algn="l"/>
              </a:tabLst>
            </a:pPr>
            <a:endParaRPr lang="fr-FR" sz="2800" dirty="0">
              <a:solidFill>
                <a:srgbClr val="C00000"/>
              </a:solidFill>
            </a:endParaRPr>
          </a:p>
          <a:p>
            <a:pPr marL="0" indent="0">
              <a:lnSpc>
                <a:spcPct val="80000"/>
              </a:lnSpc>
              <a:spcBef>
                <a:spcPct val="10000"/>
              </a:spcBef>
              <a:buNone/>
              <a:tabLst>
                <a:tab pos="2765425" algn="l"/>
              </a:tabLst>
            </a:pPr>
            <a:r>
              <a:rPr lang="fr-FR" sz="2800" u="sng" dirty="0">
                <a:solidFill>
                  <a:srgbClr val="00B0F0"/>
                </a:solidFill>
              </a:rPr>
              <a:t>Exemple</a:t>
            </a:r>
            <a:r>
              <a:rPr lang="fr-FR" sz="2800" dirty="0">
                <a:solidFill>
                  <a:srgbClr val="00B0F0"/>
                </a:solidFill>
              </a:rPr>
              <a:t> : </a:t>
            </a:r>
          </a:p>
          <a:p>
            <a:pPr marL="0" indent="0">
              <a:lnSpc>
                <a:spcPct val="80000"/>
              </a:lnSpc>
              <a:spcBef>
                <a:spcPct val="10000"/>
              </a:spcBef>
              <a:buNone/>
              <a:tabLst>
                <a:tab pos="2765425" algn="l"/>
              </a:tabLst>
            </a:pPr>
            <a:endParaRPr lang="fr-FR" sz="2800" dirty="0"/>
          </a:p>
          <a:p>
            <a:pPr marL="0" indent="0">
              <a:lnSpc>
                <a:spcPct val="80000"/>
              </a:lnSpc>
              <a:spcBef>
                <a:spcPct val="10000"/>
              </a:spcBef>
              <a:buNone/>
              <a:tabLst>
                <a:tab pos="2765425" algn="l"/>
              </a:tabLst>
            </a:pPr>
            <a:r>
              <a:rPr lang="fr-FR" sz="2800" dirty="0" err="1"/>
              <a:t>Prednisolone</a:t>
            </a:r>
            <a:r>
              <a:rPr lang="fr-FR" sz="2800" dirty="0"/>
              <a:t> et anémie hémolytique auto-immune</a:t>
            </a:r>
          </a:p>
          <a:p>
            <a:pPr marL="0" indent="0">
              <a:lnSpc>
                <a:spcPct val="80000"/>
              </a:lnSpc>
              <a:spcBef>
                <a:spcPct val="10000"/>
              </a:spcBef>
              <a:buNone/>
              <a:tabLst>
                <a:tab pos="2765425" algn="l"/>
              </a:tabLst>
            </a:pPr>
            <a:endParaRPr lang="fr-FR" sz="2800" dirty="0"/>
          </a:p>
          <a:p>
            <a:pPr lvl="1">
              <a:lnSpc>
                <a:spcPct val="80000"/>
              </a:lnSpc>
              <a:spcBef>
                <a:spcPct val="10000"/>
              </a:spcBef>
              <a:tabLst>
                <a:tab pos="2765425" algn="l"/>
              </a:tabLst>
            </a:pPr>
            <a:r>
              <a:rPr lang="fr-FR" sz="2400" dirty="0"/>
              <a:t>2 à 4 	mg/kg/j 		jusqu’à amélioration clinique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tabLst>
                <a:tab pos="2765425" algn="l"/>
              </a:tabLst>
            </a:pPr>
            <a:endParaRPr lang="fr-FR" sz="2400" dirty="0"/>
          </a:p>
          <a:p>
            <a:pPr lvl="1">
              <a:lnSpc>
                <a:spcPct val="80000"/>
              </a:lnSpc>
              <a:spcBef>
                <a:spcPct val="10000"/>
              </a:spcBef>
              <a:tabLst>
                <a:tab pos="2765425" algn="l"/>
              </a:tabLst>
            </a:pPr>
            <a:r>
              <a:rPr lang="fr-FR" sz="2400" dirty="0"/>
              <a:t>2	mg/kg/j 			pendant 3 j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tabLst>
                <a:tab pos="2765425" algn="l"/>
              </a:tabLst>
            </a:pPr>
            <a:endParaRPr lang="fr-FR" sz="2400" dirty="0"/>
          </a:p>
          <a:p>
            <a:pPr lvl="1">
              <a:lnSpc>
                <a:spcPct val="80000"/>
              </a:lnSpc>
              <a:spcBef>
                <a:spcPct val="10000"/>
              </a:spcBef>
              <a:tabLst>
                <a:tab pos="2765425" algn="l"/>
              </a:tabLst>
            </a:pPr>
            <a:r>
              <a:rPr lang="fr-FR" sz="2400" dirty="0"/>
              <a:t>1.5 	mg/kg/j 			pendant 7 j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tabLst>
                <a:tab pos="2765425" algn="l"/>
              </a:tabLst>
            </a:pPr>
            <a:endParaRPr lang="fr-FR" sz="2400" dirty="0"/>
          </a:p>
          <a:p>
            <a:pPr lvl="1">
              <a:lnSpc>
                <a:spcPct val="80000"/>
              </a:lnSpc>
              <a:spcBef>
                <a:spcPct val="10000"/>
              </a:spcBef>
              <a:tabLst>
                <a:tab pos="2765425" algn="l"/>
              </a:tabLst>
            </a:pPr>
            <a:r>
              <a:rPr lang="fr-FR" sz="2400" dirty="0"/>
              <a:t>1	mg/kg/j 			pendant 10 j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tabLst>
                <a:tab pos="2765425" algn="l"/>
              </a:tabLst>
            </a:pPr>
            <a:endParaRPr lang="fr-FR" sz="2400" dirty="0"/>
          </a:p>
          <a:p>
            <a:pPr lvl="1">
              <a:lnSpc>
                <a:spcPct val="80000"/>
              </a:lnSpc>
              <a:spcBef>
                <a:spcPct val="10000"/>
              </a:spcBef>
              <a:tabLst>
                <a:tab pos="2765425" algn="l"/>
              </a:tabLst>
            </a:pPr>
            <a:r>
              <a:rPr lang="fr-FR" sz="2400" dirty="0"/>
              <a:t>0.5 	mg/kg/j 			pendant 14 j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tabLst>
                <a:tab pos="2765425" algn="l"/>
              </a:tabLst>
            </a:pPr>
            <a:endParaRPr lang="fr-FR" sz="2400" dirty="0"/>
          </a:p>
          <a:p>
            <a:pPr lvl="1">
              <a:lnSpc>
                <a:spcPct val="80000"/>
              </a:lnSpc>
              <a:spcBef>
                <a:spcPct val="10000"/>
              </a:spcBef>
              <a:tabLst>
                <a:tab pos="2765425" algn="l"/>
              </a:tabLst>
            </a:pPr>
            <a:r>
              <a:rPr lang="fr-FR" sz="2400" dirty="0"/>
              <a:t>0.5 	mg/kg 1j/2 			pendant 14 j</a:t>
            </a:r>
          </a:p>
          <a:p>
            <a:pPr marL="457200" lvl="1" indent="0">
              <a:lnSpc>
                <a:spcPct val="80000"/>
              </a:lnSpc>
              <a:spcBef>
                <a:spcPct val="10000"/>
              </a:spcBef>
              <a:buNone/>
              <a:tabLst>
                <a:tab pos="2765425" algn="l"/>
              </a:tabLst>
            </a:pPr>
            <a:r>
              <a:rPr lang="fr-FR" sz="2400" dirty="0"/>
              <a:t>Ou 0.25 	mg/kg/j</a:t>
            </a:r>
          </a:p>
          <a:p>
            <a:pPr marL="457200" lvl="1" indent="0">
              <a:lnSpc>
                <a:spcPct val="80000"/>
              </a:lnSpc>
              <a:spcBef>
                <a:spcPct val="10000"/>
              </a:spcBef>
              <a:buNone/>
              <a:tabLst>
                <a:tab pos="2765425" algn="l"/>
              </a:tabLst>
            </a:pPr>
            <a:endParaRPr lang="fr-FR" sz="2400" dirty="0"/>
          </a:p>
          <a:p>
            <a:pPr lvl="1">
              <a:lnSpc>
                <a:spcPct val="80000"/>
              </a:lnSpc>
              <a:spcBef>
                <a:spcPct val="10000"/>
              </a:spcBef>
              <a:tabLst>
                <a:tab pos="2765425" algn="l"/>
              </a:tabLst>
            </a:pPr>
            <a:r>
              <a:rPr lang="fr-FR" sz="2400" dirty="0"/>
              <a:t>(arrêt)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tabLst>
                <a:tab pos="2765425" algn="l"/>
              </a:tabLst>
            </a:pPr>
            <a:endParaRPr lang="fr-FR" sz="2400" dirty="0"/>
          </a:p>
          <a:p>
            <a:pPr marL="457200" lvl="1" indent="0">
              <a:lnSpc>
                <a:spcPct val="120000"/>
              </a:lnSpc>
              <a:spcBef>
                <a:spcPts val="600"/>
              </a:spcBef>
              <a:buNone/>
              <a:tabLst>
                <a:tab pos="2765425" algn="l"/>
              </a:tabLst>
            </a:pPr>
            <a:r>
              <a:rPr lang="fr-FR" sz="2900" dirty="0"/>
              <a:t>Au départ, si VO impossible:</a:t>
            </a:r>
          </a:p>
          <a:p>
            <a:pPr marL="457200" lvl="1" indent="0">
              <a:lnSpc>
                <a:spcPct val="120000"/>
              </a:lnSpc>
              <a:spcBef>
                <a:spcPts val="600"/>
              </a:spcBef>
              <a:buNone/>
              <a:tabLst>
                <a:tab pos="2765425" algn="l"/>
              </a:tabLst>
            </a:pPr>
            <a:r>
              <a:rPr lang="fr-FR" sz="2900" dirty="0"/>
              <a:t>possibilité </a:t>
            </a:r>
            <a:r>
              <a:rPr lang="fr-FR" sz="2900" b="1" dirty="0"/>
              <a:t>d’administrer 0.5 mg/kg de </a:t>
            </a:r>
            <a:r>
              <a:rPr lang="fr-FR" sz="2900" b="1" dirty="0" err="1"/>
              <a:t>dexaméthasone</a:t>
            </a:r>
            <a:r>
              <a:rPr lang="fr-FR" sz="2900" b="1" dirty="0"/>
              <a:t> sodium phosphate en IV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tabLst>
                <a:tab pos="2765425" algn="l"/>
              </a:tabLst>
            </a:pPr>
            <a:endParaRPr lang="fr-FR" sz="2400" dirty="0"/>
          </a:p>
          <a:p>
            <a:pPr lvl="1">
              <a:lnSpc>
                <a:spcPct val="80000"/>
              </a:lnSpc>
              <a:spcBef>
                <a:spcPct val="10000"/>
              </a:spcBef>
              <a:tabLst>
                <a:tab pos="2765425" algn="l"/>
              </a:tabLst>
            </a:pPr>
            <a:endParaRPr lang="fr-FR" sz="1600" dirty="0"/>
          </a:p>
          <a:p>
            <a:pPr marL="457200" lvl="1" indent="0">
              <a:lnSpc>
                <a:spcPct val="80000"/>
              </a:lnSpc>
              <a:spcBef>
                <a:spcPct val="10000"/>
              </a:spcBef>
              <a:buNone/>
              <a:tabLst>
                <a:tab pos="2765425" algn="l"/>
              </a:tabLst>
            </a:pPr>
            <a:endParaRPr lang="fr-FR" sz="2000" dirty="0"/>
          </a:p>
          <a:p>
            <a:pPr lvl="1">
              <a:lnSpc>
                <a:spcPct val="80000"/>
              </a:lnSpc>
              <a:spcBef>
                <a:spcPct val="10000"/>
              </a:spcBef>
              <a:tabLst>
                <a:tab pos="2765425" algn="l"/>
              </a:tabLst>
            </a:pPr>
            <a:endParaRPr lang="fr-FR" sz="2400" dirty="0"/>
          </a:p>
        </p:txBody>
      </p:sp>
      <p:sp>
        <p:nvSpPr>
          <p:cNvPr id="2" name="Rectangle 1"/>
          <p:cNvSpPr/>
          <p:nvPr/>
        </p:nvSpPr>
        <p:spPr>
          <a:xfrm>
            <a:off x="539552" y="2780928"/>
            <a:ext cx="7488832" cy="237626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761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228600"/>
            <a:ext cx="7950200" cy="1276350"/>
          </a:xfrm>
          <a:ln/>
        </p:spPr>
        <p:txBody>
          <a:bodyPr>
            <a:normAutofit fontScale="90000"/>
          </a:bodyPr>
          <a:lstStyle/>
          <a:p>
            <a:r>
              <a:rPr lang="fr-FR" sz="3600" b="1" dirty="0">
                <a:solidFill>
                  <a:srgbClr val="C00000"/>
                </a:solidFill>
              </a:rPr>
              <a:t>Pour réduire les effets indésirables: </a:t>
            </a:r>
            <a:br>
              <a:rPr lang="fr-FR" sz="3600" b="1" dirty="0">
                <a:solidFill>
                  <a:srgbClr val="C00000"/>
                </a:solidFill>
              </a:rPr>
            </a:br>
            <a:r>
              <a:rPr lang="fr-FR" sz="2800" b="1" dirty="0">
                <a:solidFill>
                  <a:srgbClr val="C00000"/>
                </a:solidFill>
              </a:rPr>
              <a:t>(2) </a:t>
            </a:r>
            <a:r>
              <a:rPr lang="fr-FR" sz="2700" b="1" dirty="0">
                <a:solidFill>
                  <a:srgbClr val="C00000"/>
                </a:solidFill>
              </a:rPr>
              <a:t>Corticothérapie à jours alternés</a:t>
            </a:r>
            <a:endParaRPr lang="fr-FR" sz="3600" b="1" dirty="0">
              <a:solidFill>
                <a:srgbClr val="C00000"/>
              </a:solidFill>
            </a:endParaRP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564904"/>
            <a:ext cx="8288867" cy="316835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10000"/>
              </a:spcBef>
              <a:tabLst>
                <a:tab pos="2765425" algn="l"/>
              </a:tabLst>
            </a:pPr>
            <a:r>
              <a:rPr lang="fr-FR" sz="2000" b="1" u="sng" dirty="0"/>
              <a:t>Lorsque le cas est stabilisé</a:t>
            </a:r>
            <a:r>
              <a:rPr lang="fr-FR" sz="2000" dirty="0"/>
              <a:t>, l’administration du corticoïde une journée sur deux peut permettre à l’axe HHS de fonctionner le jour off </a:t>
            </a:r>
          </a:p>
          <a:p>
            <a:pPr>
              <a:lnSpc>
                <a:spcPct val="80000"/>
              </a:lnSpc>
              <a:spcBef>
                <a:spcPct val="10000"/>
              </a:spcBef>
              <a:tabLst>
                <a:tab pos="2765425" algn="l"/>
              </a:tabLst>
            </a:pPr>
            <a:endParaRPr lang="fr-FR" sz="2800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spcBef>
                <a:spcPct val="10000"/>
              </a:spcBef>
              <a:tabLst>
                <a:tab pos="2765425" algn="l"/>
              </a:tabLst>
            </a:pPr>
            <a:r>
              <a:rPr lang="fr-FR" sz="2400" dirty="0">
                <a:solidFill>
                  <a:srgbClr val="C00000"/>
                </a:solidFill>
              </a:rPr>
              <a:t>Principe actif : </a:t>
            </a:r>
            <a:r>
              <a:rPr lang="fr-FR" sz="2400" b="1" dirty="0" err="1"/>
              <a:t>Prednisolone</a:t>
            </a:r>
            <a:r>
              <a:rPr lang="fr-FR" sz="2400" b="1" dirty="0"/>
              <a:t> </a:t>
            </a:r>
            <a:r>
              <a:rPr lang="fr-FR" sz="1800" dirty="0"/>
              <a:t>(action AI </a:t>
            </a:r>
            <a:r>
              <a:rPr lang="fr-FR" sz="1800" dirty="0">
                <a:sym typeface="Symbol" pitchFamily="18" charset="2"/>
              </a:rPr>
              <a:t> 24-36h;</a:t>
            </a:r>
            <a:r>
              <a:rPr lang="fr-FR" sz="1800" dirty="0"/>
              <a:t> action frénatrice  </a:t>
            </a:r>
            <a:r>
              <a:rPr lang="fr-FR" sz="1800" dirty="0">
                <a:sym typeface="Symbol" pitchFamily="18" charset="2"/>
              </a:rPr>
              <a:t></a:t>
            </a:r>
            <a:r>
              <a:rPr lang="fr-FR" sz="1800" dirty="0"/>
              <a:t> 24 h)</a:t>
            </a:r>
          </a:p>
          <a:p>
            <a:pPr marL="457200" lvl="1" indent="0">
              <a:lnSpc>
                <a:spcPct val="80000"/>
              </a:lnSpc>
              <a:spcBef>
                <a:spcPct val="10000"/>
              </a:spcBef>
              <a:buNone/>
              <a:tabLst>
                <a:tab pos="2765425" algn="l"/>
              </a:tabLst>
            </a:pPr>
            <a:endParaRPr lang="fr-FR" sz="2000" dirty="0"/>
          </a:p>
          <a:p>
            <a:pPr lvl="1">
              <a:lnSpc>
                <a:spcPct val="80000"/>
              </a:lnSpc>
              <a:spcBef>
                <a:spcPct val="10000"/>
              </a:spcBef>
              <a:tabLst>
                <a:tab pos="2765425" algn="l"/>
              </a:tabLst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234286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568951" cy="1143000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rgbClr val="C00000"/>
                </a:solidFill>
              </a:rPr>
              <a:t>Pour réduire les effets indésirables: </a:t>
            </a:r>
            <a:br>
              <a:rPr lang="fr-FR" sz="3600" b="1" dirty="0">
                <a:solidFill>
                  <a:srgbClr val="C00000"/>
                </a:solidFill>
              </a:rPr>
            </a:br>
            <a:r>
              <a:rPr lang="fr-FR" sz="2800" b="1" dirty="0">
                <a:solidFill>
                  <a:srgbClr val="C00000"/>
                </a:solidFill>
              </a:rPr>
              <a:t>(3) Voies locales</a:t>
            </a:r>
            <a:endParaRPr lang="fi-FI" sz="3600" dirty="0">
              <a:solidFill>
                <a:srgbClr val="C00000"/>
              </a:solidFill>
            </a:endParaRPr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575556" y="1904584"/>
            <a:ext cx="7992888" cy="317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3500" tIns="25400" rIns="63500" bIns="25400">
            <a:spAutoFit/>
          </a:bodyPr>
          <a:lstStyle/>
          <a:p>
            <a:pPr defTabSz="762000">
              <a:lnSpc>
                <a:spcPct val="89000"/>
              </a:lnSpc>
            </a:pPr>
            <a:r>
              <a:rPr lang="fr-FR" sz="3200" b="1" dirty="0">
                <a:solidFill>
                  <a:srgbClr val="C00000"/>
                </a:solidFill>
              </a:rPr>
              <a:t>Avantages de l’administration locale</a:t>
            </a:r>
          </a:p>
          <a:p>
            <a:pPr defTabSz="762000">
              <a:lnSpc>
                <a:spcPct val="89000"/>
              </a:lnSpc>
            </a:pPr>
            <a:r>
              <a:rPr lang="fr-FR" sz="2800" dirty="0"/>
              <a:t>     </a:t>
            </a:r>
            <a:endParaRPr lang="fr-FR" sz="2400" dirty="0"/>
          </a:p>
          <a:p>
            <a:pPr marL="914400" lvl="1" indent="-457200" defTabSz="762000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fr-FR" sz="2400" b="1" dirty="0"/>
              <a:t>Limitation des effets indésirables systémiques</a:t>
            </a:r>
          </a:p>
          <a:p>
            <a:pPr marL="914400" lvl="1" indent="-457200" defTabSz="762000">
              <a:lnSpc>
                <a:spcPct val="89000"/>
              </a:lnSpc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914400" lvl="1" indent="-457200" defTabSz="762000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Contrôle des concentrations locales</a:t>
            </a:r>
          </a:p>
          <a:p>
            <a:pPr marL="914400" lvl="1" indent="-457200" defTabSz="762000">
              <a:lnSpc>
                <a:spcPct val="89000"/>
              </a:lnSpc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914400" lvl="1" indent="-457200" defTabSz="762000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Réduction de la dose</a:t>
            </a:r>
          </a:p>
          <a:p>
            <a:pPr marL="914400" lvl="1" indent="-457200" defTabSz="762000">
              <a:lnSpc>
                <a:spcPct val="89000"/>
              </a:lnSpc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914400" lvl="1" indent="-457200" defTabSz="762000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Réduction du coût (en fonction du PA)</a:t>
            </a:r>
          </a:p>
          <a:p>
            <a:pPr defTabSz="762000">
              <a:lnSpc>
                <a:spcPct val="89000"/>
              </a:lnSpc>
            </a:pPr>
            <a:r>
              <a:rPr lang="fr-FR" sz="2400" dirty="0"/>
              <a:t> 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1687808" y="5425704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fr-F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Effets systémiques toujours possibles </a:t>
            </a: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fonction de la dose, fréquence d’administration, molécule, esters,…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311631"/>
            <a:ext cx="864096" cy="76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92696"/>
            <a:ext cx="504056" cy="507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262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568951" cy="1143000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rgbClr val="C00000"/>
                </a:solidFill>
              </a:rPr>
              <a:t>Pour réduire les effets indésirables: </a:t>
            </a:r>
            <a:br>
              <a:rPr lang="fr-FR" sz="3600" b="1" dirty="0">
                <a:solidFill>
                  <a:srgbClr val="C00000"/>
                </a:solidFill>
              </a:rPr>
            </a:br>
            <a:r>
              <a:rPr lang="fr-FR" sz="2800" b="1" dirty="0">
                <a:solidFill>
                  <a:srgbClr val="C00000"/>
                </a:solidFill>
              </a:rPr>
              <a:t>(3) Voies locales</a:t>
            </a:r>
            <a:endParaRPr lang="fi-FI" sz="3600" dirty="0">
              <a:solidFill>
                <a:srgbClr val="C00000"/>
              </a:solidFill>
            </a:endParaRPr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539551" y="2276872"/>
            <a:ext cx="8424935" cy="2218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3500" tIns="25400" rIns="63500" bIns="25400">
            <a:spAutoFit/>
          </a:bodyPr>
          <a:lstStyle/>
          <a:p>
            <a:pPr marL="571500" indent="-571500" defTabSz="785813">
              <a:lnSpc>
                <a:spcPct val="88000"/>
              </a:lnSpc>
              <a:buFont typeface="Arial" pitchFamily="34" charset="0"/>
              <a:buChar char="•"/>
            </a:pPr>
            <a:r>
              <a:rPr lang="fr-FR" sz="2000" b="1" u="sng" dirty="0">
                <a:solidFill>
                  <a:srgbClr val="C00000"/>
                </a:solidFill>
              </a:rPr>
              <a:t>Dans l’idéal</a:t>
            </a:r>
            <a:r>
              <a:rPr lang="fr-FR" sz="2000" b="1" dirty="0">
                <a:solidFill>
                  <a:srgbClr val="C00000"/>
                </a:solidFill>
              </a:rPr>
              <a:t>, </a:t>
            </a:r>
            <a:r>
              <a:rPr lang="fr-FR" sz="2000" dirty="0"/>
              <a:t>choisir un GC </a:t>
            </a:r>
          </a:p>
          <a:p>
            <a:pPr marL="1028700" lvl="1" indent="-571500" defTabSz="785813">
              <a:lnSpc>
                <a:spcPct val="88000"/>
              </a:lnSpc>
              <a:buFont typeface="Arial" pitchFamily="34" charset="0"/>
              <a:buChar char="•"/>
            </a:pPr>
            <a:endParaRPr lang="fr-FR" sz="2000" b="1" dirty="0">
              <a:solidFill>
                <a:srgbClr val="C00000"/>
              </a:solidFill>
            </a:endParaRPr>
          </a:p>
          <a:p>
            <a:pPr marL="1028700" lvl="1" indent="-571500" defTabSz="785813">
              <a:lnSpc>
                <a:spcPct val="88000"/>
              </a:lnSpc>
              <a:buFont typeface="Arial" pitchFamily="34" charset="0"/>
              <a:buChar char="•"/>
            </a:pPr>
            <a:r>
              <a:rPr lang="fr-FR" sz="2000" b="1" dirty="0"/>
              <a:t>peu absorbé</a:t>
            </a:r>
            <a:endParaRPr lang="fr-FR" sz="2000" dirty="0"/>
          </a:p>
          <a:p>
            <a:pPr marL="1028700" lvl="1" indent="-571500" defTabSz="785813">
              <a:lnSpc>
                <a:spcPct val="88000"/>
              </a:lnSpc>
              <a:buFont typeface="Arial" pitchFamily="34" charset="0"/>
              <a:buChar char="•"/>
            </a:pPr>
            <a:endParaRPr lang="fr-FR" sz="2000" dirty="0"/>
          </a:p>
          <a:p>
            <a:pPr marL="1028700" lvl="1" indent="-571500" defTabSz="785813">
              <a:lnSpc>
                <a:spcPct val="88000"/>
              </a:lnSpc>
              <a:buFont typeface="Arial" pitchFamily="34" charset="0"/>
              <a:buChar char="•"/>
            </a:pPr>
            <a:r>
              <a:rPr lang="fr-FR" sz="2000" dirty="0"/>
              <a:t>Ou </a:t>
            </a:r>
            <a:r>
              <a:rPr lang="fr-FR" sz="2000" b="1" dirty="0"/>
              <a:t>qui n’a pas d’effet systémique </a:t>
            </a:r>
            <a:r>
              <a:rPr lang="fr-FR" sz="2000" dirty="0"/>
              <a:t>suite à métabolisation</a:t>
            </a:r>
          </a:p>
          <a:p>
            <a:pPr marL="1028700" lvl="1" indent="-571500" defTabSz="785813">
              <a:lnSpc>
                <a:spcPct val="88000"/>
              </a:lnSpc>
              <a:buFont typeface="Arial" pitchFamily="34" charset="0"/>
              <a:buChar char="•"/>
            </a:pPr>
            <a:endParaRPr lang="fr-FR" sz="2000" dirty="0"/>
          </a:p>
          <a:p>
            <a:pPr lvl="1" defTabSz="785813">
              <a:lnSpc>
                <a:spcPct val="88000"/>
              </a:lnSpc>
            </a:pPr>
            <a:r>
              <a:rPr lang="fr-FR" sz="2000" dirty="0"/>
              <a:t>≠prednisolone, méthylprednisolone, bétaméthasone, dexaméthasone</a:t>
            </a:r>
          </a:p>
          <a:p>
            <a:pPr lvl="1" defTabSz="785813">
              <a:lnSpc>
                <a:spcPct val="88000"/>
              </a:lnSpc>
            </a:pPr>
            <a:endParaRPr lang="fr-FR" sz="2000" dirty="0"/>
          </a:p>
        </p:txBody>
      </p:sp>
      <p:sp>
        <p:nvSpPr>
          <p:cNvPr id="2" name="Rectangle 1"/>
          <p:cNvSpPr/>
          <p:nvPr/>
        </p:nvSpPr>
        <p:spPr>
          <a:xfrm>
            <a:off x="1687808" y="5425704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fr-F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Effets systémiques toujours possibles </a:t>
            </a: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fonction de la dose, fréquence d’administration, molécule, esters,…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311631"/>
            <a:ext cx="864096" cy="76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92696"/>
            <a:ext cx="504056" cy="507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268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323528" y="2276872"/>
            <a:ext cx="8568952" cy="2476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5437" tIns="26175" rIns="65437" bIns="26175">
            <a:spAutoFit/>
          </a:bodyPr>
          <a:lstStyle/>
          <a:p>
            <a:pPr marL="571500" indent="-571500" defTabSz="785813">
              <a:lnSpc>
                <a:spcPct val="88000"/>
              </a:lnSpc>
              <a:buFont typeface="Arial" pitchFamily="34" charset="0"/>
              <a:buChar char="•"/>
            </a:pPr>
            <a:r>
              <a:rPr lang="fr-FR" sz="2000" b="0" dirty="0"/>
              <a:t>Usage principaleme</a:t>
            </a:r>
            <a:r>
              <a:rPr lang="fr-FR" sz="2000" dirty="0"/>
              <a:t>nt pour une </a:t>
            </a:r>
            <a:r>
              <a:rPr lang="fr-FR" sz="2000" b="1" dirty="0">
                <a:solidFill>
                  <a:srgbClr val="C00000"/>
                </a:solidFill>
              </a:rPr>
              <a:t>activité anti-inflammatoire</a:t>
            </a:r>
          </a:p>
          <a:p>
            <a:pPr defTabSz="785813">
              <a:lnSpc>
                <a:spcPct val="88000"/>
              </a:lnSpc>
            </a:pPr>
            <a:endParaRPr lang="fr-FR" sz="2800" b="1" dirty="0">
              <a:solidFill>
                <a:srgbClr val="C00000"/>
              </a:solidFill>
            </a:endParaRPr>
          </a:p>
          <a:p>
            <a:pPr lvl="1" defTabSz="785813">
              <a:lnSpc>
                <a:spcPct val="88000"/>
              </a:lnSpc>
            </a:pPr>
            <a:r>
              <a:rPr lang="fr-FR" b="1" dirty="0">
                <a:solidFill>
                  <a:srgbClr val="C00000"/>
                </a:solidFill>
              </a:rPr>
              <a:t>Exemples de GC très adaptés</a:t>
            </a:r>
          </a:p>
          <a:p>
            <a:pPr lvl="1" defTabSz="785813">
              <a:lnSpc>
                <a:spcPct val="88000"/>
              </a:lnSpc>
            </a:pPr>
            <a:endParaRPr lang="fr-FR" sz="1600" b="1" dirty="0">
              <a:solidFill>
                <a:srgbClr val="C00000"/>
              </a:solidFill>
            </a:endParaRPr>
          </a:p>
          <a:p>
            <a:pPr marL="1028700" lvl="1" indent="-571500" defTabSz="785813">
              <a:lnSpc>
                <a:spcPct val="88000"/>
              </a:lnSpc>
              <a:buFont typeface="Arial" pitchFamily="34" charset="0"/>
              <a:buChar char="•"/>
            </a:pPr>
            <a:r>
              <a:rPr lang="fr-FR" sz="1600" b="1" dirty="0"/>
              <a:t>Hydrocortisone </a:t>
            </a:r>
            <a:r>
              <a:rPr lang="fr-FR" sz="1600" b="1" dirty="0" err="1"/>
              <a:t>acéponate</a:t>
            </a:r>
            <a:r>
              <a:rPr lang="fr-FR" sz="1600" b="1" dirty="0"/>
              <a:t> </a:t>
            </a:r>
            <a:r>
              <a:rPr lang="fr-FR" sz="1600" dirty="0"/>
              <a:t>car cet ester est peu absorbé</a:t>
            </a:r>
          </a:p>
          <a:p>
            <a:pPr marL="1028700" lvl="1" indent="-571500" defTabSz="785813">
              <a:lnSpc>
                <a:spcPct val="88000"/>
              </a:lnSpc>
              <a:buFont typeface="Arial" pitchFamily="34" charset="0"/>
              <a:buChar char="•"/>
            </a:pPr>
            <a:endParaRPr lang="fr-FR" sz="1600" b="1" dirty="0"/>
          </a:p>
          <a:p>
            <a:pPr marL="1028700" lvl="1" indent="-571500" defTabSz="785813">
              <a:lnSpc>
                <a:spcPct val="88000"/>
              </a:lnSpc>
              <a:buFont typeface="Arial" pitchFamily="34" charset="0"/>
              <a:buChar char="•"/>
            </a:pPr>
            <a:r>
              <a:rPr lang="fr-FR" sz="1600" b="1" dirty="0" err="1"/>
              <a:t>Mométasone</a:t>
            </a:r>
            <a:r>
              <a:rPr lang="fr-FR" sz="1600" dirty="0"/>
              <a:t> car ce GC n’a pas d’effet systémique suite à métabolisation </a:t>
            </a:r>
            <a:endParaRPr lang="fr-FR" sz="2000" dirty="0"/>
          </a:p>
          <a:p>
            <a:pPr lvl="1" defTabSz="785813">
              <a:lnSpc>
                <a:spcPct val="88000"/>
              </a:lnSpc>
            </a:pPr>
            <a:endParaRPr lang="fr-FR" sz="2000" b="1" i="1" dirty="0"/>
          </a:p>
          <a:p>
            <a:pPr defTabSz="785813">
              <a:lnSpc>
                <a:spcPct val="88000"/>
              </a:lnSpc>
              <a:buFontTx/>
              <a:buChar char="•"/>
            </a:pPr>
            <a:endParaRPr lang="fr-FR" sz="2900" b="0" dirty="0">
              <a:solidFill>
                <a:srgbClr val="FF6600"/>
              </a:solidFill>
            </a:endParaRPr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title"/>
          </p:nvPr>
        </p:nvSpPr>
        <p:spPr>
          <a:xfrm>
            <a:off x="1319390" y="195263"/>
            <a:ext cx="6396566" cy="1458912"/>
          </a:xfrm>
        </p:spPr>
        <p:txBody>
          <a:bodyPr/>
          <a:lstStyle/>
          <a:p>
            <a:r>
              <a:rPr lang="fr-FR" sz="3600" b="1" dirty="0">
                <a:solidFill>
                  <a:srgbClr val="C00000"/>
                </a:solidFill>
              </a:rPr>
              <a:t>Voies locales</a:t>
            </a:r>
            <a:br>
              <a:rPr lang="fr-FR" sz="3600" dirty="0">
                <a:solidFill>
                  <a:srgbClr val="C00000"/>
                </a:solidFill>
              </a:rPr>
            </a:br>
            <a:r>
              <a:rPr lang="fr-FR" sz="3600" dirty="0">
                <a:solidFill>
                  <a:srgbClr val="C00000"/>
                </a:solidFill>
              </a:rPr>
              <a:t>Voie cutanée et auriculaire</a:t>
            </a:r>
            <a:endParaRPr lang="fi-FI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07515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395536" y="1828773"/>
            <a:ext cx="7609652" cy="2682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5437" tIns="26175" rIns="65437" bIns="26175">
            <a:spAutoFit/>
          </a:bodyPr>
          <a:lstStyle/>
          <a:p>
            <a:pPr defTabSz="785813">
              <a:lnSpc>
                <a:spcPct val="89000"/>
              </a:lnSpc>
              <a:buFontTx/>
              <a:buChar char="-"/>
            </a:pPr>
            <a:endParaRPr lang="fr-FR" sz="2400" dirty="0"/>
          </a:p>
          <a:p>
            <a:pPr defTabSz="785813">
              <a:lnSpc>
                <a:spcPct val="89000"/>
              </a:lnSpc>
              <a:buFontTx/>
              <a:buChar char="-"/>
            </a:pPr>
            <a:r>
              <a:rPr lang="fr-FR" sz="2400" dirty="0">
                <a:hlinkClick r:id="rId3"/>
              </a:rPr>
              <a:t>Hench et Kendall 1948</a:t>
            </a:r>
            <a:endParaRPr lang="fr-FR" sz="2400" dirty="0"/>
          </a:p>
          <a:p>
            <a:pPr marL="588963" lvl="1" defTabSz="785813">
              <a:lnSpc>
                <a:spcPct val="89000"/>
              </a:lnSpc>
              <a:buFontTx/>
              <a:buChar char="-"/>
            </a:pPr>
            <a:r>
              <a:rPr lang="fr-FR" sz="2400" dirty="0"/>
              <a:t> Découverte de la cortisone</a:t>
            </a:r>
          </a:p>
          <a:p>
            <a:pPr marL="588963" lvl="1" defTabSz="785813">
              <a:lnSpc>
                <a:spcPct val="89000"/>
              </a:lnSpc>
              <a:buFontTx/>
              <a:buChar char="-"/>
            </a:pPr>
            <a:endParaRPr lang="fr-FR" sz="2400" dirty="0"/>
          </a:p>
          <a:p>
            <a:pPr marL="588963" lvl="1" defTabSz="785813">
              <a:lnSpc>
                <a:spcPct val="89000"/>
              </a:lnSpc>
              <a:buFontTx/>
              <a:buChar char="-"/>
            </a:pPr>
            <a:r>
              <a:rPr lang="fr-FR" sz="2400" dirty="0"/>
              <a:t> Intérêt de la cortisone dans le traitement de la polyarthrite chronique évolutive</a:t>
            </a:r>
          </a:p>
          <a:p>
            <a:pPr marL="588963" lvl="1" defTabSz="785813">
              <a:lnSpc>
                <a:spcPct val="89000"/>
              </a:lnSpc>
              <a:buFontTx/>
              <a:buChar char="-"/>
            </a:pPr>
            <a:endParaRPr lang="fr-FR" sz="2400" dirty="0"/>
          </a:p>
          <a:p>
            <a:pPr marL="588963" lvl="1" defTabSz="785813">
              <a:lnSpc>
                <a:spcPct val="89000"/>
              </a:lnSpc>
              <a:buFontTx/>
              <a:buChar char="-"/>
            </a:pPr>
            <a:r>
              <a:rPr lang="fr-FR" sz="2400" dirty="0"/>
              <a:t> Prix Nobel en 1950 </a:t>
            </a:r>
            <a:endParaRPr lang="en-US" sz="2400" dirty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7772400" cy="787400"/>
          </a:xfrm>
        </p:spPr>
        <p:txBody>
          <a:bodyPr/>
          <a:lstStyle/>
          <a:p>
            <a:r>
              <a:rPr lang="fr-FR" sz="4000" b="1" dirty="0">
                <a:solidFill>
                  <a:srgbClr val="C00000"/>
                </a:solidFill>
              </a:rPr>
              <a:t>Historique</a:t>
            </a:r>
          </a:p>
        </p:txBody>
      </p:sp>
      <p:grpSp>
        <p:nvGrpSpPr>
          <p:cNvPr id="5125" name="Group 4"/>
          <p:cNvGrpSpPr>
            <a:grpSpLocks/>
          </p:cNvGrpSpPr>
          <p:nvPr/>
        </p:nvGrpSpPr>
        <p:grpSpPr bwMode="auto">
          <a:xfrm>
            <a:off x="5317066" y="4572000"/>
            <a:ext cx="2777067" cy="1849438"/>
            <a:chOff x="293" y="915"/>
            <a:chExt cx="2529" cy="1693"/>
          </a:xfrm>
        </p:grpSpPr>
        <p:pic>
          <p:nvPicPr>
            <p:cNvPr id="5126" name="Picture 5"/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" y="915"/>
              <a:ext cx="2529" cy="16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27" name="Rectangle 6"/>
            <p:cNvSpPr>
              <a:spLocks noChangeArrowheads="1"/>
            </p:cNvSpPr>
            <p:nvPr/>
          </p:nvSpPr>
          <p:spPr bwMode="auto">
            <a:xfrm>
              <a:off x="350" y="943"/>
              <a:ext cx="2391" cy="1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376009707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00" b="1" dirty="0">
                <a:solidFill>
                  <a:srgbClr val="C00000"/>
                </a:solidFill>
              </a:rPr>
              <a:t>Voies locales </a:t>
            </a:r>
            <a:br>
              <a:rPr lang="fr-FR" sz="4000" b="1" dirty="0">
                <a:solidFill>
                  <a:srgbClr val="C00000"/>
                </a:solidFill>
              </a:rPr>
            </a:br>
            <a:r>
              <a:rPr lang="fr-FR" sz="4000" dirty="0">
                <a:solidFill>
                  <a:srgbClr val="C00000"/>
                </a:solidFill>
              </a:rPr>
              <a:t>Voie oculaire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txBody>
          <a:bodyPr>
            <a:normAutofit/>
          </a:bodyPr>
          <a:lstStyle/>
          <a:p>
            <a:r>
              <a:rPr lang="fr-F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 :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activité anti-inflammatoire sur cornée, conjonctive et uvée </a:t>
            </a:r>
          </a:p>
          <a:p>
            <a:pPr marL="0" indent="0">
              <a:buNone/>
            </a:pPr>
            <a:endParaRPr lang="fr-FR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7756" y="4326339"/>
            <a:ext cx="28667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C00000"/>
                </a:solidFill>
              </a:rPr>
              <a:t>Voie sous-conjonctivale</a:t>
            </a:r>
            <a:endParaRPr lang="fr-FR" sz="2000" dirty="0">
              <a:solidFill>
                <a:prstClr val="black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64666" y="4748302"/>
            <a:ext cx="8352928" cy="1159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3500" tIns="25400" rIns="63500" bIns="25400">
            <a:spAutoFit/>
          </a:bodyPr>
          <a:lstStyle/>
          <a:p>
            <a:pPr defTabSz="762000">
              <a:spcBef>
                <a:spcPct val="20000"/>
              </a:spcBef>
            </a:pPr>
            <a:r>
              <a:rPr lang="en-US" dirty="0">
                <a:solidFill>
                  <a:srgbClr val="C00000"/>
                </a:solidFill>
                <a:cs typeface="Arial" panose="020B0604020202020204" pitchFamily="34" charset="0"/>
              </a:rPr>
              <a:t>-</a:t>
            </a:r>
            <a:r>
              <a:rPr lang="en-US" dirty="0">
                <a:solidFill>
                  <a:srgbClr val="FAFD00"/>
                </a:solidFill>
                <a:cs typeface="Arial" panose="020B0604020202020204" pitchFamily="34" charset="0"/>
              </a:rPr>
              <a:t> </a:t>
            </a:r>
            <a:r>
              <a:rPr lang="fr-FR" dirty="0">
                <a:solidFill>
                  <a:srgbClr val="C00000"/>
                </a:solidFill>
                <a:cs typeface="Arial" panose="020B0604020202020204" pitchFamily="34" charset="0"/>
              </a:rPr>
              <a:t>Principe : </a:t>
            </a:r>
            <a:r>
              <a:rPr lang="fr-FR" dirty="0">
                <a:solidFill>
                  <a:prstClr val="black"/>
                </a:solidFill>
                <a:cs typeface="Arial" panose="020B0604020202020204" pitchFamily="34" charset="0"/>
              </a:rPr>
              <a:t>permet la libération progressive de GC et évite de multiples administrations journalières</a:t>
            </a:r>
          </a:p>
          <a:p>
            <a:pPr defTabSz="762000">
              <a:spcBef>
                <a:spcPct val="100000"/>
              </a:spcBef>
            </a:pPr>
            <a:r>
              <a:rPr lang="fr-FR" dirty="0">
                <a:solidFill>
                  <a:srgbClr val="C00000"/>
                </a:solidFill>
                <a:cs typeface="Arial" panose="020B0604020202020204" pitchFamily="34" charset="0"/>
              </a:rPr>
              <a:t>- Risque de formation d'un granulome</a:t>
            </a:r>
          </a:p>
        </p:txBody>
      </p:sp>
      <p:sp>
        <p:nvSpPr>
          <p:cNvPr id="3" name="Rectangle 2"/>
          <p:cNvSpPr/>
          <p:nvPr/>
        </p:nvSpPr>
        <p:spPr>
          <a:xfrm>
            <a:off x="326406" y="2902255"/>
            <a:ext cx="82626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algn="ctr">
              <a:buNone/>
            </a:pPr>
            <a:r>
              <a:rPr lang="fr-FR" sz="2400" b="1" dirty="0">
                <a:solidFill>
                  <a:srgbClr val="FF0000"/>
                </a:solidFill>
              </a:rPr>
              <a:t>Contre-indication de la voie oculaire lors d’ulcères cornéens </a:t>
            </a:r>
            <a:r>
              <a:rPr lang="fr-FR" sz="2400" dirty="0"/>
              <a:t>car risque d'ulcère perforé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2" y="2511070"/>
            <a:ext cx="865187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57003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Voies locales</a:t>
            </a:r>
            <a:br>
              <a:rPr lang="fr-FR" b="1" dirty="0">
                <a:solidFill>
                  <a:srgbClr val="C00000"/>
                </a:solidFill>
              </a:rPr>
            </a:br>
            <a:r>
              <a:rPr lang="fr-FR" dirty="0">
                <a:solidFill>
                  <a:srgbClr val="C00000"/>
                </a:solidFill>
              </a:rPr>
              <a:t>Inhalation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fr-F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 : </a:t>
            </a:r>
            <a:r>
              <a:rPr lang="fr-F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Activité anti-inflammatoires au niveau des voies aériennes (profondes)</a:t>
            </a:r>
          </a:p>
          <a:p>
            <a:pPr lvl="0"/>
            <a:endParaRPr lang="fr-FR" sz="2000" dirty="0"/>
          </a:p>
          <a:p>
            <a:r>
              <a:rPr lang="fr-FR" sz="2400" dirty="0"/>
              <a:t>Principes actifs </a:t>
            </a:r>
            <a:r>
              <a:rPr lang="fr-FR" sz="2400" b="1" dirty="0">
                <a:solidFill>
                  <a:srgbClr val="C00000"/>
                </a:solidFill>
              </a:rPr>
              <a:t>spécifiquement développés pour la voie pulmonaire</a:t>
            </a:r>
            <a:r>
              <a:rPr lang="fr-FR" sz="2400" dirty="0">
                <a:solidFill>
                  <a:srgbClr val="C00000"/>
                </a:solidFill>
              </a:rPr>
              <a:t> </a:t>
            </a:r>
          </a:p>
          <a:p>
            <a:pPr lvl="1"/>
            <a:r>
              <a:rPr lang="fr-FR" sz="1800" dirty="0"/>
              <a:t>très grande puissance pour </a:t>
            </a:r>
            <a:r>
              <a:rPr lang="fr-FR" sz="1800" b="1" dirty="0">
                <a:solidFill>
                  <a:srgbClr val="C00000"/>
                </a:solidFill>
              </a:rPr>
              <a:t>limiter les volumes à administrer </a:t>
            </a:r>
            <a:r>
              <a:rPr lang="fr-FR" sz="1800" dirty="0"/>
              <a:t>par inhalation</a:t>
            </a:r>
          </a:p>
          <a:p>
            <a:pPr lvl="1"/>
            <a:r>
              <a:rPr lang="fr-FR" sz="2000" b="1" dirty="0">
                <a:solidFill>
                  <a:srgbClr val="C00000"/>
                </a:solidFill>
              </a:rPr>
              <a:t>bonne rémanence pulmonaire </a:t>
            </a:r>
          </a:p>
          <a:p>
            <a:pPr lvl="1"/>
            <a:r>
              <a:rPr lang="fr-FR" sz="2000" b="1" dirty="0">
                <a:solidFill>
                  <a:srgbClr val="C00000"/>
                </a:solidFill>
              </a:rPr>
              <a:t>Peu d’absorption ou élimination rapide </a:t>
            </a:r>
            <a:r>
              <a:rPr lang="fr-FR" sz="2000" dirty="0"/>
              <a:t>dès qu’ils sont résorbés dans le sang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fr-FR" sz="2000" dirty="0"/>
          </a:p>
          <a:p>
            <a:pPr marL="457200" lvl="1" indent="0">
              <a:lnSpc>
                <a:spcPct val="90000"/>
              </a:lnSpc>
              <a:buNone/>
            </a:pPr>
            <a:r>
              <a:rPr lang="fr-FR" sz="2000" dirty="0"/>
              <a:t>	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2843808" y="5562632"/>
            <a:ext cx="6192688" cy="1200329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fr-FR" sz="2000" b="1" dirty="0" err="1"/>
              <a:t>Ciclésonide</a:t>
            </a:r>
            <a:r>
              <a:rPr lang="fr-FR" sz="2000" b="1" dirty="0"/>
              <a:t> (</a:t>
            </a:r>
            <a:r>
              <a:rPr lang="fr-FR" sz="2000" b="1" dirty="0" err="1"/>
              <a:t>prodrogue</a:t>
            </a:r>
            <a:r>
              <a:rPr lang="fr-FR" sz="2000" b="1" dirty="0"/>
              <a:t> chez le CV (AMM 2021))</a:t>
            </a:r>
          </a:p>
          <a:p>
            <a:pPr>
              <a:lnSpc>
                <a:spcPct val="90000"/>
              </a:lnSpc>
            </a:pPr>
            <a:r>
              <a:rPr lang="fr-FR" sz="2000" dirty="0" err="1"/>
              <a:t>Fluticasone</a:t>
            </a:r>
            <a:r>
              <a:rPr lang="fr-FR" sz="2000" dirty="0"/>
              <a:t> </a:t>
            </a:r>
            <a:r>
              <a:rPr lang="fr-FR" sz="2000" dirty="0" err="1"/>
              <a:t>propionate</a:t>
            </a:r>
            <a:r>
              <a:rPr lang="fr-FR" sz="2000" dirty="0"/>
              <a:t>, </a:t>
            </a:r>
          </a:p>
          <a:p>
            <a:pPr>
              <a:lnSpc>
                <a:spcPct val="90000"/>
              </a:lnSpc>
            </a:pPr>
            <a:r>
              <a:rPr lang="fr-FR" sz="2000" dirty="0" err="1"/>
              <a:t>Béclométhasone</a:t>
            </a:r>
            <a:r>
              <a:rPr lang="fr-FR" sz="2000" dirty="0"/>
              <a:t> </a:t>
            </a:r>
            <a:r>
              <a:rPr lang="fr-FR" sz="2000" dirty="0" err="1"/>
              <a:t>dipropionate</a:t>
            </a:r>
            <a:r>
              <a:rPr lang="fr-FR" sz="2000" dirty="0"/>
              <a:t>, </a:t>
            </a:r>
          </a:p>
          <a:p>
            <a:pPr>
              <a:lnSpc>
                <a:spcPct val="90000"/>
              </a:lnSpc>
            </a:pPr>
            <a:r>
              <a:rPr lang="fr-FR" sz="2000" dirty="0" err="1"/>
              <a:t>Budésonide</a:t>
            </a:r>
            <a:endParaRPr lang="fr-FR" sz="2000" dirty="0"/>
          </a:p>
        </p:txBody>
      </p:sp>
      <p:sp>
        <p:nvSpPr>
          <p:cNvPr id="6" name="ZoneTexte 5"/>
          <p:cNvSpPr txBox="1"/>
          <p:nvPr/>
        </p:nvSpPr>
        <p:spPr>
          <a:xfrm>
            <a:off x="7561819" y="5235693"/>
            <a:ext cx="1411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>
                <a:solidFill>
                  <a:srgbClr val="00B0F0"/>
                </a:solidFill>
                <a:latin typeface="Arial Black" panose="020B0A04020102020204" pitchFamily="34" charset="0"/>
              </a:rPr>
              <a:t>Exemples</a:t>
            </a:r>
          </a:p>
        </p:txBody>
      </p:sp>
    </p:spTree>
    <p:extLst>
      <p:ext uri="{BB962C8B-B14F-4D97-AF65-F5344CB8AC3E}">
        <p14:creationId xmlns:p14="http://schemas.microsoft.com/office/powerpoint/2010/main" val="1305298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14580"/>
            <a:ext cx="6629400" cy="4438650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1F35-580D-4231-A829-66B353674E86}" type="slidenum">
              <a:rPr lang="en-US" smtClean="0"/>
              <a:t>52</a:t>
            </a:fld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6444208" y="498733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Aservo</a:t>
            </a:r>
            <a:r>
              <a:rPr lang="fr-FR" dirty="0"/>
              <a:t> ND</a:t>
            </a:r>
          </a:p>
        </p:txBody>
      </p:sp>
      <p:sp>
        <p:nvSpPr>
          <p:cNvPr id="3" name="Rectangle 2">
            <a:hlinkClick r:id="rId4"/>
          </p:cNvPr>
          <p:cNvSpPr/>
          <p:nvPr/>
        </p:nvSpPr>
        <p:spPr>
          <a:xfrm>
            <a:off x="2771800" y="5805264"/>
            <a:ext cx="1668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hlinkClick r:id="rId4"/>
              </a:rPr>
              <a:t>Vidéo </a:t>
            </a:r>
            <a:r>
              <a:rPr lang="fr-FR" dirty="0" err="1">
                <a:hlinkClick r:id="rId4"/>
              </a:rPr>
              <a:t>Youtube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00114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48680"/>
            <a:ext cx="7772400" cy="847725"/>
          </a:xfrm>
        </p:spPr>
        <p:txBody>
          <a:bodyPr/>
          <a:lstStyle/>
          <a:p>
            <a:r>
              <a:rPr lang="fr-FR" dirty="0">
                <a:solidFill>
                  <a:srgbClr val="C00000"/>
                </a:solidFill>
              </a:rPr>
              <a:t>Administration par inhalation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50162"/>
            <a:ext cx="47625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270" y="176334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53511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79512" y="5877272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Très peu d’effets indésirables mais description d’une démodécie </a:t>
            </a:r>
            <a:r>
              <a:rPr lang="fr-FR" sz="1200" dirty="0" err="1"/>
              <a:t>peri</a:t>
            </a:r>
            <a:r>
              <a:rPr lang="fr-FR" sz="1200" dirty="0"/>
              <a:t>-nasale après 1 an d’utilisation chez le chien</a:t>
            </a:r>
          </a:p>
          <a:p>
            <a:r>
              <a:rPr lang="fr-FR" sz="1100" dirty="0">
                <a:hlinkClick r:id="rId6" tooltip="Persistent link using digital object identifier"/>
              </a:rPr>
              <a:t>https://doi.org/10.1016/j.tcam.2021.100578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77547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1F35-580D-4231-A829-66B353674E86}" type="slidenum">
              <a:rPr lang="en-US" smtClean="0"/>
              <a:t>54</a:t>
            </a:fld>
            <a:endParaRPr lang="en-US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000000" cy="45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097153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697935" y="170951"/>
            <a:ext cx="7772400" cy="847725"/>
          </a:xfrm>
        </p:spPr>
        <p:txBody>
          <a:bodyPr/>
          <a:lstStyle/>
          <a:p>
            <a:r>
              <a:rPr lang="fr-FR" dirty="0">
                <a:solidFill>
                  <a:srgbClr val="C00000"/>
                </a:solidFill>
              </a:rPr>
              <a:t>Administration par inhalation</a:t>
            </a:r>
          </a:p>
        </p:txBody>
      </p:sp>
      <p:pic>
        <p:nvPicPr>
          <p:cNvPr id="43012" name="Picture 4" descr="TOPMASK_HORSENEB_GREENPEX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2133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" descr="NEBULIZER_HORSENEB_GREENPEX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1618978"/>
            <a:ext cx="4064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43608" y="5414871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Nombreux systèmes d’administration ayant des performances différentes en termes de dose délivrée</a:t>
            </a:r>
          </a:p>
          <a:p>
            <a:r>
              <a:rPr lang="fr-FR" dirty="0"/>
              <a:t>Formulation liquide </a:t>
            </a:r>
            <a:r>
              <a:rPr lang="fr-FR" i="1" dirty="0"/>
              <a:t>vs</a:t>
            </a:r>
            <a:r>
              <a:rPr lang="fr-FR" dirty="0"/>
              <a:t> formulation sous forme de sprays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17232"/>
            <a:ext cx="525396" cy="46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547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63272" cy="1143000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rgbClr val="C00000"/>
                </a:solidFill>
              </a:rPr>
              <a:t>Devenir des GC administrés par inhalation</a:t>
            </a:r>
            <a:endParaRPr lang="fr-FR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1F35-580D-4231-A829-66B353674E86}" type="slidenum">
              <a:rPr lang="en-US" smtClean="0"/>
              <a:t>56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56" y="1794520"/>
            <a:ext cx="7031820" cy="442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95536" y="3862194"/>
            <a:ext cx="1789272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fr-FR" sz="2400" b="1" dirty="0"/>
              <a:t>Déglutition</a:t>
            </a:r>
          </a:p>
          <a:p>
            <a:r>
              <a:rPr lang="fr-FR" b="1" dirty="0"/>
              <a:t>(50-90%)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064202" y="1700808"/>
            <a:ext cx="1452642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00B050"/>
                </a:solidFill>
              </a:rPr>
              <a:t>Poumon</a:t>
            </a:r>
          </a:p>
          <a:p>
            <a:r>
              <a:rPr lang="fr-FR" sz="2400" b="1" dirty="0">
                <a:solidFill>
                  <a:srgbClr val="00B050"/>
                </a:solidFill>
              </a:rPr>
              <a:t>(10-50%)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164288" y="3573016"/>
            <a:ext cx="199678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Elimination rapide </a:t>
            </a:r>
            <a:r>
              <a:rPr lang="fr-FR" sz="1600" dirty="0"/>
              <a:t>(</a:t>
            </a:r>
            <a:r>
              <a:rPr lang="fr-FR" sz="1600" b="1" dirty="0" err="1"/>
              <a:t>budesonide</a:t>
            </a:r>
            <a:r>
              <a:rPr lang="fr-FR" sz="1600" b="1" dirty="0"/>
              <a:t>, </a:t>
            </a:r>
            <a:r>
              <a:rPr lang="fr-FR" sz="1600" b="1" dirty="0" err="1"/>
              <a:t>beclométhasone</a:t>
            </a:r>
            <a:r>
              <a:rPr lang="fr-FR" sz="1600" dirty="0"/>
              <a:t>)</a:t>
            </a:r>
          </a:p>
          <a:p>
            <a:endParaRPr lang="fr-FR" dirty="0"/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7360876" y="3717032"/>
            <a:ext cx="333754" cy="1451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5627640" y="1523092"/>
            <a:ext cx="2431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/>
              <a:t>Fluticasone</a:t>
            </a:r>
            <a:r>
              <a:rPr lang="fr-FR" b="1" dirty="0"/>
              <a:t> </a:t>
            </a:r>
            <a:r>
              <a:rPr lang="fr-FR" dirty="0"/>
              <a:t>:  peu de passage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538306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0">
                <a:latin typeface="Times New Roman" pitchFamily="18" charset="0"/>
              </a:rPr>
              <a:t>Cortic  00A.</a:t>
            </a:r>
            <a:fld id="{7CDA22E1-7D30-4CD2-B0AE-32C4EB36DFD5}" type="slidenum">
              <a:rPr lang="en-US" sz="1400" b="0">
                <a:latin typeface="Times New Roman" pitchFamily="18" charset="0"/>
              </a:rPr>
              <a:pPr/>
              <a:t>57</a:t>
            </a:fld>
            <a:endParaRPr lang="en-US" sz="1400" b="0">
              <a:latin typeface="Times New Roman" pitchFamily="18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>
          <a:xfrm>
            <a:off x="711905" y="584809"/>
            <a:ext cx="7720189" cy="727075"/>
          </a:xfrm>
        </p:spPr>
        <p:txBody>
          <a:bodyPr>
            <a:normAutofit fontScale="90000"/>
          </a:bodyPr>
          <a:lstStyle/>
          <a:p>
            <a:r>
              <a:rPr lang="fi-FI" sz="4000" b="1" dirty="0">
                <a:solidFill>
                  <a:srgbClr val="C00000"/>
                </a:solidFill>
              </a:rPr>
              <a:t>Voies locales</a:t>
            </a:r>
            <a:br>
              <a:rPr lang="fi-FI" sz="4000" b="1" dirty="0">
                <a:solidFill>
                  <a:srgbClr val="C00000"/>
                </a:solidFill>
              </a:rPr>
            </a:br>
            <a:r>
              <a:rPr lang="fi-FI" sz="3600" b="1" dirty="0">
                <a:solidFill>
                  <a:srgbClr val="C00000"/>
                </a:solidFill>
              </a:rPr>
              <a:t>Voie orale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323528" y="2204864"/>
            <a:ext cx="7951612" cy="2326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500" tIns="25400" rIns="63500" bIns="25400">
            <a:spAutoFit/>
          </a:bodyPr>
          <a:lstStyle/>
          <a:p>
            <a:pPr marL="342900" indent="-342900" defTabSz="762000">
              <a:lnSpc>
                <a:spcPct val="88000"/>
              </a:lnSpc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C00000"/>
                </a:solidFill>
              </a:rPr>
              <a:t>Maladie inflammatoire chronique de l’intestin </a:t>
            </a:r>
          </a:p>
          <a:p>
            <a:pPr defTabSz="762000">
              <a:lnSpc>
                <a:spcPct val="88000"/>
              </a:lnSpc>
            </a:pPr>
            <a:endParaRPr lang="fr-FR" sz="2400" dirty="0">
              <a:solidFill>
                <a:srgbClr val="C00000"/>
              </a:solidFill>
            </a:endParaRPr>
          </a:p>
          <a:p>
            <a:pPr defTabSz="762000">
              <a:lnSpc>
                <a:spcPct val="88000"/>
              </a:lnSpc>
            </a:pPr>
            <a:r>
              <a:rPr lang="fr-FR" sz="2400" dirty="0" err="1">
                <a:solidFill>
                  <a:srgbClr val="C00000"/>
                </a:solidFill>
              </a:rPr>
              <a:t>Budésonide</a:t>
            </a:r>
            <a:r>
              <a:rPr lang="fr-FR" sz="2400" dirty="0">
                <a:solidFill>
                  <a:srgbClr val="C00000"/>
                </a:solidFill>
              </a:rPr>
              <a:t>: </a:t>
            </a:r>
            <a:r>
              <a:rPr lang="fr-FR" sz="2400" dirty="0"/>
              <a:t>effet local dans l’intestin après VO</a:t>
            </a:r>
          </a:p>
          <a:p>
            <a:pPr defTabSz="762000">
              <a:lnSpc>
                <a:spcPct val="88000"/>
              </a:lnSpc>
            </a:pPr>
            <a:r>
              <a:rPr lang="fr-FR" sz="1600" dirty="0"/>
              <a:t>(faible biodisponibilité à cause d’un fort effet de premier passage hépatique) </a:t>
            </a:r>
            <a:endParaRPr lang="fr-FR" sz="1200" b="1" dirty="0"/>
          </a:p>
          <a:p>
            <a:pPr defTabSz="762000">
              <a:lnSpc>
                <a:spcPct val="88000"/>
              </a:lnSpc>
            </a:pPr>
            <a:endParaRPr lang="fr-FR" sz="2000" dirty="0"/>
          </a:p>
          <a:p>
            <a:pPr defTabSz="762000">
              <a:lnSpc>
                <a:spcPct val="88000"/>
              </a:lnSpc>
            </a:pPr>
            <a:endParaRPr lang="fr-FR" sz="2000" dirty="0"/>
          </a:p>
          <a:p>
            <a:pPr defTabSz="762000">
              <a:lnSpc>
                <a:spcPct val="88000"/>
              </a:lnSpc>
            </a:pPr>
            <a:r>
              <a:rPr lang="fr-FR" sz="2000" dirty="0"/>
              <a:t>Effets systémiques sont possibles (F= 9-21 % chez l’Homme) </a:t>
            </a:r>
          </a:p>
          <a:p>
            <a:pPr defTabSz="762000">
              <a:lnSpc>
                <a:spcPct val="88000"/>
              </a:lnSpc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62129079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>
          <a:xfrm>
            <a:off x="811506" y="531453"/>
            <a:ext cx="7720189" cy="727075"/>
          </a:xfrm>
        </p:spPr>
        <p:txBody>
          <a:bodyPr>
            <a:normAutofit fontScale="90000"/>
          </a:bodyPr>
          <a:lstStyle/>
          <a:p>
            <a:r>
              <a:rPr lang="fi-FI" sz="4000" b="1" dirty="0">
                <a:solidFill>
                  <a:srgbClr val="C00000"/>
                </a:solidFill>
              </a:rPr>
              <a:t>Voies locales</a:t>
            </a:r>
            <a:br>
              <a:rPr lang="fi-FI" sz="4000" b="1" dirty="0">
                <a:solidFill>
                  <a:srgbClr val="C00000"/>
                </a:solidFill>
              </a:rPr>
            </a:br>
            <a:r>
              <a:rPr lang="fi-FI" sz="3600" b="1" dirty="0">
                <a:solidFill>
                  <a:srgbClr val="C00000"/>
                </a:solidFill>
              </a:rPr>
              <a:t>Voie intra-articulaire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650290" y="2111208"/>
            <a:ext cx="7881405" cy="2814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3500" tIns="25400" rIns="63500" bIns="25400">
            <a:spAutoFit/>
          </a:bodyPr>
          <a:lstStyle/>
          <a:p>
            <a:pPr defTabSz="762000">
              <a:lnSpc>
                <a:spcPct val="88000"/>
              </a:lnSpc>
            </a:pPr>
            <a:r>
              <a:rPr lang="fr-FR" sz="2400" dirty="0">
                <a:solidFill>
                  <a:srgbClr val="C00000"/>
                </a:solidFill>
              </a:rPr>
              <a:t>Objectifs: </a:t>
            </a:r>
            <a:r>
              <a:rPr lang="fr-FR" sz="2400" dirty="0"/>
              <a:t>effet anti-inflammatoire local </a:t>
            </a:r>
          </a:p>
          <a:p>
            <a:pPr defTabSz="762000">
              <a:lnSpc>
                <a:spcPct val="88000"/>
              </a:lnSpc>
            </a:pPr>
            <a:r>
              <a:rPr lang="fr-FR" sz="2400" b="1" u="sng" dirty="0">
                <a:solidFill>
                  <a:srgbClr val="FF0000"/>
                </a:solidFill>
              </a:rPr>
              <a:t>= traitement symptomatique de l’arthrose</a:t>
            </a:r>
          </a:p>
          <a:p>
            <a:pPr defTabSz="762000">
              <a:lnSpc>
                <a:spcPct val="88000"/>
              </a:lnSpc>
            </a:pPr>
            <a:endParaRPr lang="fr-FR" sz="2000" dirty="0"/>
          </a:p>
          <a:p>
            <a:pPr defTabSz="762000">
              <a:lnSpc>
                <a:spcPct val="88000"/>
              </a:lnSpc>
            </a:pPr>
            <a:endParaRPr lang="fr-FR" dirty="0"/>
          </a:p>
          <a:p>
            <a:pPr defTabSz="762000">
              <a:lnSpc>
                <a:spcPct val="88000"/>
              </a:lnSpc>
            </a:pPr>
            <a:r>
              <a:rPr lang="fr-FR" sz="2400" b="1" dirty="0">
                <a:solidFill>
                  <a:srgbClr val="C00000"/>
                </a:solidFill>
              </a:rPr>
              <a:t>Choix de la formulation</a:t>
            </a:r>
            <a:r>
              <a:rPr lang="fr-FR" b="1" dirty="0"/>
              <a:t> </a:t>
            </a:r>
            <a:r>
              <a:rPr lang="fr-FR" dirty="0"/>
              <a:t>:</a:t>
            </a:r>
          </a:p>
          <a:p>
            <a:pPr lvl="1" defTabSz="762000">
              <a:lnSpc>
                <a:spcPct val="88000"/>
              </a:lnSpc>
            </a:pPr>
            <a:r>
              <a:rPr lang="fr-FR" dirty="0"/>
              <a:t>Utilisation de formulation à usage systémique </a:t>
            </a:r>
          </a:p>
          <a:p>
            <a:pPr marL="742950" lvl="1" indent="-285750" defTabSz="762000">
              <a:lnSpc>
                <a:spcPct val="88000"/>
              </a:lnSpc>
              <a:buFont typeface="Arial" panose="020B0604020202020204" pitchFamily="34" charset="0"/>
              <a:buChar char="•"/>
            </a:pPr>
            <a:r>
              <a:rPr lang="fr-FR" dirty="0"/>
              <a:t>Rémanence et tolérance locale</a:t>
            </a:r>
          </a:p>
          <a:p>
            <a:pPr marL="742950" lvl="1" indent="-285750" defTabSz="762000">
              <a:lnSpc>
                <a:spcPct val="88000"/>
              </a:lnSpc>
              <a:buFont typeface="Arial" panose="020B0604020202020204" pitchFamily="34" charset="0"/>
              <a:buChar char="•"/>
            </a:pPr>
            <a:r>
              <a:rPr lang="fr-FR" dirty="0"/>
              <a:t>Esters hydrolysables localement</a:t>
            </a:r>
          </a:p>
          <a:p>
            <a:pPr marL="742950" lvl="1" indent="-285750" defTabSz="762000">
              <a:lnSpc>
                <a:spcPct val="88000"/>
              </a:lnSpc>
              <a:buFont typeface="Arial" panose="020B0604020202020204" pitchFamily="34" charset="0"/>
              <a:buChar char="•"/>
            </a:pPr>
            <a:endParaRPr lang="fr-FR" sz="2000" dirty="0"/>
          </a:p>
          <a:p>
            <a:pPr defTabSz="762000">
              <a:lnSpc>
                <a:spcPct val="88000"/>
              </a:lnSpc>
            </a:pPr>
            <a:r>
              <a:rPr lang="fr-FR" sz="2000" b="1" dirty="0"/>
              <a:t>	</a:t>
            </a:r>
            <a:endParaRPr lang="fr-FR" sz="1600" dirty="0"/>
          </a:p>
        </p:txBody>
      </p:sp>
      <p:sp>
        <p:nvSpPr>
          <p:cNvPr id="2" name="Rectangle 1"/>
          <p:cNvSpPr/>
          <p:nvPr/>
        </p:nvSpPr>
        <p:spPr>
          <a:xfrm>
            <a:off x="2203774" y="4950460"/>
            <a:ext cx="5320554" cy="7793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defTabSz="762000">
              <a:lnSpc>
                <a:spcPct val="88000"/>
              </a:lnSpc>
            </a:pPr>
            <a:r>
              <a:rPr lang="fr-FR" sz="2800" b="1" dirty="0"/>
              <a:t>Triamcinolone </a:t>
            </a:r>
            <a:r>
              <a:rPr lang="fr-FR" sz="2800" b="1" dirty="0" err="1"/>
              <a:t>acétonide</a:t>
            </a:r>
            <a:r>
              <a:rPr lang="fr-FR" sz="2800" b="1" dirty="0"/>
              <a:t> (TA)</a:t>
            </a:r>
          </a:p>
          <a:p>
            <a:r>
              <a:rPr lang="fr-FR" sz="2000" dirty="0"/>
              <a:t>dispo en injectable en médecine humaine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479853"/>
            <a:ext cx="865187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031" y="4669046"/>
            <a:ext cx="865187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491143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ChangeArrowheads="1"/>
          </p:cNvSpPr>
          <p:nvPr/>
        </p:nvSpPr>
        <p:spPr bwMode="auto">
          <a:xfrm>
            <a:off x="577776" y="2564904"/>
            <a:ext cx="7880424" cy="4133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5437" tIns="26175" rIns="65437" bIns="26175">
            <a:spAutoFit/>
          </a:bodyPr>
          <a:lstStyle/>
          <a:p>
            <a:pPr defTabSz="785813">
              <a:lnSpc>
                <a:spcPct val="85000"/>
              </a:lnSpc>
            </a:pPr>
            <a:r>
              <a:rPr lang="en-US" sz="2800" b="1" dirty="0">
                <a:solidFill>
                  <a:srgbClr val="C00000"/>
                </a:solidFill>
              </a:rPr>
              <a:t>Triamcinolone </a:t>
            </a:r>
            <a:r>
              <a:rPr lang="en-US" sz="2800" b="1" dirty="0" err="1">
                <a:solidFill>
                  <a:srgbClr val="C00000"/>
                </a:solidFill>
              </a:rPr>
              <a:t>acétonide</a:t>
            </a:r>
            <a:r>
              <a:rPr lang="en-US" sz="2800" b="1" dirty="0">
                <a:solidFill>
                  <a:srgbClr val="C00000"/>
                </a:solidFill>
              </a:rPr>
              <a:t> (TA) </a:t>
            </a:r>
            <a:r>
              <a:rPr lang="en-US" sz="2800" dirty="0"/>
              <a:t>chez le cheval</a:t>
            </a:r>
          </a:p>
          <a:p>
            <a:pPr defTabSz="785813">
              <a:lnSpc>
                <a:spcPct val="85000"/>
              </a:lnSpc>
            </a:pPr>
            <a:r>
              <a:rPr lang="en-US" sz="2000" dirty="0"/>
              <a:t>Pas </a:t>
            </a:r>
            <a:r>
              <a:rPr lang="en-US" sz="2000" dirty="0" err="1"/>
              <a:t>d’AMM</a:t>
            </a:r>
            <a:r>
              <a:rPr lang="en-US" sz="2000" dirty="0"/>
              <a:t> en France pour </a:t>
            </a:r>
            <a:r>
              <a:rPr lang="en-US" sz="2000" dirty="0" err="1"/>
              <a:t>cette</a:t>
            </a:r>
            <a:r>
              <a:rPr lang="en-US" sz="2000" dirty="0"/>
              <a:t> indication </a:t>
            </a:r>
            <a:r>
              <a:rPr lang="en-US" sz="2000" dirty="0" err="1"/>
              <a:t>mais</a:t>
            </a:r>
            <a:r>
              <a:rPr lang="en-US" sz="2000" dirty="0"/>
              <a:t> </a:t>
            </a:r>
            <a:r>
              <a:rPr lang="en-US" sz="2000" dirty="0" err="1"/>
              <a:t>classé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tant</a:t>
            </a:r>
            <a:r>
              <a:rPr lang="en-US" sz="2000" dirty="0"/>
              <a:t> que substance </a:t>
            </a:r>
            <a:r>
              <a:rPr lang="en-US" sz="2000" dirty="0" err="1"/>
              <a:t>essentielle</a:t>
            </a:r>
            <a:r>
              <a:rPr lang="en-US" sz="2000" dirty="0"/>
              <a:t>.</a:t>
            </a:r>
          </a:p>
          <a:p>
            <a:pPr defTabSz="785813">
              <a:lnSpc>
                <a:spcPct val="85000"/>
              </a:lnSpc>
            </a:pPr>
            <a:endParaRPr lang="en-US" sz="2800" b="1" dirty="0"/>
          </a:p>
          <a:p>
            <a:pPr marL="457200" indent="-457200" defTabSz="785813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00B050"/>
                </a:solidFill>
              </a:rPr>
              <a:t>Avantages</a:t>
            </a:r>
            <a:endParaRPr lang="en-US" sz="2000" b="1" dirty="0">
              <a:solidFill>
                <a:srgbClr val="00B050"/>
              </a:solidFill>
            </a:endParaRPr>
          </a:p>
          <a:p>
            <a:pPr marL="914400" lvl="1" indent="-457200" defTabSz="785813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US" sz="2000" b="1" dirty="0" err="1"/>
              <a:t>Voie</a:t>
            </a:r>
            <a:r>
              <a:rPr lang="en-US" sz="2000" b="1" dirty="0"/>
              <a:t> locale </a:t>
            </a:r>
            <a:r>
              <a:rPr lang="en-US" sz="2000" dirty="0"/>
              <a:t>(</a:t>
            </a:r>
            <a:r>
              <a:rPr lang="en-US" sz="2000" dirty="0" err="1"/>
              <a:t>peu</a:t>
            </a:r>
            <a:r>
              <a:rPr lang="en-US" sz="2000" dirty="0"/>
              <a:t> </a:t>
            </a:r>
            <a:r>
              <a:rPr lang="en-US" sz="2000" dirty="0" err="1"/>
              <a:t>d’effets</a:t>
            </a:r>
            <a:r>
              <a:rPr lang="en-US" sz="2000" dirty="0"/>
              <a:t> </a:t>
            </a:r>
            <a:r>
              <a:rPr lang="en-US" sz="2000" dirty="0" err="1"/>
              <a:t>systémiques</a:t>
            </a:r>
            <a:r>
              <a:rPr lang="en-US" sz="2000" dirty="0"/>
              <a:t>)</a:t>
            </a:r>
          </a:p>
          <a:p>
            <a:pPr marL="914400" lvl="1" indent="-457200" defTabSz="785813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Anti-</a:t>
            </a:r>
            <a:r>
              <a:rPr lang="en-US" sz="2000" b="1" dirty="0" err="1"/>
              <a:t>inflammatoire</a:t>
            </a:r>
            <a:r>
              <a:rPr lang="en-US" sz="2000" b="1" dirty="0"/>
              <a:t> </a:t>
            </a:r>
            <a:r>
              <a:rPr lang="en-US" sz="2000" dirty="0"/>
              <a:t>(diminution de la </a:t>
            </a:r>
            <a:r>
              <a:rPr lang="en-US" sz="2000" dirty="0" err="1"/>
              <a:t>douleur</a:t>
            </a:r>
            <a:r>
              <a:rPr lang="en-US" sz="2000" dirty="0"/>
              <a:t>)</a:t>
            </a:r>
          </a:p>
          <a:p>
            <a:pPr marL="457200" indent="-457200" defTabSz="785813">
              <a:lnSpc>
                <a:spcPct val="85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 defTabSz="785813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FF0000"/>
                </a:solidFill>
              </a:rPr>
              <a:t>Inconvénients</a:t>
            </a:r>
            <a:endParaRPr lang="en-US" sz="2000" b="1" dirty="0">
              <a:solidFill>
                <a:srgbClr val="FF0000"/>
              </a:solidFill>
            </a:endParaRPr>
          </a:p>
          <a:p>
            <a:pPr marL="914400" lvl="1" indent="-457200" defTabSz="785813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Risque</a:t>
            </a:r>
            <a:r>
              <a:rPr lang="en-US" sz="2000" dirty="0"/>
              <a:t> </a:t>
            </a:r>
            <a:r>
              <a:rPr lang="en-US" sz="2000" dirty="0" err="1"/>
              <a:t>d’effets</a:t>
            </a:r>
            <a:r>
              <a:rPr lang="en-US" sz="2000" dirty="0"/>
              <a:t> </a:t>
            </a:r>
            <a:r>
              <a:rPr lang="en-US" sz="2000" dirty="0" err="1"/>
              <a:t>délétères</a:t>
            </a:r>
            <a:r>
              <a:rPr lang="en-US" sz="2000" dirty="0"/>
              <a:t> sur le cartilage surtout </a:t>
            </a:r>
            <a:r>
              <a:rPr lang="en-US" sz="2000" dirty="0" err="1"/>
              <a:t>si</a:t>
            </a:r>
            <a:r>
              <a:rPr lang="en-US" sz="2000" dirty="0"/>
              <a:t> doses </a:t>
            </a:r>
            <a:r>
              <a:rPr lang="en-US" sz="2000" dirty="0" err="1"/>
              <a:t>élevées</a:t>
            </a:r>
            <a:r>
              <a:rPr lang="en-US" sz="2000" dirty="0"/>
              <a:t> </a:t>
            </a:r>
            <a:r>
              <a:rPr lang="en-US" sz="2000" dirty="0" err="1"/>
              <a:t>ou</a:t>
            </a:r>
            <a:r>
              <a:rPr lang="en-US" sz="2000" dirty="0"/>
              <a:t> </a:t>
            </a:r>
            <a:r>
              <a:rPr lang="en-US" sz="2000" dirty="0" err="1"/>
              <a:t>répétées</a:t>
            </a:r>
            <a:endParaRPr lang="en-US" sz="2800" dirty="0"/>
          </a:p>
          <a:p>
            <a:pPr marL="914400" lvl="1" indent="-457200" defTabSz="785813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Risque</a:t>
            </a:r>
            <a:r>
              <a:rPr lang="en-US" sz="2000" dirty="0"/>
              <a:t> de </a:t>
            </a:r>
            <a:r>
              <a:rPr lang="en-US" sz="2000" dirty="0" err="1"/>
              <a:t>synovite</a:t>
            </a:r>
            <a:r>
              <a:rPr lang="en-US" sz="2000" dirty="0"/>
              <a:t> </a:t>
            </a:r>
            <a:r>
              <a:rPr lang="en-US" sz="2000" dirty="0" err="1"/>
              <a:t>aseptique</a:t>
            </a:r>
            <a:r>
              <a:rPr lang="en-US" sz="2000" dirty="0"/>
              <a:t> </a:t>
            </a:r>
            <a:r>
              <a:rPr lang="en-US" sz="2000" dirty="0" err="1"/>
              <a:t>réactionnelle</a:t>
            </a:r>
            <a:endParaRPr lang="en-US" sz="2000" dirty="0"/>
          </a:p>
          <a:p>
            <a:pPr marL="457200" indent="-457200" defTabSz="785813">
              <a:lnSpc>
                <a:spcPct val="85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C00000"/>
              </a:solidFill>
            </a:endParaRPr>
          </a:p>
          <a:p>
            <a:pPr defTabSz="785813">
              <a:lnSpc>
                <a:spcPct val="85000"/>
              </a:lnSpc>
            </a:pP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11506" y="531453"/>
            <a:ext cx="7720189" cy="727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200" b="1" dirty="0">
                <a:solidFill>
                  <a:srgbClr val="C00000"/>
                </a:solidFill>
              </a:rPr>
              <a:t>Voies locales</a:t>
            </a:r>
            <a:br>
              <a:rPr lang="fi-FI" sz="3200" b="1" dirty="0">
                <a:solidFill>
                  <a:srgbClr val="C00000"/>
                </a:solidFill>
              </a:rPr>
            </a:br>
            <a:r>
              <a:rPr lang="fi-FI" sz="3200" b="1" dirty="0">
                <a:solidFill>
                  <a:srgbClr val="C00000"/>
                </a:solidFill>
              </a:rPr>
              <a:t>Voie intra-articulaire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43003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4378" y="2092325"/>
            <a:ext cx="8395243" cy="1336675"/>
          </a:xfrm>
        </p:spPr>
        <p:txBody>
          <a:bodyPr>
            <a:normAutofit/>
          </a:bodyPr>
          <a:lstStyle/>
          <a:p>
            <a:r>
              <a:rPr lang="fi-FI" sz="3200" b="1" dirty="0">
                <a:solidFill>
                  <a:srgbClr val="C00000"/>
                </a:solidFill>
              </a:rPr>
              <a:t>1. Mécanismes d’action</a:t>
            </a:r>
            <a:endParaRPr lang="fi-FI" sz="4000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07802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0">
                <a:latin typeface="Times New Roman" pitchFamily="18" charset="0"/>
              </a:rPr>
              <a:t>Cortic  00A.</a:t>
            </a:r>
            <a:fld id="{7CDA22E1-7D30-4CD2-B0AE-32C4EB36DFD5}" type="slidenum">
              <a:rPr lang="en-US" sz="1400" b="0">
                <a:latin typeface="Times New Roman" pitchFamily="18" charset="0"/>
              </a:rPr>
              <a:pPr/>
              <a:t>60</a:t>
            </a:fld>
            <a:endParaRPr lang="en-US" sz="1400" b="0">
              <a:latin typeface="Times New Roman" pitchFamily="18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>
          <a:xfrm>
            <a:off x="711905" y="584809"/>
            <a:ext cx="7720189" cy="727075"/>
          </a:xfrm>
        </p:spPr>
        <p:txBody>
          <a:bodyPr>
            <a:normAutofit fontScale="90000"/>
          </a:bodyPr>
          <a:lstStyle/>
          <a:p>
            <a:r>
              <a:rPr lang="fi-FI" sz="4000" b="1" dirty="0">
                <a:solidFill>
                  <a:srgbClr val="C00000"/>
                </a:solidFill>
              </a:rPr>
              <a:t>Voies locales</a:t>
            </a:r>
            <a:br>
              <a:rPr lang="fi-FI" sz="4000" b="1" dirty="0">
                <a:solidFill>
                  <a:srgbClr val="C00000"/>
                </a:solidFill>
              </a:rPr>
            </a:br>
            <a:r>
              <a:rPr lang="fi-FI" sz="3600" b="1" dirty="0">
                <a:solidFill>
                  <a:srgbClr val="C00000"/>
                </a:solidFill>
              </a:rPr>
              <a:t>Voie intra-articulaire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596194" y="2348880"/>
            <a:ext cx="7951612" cy="3802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500" tIns="25400" rIns="63500" bIns="25400">
            <a:spAutoFit/>
          </a:bodyPr>
          <a:lstStyle/>
          <a:p>
            <a:pPr defTabSz="762000">
              <a:lnSpc>
                <a:spcPct val="88000"/>
              </a:lnSpc>
            </a:pPr>
            <a:r>
              <a:rPr lang="fr-FR" sz="2400" dirty="0">
                <a:solidFill>
                  <a:srgbClr val="C00000"/>
                </a:solidFill>
              </a:rPr>
              <a:t>Dose exprimée </a:t>
            </a:r>
            <a:r>
              <a:rPr lang="fr-FR" sz="2400" b="1" dirty="0">
                <a:solidFill>
                  <a:srgbClr val="FF0000"/>
                </a:solidFill>
              </a:rPr>
              <a:t>in toto </a:t>
            </a:r>
            <a:endParaRPr lang="fr-FR" b="1" dirty="0">
              <a:solidFill>
                <a:srgbClr val="FF0000"/>
              </a:solidFill>
            </a:endParaRPr>
          </a:p>
          <a:p>
            <a:pPr defTabSz="762000">
              <a:lnSpc>
                <a:spcPct val="88000"/>
              </a:lnSpc>
            </a:pPr>
            <a:endParaRPr lang="fr-FR" sz="2000" dirty="0"/>
          </a:p>
          <a:p>
            <a:pPr defTabSz="762000">
              <a:lnSpc>
                <a:spcPct val="88000"/>
              </a:lnSpc>
            </a:pPr>
            <a:r>
              <a:rPr lang="fr-FR" sz="2000" dirty="0"/>
              <a:t>Attention aux effets systémiques qui peuvent être importants si plusieurs articulations sont traitées </a:t>
            </a:r>
          </a:p>
          <a:p>
            <a:pPr defTabSz="762000">
              <a:lnSpc>
                <a:spcPct val="88000"/>
              </a:lnSpc>
            </a:pPr>
            <a:endParaRPr lang="fr-FR" sz="2000" dirty="0"/>
          </a:p>
          <a:p>
            <a:pPr defTabSz="762000">
              <a:lnSpc>
                <a:spcPct val="88000"/>
              </a:lnSpc>
            </a:pPr>
            <a:r>
              <a:rPr lang="fr-FR" sz="2000" dirty="0"/>
              <a:t>Passage dans le sang d’une partie du PA : ne pas sur-doser</a:t>
            </a:r>
          </a:p>
          <a:p>
            <a:pPr defTabSz="762000">
              <a:lnSpc>
                <a:spcPct val="88000"/>
              </a:lnSpc>
            </a:pPr>
            <a:r>
              <a:rPr lang="fr-FR" sz="2000" dirty="0"/>
              <a:t>	</a:t>
            </a:r>
          </a:p>
          <a:p>
            <a:pPr defTabSz="762000">
              <a:lnSpc>
                <a:spcPct val="88000"/>
              </a:lnSpc>
            </a:pPr>
            <a:r>
              <a:rPr lang="fr-FR" sz="2000" dirty="0"/>
              <a:t>		</a:t>
            </a:r>
          </a:p>
          <a:p>
            <a:pPr marL="914400" lvl="1" indent="-457200" defTabSz="785813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		</a:t>
            </a:r>
            <a:r>
              <a:rPr lang="fr-FR" sz="2800" b="1" dirty="0">
                <a:solidFill>
                  <a:srgbClr val="FF0000"/>
                </a:solidFill>
              </a:rPr>
              <a:t>Délai dopage </a:t>
            </a:r>
            <a:r>
              <a:rPr lang="en-US" sz="2400" b="1" dirty="0">
                <a:solidFill>
                  <a:srgbClr val="FF0000"/>
                </a:solidFill>
              </a:rPr>
              <a:t>1-2 </a:t>
            </a:r>
            <a:r>
              <a:rPr lang="en-US" sz="2400" dirty="0">
                <a:solidFill>
                  <a:srgbClr val="FF0000"/>
                </a:solidFill>
              </a:rPr>
              <a:t>j</a:t>
            </a:r>
          </a:p>
          <a:p>
            <a:pPr marL="914400" lvl="1" indent="-457200" defTabSz="785813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US" sz="2000" i="1" dirty="0"/>
              <a:t>Vs</a:t>
            </a:r>
            <a:r>
              <a:rPr lang="en-US" sz="2000" dirty="0"/>
              <a:t> </a:t>
            </a:r>
            <a:r>
              <a:rPr lang="en-US" sz="2000" dirty="0" err="1"/>
              <a:t>détection</a:t>
            </a:r>
            <a:r>
              <a:rPr lang="en-US" sz="2000" dirty="0"/>
              <a:t> </a:t>
            </a:r>
            <a:r>
              <a:rPr lang="en-US" sz="2000" dirty="0" err="1"/>
              <a:t>dans</a:t>
            </a:r>
            <a:r>
              <a:rPr lang="en-US" sz="2000" dirty="0"/>
              <a:t> articulation pendant 4-15 j </a:t>
            </a:r>
          </a:p>
          <a:p>
            <a:pPr defTabSz="785813">
              <a:lnSpc>
                <a:spcPct val="85000"/>
              </a:lnSpc>
            </a:pPr>
            <a:endParaRPr lang="en-US" sz="2000" dirty="0"/>
          </a:p>
          <a:p>
            <a:pPr defTabSz="785813">
              <a:lnSpc>
                <a:spcPct val="85000"/>
              </a:lnSpc>
            </a:pPr>
            <a:r>
              <a:rPr lang="en-US" sz="2000" b="1" dirty="0" err="1"/>
              <a:t>Effets</a:t>
            </a:r>
            <a:r>
              <a:rPr lang="en-US" sz="2000" b="1" dirty="0"/>
              <a:t> sur </a:t>
            </a:r>
            <a:r>
              <a:rPr lang="en-US" sz="2000" b="1" dirty="0" err="1"/>
              <a:t>l’articulation</a:t>
            </a:r>
            <a:r>
              <a:rPr lang="en-US" sz="2000" b="1" dirty="0"/>
              <a:t> pendant </a:t>
            </a:r>
            <a:r>
              <a:rPr lang="en-US" sz="2000" b="1" u="sng" dirty="0"/>
              <a:t>1-2 </a:t>
            </a:r>
            <a:r>
              <a:rPr lang="en-US" sz="2000" b="1" u="sng" dirty="0" err="1"/>
              <a:t>mois</a:t>
            </a:r>
            <a:r>
              <a:rPr lang="en-US" sz="2000" b="1" u="sng" dirty="0"/>
              <a:t> </a:t>
            </a:r>
          </a:p>
          <a:p>
            <a:pPr defTabSz="762000">
              <a:lnSpc>
                <a:spcPct val="88000"/>
              </a:lnSpc>
            </a:pP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52229" name="Freeform 5"/>
          <p:cNvSpPr>
            <a:spLocks/>
          </p:cNvSpPr>
          <p:nvPr/>
        </p:nvSpPr>
        <p:spPr bwMode="invGray">
          <a:xfrm>
            <a:off x="7907918" y="845248"/>
            <a:ext cx="883356" cy="641350"/>
          </a:xfrm>
          <a:custGeom>
            <a:avLst/>
            <a:gdLst>
              <a:gd name="T0" fmla="*/ 60325 w 626"/>
              <a:gd name="T1" fmla="*/ 107950 h 404"/>
              <a:gd name="T2" fmla="*/ 50800 w 626"/>
              <a:gd name="T3" fmla="*/ 28575 h 404"/>
              <a:gd name="T4" fmla="*/ 101600 w 626"/>
              <a:gd name="T5" fmla="*/ 47625 h 404"/>
              <a:gd name="T6" fmla="*/ 149225 w 626"/>
              <a:gd name="T7" fmla="*/ 47625 h 404"/>
              <a:gd name="T8" fmla="*/ 196850 w 626"/>
              <a:gd name="T9" fmla="*/ 15875 h 404"/>
              <a:gd name="T10" fmla="*/ 306388 w 626"/>
              <a:gd name="T11" fmla="*/ 76200 h 404"/>
              <a:gd name="T12" fmla="*/ 457200 w 626"/>
              <a:gd name="T13" fmla="*/ 80963 h 404"/>
              <a:gd name="T14" fmla="*/ 844550 w 626"/>
              <a:gd name="T15" fmla="*/ 53975 h 404"/>
              <a:gd name="T16" fmla="*/ 984250 w 626"/>
              <a:gd name="T17" fmla="*/ 184150 h 404"/>
              <a:gd name="T18" fmla="*/ 993775 w 626"/>
              <a:gd name="T19" fmla="*/ 428625 h 404"/>
              <a:gd name="T20" fmla="*/ 962025 w 626"/>
              <a:gd name="T21" fmla="*/ 539750 h 404"/>
              <a:gd name="T22" fmla="*/ 962025 w 626"/>
              <a:gd name="T23" fmla="*/ 361950 h 404"/>
              <a:gd name="T24" fmla="*/ 936625 w 626"/>
              <a:gd name="T25" fmla="*/ 219075 h 404"/>
              <a:gd name="T26" fmla="*/ 917575 w 626"/>
              <a:gd name="T27" fmla="*/ 393700 h 404"/>
              <a:gd name="T28" fmla="*/ 898525 w 626"/>
              <a:gd name="T29" fmla="*/ 511175 h 404"/>
              <a:gd name="T30" fmla="*/ 876300 w 626"/>
              <a:gd name="T31" fmla="*/ 625475 h 404"/>
              <a:gd name="T32" fmla="*/ 854075 w 626"/>
              <a:gd name="T33" fmla="*/ 565150 h 404"/>
              <a:gd name="T34" fmla="*/ 835025 w 626"/>
              <a:gd name="T35" fmla="*/ 514350 h 404"/>
              <a:gd name="T36" fmla="*/ 793750 w 626"/>
              <a:gd name="T37" fmla="*/ 622300 h 404"/>
              <a:gd name="T38" fmla="*/ 787400 w 626"/>
              <a:gd name="T39" fmla="*/ 571500 h 404"/>
              <a:gd name="T40" fmla="*/ 800100 w 626"/>
              <a:gd name="T41" fmla="*/ 434975 h 404"/>
              <a:gd name="T42" fmla="*/ 781050 w 626"/>
              <a:gd name="T43" fmla="*/ 463550 h 404"/>
              <a:gd name="T44" fmla="*/ 742950 w 626"/>
              <a:gd name="T45" fmla="*/ 468313 h 404"/>
              <a:gd name="T46" fmla="*/ 708025 w 626"/>
              <a:gd name="T47" fmla="*/ 431800 h 404"/>
              <a:gd name="T48" fmla="*/ 625475 w 626"/>
              <a:gd name="T49" fmla="*/ 415925 h 404"/>
              <a:gd name="T50" fmla="*/ 463550 w 626"/>
              <a:gd name="T51" fmla="*/ 387350 h 404"/>
              <a:gd name="T52" fmla="*/ 422275 w 626"/>
              <a:gd name="T53" fmla="*/ 596900 h 404"/>
              <a:gd name="T54" fmla="*/ 361950 w 626"/>
              <a:gd name="T55" fmla="*/ 625475 h 404"/>
              <a:gd name="T56" fmla="*/ 390525 w 626"/>
              <a:gd name="T57" fmla="*/ 482600 h 404"/>
              <a:gd name="T58" fmla="*/ 374650 w 626"/>
              <a:gd name="T59" fmla="*/ 593725 h 404"/>
              <a:gd name="T60" fmla="*/ 307975 w 626"/>
              <a:gd name="T61" fmla="*/ 631825 h 404"/>
              <a:gd name="T62" fmla="*/ 339725 w 626"/>
              <a:gd name="T63" fmla="*/ 485775 h 404"/>
              <a:gd name="T64" fmla="*/ 285750 w 626"/>
              <a:gd name="T65" fmla="*/ 384175 h 404"/>
              <a:gd name="T66" fmla="*/ 196850 w 626"/>
              <a:gd name="T67" fmla="*/ 222250 h 404"/>
              <a:gd name="T68" fmla="*/ 92075 w 626"/>
              <a:gd name="T69" fmla="*/ 228600 h 404"/>
              <a:gd name="T70" fmla="*/ 19050 w 626"/>
              <a:gd name="T71" fmla="*/ 230188 h 40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26" h="404">
                <a:moveTo>
                  <a:pt x="0" y="128"/>
                </a:moveTo>
                <a:cubicBezTo>
                  <a:pt x="5" y="115"/>
                  <a:pt x="29" y="82"/>
                  <a:pt x="38" y="68"/>
                </a:cubicBezTo>
                <a:cubicBezTo>
                  <a:pt x="47" y="54"/>
                  <a:pt x="53" y="50"/>
                  <a:pt x="52" y="42"/>
                </a:cubicBezTo>
                <a:cubicBezTo>
                  <a:pt x="51" y="34"/>
                  <a:pt x="36" y="25"/>
                  <a:pt x="32" y="18"/>
                </a:cubicBezTo>
                <a:cubicBezTo>
                  <a:pt x="28" y="11"/>
                  <a:pt x="25" y="0"/>
                  <a:pt x="30" y="2"/>
                </a:cubicBezTo>
                <a:cubicBezTo>
                  <a:pt x="35" y="4"/>
                  <a:pt x="56" y="26"/>
                  <a:pt x="64" y="30"/>
                </a:cubicBezTo>
                <a:cubicBezTo>
                  <a:pt x="72" y="34"/>
                  <a:pt x="71" y="26"/>
                  <a:pt x="76" y="26"/>
                </a:cubicBezTo>
                <a:cubicBezTo>
                  <a:pt x="81" y="26"/>
                  <a:pt x="88" y="33"/>
                  <a:pt x="94" y="30"/>
                </a:cubicBezTo>
                <a:cubicBezTo>
                  <a:pt x="100" y="27"/>
                  <a:pt x="107" y="13"/>
                  <a:pt x="112" y="10"/>
                </a:cubicBezTo>
                <a:cubicBezTo>
                  <a:pt x="117" y="7"/>
                  <a:pt x="122" y="6"/>
                  <a:pt x="124" y="10"/>
                </a:cubicBezTo>
                <a:cubicBezTo>
                  <a:pt x="126" y="14"/>
                  <a:pt x="113" y="28"/>
                  <a:pt x="124" y="34"/>
                </a:cubicBezTo>
                <a:cubicBezTo>
                  <a:pt x="135" y="40"/>
                  <a:pt x="176" y="48"/>
                  <a:pt x="193" y="48"/>
                </a:cubicBezTo>
                <a:cubicBezTo>
                  <a:pt x="210" y="48"/>
                  <a:pt x="210" y="36"/>
                  <a:pt x="226" y="36"/>
                </a:cubicBezTo>
                <a:cubicBezTo>
                  <a:pt x="242" y="36"/>
                  <a:pt x="252" y="50"/>
                  <a:pt x="288" y="51"/>
                </a:cubicBezTo>
                <a:cubicBezTo>
                  <a:pt x="324" y="52"/>
                  <a:pt x="403" y="47"/>
                  <a:pt x="444" y="44"/>
                </a:cubicBezTo>
                <a:cubicBezTo>
                  <a:pt x="485" y="41"/>
                  <a:pt x="507" y="33"/>
                  <a:pt x="532" y="34"/>
                </a:cubicBezTo>
                <a:cubicBezTo>
                  <a:pt x="557" y="35"/>
                  <a:pt x="581" y="36"/>
                  <a:pt x="596" y="50"/>
                </a:cubicBezTo>
                <a:cubicBezTo>
                  <a:pt x="611" y="64"/>
                  <a:pt x="617" y="86"/>
                  <a:pt x="620" y="116"/>
                </a:cubicBezTo>
                <a:cubicBezTo>
                  <a:pt x="623" y="146"/>
                  <a:pt x="615" y="206"/>
                  <a:pt x="616" y="232"/>
                </a:cubicBezTo>
                <a:cubicBezTo>
                  <a:pt x="617" y="258"/>
                  <a:pt x="626" y="254"/>
                  <a:pt x="626" y="270"/>
                </a:cubicBezTo>
                <a:cubicBezTo>
                  <a:pt x="626" y="286"/>
                  <a:pt x="619" y="316"/>
                  <a:pt x="616" y="328"/>
                </a:cubicBezTo>
                <a:cubicBezTo>
                  <a:pt x="613" y="340"/>
                  <a:pt x="610" y="347"/>
                  <a:pt x="606" y="340"/>
                </a:cubicBezTo>
                <a:cubicBezTo>
                  <a:pt x="602" y="333"/>
                  <a:pt x="592" y="305"/>
                  <a:pt x="592" y="286"/>
                </a:cubicBezTo>
                <a:cubicBezTo>
                  <a:pt x="592" y="267"/>
                  <a:pt x="604" y="257"/>
                  <a:pt x="606" y="228"/>
                </a:cubicBezTo>
                <a:cubicBezTo>
                  <a:pt x="608" y="199"/>
                  <a:pt x="607" y="129"/>
                  <a:pt x="604" y="114"/>
                </a:cubicBezTo>
                <a:cubicBezTo>
                  <a:pt x="601" y="99"/>
                  <a:pt x="594" y="120"/>
                  <a:pt x="590" y="138"/>
                </a:cubicBezTo>
                <a:cubicBezTo>
                  <a:pt x="586" y="156"/>
                  <a:pt x="580" y="202"/>
                  <a:pt x="578" y="220"/>
                </a:cubicBezTo>
                <a:cubicBezTo>
                  <a:pt x="576" y="238"/>
                  <a:pt x="578" y="241"/>
                  <a:pt x="578" y="248"/>
                </a:cubicBezTo>
                <a:cubicBezTo>
                  <a:pt x="578" y="255"/>
                  <a:pt x="582" y="252"/>
                  <a:pt x="580" y="264"/>
                </a:cubicBezTo>
                <a:cubicBezTo>
                  <a:pt x="578" y="276"/>
                  <a:pt x="569" y="303"/>
                  <a:pt x="566" y="322"/>
                </a:cubicBezTo>
                <a:cubicBezTo>
                  <a:pt x="563" y="341"/>
                  <a:pt x="566" y="366"/>
                  <a:pt x="564" y="378"/>
                </a:cubicBezTo>
                <a:cubicBezTo>
                  <a:pt x="562" y="390"/>
                  <a:pt x="559" y="391"/>
                  <a:pt x="552" y="394"/>
                </a:cubicBezTo>
                <a:cubicBezTo>
                  <a:pt x="545" y="397"/>
                  <a:pt x="524" y="400"/>
                  <a:pt x="522" y="394"/>
                </a:cubicBezTo>
                <a:cubicBezTo>
                  <a:pt x="520" y="388"/>
                  <a:pt x="535" y="373"/>
                  <a:pt x="538" y="356"/>
                </a:cubicBezTo>
                <a:cubicBezTo>
                  <a:pt x="541" y="339"/>
                  <a:pt x="540" y="295"/>
                  <a:pt x="538" y="290"/>
                </a:cubicBezTo>
                <a:cubicBezTo>
                  <a:pt x="536" y="285"/>
                  <a:pt x="529" y="311"/>
                  <a:pt x="526" y="324"/>
                </a:cubicBezTo>
                <a:cubicBezTo>
                  <a:pt x="523" y="337"/>
                  <a:pt x="522" y="359"/>
                  <a:pt x="518" y="370"/>
                </a:cubicBezTo>
                <a:cubicBezTo>
                  <a:pt x="514" y="381"/>
                  <a:pt x="507" y="388"/>
                  <a:pt x="500" y="392"/>
                </a:cubicBezTo>
                <a:cubicBezTo>
                  <a:pt x="493" y="396"/>
                  <a:pt x="477" y="397"/>
                  <a:pt x="476" y="392"/>
                </a:cubicBezTo>
                <a:cubicBezTo>
                  <a:pt x="475" y="387"/>
                  <a:pt x="491" y="374"/>
                  <a:pt x="496" y="360"/>
                </a:cubicBezTo>
                <a:cubicBezTo>
                  <a:pt x="501" y="346"/>
                  <a:pt x="505" y="320"/>
                  <a:pt x="506" y="306"/>
                </a:cubicBezTo>
                <a:cubicBezTo>
                  <a:pt x="507" y="292"/>
                  <a:pt x="506" y="278"/>
                  <a:pt x="504" y="274"/>
                </a:cubicBezTo>
                <a:cubicBezTo>
                  <a:pt x="502" y="270"/>
                  <a:pt x="496" y="277"/>
                  <a:pt x="494" y="280"/>
                </a:cubicBezTo>
                <a:cubicBezTo>
                  <a:pt x="492" y="283"/>
                  <a:pt x="495" y="291"/>
                  <a:pt x="492" y="292"/>
                </a:cubicBezTo>
                <a:cubicBezTo>
                  <a:pt x="489" y="293"/>
                  <a:pt x="482" y="284"/>
                  <a:pt x="478" y="284"/>
                </a:cubicBezTo>
                <a:cubicBezTo>
                  <a:pt x="474" y="284"/>
                  <a:pt x="471" y="296"/>
                  <a:pt x="468" y="295"/>
                </a:cubicBezTo>
                <a:cubicBezTo>
                  <a:pt x="465" y="294"/>
                  <a:pt x="464" y="282"/>
                  <a:pt x="460" y="278"/>
                </a:cubicBezTo>
                <a:cubicBezTo>
                  <a:pt x="456" y="274"/>
                  <a:pt x="451" y="277"/>
                  <a:pt x="446" y="272"/>
                </a:cubicBezTo>
                <a:cubicBezTo>
                  <a:pt x="441" y="267"/>
                  <a:pt x="439" y="252"/>
                  <a:pt x="430" y="250"/>
                </a:cubicBezTo>
                <a:cubicBezTo>
                  <a:pt x="421" y="248"/>
                  <a:pt x="402" y="260"/>
                  <a:pt x="394" y="262"/>
                </a:cubicBezTo>
                <a:cubicBezTo>
                  <a:pt x="386" y="264"/>
                  <a:pt x="399" y="267"/>
                  <a:pt x="382" y="264"/>
                </a:cubicBezTo>
                <a:cubicBezTo>
                  <a:pt x="365" y="261"/>
                  <a:pt x="310" y="244"/>
                  <a:pt x="292" y="244"/>
                </a:cubicBezTo>
                <a:cubicBezTo>
                  <a:pt x="274" y="244"/>
                  <a:pt x="278" y="244"/>
                  <a:pt x="274" y="266"/>
                </a:cubicBezTo>
                <a:cubicBezTo>
                  <a:pt x="270" y="288"/>
                  <a:pt x="268" y="355"/>
                  <a:pt x="266" y="376"/>
                </a:cubicBezTo>
                <a:cubicBezTo>
                  <a:pt x="264" y="397"/>
                  <a:pt x="265" y="391"/>
                  <a:pt x="259" y="394"/>
                </a:cubicBezTo>
                <a:cubicBezTo>
                  <a:pt x="253" y="397"/>
                  <a:pt x="230" y="400"/>
                  <a:pt x="228" y="394"/>
                </a:cubicBezTo>
                <a:cubicBezTo>
                  <a:pt x="226" y="388"/>
                  <a:pt x="243" y="375"/>
                  <a:pt x="246" y="360"/>
                </a:cubicBezTo>
                <a:cubicBezTo>
                  <a:pt x="249" y="345"/>
                  <a:pt x="248" y="304"/>
                  <a:pt x="246" y="304"/>
                </a:cubicBezTo>
                <a:cubicBezTo>
                  <a:pt x="244" y="304"/>
                  <a:pt x="236" y="346"/>
                  <a:pt x="234" y="358"/>
                </a:cubicBezTo>
                <a:cubicBezTo>
                  <a:pt x="232" y="370"/>
                  <a:pt x="238" y="367"/>
                  <a:pt x="236" y="374"/>
                </a:cubicBezTo>
                <a:cubicBezTo>
                  <a:pt x="234" y="381"/>
                  <a:pt x="230" y="396"/>
                  <a:pt x="223" y="400"/>
                </a:cubicBezTo>
                <a:cubicBezTo>
                  <a:pt x="216" y="404"/>
                  <a:pt x="196" y="403"/>
                  <a:pt x="194" y="398"/>
                </a:cubicBezTo>
                <a:cubicBezTo>
                  <a:pt x="192" y="393"/>
                  <a:pt x="205" y="383"/>
                  <a:pt x="208" y="368"/>
                </a:cubicBezTo>
                <a:cubicBezTo>
                  <a:pt x="211" y="353"/>
                  <a:pt x="214" y="325"/>
                  <a:pt x="214" y="306"/>
                </a:cubicBezTo>
                <a:cubicBezTo>
                  <a:pt x="214" y="287"/>
                  <a:pt x="214" y="267"/>
                  <a:pt x="208" y="256"/>
                </a:cubicBezTo>
                <a:cubicBezTo>
                  <a:pt x="202" y="245"/>
                  <a:pt x="190" y="253"/>
                  <a:pt x="180" y="242"/>
                </a:cubicBezTo>
                <a:cubicBezTo>
                  <a:pt x="170" y="231"/>
                  <a:pt x="159" y="207"/>
                  <a:pt x="150" y="190"/>
                </a:cubicBezTo>
                <a:cubicBezTo>
                  <a:pt x="141" y="173"/>
                  <a:pt x="132" y="148"/>
                  <a:pt x="124" y="140"/>
                </a:cubicBezTo>
                <a:cubicBezTo>
                  <a:pt x="116" y="132"/>
                  <a:pt x="110" y="143"/>
                  <a:pt x="99" y="144"/>
                </a:cubicBezTo>
                <a:cubicBezTo>
                  <a:pt x="88" y="145"/>
                  <a:pt x="70" y="142"/>
                  <a:pt x="58" y="144"/>
                </a:cubicBezTo>
                <a:cubicBezTo>
                  <a:pt x="46" y="146"/>
                  <a:pt x="36" y="158"/>
                  <a:pt x="28" y="158"/>
                </a:cubicBezTo>
                <a:cubicBezTo>
                  <a:pt x="20" y="158"/>
                  <a:pt x="17" y="150"/>
                  <a:pt x="12" y="145"/>
                </a:cubicBezTo>
                <a:cubicBezTo>
                  <a:pt x="7" y="140"/>
                  <a:pt x="2" y="132"/>
                  <a:pt x="0" y="128"/>
                </a:cubicBezTo>
                <a:close/>
              </a:path>
            </a:pathLst>
          </a:cu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2230" name="Freeform 6"/>
          <p:cNvSpPr>
            <a:spLocks noChangeAspect="1"/>
          </p:cNvSpPr>
          <p:nvPr/>
        </p:nvSpPr>
        <p:spPr bwMode="invGray">
          <a:xfrm>
            <a:off x="346235" y="620688"/>
            <a:ext cx="835378" cy="849313"/>
          </a:xfrm>
          <a:custGeom>
            <a:avLst/>
            <a:gdLst>
              <a:gd name="T0" fmla="*/ 32626 w 1181"/>
              <a:gd name="T1" fmla="*/ 235390 h 1068"/>
              <a:gd name="T2" fmla="*/ 4775 w 1181"/>
              <a:gd name="T3" fmla="*/ 211533 h 1068"/>
              <a:gd name="T4" fmla="*/ 45359 w 1181"/>
              <a:gd name="T5" fmla="*/ 125647 h 1068"/>
              <a:gd name="T6" fmla="*/ 51725 w 1181"/>
              <a:gd name="T7" fmla="*/ 98609 h 1068"/>
              <a:gd name="T8" fmla="*/ 69232 w 1181"/>
              <a:gd name="T9" fmla="*/ 61233 h 1068"/>
              <a:gd name="T10" fmla="*/ 78781 w 1181"/>
              <a:gd name="T11" fmla="*/ 13519 h 1068"/>
              <a:gd name="T12" fmla="*/ 113795 w 1181"/>
              <a:gd name="T13" fmla="*/ 3976 h 1068"/>
              <a:gd name="T14" fmla="*/ 193371 w 1181"/>
              <a:gd name="T15" fmla="*/ 80319 h 1068"/>
              <a:gd name="T16" fmla="*/ 408228 w 1181"/>
              <a:gd name="T17" fmla="*/ 223462 h 1068"/>
              <a:gd name="T18" fmla="*/ 502924 w 1181"/>
              <a:gd name="T19" fmla="*/ 252885 h 1068"/>
              <a:gd name="T20" fmla="*/ 803724 w 1181"/>
              <a:gd name="T21" fmla="*/ 248909 h 1068"/>
              <a:gd name="T22" fmla="*/ 931047 w 1181"/>
              <a:gd name="T23" fmla="*/ 390461 h 1068"/>
              <a:gd name="T24" fmla="*/ 921497 w 1181"/>
              <a:gd name="T25" fmla="*/ 638575 h 1068"/>
              <a:gd name="T26" fmla="*/ 888075 w 1181"/>
              <a:gd name="T27" fmla="*/ 619490 h 1068"/>
              <a:gd name="T28" fmla="*/ 857040 w 1181"/>
              <a:gd name="T29" fmla="*/ 454876 h 1068"/>
              <a:gd name="T30" fmla="*/ 847491 w 1181"/>
              <a:gd name="T31" fmla="*/ 309347 h 1068"/>
              <a:gd name="T32" fmla="*/ 835555 w 1181"/>
              <a:gd name="T33" fmla="*/ 442947 h 1068"/>
              <a:gd name="T34" fmla="*/ 833167 w 1181"/>
              <a:gd name="T35" fmla="*/ 543147 h 1068"/>
              <a:gd name="T36" fmla="*/ 873751 w 1181"/>
              <a:gd name="T37" fmla="*/ 598018 h 1068"/>
              <a:gd name="T38" fmla="*/ 890462 w 1181"/>
              <a:gd name="T39" fmla="*/ 772175 h 1068"/>
              <a:gd name="T40" fmla="*/ 866590 w 1181"/>
              <a:gd name="T41" fmla="*/ 796032 h 1068"/>
              <a:gd name="T42" fmla="*/ 871364 w 1181"/>
              <a:gd name="T43" fmla="*/ 829432 h 1068"/>
              <a:gd name="T44" fmla="*/ 814069 w 1181"/>
              <a:gd name="T45" fmla="*/ 843746 h 1068"/>
              <a:gd name="T46" fmla="*/ 842717 w 1181"/>
              <a:gd name="T47" fmla="*/ 712532 h 1068"/>
              <a:gd name="T48" fmla="*/ 792583 w 1181"/>
              <a:gd name="T49" fmla="*/ 585294 h 1068"/>
              <a:gd name="T50" fmla="*/ 768710 w 1181"/>
              <a:gd name="T51" fmla="*/ 695832 h 1068"/>
              <a:gd name="T52" fmla="*/ 748816 w 1181"/>
              <a:gd name="T53" fmla="*/ 776151 h 1068"/>
              <a:gd name="T54" fmla="*/ 736880 w 1181"/>
              <a:gd name="T55" fmla="*/ 810346 h 1068"/>
              <a:gd name="T56" fmla="*/ 694704 w 1181"/>
              <a:gd name="T57" fmla="*/ 827046 h 1068"/>
              <a:gd name="T58" fmla="*/ 692317 w 1181"/>
              <a:gd name="T59" fmla="*/ 798418 h 1068"/>
              <a:gd name="T60" fmla="*/ 735288 w 1181"/>
              <a:gd name="T61" fmla="*/ 612332 h 1068"/>
              <a:gd name="T62" fmla="*/ 592050 w 1181"/>
              <a:gd name="T63" fmla="*/ 472371 h 1068"/>
              <a:gd name="T64" fmla="*/ 429714 w 1181"/>
              <a:gd name="T65" fmla="*/ 504180 h 1068"/>
              <a:gd name="T66" fmla="*/ 378785 w 1181"/>
              <a:gd name="T67" fmla="*/ 583704 h 1068"/>
              <a:gd name="T68" fmla="*/ 398679 w 1181"/>
              <a:gd name="T69" fmla="*/ 764223 h 1068"/>
              <a:gd name="T70" fmla="*/ 379581 w 1181"/>
              <a:gd name="T71" fmla="*/ 803189 h 1068"/>
              <a:gd name="T72" fmla="*/ 322285 w 1181"/>
              <a:gd name="T73" fmla="*/ 831023 h 1068"/>
              <a:gd name="T74" fmla="*/ 360482 w 1181"/>
              <a:gd name="T75" fmla="*/ 753089 h 1068"/>
              <a:gd name="T76" fmla="*/ 343771 w 1181"/>
              <a:gd name="T77" fmla="*/ 755475 h 1068"/>
              <a:gd name="T78" fmla="*/ 312736 w 1181"/>
              <a:gd name="T79" fmla="*/ 800804 h 1068"/>
              <a:gd name="T80" fmla="*/ 310349 w 1181"/>
              <a:gd name="T81" fmla="*/ 835794 h 1068"/>
              <a:gd name="T82" fmla="*/ 285680 w 1181"/>
              <a:gd name="T83" fmla="*/ 790465 h 1068"/>
              <a:gd name="T84" fmla="*/ 303187 w 1181"/>
              <a:gd name="T85" fmla="*/ 657661 h 1068"/>
              <a:gd name="T86" fmla="*/ 291250 w 1181"/>
              <a:gd name="T87" fmla="*/ 567004 h 1068"/>
              <a:gd name="T88" fmla="*/ 253054 w 1181"/>
              <a:gd name="T89" fmla="*/ 445333 h 1068"/>
              <a:gd name="T90" fmla="*/ 233955 w 1181"/>
              <a:gd name="T91" fmla="*/ 341952 h 1068"/>
              <a:gd name="T92" fmla="*/ 132893 w 1181"/>
              <a:gd name="T93" fmla="*/ 196424 h 1068"/>
              <a:gd name="T94" fmla="*/ 74006 w 1181"/>
              <a:gd name="T95" fmla="*/ 216304 h 106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181" h="1068">
                <a:moveTo>
                  <a:pt x="66" y="301"/>
                </a:moveTo>
                <a:cubicBezTo>
                  <a:pt x="57" y="305"/>
                  <a:pt x="48" y="298"/>
                  <a:pt x="41" y="296"/>
                </a:cubicBezTo>
                <a:cubicBezTo>
                  <a:pt x="34" y="294"/>
                  <a:pt x="27" y="295"/>
                  <a:pt x="21" y="290"/>
                </a:cubicBezTo>
                <a:cubicBezTo>
                  <a:pt x="15" y="285"/>
                  <a:pt x="8" y="276"/>
                  <a:pt x="6" y="266"/>
                </a:cubicBezTo>
                <a:cubicBezTo>
                  <a:pt x="4" y="256"/>
                  <a:pt x="0" y="250"/>
                  <a:pt x="9" y="232"/>
                </a:cubicBezTo>
                <a:cubicBezTo>
                  <a:pt x="18" y="214"/>
                  <a:pt x="49" y="174"/>
                  <a:pt x="57" y="158"/>
                </a:cubicBezTo>
                <a:cubicBezTo>
                  <a:pt x="65" y="142"/>
                  <a:pt x="55" y="143"/>
                  <a:pt x="56" y="137"/>
                </a:cubicBezTo>
                <a:cubicBezTo>
                  <a:pt x="57" y="131"/>
                  <a:pt x="62" y="131"/>
                  <a:pt x="65" y="124"/>
                </a:cubicBezTo>
                <a:cubicBezTo>
                  <a:pt x="68" y="117"/>
                  <a:pt x="68" y="103"/>
                  <a:pt x="72" y="95"/>
                </a:cubicBezTo>
                <a:cubicBezTo>
                  <a:pt x="76" y="87"/>
                  <a:pt x="81" y="83"/>
                  <a:pt x="87" y="77"/>
                </a:cubicBezTo>
                <a:cubicBezTo>
                  <a:pt x="93" y="71"/>
                  <a:pt x="105" y="69"/>
                  <a:pt x="107" y="59"/>
                </a:cubicBezTo>
                <a:cubicBezTo>
                  <a:pt x="109" y="49"/>
                  <a:pt x="96" y="21"/>
                  <a:pt x="99" y="17"/>
                </a:cubicBezTo>
                <a:cubicBezTo>
                  <a:pt x="102" y="13"/>
                  <a:pt x="119" y="40"/>
                  <a:pt x="126" y="38"/>
                </a:cubicBezTo>
                <a:cubicBezTo>
                  <a:pt x="133" y="36"/>
                  <a:pt x="135" y="0"/>
                  <a:pt x="143" y="5"/>
                </a:cubicBezTo>
                <a:cubicBezTo>
                  <a:pt x="151" y="10"/>
                  <a:pt x="160" y="52"/>
                  <a:pt x="177" y="68"/>
                </a:cubicBezTo>
                <a:cubicBezTo>
                  <a:pt x="194" y="84"/>
                  <a:pt x="202" y="76"/>
                  <a:pt x="243" y="101"/>
                </a:cubicBezTo>
                <a:cubicBezTo>
                  <a:pt x="284" y="126"/>
                  <a:pt x="378" y="191"/>
                  <a:pt x="423" y="221"/>
                </a:cubicBezTo>
                <a:cubicBezTo>
                  <a:pt x="468" y="251"/>
                  <a:pt x="490" y="268"/>
                  <a:pt x="513" y="281"/>
                </a:cubicBezTo>
                <a:cubicBezTo>
                  <a:pt x="536" y="294"/>
                  <a:pt x="540" y="296"/>
                  <a:pt x="560" y="302"/>
                </a:cubicBezTo>
                <a:cubicBezTo>
                  <a:pt x="580" y="308"/>
                  <a:pt x="588" y="320"/>
                  <a:pt x="632" y="318"/>
                </a:cubicBezTo>
                <a:cubicBezTo>
                  <a:pt x="676" y="316"/>
                  <a:pt x="759" y="294"/>
                  <a:pt x="822" y="293"/>
                </a:cubicBezTo>
                <a:cubicBezTo>
                  <a:pt x="885" y="292"/>
                  <a:pt x="963" y="300"/>
                  <a:pt x="1010" y="313"/>
                </a:cubicBezTo>
                <a:cubicBezTo>
                  <a:pt x="1057" y="326"/>
                  <a:pt x="1080" y="341"/>
                  <a:pt x="1107" y="371"/>
                </a:cubicBezTo>
                <a:cubicBezTo>
                  <a:pt x="1134" y="401"/>
                  <a:pt x="1159" y="442"/>
                  <a:pt x="1170" y="491"/>
                </a:cubicBezTo>
                <a:cubicBezTo>
                  <a:pt x="1181" y="540"/>
                  <a:pt x="1175" y="613"/>
                  <a:pt x="1173" y="665"/>
                </a:cubicBezTo>
                <a:cubicBezTo>
                  <a:pt x="1171" y="717"/>
                  <a:pt x="1162" y="776"/>
                  <a:pt x="1158" y="803"/>
                </a:cubicBezTo>
                <a:cubicBezTo>
                  <a:pt x="1154" y="830"/>
                  <a:pt x="1156" y="831"/>
                  <a:pt x="1149" y="827"/>
                </a:cubicBezTo>
                <a:cubicBezTo>
                  <a:pt x="1142" y="823"/>
                  <a:pt x="1128" y="801"/>
                  <a:pt x="1116" y="779"/>
                </a:cubicBezTo>
                <a:cubicBezTo>
                  <a:pt x="1104" y="757"/>
                  <a:pt x="1086" y="726"/>
                  <a:pt x="1080" y="692"/>
                </a:cubicBezTo>
                <a:cubicBezTo>
                  <a:pt x="1074" y="658"/>
                  <a:pt x="1077" y="611"/>
                  <a:pt x="1077" y="572"/>
                </a:cubicBezTo>
                <a:cubicBezTo>
                  <a:pt x="1077" y="533"/>
                  <a:pt x="1082" y="488"/>
                  <a:pt x="1080" y="458"/>
                </a:cubicBezTo>
                <a:cubicBezTo>
                  <a:pt x="1078" y="428"/>
                  <a:pt x="1068" y="389"/>
                  <a:pt x="1065" y="389"/>
                </a:cubicBezTo>
                <a:cubicBezTo>
                  <a:pt x="1062" y="389"/>
                  <a:pt x="1064" y="427"/>
                  <a:pt x="1062" y="455"/>
                </a:cubicBezTo>
                <a:cubicBezTo>
                  <a:pt x="1060" y="483"/>
                  <a:pt x="1055" y="531"/>
                  <a:pt x="1050" y="557"/>
                </a:cubicBezTo>
                <a:cubicBezTo>
                  <a:pt x="1045" y="583"/>
                  <a:pt x="1034" y="589"/>
                  <a:pt x="1034" y="610"/>
                </a:cubicBezTo>
                <a:cubicBezTo>
                  <a:pt x="1034" y="631"/>
                  <a:pt x="1039" y="662"/>
                  <a:pt x="1047" y="683"/>
                </a:cubicBezTo>
                <a:cubicBezTo>
                  <a:pt x="1055" y="704"/>
                  <a:pt x="1072" y="723"/>
                  <a:pt x="1080" y="734"/>
                </a:cubicBezTo>
                <a:cubicBezTo>
                  <a:pt x="1088" y="745"/>
                  <a:pt x="1096" y="738"/>
                  <a:pt x="1098" y="752"/>
                </a:cubicBezTo>
                <a:cubicBezTo>
                  <a:pt x="1100" y="766"/>
                  <a:pt x="1089" y="782"/>
                  <a:pt x="1092" y="818"/>
                </a:cubicBezTo>
                <a:cubicBezTo>
                  <a:pt x="1095" y="854"/>
                  <a:pt x="1118" y="944"/>
                  <a:pt x="1119" y="971"/>
                </a:cubicBezTo>
                <a:cubicBezTo>
                  <a:pt x="1120" y="998"/>
                  <a:pt x="1103" y="978"/>
                  <a:pt x="1098" y="983"/>
                </a:cubicBezTo>
                <a:cubicBezTo>
                  <a:pt x="1093" y="988"/>
                  <a:pt x="1088" y="994"/>
                  <a:pt x="1089" y="1001"/>
                </a:cubicBezTo>
                <a:cubicBezTo>
                  <a:pt x="1090" y="1008"/>
                  <a:pt x="1100" y="1018"/>
                  <a:pt x="1101" y="1025"/>
                </a:cubicBezTo>
                <a:cubicBezTo>
                  <a:pt x="1102" y="1032"/>
                  <a:pt x="1099" y="1037"/>
                  <a:pt x="1095" y="1043"/>
                </a:cubicBezTo>
                <a:cubicBezTo>
                  <a:pt x="1091" y="1049"/>
                  <a:pt x="1089" y="1058"/>
                  <a:pt x="1077" y="1061"/>
                </a:cubicBezTo>
                <a:cubicBezTo>
                  <a:pt x="1065" y="1064"/>
                  <a:pt x="1028" y="1068"/>
                  <a:pt x="1023" y="1061"/>
                </a:cubicBezTo>
                <a:cubicBezTo>
                  <a:pt x="1018" y="1054"/>
                  <a:pt x="1038" y="1046"/>
                  <a:pt x="1044" y="1019"/>
                </a:cubicBezTo>
                <a:cubicBezTo>
                  <a:pt x="1050" y="992"/>
                  <a:pt x="1060" y="933"/>
                  <a:pt x="1059" y="896"/>
                </a:cubicBezTo>
                <a:cubicBezTo>
                  <a:pt x="1058" y="859"/>
                  <a:pt x="1045" y="826"/>
                  <a:pt x="1035" y="799"/>
                </a:cubicBezTo>
                <a:cubicBezTo>
                  <a:pt x="1025" y="772"/>
                  <a:pt x="1006" y="736"/>
                  <a:pt x="996" y="736"/>
                </a:cubicBezTo>
                <a:cubicBezTo>
                  <a:pt x="986" y="736"/>
                  <a:pt x="980" y="777"/>
                  <a:pt x="975" y="800"/>
                </a:cubicBezTo>
                <a:cubicBezTo>
                  <a:pt x="970" y="823"/>
                  <a:pt x="968" y="847"/>
                  <a:pt x="966" y="875"/>
                </a:cubicBezTo>
                <a:cubicBezTo>
                  <a:pt x="964" y="903"/>
                  <a:pt x="969" y="950"/>
                  <a:pt x="965" y="967"/>
                </a:cubicBezTo>
                <a:cubicBezTo>
                  <a:pt x="961" y="984"/>
                  <a:pt x="949" y="971"/>
                  <a:pt x="941" y="976"/>
                </a:cubicBezTo>
                <a:cubicBezTo>
                  <a:pt x="933" y="981"/>
                  <a:pt x="920" y="988"/>
                  <a:pt x="918" y="995"/>
                </a:cubicBezTo>
                <a:cubicBezTo>
                  <a:pt x="916" y="1002"/>
                  <a:pt x="927" y="1012"/>
                  <a:pt x="926" y="1019"/>
                </a:cubicBezTo>
                <a:cubicBezTo>
                  <a:pt x="925" y="1026"/>
                  <a:pt x="923" y="1037"/>
                  <a:pt x="914" y="1040"/>
                </a:cubicBezTo>
                <a:cubicBezTo>
                  <a:pt x="905" y="1043"/>
                  <a:pt x="885" y="1040"/>
                  <a:pt x="873" y="1040"/>
                </a:cubicBezTo>
                <a:cubicBezTo>
                  <a:pt x="861" y="1040"/>
                  <a:pt x="840" y="1046"/>
                  <a:pt x="840" y="1040"/>
                </a:cubicBezTo>
                <a:cubicBezTo>
                  <a:pt x="840" y="1034"/>
                  <a:pt x="858" y="1020"/>
                  <a:pt x="870" y="1004"/>
                </a:cubicBezTo>
                <a:cubicBezTo>
                  <a:pt x="882" y="988"/>
                  <a:pt x="902" y="985"/>
                  <a:pt x="911" y="946"/>
                </a:cubicBezTo>
                <a:cubicBezTo>
                  <a:pt x="920" y="907"/>
                  <a:pt x="934" y="828"/>
                  <a:pt x="924" y="770"/>
                </a:cubicBezTo>
                <a:cubicBezTo>
                  <a:pt x="914" y="712"/>
                  <a:pt x="879" y="628"/>
                  <a:pt x="849" y="599"/>
                </a:cubicBezTo>
                <a:cubicBezTo>
                  <a:pt x="819" y="570"/>
                  <a:pt x="777" y="590"/>
                  <a:pt x="744" y="594"/>
                </a:cubicBezTo>
                <a:cubicBezTo>
                  <a:pt x="711" y="598"/>
                  <a:pt x="684" y="619"/>
                  <a:pt x="650" y="626"/>
                </a:cubicBezTo>
                <a:cubicBezTo>
                  <a:pt x="616" y="633"/>
                  <a:pt x="567" y="634"/>
                  <a:pt x="540" y="634"/>
                </a:cubicBezTo>
                <a:cubicBezTo>
                  <a:pt x="513" y="634"/>
                  <a:pt x="496" y="609"/>
                  <a:pt x="485" y="626"/>
                </a:cubicBezTo>
                <a:cubicBezTo>
                  <a:pt x="474" y="643"/>
                  <a:pt x="474" y="682"/>
                  <a:pt x="476" y="734"/>
                </a:cubicBezTo>
                <a:cubicBezTo>
                  <a:pt x="478" y="786"/>
                  <a:pt x="494" y="900"/>
                  <a:pt x="498" y="938"/>
                </a:cubicBezTo>
                <a:cubicBezTo>
                  <a:pt x="502" y="976"/>
                  <a:pt x="505" y="953"/>
                  <a:pt x="501" y="961"/>
                </a:cubicBezTo>
                <a:cubicBezTo>
                  <a:pt x="497" y="969"/>
                  <a:pt x="477" y="980"/>
                  <a:pt x="473" y="988"/>
                </a:cubicBezTo>
                <a:cubicBezTo>
                  <a:pt x="469" y="996"/>
                  <a:pt x="480" y="1001"/>
                  <a:pt x="477" y="1010"/>
                </a:cubicBezTo>
                <a:cubicBezTo>
                  <a:pt x="474" y="1019"/>
                  <a:pt x="467" y="1039"/>
                  <a:pt x="455" y="1045"/>
                </a:cubicBezTo>
                <a:cubicBezTo>
                  <a:pt x="443" y="1051"/>
                  <a:pt x="411" y="1049"/>
                  <a:pt x="405" y="1045"/>
                </a:cubicBezTo>
                <a:cubicBezTo>
                  <a:pt x="399" y="1041"/>
                  <a:pt x="409" y="1035"/>
                  <a:pt x="417" y="1019"/>
                </a:cubicBezTo>
                <a:cubicBezTo>
                  <a:pt x="425" y="1003"/>
                  <a:pt x="449" y="970"/>
                  <a:pt x="453" y="947"/>
                </a:cubicBezTo>
                <a:cubicBezTo>
                  <a:pt x="457" y="924"/>
                  <a:pt x="444" y="878"/>
                  <a:pt x="441" y="878"/>
                </a:cubicBezTo>
                <a:cubicBezTo>
                  <a:pt x="438" y="878"/>
                  <a:pt x="437" y="929"/>
                  <a:pt x="432" y="950"/>
                </a:cubicBezTo>
                <a:cubicBezTo>
                  <a:pt x="427" y="971"/>
                  <a:pt x="419" y="994"/>
                  <a:pt x="413" y="1003"/>
                </a:cubicBezTo>
                <a:cubicBezTo>
                  <a:pt x="407" y="1012"/>
                  <a:pt x="394" y="1003"/>
                  <a:pt x="393" y="1007"/>
                </a:cubicBezTo>
                <a:cubicBezTo>
                  <a:pt x="392" y="1011"/>
                  <a:pt x="404" y="1020"/>
                  <a:pt x="404" y="1027"/>
                </a:cubicBezTo>
                <a:cubicBezTo>
                  <a:pt x="404" y="1034"/>
                  <a:pt x="402" y="1047"/>
                  <a:pt x="390" y="1051"/>
                </a:cubicBezTo>
                <a:cubicBezTo>
                  <a:pt x="378" y="1055"/>
                  <a:pt x="334" y="1061"/>
                  <a:pt x="329" y="1051"/>
                </a:cubicBezTo>
                <a:cubicBezTo>
                  <a:pt x="324" y="1041"/>
                  <a:pt x="350" y="1017"/>
                  <a:pt x="359" y="994"/>
                </a:cubicBezTo>
                <a:cubicBezTo>
                  <a:pt x="368" y="971"/>
                  <a:pt x="380" y="942"/>
                  <a:pt x="384" y="914"/>
                </a:cubicBezTo>
                <a:cubicBezTo>
                  <a:pt x="388" y="886"/>
                  <a:pt x="382" y="849"/>
                  <a:pt x="381" y="827"/>
                </a:cubicBezTo>
                <a:cubicBezTo>
                  <a:pt x="380" y="805"/>
                  <a:pt x="377" y="800"/>
                  <a:pt x="375" y="781"/>
                </a:cubicBezTo>
                <a:cubicBezTo>
                  <a:pt x="373" y="762"/>
                  <a:pt x="369" y="739"/>
                  <a:pt x="366" y="713"/>
                </a:cubicBezTo>
                <a:cubicBezTo>
                  <a:pt x="363" y="687"/>
                  <a:pt x="362" y="648"/>
                  <a:pt x="354" y="623"/>
                </a:cubicBezTo>
                <a:cubicBezTo>
                  <a:pt x="346" y="598"/>
                  <a:pt x="326" y="584"/>
                  <a:pt x="318" y="560"/>
                </a:cubicBezTo>
                <a:cubicBezTo>
                  <a:pt x="310" y="536"/>
                  <a:pt x="309" y="503"/>
                  <a:pt x="305" y="481"/>
                </a:cubicBezTo>
                <a:cubicBezTo>
                  <a:pt x="301" y="459"/>
                  <a:pt x="312" y="466"/>
                  <a:pt x="294" y="430"/>
                </a:cubicBezTo>
                <a:cubicBezTo>
                  <a:pt x="276" y="394"/>
                  <a:pt x="216" y="296"/>
                  <a:pt x="195" y="266"/>
                </a:cubicBezTo>
                <a:cubicBezTo>
                  <a:pt x="174" y="236"/>
                  <a:pt x="178" y="250"/>
                  <a:pt x="167" y="247"/>
                </a:cubicBezTo>
                <a:cubicBezTo>
                  <a:pt x="156" y="244"/>
                  <a:pt x="141" y="244"/>
                  <a:pt x="129" y="248"/>
                </a:cubicBezTo>
                <a:cubicBezTo>
                  <a:pt x="117" y="252"/>
                  <a:pt x="103" y="263"/>
                  <a:pt x="93" y="272"/>
                </a:cubicBezTo>
                <a:cubicBezTo>
                  <a:pt x="83" y="281"/>
                  <a:pt x="74" y="297"/>
                  <a:pt x="66" y="301"/>
                </a:cubicBezTo>
                <a:close/>
              </a:path>
            </a:pathLst>
          </a:custGeom>
          <a:solidFill>
            <a:srgbClr val="C00000"/>
          </a:solidFill>
          <a:ln w="31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93" y="4177536"/>
            <a:ext cx="1008112" cy="88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066907"/>
            <a:ext cx="432048" cy="435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832896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659372" y="591840"/>
            <a:ext cx="7772400" cy="1397000"/>
          </a:xfrm>
        </p:spPr>
        <p:txBody>
          <a:bodyPr>
            <a:normAutofit fontScale="90000"/>
          </a:bodyPr>
          <a:lstStyle/>
          <a:p>
            <a:r>
              <a:rPr lang="fi-FI" sz="4000" b="1" dirty="0">
                <a:solidFill>
                  <a:srgbClr val="C00000"/>
                </a:solidFill>
              </a:rPr>
              <a:t>Voies locales</a:t>
            </a:r>
            <a:br>
              <a:rPr lang="fi-FI" sz="4000" b="1" dirty="0">
                <a:solidFill>
                  <a:srgbClr val="C00000"/>
                </a:solidFill>
              </a:rPr>
            </a:br>
            <a:br>
              <a:rPr lang="fi-FI" sz="4000" b="1" dirty="0">
                <a:solidFill>
                  <a:srgbClr val="C00000"/>
                </a:solidFill>
              </a:rPr>
            </a:br>
            <a:r>
              <a:rPr lang="fi-FI" sz="3100" b="1" dirty="0">
                <a:solidFill>
                  <a:srgbClr val="C00000"/>
                </a:solidFill>
              </a:rPr>
              <a:t>Voie intramammaire = </a:t>
            </a:r>
            <a:r>
              <a:rPr lang="fr-FR" sz="3600" b="1" dirty="0">
                <a:solidFill>
                  <a:srgbClr val="FF0000"/>
                </a:solidFill>
              </a:rPr>
              <a:t>Mauvaise pratique</a:t>
            </a:r>
            <a:br>
              <a:rPr lang="fr-FR" sz="4000" b="1" dirty="0">
                <a:solidFill>
                  <a:srgbClr val="FF0000"/>
                </a:solidFill>
              </a:rPr>
            </a:br>
            <a:endParaRPr lang="fi-FI" sz="4000" b="1" dirty="0">
              <a:solidFill>
                <a:srgbClr val="C00000"/>
              </a:solidFill>
            </a:endParaRPr>
          </a:p>
        </p:txBody>
      </p:sp>
      <p:sp>
        <p:nvSpPr>
          <p:cNvPr id="48132" name="Rectangle 3"/>
          <p:cNvSpPr>
            <a:spLocks noChangeArrowheads="1"/>
          </p:cNvSpPr>
          <p:nvPr/>
        </p:nvSpPr>
        <p:spPr bwMode="auto">
          <a:xfrm>
            <a:off x="323528" y="1988840"/>
            <a:ext cx="8108244" cy="2987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500" tIns="25400" rIns="63500" bIns="25400">
            <a:spAutoFit/>
          </a:bodyPr>
          <a:lstStyle/>
          <a:p>
            <a:pPr defTabSz="762000">
              <a:lnSpc>
                <a:spcPct val="90000"/>
              </a:lnSpc>
            </a:pPr>
            <a:endParaRPr lang="fr-FR" sz="2400" dirty="0"/>
          </a:p>
          <a:p>
            <a:pPr defTabSz="762000">
              <a:lnSpc>
                <a:spcPct val="90000"/>
              </a:lnSpc>
            </a:pPr>
            <a:r>
              <a:rPr lang="fr-FR" sz="2400" dirty="0"/>
              <a:t>	</a:t>
            </a:r>
          </a:p>
          <a:p>
            <a:pPr defTabSz="762000">
              <a:lnSpc>
                <a:spcPct val="90000"/>
              </a:lnSpc>
            </a:pPr>
            <a:endParaRPr lang="fr-FR" sz="2400" dirty="0"/>
          </a:p>
          <a:p>
            <a:pPr defTabSz="762000">
              <a:lnSpc>
                <a:spcPct val="90000"/>
              </a:lnSpc>
            </a:pPr>
            <a:r>
              <a:rPr lang="fr-FR" sz="2400" dirty="0"/>
              <a:t>	En lactation :</a:t>
            </a:r>
            <a:r>
              <a:rPr lang="fr-FR" sz="1600" dirty="0"/>
              <a:t> </a:t>
            </a:r>
          </a:p>
          <a:p>
            <a:pPr marL="1200150" lvl="2" indent="-285750" defTabSz="7620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600" dirty="0"/>
              <a:t>élimination rapide du corticoïde  avec le lait</a:t>
            </a:r>
          </a:p>
          <a:p>
            <a:pPr marL="1200150" lvl="2" indent="-285750" defTabSz="7620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600" dirty="0"/>
              <a:t>et passage rapide dans la circulation systémique</a:t>
            </a:r>
          </a:p>
          <a:p>
            <a:pPr defTabSz="762000">
              <a:lnSpc>
                <a:spcPct val="90000"/>
              </a:lnSpc>
            </a:pPr>
            <a:r>
              <a:rPr lang="fr-FR" sz="2800" i="1" dirty="0"/>
              <a:t>       </a:t>
            </a:r>
            <a:r>
              <a:rPr lang="fr-FR" sz="2400" i="1" dirty="0"/>
              <a:t> 	</a:t>
            </a:r>
          </a:p>
          <a:p>
            <a:pPr defTabSz="762000">
              <a:lnSpc>
                <a:spcPct val="90000"/>
              </a:lnSpc>
            </a:pPr>
            <a:r>
              <a:rPr lang="fr-FR" sz="2400" dirty="0"/>
              <a:t>	En dehors de la lactation :</a:t>
            </a:r>
          </a:p>
          <a:p>
            <a:pPr marL="1200150" lvl="2" indent="-285750" defTabSz="7620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600" dirty="0"/>
              <a:t>passage dans la circulation systémique</a:t>
            </a:r>
          </a:p>
          <a:p>
            <a:pPr marL="1200150" lvl="2" indent="-285750" defTabSz="7620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600" dirty="0"/>
              <a:t>risque d'avortement</a:t>
            </a:r>
          </a:p>
        </p:txBody>
      </p:sp>
      <p:sp>
        <p:nvSpPr>
          <p:cNvPr id="48133" name="Freeform 4"/>
          <p:cNvSpPr>
            <a:spLocks/>
          </p:cNvSpPr>
          <p:nvPr/>
        </p:nvSpPr>
        <p:spPr bwMode="invGray">
          <a:xfrm>
            <a:off x="7663745" y="2228850"/>
            <a:ext cx="883356" cy="641350"/>
          </a:xfrm>
          <a:custGeom>
            <a:avLst/>
            <a:gdLst>
              <a:gd name="T0" fmla="*/ 60325 w 626"/>
              <a:gd name="T1" fmla="*/ 107950 h 404"/>
              <a:gd name="T2" fmla="*/ 50800 w 626"/>
              <a:gd name="T3" fmla="*/ 28575 h 404"/>
              <a:gd name="T4" fmla="*/ 101600 w 626"/>
              <a:gd name="T5" fmla="*/ 47625 h 404"/>
              <a:gd name="T6" fmla="*/ 149225 w 626"/>
              <a:gd name="T7" fmla="*/ 47625 h 404"/>
              <a:gd name="T8" fmla="*/ 196850 w 626"/>
              <a:gd name="T9" fmla="*/ 15875 h 404"/>
              <a:gd name="T10" fmla="*/ 306388 w 626"/>
              <a:gd name="T11" fmla="*/ 76200 h 404"/>
              <a:gd name="T12" fmla="*/ 457200 w 626"/>
              <a:gd name="T13" fmla="*/ 80963 h 404"/>
              <a:gd name="T14" fmla="*/ 844550 w 626"/>
              <a:gd name="T15" fmla="*/ 53975 h 404"/>
              <a:gd name="T16" fmla="*/ 984250 w 626"/>
              <a:gd name="T17" fmla="*/ 184150 h 404"/>
              <a:gd name="T18" fmla="*/ 993775 w 626"/>
              <a:gd name="T19" fmla="*/ 428625 h 404"/>
              <a:gd name="T20" fmla="*/ 962025 w 626"/>
              <a:gd name="T21" fmla="*/ 539750 h 404"/>
              <a:gd name="T22" fmla="*/ 962025 w 626"/>
              <a:gd name="T23" fmla="*/ 361950 h 404"/>
              <a:gd name="T24" fmla="*/ 936625 w 626"/>
              <a:gd name="T25" fmla="*/ 219075 h 404"/>
              <a:gd name="T26" fmla="*/ 917575 w 626"/>
              <a:gd name="T27" fmla="*/ 393700 h 404"/>
              <a:gd name="T28" fmla="*/ 898525 w 626"/>
              <a:gd name="T29" fmla="*/ 511175 h 404"/>
              <a:gd name="T30" fmla="*/ 876300 w 626"/>
              <a:gd name="T31" fmla="*/ 625475 h 404"/>
              <a:gd name="T32" fmla="*/ 854075 w 626"/>
              <a:gd name="T33" fmla="*/ 565150 h 404"/>
              <a:gd name="T34" fmla="*/ 835025 w 626"/>
              <a:gd name="T35" fmla="*/ 514350 h 404"/>
              <a:gd name="T36" fmla="*/ 793750 w 626"/>
              <a:gd name="T37" fmla="*/ 622300 h 404"/>
              <a:gd name="T38" fmla="*/ 787400 w 626"/>
              <a:gd name="T39" fmla="*/ 571500 h 404"/>
              <a:gd name="T40" fmla="*/ 800100 w 626"/>
              <a:gd name="T41" fmla="*/ 434975 h 404"/>
              <a:gd name="T42" fmla="*/ 781050 w 626"/>
              <a:gd name="T43" fmla="*/ 463550 h 404"/>
              <a:gd name="T44" fmla="*/ 742950 w 626"/>
              <a:gd name="T45" fmla="*/ 468313 h 404"/>
              <a:gd name="T46" fmla="*/ 708025 w 626"/>
              <a:gd name="T47" fmla="*/ 431800 h 404"/>
              <a:gd name="T48" fmla="*/ 625475 w 626"/>
              <a:gd name="T49" fmla="*/ 415925 h 404"/>
              <a:gd name="T50" fmla="*/ 463550 w 626"/>
              <a:gd name="T51" fmla="*/ 387350 h 404"/>
              <a:gd name="T52" fmla="*/ 422275 w 626"/>
              <a:gd name="T53" fmla="*/ 596900 h 404"/>
              <a:gd name="T54" fmla="*/ 361950 w 626"/>
              <a:gd name="T55" fmla="*/ 625475 h 404"/>
              <a:gd name="T56" fmla="*/ 390525 w 626"/>
              <a:gd name="T57" fmla="*/ 482600 h 404"/>
              <a:gd name="T58" fmla="*/ 374650 w 626"/>
              <a:gd name="T59" fmla="*/ 593725 h 404"/>
              <a:gd name="T60" fmla="*/ 307975 w 626"/>
              <a:gd name="T61" fmla="*/ 631825 h 404"/>
              <a:gd name="T62" fmla="*/ 339725 w 626"/>
              <a:gd name="T63" fmla="*/ 485775 h 404"/>
              <a:gd name="T64" fmla="*/ 285750 w 626"/>
              <a:gd name="T65" fmla="*/ 384175 h 404"/>
              <a:gd name="T66" fmla="*/ 196850 w 626"/>
              <a:gd name="T67" fmla="*/ 222250 h 404"/>
              <a:gd name="T68" fmla="*/ 92075 w 626"/>
              <a:gd name="T69" fmla="*/ 228600 h 404"/>
              <a:gd name="T70" fmla="*/ 19050 w 626"/>
              <a:gd name="T71" fmla="*/ 230188 h 40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26" h="404">
                <a:moveTo>
                  <a:pt x="0" y="128"/>
                </a:moveTo>
                <a:cubicBezTo>
                  <a:pt x="5" y="115"/>
                  <a:pt x="29" y="82"/>
                  <a:pt x="38" y="68"/>
                </a:cubicBezTo>
                <a:cubicBezTo>
                  <a:pt x="47" y="54"/>
                  <a:pt x="53" y="50"/>
                  <a:pt x="52" y="42"/>
                </a:cubicBezTo>
                <a:cubicBezTo>
                  <a:pt x="51" y="34"/>
                  <a:pt x="36" y="25"/>
                  <a:pt x="32" y="18"/>
                </a:cubicBezTo>
                <a:cubicBezTo>
                  <a:pt x="28" y="11"/>
                  <a:pt x="25" y="0"/>
                  <a:pt x="30" y="2"/>
                </a:cubicBezTo>
                <a:cubicBezTo>
                  <a:pt x="35" y="4"/>
                  <a:pt x="56" y="26"/>
                  <a:pt x="64" y="30"/>
                </a:cubicBezTo>
                <a:cubicBezTo>
                  <a:pt x="72" y="34"/>
                  <a:pt x="71" y="26"/>
                  <a:pt x="76" y="26"/>
                </a:cubicBezTo>
                <a:cubicBezTo>
                  <a:pt x="81" y="26"/>
                  <a:pt x="88" y="33"/>
                  <a:pt x="94" y="30"/>
                </a:cubicBezTo>
                <a:cubicBezTo>
                  <a:pt x="100" y="27"/>
                  <a:pt x="107" y="13"/>
                  <a:pt x="112" y="10"/>
                </a:cubicBezTo>
                <a:cubicBezTo>
                  <a:pt x="117" y="7"/>
                  <a:pt x="122" y="6"/>
                  <a:pt x="124" y="10"/>
                </a:cubicBezTo>
                <a:cubicBezTo>
                  <a:pt x="126" y="14"/>
                  <a:pt x="113" y="28"/>
                  <a:pt x="124" y="34"/>
                </a:cubicBezTo>
                <a:cubicBezTo>
                  <a:pt x="135" y="40"/>
                  <a:pt x="176" y="48"/>
                  <a:pt x="193" y="48"/>
                </a:cubicBezTo>
                <a:cubicBezTo>
                  <a:pt x="210" y="48"/>
                  <a:pt x="210" y="36"/>
                  <a:pt x="226" y="36"/>
                </a:cubicBezTo>
                <a:cubicBezTo>
                  <a:pt x="242" y="36"/>
                  <a:pt x="252" y="50"/>
                  <a:pt x="288" y="51"/>
                </a:cubicBezTo>
                <a:cubicBezTo>
                  <a:pt x="324" y="52"/>
                  <a:pt x="403" y="47"/>
                  <a:pt x="444" y="44"/>
                </a:cubicBezTo>
                <a:cubicBezTo>
                  <a:pt x="485" y="41"/>
                  <a:pt x="507" y="33"/>
                  <a:pt x="532" y="34"/>
                </a:cubicBezTo>
                <a:cubicBezTo>
                  <a:pt x="557" y="35"/>
                  <a:pt x="581" y="36"/>
                  <a:pt x="596" y="50"/>
                </a:cubicBezTo>
                <a:cubicBezTo>
                  <a:pt x="611" y="64"/>
                  <a:pt x="617" y="86"/>
                  <a:pt x="620" y="116"/>
                </a:cubicBezTo>
                <a:cubicBezTo>
                  <a:pt x="623" y="146"/>
                  <a:pt x="615" y="206"/>
                  <a:pt x="616" y="232"/>
                </a:cubicBezTo>
                <a:cubicBezTo>
                  <a:pt x="617" y="258"/>
                  <a:pt x="626" y="254"/>
                  <a:pt x="626" y="270"/>
                </a:cubicBezTo>
                <a:cubicBezTo>
                  <a:pt x="626" y="286"/>
                  <a:pt x="619" y="316"/>
                  <a:pt x="616" y="328"/>
                </a:cubicBezTo>
                <a:cubicBezTo>
                  <a:pt x="613" y="340"/>
                  <a:pt x="610" y="347"/>
                  <a:pt x="606" y="340"/>
                </a:cubicBezTo>
                <a:cubicBezTo>
                  <a:pt x="602" y="333"/>
                  <a:pt x="592" y="305"/>
                  <a:pt x="592" y="286"/>
                </a:cubicBezTo>
                <a:cubicBezTo>
                  <a:pt x="592" y="267"/>
                  <a:pt x="604" y="257"/>
                  <a:pt x="606" y="228"/>
                </a:cubicBezTo>
                <a:cubicBezTo>
                  <a:pt x="608" y="199"/>
                  <a:pt x="607" y="129"/>
                  <a:pt x="604" y="114"/>
                </a:cubicBezTo>
                <a:cubicBezTo>
                  <a:pt x="601" y="99"/>
                  <a:pt x="594" y="120"/>
                  <a:pt x="590" y="138"/>
                </a:cubicBezTo>
                <a:cubicBezTo>
                  <a:pt x="586" y="156"/>
                  <a:pt x="580" y="202"/>
                  <a:pt x="578" y="220"/>
                </a:cubicBezTo>
                <a:cubicBezTo>
                  <a:pt x="576" y="238"/>
                  <a:pt x="578" y="241"/>
                  <a:pt x="578" y="248"/>
                </a:cubicBezTo>
                <a:cubicBezTo>
                  <a:pt x="578" y="255"/>
                  <a:pt x="582" y="252"/>
                  <a:pt x="580" y="264"/>
                </a:cubicBezTo>
                <a:cubicBezTo>
                  <a:pt x="578" y="276"/>
                  <a:pt x="569" y="303"/>
                  <a:pt x="566" y="322"/>
                </a:cubicBezTo>
                <a:cubicBezTo>
                  <a:pt x="563" y="341"/>
                  <a:pt x="566" y="366"/>
                  <a:pt x="564" y="378"/>
                </a:cubicBezTo>
                <a:cubicBezTo>
                  <a:pt x="562" y="390"/>
                  <a:pt x="559" y="391"/>
                  <a:pt x="552" y="394"/>
                </a:cubicBezTo>
                <a:cubicBezTo>
                  <a:pt x="545" y="397"/>
                  <a:pt x="524" y="400"/>
                  <a:pt x="522" y="394"/>
                </a:cubicBezTo>
                <a:cubicBezTo>
                  <a:pt x="520" y="388"/>
                  <a:pt x="535" y="373"/>
                  <a:pt x="538" y="356"/>
                </a:cubicBezTo>
                <a:cubicBezTo>
                  <a:pt x="541" y="339"/>
                  <a:pt x="540" y="295"/>
                  <a:pt x="538" y="290"/>
                </a:cubicBezTo>
                <a:cubicBezTo>
                  <a:pt x="536" y="285"/>
                  <a:pt x="529" y="311"/>
                  <a:pt x="526" y="324"/>
                </a:cubicBezTo>
                <a:cubicBezTo>
                  <a:pt x="523" y="337"/>
                  <a:pt x="522" y="359"/>
                  <a:pt x="518" y="370"/>
                </a:cubicBezTo>
                <a:cubicBezTo>
                  <a:pt x="514" y="381"/>
                  <a:pt x="507" y="388"/>
                  <a:pt x="500" y="392"/>
                </a:cubicBezTo>
                <a:cubicBezTo>
                  <a:pt x="493" y="396"/>
                  <a:pt x="477" y="397"/>
                  <a:pt x="476" y="392"/>
                </a:cubicBezTo>
                <a:cubicBezTo>
                  <a:pt x="475" y="387"/>
                  <a:pt x="491" y="374"/>
                  <a:pt x="496" y="360"/>
                </a:cubicBezTo>
                <a:cubicBezTo>
                  <a:pt x="501" y="346"/>
                  <a:pt x="505" y="320"/>
                  <a:pt x="506" y="306"/>
                </a:cubicBezTo>
                <a:cubicBezTo>
                  <a:pt x="507" y="292"/>
                  <a:pt x="506" y="278"/>
                  <a:pt x="504" y="274"/>
                </a:cubicBezTo>
                <a:cubicBezTo>
                  <a:pt x="502" y="270"/>
                  <a:pt x="496" y="277"/>
                  <a:pt x="494" y="280"/>
                </a:cubicBezTo>
                <a:cubicBezTo>
                  <a:pt x="492" y="283"/>
                  <a:pt x="495" y="291"/>
                  <a:pt x="492" y="292"/>
                </a:cubicBezTo>
                <a:cubicBezTo>
                  <a:pt x="489" y="293"/>
                  <a:pt x="482" y="284"/>
                  <a:pt x="478" y="284"/>
                </a:cubicBezTo>
                <a:cubicBezTo>
                  <a:pt x="474" y="284"/>
                  <a:pt x="471" y="296"/>
                  <a:pt x="468" y="295"/>
                </a:cubicBezTo>
                <a:cubicBezTo>
                  <a:pt x="465" y="294"/>
                  <a:pt x="464" y="282"/>
                  <a:pt x="460" y="278"/>
                </a:cubicBezTo>
                <a:cubicBezTo>
                  <a:pt x="456" y="274"/>
                  <a:pt x="451" y="277"/>
                  <a:pt x="446" y="272"/>
                </a:cubicBezTo>
                <a:cubicBezTo>
                  <a:pt x="441" y="267"/>
                  <a:pt x="439" y="252"/>
                  <a:pt x="430" y="250"/>
                </a:cubicBezTo>
                <a:cubicBezTo>
                  <a:pt x="421" y="248"/>
                  <a:pt x="402" y="260"/>
                  <a:pt x="394" y="262"/>
                </a:cubicBezTo>
                <a:cubicBezTo>
                  <a:pt x="386" y="264"/>
                  <a:pt x="399" y="267"/>
                  <a:pt x="382" y="264"/>
                </a:cubicBezTo>
                <a:cubicBezTo>
                  <a:pt x="365" y="261"/>
                  <a:pt x="310" y="244"/>
                  <a:pt x="292" y="244"/>
                </a:cubicBezTo>
                <a:cubicBezTo>
                  <a:pt x="274" y="244"/>
                  <a:pt x="278" y="244"/>
                  <a:pt x="274" y="266"/>
                </a:cubicBezTo>
                <a:cubicBezTo>
                  <a:pt x="270" y="288"/>
                  <a:pt x="268" y="355"/>
                  <a:pt x="266" y="376"/>
                </a:cubicBezTo>
                <a:cubicBezTo>
                  <a:pt x="264" y="397"/>
                  <a:pt x="265" y="391"/>
                  <a:pt x="259" y="394"/>
                </a:cubicBezTo>
                <a:cubicBezTo>
                  <a:pt x="253" y="397"/>
                  <a:pt x="230" y="400"/>
                  <a:pt x="228" y="394"/>
                </a:cubicBezTo>
                <a:cubicBezTo>
                  <a:pt x="226" y="388"/>
                  <a:pt x="243" y="375"/>
                  <a:pt x="246" y="360"/>
                </a:cubicBezTo>
                <a:cubicBezTo>
                  <a:pt x="249" y="345"/>
                  <a:pt x="248" y="304"/>
                  <a:pt x="246" y="304"/>
                </a:cubicBezTo>
                <a:cubicBezTo>
                  <a:pt x="244" y="304"/>
                  <a:pt x="236" y="346"/>
                  <a:pt x="234" y="358"/>
                </a:cubicBezTo>
                <a:cubicBezTo>
                  <a:pt x="232" y="370"/>
                  <a:pt x="238" y="367"/>
                  <a:pt x="236" y="374"/>
                </a:cubicBezTo>
                <a:cubicBezTo>
                  <a:pt x="234" y="381"/>
                  <a:pt x="230" y="396"/>
                  <a:pt x="223" y="400"/>
                </a:cubicBezTo>
                <a:cubicBezTo>
                  <a:pt x="216" y="404"/>
                  <a:pt x="196" y="403"/>
                  <a:pt x="194" y="398"/>
                </a:cubicBezTo>
                <a:cubicBezTo>
                  <a:pt x="192" y="393"/>
                  <a:pt x="205" y="383"/>
                  <a:pt x="208" y="368"/>
                </a:cubicBezTo>
                <a:cubicBezTo>
                  <a:pt x="211" y="353"/>
                  <a:pt x="214" y="325"/>
                  <a:pt x="214" y="306"/>
                </a:cubicBezTo>
                <a:cubicBezTo>
                  <a:pt x="214" y="287"/>
                  <a:pt x="214" y="267"/>
                  <a:pt x="208" y="256"/>
                </a:cubicBezTo>
                <a:cubicBezTo>
                  <a:pt x="202" y="245"/>
                  <a:pt x="190" y="253"/>
                  <a:pt x="180" y="242"/>
                </a:cubicBezTo>
                <a:cubicBezTo>
                  <a:pt x="170" y="231"/>
                  <a:pt x="159" y="207"/>
                  <a:pt x="150" y="190"/>
                </a:cubicBezTo>
                <a:cubicBezTo>
                  <a:pt x="141" y="173"/>
                  <a:pt x="132" y="148"/>
                  <a:pt x="124" y="140"/>
                </a:cubicBezTo>
                <a:cubicBezTo>
                  <a:pt x="116" y="132"/>
                  <a:pt x="110" y="143"/>
                  <a:pt x="99" y="144"/>
                </a:cubicBezTo>
                <a:cubicBezTo>
                  <a:pt x="88" y="145"/>
                  <a:pt x="70" y="142"/>
                  <a:pt x="58" y="144"/>
                </a:cubicBezTo>
                <a:cubicBezTo>
                  <a:pt x="46" y="146"/>
                  <a:pt x="36" y="158"/>
                  <a:pt x="28" y="158"/>
                </a:cubicBezTo>
                <a:cubicBezTo>
                  <a:pt x="20" y="158"/>
                  <a:pt x="17" y="150"/>
                  <a:pt x="12" y="145"/>
                </a:cubicBezTo>
                <a:cubicBezTo>
                  <a:pt x="7" y="140"/>
                  <a:pt x="2" y="132"/>
                  <a:pt x="0" y="128"/>
                </a:cubicBezTo>
                <a:close/>
              </a:path>
            </a:pathLst>
          </a:cu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" name="Ellipse 1"/>
          <p:cNvSpPr/>
          <p:nvPr/>
        </p:nvSpPr>
        <p:spPr>
          <a:xfrm>
            <a:off x="3995936" y="1988840"/>
            <a:ext cx="864096" cy="720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4211423" y="2302272"/>
            <a:ext cx="457985" cy="97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630936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Conclusion</a:t>
            </a:r>
            <a:r>
              <a:rPr lang="fr-FR" dirty="0"/>
              <a:t>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1F35-580D-4231-A829-66B353674E86}" type="slidenum">
              <a:rPr lang="en-US" smtClean="0"/>
              <a:t>62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71600" y="2463278"/>
            <a:ext cx="7488832" cy="138499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C00000"/>
                </a:solidFill>
              </a:rPr>
              <a:t>Une augmentation de dose cumulée </a:t>
            </a:r>
            <a:r>
              <a:rPr lang="fr-FR" sz="2800" b="1" dirty="0"/>
              <a:t>(dose et durée de traitement) </a:t>
            </a:r>
            <a:r>
              <a:rPr lang="fr-FR" sz="2800" dirty="0"/>
              <a:t>est le principal danger d’une corticothérapie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48" y="1772816"/>
            <a:ext cx="865187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971600" y="3933056"/>
            <a:ext cx="770485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Pour les </a:t>
            </a:r>
            <a:r>
              <a:rPr lang="fr-FR" sz="2000" b="1" dirty="0"/>
              <a:t>traitements longs</a:t>
            </a:r>
            <a:r>
              <a:rPr lang="fr-FR" sz="2000" dirty="0"/>
              <a:t>, il faut donc tenter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/>
              <a:t>de réduire la dose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/>
              <a:t>de passer en voie locale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723685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60848"/>
            <a:ext cx="7772400" cy="1641475"/>
          </a:xfrm>
          <a:ln/>
        </p:spPr>
        <p:txBody>
          <a:bodyPr/>
          <a:lstStyle/>
          <a:p>
            <a:r>
              <a:rPr lang="fr-FR" sz="4800" b="1" dirty="0">
                <a:solidFill>
                  <a:srgbClr val="C00000"/>
                </a:solidFill>
              </a:rPr>
              <a:t>Usage thérapeutique des corticoïdes</a:t>
            </a:r>
          </a:p>
        </p:txBody>
      </p:sp>
    </p:spTree>
    <p:extLst>
      <p:ext uri="{BB962C8B-B14F-4D97-AF65-F5344CB8AC3E}">
        <p14:creationId xmlns:p14="http://schemas.microsoft.com/office/powerpoint/2010/main" val="73462237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r>
              <a:rPr lang="fr-FR" sz="4800" b="1" dirty="0">
                <a:solidFill>
                  <a:srgbClr val="C00000"/>
                </a:solidFill>
              </a:rPr>
              <a:t>Usage thérapeutique des corticoïdes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fr-FR" sz="2800" dirty="0"/>
              <a:t>Diagnostic de cushing</a:t>
            </a:r>
          </a:p>
          <a:p>
            <a:endParaRPr lang="fr-FR" sz="2800" dirty="0"/>
          </a:p>
          <a:p>
            <a:r>
              <a:rPr lang="fr-FR" sz="2800" dirty="0"/>
              <a:t>Substitution</a:t>
            </a:r>
          </a:p>
          <a:p>
            <a:endParaRPr lang="fr-FR" sz="2800" dirty="0"/>
          </a:p>
          <a:p>
            <a:r>
              <a:rPr lang="fr-FR" sz="2800" dirty="0"/>
              <a:t>Effets immunosuppresseurs</a:t>
            </a:r>
          </a:p>
          <a:p>
            <a:pPr lvl="1"/>
            <a:r>
              <a:rPr lang="fr-FR" sz="2400" dirty="0"/>
              <a:t>Maladies auto-immunes</a:t>
            </a:r>
          </a:p>
          <a:p>
            <a:pPr lvl="1"/>
            <a:r>
              <a:rPr lang="fr-FR" sz="2400" dirty="0"/>
              <a:t>Hypersensibilités</a:t>
            </a:r>
          </a:p>
          <a:p>
            <a:pPr lvl="1"/>
            <a:endParaRPr lang="fr-FR" sz="2400" dirty="0"/>
          </a:p>
          <a:p>
            <a:r>
              <a:rPr lang="fr-FR" sz="2800" dirty="0"/>
              <a:t>Effets anti-inflammatoires</a:t>
            </a:r>
          </a:p>
          <a:p>
            <a:pPr lvl="1"/>
            <a:r>
              <a:rPr lang="fr-FR" sz="2400" dirty="0"/>
              <a:t> ex: injections </a:t>
            </a:r>
            <a:r>
              <a:rPr lang="fr-FR" sz="2400" dirty="0" err="1"/>
              <a:t>intra-articulaires</a:t>
            </a:r>
            <a:endParaRPr lang="fr-FR" sz="2400" dirty="0"/>
          </a:p>
          <a:p>
            <a:pPr lvl="1"/>
            <a:endParaRPr lang="fr-FR" sz="2400" dirty="0"/>
          </a:p>
          <a:p>
            <a:r>
              <a:rPr lang="fr-FR" dirty="0"/>
              <a:t>Autres </a:t>
            </a:r>
          </a:p>
          <a:p>
            <a:pPr lvl="1"/>
            <a:r>
              <a:rPr lang="fr-FR" sz="2600" dirty="0"/>
              <a:t>Œdèmes</a:t>
            </a:r>
          </a:p>
          <a:p>
            <a:pPr lvl="1"/>
            <a:r>
              <a:rPr lang="fr-FR" sz="2600" dirty="0"/>
              <a:t>Troubles métaboliques</a:t>
            </a:r>
          </a:p>
          <a:p>
            <a:pPr lvl="1"/>
            <a:r>
              <a:rPr lang="fr-FR" sz="2600" dirty="0"/>
              <a:t>Association avec ATB lors d’infection</a:t>
            </a:r>
          </a:p>
          <a:p>
            <a:pPr lvl="1"/>
            <a:r>
              <a:rPr lang="fr-FR" sz="2600" dirty="0"/>
              <a:t>Parturition</a:t>
            </a:r>
          </a:p>
          <a:p>
            <a:pPr marL="457200" lvl="1" indent="0">
              <a:buNone/>
            </a:pPr>
            <a:endParaRPr lang="fr-FR" sz="2600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314396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ChangeArrowheads="1"/>
          </p:cNvSpPr>
          <p:nvPr/>
        </p:nvSpPr>
        <p:spPr bwMode="auto">
          <a:xfrm>
            <a:off x="471905" y="2338138"/>
            <a:ext cx="7880424" cy="3170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5437" tIns="26175" rIns="65437" bIns="26175">
            <a:spAutoFit/>
          </a:bodyPr>
          <a:lstStyle/>
          <a:p>
            <a:pPr defTabSz="785813">
              <a:lnSpc>
                <a:spcPct val="93000"/>
              </a:lnSpc>
            </a:pPr>
            <a:r>
              <a:rPr lang="fr-FR" sz="2400" b="1" dirty="0">
                <a:solidFill>
                  <a:srgbClr val="C00000"/>
                </a:solidFill>
              </a:rPr>
              <a:t>Cushing : </a:t>
            </a:r>
            <a:r>
              <a:rPr lang="fr-FR" sz="2000" dirty="0"/>
              <a:t>Dysfonctionnement de la pars </a:t>
            </a:r>
            <a:r>
              <a:rPr lang="fr-FR" sz="2000" dirty="0" err="1"/>
              <a:t>intermedia</a:t>
            </a:r>
            <a:r>
              <a:rPr lang="fr-FR" sz="2000" dirty="0"/>
              <a:t> de l’hypophyse </a:t>
            </a:r>
          </a:p>
          <a:p>
            <a:pPr marL="342900" indent="-342900" defTabSz="785813">
              <a:lnSpc>
                <a:spcPct val="93000"/>
              </a:lnSpc>
              <a:buFont typeface="Arial" panose="020B0604020202020204" pitchFamily="34" charset="0"/>
              <a:buChar char="•"/>
            </a:pPr>
            <a:r>
              <a:rPr lang="fr-FR" sz="1600" dirty="0"/>
              <a:t>Augmentation de la sécrétion d’ACTH</a:t>
            </a:r>
          </a:p>
          <a:p>
            <a:pPr marL="342900" indent="-342900" defTabSz="785813">
              <a:lnSpc>
                <a:spcPct val="93000"/>
              </a:lnSpc>
              <a:buFont typeface="Arial" panose="020B0604020202020204" pitchFamily="34" charset="0"/>
              <a:buChar char="•"/>
            </a:pPr>
            <a:r>
              <a:rPr lang="fr-FR" sz="1600" dirty="0"/>
              <a:t>Symptômes : hirsutisme, amyotrophie, fourbure,…</a:t>
            </a:r>
          </a:p>
          <a:p>
            <a:pPr marL="342900" indent="-342900" defTabSz="785813">
              <a:lnSpc>
                <a:spcPct val="93000"/>
              </a:lnSpc>
              <a:buFont typeface="Arial" panose="020B0604020202020204" pitchFamily="34" charset="0"/>
              <a:buChar char="•"/>
            </a:pPr>
            <a:endParaRPr lang="fr-FR" sz="2400" b="1" dirty="0">
              <a:solidFill>
                <a:srgbClr val="C00000"/>
              </a:solidFill>
            </a:endParaRPr>
          </a:p>
          <a:p>
            <a:pPr defTabSz="785813">
              <a:lnSpc>
                <a:spcPct val="93000"/>
              </a:lnSpc>
            </a:pPr>
            <a:r>
              <a:rPr lang="fr-FR" sz="2400" b="1" dirty="0">
                <a:solidFill>
                  <a:srgbClr val="C00000"/>
                </a:solidFill>
              </a:rPr>
              <a:t>Test de suppression à la </a:t>
            </a:r>
            <a:r>
              <a:rPr lang="fr-FR" sz="2400" b="1" dirty="0" err="1">
                <a:solidFill>
                  <a:srgbClr val="C00000"/>
                </a:solidFill>
              </a:rPr>
              <a:t>dexaméthasone</a:t>
            </a:r>
            <a:endParaRPr lang="fr-FR" sz="2400" b="1" dirty="0">
              <a:solidFill>
                <a:srgbClr val="C00000"/>
              </a:solidFill>
            </a:endParaRPr>
          </a:p>
          <a:p>
            <a:pPr marL="342900" indent="-342900" defTabSz="785813">
              <a:lnSpc>
                <a:spcPct val="93000"/>
              </a:lnSpc>
              <a:buFont typeface="Arial" panose="020B0604020202020204" pitchFamily="34" charset="0"/>
              <a:buChar char="•"/>
            </a:pPr>
            <a:r>
              <a:rPr lang="fr-FR" sz="2000" b="1" dirty="0"/>
              <a:t>Administration de 0.04 mg/kg IM </a:t>
            </a:r>
            <a:r>
              <a:rPr lang="fr-FR" sz="2000" dirty="0"/>
              <a:t> </a:t>
            </a:r>
          </a:p>
          <a:p>
            <a:pPr marL="342900" indent="-342900" defTabSz="785813">
              <a:lnSpc>
                <a:spcPct val="93000"/>
              </a:lnSpc>
              <a:buFont typeface="Arial" panose="020B0604020202020204" pitchFamily="34" charset="0"/>
              <a:buChar char="•"/>
            </a:pPr>
            <a:endParaRPr lang="fr-FR" sz="2400" dirty="0"/>
          </a:p>
          <a:p>
            <a:pPr defTabSz="785813">
              <a:lnSpc>
                <a:spcPct val="93000"/>
              </a:lnSpc>
            </a:pPr>
            <a:endParaRPr lang="fr-FR" sz="1600" dirty="0"/>
          </a:p>
          <a:p>
            <a:pPr defTabSz="785813">
              <a:lnSpc>
                <a:spcPct val="85000"/>
              </a:lnSpc>
            </a:pPr>
            <a:endParaRPr lang="en-US" sz="3700" dirty="0">
              <a:solidFill>
                <a:srgbClr val="C00000"/>
              </a:solidFill>
            </a:endParaRPr>
          </a:p>
        </p:txBody>
      </p:sp>
      <p:sp>
        <p:nvSpPr>
          <p:cNvPr id="545796" name="Rectangle 4"/>
          <p:cNvSpPr>
            <a:spLocks noGrp="1" noChangeArrowheads="1"/>
          </p:cNvSpPr>
          <p:nvPr>
            <p:ph type="title"/>
          </p:nvPr>
        </p:nvSpPr>
        <p:spPr bwMode="invGray">
          <a:xfrm>
            <a:off x="755576" y="156138"/>
            <a:ext cx="7772400" cy="1397000"/>
          </a:xfrm>
          <a:ln/>
        </p:spPr>
        <p:txBody>
          <a:bodyPr>
            <a:normAutofit fontScale="90000"/>
          </a:bodyPr>
          <a:lstStyle/>
          <a:p>
            <a:r>
              <a:rPr lang="fr-FR" sz="4000" b="1" dirty="0">
                <a:solidFill>
                  <a:srgbClr val="C00000"/>
                </a:solidFill>
              </a:rPr>
              <a:t>Usage à visée de </a:t>
            </a:r>
            <a:r>
              <a:rPr lang="fr-FR" sz="4000" b="1" u="sng" dirty="0">
                <a:solidFill>
                  <a:srgbClr val="C00000"/>
                </a:solidFill>
              </a:rPr>
              <a:t>diagnostic</a:t>
            </a:r>
            <a:br>
              <a:rPr lang="fr-FR" sz="4000" b="1" dirty="0">
                <a:solidFill>
                  <a:srgbClr val="C00000"/>
                </a:solidFill>
              </a:rPr>
            </a:br>
            <a:r>
              <a:rPr lang="en-US" sz="2700" dirty="0"/>
              <a:t>Diagnostic du syndrome de Cushing chez le cheval</a:t>
            </a:r>
            <a:endParaRPr lang="fr-FR" sz="27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7092280" y="1857336"/>
            <a:ext cx="1058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>
                <a:solidFill>
                  <a:srgbClr val="002060"/>
                </a:solidFill>
                <a:latin typeface="Arial Black" panose="020B0A04020102020204" pitchFamily="34" charset="0"/>
              </a:rPr>
              <a:t>Rappel</a:t>
            </a:r>
          </a:p>
        </p:txBody>
      </p:sp>
      <p:sp>
        <p:nvSpPr>
          <p:cNvPr id="2" name="Rectangle 1"/>
          <p:cNvSpPr/>
          <p:nvPr/>
        </p:nvSpPr>
        <p:spPr>
          <a:xfrm>
            <a:off x="323529" y="2226668"/>
            <a:ext cx="7632848" cy="1380664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24562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ChangeArrowheads="1"/>
          </p:cNvSpPr>
          <p:nvPr/>
        </p:nvSpPr>
        <p:spPr bwMode="auto">
          <a:xfrm>
            <a:off x="471905" y="2338138"/>
            <a:ext cx="7880424" cy="4315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5437" tIns="26175" rIns="65437" bIns="26175">
            <a:spAutoFit/>
          </a:bodyPr>
          <a:lstStyle/>
          <a:p>
            <a:pPr defTabSz="785813">
              <a:lnSpc>
                <a:spcPct val="93000"/>
              </a:lnSpc>
            </a:pPr>
            <a:r>
              <a:rPr lang="fr-FR" sz="2400" b="1" dirty="0">
                <a:solidFill>
                  <a:srgbClr val="C00000"/>
                </a:solidFill>
              </a:rPr>
              <a:t>Cushing : </a:t>
            </a:r>
            <a:r>
              <a:rPr lang="fr-FR" sz="2000" dirty="0"/>
              <a:t>Dysfonctionnement de la pars </a:t>
            </a:r>
            <a:r>
              <a:rPr lang="fr-FR" sz="2000" dirty="0" err="1"/>
              <a:t>intermedia</a:t>
            </a:r>
            <a:r>
              <a:rPr lang="fr-FR" sz="2000" dirty="0"/>
              <a:t> de l’hypophyse </a:t>
            </a:r>
          </a:p>
          <a:p>
            <a:pPr marL="342900" indent="-342900" defTabSz="785813">
              <a:lnSpc>
                <a:spcPct val="93000"/>
              </a:lnSpc>
              <a:buFont typeface="Arial" panose="020B0604020202020204" pitchFamily="34" charset="0"/>
              <a:buChar char="•"/>
            </a:pPr>
            <a:r>
              <a:rPr lang="fr-FR" sz="1600" dirty="0"/>
              <a:t>Augmentation de la sécrétion d’ACTH</a:t>
            </a:r>
          </a:p>
          <a:p>
            <a:pPr marL="342900" indent="-342900" defTabSz="785813">
              <a:lnSpc>
                <a:spcPct val="93000"/>
              </a:lnSpc>
              <a:buFont typeface="Arial" panose="020B0604020202020204" pitchFamily="34" charset="0"/>
              <a:buChar char="•"/>
            </a:pPr>
            <a:r>
              <a:rPr lang="fr-FR" sz="1600" dirty="0"/>
              <a:t>Symptômes : hirsutisme, amyotrophie, fourbure,…</a:t>
            </a:r>
          </a:p>
          <a:p>
            <a:pPr marL="342900" indent="-342900" defTabSz="785813">
              <a:lnSpc>
                <a:spcPct val="93000"/>
              </a:lnSpc>
              <a:buFont typeface="Arial" panose="020B0604020202020204" pitchFamily="34" charset="0"/>
              <a:buChar char="•"/>
            </a:pPr>
            <a:endParaRPr lang="fr-FR" sz="2400" b="1" dirty="0">
              <a:solidFill>
                <a:srgbClr val="C00000"/>
              </a:solidFill>
            </a:endParaRPr>
          </a:p>
          <a:p>
            <a:pPr defTabSz="785813">
              <a:lnSpc>
                <a:spcPct val="93000"/>
              </a:lnSpc>
            </a:pPr>
            <a:r>
              <a:rPr lang="fr-FR" sz="2400" b="1" dirty="0">
                <a:solidFill>
                  <a:srgbClr val="C00000"/>
                </a:solidFill>
              </a:rPr>
              <a:t>Test de suppression à la </a:t>
            </a:r>
            <a:r>
              <a:rPr lang="fr-FR" sz="2400" b="1" dirty="0" err="1">
                <a:solidFill>
                  <a:srgbClr val="C00000"/>
                </a:solidFill>
              </a:rPr>
              <a:t>dexaméthasone</a:t>
            </a:r>
            <a:endParaRPr lang="fr-FR" sz="2400" b="1" dirty="0">
              <a:solidFill>
                <a:srgbClr val="C00000"/>
              </a:solidFill>
            </a:endParaRPr>
          </a:p>
          <a:p>
            <a:pPr marL="342900" indent="-342900" defTabSz="785813">
              <a:lnSpc>
                <a:spcPct val="93000"/>
              </a:lnSpc>
              <a:buFont typeface="Arial" panose="020B0604020202020204" pitchFamily="34" charset="0"/>
              <a:buChar char="•"/>
            </a:pPr>
            <a:r>
              <a:rPr lang="fr-FR" sz="2000" b="1" dirty="0"/>
              <a:t>Administration de 0.04 mg/kg IM </a:t>
            </a:r>
            <a:r>
              <a:rPr lang="fr-FR" sz="2000" dirty="0"/>
              <a:t> </a:t>
            </a:r>
          </a:p>
          <a:p>
            <a:pPr marL="342900" indent="-342900" defTabSz="785813">
              <a:lnSpc>
                <a:spcPct val="93000"/>
              </a:lnSpc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342900" indent="-342900" defTabSz="785813">
              <a:lnSpc>
                <a:spcPct val="93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Mesure du cortisol plasmatique entre 17 et 19 h après</a:t>
            </a:r>
          </a:p>
          <a:p>
            <a:pPr marL="800100" lvl="1" indent="-342900" defTabSz="785813">
              <a:lnSpc>
                <a:spcPct val="93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Cushing  : valeurs &gt;1 µg/</a:t>
            </a:r>
            <a:r>
              <a:rPr lang="fr-FR" sz="2000" dirty="0" err="1"/>
              <a:t>dL</a:t>
            </a:r>
            <a:endParaRPr lang="fr-FR" sz="2000" dirty="0"/>
          </a:p>
          <a:p>
            <a:pPr marL="800100" lvl="1" indent="-342900" defTabSz="785813">
              <a:lnSpc>
                <a:spcPct val="93000"/>
              </a:lnSpc>
              <a:buFont typeface="Arial" panose="020B0604020202020204" pitchFamily="34" charset="0"/>
              <a:buChar char="•"/>
            </a:pPr>
            <a:r>
              <a:rPr lang="fr-FR" sz="2000" b="1" dirty="0"/>
              <a:t>Faux positifs et négatifs fréquents.</a:t>
            </a:r>
            <a:r>
              <a:rPr lang="fr-FR" sz="2000" dirty="0"/>
              <a:t> Corréler les résultats du test avec des signes cliniques</a:t>
            </a:r>
          </a:p>
          <a:p>
            <a:pPr defTabSz="785813">
              <a:lnSpc>
                <a:spcPct val="93000"/>
              </a:lnSpc>
            </a:pPr>
            <a:endParaRPr lang="fr-FR" sz="1600" dirty="0"/>
          </a:p>
          <a:p>
            <a:pPr defTabSz="785813">
              <a:lnSpc>
                <a:spcPct val="85000"/>
              </a:lnSpc>
            </a:pPr>
            <a:endParaRPr lang="en-US" sz="3700" dirty="0">
              <a:solidFill>
                <a:srgbClr val="C00000"/>
              </a:solidFill>
            </a:endParaRPr>
          </a:p>
        </p:txBody>
      </p:sp>
      <p:sp>
        <p:nvSpPr>
          <p:cNvPr id="545796" name="Rectangle 4"/>
          <p:cNvSpPr>
            <a:spLocks noGrp="1" noChangeArrowheads="1"/>
          </p:cNvSpPr>
          <p:nvPr>
            <p:ph type="title"/>
          </p:nvPr>
        </p:nvSpPr>
        <p:spPr bwMode="invGray">
          <a:xfrm>
            <a:off x="755576" y="156138"/>
            <a:ext cx="7772400" cy="1397000"/>
          </a:xfrm>
          <a:ln/>
        </p:spPr>
        <p:txBody>
          <a:bodyPr>
            <a:normAutofit fontScale="90000"/>
          </a:bodyPr>
          <a:lstStyle/>
          <a:p>
            <a:r>
              <a:rPr lang="fr-FR" sz="4000" b="1" dirty="0">
                <a:solidFill>
                  <a:srgbClr val="C00000"/>
                </a:solidFill>
              </a:rPr>
              <a:t>Usage à visée de </a:t>
            </a:r>
            <a:r>
              <a:rPr lang="fr-FR" sz="4000" b="1" u="sng" dirty="0">
                <a:solidFill>
                  <a:srgbClr val="C00000"/>
                </a:solidFill>
              </a:rPr>
              <a:t>diagnostic</a:t>
            </a:r>
            <a:br>
              <a:rPr lang="fr-FR" sz="4000" b="1" dirty="0">
                <a:solidFill>
                  <a:srgbClr val="C00000"/>
                </a:solidFill>
              </a:rPr>
            </a:br>
            <a:r>
              <a:rPr lang="en-US" sz="2700" dirty="0"/>
              <a:t>Diagnostic du syndrome de Cushing chez le cheval</a:t>
            </a:r>
            <a:endParaRPr lang="fr-FR" sz="27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7092280" y="1857336"/>
            <a:ext cx="1058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>
                <a:solidFill>
                  <a:srgbClr val="002060"/>
                </a:solidFill>
                <a:latin typeface="Arial Black" panose="020B0A04020102020204" pitchFamily="34" charset="0"/>
              </a:rPr>
              <a:t>Rappel</a:t>
            </a:r>
          </a:p>
        </p:txBody>
      </p:sp>
      <p:sp>
        <p:nvSpPr>
          <p:cNvPr id="2" name="Rectangle 1"/>
          <p:cNvSpPr/>
          <p:nvPr/>
        </p:nvSpPr>
        <p:spPr>
          <a:xfrm>
            <a:off x="323529" y="2226668"/>
            <a:ext cx="7632848" cy="1380664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17285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ChangeArrowheads="1"/>
          </p:cNvSpPr>
          <p:nvPr/>
        </p:nvSpPr>
        <p:spPr bwMode="auto">
          <a:xfrm>
            <a:off x="508000" y="2625597"/>
            <a:ext cx="7880424" cy="3971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5437" tIns="26175" rIns="65437" bIns="26175">
            <a:spAutoFit/>
          </a:bodyPr>
          <a:lstStyle/>
          <a:p>
            <a:pPr marL="342900" indent="-342900" defTabSz="785813">
              <a:lnSpc>
                <a:spcPct val="93000"/>
              </a:lnSpc>
              <a:buFont typeface="Arial" panose="020B0604020202020204" pitchFamily="34" charset="0"/>
              <a:buChar char="•"/>
            </a:pPr>
            <a:r>
              <a:rPr lang="fr-FR" sz="2400" dirty="0"/>
              <a:t>Production insuffisante MC et GC par surrénales =</a:t>
            </a:r>
          </a:p>
          <a:p>
            <a:pPr defTabSz="785813">
              <a:lnSpc>
                <a:spcPct val="93000"/>
              </a:lnSpc>
            </a:pPr>
            <a:r>
              <a:rPr lang="en-US" sz="2400" dirty="0">
                <a:solidFill>
                  <a:srgbClr val="C00000"/>
                </a:solidFill>
              </a:rPr>
              <a:t>	</a:t>
            </a:r>
            <a:r>
              <a:rPr lang="en-US" sz="2400" dirty="0" err="1">
                <a:solidFill>
                  <a:srgbClr val="C00000"/>
                </a:solidFill>
              </a:rPr>
              <a:t>hypoadrenocorticisme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I</a:t>
            </a:r>
            <a:r>
              <a:rPr lang="en-US" sz="2400" baseline="30000" dirty="0" err="1">
                <a:solidFill>
                  <a:srgbClr val="C00000"/>
                </a:solidFill>
              </a:rPr>
              <a:t>aire</a:t>
            </a:r>
            <a:r>
              <a:rPr lang="en-US" sz="2400" dirty="0">
                <a:solidFill>
                  <a:srgbClr val="C00000"/>
                </a:solidFill>
              </a:rPr>
              <a:t> (</a:t>
            </a:r>
            <a:r>
              <a:rPr lang="en-US" sz="2400" dirty="0" err="1">
                <a:solidFill>
                  <a:srgbClr val="C00000"/>
                </a:solidFill>
              </a:rPr>
              <a:t>carence</a:t>
            </a:r>
            <a:r>
              <a:rPr lang="en-US" sz="2400" dirty="0">
                <a:solidFill>
                  <a:srgbClr val="C00000"/>
                </a:solidFill>
              </a:rPr>
              <a:t> en GC et MC)</a:t>
            </a:r>
            <a:endParaRPr lang="fr-FR" sz="2400" dirty="0"/>
          </a:p>
          <a:p>
            <a:pPr defTabSz="785813">
              <a:lnSpc>
                <a:spcPct val="93000"/>
              </a:lnSpc>
            </a:pPr>
            <a:r>
              <a:rPr lang="fr-FR" sz="2400" dirty="0"/>
              <a:t> </a:t>
            </a:r>
          </a:p>
          <a:p>
            <a:pPr marL="342900" indent="-342900" defTabSz="785813">
              <a:lnSpc>
                <a:spcPct val="93000"/>
              </a:lnSpc>
              <a:buFont typeface="Arial" panose="020B0604020202020204" pitchFamily="34" charset="0"/>
              <a:buChar char="•"/>
            </a:pPr>
            <a:r>
              <a:rPr lang="fr-FR" sz="2400" dirty="0"/>
              <a:t>Production insuffisante ACTH par hypophyse = 	</a:t>
            </a:r>
            <a:r>
              <a:rPr lang="en-US" sz="2400" dirty="0" err="1">
                <a:solidFill>
                  <a:srgbClr val="C00000"/>
                </a:solidFill>
              </a:rPr>
              <a:t>hypoadrenocorticisme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II</a:t>
            </a:r>
            <a:r>
              <a:rPr lang="en-US" sz="2400" baseline="30000" dirty="0" err="1">
                <a:solidFill>
                  <a:srgbClr val="C00000"/>
                </a:solidFill>
              </a:rPr>
              <a:t>aire</a:t>
            </a:r>
            <a:r>
              <a:rPr lang="en-US" sz="2400" dirty="0">
                <a:solidFill>
                  <a:srgbClr val="C00000"/>
                </a:solidFill>
              </a:rPr>
              <a:t> (</a:t>
            </a:r>
            <a:r>
              <a:rPr lang="en-US" sz="2400" dirty="0" err="1">
                <a:solidFill>
                  <a:srgbClr val="C00000"/>
                </a:solidFill>
              </a:rPr>
              <a:t>carence</a:t>
            </a:r>
            <a:r>
              <a:rPr lang="en-US" sz="2400" dirty="0">
                <a:solidFill>
                  <a:srgbClr val="C00000"/>
                </a:solidFill>
              </a:rPr>
              <a:t> en GC)</a:t>
            </a:r>
            <a:endParaRPr lang="fr-FR" sz="2400" dirty="0"/>
          </a:p>
          <a:p>
            <a:pPr defTabSz="785813">
              <a:lnSpc>
                <a:spcPct val="93000"/>
              </a:lnSpc>
            </a:pPr>
            <a:endParaRPr lang="fr-FR" sz="2400" dirty="0"/>
          </a:p>
          <a:p>
            <a:pPr defTabSz="785813">
              <a:lnSpc>
                <a:spcPct val="93000"/>
              </a:lnSpc>
            </a:pPr>
            <a:r>
              <a:rPr lang="fr-FR" sz="2400" dirty="0"/>
              <a:t>Symptômes cliniques  dominés par le manque d'aldostérone </a:t>
            </a:r>
            <a:r>
              <a:rPr lang="fr-FR" sz="2000" dirty="0"/>
              <a:t>(hypovolémie, hyponatrémie, hyperkaliémie,…)</a:t>
            </a:r>
          </a:p>
          <a:p>
            <a:pPr defTabSz="785813">
              <a:lnSpc>
                <a:spcPct val="93000"/>
              </a:lnSpc>
            </a:pPr>
            <a:endParaRPr lang="fr-FR" sz="2400" dirty="0"/>
          </a:p>
          <a:p>
            <a:pPr defTabSz="785813">
              <a:lnSpc>
                <a:spcPct val="93000"/>
              </a:lnSpc>
            </a:pPr>
            <a:endParaRPr lang="fr-FR" sz="2400" dirty="0"/>
          </a:p>
          <a:p>
            <a:pPr defTabSz="785813">
              <a:lnSpc>
                <a:spcPct val="85000"/>
              </a:lnSpc>
            </a:pPr>
            <a:endParaRPr lang="en-US" sz="3700" dirty="0">
              <a:solidFill>
                <a:srgbClr val="C00000"/>
              </a:solidFill>
            </a:endParaRPr>
          </a:p>
        </p:txBody>
      </p:sp>
      <p:sp>
        <p:nvSpPr>
          <p:cNvPr id="545796" name="Rectangle 4"/>
          <p:cNvSpPr>
            <a:spLocks noGrp="1" noChangeArrowheads="1"/>
          </p:cNvSpPr>
          <p:nvPr>
            <p:ph type="title"/>
          </p:nvPr>
        </p:nvSpPr>
        <p:spPr bwMode="invGray">
          <a:xfrm>
            <a:off x="685800" y="482600"/>
            <a:ext cx="7772400" cy="1397000"/>
          </a:xfrm>
          <a:ln/>
        </p:spPr>
        <p:txBody>
          <a:bodyPr>
            <a:normAutofit fontScale="90000"/>
          </a:bodyPr>
          <a:lstStyle/>
          <a:p>
            <a:r>
              <a:rPr lang="fr-FR" sz="4000" b="1" dirty="0">
                <a:solidFill>
                  <a:srgbClr val="C00000"/>
                </a:solidFill>
              </a:rPr>
              <a:t>Indications  thérapeutiques</a:t>
            </a:r>
            <a:br>
              <a:rPr lang="fr-FR" sz="4000" b="1" dirty="0">
                <a:solidFill>
                  <a:srgbClr val="C00000"/>
                </a:solidFill>
              </a:rPr>
            </a:br>
            <a:r>
              <a:rPr lang="en-US" sz="3100" dirty="0"/>
              <a:t>Substitutions </a:t>
            </a:r>
            <a:r>
              <a:rPr lang="en-US" sz="3100" dirty="0" err="1"/>
              <a:t>lors</a:t>
            </a:r>
            <a:r>
              <a:rPr lang="en-US" sz="3100" dirty="0"/>
              <a:t> </a:t>
            </a:r>
            <a:r>
              <a:rPr lang="en-US" sz="3100" dirty="0" err="1"/>
              <a:t>d’hypocorticisme</a:t>
            </a:r>
            <a:r>
              <a:rPr lang="en-US" sz="3100" dirty="0"/>
              <a:t>/</a:t>
            </a:r>
            <a:r>
              <a:rPr lang="en-US" sz="3100" dirty="0" err="1"/>
              <a:t>hypoadrénocorticisme</a:t>
            </a:r>
            <a:endParaRPr lang="fr-FR" sz="3100" b="1" dirty="0"/>
          </a:p>
        </p:txBody>
      </p:sp>
      <p:sp>
        <p:nvSpPr>
          <p:cNvPr id="2" name="Right Arrow 1"/>
          <p:cNvSpPr/>
          <p:nvPr/>
        </p:nvSpPr>
        <p:spPr>
          <a:xfrm>
            <a:off x="828384" y="3048713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828384" y="4085906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3528" y="2442692"/>
            <a:ext cx="8028801" cy="3074540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7308304" y="2082652"/>
            <a:ext cx="1200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>
                <a:solidFill>
                  <a:srgbClr val="002060"/>
                </a:solidFill>
                <a:latin typeface="Arial Black" panose="020B0A04020102020204" pitchFamily="34" charset="0"/>
              </a:rPr>
              <a:t>Rappels</a:t>
            </a:r>
          </a:p>
        </p:txBody>
      </p:sp>
    </p:spTree>
    <p:extLst>
      <p:ext uri="{BB962C8B-B14F-4D97-AF65-F5344CB8AC3E}">
        <p14:creationId xmlns:p14="http://schemas.microsoft.com/office/powerpoint/2010/main" val="3129923319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ChangeArrowheads="1"/>
          </p:cNvSpPr>
          <p:nvPr/>
        </p:nvSpPr>
        <p:spPr bwMode="auto">
          <a:xfrm>
            <a:off x="508000" y="2420888"/>
            <a:ext cx="7880424" cy="410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5437" tIns="26175" rIns="65437" bIns="26175">
            <a:spAutoFit/>
          </a:bodyPr>
          <a:lstStyle/>
          <a:p>
            <a:pPr marL="342900" indent="-342900" defTabSz="785813">
              <a:lnSpc>
                <a:spcPct val="93000"/>
              </a:lnSpc>
              <a:buFont typeface="Arial" panose="020B0604020202020204" pitchFamily="34" charset="0"/>
              <a:buChar char="•"/>
            </a:pPr>
            <a:r>
              <a:rPr lang="fr-FR" sz="2400" u="sng" dirty="0"/>
              <a:t>Remplacement MC:</a:t>
            </a:r>
          </a:p>
          <a:p>
            <a:pPr marL="800100" lvl="1" indent="-342900" defTabSz="785813">
              <a:lnSpc>
                <a:spcPct val="93000"/>
              </a:lnSpc>
              <a:buFont typeface="Arial" panose="020B0604020202020204" pitchFamily="34" charset="0"/>
              <a:buChar char="•"/>
            </a:pPr>
            <a:r>
              <a:rPr lang="fr-FR" sz="2000" b="1" dirty="0" err="1"/>
              <a:t>Désoxycorticostérone</a:t>
            </a:r>
            <a:r>
              <a:rPr lang="fr-FR" sz="2000" b="1" dirty="0"/>
              <a:t> </a:t>
            </a:r>
            <a:r>
              <a:rPr lang="fr-FR" sz="2000" b="1" dirty="0" err="1"/>
              <a:t>pivalate</a:t>
            </a:r>
            <a:r>
              <a:rPr lang="fr-FR" sz="2000" b="1" dirty="0"/>
              <a:t> </a:t>
            </a:r>
            <a:r>
              <a:rPr lang="fr-FR" sz="2000" dirty="0"/>
              <a:t>2.2 mg/kg </a:t>
            </a:r>
            <a:r>
              <a:rPr lang="fr-FR" sz="2000" b="1" dirty="0">
                <a:solidFill>
                  <a:srgbClr val="C00000"/>
                </a:solidFill>
              </a:rPr>
              <a:t>IM </a:t>
            </a:r>
            <a:r>
              <a:rPr lang="fr-FR" sz="2000" b="1" dirty="0">
                <a:solidFill>
                  <a:srgbClr val="FF0000"/>
                </a:solidFill>
              </a:rPr>
              <a:t>q25 jours</a:t>
            </a:r>
          </a:p>
          <a:p>
            <a:pPr marL="800100" lvl="1" indent="-342900" defTabSz="785813">
              <a:lnSpc>
                <a:spcPct val="93000"/>
              </a:lnSpc>
              <a:buFont typeface="Arial" panose="020B0604020202020204" pitchFamily="34" charset="0"/>
              <a:buChar char="•"/>
            </a:pPr>
            <a:r>
              <a:rPr lang="fr-FR" sz="2000" dirty="0" err="1"/>
              <a:t>Fludrocortisone</a:t>
            </a:r>
            <a:r>
              <a:rPr lang="fr-FR" sz="2400" dirty="0"/>
              <a:t> </a:t>
            </a:r>
            <a:r>
              <a:rPr lang="fr-FR" dirty="0"/>
              <a:t>0.015 mg/kg/jour VO</a:t>
            </a:r>
          </a:p>
          <a:p>
            <a:pPr marL="800100" lvl="1" indent="-342900" defTabSz="785813">
              <a:lnSpc>
                <a:spcPct val="93000"/>
              </a:lnSpc>
              <a:buFont typeface="Arial" panose="020B0604020202020204" pitchFamily="34" charset="0"/>
              <a:buChar char="•"/>
            </a:pPr>
            <a:endParaRPr lang="fr-FR" dirty="0"/>
          </a:p>
          <a:p>
            <a:pPr marL="342900" indent="-342900" defTabSz="785813">
              <a:lnSpc>
                <a:spcPct val="93000"/>
              </a:lnSpc>
              <a:buFont typeface="Arial" panose="020B0604020202020204" pitchFamily="34" charset="0"/>
              <a:buChar char="•"/>
            </a:pPr>
            <a:r>
              <a:rPr lang="fr-FR" sz="2400" u="sng" dirty="0"/>
              <a:t>Remplacement GC:</a:t>
            </a:r>
          </a:p>
          <a:p>
            <a:pPr marL="800100" lvl="1" indent="-342900" defTabSz="785813">
              <a:lnSpc>
                <a:spcPct val="93000"/>
              </a:lnSpc>
              <a:buFont typeface="Arial" panose="020B0604020202020204" pitchFamily="34" charset="0"/>
              <a:buChar char="•"/>
            </a:pPr>
            <a:r>
              <a:rPr lang="fr-FR" sz="2000" b="1" dirty="0" err="1"/>
              <a:t>Prednisolone</a:t>
            </a:r>
            <a:r>
              <a:rPr lang="fr-FR" sz="2400" dirty="0"/>
              <a:t> </a:t>
            </a:r>
            <a:r>
              <a:rPr lang="fr-FR" sz="2000" dirty="0"/>
              <a:t>0.2 mg/kg BID VO (à ajuster)</a:t>
            </a:r>
            <a:endParaRPr lang="fr-FR" dirty="0"/>
          </a:p>
          <a:p>
            <a:pPr marL="800100" lvl="1" indent="-342900" defTabSz="785813">
              <a:lnSpc>
                <a:spcPct val="93000"/>
              </a:lnSpc>
              <a:buFont typeface="Arial" panose="020B0604020202020204" pitchFamily="34" charset="0"/>
              <a:buChar char="•"/>
            </a:pPr>
            <a:r>
              <a:rPr lang="fr-FR" sz="2000" dirty="0" err="1"/>
              <a:t>Fludrocortisone</a:t>
            </a:r>
            <a:r>
              <a:rPr lang="fr-FR" sz="2400" dirty="0"/>
              <a:t> </a:t>
            </a:r>
            <a:r>
              <a:rPr lang="fr-FR" dirty="0"/>
              <a:t>0.015 mg/kg/jour VO (plus difficile à moduler car effets MC et GC)</a:t>
            </a:r>
          </a:p>
          <a:p>
            <a:pPr defTabSz="785813">
              <a:lnSpc>
                <a:spcPct val="85000"/>
              </a:lnSpc>
            </a:pPr>
            <a:endParaRPr lang="en-US" sz="3200" dirty="0">
              <a:solidFill>
                <a:srgbClr val="C00000"/>
              </a:solidFill>
            </a:endParaRPr>
          </a:p>
          <a:p>
            <a:pPr defTabSz="785813">
              <a:lnSpc>
                <a:spcPct val="85000"/>
              </a:lnSpc>
            </a:pPr>
            <a:r>
              <a:rPr lang="en-US" sz="2400" b="1" dirty="0" err="1">
                <a:solidFill>
                  <a:srgbClr val="C00000"/>
                </a:solidFill>
              </a:rPr>
              <a:t>Traitement</a:t>
            </a:r>
            <a:r>
              <a:rPr lang="en-US" sz="2400" b="1" dirty="0">
                <a:solidFill>
                  <a:srgbClr val="C00000"/>
                </a:solidFill>
              </a:rPr>
              <a:t> à vie et </a:t>
            </a:r>
            <a:r>
              <a:rPr lang="en-US" sz="2400" b="1" dirty="0">
                <a:solidFill>
                  <a:srgbClr val="FF0000"/>
                </a:solidFill>
              </a:rPr>
              <a:t>à </a:t>
            </a:r>
            <a:r>
              <a:rPr lang="en-US" sz="2400" b="1" dirty="0" err="1">
                <a:solidFill>
                  <a:srgbClr val="FF0000"/>
                </a:solidFill>
              </a:rPr>
              <a:t>moduler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lors</a:t>
            </a:r>
            <a:r>
              <a:rPr lang="en-US" sz="2400" dirty="0">
                <a:solidFill>
                  <a:srgbClr val="C00000"/>
                </a:solidFill>
              </a:rPr>
              <a:t> de stress </a:t>
            </a:r>
            <a:r>
              <a:rPr lang="en-US" sz="2000" dirty="0"/>
              <a:t>(ex: augmenter la prednisone de 2 à 10 </a:t>
            </a:r>
            <a:r>
              <a:rPr lang="en-US" sz="2000" dirty="0" err="1"/>
              <a:t>fois</a:t>
            </a:r>
            <a:r>
              <a:rPr lang="en-US" sz="2000" dirty="0"/>
              <a:t> </a:t>
            </a:r>
            <a:r>
              <a:rPr lang="en-US" sz="2000" dirty="0" err="1"/>
              <a:t>si</a:t>
            </a:r>
            <a:r>
              <a:rPr lang="en-US" sz="2000" dirty="0"/>
              <a:t> </a:t>
            </a:r>
            <a:r>
              <a:rPr lang="en-US" sz="2000" dirty="0" err="1"/>
              <a:t>chirurgie</a:t>
            </a:r>
            <a:r>
              <a:rPr lang="en-US" sz="2000" dirty="0"/>
              <a:t>, transport,…)</a:t>
            </a:r>
          </a:p>
          <a:p>
            <a:pPr defTabSz="785813">
              <a:lnSpc>
                <a:spcPct val="85000"/>
              </a:lnSpc>
            </a:pPr>
            <a:endParaRPr lang="en-US" sz="3700" dirty="0">
              <a:solidFill>
                <a:srgbClr val="C00000"/>
              </a:solidFill>
            </a:endParaRPr>
          </a:p>
        </p:txBody>
      </p:sp>
      <p:sp>
        <p:nvSpPr>
          <p:cNvPr id="545796" name="Rectangle 4"/>
          <p:cNvSpPr>
            <a:spLocks noGrp="1" noChangeArrowheads="1"/>
          </p:cNvSpPr>
          <p:nvPr>
            <p:ph type="title"/>
          </p:nvPr>
        </p:nvSpPr>
        <p:spPr bwMode="invGray">
          <a:xfrm>
            <a:off x="685800" y="482600"/>
            <a:ext cx="7772400" cy="1397000"/>
          </a:xfrm>
          <a:ln/>
        </p:spPr>
        <p:txBody>
          <a:bodyPr>
            <a:normAutofit fontScale="90000"/>
          </a:bodyPr>
          <a:lstStyle/>
          <a:p>
            <a:r>
              <a:rPr lang="fr-FR" sz="4000" b="1" dirty="0">
                <a:solidFill>
                  <a:srgbClr val="C00000"/>
                </a:solidFill>
              </a:rPr>
              <a:t>Indications  thérapeutiques</a:t>
            </a:r>
            <a:br>
              <a:rPr lang="fr-FR" sz="4000" b="1" dirty="0">
                <a:solidFill>
                  <a:srgbClr val="C00000"/>
                </a:solidFill>
              </a:rPr>
            </a:br>
            <a:r>
              <a:rPr lang="en-US" sz="3100" dirty="0"/>
              <a:t>Substitutions </a:t>
            </a:r>
            <a:r>
              <a:rPr lang="en-US" sz="3100" dirty="0" err="1"/>
              <a:t>lors</a:t>
            </a:r>
            <a:r>
              <a:rPr lang="en-US" sz="3100" dirty="0"/>
              <a:t> </a:t>
            </a:r>
            <a:r>
              <a:rPr lang="en-US" sz="3100" dirty="0" err="1"/>
              <a:t>d’hypocorticisme</a:t>
            </a:r>
            <a:r>
              <a:rPr lang="en-US" sz="3100" dirty="0"/>
              <a:t>/</a:t>
            </a:r>
            <a:r>
              <a:rPr lang="en-US" sz="3100" dirty="0" err="1"/>
              <a:t>hypoadrenocorticisme</a:t>
            </a:r>
            <a:endParaRPr lang="fr-FR" sz="3600" b="1" dirty="0"/>
          </a:p>
        </p:txBody>
      </p:sp>
    </p:spTree>
    <p:extLst>
      <p:ext uri="{BB962C8B-B14F-4D97-AF65-F5344CB8AC3E}">
        <p14:creationId xmlns:p14="http://schemas.microsoft.com/office/powerpoint/2010/main" val="31094279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7067" y="381001"/>
            <a:ext cx="8669867" cy="727075"/>
          </a:xfrm>
          <a:ln/>
        </p:spPr>
        <p:txBody>
          <a:bodyPr>
            <a:normAutofit fontScale="90000"/>
          </a:bodyPr>
          <a:lstStyle/>
          <a:p>
            <a:r>
              <a:rPr lang="fr-FR" sz="3600" b="1" dirty="0">
                <a:solidFill>
                  <a:srgbClr val="C00000"/>
                </a:solidFill>
              </a:rPr>
              <a:t>Indications thérapeutiques des corticoïdes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3278" y="1700808"/>
            <a:ext cx="8057444" cy="44227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FR" sz="3000" b="1" dirty="0"/>
              <a:t>Thérapeutiques </a:t>
            </a:r>
          </a:p>
          <a:p>
            <a:pPr lvl="1">
              <a:lnSpc>
                <a:spcPct val="90000"/>
              </a:lnSpc>
            </a:pPr>
            <a:r>
              <a:rPr lang="fr-FR" sz="1800" b="1" dirty="0"/>
              <a:t>Anti-inflammatoire</a:t>
            </a:r>
          </a:p>
          <a:p>
            <a:pPr lvl="1">
              <a:lnSpc>
                <a:spcPct val="90000"/>
              </a:lnSpc>
            </a:pPr>
            <a:r>
              <a:rPr lang="fr-FR" sz="1800" b="1" dirty="0" err="1"/>
              <a:t>Anti-allergique</a:t>
            </a:r>
            <a:endParaRPr lang="fr-FR" sz="1800" b="1" dirty="0"/>
          </a:p>
          <a:p>
            <a:pPr lvl="1">
              <a:lnSpc>
                <a:spcPct val="90000"/>
              </a:lnSpc>
            </a:pPr>
            <a:r>
              <a:rPr lang="fr-FR" sz="1800" b="1" dirty="0"/>
              <a:t>Immunosuppresseur</a:t>
            </a:r>
          </a:p>
          <a:p>
            <a:pPr>
              <a:lnSpc>
                <a:spcPct val="90000"/>
              </a:lnSpc>
            </a:pPr>
            <a:endParaRPr lang="fr-FR" sz="2400" dirty="0"/>
          </a:p>
          <a:p>
            <a:pPr>
              <a:lnSpc>
                <a:spcPct val="90000"/>
              </a:lnSpc>
            </a:pPr>
            <a:r>
              <a:rPr lang="fr-FR" sz="2400" dirty="0"/>
              <a:t>Exemples:</a:t>
            </a:r>
          </a:p>
          <a:p>
            <a:pPr lvl="1">
              <a:lnSpc>
                <a:spcPct val="90000"/>
              </a:lnSpc>
            </a:pPr>
            <a:r>
              <a:rPr lang="fr-FR" sz="2000" dirty="0"/>
              <a:t>Dermatite </a:t>
            </a:r>
            <a:r>
              <a:rPr lang="fr-FR" sz="2000" dirty="0" err="1"/>
              <a:t>atopique</a:t>
            </a:r>
            <a:endParaRPr lang="fr-FR" sz="2000" dirty="0"/>
          </a:p>
          <a:p>
            <a:pPr lvl="1">
              <a:lnSpc>
                <a:spcPct val="90000"/>
              </a:lnSpc>
            </a:pPr>
            <a:r>
              <a:rPr lang="fr-FR" sz="2000" dirty="0"/>
              <a:t>Anémie hémolytique à médiation immune</a:t>
            </a:r>
          </a:p>
          <a:p>
            <a:pPr lvl="1">
              <a:lnSpc>
                <a:spcPct val="90000"/>
              </a:lnSpc>
            </a:pPr>
            <a:r>
              <a:rPr lang="fr-FR" sz="2000" dirty="0"/>
              <a:t>Uvéite </a:t>
            </a:r>
          </a:p>
          <a:p>
            <a:pPr lvl="1">
              <a:lnSpc>
                <a:spcPct val="90000"/>
              </a:lnSpc>
            </a:pPr>
            <a:r>
              <a:rPr lang="fr-FR" sz="2000" dirty="0"/>
              <a:t>RAO</a:t>
            </a:r>
          </a:p>
          <a:p>
            <a:pPr lvl="1">
              <a:lnSpc>
                <a:spcPct val="90000"/>
              </a:lnSpc>
            </a:pPr>
            <a:r>
              <a:rPr lang="fr-FR" sz="20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231844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44" name="AutoShape 40"/>
          <p:cNvSpPr>
            <a:spLocks noChangeArrowheads="1"/>
          </p:cNvSpPr>
          <p:nvPr/>
        </p:nvSpPr>
        <p:spPr bwMode="auto">
          <a:xfrm>
            <a:off x="1447800" y="2343150"/>
            <a:ext cx="6819900" cy="3333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51945" name="AutoShape 41"/>
          <p:cNvSpPr>
            <a:spLocks noChangeArrowheads="1"/>
          </p:cNvSpPr>
          <p:nvPr/>
        </p:nvSpPr>
        <p:spPr bwMode="auto">
          <a:xfrm>
            <a:off x="1866901" y="2667000"/>
            <a:ext cx="5867400" cy="2724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51906" name="Oval 2" descr="80%"/>
          <p:cNvSpPr>
            <a:spLocks noChangeArrowheads="1"/>
          </p:cNvSpPr>
          <p:nvPr/>
        </p:nvSpPr>
        <p:spPr bwMode="auto">
          <a:xfrm>
            <a:off x="4504267" y="3067050"/>
            <a:ext cx="1742723" cy="120015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fr-FR"/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16632"/>
            <a:ext cx="7772400" cy="1397000"/>
          </a:xfrm>
          <a:ln/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rgbClr val="C00000"/>
                </a:solidFill>
              </a:rPr>
              <a:t>Mécanismes d’action des corticoïdes</a:t>
            </a:r>
          </a:p>
        </p:txBody>
      </p:sp>
      <p:sp>
        <p:nvSpPr>
          <p:cNvPr id="251909" name="Text Box 5"/>
          <p:cNvSpPr txBox="1">
            <a:spLocks noChangeArrowheads="1"/>
          </p:cNvSpPr>
          <p:nvPr/>
        </p:nvSpPr>
        <p:spPr bwMode="auto">
          <a:xfrm>
            <a:off x="2349499" y="4572000"/>
            <a:ext cx="1545168" cy="64135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1800" dirty="0">
                <a:solidFill>
                  <a:schemeClr val="bg1"/>
                </a:solidFill>
              </a:rPr>
              <a:t>Récepteurs </a:t>
            </a:r>
            <a:r>
              <a:rPr lang="fr-FR" sz="1800" dirty="0" err="1">
                <a:solidFill>
                  <a:schemeClr val="bg1"/>
                </a:solidFill>
              </a:rPr>
              <a:t>cytosoliques</a:t>
            </a:r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251910" name="Text Box 6"/>
          <p:cNvSpPr txBox="1">
            <a:spLocks noChangeArrowheads="1"/>
          </p:cNvSpPr>
          <p:nvPr/>
        </p:nvSpPr>
        <p:spPr bwMode="auto">
          <a:xfrm>
            <a:off x="4504267" y="4267201"/>
            <a:ext cx="2319868" cy="92333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1800" dirty="0">
                <a:solidFill>
                  <a:schemeClr val="bg1"/>
                </a:solidFill>
              </a:rPr>
              <a:t>Élément nucléaire de réponse aux glucocorticoïdes</a:t>
            </a:r>
          </a:p>
        </p:txBody>
      </p:sp>
      <p:sp>
        <p:nvSpPr>
          <p:cNvPr id="251912" name="Text Box 8"/>
          <p:cNvSpPr txBox="1">
            <a:spLocks noChangeArrowheads="1"/>
          </p:cNvSpPr>
          <p:nvPr/>
        </p:nvSpPr>
        <p:spPr bwMode="auto">
          <a:xfrm>
            <a:off x="1016000" y="4260851"/>
            <a:ext cx="1044222" cy="366713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Diffusion</a:t>
            </a:r>
          </a:p>
        </p:txBody>
      </p:sp>
      <p:sp>
        <p:nvSpPr>
          <p:cNvPr id="251915" name="Text Box 11"/>
          <p:cNvSpPr txBox="1">
            <a:spLocks noChangeArrowheads="1"/>
          </p:cNvSpPr>
          <p:nvPr/>
        </p:nvSpPr>
        <p:spPr bwMode="auto">
          <a:xfrm>
            <a:off x="4751143" y="2689225"/>
            <a:ext cx="1405467" cy="366713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transcription</a:t>
            </a:r>
          </a:p>
        </p:txBody>
      </p:sp>
      <p:sp>
        <p:nvSpPr>
          <p:cNvPr id="251916" name="Text Box 12"/>
          <p:cNvSpPr txBox="1">
            <a:spLocks noChangeArrowheads="1"/>
          </p:cNvSpPr>
          <p:nvPr/>
        </p:nvSpPr>
        <p:spPr bwMode="auto">
          <a:xfrm>
            <a:off x="5046133" y="3048001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rgbClr val="C00000"/>
                </a:solidFill>
              </a:rPr>
              <a:t>noyau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251918" name="Text Box 14"/>
          <p:cNvSpPr txBox="1">
            <a:spLocks noChangeArrowheads="1"/>
          </p:cNvSpPr>
          <p:nvPr/>
        </p:nvSpPr>
        <p:spPr bwMode="auto">
          <a:xfrm>
            <a:off x="6424890" y="3705225"/>
            <a:ext cx="1186543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err="1"/>
              <a:t>Lipocortine</a:t>
            </a:r>
            <a:endParaRPr lang="en-US" sz="1600" dirty="0"/>
          </a:p>
        </p:txBody>
      </p:sp>
      <p:sp>
        <p:nvSpPr>
          <p:cNvPr id="251919" name="Text Box 15"/>
          <p:cNvSpPr txBox="1">
            <a:spLocks noChangeArrowheads="1"/>
          </p:cNvSpPr>
          <p:nvPr/>
        </p:nvSpPr>
        <p:spPr bwMode="auto">
          <a:xfrm>
            <a:off x="8127774" y="3738562"/>
            <a:ext cx="6511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/>
              <a:t>PLA2</a:t>
            </a:r>
          </a:p>
        </p:txBody>
      </p:sp>
      <p:sp>
        <p:nvSpPr>
          <p:cNvPr id="251920" name="Text Box 16"/>
          <p:cNvSpPr txBox="1">
            <a:spLocks noChangeArrowheads="1"/>
          </p:cNvSpPr>
          <p:nvPr/>
        </p:nvSpPr>
        <p:spPr bwMode="auto">
          <a:xfrm>
            <a:off x="8342490" y="4133850"/>
            <a:ext cx="53893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PGs</a:t>
            </a:r>
          </a:p>
          <a:p>
            <a:r>
              <a:rPr lang="en-US" sz="1800"/>
              <a:t>LTs</a:t>
            </a:r>
          </a:p>
          <a:p>
            <a:r>
              <a:rPr lang="en-US" sz="1800"/>
              <a:t>PAF</a:t>
            </a:r>
          </a:p>
        </p:txBody>
      </p:sp>
      <p:sp>
        <p:nvSpPr>
          <p:cNvPr id="251921" name="Text Box 17"/>
          <p:cNvSpPr txBox="1">
            <a:spLocks noChangeArrowheads="1"/>
          </p:cNvSpPr>
          <p:nvPr/>
        </p:nvSpPr>
        <p:spPr bwMode="auto">
          <a:xfrm>
            <a:off x="7725834" y="4221163"/>
            <a:ext cx="4507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AA</a:t>
            </a:r>
          </a:p>
        </p:txBody>
      </p:sp>
      <p:sp>
        <p:nvSpPr>
          <p:cNvPr id="251923" name="Freeform 19" descr="Diagonales larges vers le bas"/>
          <p:cNvSpPr>
            <a:spLocks/>
          </p:cNvSpPr>
          <p:nvPr/>
        </p:nvSpPr>
        <p:spPr bwMode="auto">
          <a:xfrm>
            <a:off x="3028245" y="3852068"/>
            <a:ext cx="866422" cy="525463"/>
          </a:xfrm>
          <a:custGeom>
            <a:avLst/>
            <a:gdLst>
              <a:gd name="T0" fmla="*/ 0 w 546"/>
              <a:gd name="T1" fmla="*/ 0 h 331"/>
              <a:gd name="T2" fmla="*/ 0 w 546"/>
              <a:gd name="T3" fmla="*/ 331 h 331"/>
              <a:gd name="T4" fmla="*/ 342 w 546"/>
              <a:gd name="T5" fmla="*/ 331 h 331"/>
              <a:gd name="T6" fmla="*/ 546 w 546"/>
              <a:gd name="T7" fmla="*/ 187 h 331"/>
              <a:gd name="T8" fmla="*/ 354 w 546"/>
              <a:gd name="T9" fmla="*/ 1 h 331"/>
              <a:gd name="T10" fmla="*/ 0 w 546"/>
              <a:gd name="T11" fmla="*/ 0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6" h="331">
                <a:moveTo>
                  <a:pt x="0" y="0"/>
                </a:moveTo>
                <a:lnTo>
                  <a:pt x="0" y="331"/>
                </a:lnTo>
                <a:lnTo>
                  <a:pt x="342" y="331"/>
                </a:lnTo>
                <a:lnTo>
                  <a:pt x="546" y="187"/>
                </a:lnTo>
                <a:lnTo>
                  <a:pt x="354" y="1"/>
                </a:lnTo>
                <a:lnTo>
                  <a:pt x="0" y="0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1925" name="AutoShape 21"/>
          <p:cNvSpPr>
            <a:spLocks noChangeArrowheads="1"/>
          </p:cNvSpPr>
          <p:nvPr/>
        </p:nvSpPr>
        <p:spPr bwMode="auto">
          <a:xfrm rot="5400000">
            <a:off x="2961658" y="3959649"/>
            <a:ext cx="436563" cy="314677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51927" name="AutoShape 23"/>
          <p:cNvSpPr>
            <a:spLocks noChangeArrowheads="1"/>
          </p:cNvSpPr>
          <p:nvPr/>
        </p:nvSpPr>
        <p:spPr bwMode="auto">
          <a:xfrm rot="5400000">
            <a:off x="778846" y="3957374"/>
            <a:ext cx="446087" cy="313267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51928" name="Freeform 24" descr="Diagonales larges vers le bas"/>
          <p:cNvSpPr>
            <a:spLocks/>
          </p:cNvSpPr>
          <p:nvPr/>
        </p:nvSpPr>
        <p:spPr bwMode="auto">
          <a:xfrm>
            <a:off x="4735689" y="3417888"/>
            <a:ext cx="866422" cy="525462"/>
          </a:xfrm>
          <a:custGeom>
            <a:avLst/>
            <a:gdLst>
              <a:gd name="T0" fmla="*/ 0 w 546"/>
              <a:gd name="T1" fmla="*/ 0 h 331"/>
              <a:gd name="T2" fmla="*/ 0 w 546"/>
              <a:gd name="T3" fmla="*/ 331 h 331"/>
              <a:gd name="T4" fmla="*/ 342 w 546"/>
              <a:gd name="T5" fmla="*/ 331 h 331"/>
              <a:gd name="T6" fmla="*/ 546 w 546"/>
              <a:gd name="T7" fmla="*/ 187 h 331"/>
              <a:gd name="T8" fmla="*/ 354 w 546"/>
              <a:gd name="T9" fmla="*/ 1 h 331"/>
              <a:gd name="T10" fmla="*/ 0 w 546"/>
              <a:gd name="T11" fmla="*/ 0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6" h="331">
                <a:moveTo>
                  <a:pt x="0" y="0"/>
                </a:moveTo>
                <a:lnTo>
                  <a:pt x="0" y="331"/>
                </a:lnTo>
                <a:lnTo>
                  <a:pt x="342" y="331"/>
                </a:lnTo>
                <a:lnTo>
                  <a:pt x="546" y="187"/>
                </a:lnTo>
                <a:lnTo>
                  <a:pt x="354" y="1"/>
                </a:lnTo>
                <a:lnTo>
                  <a:pt x="0" y="0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1929" name="AutoShape 25"/>
          <p:cNvSpPr>
            <a:spLocks noChangeArrowheads="1"/>
          </p:cNvSpPr>
          <p:nvPr/>
        </p:nvSpPr>
        <p:spPr bwMode="auto">
          <a:xfrm rot="5400000">
            <a:off x="4671219" y="3533511"/>
            <a:ext cx="436562" cy="313267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51931" name="Oval 27"/>
          <p:cNvSpPr>
            <a:spLocks noChangeArrowheads="1"/>
          </p:cNvSpPr>
          <p:nvPr/>
        </p:nvSpPr>
        <p:spPr bwMode="auto">
          <a:xfrm>
            <a:off x="5830712" y="3790950"/>
            <a:ext cx="228600" cy="1524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1932" name="Oval 28"/>
          <p:cNvSpPr>
            <a:spLocks noChangeArrowheads="1"/>
          </p:cNvSpPr>
          <p:nvPr/>
        </p:nvSpPr>
        <p:spPr bwMode="auto">
          <a:xfrm>
            <a:off x="5678311" y="3657600"/>
            <a:ext cx="238478" cy="17145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1933" name="Oval 29"/>
          <p:cNvSpPr>
            <a:spLocks noChangeArrowheads="1"/>
          </p:cNvSpPr>
          <p:nvPr/>
        </p:nvSpPr>
        <p:spPr bwMode="auto">
          <a:xfrm>
            <a:off x="5459590" y="3657600"/>
            <a:ext cx="238477" cy="161925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1934" name="Line 30"/>
          <p:cNvSpPr>
            <a:spLocks noChangeShapeType="1"/>
          </p:cNvSpPr>
          <p:nvPr/>
        </p:nvSpPr>
        <p:spPr bwMode="auto">
          <a:xfrm flipV="1">
            <a:off x="3995936" y="3811587"/>
            <a:ext cx="704475" cy="305399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1935" name="Line 31"/>
          <p:cNvSpPr>
            <a:spLocks noChangeShapeType="1"/>
          </p:cNvSpPr>
          <p:nvPr/>
        </p:nvSpPr>
        <p:spPr bwMode="auto">
          <a:xfrm>
            <a:off x="6064956" y="3648075"/>
            <a:ext cx="920044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1936" name="AutoShape 32"/>
          <p:cNvSpPr>
            <a:spLocks noChangeArrowheads="1"/>
          </p:cNvSpPr>
          <p:nvPr/>
        </p:nvSpPr>
        <p:spPr bwMode="auto">
          <a:xfrm>
            <a:off x="6993467" y="3540125"/>
            <a:ext cx="310444" cy="198438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1937" name="AutoShape 33"/>
          <p:cNvSpPr>
            <a:spLocks noChangeArrowheads="1"/>
          </p:cNvSpPr>
          <p:nvPr/>
        </p:nvSpPr>
        <p:spPr bwMode="auto">
          <a:xfrm>
            <a:off x="7526867" y="3540125"/>
            <a:ext cx="310444" cy="198438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1938" name="Oval 34"/>
          <p:cNvSpPr>
            <a:spLocks noChangeArrowheads="1"/>
          </p:cNvSpPr>
          <p:nvPr/>
        </p:nvSpPr>
        <p:spPr bwMode="auto">
          <a:xfrm>
            <a:off x="7762523" y="3190875"/>
            <a:ext cx="467077" cy="762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1939" name="Line 35"/>
          <p:cNvSpPr>
            <a:spLocks noChangeShapeType="1"/>
          </p:cNvSpPr>
          <p:nvPr/>
        </p:nvSpPr>
        <p:spPr bwMode="auto">
          <a:xfrm>
            <a:off x="7286978" y="3629025"/>
            <a:ext cx="208844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1940" name="Line 36"/>
          <p:cNvSpPr>
            <a:spLocks noChangeShapeType="1"/>
          </p:cNvSpPr>
          <p:nvPr/>
        </p:nvSpPr>
        <p:spPr bwMode="auto">
          <a:xfrm>
            <a:off x="8010878" y="3771901"/>
            <a:ext cx="0" cy="44767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1941" name="Line 37"/>
          <p:cNvSpPr>
            <a:spLocks noChangeShapeType="1"/>
          </p:cNvSpPr>
          <p:nvPr/>
        </p:nvSpPr>
        <p:spPr bwMode="auto">
          <a:xfrm flipV="1">
            <a:off x="8163279" y="4267200"/>
            <a:ext cx="170744" cy="17145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1942" name="Line 38"/>
          <p:cNvSpPr>
            <a:spLocks noChangeShapeType="1"/>
          </p:cNvSpPr>
          <p:nvPr/>
        </p:nvSpPr>
        <p:spPr bwMode="auto">
          <a:xfrm>
            <a:off x="8173156" y="4486275"/>
            <a:ext cx="208844" cy="12065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1943" name="Line 39"/>
          <p:cNvSpPr>
            <a:spLocks noChangeShapeType="1"/>
          </p:cNvSpPr>
          <p:nvPr/>
        </p:nvSpPr>
        <p:spPr bwMode="auto">
          <a:xfrm>
            <a:off x="8153400" y="4505325"/>
            <a:ext cx="180622" cy="31273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1949" name="Line 45"/>
          <p:cNvSpPr>
            <a:spLocks noChangeShapeType="1"/>
          </p:cNvSpPr>
          <p:nvPr/>
        </p:nvSpPr>
        <p:spPr bwMode="auto">
          <a:xfrm>
            <a:off x="1219200" y="4114800"/>
            <a:ext cx="1480592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" name="Multiplier 1"/>
          <p:cNvSpPr/>
          <p:nvPr/>
        </p:nvSpPr>
        <p:spPr>
          <a:xfrm>
            <a:off x="7665691" y="3505201"/>
            <a:ext cx="660739" cy="80645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240038" y="1737102"/>
            <a:ext cx="35012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C00000"/>
                </a:solidFill>
              </a:rPr>
              <a:t>Effets génomiques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0" y="3538846"/>
            <a:ext cx="194155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Glucocorticoïde</a:t>
            </a:r>
          </a:p>
        </p:txBody>
      </p:sp>
      <p:sp>
        <p:nvSpPr>
          <p:cNvPr id="251911" name="Text Box 7"/>
          <p:cNvSpPr txBox="1">
            <a:spLocks noChangeArrowheads="1"/>
          </p:cNvSpPr>
          <p:nvPr/>
        </p:nvSpPr>
        <p:spPr bwMode="auto">
          <a:xfrm>
            <a:off x="6301249" y="2869407"/>
            <a:ext cx="1497189" cy="64135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fr-FR" sz="1800" dirty="0">
                <a:solidFill>
                  <a:schemeClr val="bg1"/>
                </a:solidFill>
              </a:rPr>
              <a:t>Synthèse protéique</a:t>
            </a:r>
          </a:p>
        </p:txBody>
      </p:sp>
    </p:spTree>
    <p:extLst>
      <p:ext uri="{BB962C8B-B14F-4D97-AF65-F5344CB8AC3E}">
        <p14:creationId xmlns:p14="http://schemas.microsoft.com/office/powerpoint/2010/main" val="129040476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2060848"/>
            <a:ext cx="8594278" cy="2304256"/>
          </a:xfrm>
        </p:spPr>
        <p:txBody>
          <a:bodyPr>
            <a:normAutofit fontScale="85000" lnSpcReduction="20000"/>
          </a:bodyPr>
          <a:lstStyle/>
          <a:p>
            <a:endParaRPr lang="fr-FR" sz="3000" dirty="0">
              <a:solidFill>
                <a:srgbClr val="C00000"/>
              </a:solidFill>
            </a:endParaRPr>
          </a:p>
          <a:p>
            <a:pPr lvl="1"/>
            <a:r>
              <a:rPr lang="fr-FR" sz="2600" b="0" dirty="0"/>
              <a:t>Collapsus trachéal : 0.2 à 0.5 mg/kg /j VO </a:t>
            </a:r>
            <a:r>
              <a:rPr lang="fr-FR" sz="2600" b="0" dirty="0" err="1"/>
              <a:t>prednisolone</a:t>
            </a:r>
            <a:endParaRPr lang="fr-FR" sz="2600" b="0" dirty="0"/>
          </a:p>
          <a:p>
            <a:pPr lvl="1"/>
            <a:endParaRPr lang="fr-FR" sz="2600" b="0" dirty="0"/>
          </a:p>
          <a:p>
            <a:pPr lvl="1"/>
            <a:r>
              <a:rPr lang="fr-FR" sz="2600" b="0" dirty="0"/>
              <a:t>Dermatite </a:t>
            </a:r>
            <a:r>
              <a:rPr lang="fr-FR" sz="2600" b="0" dirty="0" err="1"/>
              <a:t>atopique</a:t>
            </a:r>
            <a:r>
              <a:rPr lang="fr-FR" sz="2600" b="0" dirty="0"/>
              <a:t> : </a:t>
            </a:r>
          </a:p>
          <a:p>
            <a:pPr lvl="2"/>
            <a:r>
              <a:rPr lang="fr-FR" sz="2200" b="0" dirty="0"/>
              <a:t>0.5 à 1 mg/kg/j </a:t>
            </a:r>
            <a:r>
              <a:rPr lang="fr-FR" sz="2200" b="0" dirty="0" err="1"/>
              <a:t>prednisolone</a:t>
            </a:r>
            <a:r>
              <a:rPr lang="fr-FR" sz="2200" b="0" dirty="0"/>
              <a:t> VO (dose </a:t>
            </a:r>
            <a:r>
              <a:rPr lang="fr-FR" sz="2200" b="0" dirty="0" err="1"/>
              <a:t>intermediaire</a:t>
            </a:r>
            <a:r>
              <a:rPr lang="fr-FR" sz="2200" b="0" dirty="0"/>
              <a:t>)</a:t>
            </a:r>
          </a:p>
          <a:p>
            <a:pPr lvl="2"/>
            <a:r>
              <a:rPr lang="fr-FR" dirty="0"/>
              <a:t>Voie locale : </a:t>
            </a:r>
            <a:r>
              <a:rPr lang="fr-FR" sz="2000" dirty="0"/>
              <a:t>Hydrocortisone </a:t>
            </a:r>
            <a:r>
              <a:rPr lang="fr-FR" sz="2000" dirty="0" err="1"/>
              <a:t>aceponate</a:t>
            </a:r>
            <a:r>
              <a:rPr lang="fr-FR" sz="2000" dirty="0"/>
              <a:t> (intéressant plus en préventif qu’en curatif)</a:t>
            </a:r>
          </a:p>
          <a:p>
            <a:pPr lvl="2"/>
            <a:endParaRPr lang="fr-FR" sz="2200" b="0" dirty="0"/>
          </a:p>
          <a:p>
            <a:pPr lvl="1"/>
            <a:endParaRPr lang="fr-FR" sz="2000" b="0" dirty="0"/>
          </a:p>
        </p:txBody>
      </p:sp>
      <p:sp>
        <p:nvSpPr>
          <p:cNvPr id="4" name="Rectangle 3"/>
          <p:cNvSpPr/>
          <p:nvPr/>
        </p:nvSpPr>
        <p:spPr>
          <a:xfrm>
            <a:off x="480207" y="188640"/>
            <a:ext cx="8496944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AFD00"/>
                </a:solidFill>
                <a:ea typeface="+mj-ea"/>
                <a:cs typeface="+mj-cs"/>
              </a:rPr>
              <a:t> </a:t>
            </a:r>
            <a:r>
              <a:rPr lang="fr-FR" sz="4000" b="1" dirty="0">
                <a:solidFill>
                  <a:srgbClr val="C00000"/>
                </a:solidFill>
                <a:ea typeface="+mj-ea"/>
                <a:cs typeface="+mj-cs"/>
              </a:rPr>
              <a:t>Indications  thérapeutique</a:t>
            </a:r>
          </a:p>
          <a:p>
            <a:pPr algn="ctr"/>
            <a:r>
              <a:rPr lang="fr-FR" sz="3100" dirty="0">
                <a:solidFill>
                  <a:prstClr val="black"/>
                </a:solidFill>
                <a:ea typeface="+mj-ea"/>
                <a:cs typeface="+mj-cs"/>
              </a:rPr>
              <a:t>Anti-inflammatoire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344120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2060848"/>
            <a:ext cx="8594278" cy="3888432"/>
          </a:xfrm>
        </p:spPr>
        <p:txBody>
          <a:bodyPr>
            <a:normAutofit/>
          </a:bodyPr>
          <a:lstStyle/>
          <a:p>
            <a:pPr lvl="1"/>
            <a:r>
              <a:rPr lang="fr-FR" sz="2000" dirty="0"/>
              <a:t>Anémie hémolytique auto-immune : de </a:t>
            </a:r>
            <a:r>
              <a:rPr lang="fr-FR" sz="2000" b="1" dirty="0"/>
              <a:t>2 à 4 mg/kg/j </a:t>
            </a:r>
            <a:r>
              <a:rPr lang="fr-FR" sz="2000" b="1" dirty="0" err="1"/>
              <a:t>prednisolone</a:t>
            </a:r>
            <a:r>
              <a:rPr lang="fr-FR" sz="2000" b="1" dirty="0"/>
              <a:t>  </a:t>
            </a:r>
            <a:r>
              <a:rPr lang="fr-FR" sz="2000" dirty="0"/>
              <a:t>puis diminution jusqu’à arrêt</a:t>
            </a:r>
          </a:p>
          <a:p>
            <a:pPr marL="457200" lvl="1" indent="0">
              <a:buNone/>
            </a:pPr>
            <a:endParaRPr lang="fr-FR" sz="2000" dirty="0"/>
          </a:p>
          <a:p>
            <a:pPr lvl="1"/>
            <a:r>
              <a:rPr lang="fr-FR" sz="2000" dirty="0"/>
              <a:t>Bronchite chronique avec réaction immunitaire </a:t>
            </a:r>
            <a:r>
              <a:rPr lang="fr-FR" sz="2000" b="1" dirty="0"/>
              <a:t>:  2 mg/kg/j </a:t>
            </a:r>
            <a:r>
              <a:rPr lang="fr-FR" sz="2000" b="1" dirty="0" err="1"/>
              <a:t>prednisolone</a:t>
            </a:r>
            <a:endParaRPr lang="fr-FR" sz="2000" b="1" dirty="0"/>
          </a:p>
          <a:p>
            <a:pPr lvl="1"/>
            <a:endParaRPr lang="fr-FR" sz="2000" dirty="0"/>
          </a:p>
          <a:p>
            <a:pPr lvl="1"/>
            <a:r>
              <a:rPr lang="fr-FR" sz="2000" dirty="0"/>
              <a:t>Lymphome : </a:t>
            </a:r>
            <a:r>
              <a:rPr lang="fr-FR" sz="2000" b="1" dirty="0"/>
              <a:t>2 mg/kg/j </a:t>
            </a:r>
            <a:r>
              <a:rPr lang="fr-FR" sz="2000" b="1" dirty="0" err="1"/>
              <a:t>prednisolone</a:t>
            </a:r>
            <a:r>
              <a:rPr lang="fr-FR" sz="2000" b="1" dirty="0"/>
              <a:t> </a:t>
            </a:r>
            <a:r>
              <a:rPr lang="fr-FR" sz="2000" dirty="0"/>
              <a:t>puis diminuer à 1 mg/kg/j si traitement unique ou arrêt si autre chimio. </a:t>
            </a:r>
          </a:p>
          <a:p>
            <a:pPr lvl="1"/>
            <a:endParaRPr lang="fr-FR" sz="2000" dirty="0"/>
          </a:p>
          <a:p>
            <a:pPr lvl="1"/>
            <a:r>
              <a:rPr lang="fr-FR" sz="2000" dirty="0"/>
              <a:t>Pemphigus</a:t>
            </a:r>
          </a:p>
          <a:p>
            <a:pPr lvl="1"/>
            <a:r>
              <a:rPr lang="fr-FR" sz="2000" dirty="0"/>
              <a:t>…</a:t>
            </a:r>
          </a:p>
          <a:p>
            <a:pPr lvl="1"/>
            <a:endParaRPr lang="fr-FR" sz="1600" b="0" dirty="0"/>
          </a:p>
        </p:txBody>
      </p:sp>
      <p:sp>
        <p:nvSpPr>
          <p:cNvPr id="4" name="Rectangle 3"/>
          <p:cNvSpPr/>
          <p:nvPr/>
        </p:nvSpPr>
        <p:spPr>
          <a:xfrm>
            <a:off x="480207" y="188640"/>
            <a:ext cx="8496944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AFD00"/>
                </a:solidFill>
              </a:rPr>
              <a:t> </a:t>
            </a:r>
            <a:r>
              <a:rPr lang="fr-FR" sz="4000" b="1" dirty="0">
                <a:solidFill>
                  <a:srgbClr val="C00000"/>
                </a:solidFill>
              </a:rPr>
              <a:t>Indications  thérapeutiques:</a:t>
            </a:r>
            <a:br>
              <a:rPr lang="fr-FR" sz="4000" b="1" dirty="0">
                <a:solidFill>
                  <a:srgbClr val="C00000"/>
                </a:solidFill>
              </a:rPr>
            </a:br>
            <a:r>
              <a:rPr lang="fr-FR" sz="3100" dirty="0">
                <a:solidFill>
                  <a:prstClr val="black"/>
                </a:solidFill>
              </a:rPr>
              <a:t>Immunosuppression</a:t>
            </a: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93747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2" name="Rectangle 4"/>
          <p:cNvSpPr>
            <a:spLocks noGrp="1" noChangeArrowheads="1"/>
          </p:cNvSpPr>
          <p:nvPr>
            <p:ph type="title"/>
          </p:nvPr>
        </p:nvSpPr>
        <p:spPr bwMode="invGray">
          <a:ln/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AFD00"/>
                </a:solidFill>
              </a:rPr>
              <a:t> </a:t>
            </a:r>
            <a:r>
              <a:rPr lang="fr-FR" sz="4000" b="1" dirty="0">
                <a:solidFill>
                  <a:srgbClr val="C00000"/>
                </a:solidFill>
              </a:rPr>
              <a:t>Indications  thérapeutiques:</a:t>
            </a:r>
            <a:br>
              <a:rPr lang="fr-FR" sz="4000" b="1" dirty="0">
                <a:solidFill>
                  <a:srgbClr val="C00000"/>
                </a:solidFill>
              </a:rPr>
            </a:br>
            <a:r>
              <a:rPr lang="fr-FR" sz="3100" dirty="0" err="1"/>
              <a:t>Recurrent</a:t>
            </a:r>
            <a:r>
              <a:rPr lang="fr-FR" sz="3100" dirty="0"/>
              <a:t>  Airways Obstruction (RAO) chez le cheval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525963"/>
          </a:xfrm>
        </p:spPr>
        <p:txBody>
          <a:bodyPr/>
          <a:lstStyle/>
          <a:p>
            <a:r>
              <a:rPr lang="fr-FR" sz="2400" b="1" dirty="0"/>
              <a:t>Voie systémique  : </a:t>
            </a:r>
          </a:p>
          <a:p>
            <a:pPr lvl="1"/>
            <a:r>
              <a:rPr lang="fr-FR" sz="2000" u="sng" dirty="0" err="1"/>
              <a:t>Dexamethasone</a:t>
            </a:r>
            <a:r>
              <a:rPr lang="fr-FR" sz="2000" u="sng" dirty="0"/>
              <a:t> (DXM)</a:t>
            </a:r>
            <a:endParaRPr lang="fr-FR" sz="1400" u="sng" dirty="0"/>
          </a:p>
          <a:p>
            <a:pPr lvl="2"/>
            <a:r>
              <a:rPr lang="fr-FR" sz="1600" dirty="0"/>
              <a:t>0.1 mg/kg/j IV, </a:t>
            </a:r>
            <a:r>
              <a:rPr lang="fr-FR" sz="1600" b="1" dirty="0"/>
              <a:t>IM </a:t>
            </a:r>
          </a:p>
          <a:p>
            <a:pPr lvl="3"/>
            <a:r>
              <a:rPr lang="fr-FR" sz="1200" dirty="0"/>
              <a:t>Très bon résultats en 3j</a:t>
            </a:r>
          </a:p>
          <a:p>
            <a:pPr lvl="3"/>
            <a:r>
              <a:rPr lang="fr-FR" sz="1200" dirty="0"/>
              <a:t>Diminution des neutrophiles dans LBA</a:t>
            </a:r>
          </a:p>
          <a:p>
            <a:pPr lvl="3"/>
            <a:r>
              <a:rPr lang="fr-FR" sz="1200" dirty="0"/>
              <a:t>Effets persistent quelques j après arrêt du traitement</a:t>
            </a:r>
          </a:p>
          <a:p>
            <a:pPr lvl="3"/>
            <a:endParaRPr lang="fr-FR" sz="1200" dirty="0"/>
          </a:p>
          <a:p>
            <a:pPr lvl="2"/>
            <a:r>
              <a:rPr lang="fr-FR" sz="1600" dirty="0">
                <a:solidFill>
                  <a:schemeClr val="bg1">
                    <a:lumMod val="75000"/>
                  </a:schemeClr>
                </a:solidFill>
              </a:rPr>
              <a:t>0.04 mg/kg q3jours (formulation LA (Longue Action) DXM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</a:rPr>
              <a:t>isonicotinate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lvl="3"/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Bonne efficacité clinique</a:t>
            </a:r>
          </a:p>
          <a:p>
            <a:pPr lvl="3"/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Moins d’effets sur appareil respiratoire bas</a:t>
            </a:r>
          </a:p>
          <a:p>
            <a:pPr lvl="3"/>
            <a:endParaRPr lang="fr-FR" sz="1200" dirty="0"/>
          </a:p>
          <a:p>
            <a:pPr lvl="1"/>
            <a:r>
              <a:rPr lang="fr-FR" sz="2000" u="sng" dirty="0" err="1"/>
              <a:t>Prednisolone</a:t>
            </a:r>
            <a:endParaRPr lang="fr-FR" sz="2000" u="sng" dirty="0"/>
          </a:p>
          <a:p>
            <a:pPr lvl="2"/>
            <a:r>
              <a:rPr lang="fr-FR" sz="1600" dirty="0"/>
              <a:t>VO : semble un peu moins efficace que </a:t>
            </a:r>
            <a:r>
              <a:rPr lang="fr-FR" sz="1600" dirty="0" err="1"/>
              <a:t>dexamethasone</a:t>
            </a:r>
            <a:r>
              <a:rPr lang="fr-FR" sz="1600" dirty="0"/>
              <a:t> </a:t>
            </a:r>
            <a:r>
              <a:rPr lang="fr-FR" sz="1100" dirty="0"/>
              <a:t>(une seule étude : </a:t>
            </a:r>
            <a:r>
              <a:rPr lang="fr-FR" sz="1100" dirty="0" err="1"/>
              <a:t>Leclere</a:t>
            </a:r>
            <a:r>
              <a:rPr lang="fr-FR" sz="1100" dirty="0"/>
              <a:t> et al. 2010 Equine </a:t>
            </a:r>
            <a:r>
              <a:rPr lang="fr-FR" sz="1100" dirty="0" err="1"/>
              <a:t>Vet</a:t>
            </a:r>
            <a:r>
              <a:rPr lang="fr-FR" sz="1100" dirty="0"/>
              <a:t> J)</a:t>
            </a:r>
          </a:p>
          <a:p>
            <a:pPr lvl="2"/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134261237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2" name="Rectangle 4"/>
          <p:cNvSpPr>
            <a:spLocks noGrp="1" noChangeArrowheads="1"/>
          </p:cNvSpPr>
          <p:nvPr>
            <p:ph type="title"/>
          </p:nvPr>
        </p:nvSpPr>
        <p:spPr bwMode="invGray">
          <a:ln/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AFD00"/>
                </a:solidFill>
              </a:rPr>
              <a:t> </a:t>
            </a:r>
            <a:r>
              <a:rPr lang="fr-FR" sz="4000" b="1" dirty="0">
                <a:solidFill>
                  <a:srgbClr val="C00000"/>
                </a:solidFill>
              </a:rPr>
              <a:t>Indications  thérapeutiques:</a:t>
            </a:r>
            <a:br>
              <a:rPr lang="fr-FR" sz="4000" b="1" dirty="0">
                <a:solidFill>
                  <a:srgbClr val="C00000"/>
                </a:solidFill>
              </a:rPr>
            </a:br>
            <a:r>
              <a:rPr lang="fr-FR" sz="3100" dirty="0" err="1"/>
              <a:t>Recurrent</a:t>
            </a:r>
            <a:r>
              <a:rPr lang="fr-FR" sz="3100" dirty="0"/>
              <a:t>  Airways Obstruction (RAO) chez le cheval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700809"/>
            <a:ext cx="8229600" cy="42484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sz="2400" b="1" dirty="0"/>
              <a:t>Inhalation : </a:t>
            </a:r>
            <a:endParaRPr lang="fr-FR" sz="1800" b="1" dirty="0"/>
          </a:p>
          <a:p>
            <a:pPr lvl="1"/>
            <a:r>
              <a:rPr lang="fr-FR" sz="2000" dirty="0" err="1"/>
              <a:t>Ciclésonide</a:t>
            </a:r>
            <a:r>
              <a:rPr lang="fr-FR" sz="2000" dirty="0"/>
              <a:t> </a:t>
            </a:r>
          </a:p>
          <a:p>
            <a:pPr lvl="1"/>
            <a:r>
              <a:rPr lang="fr-FR" sz="2000" dirty="0" err="1"/>
              <a:t>Béclométhasone</a:t>
            </a:r>
            <a:endParaRPr lang="fr-FR" sz="2000" dirty="0"/>
          </a:p>
          <a:p>
            <a:pPr lvl="1"/>
            <a:r>
              <a:rPr lang="fr-FR" sz="2000" dirty="0" err="1"/>
              <a:t>Fluticasone</a:t>
            </a:r>
            <a:endParaRPr lang="fr-FR" sz="1800" dirty="0"/>
          </a:p>
          <a:p>
            <a:pPr lvl="1"/>
            <a:endParaRPr lang="fr-FR" sz="1600" dirty="0"/>
          </a:p>
          <a:p>
            <a:pPr marL="0" indent="0">
              <a:buNone/>
            </a:pPr>
            <a:r>
              <a:rPr lang="fr-FR" sz="2200" u="sng" dirty="0"/>
              <a:t>Inconvénients</a:t>
            </a:r>
          </a:p>
          <a:p>
            <a:r>
              <a:rPr lang="fr-FR" sz="2200" dirty="0"/>
              <a:t>Amélioration </a:t>
            </a:r>
            <a:r>
              <a:rPr lang="fr-FR" sz="2200" b="1" dirty="0"/>
              <a:t>plus lente </a:t>
            </a:r>
            <a:r>
              <a:rPr lang="fr-FR" sz="2200" dirty="0"/>
              <a:t>en 1-2 j (6 mg 2x par jour) comparée à voie systémique (</a:t>
            </a:r>
            <a:r>
              <a:rPr lang="fr-FR" sz="2200" dirty="0" err="1"/>
              <a:t>qqs</a:t>
            </a:r>
            <a:r>
              <a:rPr lang="fr-FR" sz="2200" dirty="0"/>
              <a:t> min ou h)</a:t>
            </a:r>
          </a:p>
          <a:p>
            <a:r>
              <a:rPr lang="fr-FR" sz="2200" dirty="0"/>
              <a:t>Pénétration dans poumon lors de crise? Précéder avec Bêta2 agoniste</a:t>
            </a:r>
          </a:p>
          <a:p>
            <a:r>
              <a:rPr lang="fr-FR" sz="2200" dirty="0"/>
              <a:t>Traitement journalier long </a:t>
            </a:r>
          </a:p>
          <a:p>
            <a:endParaRPr lang="fr-FR" sz="2200" dirty="0"/>
          </a:p>
          <a:p>
            <a:pPr marL="0" indent="0">
              <a:buNone/>
            </a:pPr>
            <a:r>
              <a:rPr lang="fr-FR" sz="2200" i="1" u="sng" dirty="0"/>
              <a:t>Avantages</a:t>
            </a:r>
          </a:p>
          <a:p>
            <a:r>
              <a:rPr lang="fr-FR" sz="2200" dirty="0"/>
              <a:t>Très peu d’effets secondaires </a:t>
            </a:r>
          </a:p>
          <a:p>
            <a:r>
              <a:rPr lang="fr-FR" sz="2200" dirty="0"/>
              <a:t>Moins de suppression sur HHS</a:t>
            </a:r>
          </a:p>
          <a:p>
            <a:r>
              <a:rPr lang="fr-FR" sz="2200" dirty="0"/>
              <a:t>Temps de détection dopage plus court</a:t>
            </a:r>
          </a:p>
          <a:p>
            <a:pPr marL="0" indent="0">
              <a:buNone/>
            </a:pPr>
            <a:endParaRPr lang="fr-FR" sz="2400" dirty="0"/>
          </a:p>
          <a:p>
            <a:endParaRPr lang="fr-FR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1907796" y="6232452"/>
            <a:ext cx="6942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Grandes différences d’efficacité selon les méthodes utilisées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84" y="5877272"/>
            <a:ext cx="1008112" cy="88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8179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1F35-580D-4231-A829-66B353674E86}" type="slidenum">
              <a:rPr lang="en-US" smtClean="0"/>
              <a:t>74</a:t>
            </a:fld>
            <a:endParaRPr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2541097"/>
          </a:xfrm>
          <a:ln w="28575">
            <a:noFill/>
          </a:ln>
        </p:spPr>
        <p:txBody>
          <a:bodyPr>
            <a:normAutofit fontScale="92500" lnSpcReduction="10000"/>
          </a:bodyPr>
          <a:lstStyle/>
          <a:p>
            <a:r>
              <a:rPr lang="fr-FR" sz="2400" dirty="0"/>
              <a:t>Chez le chien, après 4 semaines de traitement par inhalation </a:t>
            </a:r>
          </a:p>
          <a:p>
            <a:endParaRPr lang="fr-FR" sz="2400" dirty="0"/>
          </a:p>
          <a:p>
            <a:pPr lvl="1"/>
            <a:r>
              <a:rPr lang="fr-FR" sz="2000" b="1" dirty="0" err="1"/>
              <a:t>Budesonide</a:t>
            </a:r>
            <a:r>
              <a:rPr lang="fr-FR" sz="2000" b="1" dirty="0"/>
              <a:t> </a:t>
            </a:r>
            <a:r>
              <a:rPr lang="fr-FR" sz="2000" dirty="0"/>
              <a:t>(200 µg/j) </a:t>
            </a:r>
            <a:r>
              <a:rPr lang="fr-FR" sz="1800" dirty="0"/>
              <a:t>: pas d’effets indésirables sur l’axe HHS (=pas de modification de la sécrétion de cortisol endogène)</a:t>
            </a:r>
          </a:p>
          <a:p>
            <a:pPr lvl="1"/>
            <a:endParaRPr lang="fr-FR" sz="1800" dirty="0"/>
          </a:p>
          <a:p>
            <a:pPr lvl="1"/>
            <a:r>
              <a:rPr lang="fr-FR" sz="2000" b="1" dirty="0" err="1"/>
              <a:t>Fluticasone</a:t>
            </a:r>
            <a:r>
              <a:rPr lang="fr-FR" sz="2000" b="1" dirty="0"/>
              <a:t>  </a:t>
            </a:r>
            <a:r>
              <a:rPr lang="fr-FR" sz="2000" dirty="0"/>
              <a:t>(250 µg/j) </a:t>
            </a:r>
            <a:r>
              <a:rPr lang="fr-FR" sz="1800" dirty="0"/>
              <a:t>: peu  d’effets indésirables sur l’axe HHS (=concentration basale de cortisol non modifiée mais diminution du pic de cortisol après stimulation à l’ACTH)</a:t>
            </a:r>
            <a:endParaRPr lang="fr-FR" sz="2000" dirty="0"/>
          </a:p>
        </p:txBody>
      </p:sp>
      <p:sp>
        <p:nvSpPr>
          <p:cNvPr id="7" name="Rectangle 6"/>
          <p:cNvSpPr/>
          <p:nvPr/>
        </p:nvSpPr>
        <p:spPr>
          <a:xfrm>
            <a:off x="251520" y="6165304"/>
            <a:ext cx="2800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Melamies</a:t>
            </a:r>
            <a:r>
              <a:rPr lang="en-US" dirty="0"/>
              <a:t> et al 2012 vet J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invGray">
          <a:xfrm>
            <a:off x="457200" y="274638"/>
            <a:ext cx="8229600" cy="1143000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FAFD00"/>
                </a:solidFill>
              </a:rPr>
              <a:t> </a:t>
            </a:r>
            <a:r>
              <a:rPr lang="fr-FR" sz="4000" b="1" dirty="0">
                <a:solidFill>
                  <a:srgbClr val="C00000"/>
                </a:solidFill>
              </a:rPr>
              <a:t>Indications  thérapeutiques:</a:t>
            </a:r>
            <a:br>
              <a:rPr lang="fr-FR" sz="4000" b="1" dirty="0">
                <a:solidFill>
                  <a:srgbClr val="C00000"/>
                </a:solidFill>
              </a:rPr>
            </a:br>
            <a:r>
              <a:rPr lang="fr-FR" sz="3200" dirty="0"/>
              <a:t>Maladies respiratoires inflammatoires chroniques c</a:t>
            </a:r>
            <a:r>
              <a:rPr lang="fr-FR" sz="3100" dirty="0"/>
              <a:t>hez le chien</a:t>
            </a:r>
          </a:p>
        </p:txBody>
      </p:sp>
    </p:spTree>
    <p:extLst>
      <p:ext uri="{BB962C8B-B14F-4D97-AF65-F5344CB8AC3E}">
        <p14:creationId xmlns:p14="http://schemas.microsoft.com/office/powerpoint/2010/main" val="377810752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1F35-580D-4231-A829-66B353674E86}" type="slidenum">
              <a:rPr lang="en-US" smtClean="0"/>
              <a:t>75</a:t>
            </a:fld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653188" y="2348880"/>
            <a:ext cx="8108541" cy="1852375"/>
          </a:xfrm>
          <a:ln w="28575"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/>
              <a:t>Chez </a:t>
            </a:r>
            <a:r>
              <a:rPr lang="fr-FR" sz="2400" b="1" dirty="0"/>
              <a:t>13 chiens </a:t>
            </a:r>
            <a:r>
              <a:rPr lang="fr-FR" sz="2000" dirty="0"/>
              <a:t>avec des maladies respiratoires inflammatoires chroniques, les glucocorticoïdes inhalés ont permis :</a:t>
            </a:r>
          </a:p>
          <a:p>
            <a:pPr lvl="1"/>
            <a:r>
              <a:rPr lang="fr-FR" sz="2000" dirty="0"/>
              <a:t>D’arrêter le traitement par voie orale chez 9 chiens </a:t>
            </a:r>
          </a:p>
          <a:p>
            <a:pPr lvl="1"/>
            <a:r>
              <a:rPr lang="fr-FR" sz="2000" dirty="0"/>
              <a:t>De réduire les doses par voie orale chez 4 chiens</a:t>
            </a:r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48402" y="4005064"/>
            <a:ext cx="33890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/>
              <a:t>Bexfield</a:t>
            </a:r>
            <a:r>
              <a:rPr lang="en-US" sz="1400" dirty="0"/>
              <a:t> j small </a:t>
            </a:r>
            <a:r>
              <a:rPr lang="en-US" sz="1400" dirty="0" err="1"/>
              <a:t>anl</a:t>
            </a:r>
            <a:r>
              <a:rPr lang="en-US" sz="1400" dirty="0"/>
              <a:t> practice 2006 47 377</a:t>
            </a:r>
          </a:p>
        </p:txBody>
      </p:sp>
      <p:sp>
        <p:nvSpPr>
          <p:cNvPr id="5" name="Rectangle 4"/>
          <p:cNvSpPr/>
          <p:nvPr/>
        </p:nvSpPr>
        <p:spPr>
          <a:xfrm>
            <a:off x="1139901" y="4620369"/>
            <a:ext cx="7272808" cy="1200329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fr-FR" sz="2400" dirty="0"/>
              <a:t>Les inhalations peuvent compenser l’absence de traitement par voir orale les jours « off » de la thérapie à jours alternés.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02" y="4464330"/>
            <a:ext cx="881085" cy="91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/>
          <p:cNvSpPr txBox="1">
            <a:spLocks noChangeArrowheads="1"/>
          </p:cNvSpPr>
          <p:nvPr/>
        </p:nvSpPr>
        <p:spPr bwMode="invGray">
          <a:xfrm>
            <a:off x="661505" y="404664"/>
            <a:ext cx="8229600" cy="1143000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FAFD00"/>
                </a:solidFill>
              </a:rPr>
              <a:t> </a:t>
            </a:r>
            <a:r>
              <a:rPr lang="fr-FR" sz="4000" b="1" dirty="0">
                <a:solidFill>
                  <a:srgbClr val="C00000"/>
                </a:solidFill>
              </a:rPr>
              <a:t>Indications  thérapeutiques:</a:t>
            </a:r>
            <a:br>
              <a:rPr lang="fr-FR" sz="4000" b="1" dirty="0">
                <a:solidFill>
                  <a:srgbClr val="C00000"/>
                </a:solidFill>
              </a:rPr>
            </a:br>
            <a:r>
              <a:rPr lang="fr-FR" sz="2800" dirty="0"/>
              <a:t>Maladies respiratoires inflammatoires chroniques chez le chien</a:t>
            </a:r>
          </a:p>
        </p:txBody>
      </p:sp>
    </p:spTree>
    <p:extLst>
      <p:ext uri="{BB962C8B-B14F-4D97-AF65-F5344CB8AC3E}">
        <p14:creationId xmlns:p14="http://schemas.microsoft.com/office/powerpoint/2010/main" val="397937386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ChangeArrowheads="1"/>
          </p:cNvSpPr>
          <p:nvPr/>
        </p:nvSpPr>
        <p:spPr bwMode="auto">
          <a:xfrm>
            <a:off x="405143" y="3212976"/>
            <a:ext cx="7322537" cy="1151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5437" tIns="26175" rIns="65437" bIns="26175">
            <a:spAutoFit/>
          </a:bodyPr>
          <a:lstStyle/>
          <a:p>
            <a:pPr defTabSz="785813">
              <a:lnSpc>
                <a:spcPct val="85000"/>
              </a:lnSpc>
              <a:buFontTx/>
              <a:buChar char="•"/>
            </a:pPr>
            <a:r>
              <a:rPr lang="fr-FR" sz="2800" dirty="0">
                <a:solidFill>
                  <a:srgbClr val="C00000"/>
                </a:solidFill>
              </a:rPr>
              <a:t>Œdème de la mamelle </a:t>
            </a:r>
            <a:r>
              <a:rPr lang="fr-FR" sz="2800" dirty="0"/>
              <a:t>en association avec des diurétiques</a:t>
            </a:r>
          </a:p>
          <a:p>
            <a:pPr defTabSz="785813">
              <a:lnSpc>
                <a:spcPct val="85000"/>
              </a:lnSpc>
            </a:pPr>
            <a:r>
              <a:rPr lang="fr-FR" sz="2800" dirty="0">
                <a:solidFill>
                  <a:srgbClr val="FAFD00"/>
                </a:solidFill>
              </a:rPr>
              <a:t>	</a:t>
            </a:r>
            <a:endParaRPr lang="fr-FR" sz="2800" dirty="0">
              <a:solidFill>
                <a:srgbClr val="C00000"/>
              </a:solidFill>
            </a:endParaRPr>
          </a:p>
        </p:txBody>
      </p:sp>
      <p:sp>
        <p:nvSpPr>
          <p:cNvPr id="216068" name="Rectangle 4"/>
          <p:cNvSpPr>
            <a:spLocks noGrp="1" noChangeArrowheads="1"/>
          </p:cNvSpPr>
          <p:nvPr>
            <p:ph type="title"/>
          </p:nvPr>
        </p:nvSpPr>
        <p:spPr bwMode="invGray">
          <a:xfrm>
            <a:off x="827584" y="338765"/>
            <a:ext cx="7772400" cy="787400"/>
          </a:xfrm>
          <a:ln/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AFD00"/>
                </a:solidFill>
              </a:rPr>
              <a:t> </a:t>
            </a:r>
            <a:r>
              <a:rPr lang="en-US" sz="4000" b="1" dirty="0">
                <a:solidFill>
                  <a:srgbClr val="C00000"/>
                </a:solidFill>
              </a:rPr>
              <a:t>Indications  </a:t>
            </a:r>
            <a:r>
              <a:rPr lang="en-US" sz="4000" b="1" dirty="0" err="1">
                <a:solidFill>
                  <a:srgbClr val="C00000"/>
                </a:solidFill>
              </a:rPr>
              <a:t>thérapeutiques</a:t>
            </a:r>
            <a:br>
              <a:rPr lang="en-US" sz="4000" b="1" dirty="0">
                <a:solidFill>
                  <a:srgbClr val="C00000"/>
                </a:solidFill>
              </a:rPr>
            </a:br>
            <a:r>
              <a:rPr lang="en-US" sz="4000" dirty="0"/>
              <a:t>Anti-</a:t>
            </a:r>
            <a:r>
              <a:rPr lang="en-US" sz="4000" dirty="0" err="1"/>
              <a:t>oedémateux</a:t>
            </a:r>
            <a:endParaRPr lang="fi-FI" sz="4000" dirty="0"/>
          </a:p>
        </p:txBody>
      </p:sp>
      <p:sp>
        <p:nvSpPr>
          <p:cNvPr id="216069" name="Freeform 5"/>
          <p:cNvSpPr>
            <a:spLocks/>
          </p:cNvSpPr>
          <p:nvPr/>
        </p:nvSpPr>
        <p:spPr bwMode="invGray">
          <a:xfrm>
            <a:off x="7380312" y="1700464"/>
            <a:ext cx="1130300" cy="938213"/>
          </a:xfrm>
          <a:custGeom>
            <a:avLst/>
            <a:gdLst>
              <a:gd name="T0" fmla="*/ 38 w 626"/>
              <a:gd name="T1" fmla="*/ 68 h 404"/>
              <a:gd name="T2" fmla="*/ 32 w 626"/>
              <a:gd name="T3" fmla="*/ 18 h 404"/>
              <a:gd name="T4" fmla="*/ 64 w 626"/>
              <a:gd name="T5" fmla="*/ 30 h 404"/>
              <a:gd name="T6" fmla="*/ 94 w 626"/>
              <a:gd name="T7" fmla="*/ 30 h 404"/>
              <a:gd name="T8" fmla="*/ 124 w 626"/>
              <a:gd name="T9" fmla="*/ 10 h 404"/>
              <a:gd name="T10" fmla="*/ 193 w 626"/>
              <a:gd name="T11" fmla="*/ 48 h 404"/>
              <a:gd name="T12" fmla="*/ 288 w 626"/>
              <a:gd name="T13" fmla="*/ 51 h 404"/>
              <a:gd name="T14" fmla="*/ 532 w 626"/>
              <a:gd name="T15" fmla="*/ 34 h 404"/>
              <a:gd name="T16" fmla="*/ 620 w 626"/>
              <a:gd name="T17" fmla="*/ 116 h 404"/>
              <a:gd name="T18" fmla="*/ 626 w 626"/>
              <a:gd name="T19" fmla="*/ 270 h 404"/>
              <a:gd name="T20" fmla="*/ 606 w 626"/>
              <a:gd name="T21" fmla="*/ 340 h 404"/>
              <a:gd name="T22" fmla="*/ 606 w 626"/>
              <a:gd name="T23" fmla="*/ 228 h 404"/>
              <a:gd name="T24" fmla="*/ 590 w 626"/>
              <a:gd name="T25" fmla="*/ 138 h 404"/>
              <a:gd name="T26" fmla="*/ 578 w 626"/>
              <a:gd name="T27" fmla="*/ 248 h 404"/>
              <a:gd name="T28" fmla="*/ 566 w 626"/>
              <a:gd name="T29" fmla="*/ 322 h 404"/>
              <a:gd name="T30" fmla="*/ 552 w 626"/>
              <a:gd name="T31" fmla="*/ 394 h 404"/>
              <a:gd name="T32" fmla="*/ 538 w 626"/>
              <a:gd name="T33" fmla="*/ 356 h 404"/>
              <a:gd name="T34" fmla="*/ 526 w 626"/>
              <a:gd name="T35" fmla="*/ 324 h 404"/>
              <a:gd name="T36" fmla="*/ 500 w 626"/>
              <a:gd name="T37" fmla="*/ 392 h 404"/>
              <a:gd name="T38" fmla="*/ 496 w 626"/>
              <a:gd name="T39" fmla="*/ 360 h 404"/>
              <a:gd name="T40" fmla="*/ 504 w 626"/>
              <a:gd name="T41" fmla="*/ 274 h 404"/>
              <a:gd name="T42" fmla="*/ 492 w 626"/>
              <a:gd name="T43" fmla="*/ 292 h 404"/>
              <a:gd name="T44" fmla="*/ 468 w 626"/>
              <a:gd name="T45" fmla="*/ 295 h 404"/>
              <a:gd name="T46" fmla="*/ 446 w 626"/>
              <a:gd name="T47" fmla="*/ 272 h 404"/>
              <a:gd name="T48" fmla="*/ 394 w 626"/>
              <a:gd name="T49" fmla="*/ 262 h 404"/>
              <a:gd name="T50" fmla="*/ 292 w 626"/>
              <a:gd name="T51" fmla="*/ 244 h 404"/>
              <a:gd name="T52" fmla="*/ 266 w 626"/>
              <a:gd name="T53" fmla="*/ 376 h 404"/>
              <a:gd name="T54" fmla="*/ 228 w 626"/>
              <a:gd name="T55" fmla="*/ 394 h 404"/>
              <a:gd name="T56" fmla="*/ 246 w 626"/>
              <a:gd name="T57" fmla="*/ 304 h 404"/>
              <a:gd name="T58" fmla="*/ 236 w 626"/>
              <a:gd name="T59" fmla="*/ 374 h 404"/>
              <a:gd name="T60" fmla="*/ 194 w 626"/>
              <a:gd name="T61" fmla="*/ 398 h 404"/>
              <a:gd name="T62" fmla="*/ 214 w 626"/>
              <a:gd name="T63" fmla="*/ 306 h 404"/>
              <a:gd name="T64" fmla="*/ 180 w 626"/>
              <a:gd name="T65" fmla="*/ 242 h 404"/>
              <a:gd name="T66" fmla="*/ 124 w 626"/>
              <a:gd name="T67" fmla="*/ 140 h 404"/>
              <a:gd name="T68" fmla="*/ 58 w 626"/>
              <a:gd name="T69" fmla="*/ 144 h 404"/>
              <a:gd name="T70" fmla="*/ 12 w 626"/>
              <a:gd name="T71" fmla="*/ 145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26" h="404">
                <a:moveTo>
                  <a:pt x="0" y="128"/>
                </a:moveTo>
                <a:cubicBezTo>
                  <a:pt x="5" y="115"/>
                  <a:pt x="29" y="82"/>
                  <a:pt x="38" y="68"/>
                </a:cubicBezTo>
                <a:cubicBezTo>
                  <a:pt x="47" y="54"/>
                  <a:pt x="53" y="50"/>
                  <a:pt x="52" y="42"/>
                </a:cubicBezTo>
                <a:cubicBezTo>
                  <a:pt x="51" y="34"/>
                  <a:pt x="36" y="25"/>
                  <a:pt x="32" y="18"/>
                </a:cubicBezTo>
                <a:cubicBezTo>
                  <a:pt x="28" y="11"/>
                  <a:pt x="25" y="0"/>
                  <a:pt x="30" y="2"/>
                </a:cubicBezTo>
                <a:cubicBezTo>
                  <a:pt x="35" y="4"/>
                  <a:pt x="56" y="26"/>
                  <a:pt x="64" y="30"/>
                </a:cubicBezTo>
                <a:cubicBezTo>
                  <a:pt x="72" y="34"/>
                  <a:pt x="71" y="26"/>
                  <a:pt x="76" y="26"/>
                </a:cubicBezTo>
                <a:cubicBezTo>
                  <a:pt x="81" y="26"/>
                  <a:pt x="88" y="33"/>
                  <a:pt x="94" y="30"/>
                </a:cubicBezTo>
                <a:cubicBezTo>
                  <a:pt x="100" y="27"/>
                  <a:pt x="107" y="13"/>
                  <a:pt x="112" y="10"/>
                </a:cubicBezTo>
                <a:cubicBezTo>
                  <a:pt x="117" y="7"/>
                  <a:pt x="122" y="6"/>
                  <a:pt x="124" y="10"/>
                </a:cubicBezTo>
                <a:cubicBezTo>
                  <a:pt x="126" y="14"/>
                  <a:pt x="113" y="28"/>
                  <a:pt x="124" y="34"/>
                </a:cubicBezTo>
                <a:cubicBezTo>
                  <a:pt x="135" y="40"/>
                  <a:pt x="176" y="48"/>
                  <a:pt x="193" y="48"/>
                </a:cubicBezTo>
                <a:cubicBezTo>
                  <a:pt x="210" y="48"/>
                  <a:pt x="210" y="36"/>
                  <a:pt x="226" y="36"/>
                </a:cubicBezTo>
                <a:cubicBezTo>
                  <a:pt x="242" y="36"/>
                  <a:pt x="252" y="50"/>
                  <a:pt x="288" y="51"/>
                </a:cubicBezTo>
                <a:cubicBezTo>
                  <a:pt x="324" y="52"/>
                  <a:pt x="403" y="47"/>
                  <a:pt x="444" y="44"/>
                </a:cubicBezTo>
                <a:cubicBezTo>
                  <a:pt x="485" y="41"/>
                  <a:pt x="507" y="33"/>
                  <a:pt x="532" y="34"/>
                </a:cubicBezTo>
                <a:cubicBezTo>
                  <a:pt x="557" y="35"/>
                  <a:pt x="581" y="36"/>
                  <a:pt x="596" y="50"/>
                </a:cubicBezTo>
                <a:cubicBezTo>
                  <a:pt x="611" y="64"/>
                  <a:pt x="617" y="86"/>
                  <a:pt x="620" y="116"/>
                </a:cubicBezTo>
                <a:cubicBezTo>
                  <a:pt x="623" y="146"/>
                  <a:pt x="615" y="206"/>
                  <a:pt x="616" y="232"/>
                </a:cubicBezTo>
                <a:cubicBezTo>
                  <a:pt x="617" y="258"/>
                  <a:pt x="626" y="254"/>
                  <a:pt x="626" y="270"/>
                </a:cubicBezTo>
                <a:cubicBezTo>
                  <a:pt x="626" y="286"/>
                  <a:pt x="619" y="316"/>
                  <a:pt x="616" y="328"/>
                </a:cubicBezTo>
                <a:cubicBezTo>
                  <a:pt x="613" y="340"/>
                  <a:pt x="610" y="347"/>
                  <a:pt x="606" y="340"/>
                </a:cubicBezTo>
                <a:cubicBezTo>
                  <a:pt x="602" y="333"/>
                  <a:pt x="592" y="305"/>
                  <a:pt x="592" y="286"/>
                </a:cubicBezTo>
                <a:cubicBezTo>
                  <a:pt x="592" y="267"/>
                  <a:pt x="604" y="257"/>
                  <a:pt x="606" y="228"/>
                </a:cubicBezTo>
                <a:cubicBezTo>
                  <a:pt x="608" y="199"/>
                  <a:pt x="607" y="129"/>
                  <a:pt x="604" y="114"/>
                </a:cubicBezTo>
                <a:cubicBezTo>
                  <a:pt x="601" y="99"/>
                  <a:pt x="594" y="120"/>
                  <a:pt x="590" y="138"/>
                </a:cubicBezTo>
                <a:cubicBezTo>
                  <a:pt x="586" y="156"/>
                  <a:pt x="580" y="202"/>
                  <a:pt x="578" y="220"/>
                </a:cubicBezTo>
                <a:cubicBezTo>
                  <a:pt x="576" y="238"/>
                  <a:pt x="578" y="241"/>
                  <a:pt x="578" y="248"/>
                </a:cubicBezTo>
                <a:cubicBezTo>
                  <a:pt x="578" y="255"/>
                  <a:pt x="582" y="252"/>
                  <a:pt x="580" y="264"/>
                </a:cubicBezTo>
                <a:cubicBezTo>
                  <a:pt x="578" y="276"/>
                  <a:pt x="569" y="303"/>
                  <a:pt x="566" y="322"/>
                </a:cubicBezTo>
                <a:cubicBezTo>
                  <a:pt x="563" y="341"/>
                  <a:pt x="566" y="366"/>
                  <a:pt x="564" y="378"/>
                </a:cubicBezTo>
                <a:cubicBezTo>
                  <a:pt x="562" y="390"/>
                  <a:pt x="559" y="391"/>
                  <a:pt x="552" y="394"/>
                </a:cubicBezTo>
                <a:cubicBezTo>
                  <a:pt x="545" y="397"/>
                  <a:pt x="524" y="400"/>
                  <a:pt x="522" y="394"/>
                </a:cubicBezTo>
                <a:cubicBezTo>
                  <a:pt x="520" y="388"/>
                  <a:pt x="535" y="373"/>
                  <a:pt x="538" y="356"/>
                </a:cubicBezTo>
                <a:cubicBezTo>
                  <a:pt x="541" y="339"/>
                  <a:pt x="540" y="295"/>
                  <a:pt x="538" y="290"/>
                </a:cubicBezTo>
                <a:cubicBezTo>
                  <a:pt x="536" y="285"/>
                  <a:pt x="529" y="311"/>
                  <a:pt x="526" y="324"/>
                </a:cubicBezTo>
                <a:cubicBezTo>
                  <a:pt x="523" y="337"/>
                  <a:pt x="522" y="359"/>
                  <a:pt x="518" y="370"/>
                </a:cubicBezTo>
                <a:cubicBezTo>
                  <a:pt x="514" y="381"/>
                  <a:pt x="507" y="388"/>
                  <a:pt x="500" y="392"/>
                </a:cubicBezTo>
                <a:cubicBezTo>
                  <a:pt x="493" y="396"/>
                  <a:pt x="477" y="397"/>
                  <a:pt x="476" y="392"/>
                </a:cubicBezTo>
                <a:cubicBezTo>
                  <a:pt x="475" y="387"/>
                  <a:pt x="491" y="374"/>
                  <a:pt x="496" y="360"/>
                </a:cubicBezTo>
                <a:cubicBezTo>
                  <a:pt x="501" y="346"/>
                  <a:pt x="505" y="320"/>
                  <a:pt x="506" y="306"/>
                </a:cubicBezTo>
                <a:cubicBezTo>
                  <a:pt x="507" y="292"/>
                  <a:pt x="506" y="278"/>
                  <a:pt x="504" y="274"/>
                </a:cubicBezTo>
                <a:cubicBezTo>
                  <a:pt x="502" y="270"/>
                  <a:pt x="496" y="277"/>
                  <a:pt x="494" y="280"/>
                </a:cubicBezTo>
                <a:cubicBezTo>
                  <a:pt x="492" y="283"/>
                  <a:pt x="495" y="291"/>
                  <a:pt x="492" y="292"/>
                </a:cubicBezTo>
                <a:cubicBezTo>
                  <a:pt x="489" y="293"/>
                  <a:pt x="482" y="284"/>
                  <a:pt x="478" y="284"/>
                </a:cubicBezTo>
                <a:cubicBezTo>
                  <a:pt x="474" y="284"/>
                  <a:pt x="471" y="296"/>
                  <a:pt x="468" y="295"/>
                </a:cubicBezTo>
                <a:cubicBezTo>
                  <a:pt x="465" y="294"/>
                  <a:pt x="464" y="282"/>
                  <a:pt x="460" y="278"/>
                </a:cubicBezTo>
                <a:cubicBezTo>
                  <a:pt x="456" y="274"/>
                  <a:pt x="451" y="277"/>
                  <a:pt x="446" y="272"/>
                </a:cubicBezTo>
                <a:cubicBezTo>
                  <a:pt x="441" y="267"/>
                  <a:pt x="439" y="252"/>
                  <a:pt x="430" y="250"/>
                </a:cubicBezTo>
                <a:cubicBezTo>
                  <a:pt x="421" y="248"/>
                  <a:pt x="402" y="260"/>
                  <a:pt x="394" y="262"/>
                </a:cubicBezTo>
                <a:cubicBezTo>
                  <a:pt x="386" y="264"/>
                  <a:pt x="399" y="267"/>
                  <a:pt x="382" y="264"/>
                </a:cubicBezTo>
                <a:cubicBezTo>
                  <a:pt x="365" y="261"/>
                  <a:pt x="310" y="244"/>
                  <a:pt x="292" y="244"/>
                </a:cubicBezTo>
                <a:cubicBezTo>
                  <a:pt x="274" y="244"/>
                  <a:pt x="278" y="244"/>
                  <a:pt x="274" y="266"/>
                </a:cubicBezTo>
                <a:cubicBezTo>
                  <a:pt x="270" y="288"/>
                  <a:pt x="268" y="355"/>
                  <a:pt x="266" y="376"/>
                </a:cubicBezTo>
                <a:cubicBezTo>
                  <a:pt x="264" y="397"/>
                  <a:pt x="265" y="391"/>
                  <a:pt x="259" y="394"/>
                </a:cubicBezTo>
                <a:cubicBezTo>
                  <a:pt x="253" y="397"/>
                  <a:pt x="230" y="400"/>
                  <a:pt x="228" y="394"/>
                </a:cubicBezTo>
                <a:cubicBezTo>
                  <a:pt x="226" y="388"/>
                  <a:pt x="243" y="375"/>
                  <a:pt x="246" y="360"/>
                </a:cubicBezTo>
                <a:cubicBezTo>
                  <a:pt x="249" y="345"/>
                  <a:pt x="248" y="304"/>
                  <a:pt x="246" y="304"/>
                </a:cubicBezTo>
                <a:cubicBezTo>
                  <a:pt x="244" y="304"/>
                  <a:pt x="236" y="346"/>
                  <a:pt x="234" y="358"/>
                </a:cubicBezTo>
                <a:cubicBezTo>
                  <a:pt x="232" y="370"/>
                  <a:pt x="238" y="367"/>
                  <a:pt x="236" y="374"/>
                </a:cubicBezTo>
                <a:cubicBezTo>
                  <a:pt x="234" y="381"/>
                  <a:pt x="230" y="396"/>
                  <a:pt x="223" y="400"/>
                </a:cubicBezTo>
                <a:cubicBezTo>
                  <a:pt x="216" y="404"/>
                  <a:pt x="196" y="403"/>
                  <a:pt x="194" y="398"/>
                </a:cubicBezTo>
                <a:cubicBezTo>
                  <a:pt x="192" y="393"/>
                  <a:pt x="205" y="383"/>
                  <a:pt x="208" y="368"/>
                </a:cubicBezTo>
                <a:cubicBezTo>
                  <a:pt x="211" y="353"/>
                  <a:pt x="214" y="325"/>
                  <a:pt x="214" y="306"/>
                </a:cubicBezTo>
                <a:cubicBezTo>
                  <a:pt x="214" y="287"/>
                  <a:pt x="214" y="267"/>
                  <a:pt x="208" y="256"/>
                </a:cubicBezTo>
                <a:cubicBezTo>
                  <a:pt x="202" y="245"/>
                  <a:pt x="190" y="253"/>
                  <a:pt x="180" y="242"/>
                </a:cubicBezTo>
                <a:cubicBezTo>
                  <a:pt x="170" y="231"/>
                  <a:pt x="159" y="207"/>
                  <a:pt x="150" y="190"/>
                </a:cubicBezTo>
                <a:cubicBezTo>
                  <a:pt x="141" y="173"/>
                  <a:pt x="132" y="148"/>
                  <a:pt x="124" y="140"/>
                </a:cubicBezTo>
                <a:cubicBezTo>
                  <a:pt x="116" y="132"/>
                  <a:pt x="110" y="143"/>
                  <a:pt x="99" y="144"/>
                </a:cubicBezTo>
                <a:cubicBezTo>
                  <a:pt x="88" y="145"/>
                  <a:pt x="70" y="142"/>
                  <a:pt x="58" y="144"/>
                </a:cubicBezTo>
                <a:cubicBezTo>
                  <a:pt x="46" y="146"/>
                  <a:pt x="36" y="158"/>
                  <a:pt x="28" y="158"/>
                </a:cubicBezTo>
                <a:cubicBezTo>
                  <a:pt x="20" y="158"/>
                  <a:pt x="17" y="150"/>
                  <a:pt x="12" y="145"/>
                </a:cubicBezTo>
                <a:cubicBezTo>
                  <a:pt x="7" y="140"/>
                  <a:pt x="2" y="132"/>
                  <a:pt x="0" y="128"/>
                </a:cubicBezTo>
                <a:close/>
              </a:path>
            </a:pathLst>
          </a:cu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91437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ChangeArrowheads="1"/>
          </p:cNvSpPr>
          <p:nvPr/>
        </p:nvSpPr>
        <p:spPr bwMode="auto">
          <a:xfrm>
            <a:off x="691445" y="3000145"/>
            <a:ext cx="7913003" cy="2064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5437" tIns="26175" rIns="65437" bIns="26175">
            <a:spAutoFit/>
          </a:bodyPr>
          <a:lstStyle/>
          <a:p>
            <a:pPr defTabSz="785813">
              <a:lnSpc>
                <a:spcPct val="86000"/>
              </a:lnSpc>
            </a:pPr>
            <a:r>
              <a:rPr lang="fr-FR" sz="3600" dirty="0">
                <a:solidFill>
                  <a:srgbClr val="C00000"/>
                </a:solidFill>
              </a:rPr>
              <a:t>Acétonémie   </a:t>
            </a:r>
          </a:p>
          <a:p>
            <a:pPr defTabSz="785813">
              <a:lnSpc>
                <a:spcPct val="86000"/>
              </a:lnSpc>
            </a:pPr>
            <a:r>
              <a:rPr lang="fr-FR" sz="3200" dirty="0">
                <a:solidFill>
                  <a:srgbClr val="C00000"/>
                </a:solidFill>
              </a:rPr>
              <a:t>     </a:t>
            </a:r>
          </a:p>
          <a:p>
            <a:pPr defTabSz="785813">
              <a:lnSpc>
                <a:spcPct val="86000"/>
              </a:lnSpc>
            </a:pPr>
            <a:r>
              <a:rPr lang="fr-FR" sz="3200" dirty="0">
                <a:solidFill>
                  <a:srgbClr val="C00000"/>
                </a:solidFill>
              </a:rPr>
              <a:t>      </a:t>
            </a:r>
          </a:p>
          <a:p>
            <a:pPr defTabSz="785813">
              <a:lnSpc>
                <a:spcPct val="86000"/>
              </a:lnSpc>
            </a:pPr>
            <a:r>
              <a:rPr lang="fr-FR" sz="3600" dirty="0">
                <a:solidFill>
                  <a:srgbClr val="C00000"/>
                </a:solidFill>
              </a:rPr>
              <a:t>Toxémie de gestation</a:t>
            </a:r>
            <a:r>
              <a:rPr lang="en-US" sz="4800" dirty="0">
                <a:solidFill>
                  <a:srgbClr val="C00000"/>
                </a:solidFill>
                <a:latin typeface="Times New Roman" pitchFamily="18" charset="0"/>
              </a:rPr>
              <a:t>  </a:t>
            </a:r>
          </a:p>
        </p:txBody>
      </p:sp>
      <p:sp>
        <p:nvSpPr>
          <p:cNvPr id="215045" name="Rectangle 5"/>
          <p:cNvSpPr>
            <a:spLocks noGrp="1" noChangeArrowheads="1"/>
          </p:cNvSpPr>
          <p:nvPr>
            <p:ph type="title"/>
          </p:nvPr>
        </p:nvSpPr>
        <p:spPr bwMode="invGray">
          <a:xfrm>
            <a:off x="685800" y="482600"/>
            <a:ext cx="7772400" cy="1397000"/>
          </a:xfrm>
          <a:ln/>
        </p:spPr>
        <p:txBody>
          <a:bodyPr/>
          <a:lstStyle/>
          <a:p>
            <a:r>
              <a:rPr lang="fr-FR" sz="4000" dirty="0">
                <a:solidFill>
                  <a:srgbClr val="FAFD00"/>
                </a:solidFill>
              </a:rPr>
              <a:t> </a:t>
            </a:r>
            <a:r>
              <a:rPr lang="fr-FR" sz="4000" b="1" dirty="0">
                <a:solidFill>
                  <a:srgbClr val="C00000"/>
                </a:solidFill>
              </a:rPr>
              <a:t>Indications  thérapeutiques</a:t>
            </a:r>
            <a:br>
              <a:rPr lang="fr-FR" sz="4000" b="1" dirty="0">
                <a:solidFill>
                  <a:srgbClr val="C00000"/>
                </a:solidFill>
              </a:rPr>
            </a:br>
            <a:r>
              <a:rPr lang="fr-FR" sz="3600" dirty="0"/>
              <a:t>troubles métaboliques</a:t>
            </a:r>
            <a:endParaRPr lang="fr-FR" sz="4000" dirty="0"/>
          </a:p>
        </p:txBody>
      </p:sp>
      <p:sp>
        <p:nvSpPr>
          <p:cNvPr id="215046" name="Freeform 6"/>
          <p:cNvSpPr>
            <a:spLocks/>
          </p:cNvSpPr>
          <p:nvPr/>
        </p:nvSpPr>
        <p:spPr bwMode="invGray">
          <a:xfrm>
            <a:off x="4645224" y="2724093"/>
            <a:ext cx="1130300" cy="938212"/>
          </a:xfrm>
          <a:custGeom>
            <a:avLst/>
            <a:gdLst>
              <a:gd name="T0" fmla="*/ 38 w 626"/>
              <a:gd name="T1" fmla="*/ 68 h 404"/>
              <a:gd name="T2" fmla="*/ 32 w 626"/>
              <a:gd name="T3" fmla="*/ 18 h 404"/>
              <a:gd name="T4" fmla="*/ 64 w 626"/>
              <a:gd name="T5" fmla="*/ 30 h 404"/>
              <a:gd name="T6" fmla="*/ 94 w 626"/>
              <a:gd name="T7" fmla="*/ 30 h 404"/>
              <a:gd name="T8" fmla="*/ 124 w 626"/>
              <a:gd name="T9" fmla="*/ 10 h 404"/>
              <a:gd name="T10" fmla="*/ 193 w 626"/>
              <a:gd name="T11" fmla="*/ 48 h 404"/>
              <a:gd name="T12" fmla="*/ 288 w 626"/>
              <a:gd name="T13" fmla="*/ 51 h 404"/>
              <a:gd name="T14" fmla="*/ 532 w 626"/>
              <a:gd name="T15" fmla="*/ 34 h 404"/>
              <a:gd name="T16" fmla="*/ 620 w 626"/>
              <a:gd name="T17" fmla="*/ 116 h 404"/>
              <a:gd name="T18" fmla="*/ 626 w 626"/>
              <a:gd name="T19" fmla="*/ 270 h 404"/>
              <a:gd name="T20" fmla="*/ 606 w 626"/>
              <a:gd name="T21" fmla="*/ 340 h 404"/>
              <a:gd name="T22" fmla="*/ 606 w 626"/>
              <a:gd name="T23" fmla="*/ 228 h 404"/>
              <a:gd name="T24" fmla="*/ 590 w 626"/>
              <a:gd name="T25" fmla="*/ 138 h 404"/>
              <a:gd name="T26" fmla="*/ 578 w 626"/>
              <a:gd name="T27" fmla="*/ 248 h 404"/>
              <a:gd name="T28" fmla="*/ 566 w 626"/>
              <a:gd name="T29" fmla="*/ 322 h 404"/>
              <a:gd name="T30" fmla="*/ 552 w 626"/>
              <a:gd name="T31" fmla="*/ 394 h 404"/>
              <a:gd name="T32" fmla="*/ 538 w 626"/>
              <a:gd name="T33" fmla="*/ 356 h 404"/>
              <a:gd name="T34" fmla="*/ 526 w 626"/>
              <a:gd name="T35" fmla="*/ 324 h 404"/>
              <a:gd name="T36" fmla="*/ 500 w 626"/>
              <a:gd name="T37" fmla="*/ 392 h 404"/>
              <a:gd name="T38" fmla="*/ 496 w 626"/>
              <a:gd name="T39" fmla="*/ 360 h 404"/>
              <a:gd name="T40" fmla="*/ 504 w 626"/>
              <a:gd name="T41" fmla="*/ 274 h 404"/>
              <a:gd name="T42" fmla="*/ 492 w 626"/>
              <a:gd name="T43" fmla="*/ 292 h 404"/>
              <a:gd name="T44" fmla="*/ 468 w 626"/>
              <a:gd name="T45" fmla="*/ 295 h 404"/>
              <a:gd name="T46" fmla="*/ 446 w 626"/>
              <a:gd name="T47" fmla="*/ 272 h 404"/>
              <a:gd name="T48" fmla="*/ 394 w 626"/>
              <a:gd name="T49" fmla="*/ 262 h 404"/>
              <a:gd name="T50" fmla="*/ 292 w 626"/>
              <a:gd name="T51" fmla="*/ 244 h 404"/>
              <a:gd name="T52" fmla="*/ 266 w 626"/>
              <a:gd name="T53" fmla="*/ 376 h 404"/>
              <a:gd name="T54" fmla="*/ 228 w 626"/>
              <a:gd name="T55" fmla="*/ 394 h 404"/>
              <a:gd name="T56" fmla="*/ 246 w 626"/>
              <a:gd name="T57" fmla="*/ 304 h 404"/>
              <a:gd name="T58" fmla="*/ 236 w 626"/>
              <a:gd name="T59" fmla="*/ 374 h 404"/>
              <a:gd name="T60" fmla="*/ 194 w 626"/>
              <a:gd name="T61" fmla="*/ 398 h 404"/>
              <a:gd name="T62" fmla="*/ 214 w 626"/>
              <a:gd name="T63" fmla="*/ 306 h 404"/>
              <a:gd name="T64" fmla="*/ 180 w 626"/>
              <a:gd name="T65" fmla="*/ 242 h 404"/>
              <a:gd name="T66" fmla="*/ 124 w 626"/>
              <a:gd name="T67" fmla="*/ 140 h 404"/>
              <a:gd name="T68" fmla="*/ 58 w 626"/>
              <a:gd name="T69" fmla="*/ 144 h 404"/>
              <a:gd name="T70" fmla="*/ 12 w 626"/>
              <a:gd name="T71" fmla="*/ 145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26" h="404">
                <a:moveTo>
                  <a:pt x="0" y="128"/>
                </a:moveTo>
                <a:cubicBezTo>
                  <a:pt x="5" y="115"/>
                  <a:pt x="29" y="82"/>
                  <a:pt x="38" y="68"/>
                </a:cubicBezTo>
                <a:cubicBezTo>
                  <a:pt x="47" y="54"/>
                  <a:pt x="53" y="50"/>
                  <a:pt x="52" y="42"/>
                </a:cubicBezTo>
                <a:cubicBezTo>
                  <a:pt x="51" y="34"/>
                  <a:pt x="36" y="25"/>
                  <a:pt x="32" y="18"/>
                </a:cubicBezTo>
                <a:cubicBezTo>
                  <a:pt x="28" y="11"/>
                  <a:pt x="25" y="0"/>
                  <a:pt x="30" y="2"/>
                </a:cubicBezTo>
                <a:cubicBezTo>
                  <a:pt x="35" y="4"/>
                  <a:pt x="56" y="26"/>
                  <a:pt x="64" y="30"/>
                </a:cubicBezTo>
                <a:cubicBezTo>
                  <a:pt x="72" y="34"/>
                  <a:pt x="71" y="26"/>
                  <a:pt x="76" y="26"/>
                </a:cubicBezTo>
                <a:cubicBezTo>
                  <a:pt x="81" y="26"/>
                  <a:pt x="88" y="33"/>
                  <a:pt x="94" y="30"/>
                </a:cubicBezTo>
                <a:cubicBezTo>
                  <a:pt x="100" y="27"/>
                  <a:pt x="107" y="13"/>
                  <a:pt x="112" y="10"/>
                </a:cubicBezTo>
                <a:cubicBezTo>
                  <a:pt x="117" y="7"/>
                  <a:pt x="122" y="6"/>
                  <a:pt x="124" y="10"/>
                </a:cubicBezTo>
                <a:cubicBezTo>
                  <a:pt x="126" y="14"/>
                  <a:pt x="113" y="28"/>
                  <a:pt x="124" y="34"/>
                </a:cubicBezTo>
                <a:cubicBezTo>
                  <a:pt x="135" y="40"/>
                  <a:pt x="176" y="48"/>
                  <a:pt x="193" y="48"/>
                </a:cubicBezTo>
                <a:cubicBezTo>
                  <a:pt x="210" y="48"/>
                  <a:pt x="210" y="36"/>
                  <a:pt x="226" y="36"/>
                </a:cubicBezTo>
                <a:cubicBezTo>
                  <a:pt x="242" y="36"/>
                  <a:pt x="252" y="50"/>
                  <a:pt x="288" y="51"/>
                </a:cubicBezTo>
                <a:cubicBezTo>
                  <a:pt x="324" y="52"/>
                  <a:pt x="403" y="47"/>
                  <a:pt x="444" y="44"/>
                </a:cubicBezTo>
                <a:cubicBezTo>
                  <a:pt x="485" y="41"/>
                  <a:pt x="507" y="33"/>
                  <a:pt x="532" y="34"/>
                </a:cubicBezTo>
                <a:cubicBezTo>
                  <a:pt x="557" y="35"/>
                  <a:pt x="581" y="36"/>
                  <a:pt x="596" y="50"/>
                </a:cubicBezTo>
                <a:cubicBezTo>
                  <a:pt x="611" y="64"/>
                  <a:pt x="617" y="86"/>
                  <a:pt x="620" y="116"/>
                </a:cubicBezTo>
                <a:cubicBezTo>
                  <a:pt x="623" y="146"/>
                  <a:pt x="615" y="206"/>
                  <a:pt x="616" y="232"/>
                </a:cubicBezTo>
                <a:cubicBezTo>
                  <a:pt x="617" y="258"/>
                  <a:pt x="626" y="254"/>
                  <a:pt x="626" y="270"/>
                </a:cubicBezTo>
                <a:cubicBezTo>
                  <a:pt x="626" y="286"/>
                  <a:pt x="619" y="316"/>
                  <a:pt x="616" y="328"/>
                </a:cubicBezTo>
                <a:cubicBezTo>
                  <a:pt x="613" y="340"/>
                  <a:pt x="610" y="347"/>
                  <a:pt x="606" y="340"/>
                </a:cubicBezTo>
                <a:cubicBezTo>
                  <a:pt x="602" y="333"/>
                  <a:pt x="592" y="305"/>
                  <a:pt x="592" y="286"/>
                </a:cubicBezTo>
                <a:cubicBezTo>
                  <a:pt x="592" y="267"/>
                  <a:pt x="604" y="257"/>
                  <a:pt x="606" y="228"/>
                </a:cubicBezTo>
                <a:cubicBezTo>
                  <a:pt x="608" y="199"/>
                  <a:pt x="607" y="129"/>
                  <a:pt x="604" y="114"/>
                </a:cubicBezTo>
                <a:cubicBezTo>
                  <a:pt x="601" y="99"/>
                  <a:pt x="594" y="120"/>
                  <a:pt x="590" y="138"/>
                </a:cubicBezTo>
                <a:cubicBezTo>
                  <a:pt x="586" y="156"/>
                  <a:pt x="580" y="202"/>
                  <a:pt x="578" y="220"/>
                </a:cubicBezTo>
                <a:cubicBezTo>
                  <a:pt x="576" y="238"/>
                  <a:pt x="578" y="241"/>
                  <a:pt x="578" y="248"/>
                </a:cubicBezTo>
                <a:cubicBezTo>
                  <a:pt x="578" y="255"/>
                  <a:pt x="582" y="252"/>
                  <a:pt x="580" y="264"/>
                </a:cubicBezTo>
                <a:cubicBezTo>
                  <a:pt x="578" y="276"/>
                  <a:pt x="569" y="303"/>
                  <a:pt x="566" y="322"/>
                </a:cubicBezTo>
                <a:cubicBezTo>
                  <a:pt x="563" y="341"/>
                  <a:pt x="566" y="366"/>
                  <a:pt x="564" y="378"/>
                </a:cubicBezTo>
                <a:cubicBezTo>
                  <a:pt x="562" y="390"/>
                  <a:pt x="559" y="391"/>
                  <a:pt x="552" y="394"/>
                </a:cubicBezTo>
                <a:cubicBezTo>
                  <a:pt x="545" y="397"/>
                  <a:pt x="524" y="400"/>
                  <a:pt x="522" y="394"/>
                </a:cubicBezTo>
                <a:cubicBezTo>
                  <a:pt x="520" y="388"/>
                  <a:pt x="535" y="373"/>
                  <a:pt x="538" y="356"/>
                </a:cubicBezTo>
                <a:cubicBezTo>
                  <a:pt x="541" y="339"/>
                  <a:pt x="540" y="295"/>
                  <a:pt x="538" y="290"/>
                </a:cubicBezTo>
                <a:cubicBezTo>
                  <a:pt x="536" y="285"/>
                  <a:pt x="529" y="311"/>
                  <a:pt x="526" y="324"/>
                </a:cubicBezTo>
                <a:cubicBezTo>
                  <a:pt x="523" y="337"/>
                  <a:pt x="522" y="359"/>
                  <a:pt x="518" y="370"/>
                </a:cubicBezTo>
                <a:cubicBezTo>
                  <a:pt x="514" y="381"/>
                  <a:pt x="507" y="388"/>
                  <a:pt x="500" y="392"/>
                </a:cubicBezTo>
                <a:cubicBezTo>
                  <a:pt x="493" y="396"/>
                  <a:pt x="477" y="397"/>
                  <a:pt x="476" y="392"/>
                </a:cubicBezTo>
                <a:cubicBezTo>
                  <a:pt x="475" y="387"/>
                  <a:pt x="491" y="374"/>
                  <a:pt x="496" y="360"/>
                </a:cubicBezTo>
                <a:cubicBezTo>
                  <a:pt x="501" y="346"/>
                  <a:pt x="505" y="320"/>
                  <a:pt x="506" y="306"/>
                </a:cubicBezTo>
                <a:cubicBezTo>
                  <a:pt x="507" y="292"/>
                  <a:pt x="506" y="278"/>
                  <a:pt x="504" y="274"/>
                </a:cubicBezTo>
                <a:cubicBezTo>
                  <a:pt x="502" y="270"/>
                  <a:pt x="496" y="277"/>
                  <a:pt x="494" y="280"/>
                </a:cubicBezTo>
                <a:cubicBezTo>
                  <a:pt x="492" y="283"/>
                  <a:pt x="495" y="291"/>
                  <a:pt x="492" y="292"/>
                </a:cubicBezTo>
                <a:cubicBezTo>
                  <a:pt x="489" y="293"/>
                  <a:pt x="482" y="284"/>
                  <a:pt x="478" y="284"/>
                </a:cubicBezTo>
                <a:cubicBezTo>
                  <a:pt x="474" y="284"/>
                  <a:pt x="471" y="296"/>
                  <a:pt x="468" y="295"/>
                </a:cubicBezTo>
                <a:cubicBezTo>
                  <a:pt x="465" y="294"/>
                  <a:pt x="464" y="282"/>
                  <a:pt x="460" y="278"/>
                </a:cubicBezTo>
                <a:cubicBezTo>
                  <a:pt x="456" y="274"/>
                  <a:pt x="451" y="277"/>
                  <a:pt x="446" y="272"/>
                </a:cubicBezTo>
                <a:cubicBezTo>
                  <a:pt x="441" y="267"/>
                  <a:pt x="439" y="252"/>
                  <a:pt x="430" y="250"/>
                </a:cubicBezTo>
                <a:cubicBezTo>
                  <a:pt x="421" y="248"/>
                  <a:pt x="402" y="260"/>
                  <a:pt x="394" y="262"/>
                </a:cubicBezTo>
                <a:cubicBezTo>
                  <a:pt x="386" y="264"/>
                  <a:pt x="399" y="267"/>
                  <a:pt x="382" y="264"/>
                </a:cubicBezTo>
                <a:cubicBezTo>
                  <a:pt x="365" y="261"/>
                  <a:pt x="310" y="244"/>
                  <a:pt x="292" y="244"/>
                </a:cubicBezTo>
                <a:cubicBezTo>
                  <a:pt x="274" y="244"/>
                  <a:pt x="278" y="244"/>
                  <a:pt x="274" y="266"/>
                </a:cubicBezTo>
                <a:cubicBezTo>
                  <a:pt x="270" y="288"/>
                  <a:pt x="268" y="355"/>
                  <a:pt x="266" y="376"/>
                </a:cubicBezTo>
                <a:cubicBezTo>
                  <a:pt x="264" y="397"/>
                  <a:pt x="265" y="391"/>
                  <a:pt x="259" y="394"/>
                </a:cubicBezTo>
                <a:cubicBezTo>
                  <a:pt x="253" y="397"/>
                  <a:pt x="230" y="400"/>
                  <a:pt x="228" y="394"/>
                </a:cubicBezTo>
                <a:cubicBezTo>
                  <a:pt x="226" y="388"/>
                  <a:pt x="243" y="375"/>
                  <a:pt x="246" y="360"/>
                </a:cubicBezTo>
                <a:cubicBezTo>
                  <a:pt x="249" y="345"/>
                  <a:pt x="248" y="304"/>
                  <a:pt x="246" y="304"/>
                </a:cubicBezTo>
                <a:cubicBezTo>
                  <a:pt x="244" y="304"/>
                  <a:pt x="236" y="346"/>
                  <a:pt x="234" y="358"/>
                </a:cubicBezTo>
                <a:cubicBezTo>
                  <a:pt x="232" y="370"/>
                  <a:pt x="238" y="367"/>
                  <a:pt x="236" y="374"/>
                </a:cubicBezTo>
                <a:cubicBezTo>
                  <a:pt x="234" y="381"/>
                  <a:pt x="230" y="396"/>
                  <a:pt x="223" y="400"/>
                </a:cubicBezTo>
                <a:cubicBezTo>
                  <a:pt x="216" y="404"/>
                  <a:pt x="196" y="403"/>
                  <a:pt x="194" y="398"/>
                </a:cubicBezTo>
                <a:cubicBezTo>
                  <a:pt x="192" y="393"/>
                  <a:pt x="205" y="383"/>
                  <a:pt x="208" y="368"/>
                </a:cubicBezTo>
                <a:cubicBezTo>
                  <a:pt x="211" y="353"/>
                  <a:pt x="214" y="325"/>
                  <a:pt x="214" y="306"/>
                </a:cubicBezTo>
                <a:cubicBezTo>
                  <a:pt x="214" y="287"/>
                  <a:pt x="214" y="267"/>
                  <a:pt x="208" y="256"/>
                </a:cubicBezTo>
                <a:cubicBezTo>
                  <a:pt x="202" y="245"/>
                  <a:pt x="190" y="253"/>
                  <a:pt x="180" y="242"/>
                </a:cubicBezTo>
                <a:cubicBezTo>
                  <a:pt x="170" y="231"/>
                  <a:pt x="159" y="207"/>
                  <a:pt x="150" y="190"/>
                </a:cubicBezTo>
                <a:cubicBezTo>
                  <a:pt x="141" y="173"/>
                  <a:pt x="132" y="148"/>
                  <a:pt x="124" y="140"/>
                </a:cubicBezTo>
                <a:cubicBezTo>
                  <a:pt x="116" y="132"/>
                  <a:pt x="110" y="143"/>
                  <a:pt x="99" y="144"/>
                </a:cubicBezTo>
                <a:cubicBezTo>
                  <a:pt x="88" y="145"/>
                  <a:pt x="70" y="142"/>
                  <a:pt x="58" y="144"/>
                </a:cubicBezTo>
                <a:cubicBezTo>
                  <a:pt x="46" y="146"/>
                  <a:pt x="36" y="158"/>
                  <a:pt x="28" y="158"/>
                </a:cubicBezTo>
                <a:cubicBezTo>
                  <a:pt x="20" y="158"/>
                  <a:pt x="17" y="150"/>
                  <a:pt x="12" y="145"/>
                </a:cubicBezTo>
                <a:cubicBezTo>
                  <a:pt x="7" y="140"/>
                  <a:pt x="2" y="132"/>
                  <a:pt x="0" y="128"/>
                </a:cubicBezTo>
                <a:close/>
              </a:path>
            </a:pathLst>
          </a:cu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15047" name="Freeform 7"/>
          <p:cNvSpPr>
            <a:spLocks/>
          </p:cNvSpPr>
          <p:nvPr/>
        </p:nvSpPr>
        <p:spPr bwMode="invGray">
          <a:xfrm>
            <a:off x="6012160" y="4151938"/>
            <a:ext cx="955322" cy="890587"/>
          </a:xfrm>
          <a:custGeom>
            <a:avLst/>
            <a:gdLst>
              <a:gd name="T0" fmla="*/ 2 w 677"/>
              <a:gd name="T1" fmla="*/ 134 h 561"/>
              <a:gd name="T2" fmla="*/ 13 w 677"/>
              <a:gd name="T3" fmla="*/ 98 h 561"/>
              <a:gd name="T4" fmla="*/ 35 w 677"/>
              <a:gd name="T5" fmla="*/ 68 h 561"/>
              <a:gd name="T6" fmla="*/ 58 w 677"/>
              <a:gd name="T7" fmla="*/ 30 h 561"/>
              <a:gd name="T8" fmla="*/ 93 w 677"/>
              <a:gd name="T9" fmla="*/ 0 h 561"/>
              <a:gd name="T10" fmla="*/ 151 w 677"/>
              <a:gd name="T11" fmla="*/ 14 h 561"/>
              <a:gd name="T12" fmla="*/ 199 w 677"/>
              <a:gd name="T13" fmla="*/ 44 h 561"/>
              <a:gd name="T14" fmla="*/ 233 w 677"/>
              <a:gd name="T15" fmla="*/ 56 h 561"/>
              <a:gd name="T16" fmla="*/ 281 w 677"/>
              <a:gd name="T17" fmla="*/ 62 h 561"/>
              <a:gd name="T18" fmla="*/ 333 w 677"/>
              <a:gd name="T19" fmla="*/ 76 h 561"/>
              <a:gd name="T20" fmla="*/ 383 w 677"/>
              <a:gd name="T21" fmla="*/ 72 h 561"/>
              <a:gd name="T22" fmla="*/ 443 w 677"/>
              <a:gd name="T23" fmla="*/ 76 h 561"/>
              <a:gd name="T24" fmla="*/ 489 w 677"/>
              <a:gd name="T25" fmla="*/ 76 h 561"/>
              <a:gd name="T26" fmla="*/ 545 w 677"/>
              <a:gd name="T27" fmla="*/ 80 h 561"/>
              <a:gd name="T28" fmla="*/ 577 w 677"/>
              <a:gd name="T29" fmla="*/ 88 h 561"/>
              <a:gd name="T30" fmla="*/ 625 w 677"/>
              <a:gd name="T31" fmla="*/ 104 h 561"/>
              <a:gd name="T32" fmla="*/ 655 w 677"/>
              <a:gd name="T33" fmla="*/ 128 h 561"/>
              <a:gd name="T34" fmla="*/ 674 w 677"/>
              <a:gd name="T35" fmla="*/ 165 h 561"/>
              <a:gd name="T36" fmla="*/ 677 w 677"/>
              <a:gd name="T37" fmla="*/ 230 h 561"/>
              <a:gd name="T38" fmla="*/ 667 w 677"/>
              <a:gd name="T39" fmla="*/ 278 h 561"/>
              <a:gd name="T40" fmla="*/ 643 w 677"/>
              <a:gd name="T41" fmla="*/ 244 h 561"/>
              <a:gd name="T42" fmla="*/ 637 w 677"/>
              <a:gd name="T43" fmla="*/ 314 h 561"/>
              <a:gd name="T44" fmla="*/ 647 w 677"/>
              <a:gd name="T45" fmla="*/ 348 h 561"/>
              <a:gd name="T46" fmla="*/ 659 w 677"/>
              <a:gd name="T47" fmla="*/ 394 h 561"/>
              <a:gd name="T48" fmla="*/ 652 w 677"/>
              <a:gd name="T49" fmla="*/ 434 h 561"/>
              <a:gd name="T50" fmla="*/ 639 w 677"/>
              <a:gd name="T51" fmla="*/ 516 h 561"/>
              <a:gd name="T52" fmla="*/ 627 w 677"/>
              <a:gd name="T53" fmla="*/ 546 h 561"/>
              <a:gd name="T54" fmla="*/ 601 w 677"/>
              <a:gd name="T55" fmla="*/ 514 h 561"/>
              <a:gd name="T56" fmla="*/ 619 w 677"/>
              <a:gd name="T57" fmla="*/ 430 h 561"/>
              <a:gd name="T58" fmla="*/ 599 w 677"/>
              <a:gd name="T59" fmla="*/ 408 h 561"/>
              <a:gd name="T60" fmla="*/ 603 w 677"/>
              <a:gd name="T61" fmla="*/ 446 h 561"/>
              <a:gd name="T62" fmla="*/ 587 w 677"/>
              <a:gd name="T63" fmla="*/ 532 h 561"/>
              <a:gd name="T64" fmla="*/ 569 w 677"/>
              <a:gd name="T65" fmla="*/ 558 h 561"/>
              <a:gd name="T66" fmla="*/ 553 w 677"/>
              <a:gd name="T67" fmla="*/ 525 h 561"/>
              <a:gd name="T68" fmla="*/ 573 w 677"/>
              <a:gd name="T69" fmla="*/ 454 h 561"/>
              <a:gd name="T70" fmla="*/ 529 w 677"/>
              <a:gd name="T71" fmla="*/ 374 h 561"/>
              <a:gd name="T72" fmla="*/ 515 w 677"/>
              <a:gd name="T73" fmla="*/ 384 h 561"/>
              <a:gd name="T74" fmla="*/ 465 w 677"/>
              <a:gd name="T75" fmla="*/ 380 h 561"/>
              <a:gd name="T76" fmla="*/ 417 w 677"/>
              <a:gd name="T77" fmla="*/ 378 h 561"/>
              <a:gd name="T78" fmla="*/ 361 w 677"/>
              <a:gd name="T79" fmla="*/ 386 h 561"/>
              <a:gd name="T80" fmla="*/ 347 w 677"/>
              <a:gd name="T81" fmla="*/ 408 h 561"/>
              <a:gd name="T82" fmla="*/ 343 w 677"/>
              <a:gd name="T83" fmla="*/ 442 h 561"/>
              <a:gd name="T84" fmla="*/ 331 w 677"/>
              <a:gd name="T85" fmla="*/ 482 h 561"/>
              <a:gd name="T86" fmla="*/ 331 w 677"/>
              <a:gd name="T87" fmla="*/ 524 h 561"/>
              <a:gd name="T88" fmla="*/ 295 w 677"/>
              <a:gd name="T89" fmla="*/ 549 h 561"/>
              <a:gd name="T90" fmla="*/ 303 w 677"/>
              <a:gd name="T91" fmla="*/ 452 h 561"/>
              <a:gd name="T92" fmla="*/ 253 w 677"/>
              <a:gd name="T93" fmla="*/ 448 h 561"/>
              <a:gd name="T94" fmla="*/ 245 w 677"/>
              <a:gd name="T95" fmla="*/ 504 h 561"/>
              <a:gd name="T96" fmla="*/ 229 w 677"/>
              <a:gd name="T97" fmla="*/ 536 h 561"/>
              <a:gd name="T98" fmla="*/ 209 w 677"/>
              <a:gd name="T99" fmla="*/ 506 h 561"/>
              <a:gd name="T100" fmla="*/ 229 w 677"/>
              <a:gd name="T101" fmla="*/ 442 h 561"/>
              <a:gd name="T102" fmla="*/ 223 w 677"/>
              <a:gd name="T103" fmla="*/ 398 h 561"/>
              <a:gd name="T104" fmla="*/ 207 w 677"/>
              <a:gd name="T105" fmla="*/ 322 h 561"/>
              <a:gd name="T106" fmla="*/ 173 w 677"/>
              <a:gd name="T107" fmla="*/ 282 h 561"/>
              <a:gd name="T108" fmla="*/ 155 w 677"/>
              <a:gd name="T109" fmla="*/ 240 h 561"/>
              <a:gd name="T110" fmla="*/ 139 w 677"/>
              <a:gd name="T111" fmla="*/ 210 h 561"/>
              <a:gd name="T112" fmla="*/ 113 w 677"/>
              <a:gd name="T113" fmla="*/ 176 h 561"/>
              <a:gd name="T114" fmla="*/ 67 w 677"/>
              <a:gd name="T115" fmla="*/ 141 h 561"/>
              <a:gd name="T116" fmla="*/ 23 w 677"/>
              <a:gd name="T117" fmla="*/ 150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77" h="561">
                <a:moveTo>
                  <a:pt x="23" y="150"/>
                </a:moveTo>
                <a:cubicBezTo>
                  <a:pt x="17" y="149"/>
                  <a:pt x="4" y="140"/>
                  <a:pt x="2" y="134"/>
                </a:cubicBezTo>
                <a:cubicBezTo>
                  <a:pt x="0" y="128"/>
                  <a:pt x="6" y="122"/>
                  <a:pt x="8" y="116"/>
                </a:cubicBezTo>
                <a:cubicBezTo>
                  <a:pt x="10" y="110"/>
                  <a:pt x="10" y="103"/>
                  <a:pt x="13" y="98"/>
                </a:cubicBezTo>
                <a:cubicBezTo>
                  <a:pt x="16" y="93"/>
                  <a:pt x="21" y="91"/>
                  <a:pt x="25" y="86"/>
                </a:cubicBezTo>
                <a:cubicBezTo>
                  <a:pt x="29" y="81"/>
                  <a:pt x="33" y="73"/>
                  <a:pt x="35" y="68"/>
                </a:cubicBezTo>
                <a:cubicBezTo>
                  <a:pt x="37" y="63"/>
                  <a:pt x="33" y="59"/>
                  <a:pt x="37" y="53"/>
                </a:cubicBezTo>
                <a:cubicBezTo>
                  <a:pt x="41" y="47"/>
                  <a:pt x="52" y="37"/>
                  <a:pt x="58" y="30"/>
                </a:cubicBezTo>
                <a:cubicBezTo>
                  <a:pt x="64" y="23"/>
                  <a:pt x="67" y="15"/>
                  <a:pt x="73" y="10"/>
                </a:cubicBezTo>
                <a:cubicBezTo>
                  <a:pt x="79" y="5"/>
                  <a:pt x="86" y="0"/>
                  <a:pt x="93" y="0"/>
                </a:cubicBezTo>
                <a:cubicBezTo>
                  <a:pt x="100" y="0"/>
                  <a:pt x="107" y="6"/>
                  <a:pt x="117" y="8"/>
                </a:cubicBezTo>
                <a:cubicBezTo>
                  <a:pt x="127" y="10"/>
                  <a:pt x="142" y="10"/>
                  <a:pt x="151" y="14"/>
                </a:cubicBezTo>
                <a:cubicBezTo>
                  <a:pt x="160" y="18"/>
                  <a:pt x="161" y="28"/>
                  <a:pt x="169" y="33"/>
                </a:cubicBezTo>
                <a:cubicBezTo>
                  <a:pt x="177" y="38"/>
                  <a:pt x="191" y="40"/>
                  <a:pt x="199" y="44"/>
                </a:cubicBezTo>
                <a:cubicBezTo>
                  <a:pt x="207" y="48"/>
                  <a:pt x="213" y="58"/>
                  <a:pt x="219" y="60"/>
                </a:cubicBezTo>
                <a:cubicBezTo>
                  <a:pt x="225" y="62"/>
                  <a:pt x="228" y="55"/>
                  <a:pt x="233" y="56"/>
                </a:cubicBezTo>
                <a:cubicBezTo>
                  <a:pt x="238" y="57"/>
                  <a:pt x="243" y="67"/>
                  <a:pt x="251" y="68"/>
                </a:cubicBezTo>
                <a:cubicBezTo>
                  <a:pt x="259" y="69"/>
                  <a:pt x="273" y="60"/>
                  <a:pt x="281" y="62"/>
                </a:cubicBezTo>
                <a:cubicBezTo>
                  <a:pt x="289" y="64"/>
                  <a:pt x="292" y="76"/>
                  <a:pt x="301" y="78"/>
                </a:cubicBezTo>
                <a:cubicBezTo>
                  <a:pt x="310" y="80"/>
                  <a:pt x="325" y="76"/>
                  <a:pt x="333" y="76"/>
                </a:cubicBezTo>
                <a:cubicBezTo>
                  <a:pt x="341" y="76"/>
                  <a:pt x="341" y="81"/>
                  <a:pt x="349" y="80"/>
                </a:cubicBezTo>
                <a:cubicBezTo>
                  <a:pt x="357" y="79"/>
                  <a:pt x="373" y="72"/>
                  <a:pt x="383" y="72"/>
                </a:cubicBezTo>
                <a:cubicBezTo>
                  <a:pt x="393" y="72"/>
                  <a:pt x="397" y="81"/>
                  <a:pt x="407" y="82"/>
                </a:cubicBezTo>
                <a:cubicBezTo>
                  <a:pt x="417" y="83"/>
                  <a:pt x="434" y="76"/>
                  <a:pt x="443" y="76"/>
                </a:cubicBezTo>
                <a:cubicBezTo>
                  <a:pt x="452" y="76"/>
                  <a:pt x="453" y="80"/>
                  <a:pt x="461" y="80"/>
                </a:cubicBezTo>
                <a:cubicBezTo>
                  <a:pt x="469" y="80"/>
                  <a:pt x="479" y="76"/>
                  <a:pt x="489" y="76"/>
                </a:cubicBezTo>
                <a:cubicBezTo>
                  <a:pt x="499" y="76"/>
                  <a:pt x="510" y="81"/>
                  <a:pt x="519" y="82"/>
                </a:cubicBezTo>
                <a:cubicBezTo>
                  <a:pt x="528" y="83"/>
                  <a:pt x="538" y="78"/>
                  <a:pt x="545" y="80"/>
                </a:cubicBezTo>
                <a:cubicBezTo>
                  <a:pt x="552" y="82"/>
                  <a:pt x="556" y="91"/>
                  <a:pt x="561" y="92"/>
                </a:cubicBezTo>
                <a:cubicBezTo>
                  <a:pt x="566" y="93"/>
                  <a:pt x="573" y="87"/>
                  <a:pt x="577" y="88"/>
                </a:cubicBezTo>
                <a:cubicBezTo>
                  <a:pt x="581" y="89"/>
                  <a:pt x="579" y="93"/>
                  <a:pt x="587" y="96"/>
                </a:cubicBezTo>
                <a:cubicBezTo>
                  <a:pt x="595" y="99"/>
                  <a:pt x="616" y="100"/>
                  <a:pt x="625" y="104"/>
                </a:cubicBezTo>
                <a:cubicBezTo>
                  <a:pt x="634" y="108"/>
                  <a:pt x="634" y="116"/>
                  <a:pt x="639" y="120"/>
                </a:cubicBezTo>
                <a:cubicBezTo>
                  <a:pt x="644" y="124"/>
                  <a:pt x="651" y="123"/>
                  <a:pt x="655" y="128"/>
                </a:cubicBezTo>
                <a:cubicBezTo>
                  <a:pt x="659" y="133"/>
                  <a:pt x="660" y="146"/>
                  <a:pt x="663" y="152"/>
                </a:cubicBezTo>
                <a:cubicBezTo>
                  <a:pt x="666" y="158"/>
                  <a:pt x="673" y="159"/>
                  <a:pt x="674" y="165"/>
                </a:cubicBezTo>
                <a:cubicBezTo>
                  <a:pt x="675" y="171"/>
                  <a:pt x="671" y="179"/>
                  <a:pt x="671" y="190"/>
                </a:cubicBezTo>
                <a:cubicBezTo>
                  <a:pt x="671" y="201"/>
                  <a:pt x="677" y="219"/>
                  <a:pt x="677" y="230"/>
                </a:cubicBezTo>
                <a:cubicBezTo>
                  <a:pt x="677" y="241"/>
                  <a:pt x="673" y="248"/>
                  <a:pt x="671" y="256"/>
                </a:cubicBezTo>
                <a:cubicBezTo>
                  <a:pt x="669" y="264"/>
                  <a:pt x="671" y="273"/>
                  <a:pt x="667" y="278"/>
                </a:cubicBezTo>
                <a:cubicBezTo>
                  <a:pt x="663" y="283"/>
                  <a:pt x="651" y="292"/>
                  <a:pt x="647" y="286"/>
                </a:cubicBezTo>
                <a:cubicBezTo>
                  <a:pt x="643" y="280"/>
                  <a:pt x="644" y="245"/>
                  <a:pt x="643" y="244"/>
                </a:cubicBezTo>
                <a:cubicBezTo>
                  <a:pt x="642" y="243"/>
                  <a:pt x="640" y="268"/>
                  <a:pt x="639" y="280"/>
                </a:cubicBezTo>
                <a:cubicBezTo>
                  <a:pt x="638" y="292"/>
                  <a:pt x="637" y="305"/>
                  <a:pt x="637" y="314"/>
                </a:cubicBezTo>
                <a:cubicBezTo>
                  <a:pt x="637" y="323"/>
                  <a:pt x="637" y="328"/>
                  <a:pt x="639" y="334"/>
                </a:cubicBezTo>
                <a:cubicBezTo>
                  <a:pt x="641" y="340"/>
                  <a:pt x="646" y="342"/>
                  <a:pt x="647" y="348"/>
                </a:cubicBezTo>
                <a:cubicBezTo>
                  <a:pt x="648" y="354"/>
                  <a:pt x="645" y="362"/>
                  <a:pt x="647" y="370"/>
                </a:cubicBezTo>
                <a:cubicBezTo>
                  <a:pt x="649" y="378"/>
                  <a:pt x="656" y="387"/>
                  <a:pt x="659" y="394"/>
                </a:cubicBezTo>
                <a:cubicBezTo>
                  <a:pt x="662" y="401"/>
                  <a:pt x="664" y="403"/>
                  <a:pt x="663" y="410"/>
                </a:cubicBezTo>
                <a:cubicBezTo>
                  <a:pt x="662" y="417"/>
                  <a:pt x="655" y="424"/>
                  <a:pt x="652" y="434"/>
                </a:cubicBezTo>
                <a:cubicBezTo>
                  <a:pt x="649" y="444"/>
                  <a:pt x="645" y="454"/>
                  <a:pt x="643" y="468"/>
                </a:cubicBezTo>
                <a:cubicBezTo>
                  <a:pt x="641" y="482"/>
                  <a:pt x="641" y="506"/>
                  <a:pt x="639" y="516"/>
                </a:cubicBezTo>
                <a:cubicBezTo>
                  <a:pt x="637" y="526"/>
                  <a:pt x="635" y="521"/>
                  <a:pt x="633" y="526"/>
                </a:cubicBezTo>
                <a:cubicBezTo>
                  <a:pt x="631" y="531"/>
                  <a:pt x="634" y="543"/>
                  <a:pt x="627" y="546"/>
                </a:cubicBezTo>
                <a:cubicBezTo>
                  <a:pt x="620" y="549"/>
                  <a:pt x="595" y="551"/>
                  <a:pt x="591" y="546"/>
                </a:cubicBezTo>
                <a:cubicBezTo>
                  <a:pt x="587" y="541"/>
                  <a:pt x="596" y="528"/>
                  <a:pt x="601" y="514"/>
                </a:cubicBezTo>
                <a:cubicBezTo>
                  <a:pt x="606" y="500"/>
                  <a:pt x="616" y="476"/>
                  <a:pt x="619" y="462"/>
                </a:cubicBezTo>
                <a:cubicBezTo>
                  <a:pt x="622" y="448"/>
                  <a:pt x="621" y="441"/>
                  <a:pt x="619" y="430"/>
                </a:cubicBezTo>
                <a:cubicBezTo>
                  <a:pt x="617" y="419"/>
                  <a:pt x="608" y="400"/>
                  <a:pt x="605" y="396"/>
                </a:cubicBezTo>
                <a:cubicBezTo>
                  <a:pt x="602" y="392"/>
                  <a:pt x="598" y="403"/>
                  <a:pt x="599" y="408"/>
                </a:cubicBezTo>
                <a:cubicBezTo>
                  <a:pt x="600" y="413"/>
                  <a:pt x="608" y="420"/>
                  <a:pt x="609" y="426"/>
                </a:cubicBezTo>
                <a:cubicBezTo>
                  <a:pt x="610" y="432"/>
                  <a:pt x="606" y="434"/>
                  <a:pt x="603" y="446"/>
                </a:cubicBezTo>
                <a:cubicBezTo>
                  <a:pt x="600" y="458"/>
                  <a:pt x="594" y="484"/>
                  <a:pt x="591" y="498"/>
                </a:cubicBezTo>
                <a:cubicBezTo>
                  <a:pt x="588" y="512"/>
                  <a:pt x="590" y="525"/>
                  <a:pt x="587" y="532"/>
                </a:cubicBezTo>
                <a:cubicBezTo>
                  <a:pt x="584" y="539"/>
                  <a:pt x="578" y="538"/>
                  <a:pt x="575" y="542"/>
                </a:cubicBezTo>
                <a:cubicBezTo>
                  <a:pt x="572" y="546"/>
                  <a:pt x="576" y="556"/>
                  <a:pt x="569" y="558"/>
                </a:cubicBezTo>
                <a:cubicBezTo>
                  <a:pt x="562" y="560"/>
                  <a:pt x="538" y="561"/>
                  <a:pt x="535" y="556"/>
                </a:cubicBezTo>
                <a:cubicBezTo>
                  <a:pt x="532" y="551"/>
                  <a:pt x="547" y="539"/>
                  <a:pt x="553" y="525"/>
                </a:cubicBezTo>
                <a:cubicBezTo>
                  <a:pt x="559" y="511"/>
                  <a:pt x="566" y="486"/>
                  <a:pt x="569" y="474"/>
                </a:cubicBezTo>
                <a:cubicBezTo>
                  <a:pt x="572" y="462"/>
                  <a:pt x="577" y="465"/>
                  <a:pt x="573" y="454"/>
                </a:cubicBezTo>
                <a:cubicBezTo>
                  <a:pt x="569" y="443"/>
                  <a:pt x="552" y="419"/>
                  <a:pt x="545" y="406"/>
                </a:cubicBezTo>
                <a:cubicBezTo>
                  <a:pt x="538" y="393"/>
                  <a:pt x="533" y="381"/>
                  <a:pt x="529" y="374"/>
                </a:cubicBezTo>
                <a:cubicBezTo>
                  <a:pt x="525" y="367"/>
                  <a:pt x="523" y="362"/>
                  <a:pt x="521" y="364"/>
                </a:cubicBezTo>
                <a:cubicBezTo>
                  <a:pt x="519" y="366"/>
                  <a:pt x="518" y="382"/>
                  <a:pt x="515" y="384"/>
                </a:cubicBezTo>
                <a:cubicBezTo>
                  <a:pt x="512" y="386"/>
                  <a:pt x="509" y="375"/>
                  <a:pt x="501" y="374"/>
                </a:cubicBezTo>
                <a:cubicBezTo>
                  <a:pt x="493" y="373"/>
                  <a:pt x="475" y="377"/>
                  <a:pt x="465" y="380"/>
                </a:cubicBezTo>
                <a:cubicBezTo>
                  <a:pt x="455" y="383"/>
                  <a:pt x="447" y="394"/>
                  <a:pt x="439" y="394"/>
                </a:cubicBezTo>
                <a:cubicBezTo>
                  <a:pt x="431" y="394"/>
                  <a:pt x="425" y="378"/>
                  <a:pt x="417" y="378"/>
                </a:cubicBezTo>
                <a:cubicBezTo>
                  <a:pt x="409" y="378"/>
                  <a:pt x="398" y="391"/>
                  <a:pt x="389" y="392"/>
                </a:cubicBezTo>
                <a:cubicBezTo>
                  <a:pt x="380" y="393"/>
                  <a:pt x="366" y="384"/>
                  <a:pt x="361" y="386"/>
                </a:cubicBezTo>
                <a:cubicBezTo>
                  <a:pt x="356" y="388"/>
                  <a:pt x="361" y="400"/>
                  <a:pt x="359" y="404"/>
                </a:cubicBezTo>
                <a:cubicBezTo>
                  <a:pt x="357" y="408"/>
                  <a:pt x="349" y="404"/>
                  <a:pt x="347" y="408"/>
                </a:cubicBezTo>
                <a:cubicBezTo>
                  <a:pt x="345" y="412"/>
                  <a:pt x="348" y="420"/>
                  <a:pt x="347" y="426"/>
                </a:cubicBezTo>
                <a:cubicBezTo>
                  <a:pt x="346" y="432"/>
                  <a:pt x="346" y="439"/>
                  <a:pt x="343" y="442"/>
                </a:cubicBezTo>
                <a:cubicBezTo>
                  <a:pt x="340" y="445"/>
                  <a:pt x="329" y="437"/>
                  <a:pt x="327" y="444"/>
                </a:cubicBezTo>
                <a:cubicBezTo>
                  <a:pt x="325" y="451"/>
                  <a:pt x="329" y="472"/>
                  <a:pt x="331" y="482"/>
                </a:cubicBezTo>
                <a:cubicBezTo>
                  <a:pt x="333" y="492"/>
                  <a:pt x="339" y="499"/>
                  <a:pt x="339" y="506"/>
                </a:cubicBezTo>
                <a:cubicBezTo>
                  <a:pt x="339" y="513"/>
                  <a:pt x="332" y="517"/>
                  <a:pt x="331" y="524"/>
                </a:cubicBezTo>
                <a:cubicBezTo>
                  <a:pt x="330" y="531"/>
                  <a:pt x="337" y="545"/>
                  <a:pt x="331" y="549"/>
                </a:cubicBezTo>
                <a:cubicBezTo>
                  <a:pt x="325" y="553"/>
                  <a:pt x="299" y="555"/>
                  <a:pt x="295" y="549"/>
                </a:cubicBezTo>
                <a:cubicBezTo>
                  <a:pt x="291" y="543"/>
                  <a:pt x="306" y="528"/>
                  <a:pt x="307" y="512"/>
                </a:cubicBezTo>
                <a:cubicBezTo>
                  <a:pt x="308" y="496"/>
                  <a:pt x="308" y="471"/>
                  <a:pt x="303" y="452"/>
                </a:cubicBezTo>
                <a:cubicBezTo>
                  <a:pt x="298" y="433"/>
                  <a:pt x="287" y="401"/>
                  <a:pt x="279" y="400"/>
                </a:cubicBezTo>
                <a:cubicBezTo>
                  <a:pt x="271" y="399"/>
                  <a:pt x="258" y="436"/>
                  <a:pt x="253" y="448"/>
                </a:cubicBezTo>
                <a:cubicBezTo>
                  <a:pt x="248" y="460"/>
                  <a:pt x="252" y="465"/>
                  <a:pt x="251" y="474"/>
                </a:cubicBezTo>
                <a:cubicBezTo>
                  <a:pt x="250" y="483"/>
                  <a:pt x="248" y="497"/>
                  <a:pt x="245" y="504"/>
                </a:cubicBezTo>
                <a:cubicBezTo>
                  <a:pt x="242" y="511"/>
                  <a:pt x="238" y="511"/>
                  <a:pt x="235" y="516"/>
                </a:cubicBezTo>
                <a:cubicBezTo>
                  <a:pt x="232" y="521"/>
                  <a:pt x="237" y="533"/>
                  <a:pt x="229" y="536"/>
                </a:cubicBezTo>
                <a:cubicBezTo>
                  <a:pt x="221" y="539"/>
                  <a:pt x="192" y="539"/>
                  <a:pt x="189" y="534"/>
                </a:cubicBezTo>
                <a:cubicBezTo>
                  <a:pt x="186" y="529"/>
                  <a:pt x="204" y="517"/>
                  <a:pt x="209" y="506"/>
                </a:cubicBezTo>
                <a:cubicBezTo>
                  <a:pt x="214" y="495"/>
                  <a:pt x="218" y="481"/>
                  <a:pt x="221" y="470"/>
                </a:cubicBezTo>
                <a:cubicBezTo>
                  <a:pt x="224" y="459"/>
                  <a:pt x="227" y="451"/>
                  <a:pt x="229" y="442"/>
                </a:cubicBezTo>
                <a:cubicBezTo>
                  <a:pt x="231" y="433"/>
                  <a:pt x="234" y="425"/>
                  <a:pt x="233" y="418"/>
                </a:cubicBezTo>
                <a:cubicBezTo>
                  <a:pt x="232" y="411"/>
                  <a:pt x="224" y="405"/>
                  <a:pt x="223" y="398"/>
                </a:cubicBezTo>
                <a:cubicBezTo>
                  <a:pt x="222" y="391"/>
                  <a:pt x="230" y="387"/>
                  <a:pt x="227" y="374"/>
                </a:cubicBezTo>
                <a:cubicBezTo>
                  <a:pt x="224" y="361"/>
                  <a:pt x="214" y="332"/>
                  <a:pt x="207" y="322"/>
                </a:cubicBezTo>
                <a:cubicBezTo>
                  <a:pt x="200" y="312"/>
                  <a:pt x="193" y="319"/>
                  <a:pt x="187" y="312"/>
                </a:cubicBezTo>
                <a:cubicBezTo>
                  <a:pt x="181" y="305"/>
                  <a:pt x="176" y="291"/>
                  <a:pt x="173" y="282"/>
                </a:cubicBezTo>
                <a:cubicBezTo>
                  <a:pt x="170" y="273"/>
                  <a:pt x="174" y="267"/>
                  <a:pt x="171" y="260"/>
                </a:cubicBezTo>
                <a:cubicBezTo>
                  <a:pt x="168" y="253"/>
                  <a:pt x="158" y="246"/>
                  <a:pt x="155" y="240"/>
                </a:cubicBezTo>
                <a:cubicBezTo>
                  <a:pt x="152" y="234"/>
                  <a:pt x="158" y="229"/>
                  <a:pt x="155" y="224"/>
                </a:cubicBezTo>
                <a:cubicBezTo>
                  <a:pt x="152" y="219"/>
                  <a:pt x="143" y="216"/>
                  <a:pt x="139" y="210"/>
                </a:cubicBezTo>
                <a:cubicBezTo>
                  <a:pt x="135" y="204"/>
                  <a:pt x="137" y="195"/>
                  <a:pt x="133" y="189"/>
                </a:cubicBezTo>
                <a:cubicBezTo>
                  <a:pt x="129" y="183"/>
                  <a:pt x="119" y="183"/>
                  <a:pt x="113" y="176"/>
                </a:cubicBezTo>
                <a:cubicBezTo>
                  <a:pt x="107" y="169"/>
                  <a:pt x="106" y="150"/>
                  <a:pt x="98" y="144"/>
                </a:cubicBezTo>
                <a:cubicBezTo>
                  <a:pt x="90" y="138"/>
                  <a:pt x="77" y="142"/>
                  <a:pt x="67" y="141"/>
                </a:cubicBezTo>
                <a:cubicBezTo>
                  <a:pt x="57" y="140"/>
                  <a:pt x="45" y="140"/>
                  <a:pt x="38" y="141"/>
                </a:cubicBezTo>
                <a:cubicBezTo>
                  <a:pt x="31" y="142"/>
                  <a:pt x="26" y="148"/>
                  <a:pt x="23" y="150"/>
                </a:cubicBezTo>
                <a:close/>
              </a:path>
            </a:pathLst>
          </a:custGeom>
          <a:solidFill>
            <a:srgbClr val="C00000"/>
          </a:solidFill>
          <a:ln w="31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8087641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4" name="Rectangle 4"/>
          <p:cNvSpPr>
            <a:spLocks noChangeArrowheads="1"/>
          </p:cNvSpPr>
          <p:nvPr/>
        </p:nvSpPr>
        <p:spPr bwMode="auto">
          <a:xfrm>
            <a:off x="575733" y="2514600"/>
            <a:ext cx="7710311" cy="1844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437" tIns="26175" rIns="65437" bIns="26175">
            <a:spAutoFit/>
          </a:bodyPr>
          <a:lstStyle/>
          <a:p>
            <a:pPr defTabSz="785813">
              <a:spcBef>
                <a:spcPct val="30000"/>
              </a:spcBef>
            </a:pPr>
            <a:r>
              <a:rPr lang="fr-FR" sz="2800" b="1" dirty="0"/>
              <a:t>Association Antibiotique / Corticoïde</a:t>
            </a:r>
          </a:p>
          <a:p>
            <a:pPr marL="588963" lvl="1" defTabSz="785813">
              <a:spcBef>
                <a:spcPct val="30000"/>
              </a:spcBef>
              <a:buFontTx/>
              <a:buChar char="•"/>
            </a:pPr>
            <a:r>
              <a:rPr lang="fr-FR" sz="2800" dirty="0"/>
              <a:t> </a:t>
            </a:r>
            <a:r>
              <a:rPr lang="fr-FR" sz="2000" b="0" dirty="0"/>
              <a:t>Chute de la fièvre</a:t>
            </a:r>
          </a:p>
          <a:p>
            <a:pPr marL="588963" lvl="1" defTabSz="785813">
              <a:spcBef>
                <a:spcPct val="30000"/>
              </a:spcBef>
              <a:buFontTx/>
              <a:buChar char="•"/>
            </a:pPr>
            <a:r>
              <a:rPr lang="fr-FR" sz="2000" b="0" dirty="0"/>
              <a:t> reprise du comportement alimentaire</a:t>
            </a:r>
          </a:p>
          <a:p>
            <a:pPr marL="588963" lvl="1" defTabSz="785813">
              <a:spcBef>
                <a:spcPct val="30000"/>
              </a:spcBef>
              <a:buFontTx/>
              <a:buChar char="•"/>
            </a:pPr>
            <a:r>
              <a:rPr lang="fr-FR" sz="2000" b="0" dirty="0"/>
              <a:t> </a:t>
            </a:r>
            <a:r>
              <a:rPr lang="fr-FR" sz="2000" b="0" dirty="0" err="1"/>
              <a:t>psychostimulation</a:t>
            </a:r>
            <a:endParaRPr lang="fr-FR" sz="2000" b="0" dirty="0"/>
          </a:p>
        </p:txBody>
      </p:sp>
      <p:sp>
        <p:nvSpPr>
          <p:cNvPr id="220165" name="Rectangle 5"/>
          <p:cNvSpPr>
            <a:spLocks noGrp="1" noChangeArrowheads="1"/>
          </p:cNvSpPr>
          <p:nvPr>
            <p:ph type="title"/>
          </p:nvPr>
        </p:nvSpPr>
        <p:spPr bwMode="invGray">
          <a:xfrm>
            <a:off x="685800" y="482600"/>
            <a:ext cx="7772400" cy="1397000"/>
          </a:xfrm>
          <a:ln/>
        </p:spPr>
        <p:txBody>
          <a:bodyPr/>
          <a:lstStyle/>
          <a:p>
            <a:r>
              <a:rPr lang="fr-FR" sz="4000" dirty="0">
                <a:solidFill>
                  <a:srgbClr val="FAFD00"/>
                </a:solidFill>
              </a:rPr>
              <a:t> </a:t>
            </a:r>
            <a:r>
              <a:rPr lang="fr-FR" sz="4000" b="1" dirty="0">
                <a:solidFill>
                  <a:srgbClr val="C00000"/>
                </a:solidFill>
              </a:rPr>
              <a:t>Indications  thérapeutique </a:t>
            </a:r>
            <a:r>
              <a:rPr lang="fr-FR" sz="3600" dirty="0"/>
              <a:t> Maladies infectieuses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25144"/>
            <a:ext cx="1008112" cy="88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979712" y="4907103"/>
            <a:ext cx="601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Risque de rechutes</a:t>
            </a:r>
          </a:p>
        </p:txBody>
      </p:sp>
      <p:cxnSp>
        <p:nvCxnSpPr>
          <p:cNvPr id="4" name="Connecteur droit 3"/>
          <p:cNvCxnSpPr/>
          <p:nvPr/>
        </p:nvCxnSpPr>
        <p:spPr>
          <a:xfrm flipV="1">
            <a:off x="1979712" y="2204864"/>
            <a:ext cx="3816424" cy="25202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0217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7334" y="2324100"/>
            <a:ext cx="7789333" cy="1517650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Contrôle anti-dopage</a:t>
            </a:r>
            <a:br>
              <a:rPr lang="fr-FR" b="1" dirty="0">
                <a:solidFill>
                  <a:srgbClr val="C00000"/>
                </a:solidFill>
              </a:rPr>
            </a:br>
            <a:r>
              <a:rPr lang="fr-FR" sz="3600" dirty="0"/>
              <a:t>cortisol</a:t>
            </a:r>
            <a:br>
              <a:rPr lang="fr-FR" sz="3600" dirty="0"/>
            </a:br>
            <a:r>
              <a:rPr lang="fr-FR" sz="3600" dirty="0"/>
              <a:t>corticoïdes de synthèse</a:t>
            </a:r>
          </a:p>
        </p:txBody>
      </p:sp>
    </p:spTree>
    <p:extLst>
      <p:ext uri="{BB962C8B-B14F-4D97-AF65-F5344CB8AC3E}">
        <p14:creationId xmlns:p14="http://schemas.microsoft.com/office/powerpoint/2010/main" val="3555741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e 93"/>
          <p:cNvGrpSpPr>
            <a:grpSpLocks/>
          </p:cNvGrpSpPr>
          <p:nvPr/>
        </p:nvGrpSpPr>
        <p:grpSpPr bwMode="auto">
          <a:xfrm>
            <a:off x="212725" y="365461"/>
            <a:ext cx="8823325" cy="6376652"/>
            <a:chOff x="213518" y="364954"/>
            <a:chExt cx="8822978" cy="6376414"/>
          </a:xfrm>
        </p:grpSpPr>
        <p:sp>
          <p:nvSpPr>
            <p:cNvPr id="81" name="Rectangle 80"/>
            <p:cNvSpPr/>
            <p:nvPr/>
          </p:nvSpPr>
          <p:spPr>
            <a:xfrm>
              <a:off x="213518" y="2594973"/>
              <a:ext cx="8678522" cy="414639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fr-FR" sz="1800" dirty="0">
                <a:solidFill>
                  <a:prstClr val="white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29419" y="3452191"/>
              <a:ext cx="6213231" cy="31542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fr-FR" sz="1800">
                <a:solidFill>
                  <a:prstClr val="white"/>
                </a:solidFill>
              </a:endParaRPr>
            </a:p>
          </p:txBody>
        </p:sp>
        <p:sp>
          <p:nvSpPr>
            <p:cNvPr id="30725" name="Text Box 3"/>
            <p:cNvSpPr txBox="1">
              <a:spLocks noChangeArrowheads="1"/>
            </p:cNvSpPr>
            <p:nvPr/>
          </p:nvSpPr>
          <p:spPr bwMode="auto">
            <a:xfrm>
              <a:off x="2330804" y="364954"/>
              <a:ext cx="131318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fr-FR" sz="1800">
                  <a:solidFill>
                    <a:srgbClr val="000000"/>
                  </a:solidFill>
                  <a:latin typeface="Arial" charset="0"/>
                </a:rPr>
                <a:t>Lipocortine</a:t>
              </a:r>
              <a:endParaRPr lang="en-US" altLang="fr-FR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727" name="Text Box 7"/>
            <p:cNvSpPr txBox="1">
              <a:spLocks noChangeArrowheads="1"/>
            </p:cNvSpPr>
            <p:nvPr/>
          </p:nvSpPr>
          <p:spPr bwMode="auto">
            <a:xfrm>
              <a:off x="2586872" y="2671996"/>
              <a:ext cx="248439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800" b="1">
                  <a:solidFill>
                    <a:srgbClr val="000000"/>
                  </a:solidFill>
                  <a:latin typeface="Arial" charset="0"/>
                </a:rPr>
                <a:t>Acide Arachidonique</a:t>
              </a:r>
            </a:p>
          </p:txBody>
        </p:sp>
        <p:sp>
          <p:nvSpPr>
            <p:cNvPr id="30728" name="Line 12"/>
            <p:cNvSpPr>
              <a:spLocks noChangeShapeType="1"/>
            </p:cNvSpPr>
            <p:nvPr/>
          </p:nvSpPr>
          <p:spPr bwMode="auto">
            <a:xfrm>
              <a:off x="3678238" y="1553006"/>
              <a:ext cx="0" cy="104219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29" name="Line 13"/>
            <p:cNvSpPr>
              <a:spLocks noChangeShapeType="1"/>
            </p:cNvSpPr>
            <p:nvPr/>
          </p:nvSpPr>
          <p:spPr bwMode="auto">
            <a:xfrm>
              <a:off x="235743" y="1406956"/>
              <a:ext cx="188595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30" name="Line 14"/>
            <p:cNvSpPr>
              <a:spLocks noChangeShapeType="1"/>
            </p:cNvSpPr>
            <p:nvPr/>
          </p:nvSpPr>
          <p:spPr bwMode="auto">
            <a:xfrm>
              <a:off x="213518" y="2097519"/>
              <a:ext cx="188595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31" name="Oval 15"/>
            <p:cNvSpPr>
              <a:spLocks noChangeArrowheads="1"/>
            </p:cNvSpPr>
            <p:nvPr/>
          </p:nvSpPr>
          <p:spPr bwMode="auto">
            <a:xfrm>
              <a:off x="450056" y="1406956"/>
              <a:ext cx="171450" cy="1524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24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732" name="Oval 16"/>
            <p:cNvSpPr>
              <a:spLocks noChangeArrowheads="1"/>
            </p:cNvSpPr>
            <p:nvPr/>
          </p:nvSpPr>
          <p:spPr bwMode="auto">
            <a:xfrm>
              <a:off x="850106" y="1406956"/>
              <a:ext cx="171450" cy="1524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24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733" name="Oval 17"/>
            <p:cNvSpPr>
              <a:spLocks noChangeArrowheads="1"/>
            </p:cNvSpPr>
            <p:nvPr/>
          </p:nvSpPr>
          <p:spPr bwMode="auto">
            <a:xfrm>
              <a:off x="1250156" y="1406956"/>
              <a:ext cx="171450" cy="1524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24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734" name="Oval 18"/>
            <p:cNvSpPr>
              <a:spLocks noChangeArrowheads="1"/>
            </p:cNvSpPr>
            <p:nvPr/>
          </p:nvSpPr>
          <p:spPr bwMode="auto">
            <a:xfrm>
              <a:off x="1650206" y="1406956"/>
              <a:ext cx="171450" cy="1524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24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735" name="Oval 19"/>
            <p:cNvSpPr>
              <a:spLocks noChangeArrowheads="1"/>
            </p:cNvSpPr>
            <p:nvPr/>
          </p:nvSpPr>
          <p:spPr bwMode="auto">
            <a:xfrm>
              <a:off x="450056" y="1940356"/>
              <a:ext cx="171450" cy="1524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24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736" name="Oval 20"/>
            <p:cNvSpPr>
              <a:spLocks noChangeArrowheads="1"/>
            </p:cNvSpPr>
            <p:nvPr/>
          </p:nvSpPr>
          <p:spPr bwMode="auto">
            <a:xfrm>
              <a:off x="850106" y="1940356"/>
              <a:ext cx="171450" cy="1524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24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737" name="Oval 21"/>
            <p:cNvSpPr>
              <a:spLocks noChangeArrowheads="1"/>
            </p:cNvSpPr>
            <p:nvPr/>
          </p:nvSpPr>
          <p:spPr bwMode="auto">
            <a:xfrm>
              <a:off x="1250156" y="1940356"/>
              <a:ext cx="171450" cy="1524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24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738" name="Oval 22"/>
            <p:cNvSpPr>
              <a:spLocks noChangeArrowheads="1"/>
            </p:cNvSpPr>
            <p:nvPr/>
          </p:nvSpPr>
          <p:spPr bwMode="auto">
            <a:xfrm>
              <a:off x="1650206" y="1940356"/>
              <a:ext cx="171450" cy="1524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24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739" name="Line 23"/>
            <p:cNvSpPr>
              <a:spLocks noChangeShapeType="1"/>
            </p:cNvSpPr>
            <p:nvPr/>
          </p:nvSpPr>
          <p:spPr bwMode="auto">
            <a:xfrm>
              <a:off x="529431" y="1553006"/>
              <a:ext cx="0" cy="11588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40" name="Line 24"/>
            <p:cNvSpPr>
              <a:spLocks noChangeShapeType="1"/>
            </p:cNvSpPr>
            <p:nvPr/>
          </p:nvSpPr>
          <p:spPr bwMode="auto">
            <a:xfrm>
              <a:off x="927893" y="1573644"/>
              <a:ext cx="0" cy="11588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41" name="Line 25"/>
            <p:cNvSpPr>
              <a:spLocks noChangeShapeType="1"/>
            </p:cNvSpPr>
            <p:nvPr/>
          </p:nvSpPr>
          <p:spPr bwMode="auto">
            <a:xfrm>
              <a:off x="1326356" y="1551419"/>
              <a:ext cx="0" cy="11588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42" name="Line 26"/>
            <p:cNvSpPr>
              <a:spLocks noChangeShapeType="1"/>
            </p:cNvSpPr>
            <p:nvPr/>
          </p:nvSpPr>
          <p:spPr bwMode="auto">
            <a:xfrm>
              <a:off x="1724818" y="1557769"/>
              <a:ext cx="0" cy="11588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43" name="Line 27"/>
            <p:cNvSpPr>
              <a:spLocks noChangeShapeType="1"/>
            </p:cNvSpPr>
            <p:nvPr/>
          </p:nvSpPr>
          <p:spPr bwMode="auto">
            <a:xfrm>
              <a:off x="538956" y="1832406"/>
              <a:ext cx="0" cy="11588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44" name="Line 28"/>
            <p:cNvSpPr>
              <a:spLocks noChangeShapeType="1"/>
            </p:cNvSpPr>
            <p:nvPr/>
          </p:nvSpPr>
          <p:spPr bwMode="auto">
            <a:xfrm>
              <a:off x="937418" y="1832406"/>
              <a:ext cx="0" cy="11588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45" name="Line 29"/>
            <p:cNvSpPr>
              <a:spLocks noChangeShapeType="1"/>
            </p:cNvSpPr>
            <p:nvPr/>
          </p:nvSpPr>
          <p:spPr bwMode="auto">
            <a:xfrm>
              <a:off x="1335881" y="1832406"/>
              <a:ext cx="0" cy="11588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46" name="Line 30"/>
            <p:cNvSpPr>
              <a:spLocks noChangeShapeType="1"/>
            </p:cNvSpPr>
            <p:nvPr/>
          </p:nvSpPr>
          <p:spPr bwMode="auto">
            <a:xfrm>
              <a:off x="1732756" y="1832406"/>
              <a:ext cx="0" cy="11588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47" name="Line 31"/>
            <p:cNvSpPr>
              <a:spLocks noChangeShapeType="1"/>
            </p:cNvSpPr>
            <p:nvPr/>
          </p:nvSpPr>
          <p:spPr bwMode="auto">
            <a:xfrm>
              <a:off x="4856957" y="1310221"/>
              <a:ext cx="188595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48" name="Line 32"/>
            <p:cNvSpPr>
              <a:spLocks noChangeShapeType="1"/>
            </p:cNvSpPr>
            <p:nvPr/>
          </p:nvSpPr>
          <p:spPr bwMode="auto">
            <a:xfrm>
              <a:off x="4834732" y="2000784"/>
              <a:ext cx="188595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49" name="Oval 33"/>
            <p:cNvSpPr>
              <a:spLocks noChangeArrowheads="1"/>
            </p:cNvSpPr>
            <p:nvPr/>
          </p:nvSpPr>
          <p:spPr bwMode="auto">
            <a:xfrm>
              <a:off x="5071270" y="1310221"/>
              <a:ext cx="171450" cy="1524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24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750" name="Oval 34"/>
            <p:cNvSpPr>
              <a:spLocks noChangeArrowheads="1"/>
            </p:cNvSpPr>
            <p:nvPr/>
          </p:nvSpPr>
          <p:spPr bwMode="auto">
            <a:xfrm>
              <a:off x="5471320" y="1310221"/>
              <a:ext cx="171450" cy="1524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24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751" name="Oval 35"/>
            <p:cNvSpPr>
              <a:spLocks noChangeArrowheads="1"/>
            </p:cNvSpPr>
            <p:nvPr/>
          </p:nvSpPr>
          <p:spPr bwMode="auto">
            <a:xfrm>
              <a:off x="5871370" y="1310221"/>
              <a:ext cx="171450" cy="1524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24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752" name="Oval 36"/>
            <p:cNvSpPr>
              <a:spLocks noChangeArrowheads="1"/>
            </p:cNvSpPr>
            <p:nvPr/>
          </p:nvSpPr>
          <p:spPr bwMode="auto">
            <a:xfrm>
              <a:off x="6271420" y="1310221"/>
              <a:ext cx="171450" cy="1524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24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753" name="Oval 37"/>
            <p:cNvSpPr>
              <a:spLocks noChangeArrowheads="1"/>
            </p:cNvSpPr>
            <p:nvPr/>
          </p:nvSpPr>
          <p:spPr bwMode="auto">
            <a:xfrm>
              <a:off x="5071270" y="1843621"/>
              <a:ext cx="171450" cy="1524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24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754" name="Oval 38"/>
            <p:cNvSpPr>
              <a:spLocks noChangeArrowheads="1"/>
            </p:cNvSpPr>
            <p:nvPr/>
          </p:nvSpPr>
          <p:spPr bwMode="auto">
            <a:xfrm>
              <a:off x="5471320" y="1843621"/>
              <a:ext cx="171450" cy="1524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24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755" name="Oval 39"/>
            <p:cNvSpPr>
              <a:spLocks noChangeArrowheads="1"/>
            </p:cNvSpPr>
            <p:nvPr/>
          </p:nvSpPr>
          <p:spPr bwMode="auto">
            <a:xfrm>
              <a:off x="5871370" y="1843621"/>
              <a:ext cx="171450" cy="1524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24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756" name="Oval 40"/>
            <p:cNvSpPr>
              <a:spLocks noChangeArrowheads="1"/>
            </p:cNvSpPr>
            <p:nvPr/>
          </p:nvSpPr>
          <p:spPr bwMode="auto">
            <a:xfrm>
              <a:off x="6271420" y="1843621"/>
              <a:ext cx="171450" cy="1524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24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757" name="Line 41"/>
            <p:cNvSpPr>
              <a:spLocks noChangeShapeType="1"/>
            </p:cNvSpPr>
            <p:nvPr/>
          </p:nvSpPr>
          <p:spPr bwMode="auto">
            <a:xfrm>
              <a:off x="5150645" y="1456271"/>
              <a:ext cx="0" cy="11588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58" name="Line 42"/>
            <p:cNvSpPr>
              <a:spLocks noChangeShapeType="1"/>
            </p:cNvSpPr>
            <p:nvPr/>
          </p:nvSpPr>
          <p:spPr bwMode="auto">
            <a:xfrm>
              <a:off x="5549107" y="1476909"/>
              <a:ext cx="0" cy="11588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59" name="Line 43"/>
            <p:cNvSpPr>
              <a:spLocks noChangeShapeType="1"/>
            </p:cNvSpPr>
            <p:nvPr/>
          </p:nvSpPr>
          <p:spPr bwMode="auto">
            <a:xfrm>
              <a:off x="5947570" y="1454684"/>
              <a:ext cx="0" cy="11588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60" name="Line 44"/>
            <p:cNvSpPr>
              <a:spLocks noChangeShapeType="1"/>
            </p:cNvSpPr>
            <p:nvPr/>
          </p:nvSpPr>
          <p:spPr bwMode="auto">
            <a:xfrm>
              <a:off x="6346032" y="1461034"/>
              <a:ext cx="0" cy="11588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61" name="Line 45"/>
            <p:cNvSpPr>
              <a:spLocks noChangeShapeType="1"/>
            </p:cNvSpPr>
            <p:nvPr/>
          </p:nvSpPr>
          <p:spPr bwMode="auto">
            <a:xfrm>
              <a:off x="5160170" y="1735671"/>
              <a:ext cx="0" cy="11588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62" name="Line 46"/>
            <p:cNvSpPr>
              <a:spLocks noChangeShapeType="1"/>
            </p:cNvSpPr>
            <p:nvPr/>
          </p:nvSpPr>
          <p:spPr bwMode="auto">
            <a:xfrm>
              <a:off x="5558632" y="1735671"/>
              <a:ext cx="0" cy="11588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63" name="Line 47"/>
            <p:cNvSpPr>
              <a:spLocks noChangeShapeType="1"/>
            </p:cNvSpPr>
            <p:nvPr/>
          </p:nvSpPr>
          <p:spPr bwMode="auto">
            <a:xfrm>
              <a:off x="5957095" y="1735671"/>
              <a:ext cx="0" cy="11588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64" name="Line 48"/>
            <p:cNvSpPr>
              <a:spLocks noChangeShapeType="1"/>
            </p:cNvSpPr>
            <p:nvPr/>
          </p:nvSpPr>
          <p:spPr bwMode="auto">
            <a:xfrm>
              <a:off x="6353970" y="1735671"/>
              <a:ext cx="0" cy="11588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66" name="ZoneTexte 1"/>
            <p:cNvSpPr txBox="1">
              <a:spLocks noChangeArrowheads="1"/>
            </p:cNvSpPr>
            <p:nvPr/>
          </p:nvSpPr>
          <p:spPr bwMode="auto">
            <a:xfrm>
              <a:off x="2954021" y="1170461"/>
              <a:ext cx="180850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000" b="1">
                  <a:solidFill>
                    <a:srgbClr val="000000"/>
                  </a:solidFill>
                </a:rPr>
                <a:t>Phospholipides</a:t>
              </a:r>
            </a:p>
          </p:txBody>
        </p:sp>
        <p:sp>
          <p:nvSpPr>
            <p:cNvPr id="30767" name="ZoneTexte 52"/>
            <p:cNvSpPr txBox="1">
              <a:spLocks noChangeArrowheads="1"/>
            </p:cNvSpPr>
            <p:nvPr/>
          </p:nvSpPr>
          <p:spPr bwMode="auto">
            <a:xfrm>
              <a:off x="2272486" y="3012282"/>
              <a:ext cx="17158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000000"/>
                  </a:solidFill>
                </a:rPr>
                <a:t>Cox1/Cox 2 </a:t>
              </a:r>
            </a:p>
          </p:txBody>
        </p:sp>
        <p:sp>
          <p:nvSpPr>
            <p:cNvPr id="30768" name="ZoneTexte 53"/>
            <p:cNvSpPr txBox="1">
              <a:spLocks noChangeArrowheads="1"/>
            </p:cNvSpPr>
            <p:nvPr/>
          </p:nvSpPr>
          <p:spPr bwMode="auto">
            <a:xfrm>
              <a:off x="2411760" y="3849994"/>
              <a:ext cx="15765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000000"/>
                  </a:solidFill>
                </a:rPr>
                <a:t>Cox1/Cox 2 </a:t>
              </a:r>
            </a:p>
          </p:txBody>
        </p:sp>
        <p:sp>
          <p:nvSpPr>
            <p:cNvPr id="30769" name="ZoneTexte 54"/>
            <p:cNvSpPr txBox="1">
              <a:spLocks noChangeArrowheads="1"/>
            </p:cNvSpPr>
            <p:nvPr/>
          </p:nvSpPr>
          <p:spPr bwMode="auto">
            <a:xfrm>
              <a:off x="450056" y="5347342"/>
              <a:ext cx="11521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b="1">
                  <a:solidFill>
                    <a:srgbClr val="000000"/>
                  </a:solidFill>
                </a:rPr>
                <a:t>TxA2</a:t>
              </a:r>
            </a:p>
          </p:txBody>
        </p:sp>
        <p:sp>
          <p:nvSpPr>
            <p:cNvPr id="30770" name="ZoneTexte 55"/>
            <p:cNvSpPr txBox="1">
              <a:spLocks noChangeArrowheads="1"/>
            </p:cNvSpPr>
            <p:nvPr/>
          </p:nvSpPr>
          <p:spPr bwMode="auto">
            <a:xfrm>
              <a:off x="2836208" y="5396904"/>
              <a:ext cx="11521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b="1">
                  <a:solidFill>
                    <a:srgbClr val="000000"/>
                  </a:solidFill>
                </a:rPr>
                <a:t>PGE2</a:t>
              </a:r>
            </a:p>
          </p:txBody>
        </p:sp>
        <p:sp>
          <p:nvSpPr>
            <p:cNvPr id="30771" name="ZoneTexte 56"/>
            <p:cNvSpPr txBox="1">
              <a:spLocks noChangeArrowheads="1"/>
            </p:cNvSpPr>
            <p:nvPr/>
          </p:nvSpPr>
          <p:spPr bwMode="auto">
            <a:xfrm>
              <a:off x="3779912" y="5403464"/>
              <a:ext cx="13262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b="1">
                  <a:solidFill>
                    <a:srgbClr val="000000"/>
                  </a:solidFill>
                </a:rPr>
                <a:t>PGF2alpha</a:t>
              </a:r>
            </a:p>
          </p:txBody>
        </p:sp>
        <p:sp>
          <p:nvSpPr>
            <p:cNvPr id="30772" name="ZoneTexte 57"/>
            <p:cNvSpPr txBox="1">
              <a:spLocks noChangeArrowheads="1"/>
            </p:cNvSpPr>
            <p:nvPr/>
          </p:nvSpPr>
          <p:spPr bwMode="auto">
            <a:xfrm>
              <a:off x="5623160" y="5403464"/>
              <a:ext cx="11521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b="1">
                  <a:solidFill>
                    <a:srgbClr val="000000"/>
                  </a:solidFill>
                </a:rPr>
                <a:t>PGD2</a:t>
              </a:r>
            </a:p>
          </p:txBody>
        </p:sp>
        <p:sp>
          <p:nvSpPr>
            <p:cNvPr id="30773" name="ZoneTexte 58"/>
            <p:cNvSpPr txBox="1">
              <a:spLocks noChangeArrowheads="1"/>
            </p:cNvSpPr>
            <p:nvPr/>
          </p:nvSpPr>
          <p:spPr bwMode="auto">
            <a:xfrm>
              <a:off x="5652120" y="6101258"/>
              <a:ext cx="11521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b="1">
                  <a:solidFill>
                    <a:srgbClr val="000000"/>
                  </a:solidFill>
                </a:rPr>
                <a:t>PGI2</a:t>
              </a:r>
            </a:p>
          </p:txBody>
        </p:sp>
        <p:sp>
          <p:nvSpPr>
            <p:cNvPr id="30774" name="ZoneTexte 59"/>
            <p:cNvSpPr txBox="1">
              <a:spLocks noChangeArrowheads="1"/>
            </p:cNvSpPr>
            <p:nvPr/>
          </p:nvSpPr>
          <p:spPr bwMode="auto">
            <a:xfrm>
              <a:off x="7086118" y="3683431"/>
              <a:ext cx="1792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b="1">
                  <a:solidFill>
                    <a:srgbClr val="000000"/>
                  </a:solidFill>
                </a:rPr>
                <a:t>Leucotriènes</a:t>
              </a:r>
            </a:p>
          </p:txBody>
        </p:sp>
        <p:sp>
          <p:nvSpPr>
            <p:cNvPr id="30775" name="Line 12"/>
            <p:cNvSpPr>
              <a:spLocks noChangeShapeType="1"/>
            </p:cNvSpPr>
            <p:nvPr/>
          </p:nvSpPr>
          <p:spPr bwMode="auto">
            <a:xfrm>
              <a:off x="5160170" y="3063265"/>
              <a:ext cx="2191230" cy="6466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76" name="ZoneTexte 61"/>
            <p:cNvSpPr txBox="1">
              <a:spLocks noChangeArrowheads="1"/>
            </p:cNvSpPr>
            <p:nvPr/>
          </p:nvSpPr>
          <p:spPr bwMode="auto">
            <a:xfrm>
              <a:off x="6065619" y="2920597"/>
              <a:ext cx="16276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000000"/>
                  </a:solidFill>
                </a:rPr>
                <a:t>Lipo-oxygénase</a:t>
              </a:r>
            </a:p>
          </p:txBody>
        </p:sp>
        <p:sp>
          <p:nvSpPr>
            <p:cNvPr id="30777" name="ZoneTexte 62"/>
            <p:cNvSpPr txBox="1">
              <a:spLocks noChangeArrowheads="1"/>
            </p:cNvSpPr>
            <p:nvPr/>
          </p:nvSpPr>
          <p:spPr bwMode="auto">
            <a:xfrm>
              <a:off x="2842440" y="3451735"/>
              <a:ext cx="19732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b="1">
                  <a:solidFill>
                    <a:srgbClr val="000000"/>
                  </a:solidFill>
                </a:rPr>
                <a:t>Prostaglandine G2</a:t>
              </a:r>
            </a:p>
          </p:txBody>
        </p:sp>
        <p:sp>
          <p:nvSpPr>
            <p:cNvPr id="30778" name="ZoneTexte 65"/>
            <p:cNvSpPr txBox="1">
              <a:spLocks noChangeArrowheads="1"/>
            </p:cNvSpPr>
            <p:nvPr/>
          </p:nvSpPr>
          <p:spPr bwMode="auto">
            <a:xfrm>
              <a:off x="2987394" y="4221088"/>
              <a:ext cx="19732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b="1">
                  <a:solidFill>
                    <a:srgbClr val="000000"/>
                  </a:solidFill>
                </a:rPr>
                <a:t>Prostaglandine H2</a:t>
              </a:r>
            </a:p>
          </p:txBody>
        </p:sp>
        <p:sp>
          <p:nvSpPr>
            <p:cNvPr id="30779" name="Line 12"/>
            <p:cNvSpPr>
              <a:spLocks noChangeShapeType="1"/>
            </p:cNvSpPr>
            <p:nvPr/>
          </p:nvSpPr>
          <p:spPr bwMode="auto">
            <a:xfrm>
              <a:off x="3794919" y="3004549"/>
              <a:ext cx="9526" cy="5203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80" name="Line 12"/>
            <p:cNvSpPr>
              <a:spLocks noChangeShapeType="1"/>
            </p:cNvSpPr>
            <p:nvPr/>
          </p:nvSpPr>
          <p:spPr bwMode="auto">
            <a:xfrm>
              <a:off x="3849041" y="3709892"/>
              <a:ext cx="19051" cy="6036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81" name="Line 12"/>
            <p:cNvSpPr>
              <a:spLocks noChangeShapeType="1"/>
            </p:cNvSpPr>
            <p:nvPr/>
          </p:nvSpPr>
          <p:spPr bwMode="auto">
            <a:xfrm flipH="1">
              <a:off x="1421606" y="4619182"/>
              <a:ext cx="1701760" cy="77772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82" name="ZoneTexte 69"/>
            <p:cNvSpPr txBox="1">
              <a:spLocks noChangeArrowheads="1"/>
            </p:cNvSpPr>
            <p:nvPr/>
          </p:nvSpPr>
          <p:spPr bwMode="auto">
            <a:xfrm>
              <a:off x="583432" y="4498217"/>
              <a:ext cx="213354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000000"/>
                  </a:solidFill>
                </a:rPr>
                <a:t>Thromboxane synthase</a:t>
              </a:r>
            </a:p>
          </p:txBody>
        </p:sp>
        <p:sp>
          <p:nvSpPr>
            <p:cNvPr id="30783" name="Line 12"/>
            <p:cNvSpPr>
              <a:spLocks noChangeShapeType="1"/>
            </p:cNvSpPr>
            <p:nvPr/>
          </p:nvSpPr>
          <p:spPr bwMode="auto">
            <a:xfrm flipH="1">
              <a:off x="3580606" y="4619183"/>
              <a:ext cx="0" cy="7760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84" name="ZoneTexte 71"/>
            <p:cNvSpPr txBox="1">
              <a:spLocks noChangeArrowheads="1"/>
            </p:cNvSpPr>
            <p:nvPr/>
          </p:nvSpPr>
          <p:spPr bwMode="auto">
            <a:xfrm>
              <a:off x="2055961" y="4653136"/>
              <a:ext cx="193997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000000"/>
                  </a:solidFill>
                </a:rPr>
                <a:t>PGE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000000"/>
                  </a:solidFill>
                </a:rPr>
                <a:t> synthase</a:t>
              </a:r>
            </a:p>
          </p:txBody>
        </p:sp>
        <p:sp>
          <p:nvSpPr>
            <p:cNvPr id="30785" name="ZoneTexte 72"/>
            <p:cNvSpPr txBox="1">
              <a:spLocks noChangeArrowheads="1"/>
            </p:cNvSpPr>
            <p:nvPr/>
          </p:nvSpPr>
          <p:spPr bwMode="auto">
            <a:xfrm>
              <a:off x="3861584" y="4665297"/>
              <a:ext cx="108092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000000"/>
                  </a:solidFill>
                </a:rPr>
                <a:t>PGF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000000"/>
                  </a:solidFill>
                </a:rPr>
                <a:t> synthase</a:t>
              </a:r>
            </a:p>
          </p:txBody>
        </p:sp>
        <p:sp>
          <p:nvSpPr>
            <p:cNvPr id="30786" name="Line 12"/>
            <p:cNvSpPr>
              <a:spLocks noChangeShapeType="1"/>
            </p:cNvSpPr>
            <p:nvPr/>
          </p:nvSpPr>
          <p:spPr bwMode="auto">
            <a:xfrm flipH="1">
              <a:off x="3994264" y="4628714"/>
              <a:ext cx="0" cy="7760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87" name="Line 12"/>
            <p:cNvSpPr>
              <a:spLocks noChangeShapeType="1"/>
            </p:cNvSpPr>
            <p:nvPr/>
          </p:nvSpPr>
          <p:spPr bwMode="auto">
            <a:xfrm>
              <a:off x="4999831" y="4590420"/>
              <a:ext cx="1042989" cy="80486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88" name="ZoneTexte 75"/>
            <p:cNvSpPr txBox="1">
              <a:spLocks noChangeArrowheads="1"/>
            </p:cNvSpPr>
            <p:nvPr/>
          </p:nvSpPr>
          <p:spPr bwMode="auto">
            <a:xfrm>
              <a:off x="5488246" y="4416141"/>
              <a:ext cx="108092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000000"/>
                  </a:solidFill>
                </a:rPr>
                <a:t>PGD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000000"/>
                  </a:solidFill>
                </a:rPr>
                <a:t> synthase</a:t>
              </a:r>
            </a:p>
          </p:txBody>
        </p:sp>
        <p:sp>
          <p:nvSpPr>
            <p:cNvPr id="30789" name="Line 12"/>
            <p:cNvSpPr>
              <a:spLocks noChangeShapeType="1"/>
            </p:cNvSpPr>
            <p:nvPr/>
          </p:nvSpPr>
          <p:spPr bwMode="auto">
            <a:xfrm>
              <a:off x="6228184" y="5772796"/>
              <a:ext cx="0" cy="3205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90" name="ZoneTexte 81"/>
            <p:cNvSpPr txBox="1">
              <a:spLocks noChangeArrowheads="1"/>
            </p:cNvSpPr>
            <p:nvPr/>
          </p:nvSpPr>
          <p:spPr bwMode="auto">
            <a:xfrm>
              <a:off x="6556294" y="4804648"/>
              <a:ext cx="2480202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 b="1" dirty="0">
                  <a:solidFill>
                    <a:srgbClr val="FF0000"/>
                  </a:solidFill>
                </a:rPr>
                <a:t>Voie inhibée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 b="1" dirty="0">
                  <a:solidFill>
                    <a:srgbClr val="FF0000"/>
                  </a:solidFill>
                </a:rPr>
                <a:t>par les glucocorticoïdes</a:t>
              </a:r>
            </a:p>
          </p:txBody>
        </p:sp>
        <p:sp>
          <p:nvSpPr>
            <p:cNvPr id="30791" name="ZoneTexte 82"/>
            <p:cNvSpPr txBox="1">
              <a:spLocks noChangeArrowheads="1"/>
            </p:cNvSpPr>
            <p:nvPr/>
          </p:nvSpPr>
          <p:spPr bwMode="auto">
            <a:xfrm>
              <a:off x="556427" y="6033821"/>
              <a:ext cx="580071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 b="1">
                  <a:solidFill>
                    <a:srgbClr val="953735"/>
                  </a:solidFill>
                </a:rPr>
                <a:t>Voie inhibée par les AINS</a:t>
              </a:r>
            </a:p>
          </p:txBody>
        </p:sp>
        <p:cxnSp>
          <p:nvCxnSpPr>
            <p:cNvPr id="9" name="Connecteur droit 8"/>
            <p:cNvCxnSpPr/>
            <p:nvPr/>
          </p:nvCxnSpPr>
          <p:spPr>
            <a:xfrm>
              <a:off x="2735957" y="734493"/>
              <a:ext cx="106358" cy="109850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/>
            <p:cNvCxnSpPr/>
            <p:nvPr/>
          </p:nvCxnSpPr>
          <p:spPr>
            <a:xfrm flipH="1">
              <a:off x="2607374" y="1790140"/>
              <a:ext cx="419084" cy="317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94" name="ZoneTexte 10"/>
            <p:cNvSpPr txBox="1">
              <a:spLocks noChangeArrowheads="1"/>
            </p:cNvSpPr>
            <p:nvPr/>
          </p:nvSpPr>
          <p:spPr bwMode="auto">
            <a:xfrm>
              <a:off x="2750176" y="803032"/>
              <a:ext cx="40769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80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0796" name="ZoneTexte 64"/>
            <p:cNvSpPr txBox="1">
              <a:spLocks noChangeArrowheads="1"/>
            </p:cNvSpPr>
            <p:nvPr/>
          </p:nvSpPr>
          <p:spPr bwMode="auto">
            <a:xfrm>
              <a:off x="2785154" y="1766225"/>
              <a:ext cx="67642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000000"/>
                  </a:solidFill>
                </a:rPr>
                <a:t>PLA2</a:t>
              </a:r>
            </a:p>
          </p:txBody>
        </p:sp>
        <p:sp>
          <p:nvSpPr>
            <p:cNvPr id="30801" name="ZoneTexte 92"/>
            <p:cNvSpPr txBox="1">
              <a:spLocks noChangeArrowheads="1"/>
            </p:cNvSpPr>
            <p:nvPr/>
          </p:nvSpPr>
          <p:spPr bwMode="auto">
            <a:xfrm>
              <a:off x="6689088" y="1407275"/>
              <a:ext cx="22510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000000"/>
                  </a:solidFill>
                </a:rPr>
                <a:t>Membrane plasmique</a:t>
              </a:r>
            </a:p>
          </p:txBody>
        </p:sp>
      </p:grpSp>
      <p:sp>
        <p:nvSpPr>
          <p:cNvPr id="82" name="Text Box 4"/>
          <p:cNvSpPr txBox="1">
            <a:spLocks noChangeArrowheads="1"/>
          </p:cNvSpPr>
          <p:nvPr/>
        </p:nvSpPr>
        <p:spPr bwMode="auto">
          <a:xfrm>
            <a:off x="5295900" y="150239"/>
            <a:ext cx="3530134" cy="5847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Glucocorticoïdes</a:t>
            </a:r>
          </a:p>
        </p:txBody>
      </p:sp>
      <p:sp>
        <p:nvSpPr>
          <p:cNvPr id="83" name="Line 49"/>
          <p:cNvSpPr>
            <a:spLocks noChangeShapeType="1"/>
          </p:cNvSpPr>
          <p:nvPr/>
        </p:nvSpPr>
        <p:spPr bwMode="auto">
          <a:xfrm flipH="1">
            <a:off x="3687233" y="521486"/>
            <a:ext cx="1529644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" name="Plus 83"/>
          <p:cNvSpPr/>
          <p:nvPr/>
        </p:nvSpPr>
        <p:spPr>
          <a:xfrm>
            <a:off x="4329994" y="173643"/>
            <a:ext cx="292100" cy="324594"/>
          </a:xfrm>
          <a:prstGeom prst="mathPlu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413811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>
                <a:solidFill>
                  <a:srgbClr val="C00000"/>
                </a:solidFill>
              </a:rPr>
              <a:t>Cortisol</a:t>
            </a:r>
          </a:p>
        </p:txBody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8840"/>
            <a:ext cx="8085667" cy="3810000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</a:pPr>
            <a:r>
              <a:rPr lang="fi-FI" dirty="0"/>
              <a:t>Dopage possible par administration directe ou par administration d'ACTH</a:t>
            </a:r>
          </a:p>
          <a:p>
            <a:pPr lvl="1">
              <a:lnSpc>
                <a:spcPct val="90000"/>
              </a:lnSpc>
            </a:pPr>
            <a:endParaRPr lang="fi-FI" dirty="0"/>
          </a:p>
          <a:p>
            <a:pPr lvl="1">
              <a:lnSpc>
                <a:spcPct val="90000"/>
              </a:lnSpc>
            </a:pPr>
            <a:r>
              <a:rPr lang="fi-FI" dirty="0"/>
              <a:t>Distinction : </a:t>
            </a:r>
          </a:p>
          <a:p>
            <a:pPr lvl="2">
              <a:lnSpc>
                <a:spcPct val="90000"/>
              </a:lnSpc>
            </a:pPr>
            <a:r>
              <a:rPr lang="fi-FI" sz="2000" dirty="0"/>
              <a:t>Niveaux physiologiques ou Dopage?</a:t>
            </a:r>
          </a:p>
          <a:p>
            <a:pPr lvl="2">
              <a:lnSpc>
                <a:spcPct val="90000"/>
              </a:lnSpc>
            </a:pPr>
            <a:r>
              <a:rPr lang="fi-FI" sz="2000" dirty="0"/>
              <a:t>Stress ou exercice ?</a:t>
            </a:r>
          </a:p>
          <a:p>
            <a:pPr lvl="2">
              <a:lnSpc>
                <a:spcPct val="90000"/>
              </a:lnSpc>
            </a:pPr>
            <a:r>
              <a:rPr lang="fi-FI" sz="2000" dirty="0"/>
              <a:t>nécessité de fixer un </a:t>
            </a:r>
            <a:r>
              <a:rPr lang="fi-FI" dirty="0">
                <a:solidFill>
                  <a:srgbClr val="C00000"/>
                </a:solidFill>
              </a:rPr>
              <a:t>seuil international (1000 ng/mL)</a:t>
            </a:r>
            <a:r>
              <a:rPr lang="fi-FI" sz="2000" dirty="0">
                <a:solidFill>
                  <a:srgbClr val="C00000"/>
                </a:solidFill>
              </a:rPr>
              <a:t> dans les urines </a:t>
            </a:r>
            <a:r>
              <a:rPr lang="fi-FI" sz="2000" dirty="0"/>
              <a:t>ce qui correspond à une probabilité de 1 pour 10 000 de déclarer un faux positif</a:t>
            </a:r>
          </a:p>
        </p:txBody>
      </p:sp>
      <p:sp>
        <p:nvSpPr>
          <p:cNvPr id="76805" name="Freeform 4"/>
          <p:cNvSpPr>
            <a:spLocks noChangeAspect="1"/>
          </p:cNvSpPr>
          <p:nvPr/>
        </p:nvSpPr>
        <p:spPr bwMode="invGray">
          <a:xfrm>
            <a:off x="7930444" y="1988840"/>
            <a:ext cx="835378" cy="849313"/>
          </a:xfrm>
          <a:custGeom>
            <a:avLst/>
            <a:gdLst>
              <a:gd name="T0" fmla="*/ 32626 w 1181"/>
              <a:gd name="T1" fmla="*/ 235390 h 1068"/>
              <a:gd name="T2" fmla="*/ 4775 w 1181"/>
              <a:gd name="T3" fmla="*/ 211533 h 1068"/>
              <a:gd name="T4" fmla="*/ 45359 w 1181"/>
              <a:gd name="T5" fmla="*/ 125647 h 1068"/>
              <a:gd name="T6" fmla="*/ 51725 w 1181"/>
              <a:gd name="T7" fmla="*/ 98609 h 1068"/>
              <a:gd name="T8" fmla="*/ 69232 w 1181"/>
              <a:gd name="T9" fmla="*/ 61233 h 1068"/>
              <a:gd name="T10" fmla="*/ 78781 w 1181"/>
              <a:gd name="T11" fmla="*/ 13519 h 1068"/>
              <a:gd name="T12" fmla="*/ 113795 w 1181"/>
              <a:gd name="T13" fmla="*/ 3976 h 1068"/>
              <a:gd name="T14" fmla="*/ 193371 w 1181"/>
              <a:gd name="T15" fmla="*/ 80319 h 1068"/>
              <a:gd name="T16" fmla="*/ 408228 w 1181"/>
              <a:gd name="T17" fmla="*/ 223462 h 1068"/>
              <a:gd name="T18" fmla="*/ 502924 w 1181"/>
              <a:gd name="T19" fmla="*/ 252885 h 1068"/>
              <a:gd name="T20" fmla="*/ 803724 w 1181"/>
              <a:gd name="T21" fmla="*/ 248909 h 1068"/>
              <a:gd name="T22" fmla="*/ 931047 w 1181"/>
              <a:gd name="T23" fmla="*/ 390461 h 1068"/>
              <a:gd name="T24" fmla="*/ 921497 w 1181"/>
              <a:gd name="T25" fmla="*/ 638575 h 1068"/>
              <a:gd name="T26" fmla="*/ 888075 w 1181"/>
              <a:gd name="T27" fmla="*/ 619490 h 1068"/>
              <a:gd name="T28" fmla="*/ 857040 w 1181"/>
              <a:gd name="T29" fmla="*/ 454876 h 1068"/>
              <a:gd name="T30" fmla="*/ 847491 w 1181"/>
              <a:gd name="T31" fmla="*/ 309347 h 1068"/>
              <a:gd name="T32" fmla="*/ 835555 w 1181"/>
              <a:gd name="T33" fmla="*/ 442947 h 1068"/>
              <a:gd name="T34" fmla="*/ 833167 w 1181"/>
              <a:gd name="T35" fmla="*/ 543147 h 1068"/>
              <a:gd name="T36" fmla="*/ 873751 w 1181"/>
              <a:gd name="T37" fmla="*/ 598018 h 1068"/>
              <a:gd name="T38" fmla="*/ 890462 w 1181"/>
              <a:gd name="T39" fmla="*/ 772175 h 1068"/>
              <a:gd name="T40" fmla="*/ 866590 w 1181"/>
              <a:gd name="T41" fmla="*/ 796032 h 1068"/>
              <a:gd name="T42" fmla="*/ 871364 w 1181"/>
              <a:gd name="T43" fmla="*/ 829432 h 1068"/>
              <a:gd name="T44" fmla="*/ 814069 w 1181"/>
              <a:gd name="T45" fmla="*/ 843746 h 1068"/>
              <a:gd name="T46" fmla="*/ 842717 w 1181"/>
              <a:gd name="T47" fmla="*/ 712532 h 1068"/>
              <a:gd name="T48" fmla="*/ 792583 w 1181"/>
              <a:gd name="T49" fmla="*/ 585294 h 1068"/>
              <a:gd name="T50" fmla="*/ 768710 w 1181"/>
              <a:gd name="T51" fmla="*/ 695832 h 1068"/>
              <a:gd name="T52" fmla="*/ 748816 w 1181"/>
              <a:gd name="T53" fmla="*/ 776151 h 1068"/>
              <a:gd name="T54" fmla="*/ 736880 w 1181"/>
              <a:gd name="T55" fmla="*/ 810346 h 1068"/>
              <a:gd name="T56" fmla="*/ 694704 w 1181"/>
              <a:gd name="T57" fmla="*/ 827046 h 1068"/>
              <a:gd name="T58" fmla="*/ 692317 w 1181"/>
              <a:gd name="T59" fmla="*/ 798418 h 1068"/>
              <a:gd name="T60" fmla="*/ 735288 w 1181"/>
              <a:gd name="T61" fmla="*/ 612332 h 1068"/>
              <a:gd name="T62" fmla="*/ 592050 w 1181"/>
              <a:gd name="T63" fmla="*/ 472371 h 1068"/>
              <a:gd name="T64" fmla="*/ 429714 w 1181"/>
              <a:gd name="T65" fmla="*/ 504180 h 1068"/>
              <a:gd name="T66" fmla="*/ 378785 w 1181"/>
              <a:gd name="T67" fmla="*/ 583704 h 1068"/>
              <a:gd name="T68" fmla="*/ 398679 w 1181"/>
              <a:gd name="T69" fmla="*/ 764223 h 1068"/>
              <a:gd name="T70" fmla="*/ 379581 w 1181"/>
              <a:gd name="T71" fmla="*/ 803189 h 1068"/>
              <a:gd name="T72" fmla="*/ 322285 w 1181"/>
              <a:gd name="T73" fmla="*/ 831023 h 1068"/>
              <a:gd name="T74" fmla="*/ 360482 w 1181"/>
              <a:gd name="T75" fmla="*/ 753089 h 1068"/>
              <a:gd name="T76" fmla="*/ 343771 w 1181"/>
              <a:gd name="T77" fmla="*/ 755475 h 1068"/>
              <a:gd name="T78" fmla="*/ 312736 w 1181"/>
              <a:gd name="T79" fmla="*/ 800804 h 1068"/>
              <a:gd name="T80" fmla="*/ 310349 w 1181"/>
              <a:gd name="T81" fmla="*/ 835794 h 1068"/>
              <a:gd name="T82" fmla="*/ 285680 w 1181"/>
              <a:gd name="T83" fmla="*/ 790465 h 1068"/>
              <a:gd name="T84" fmla="*/ 303187 w 1181"/>
              <a:gd name="T85" fmla="*/ 657661 h 1068"/>
              <a:gd name="T86" fmla="*/ 291250 w 1181"/>
              <a:gd name="T87" fmla="*/ 567004 h 1068"/>
              <a:gd name="T88" fmla="*/ 253054 w 1181"/>
              <a:gd name="T89" fmla="*/ 445333 h 1068"/>
              <a:gd name="T90" fmla="*/ 233955 w 1181"/>
              <a:gd name="T91" fmla="*/ 341952 h 1068"/>
              <a:gd name="T92" fmla="*/ 132893 w 1181"/>
              <a:gd name="T93" fmla="*/ 196424 h 1068"/>
              <a:gd name="T94" fmla="*/ 74006 w 1181"/>
              <a:gd name="T95" fmla="*/ 216304 h 106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181" h="1068">
                <a:moveTo>
                  <a:pt x="66" y="301"/>
                </a:moveTo>
                <a:cubicBezTo>
                  <a:pt x="57" y="305"/>
                  <a:pt x="48" y="298"/>
                  <a:pt x="41" y="296"/>
                </a:cubicBezTo>
                <a:cubicBezTo>
                  <a:pt x="34" y="294"/>
                  <a:pt x="27" y="295"/>
                  <a:pt x="21" y="290"/>
                </a:cubicBezTo>
                <a:cubicBezTo>
                  <a:pt x="15" y="285"/>
                  <a:pt x="8" y="276"/>
                  <a:pt x="6" y="266"/>
                </a:cubicBezTo>
                <a:cubicBezTo>
                  <a:pt x="4" y="256"/>
                  <a:pt x="0" y="250"/>
                  <a:pt x="9" y="232"/>
                </a:cubicBezTo>
                <a:cubicBezTo>
                  <a:pt x="18" y="214"/>
                  <a:pt x="49" y="174"/>
                  <a:pt x="57" y="158"/>
                </a:cubicBezTo>
                <a:cubicBezTo>
                  <a:pt x="65" y="142"/>
                  <a:pt x="55" y="143"/>
                  <a:pt x="56" y="137"/>
                </a:cubicBezTo>
                <a:cubicBezTo>
                  <a:pt x="57" y="131"/>
                  <a:pt x="62" y="131"/>
                  <a:pt x="65" y="124"/>
                </a:cubicBezTo>
                <a:cubicBezTo>
                  <a:pt x="68" y="117"/>
                  <a:pt x="68" y="103"/>
                  <a:pt x="72" y="95"/>
                </a:cubicBezTo>
                <a:cubicBezTo>
                  <a:pt x="76" y="87"/>
                  <a:pt x="81" y="83"/>
                  <a:pt x="87" y="77"/>
                </a:cubicBezTo>
                <a:cubicBezTo>
                  <a:pt x="93" y="71"/>
                  <a:pt x="105" y="69"/>
                  <a:pt x="107" y="59"/>
                </a:cubicBezTo>
                <a:cubicBezTo>
                  <a:pt x="109" y="49"/>
                  <a:pt x="96" y="21"/>
                  <a:pt x="99" y="17"/>
                </a:cubicBezTo>
                <a:cubicBezTo>
                  <a:pt x="102" y="13"/>
                  <a:pt x="119" y="40"/>
                  <a:pt x="126" y="38"/>
                </a:cubicBezTo>
                <a:cubicBezTo>
                  <a:pt x="133" y="36"/>
                  <a:pt x="135" y="0"/>
                  <a:pt x="143" y="5"/>
                </a:cubicBezTo>
                <a:cubicBezTo>
                  <a:pt x="151" y="10"/>
                  <a:pt x="160" y="52"/>
                  <a:pt x="177" y="68"/>
                </a:cubicBezTo>
                <a:cubicBezTo>
                  <a:pt x="194" y="84"/>
                  <a:pt x="202" y="76"/>
                  <a:pt x="243" y="101"/>
                </a:cubicBezTo>
                <a:cubicBezTo>
                  <a:pt x="284" y="126"/>
                  <a:pt x="378" y="191"/>
                  <a:pt x="423" y="221"/>
                </a:cubicBezTo>
                <a:cubicBezTo>
                  <a:pt x="468" y="251"/>
                  <a:pt x="490" y="268"/>
                  <a:pt x="513" y="281"/>
                </a:cubicBezTo>
                <a:cubicBezTo>
                  <a:pt x="536" y="294"/>
                  <a:pt x="540" y="296"/>
                  <a:pt x="560" y="302"/>
                </a:cubicBezTo>
                <a:cubicBezTo>
                  <a:pt x="580" y="308"/>
                  <a:pt x="588" y="320"/>
                  <a:pt x="632" y="318"/>
                </a:cubicBezTo>
                <a:cubicBezTo>
                  <a:pt x="676" y="316"/>
                  <a:pt x="759" y="294"/>
                  <a:pt x="822" y="293"/>
                </a:cubicBezTo>
                <a:cubicBezTo>
                  <a:pt x="885" y="292"/>
                  <a:pt x="963" y="300"/>
                  <a:pt x="1010" y="313"/>
                </a:cubicBezTo>
                <a:cubicBezTo>
                  <a:pt x="1057" y="326"/>
                  <a:pt x="1080" y="341"/>
                  <a:pt x="1107" y="371"/>
                </a:cubicBezTo>
                <a:cubicBezTo>
                  <a:pt x="1134" y="401"/>
                  <a:pt x="1159" y="442"/>
                  <a:pt x="1170" y="491"/>
                </a:cubicBezTo>
                <a:cubicBezTo>
                  <a:pt x="1181" y="540"/>
                  <a:pt x="1175" y="613"/>
                  <a:pt x="1173" y="665"/>
                </a:cubicBezTo>
                <a:cubicBezTo>
                  <a:pt x="1171" y="717"/>
                  <a:pt x="1162" y="776"/>
                  <a:pt x="1158" y="803"/>
                </a:cubicBezTo>
                <a:cubicBezTo>
                  <a:pt x="1154" y="830"/>
                  <a:pt x="1156" y="831"/>
                  <a:pt x="1149" y="827"/>
                </a:cubicBezTo>
                <a:cubicBezTo>
                  <a:pt x="1142" y="823"/>
                  <a:pt x="1128" y="801"/>
                  <a:pt x="1116" y="779"/>
                </a:cubicBezTo>
                <a:cubicBezTo>
                  <a:pt x="1104" y="757"/>
                  <a:pt x="1086" y="726"/>
                  <a:pt x="1080" y="692"/>
                </a:cubicBezTo>
                <a:cubicBezTo>
                  <a:pt x="1074" y="658"/>
                  <a:pt x="1077" y="611"/>
                  <a:pt x="1077" y="572"/>
                </a:cubicBezTo>
                <a:cubicBezTo>
                  <a:pt x="1077" y="533"/>
                  <a:pt x="1082" y="488"/>
                  <a:pt x="1080" y="458"/>
                </a:cubicBezTo>
                <a:cubicBezTo>
                  <a:pt x="1078" y="428"/>
                  <a:pt x="1068" y="389"/>
                  <a:pt x="1065" y="389"/>
                </a:cubicBezTo>
                <a:cubicBezTo>
                  <a:pt x="1062" y="389"/>
                  <a:pt x="1064" y="427"/>
                  <a:pt x="1062" y="455"/>
                </a:cubicBezTo>
                <a:cubicBezTo>
                  <a:pt x="1060" y="483"/>
                  <a:pt x="1055" y="531"/>
                  <a:pt x="1050" y="557"/>
                </a:cubicBezTo>
                <a:cubicBezTo>
                  <a:pt x="1045" y="583"/>
                  <a:pt x="1034" y="589"/>
                  <a:pt x="1034" y="610"/>
                </a:cubicBezTo>
                <a:cubicBezTo>
                  <a:pt x="1034" y="631"/>
                  <a:pt x="1039" y="662"/>
                  <a:pt x="1047" y="683"/>
                </a:cubicBezTo>
                <a:cubicBezTo>
                  <a:pt x="1055" y="704"/>
                  <a:pt x="1072" y="723"/>
                  <a:pt x="1080" y="734"/>
                </a:cubicBezTo>
                <a:cubicBezTo>
                  <a:pt x="1088" y="745"/>
                  <a:pt x="1096" y="738"/>
                  <a:pt x="1098" y="752"/>
                </a:cubicBezTo>
                <a:cubicBezTo>
                  <a:pt x="1100" y="766"/>
                  <a:pt x="1089" y="782"/>
                  <a:pt x="1092" y="818"/>
                </a:cubicBezTo>
                <a:cubicBezTo>
                  <a:pt x="1095" y="854"/>
                  <a:pt x="1118" y="944"/>
                  <a:pt x="1119" y="971"/>
                </a:cubicBezTo>
                <a:cubicBezTo>
                  <a:pt x="1120" y="998"/>
                  <a:pt x="1103" y="978"/>
                  <a:pt x="1098" y="983"/>
                </a:cubicBezTo>
                <a:cubicBezTo>
                  <a:pt x="1093" y="988"/>
                  <a:pt x="1088" y="994"/>
                  <a:pt x="1089" y="1001"/>
                </a:cubicBezTo>
                <a:cubicBezTo>
                  <a:pt x="1090" y="1008"/>
                  <a:pt x="1100" y="1018"/>
                  <a:pt x="1101" y="1025"/>
                </a:cubicBezTo>
                <a:cubicBezTo>
                  <a:pt x="1102" y="1032"/>
                  <a:pt x="1099" y="1037"/>
                  <a:pt x="1095" y="1043"/>
                </a:cubicBezTo>
                <a:cubicBezTo>
                  <a:pt x="1091" y="1049"/>
                  <a:pt x="1089" y="1058"/>
                  <a:pt x="1077" y="1061"/>
                </a:cubicBezTo>
                <a:cubicBezTo>
                  <a:pt x="1065" y="1064"/>
                  <a:pt x="1028" y="1068"/>
                  <a:pt x="1023" y="1061"/>
                </a:cubicBezTo>
                <a:cubicBezTo>
                  <a:pt x="1018" y="1054"/>
                  <a:pt x="1038" y="1046"/>
                  <a:pt x="1044" y="1019"/>
                </a:cubicBezTo>
                <a:cubicBezTo>
                  <a:pt x="1050" y="992"/>
                  <a:pt x="1060" y="933"/>
                  <a:pt x="1059" y="896"/>
                </a:cubicBezTo>
                <a:cubicBezTo>
                  <a:pt x="1058" y="859"/>
                  <a:pt x="1045" y="826"/>
                  <a:pt x="1035" y="799"/>
                </a:cubicBezTo>
                <a:cubicBezTo>
                  <a:pt x="1025" y="772"/>
                  <a:pt x="1006" y="736"/>
                  <a:pt x="996" y="736"/>
                </a:cubicBezTo>
                <a:cubicBezTo>
                  <a:pt x="986" y="736"/>
                  <a:pt x="980" y="777"/>
                  <a:pt x="975" y="800"/>
                </a:cubicBezTo>
                <a:cubicBezTo>
                  <a:pt x="970" y="823"/>
                  <a:pt x="968" y="847"/>
                  <a:pt x="966" y="875"/>
                </a:cubicBezTo>
                <a:cubicBezTo>
                  <a:pt x="964" y="903"/>
                  <a:pt x="969" y="950"/>
                  <a:pt x="965" y="967"/>
                </a:cubicBezTo>
                <a:cubicBezTo>
                  <a:pt x="961" y="984"/>
                  <a:pt x="949" y="971"/>
                  <a:pt x="941" y="976"/>
                </a:cubicBezTo>
                <a:cubicBezTo>
                  <a:pt x="933" y="981"/>
                  <a:pt x="920" y="988"/>
                  <a:pt x="918" y="995"/>
                </a:cubicBezTo>
                <a:cubicBezTo>
                  <a:pt x="916" y="1002"/>
                  <a:pt x="927" y="1012"/>
                  <a:pt x="926" y="1019"/>
                </a:cubicBezTo>
                <a:cubicBezTo>
                  <a:pt x="925" y="1026"/>
                  <a:pt x="923" y="1037"/>
                  <a:pt x="914" y="1040"/>
                </a:cubicBezTo>
                <a:cubicBezTo>
                  <a:pt x="905" y="1043"/>
                  <a:pt x="885" y="1040"/>
                  <a:pt x="873" y="1040"/>
                </a:cubicBezTo>
                <a:cubicBezTo>
                  <a:pt x="861" y="1040"/>
                  <a:pt x="840" y="1046"/>
                  <a:pt x="840" y="1040"/>
                </a:cubicBezTo>
                <a:cubicBezTo>
                  <a:pt x="840" y="1034"/>
                  <a:pt x="858" y="1020"/>
                  <a:pt x="870" y="1004"/>
                </a:cubicBezTo>
                <a:cubicBezTo>
                  <a:pt x="882" y="988"/>
                  <a:pt x="902" y="985"/>
                  <a:pt x="911" y="946"/>
                </a:cubicBezTo>
                <a:cubicBezTo>
                  <a:pt x="920" y="907"/>
                  <a:pt x="934" y="828"/>
                  <a:pt x="924" y="770"/>
                </a:cubicBezTo>
                <a:cubicBezTo>
                  <a:pt x="914" y="712"/>
                  <a:pt x="879" y="628"/>
                  <a:pt x="849" y="599"/>
                </a:cubicBezTo>
                <a:cubicBezTo>
                  <a:pt x="819" y="570"/>
                  <a:pt x="777" y="590"/>
                  <a:pt x="744" y="594"/>
                </a:cubicBezTo>
                <a:cubicBezTo>
                  <a:pt x="711" y="598"/>
                  <a:pt x="684" y="619"/>
                  <a:pt x="650" y="626"/>
                </a:cubicBezTo>
                <a:cubicBezTo>
                  <a:pt x="616" y="633"/>
                  <a:pt x="567" y="634"/>
                  <a:pt x="540" y="634"/>
                </a:cubicBezTo>
                <a:cubicBezTo>
                  <a:pt x="513" y="634"/>
                  <a:pt x="496" y="609"/>
                  <a:pt x="485" y="626"/>
                </a:cubicBezTo>
                <a:cubicBezTo>
                  <a:pt x="474" y="643"/>
                  <a:pt x="474" y="682"/>
                  <a:pt x="476" y="734"/>
                </a:cubicBezTo>
                <a:cubicBezTo>
                  <a:pt x="478" y="786"/>
                  <a:pt x="494" y="900"/>
                  <a:pt x="498" y="938"/>
                </a:cubicBezTo>
                <a:cubicBezTo>
                  <a:pt x="502" y="976"/>
                  <a:pt x="505" y="953"/>
                  <a:pt x="501" y="961"/>
                </a:cubicBezTo>
                <a:cubicBezTo>
                  <a:pt x="497" y="969"/>
                  <a:pt x="477" y="980"/>
                  <a:pt x="473" y="988"/>
                </a:cubicBezTo>
                <a:cubicBezTo>
                  <a:pt x="469" y="996"/>
                  <a:pt x="480" y="1001"/>
                  <a:pt x="477" y="1010"/>
                </a:cubicBezTo>
                <a:cubicBezTo>
                  <a:pt x="474" y="1019"/>
                  <a:pt x="467" y="1039"/>
                  <a:pt x="455" y="1045"/>
                </a:cubicBezTo>
                <a:cubicBezTo>
                  <a:pt x="443" y="1051"/>
                  <a:pt x="411" y="1049"/>
                  <a:pt x="405" y="1045"/>
                </a:cubicBezTo>
                <a:cubicBezTo>
                  <a:pt x="399" y="1041"/>
                  <a:pt x="409" y="1035"/>
                  <a:pt x="417" y="1019"/>
                </a:cubicBezTo>
                <a:cubicBezTo>
                  <a:pt x="425" y="1003"/>
                  <a:pt x="449" y="970"/>
                  <a:pt x="453" y="947"/>
                </a:cubicBezTo>
                <a:cubicBezTo>
                  <a:pt x="457" y="924"/>
                  <a:pt x="444" y="878"/>
                  <a:pt x="441" y="878"/>
                </a:cubicBezTo>
                <a:cubicBezTo>
                  <a:pt x="438" y="878"/>
                  <a:pt x="437" y="929"/>
                  <a:pt x="432" y="950"/>
                </a:cubicBezTo>
                <a:cubicBezTo>
                  <a:pt x="427" y="971"/>
                  <a:pt x="419" y="994"/>
                  <a:pt x="413" y="1003"/>
                </a:cubicBezTo>
                <a:cubicBezTo>
                  <a:pt x="407" y="1012"/>
                  <a:pt x="394" y="1003"/>
                  <a:pt x="393" y="1007"/>
                </a:cubicBezTo>
                <a:cubicBezTo>
                  <a:pt x="392" y="1011"/>
                  <a:pt x="404" y="1020"/>
                  <a:pt x="404" y="1027"/>
                </a:cubicBezTo>
                <a:cubicBezTo>
                  <a:pt x="404" y="1034"/>
                  <a:pt x="402" y="1047"/>
                  <a:pt x="390" y="1051"/>
                </a:cubicBezTo>
                <a:cubicBezTo>
                  <a:pt x="378" y="1055"/>
                  <a:pt x="334" y="1061"/>
                  <a:pt x="329" y="1051"/>
                </a:cubicBezTo>
                <a:cubicBezTo>
                  <a:pt x="324" y="1041"/>
                  <a:pt x="350" y="1017"/>
                  <a:pt x="359" y="994"/>
                </a:cubicBezTo>
                <a:cubicBezTo>
                  <a:pt x="368" y="971"/>
                  <a:pt x="380" y="942"/>
                  <a:pt x="384" y="914"/>
                </a:cubicBezTo>
                <a:cubicBezTo>
                  <a:pt x="388" y="886"/>
                  <a:pt x="382" y="849"/>
                  <a:pt x="381" y="827"/>
                </a:cubicBezTo>
                <a:cubicBezTo>
                  <a:pt x="380" y="805"/>
                  <a:pt x="377" y="800"/>
                  <a:pt x="375" y="781"/>
                </a:cubicBezTo>
                <a:cubicBezTo>
                  <a:pt x="373" y="762"/>
                  <a:pt x="369" y="739"/>
                  <a:pt x="366" y="713"/>
                </a:cubicBezTo>
                <a:cubicBezTo>
                  <a:pt x="363" y="687"/>
                  <a:pt x="362" y="648"/>
                  <a:pt x="354" y="623"/>
                </a:cubicBezTo>
                <a:cubicBezTo>
                  <a:pt x="346" y="598"/>
                  <a:pt x="326" y="584"/>
                  <a:pt x="318" y="560"/>
                </a:cubicBezTo>
                <a:cubicBezTo>
                  <a:pt x="310" y="536"/>
                  <a:pt x="309" y="503"/>
                  <a:pt x="305" y="481"/>
                </a:cubicBezTo>
                <a:cubicBezTo>
                  <a:pt x="301" y="459"/>
                  <a:pt x="312" y="466"/>
                  <a:pt x="294" y="430"/>
                </a:cubicBezTo>
                <a:cubicBezTo>
                  <a:pt x="276" y="394"/>
                  <a:pt x="216" y="296"/>
                  <a:pt x="195" y="266"/>
                </a:cubicBezTo>
                <a:cubicBezTo>
                  <a:pt x="174" y="236"/>
                  <a:pt x="178" y="250"/>
                  <a:pt x="167" y="247"/>
                </a:cubicBezTo>
                <a:cubicBezTo>
                  <a:pt x="156" y="244"/>
                  <a:pt x="141" y="244"/>
                  <a:pt x="129" y="248"/>
                </a:cubicBezTo>
                <a:cubicBezTo>
                  <a:pt x="117" y="252"/>
                  <a:pt x="103" y="263"/>
                  <a:pt x="93" y="272"/>
                </a:cubicBezTo>
                <a:cubicBezTo>
                  <a:pt x="83" y="281"/>
                  <a:pt x="74" y="297"/>
                  <a:pt x="66" y="301"/>
                </a:cubicBezTo>
                <a:close/>
              </a:path>
            </a:pathLst>
          </a:custGeom>
          <a:solidFill>
            <a:srgbClr val="C00000"/>
          </a:solidFill>
          <a:ln w="31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754538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>
                <a:solidFill>
                  <a:srgbClr val="C00000"/>
                </a:solidFill>
              </a:rPr>
              <a:t>Corticoïdes de synthèse</a:t>
            </a:r>
          </a:p>
        </p:txBody>
      </p:sp>
      <p:sp>
        <p:nvSpPr>
          <p:cNvPr id="77828" name="Freeform 3"/>
          <p:cNvSpPr>
            <a:spLocks noChangeAspect="1"/>
          </p:cNvSpPr>
          <p:nvPr/>
        </p:nvSpPr>
        <p:spPr bwMode="invGray">
          <a:xfrm>
            <a:off x="7653867" y="2057401"/>
            <a:ext cx="835378" cy="849313"/>
          </a:xfrm>
          <a:custGeom>
            <a:avLst/>
            <a:gdLst>
              <a:gd name="T0" fmla="*/ 32626 w 1181"/>
              <a:gd name="T1" fmla="*/ 235390 h 1068"/>
              <a:gd name="T2" fmla="*/ 4775 w 1181"/>
              <a:gd name="T3" fmla="*/ 211533 h 1068"/>
              <a:gd name="T4" fmla="*/ 45359 w 1181"/>
              <a:gd name="T5" fmla="*/ 125647 h 1068"/>
              <a:gd name="T6" fmla="*/ 51725 w 1181"/>
              <a:gd name="T7" fmla="*/ 98609 h 1068"/>
              <a:gd name="T8" fmla="*/ 69232 w 1181"/>
              <a:gd name="T9" fmla="*/ 61233 h 1068"/>
              <a:gd name="T10" fmla="*/ 78781 w 1181"/>
              <a:gd name="T11" fmla="*/ 13519 h 1068"/>
              <a:gd name="T12" fmla="*/ 113795 w 1181"/>
              <a:gd name="T13" fmla="*/ 3976 h 1068"/>
              <a:gd name="T14" fmla="*/ 193371 w 1181"/>
              <a:gd name="T15" fmla="*/ 80319 h 1068"/>
              <a:gd name="T16" fmla="*/ 408228 w 1181"/>
              <a:gd name="T17" fmla="*/ 223462 h 1068"/>
              <a:gd name="T18" fmla="*/ 502924 w 1181"/>
              <a:gd name="T19" fmla="*/ 252885 h 1068"/>
              <a:gd name="T20" fmla="*/ 803724 w 1181"/>
              <a:gd name="T21" fmla="*/ 248909 h 1068"/>
              <a:gd name="T22" fmla="*/ 931047 w 1181"/>
              <a:gd name="T23" fmla="*/ 390461 h 1068"/>
              <a:gd name="T24" fmla="*/ 921497 w 1181"/>
              <a:gd name="T25" fmla="*/ 638575 h 1068"/>
              <a:gd name="T26" fmla="*/ 888075 w 1181"/>
              <a:gd name="T27" fmla="*/ 619490 h 1068"/>
              <a:gd name="T28" fmla="*/ 857040 w 1181"/>
              <a:gd name="T29" fmla="*/ 454876 h 1068"/>
              <a:gd name="T30" fmla="*/ 847491 w 1181"/>
              <a:gd name="T31" fmla="*/ 309347 h 1068"/>
              <a:gd name="T32" fmla="*/ 835555 w 1181"/>
              <a:gd name="T33" fmla="*/ 442947 h 1068"/>
              <a:gd name="T34" fmla="*/ 833167 w 1181"/>
              <a:gd name="T35" fmla="*/ 543147 h 1068"/>
              <a:gd name="T36" fmla="*/ 873751 w 1181"/>
              <a:gd name="T37" fmla="*/ 598018 h 1068"/>
              <a:gd name="T38" fmla="*/ 890462 w 1181"/>
              <a:gd name="T39" fmla="*/ 772175 h 1068"/>
              <a:gd name="T40" fmla="*/ 866590 w 1181"/>
              <a:gd name="T41" fmla="*/ 796032 h 1068"/>
              <a:gd name="T42" fmla="*/ 871364 w 1181"/>
              <a:gd name="T43" fmla="*/ 829432 h 1068"/>
              <a:gd name="T44" fmla="*/ 814069 w 1181"/>
              <a:gd name="T45" fmla="*/ 843746 h 1068"/>
              <a:gd name="T46" fmla="*/ 842717 w 1181"/>
              <a:gd name="T47" fmla="*/ 712532 h 1068"/>
              <a:gd name="T48" fmla="*/ 792583 w 1181"/>
              <a:gd name="T49" fmla="*/ 585294 h 1068"/>
              <a:gd name="T50" fmla="*/ 768710 w 1181"/>
              <a:gd name="T51" fmla="*/ 695832 h 1068"/>
              <a:gd name="T52" fmla="*/ 748816 w 1181"/>
              <a:gd name="T53" fmla="*/ 776151 h 1068"/>
              <a:gd name="T54" fmla="*/ 736880 w 1181"/>
              <a:gd name="T55" fmla="*/ 810346 h 1068"/>
              <a:gd name="T56" fmla="*/ 694704 w 1181"/>
              <a:gd name="T57" fmla="*/ 827046 h 1068"/>
              <a:gd name="T58" fmla="*/ 692317 w 1181"/>
              <a:gd name="T59" fmla="*/ 798418 h 1068"/>
              <a:gd name="T60" fmla="*/ 735288 w 1181"/>
              <a:gd name="T61" fmla="*/ 612332 h 1068"/>
              <a:gd name="T62" fmla="*/ 592050 w 1181"/>
              <a:gd name="T63" fmla="*/ 472371 h 1068"/>
              <a:gd name="T64" fmla="*/ 429714 w 1181"/>
              <a:gd name="T65" fmla="*/ 504180 h 1068"/>
              <a:gd name="T66" fmla="*/ 378785 w 1181"/>
              <a:gd name="T67" fmla="*/ 583704 h 1068"/>
              <a:gd name="T68" fmla="*/ 398679 w 1181"/>
              <a:gd name="T69" fmla="*/ 764223 h 1068"/>
              <a:gd name="T70" fmla="*/ 379581 w 1181"/>
              <a:gd name="T71" fmla="*/ 803189 h 1068"/>
              <a:gd name="T72" fmla="*/ 322285 w 1181"/>
              <a:gd name="T73" fmla="*/ 831023 h 1068"/>
              <a:gd name="T74" fmla="*/ 360482 w 1181"/>
              <a:gd name="T75" fmla="*/ 753089 h 1068"/>
              <a:gd name="T76" fmla="*/ 343771 w 1181"/>
              <a:gd name="T77" fmla="*/ 755475 h 1068"/>
              <a:gd name="T78" fmla="*/ 312736 w 1181"/>
              <a:gd name="T79" fmla="*/ 800804 h 1068"/>
              <a:gd name="T80" fmla="*/ 310349 w 1181"/>
              <a:gd name="T81" fmla="*/ 835794 h 1068"/>
              <a:gd name="T82" fmla="*/ 285680 w 1181"/>
              <a:gd name="T83" fmla="*/ 790465 h 1068"/>
              <a:gd name="T84" fmla="*/ 303187 w 1181"/>
              <a:gd name="T85" fmla="*/ 657661 h 1068"/>
              <a:gd name="T86" fmla="*/ 291250 w 1181"/>
              <a:gd name="T87" fmla="*/ 567004 h 1068"/>
              <a:gd name="T88" fmla="*/ 253054 w 1181"/>
              <a:gd name="T89" fmla="*/ 445333 h 1068"/>
              <a:gd name="T90" fmla="*/ 233955 w 1181"/>
              <a:gd name="T91" fmla="*/ 341952 h 1068"/>
              <a:gd name="T92" fmla="*/ 132893 w 1181"/>
              <a:gd name="T93" fmla="*/ 196424 h 1068"/>
              <a:gd name="T94" fmla="*/ 74006 w 1181"/>
              <a:gd name="T95" fmla="*/ 216304 h 106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181" h="1068">
                <a:moveTo>
                  <a:pt x="66" y="301"/>
                </a:moveTo>
                <a:cubicBezTo>
                  <a:pt x="57" y="305"/>
                  <a:pt x="48" y="298"/>
                  <a:pt x="41" y="296"/>
                </a:cubicBezTo>
                <a:cubicBezTo>
                  <a:pt x="34" y="294"/>
                  <a:pt x="27" y="295"/>
                  <a:pt x="21" y="290"/>
                </a:cubicBezTo>
                <a:cubicBezTo>
                  <a:pt x="15" y="285"/>
                  <a:pt x="8" y="276"/>
                  <a:pt x="6" y="266"/>
                </a:cubicBezTo>
                <a:cubicBezTo>
                  <a:pt x="4" y="256"/>
                  <a:pt x="0" y="250"/>
                  <a:pt x="9" y="232"/>
                </a:cubicBezTo>
                <a:cubicBezTo>
                  <a:pt x="18" y="214"/>
                  <a:pt x="49" y="174"/>
                  <a:pt x="57" y="158"/>
                </a:cubicBezTo>
                <a:cubicBezTo>
                  <a:pt x="65" y="142"/>
                  <a:pt x="55" y="143"/>
                  <a:pt x="56" y="137"/>
                </a:cubicBezTo>
                <a:cubicBezTo>
                  <a:pt x="57" y="131"/>
                  <a:pt x="62" y="131"/>
                  <a:pt x="65" y="124"/>
                </a:cubicBezTo>
                <a:cubicBezTo>
                  <a:pt x="68" y="117"/>
                  <a:pt x="68" y="103"/>
                  <a:pt x="72" y="95"/>
                </a:cubicBezTo>
                <a:cubicBezTo>
                  <a:pt x="76" y="87"/>
                  <a:pt x="81" y="83"/>
                  <a:pt x="87" y="77"/>
                </a:cubicBezTo>
                <a:cubicBezTo>
                  <a:pt x="93" y="71"/>
                  <a:pt x="105" y="69"/>
                  <a:pt x="107" y="59"/>
                </a:cubicBezTo>
                <a:cubicBezTo>
                  <a:pt x="109" y="49"/>
                  <a:pt x="96" y="21"/>
                  <a:pt x="99" y="17"/>
                </a:cubicBezTo>
                <a:cubicBezTo>
                  <a:pt x="102" y="13"/>
                  <a:pt x="119" y="40"/>
                  <a:pt x="126" y="38"/>
                </a:cubicBezTo>
                <a:cubicBezTo>
                  <a:pt x="133" y="36"/>
                  <a:pt x="135" y="0"/>
                  <a:pt x="143" y="5"/>
                </a:cubicBezTo>
                <a:cubicBezTo>
                  <a:pt x="151" y="10"/>
                  <a:pt x="160" y="52"/>
                  <a:pt x="177" y="68"/>
                </a:cubicBezTo>
                <a:cubicBezTo>
                  <a:pt x="194" y="84"/>
                  <a:pt x="202" y="76"/>
                  <a:pt x="243" y="101"/>
                </a:cubicBezTo>
                <a:cubicBezTo>
                  <a:pt x="284" y="126"/>
                  <a:pt x="378" y="191"/>
                  <a:pt x="423" y="221"/>
                </a:cubicBezTo>
                <a:cubicBezTo>
                  <a:pt x="468" y="251"/>
                  <a:pt x="490" y="268"/>
                  <a:pt x="513" y="281"/>
                </a:cubicBezTo>
                <a:cubicBezTo>
                  <a:pt x="536" y="294"/>
                  <a:pt x="540" y="296"/>
                  <a:pt x="560" y="302"/>
                </a:cubicBezTo>
                <a:cubicBezTo>
                  <a:pt x="580" y="308"/>
                  <a:pt x="588" y="320"/>
                  <a:pt x="632" y="318"/>
                </a:cubicBezTo>
                <a:cubicBezTo>
                  <a:pt x="676" y="316"/>
                  <a:pt x="759" y="294"/>
                  <a:pt x="822" y="293"/>
                </a:cubicBezTo>
                <a:cubicBezTo>
                  <a:pt x="885" y="292"/>
                  <a:pt x="963" y="300"/>
                  <a:pt x="1010" y="313"/>
                </a:cubicBezTo>
                <a:cubicBezTo>
                  <a:pt x="1057" y="326"/>
                  <a:pt x="1080" y="341"/>
                  <a:pt x="1107" y="371"/>
                </a:cubicBezTo>
                <a:cubicBezTo>
                  <a:pt x="1134" y="401"/>
                  <a:pt x="1159" y="442"/>
                  <a:pt x="1170" y="491"/>
                </a:cubicBezTo>
                <a:cubicBezTo>
                  <a:pt x="1181" y="540"/>
                  <a:pt x="1175" y="613"/>
                  <a:pt x="1173" y="665"/>
                </a:cubicBezTo>
                <a:cubicBezTo>
                  <a:pt x="1171" y="717"/>
                  <a:pt x="1162" y="776"/>
                  <a:pt x="1158" y="803"/>
                </a:cubicBezTo>
                <a:cubicBezTo>
                  <a:pt x="1154" y="830"/>
                  <a:pt x="1156" y="831"/>
                  <a:pt x="1149" y="827"/>
                </a:cubicBezTo>
                <a:cubicBezTo>
                  <a:pt x="1142" y="823"/>
                  <a:pt x="1128" y="801"/>
                  <a:pt x="1116" y="779"/>
                </a:cubicBezTo>
                <a:cubicBezTo>
                  <a:pt x="1104" y="757"/>
                  <a:pt x="1086" y="726"/>
                  <a:pt x="1080" y="692"/>
                </a:cubicBezTo>
                <a:cubicBezTo>
                  <a:pt x="1074" y="658"/>
                  <a:pt x="1077" y="611"/>
                  <a:pt x="1077" y="572"/>
                </a:cubicBezTo>
                <a:cubicBezTo>
                  <a:pt x="1077" y="533"/>
                  <a:pt x="1082" y="488"/>
                  <a:pt x="1080" y="458"/>
                </a:cubicBezTo>
                <a:cubicBezTo>
                  <a:pt x="1078" y="428"/>
                  <a:pt x="1068" y="389"/>
                  <a:pt x="1065" y="389"/>
                </a:cubicBezTo>
                <a:cubicBezTo>
                  <a:pt x="1062" y="389"/>
                  <a:pt x="1064" y="427"/>
                  <a:pt x="1062" y="455"/>
                </a:cubicBezTo>
                <a:cubicBezTo>
                  <a:pt x="1060" y="483"/>
                  <a:pt x="1055" y="531"/>
                  <a:pt x="1050" y="557"/>
                </a:cubicBezTo>
                <a:cubicBezTo>
                  <a:pt x="1045" y="583"/>
                  <a:pt x="1034" y="589"/>
                  <a:pt x="1034" y="610"/>
                </a:cubicBezTo>
                <a:cubicBezTo>
                  <a:pt x="1034" y="631"/>
                  <a:pt x="1039" y="662"/>
                  <a:pt x="1047" y="683"/>
                </a:cubicBezTo>
                <a:cubicBezTo>
                  <a:pt x="1055" y="704"/>
                  <a:pt x="1072" y="723"/>
                  <a:pt x="1080" y="734"/>
                </a:cubicBezTo>
                <a:cubicBezTo>
                  <a:pt x="1088" y="745"/>
                  <a:pt x="1096" y="738"/>
                  <a:pt x="1098" y="752"/>
                </a:cubicBezTo>
                <a:cubicBezTo>
                  <a:pt x="1100" y="766"/>
                  <a:pt x="1089" y="782"/>
                  <a:pt x="1092" y="818"/>
                </a:cubicBezTo>
                <a:cubicBezTo>
                  <a:pt x="1095" y="854"/>
                  <a:pt x="1118" y="944"/>
                  <a:pt x="1119" y="971"/>
                </a:cubicBezTo>
                <a:cubicBezTo>
                  <a:pt x="1120" y="998"/>
                  <a:pt x="1103" y="978"/>
                  <a:pt x="1098" y="983"/>
                </a:cubicBezTo>
                <a:cubicBezTo>
                  <a:pt x="1093" y="988"/>
                  <a:pt x="1088" y="994"/>
                  <a:pt x="1089" y="1001"/>
                </a:cubicBezTo>
                <a:cubicBezTo>
                  <a:pt x="1090" y="1008"/>
                  <a:pt x="1100" y="1018"/>
                  <a:pt x="1101" y="1025"/>
                </a:cubicBezTo>
                <a:cubicBezTo>
                  <a:pt x="1102" y="1032"/>
                  <a:pt x="1099" y="1037"/>
                  <a:pt x="1095" y="1043"/>
                </a:cubicBezTo>
                <a:cubicBezTo>
                  <a:pt x="1091" y="1049"/>
                  <a:pt x="1089" y="1058"/>
                  <a:pt x="1077" y="1061"/>
                </a:cubicBezTo>
                <a:cubicBezTo>
                  <a:pt x="1065" y="1064"/>
                  <a:pt x="1028" y="1068"/>
                  <a:pt x="1023" y="1061"/>
                </a:cubicBezTo>
                <a:cubicBezTo>
                  <a:pt x="1018" y="1054"/>
                  <a:pt x="1038" y="1046"/>
                  <a:pt x="1044" y="1019"/>
                </a:cubicBezTo>
                <a:cubicBezTo>
                  <a:pt x="1050" y="992"/>
                  <a:pt x="1060" y="933"/>
                  <a:pt x="1059" y="896"/>
                </a:cubicBezTo>
                <a:cubicBezTo>
                  <a:pt x="1058" y="859"/>
                  <a:pt x="1045" y="826"/>
                  <a:pt x="1035" y="799"/>
                </a:cubicBezTo>
                <a:cubicBezTo>
                  <a:pt x="1025" y="772"/>
                  <a:pt x="1006" y="736"/>
                  <a:pt x="996" y="736"/>
                </a:cubicBezTo>
                <a:cubicBezTo>
                  <a:pt x="986" y="736"/>
                  <a:pt x="980" y="777"/>
                  <a:pt x="975" y="800"/>
                </a:cubicBezTo>
                <a:cubicBezTo>
                  <a:pt x="970" y="823"/>
                  <a:pt x="968" y="847"/>
                  <a:pt x="966" y="875"/>
                </a:cubicBezTo>
                <a:cubicBezTo>
                  <a:pt x="964" y="903"/>
                  <a:pt x="969" y="950"/>
                  <a:pt x="965" y="967"/>
                </a:cubicBezTo>
                <a:cubicBezTo>
                  <a:pt x="961" y="984"/>
                  <a:pt x="949" y="971"/>
                  <a:pt x="941" y="976"/>
                </a:cubicBezTo>
                <a:cubicBezTo>
                  <a:pt x="933" y="981"/>
                  <a:pt x="920" y="988"/>
                  <a:pt x="918" y="995"/>
                </a:cubicBezTo>
                <a:cubicBezTo>
                  <a:pt x="916" y="1002"/>
                  <a:pt x="927" y="1012"/>
                  <a:pt x="926" y="1019"/>
                </a:cubicBezTo>
                <a:cubicBezTo>
                  <a:pt x="925" y="1026"/>
                  <a:pt x="923" y="1037"/>
                  <a:pt x="914" y="1040"/>
                </a:cubicBezTo>
                <a:cubicBezTo>
                  <a:pt x="905" y="1043"/>
                  <a:pt x="885" y="1040"/>
                  <a:pt x="873" y="1040"/>
                </a:cubicBezTo>
                <a:cubicBezTo>
                  <a:pt x="861" y="1040"/>
                  <a:pt x="840" y="1046"/>
                  <a:pt x="840" y="1040"/>
                </a:cubicBezTo>
                <a:cubicBezTo>
                  <a:pt x="840" y="1034"/>
                  <a:pt x="858" y="1020"/>
                  <a:pt x="870" y="1004"/>
                </a:cubicBezTo>
                <a:cubicBezTo>
                  <a:pt x="882" y="988"/>
                  <a:pt x="902" y="985"/>
                  <a:pt x="911" y="946"/>
                </a:cubicBezTo>
                <a:cubicBezTo>
                  <a:pt x="920" y="907"/>
                  <a:pt x="934" y="828"/>
                  <a:pt x="924" y="770"/>
                </a:cubicBezTo>
                <a:cubicBezTo>
                  <a:pt x="914" y="712"/>
                  <a:pt x="879" y="628"/>
                  <a:pt x="849" y="599"/>
                </a:cubicBezTo>
                <a:cubicBezTo>
                  <a:pt x="819" y="570"/>
                  <a:pt x="777" y="590"/>
                  <a:pt x="744" y="594"/>
                </a:cubicBezTo>
                <a:cubicBezTo>
                  <a:pt x="711" y="598"/>
                  <a:pt x="684" y="619"/>
                  <a:pt x="650" y="626"/>
                </a:cubicBezTo>
                <a:cubicBezTo>
                  <a:pt x="616" y="633"/>
                  <a:pt x="567" y="634"/>
                  <a:pt x="540" y="634"/>
                </a:cubicBezTo>
                <a:cubicBezTo>
                  <a:pt x="513" y="634"/>
                  <a:pt x="496" y="609"/>
                  <a:pt x="485" y="626"/>
                </a:cubicBezTo>
                <a:cubicBezTo>
                  <a:pt x="474" y="643"/>
                  <a:pt x="474" y="682"/>
                  <a:pt x="476" y="734"/>
                </a:cubicBezTo>
                <a:cubicBezTo>
                  <a:pt x="478" y="786"/>
                  <a:pt x="494" y="900"/>
                  <a:pt x="498" y="938"/>
                </a:cubicBezTo>
                <a:cubicBezTo>
                  <a:pt x="502" y="976"/>
                  <a:pt x="505" y="953"/>
                  <a:pt x="501" y="961"/>
                </a:cubicBezTo>
                <a:cubicBezTo>
                  <a:pt x="497" y="969"/>
                  <a:pt x="477" y="980"/>
                  <a:pt x="473" y="988"/>
                </a:cubicBezTo>
                <a:cubicBezTo>
                  <a:pt x="469" y="996"/>
                  <a:pt x="480" y="1001"/>
                  <a:pt x="477" y="1010"/>
                </a:cubicBezTo>
                <a:cubicBezTo>
                  <a:pt x="474" y="1019"/>
                  <a:pt x="467" y="1039"/>
                  <a:pt x="455" y="1045"/>
                </a:cubicBezTo>
                <a:cubicBezTo>
                  <a:pt x="443" y="1051"/>
                  <a:pt x="411" y="1049"/>
                  <a:pt x="405" y="1045"/>
                </a:cubicBezTo>
                <a:cubicBezTo>
                  <a:pt x="399" y="1041"/>
                  <a:pt x="409" y="1035"/>
                  <a:pt x="417" y="1019"/>
                </a:cubicBezTo>
                <a:cubicBezTo>
                  <a:pt x="425" y="1003"/>
                  <a:pt x="449" y="970"/>
                  <a:pt x="453" y="947"/>
                </a:cubicBezTo>
                <a:cubicBezTo>
                  <a:pt x="457" y="924"/>
                  <a:pt x="444" y="878"/>
                  <a:pt x="441" y="878"/>
                </a:cubicBezTo>
                <a:cubicBezTo>
                  <a:pt x="438" y="878"/>
                  <a:pt x="437" y="929"/>
                  <a:pt x="432" y="950"/>
                </a:cubicBezTo>
                <a:cubicBezTo>
                  <a:pt x="427" y="971"/>
                  <a:pt x="419" y="994"/>
                  <a:pt x="413" y="1003"/>
                </a:cubicBezTo>
                <a:cubicBezTo>
                  <a:pt x="407" y="1012"/>
                  <a:pt x="394" y="1003"/>
                  <a:pt x="393" y="1007"/>
                </a:cubicBezTo>
                <a:cubicBezTo>
                  <a:pt x="392" y="1011"/>
                  <a:pt x="404" y="1020"/>
                  <a:pt x="404" y="1027"/>
                </a:cubicBezTo>
                <a:cubicBezTo>
                  <a:pt x="404" y="1034"/>
                  <a:pt x="402" y="1047"/>
                  <a:pt x="390" y="1051"/>
                </a:cubicBezTo>
                <a:cubicBezTo>
                  <a:pt x="378" y="1055"/>
                  <a:pt x="334" y="1061"/>
                  <a:pt x="329" y="1051"/>
                </a:cubicBezTo>
                <a:cubicBezTo>
                  <a:pt x="324" y="1041"/>
                  <a:pt x="350" y="1017"/>
                  <a:pt x="359" y="994"/>
                </a:cubicBezTo>
                <a:cubicBezTo>
                  <a:pt x="368" y="971"/>
                  <a:pt x="380" y="942"/>
                  <a:pt x="384" y="914"/>
                </a:cubicBezTo>
                <a:cubicBezTo>
                  <a:pt x="388" y="886"/>
                  <a:pt x="382" y="849"/>
                  <a:pt x="381" y="827"/>
                </a:cubicBezTo>
                <a:cubicBezTo>
                  <a:pt x="380" y="805"/>
                  <a:pt x="377" y="800"/>
                  <a:pt x="375" y="781"/>
                </a:cubicBezTo>
                <a:cubicBezTo>
                  <a:pt x="373" y="762"/>
                  <a:pt x="369" y="739"/>
                  <a:pt x="366" y="713"/>
                </a:cubicBezTo>
                <a:cubicBezTo>
                  <a:pt x="363" y="687"/>
                  <a:pt x="362" y="648"/>
                  <a:pt x="354" y="623"/>
                </a:cubicBezTo>
                <a:cubicBezTo>
                  <a:pt x="346" y="598"/>
                  <a:pt x="326" y="584"/>
                  <a:pt x="318" y="560"/>
                </a:cubicBezTo>
                <a:cubicBezTo>
                  <a:pt x="310" y="536"/>
                  <a:pt x="309" y="503"/>
                  <a:pt x="305" y="481"/>
                </a:cubicBezTo>
                <a:cubicBezTo>
                  <a:pt x="301" y="459"/>
                  <a:pt x="312" y="466"/>
                  <a:pt x="294" y="430"/>
                </a:cubicBezTo>
                <a:cubicBezTo>
                  <a:pt x="276" y="394"/>
                  <a:pt x="216" y="296"/>
                  <a:pt x="195" y="266"/>
                </a:cubicBezTo>
                <a:cubicBezTo>
                  <a:pt x="174" y="236"/>
                  <a:pt x="178" y="250"/>
                  <a:pt x="167" y="247"/>
                </a:cubicBezTo>
                <a:cubicBezTo>
                  <a:pt x="156" y="244"/>
                  <a:pt x="141" y="244"/>
                  <a:pt x="129" y="248"/>
                </a:cubicBezTo>
                <a:cubicBezTo>
                  <a:pt x="117" y="252"/>
                  <a:pt x="103" y="263"/>
                  <a:pt x="93" y="272"/>
                </a:cubicBezTo>
                <a:cubicBezTo>
                  <a:pt x="83" y="281"/>
                  <a:pt x="74" y="297"/>
                  <a:pt x="66" y="301"/>
                </a:cubicBezTo>
                <a:close/>
              </a:path>
            </a:pathLst>
          </a:custGeom>
          <a:solidFill>
            <a:srgbClr val="C00000"/>
          </a:solidFill>
          <a:ln w="31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782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42900" y="2482057"/>
            <a:ext cx="8458200" cy="3352800"/>
          </a:xfrm>
        </p:spPr>
        <p:txBody>
          <a:bodyPr/>
          <a:lstStyle/>
          <a:p>
            <a:pPr>
              <a:spcBef>
                <a:spcPct val="45000"/>
              </a:spcBef>
            </a:pPr>
            <a:r>
              <a:rPr lang="fi-FI" sz="3400" dirty="0">
                <a:solidFill>
                  <a:srgbClr val="C00000"/>
                </a:solidFill>
              </a:rPr>
              <a:t>Contrôle urinaire</a:t>
            </a:r>
          </a:p>
          <a:p>
            <a:pPr lvl="1">
              <a:spcBef>
                <a:spcPct val="45000"/>
              </a:spcBef>
            </a:pPr>
            <a:r>
              <a:rPr lang="fi-FI" sz="2400" dirty="0"/>
              <a:t>Esters hydrosolubles détectables 24-48 h</a:t>
            </a:r>
          </a:p>
          <a:p>
            <a:pPr lvl="1">
              <a:spcBef>
                <a:spcPct val="45000"/>
              </a:spcBef>
            </a:pPr>
            <a:r>
              <a:rPr lang="fi-FI" sz="2400" dirty="0"/>
              <a:t>Esters retard : variable selon l’ester et la technique analytique</a:t>
            </a:r>
          </a:p>
        </p:txBody>
      </p:sp>
    </p:spTree>
    <p:extLst>
      <p:ext uri="{BB962C8B-B14F-4D97-AF65-F5344CB8AC3E}">
        <p14:creationId xmlns:p14="http://schemas.microsoft.com/office/powerpoint/2010/main" val="1668610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3" name="Rectangle 3"/>
          <p:cNvSpPr>
            <a:spLocks noGrp="1" noChangeArrowheads="1"/>
          </p:cNvSpPr>
          <p:nvPr>
            <p:ph type="title"/>
          </p:nvPr>
        </p:nvSpPr>
        <p:spPr bwMode="invGray">
          <a:ln/>
        </p:spPr>
        <p:txBody>
          <a:bodyPr>
            <a:normAutofit/>
          </a:bodyPr>
          <a:lstStyle/>
          <a:p>
            <a:r>
              <a:rPr lang="fi-FI" dirty="0">
                <a:solidFill>
                  <a:srgbClr val="C00000"/>
                </a:solidFill>
              </a:rPr>
              <a:t>Action anti-inflammatoire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25963"/>
          </a:xfrm>
        </p:spPr>
        <p:txBody>
          <a:bodyPr>
            <a:normAutofit/>
          </a:bodyPr>
          <a:lstStyle/>
          <a:p>
            <a:r>
              <a:rPr lang="fr-FR" sz="2600" b="1" dirty="0"/>
              <a:t>Diminution de synthèse de </a:t>
            </a:r>
            <a:r>
              <a:rPr lang="fr-FR" sz="2600" dirty="0"/>
              <a:t>:</a:t>
            </a:r>
          </a:p>
          <a:p>
            <a:pPr lvl="1"/>
            <a:r>
              <a:rPr lang="fr-FR" sz="2200" b="1" dirty="0">
                <a:solidFill>
                  <a:srgbClr val="FF0000"/>
                </a:solidFill>
              </a:rPr>
              <a:t>prostaglandines </a:t>
            </a:r>
          </a:p>
          <a:p>
            <a:pPr lvl="2"/>
            <a:r>
              <a:rPr lang="fr-FR" sz="1800" dirty="0" err="1"/>
              <a:t>Cf</a:t>
            </a:r>
            <a:r>
              <a:rPr lang="fr-FR" sz="1800" dirty="0"/>
              <a:t> AINS</a:t>
            </a:r>
          </a:p>
          <a:p>
            <a:pPr marL="914400" lvl="2" indent="0">
              <a:buNone/>
            </a:pPr>
            <a:endParaRPr lang="fr-FR" sz="1800" dirty="0"/>
          </a:p>
          <a:p>
            <a:pPr lvl="1"/>
            <a:r>
              <a:rPr lang="fr-FR" sz="2200" b="1" dirty="0">
                <a:solidFill>
                  <a:srgbClr val="FF0000"/>
                </a:solidFill>
              </a:rPr>
              <a:t>cytokines </a:t>
            </a:r>
            <a:r>
              <a:rPr lang="fi-FI" sz="2400" b="1" dirty="0">
                <a:solidFill>
                  <a:srgbClr val="FF0000"/>
                </a:solidFill>
              </a:rPr>
              <a:t>pro-inflammatoires</a:t>
            </a:r>
            <a:endParaRPr lang="fr-FR" sz="2200" b="1" dirty="0">
              <a:solidFill>
                <a:srgbClr val="FF0000"/>
              </a:solidFill>
            </a:endParaRPr>
          </a:p>
          <a:p>
            <a:pPr marL="914400" lvl="2" indent="0">
              <a:lnSpc>
                <a:spcPct val="90000"/>
              </a:lnSpc>
              <a:spcBef>
                <a:spcPct val="60000"/>
              </a:spcBef>
              <a:buNone/>
            </a:pPr>
            <a:r>
              <a:rPr lang="fi-FI" sz="1600" b="1" dirty="0"/>
              <a:t>IL</a:t>
            </a:r>
            <a:r>
              <a:rPr lang="fi-FI" sz="1600" b="1" baseline="-25000" dirty="0"/>
              <a:t>1</a:t>
            </a:r>
            <a:r>
              <a:rPr lang="fi-FI" sz="1600" b="1" dirty="0"/>
              <a:t>, TNF</a:t>
            </a:r>
            <a:r>
              <a:rPr lang="fi-FI" sz="1600" b="1" dirty="0">
                <a:latin typeface="Symbol" pitchFamily="18" charset="2"/>
              </a:rPr>
              <a:t>a</a:t>
            </a:r>
            <a:r>
              <a:rPr lang="fi-FI" sz="1600" dirty="0"/>
              <a:t>, GM-CSF, IL</a:t>
            </a:r>
            <a:r>
              <a:rPr lang="fi-FI" sz="1600" baseline="-25000" dirty="0"/>
              <a:t>3</a:t>
            </a:r>
            <a:r>
              <a:rPr lang="fi-FI" sz="1600" dirty="0"/>
              <a:t>, IL</a:t>
            </a:r>
            <a:r>
              <a:rPr lang="fi-FI" sz="1600" baseline="-25000" dirty="0"/>
              <a:t>4</a:t>
            </a:r>
            <a:r>
              <a:rPr lang="fi-FI" sz="1600" dirty="0"/>
              <a:t>, IL</a:t>
            </a:r>
            <a:r>
              <a:rPr lang="fi-FI" sz="1600" baseline="-25000" dirty="0"/>
              <a:t>5</a:t>
            </a:r>
            <a:r>
              <a:rPr lang="fi-FI" sz="1600" dirty="0"/>
              <a:t>, IL</a:t>
            </a:r>
            <a:r>
              <a:rPr lang="fi-FI" sz="1600" baseline="-25000" dirty="0"/>
              <a:t>6</a:t>
            </a:r>
            <a:r>
              <a:rPr lang="fi-FI" sz="1600" dirty="0"/>
              <a:t> et IL</a:t>
            </a:r>
            <a:r>
              <a:rPr lang="fi-FI" sz="1600" baseline="-25000" dirty="0"/>
              <a:t>8</a:t>
            </a:r>
            <a:endParaRPr lang="fi-FI" sz="1600" dirty="0"/>
          </a:p>
          <a:p>
            <a:pPr marL="914400" lvl="2" indent="0">
              <a:lnSpc>
                <a:spcPct val="90000"/>
              </a:lnSpc>
              <a:spcBef>
                <a:spcPct val="60000"/>
              </a:spcBef>
              <a:buNone/>
            </a:pPr>
            <a:r>
              <a:rPr lang="fi-FI" sz="1600" dirty="0"/>
              <a:t>(en parallèle, augmentation de cytokines anti-inflammatoires  (IL</a:t>
            </a:r>
            <a:r>
              <a:rPr lang="fi-FI" sz="1600" baseline="-25000" dirty="0"/>
              <a:t>10,</a:t>
            </a:r>
            <a:r>
              <a:rPr lang="fi-FI" sz="1600" dirty="0"/>
              <a:t> TGF beta))</a:t>
            </a:r>
          </a:p>
          <a:p>
            <a:pPr marL="914400" lvl="2" indent="0">
              <a:buNone/>
            </a:pPr>
            <a:endParaRPr lang="fr-FR" sz="1800" dirty="0"/>
          </a:p>
          <a:p>
            <a:pPr lvl="1"/>
            <a:r>
              <a:rPr lang="fr-FR" sz="2200" b="1" dirty="0">
                <a:solidFill>
                  <a:srgbClr val="FF0000"/>
                </a:solidFill>
              </a:rPr>
              <a:t>leucotriènes</a:t>
            </a:r>
          </a:p>
        </p:txBody>
      </p:sp>
      <p:sp>
        <p:nvSpPr>
          <p:cNvPr id="4" name="Étoile à 5 branches 3"/>
          <p:cNvSpPr/>
          <p:nvPr/>
        </p:nvSpPr>
        <p:spPr>
          <a:xfrm>
            <a:off x="179512" y="1916832"/>
            <a:ext cx="792241" cy="79208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7263526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11cfb7dc-005a-42ea-a248-46c906bb33c6"/>
  <p:tag name="WASPOLLED" val="46F8B7BDCC3A40E6B847184D3C70475C"/>
  <p:tag name="TPVERSION" val="6"/>
  <p:tag name="TPFULLVERSION" val="7.5.5.2"/>
  <p:tag name="PPTVERSION" val="15"/>
  <p:tag name="TPOS" val="2"/>
  <p:tag name="TPLASTSAVEVERSION" val="6.2 PC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quette 3½ (A:)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B2B2B2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</a:extLst>
      </a:spPr>
      <a:bodyPr lIns="90488" tIns="79200" rIns="90488" bIns="79200" anchorCtr="1">
        <a:spAutoFit/>
      </a:bodyPr>
      <a:lstStyle>
        <a:defPPr>
          <a:defRPr/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</a:extLst>
      </a:spPr>
      <a:bodyPr/>
      <a:lstStyle/>
    </a:lnDef>
  </a:objectDefaults>
  <a:extraClrSchemeLst>
    <a:extraClrScheme>
      <a:clrScheme name="Disquette 3½ (A: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quette 3½ (A: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3585</Words>
  <Application>Microsoft Office PowerPoint</Application>
  <PresentationFormat>Transparent</PresentationFormat>
  <Paragraphs>976</Paragraphs>
  <Slides>81</Slides>
  <Notes>78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81</vt:i4>
      </vt:variant>
    </vt:vector>
  </HeadingPairs>
  <TitlesOfParts>
    <vt:vector size="89" baseType="lpstr">
      <vt:lpstr>Arial</vt:lpstr>
      <vt:lpstr>Arial Black</vt:lpstr>
      <vt:lpstr>Arial Unicode MS</vt:lpstr>
      <vt:lpstr>Calibri</vt:lpstr>
      <vt:lpstr>Symbol</vt:lpstr>
      <vt:lpstr>Times New Roman</vt:lpstr>
      <vt:lpstr>Thème Office</vt:lpstr>
      <vt:lpstr>Disquette 3½ (A:)</vt:lpstr>
      <vt:lpstr>Glucocorticoïdes et corticothérapie chez les animaux domestiques </vt:lpstr>
      <vt:lpstr>Objectifs </vt:lpstr>
      <vt:lpstr>Présentation PowerPoint</vt:lpstr>
      <vt:lpstr>Présentation PowerPoint</vt:lpstr>
      <vt:lpstr>Historique</vt:lpstr>
      <vt:lpstr>1. Mécanismes d’action</vt:lpstr>
      <vt:lpstr>Mécanismes d’action des corticoïdes</vt:lpstr>
      <vt:lpstr>Présentation PowerPoint</vt:lpstr>
      <vt:lpstr>Action anti-inflammatoire</vt:lpstr>
      <vt:lpstr>Action anti-inflammatoire</vt:lpstr>
      <vt:lpstr>Action sur le système immunitaire  A FORTES DOSES</vt:lpstr>
      <vt:lpstr>Action sur le système immunitaire</vt:lpstr>
      <vt:lpstr>Action sur le système nerveux</vt:lpstr>
      <vt:lpstr>2. Effets indésirables</vt:lpstr>
      <vt:lpstr>Présentation PowerPoint</vt:lpstr>
      <vt:lpstr>Présentation PowerPoint</vt:lpstr>
      <vt:lpstr>Tractus gastro-intestinal</vt:lpstr>
      <vt:lpstr>Tractus gastro-intestinal</vt:lpstr>
      <vt:lpstr>Tractus gastro-intestinal</vt:lpstr>
      <vt:lpstr>Modifications métaboliques</vt:lpstr>
      <vt:lpstr>Modifications métaboliques</vt:lpstr>
      <vt:lpstr>Présentation PowerPoint</vt:lpstr>
      <vt:lpstr>Modification de  l’équilibre hydro-minéral</vt:lpstr>
      <vt:lpstr>Modification de  l’équilibre minéral </vt:lpstr>
      <vt:lpstr>Avortements/mise-bas prématurées</vt:lpstr>
      <vt:lpstr>Effets suppresseurs de l’axe HHS</vt:lpstr>
      <vt:lpstr>Effets suppresseurs de l’axe HHS</vt:lpstr>
      <vt:lpstr>Effets suppresseurs de l’axe HHS </vt:lpstr>
      <vt:lpstr>3. Mise en place d’une corticothérapie </vt:lpstr>
      <vt:lpstr>Principes actifs disponibles</vt:lpstr>
      <vt:lpstr>Puissance relative des glucocorticoïdes  à action systémique par voie IV</vt:lpstr>
      <vt:lpstr>Puissance relative des glucocorticoïdes</vt:lpstr>
      <vt:lpstr>Puissance relative des glucocorticoïdes  à action systémique par voie IV</vt:lpstr>
      <vt:lpstr>Puissance relative des glucocorticoïdes  à action systémique par voie IV</vt:lpstr>
      <vt:lpstr>Principes actifs</vt:lpstr>
      <vt:lpstr>Formulation des principes actifs</vt:lpstr>
      <vt:lpstr>Formulation des principes actifs</vt:lpstr>
      <vt:lpstr>Formulation des principes actifs</vt:lpstr>
      <vt:lpstr>Formulation des principes actifs</vt:lpstr>
      <vt:lpstr>Présentation PowerPoint</vt:lpstr>
      <vt:lpstr>Formulation des principes actifs </vt:lpstr>
      <vt:lpstr>Voies systémiques</vt:lpstr>
      <vt:lpstr>Présentation PowerPoint</vt:lpstr>
      <vt:lpstr>Rythme circadien de la cortisolémie</vt:lpstr>
      <vt:lpstr>Pour réduire les effets indésirables:  (1) Réduire les doses</vt:lpstr>
      <vt:lpstr>Pour réduire les effets indésirables:  (2) Corticothérapie à jours alternés</vt:lpstr>
      <vt:lpstr>Pour réduire les effets indésirables:  (3) Voies locales</vt:lpstr>
      <vt:lpstr>Pour réduire les effets indésirables:  (3) Voies locales</vt:lpstr>
      <vt:lpstr>Voies locales Voie cutanée et auriculaire</vt:lpstr>
      <vt:lpstr>Voies locales  Voie oculaire</vt:lpstr>
      <vt:lpstr>Voies locales Inhalation</vt:lpstr>
      <vt:lpstr>Présentation PowerPoint</vt:lpstr>
      <vt:lpstr>Administration par inhalation</vt:lpstr>
      <vt:lpstr>Présentation PowerPoint</vt:lpstr>
      <vt:lpstr>Administration par inhalation</vt:lpstr>
      <vt:lpstr>Devenir des GC administrés par inhalation</vt:lpstr>
      <vt:lpstr>Voies locales Voie orale</vt:lpstr>
      <vt:lpstr>Voies locales Voie intra-articulaire</vt:lpstr>
      <vt:lpstr>Présentation PowerPoint</vt:lpstr>
      <vt:lpstr>Voies locales Voie intra-articulaire</vt:lpstr>
      <vt:lpstr>Voies locales  Voie intramammaire = Mauvaise pratique </vt:lpstr>
      <vt:lpstr>Conclusion </vt:lpstr>
      <vt:lpstr>Usage thérapeutique des corticoïdes</vt:lpstr>
      <vt:lpstr>Usage thérapeutique des corticoïdes</vt:lpstr>
      <vt:lpstr>Usage à visée de diagnostic Diagnostic du syndrome de Cushing chez le cheval</vt:lpstr>
      <vt:lpstr>Usage à visée de diagnostic Diagnostic du syndrome de Cushing chez le cheval</vt:lpstr>
      <vt:lpstr>Indications  thérapeutiques Substitutions lors d’hypocorticisme/hypoadrénocorticisme</vt:lpstr>
      <vt:lpstr>Indications  thérapeutiques Substitutions lors d’hypocorticisme/hypoadrenocorticisme</vt:lpstr>
      <vt:lpstr>Indications thérapeutiques des corticoïdes</vt:lpstr>
      <vt:lpstr>Présentation PowerPoint</vt:lpstr>
      <vt:lpstr>Présentation PowerPoint</vt:lpstr>
      <vt:lpstr> Indications  thérapeutiques: Recurrent  Airways Obstruction (RAO) chez le cheval</vt:lpstr>
      <vt:lpstr> Indications  thérapeutiques: Recurrent  Airways Obstruction (RAO) chez le cheval</vt:lpstr>
      <vt:lpstr>Présentation PowerPoint</vt:lpstr>
      <vt:lpstr>Présentation PowerPoint</vt:lpstr>
      <vt:lpstr> Indications  thérapeutiques Anti-oedémateux</vt:lpstr>
      <vt:lpstr> Indications  thérapeutiques troubles métaboliques</vt:lpstr>
      <vt:lpstr> Indications  thérapeutique  Maladies infectieuses</vt:lpstr>
      <vt:lpstr>Contrôle anti-dopage cortisol corticoïdes de synthèse</vt:lpstr>
      <vt:lpstr>Cortisol</vt:lpstr>
      <vt:lpstr>Corticoïdes de synthèse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2025-01-28T12:46:34Z</dcterms:created>
  <dcterms:modified xsi:type="dcterms:W3CDTF">2025-01-28T12:46:43Z</dcterms:modified>
</cp:coreProperties>
</file>