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  <p:sldMasterId id="2147483886" r:id="rId2"/>
  </p:sldMasterIdLst>
  <p:notesMasterIdLst>
    <p:notesMasterId r:id="rId62"/>
  </p:notesMasterIdLst>
  <p:handoutMasterIdLst>
    <p:handoutMasterId r:id="rId63"/>
  </p:handoutMasterIdLst>
  <p:sldIdLst>
    <p:sldId id="485" r:id="rId3"/>
    <p:sldId id="795" r:id="rId4"/>
    <p:sldId id="791" r:id="rId5"/>
    <p:sldId id="606" r:id="rId6"/>
    <p:sldId id="488" r:id="rId7"/>
    <p:sldId id="624" r:id="rId8"/>
    <p:sldId id="625" r:id="rId9"/>
    <p:sldId id="746" r:id="rId10"/>
    <p:sldId id="714" r:id="rId11"/>
    <p:sldId id="715" r:id="rId12"/>
    <p:sldId id="772" r:id="rId13"/>
    <p:sldId id="716" r:id="rId14"/>
    <p:sldId id="717" r:id="rId15"/>
    <p:sldId id="718" r:id="rId16"/>
    <p:sldId id="719" r:id="rId17"/>
    <p:sldId id="720" r:id="rId18"/>
    <p:sldId id="761" r:id="rId19"/>
    <p:sldId id="721" r:id="rId20"/>
    <p:sldId id="742" r:id="rId21"/>
    <p:sldId id="743" r:id="rId22"/>
    <p:sldId id="744" r:id="rId23"/>
    <p:sldId id="745" r:id="rId24"/>
    <p:sldId id="762" r:id="rId25"/>
    <p:sldId id="764" r:id="rId26"/>
    <p:sldId id="724" r:id="rId27"/>
    <p:sldId id="776" r:id="rId28"/>
    <p:sldId id="765" r:id="rId29"/>
    <p:sldId id="799" r:id="rId30"/>
    <p:sldId id="801" r:id="rId31"/>
    <p:sldId id="800" r:id="rId32"/>
    <p:sldId id="766" r:id="rId33"/>
    <p:sldId id="728" r:id="rId34"/>
    <p:sldId id="768" r:id="rId35"/>
    <p:sldId id="729" r:id="rId36"/>
    <p:sldId id="770" r:id="rId37"/>
    <p:sldId id="730" r:id="rId38"/>
    <p:sldId id="782" r:id="rId39"/>
    <p:sldId id="734" r:id="rId40"/>
    <p:sldId id="731" r:id="rId41"/>
    <p:sldId id="771" r:id="rId42"/>
    <p:sldId id="773" r:id="rId43"/>
    <p:sldId id="738" r:id="rId44"/>
    <p:sldId id="739" r:id="rId45"/>
    <p:sldId id="740" r:id="rId46"/>
    <p:sldId id="741" r:id="rId47"/>
    <p:sldId id="589" r:id="rId48"/>
    <p:sldId id="569" r:id="rId49"/>
    <p:sldId id="758" r:id="rId50"/>
    <p:sldId id="564" r:id="rId51"/>
    <p:sldId id="631" r:id="rId52"/>
    <p:sldId id="755" r:id="rId53"/>
    <p:sldId id="756" r:id="rId54"/>
    <p:sldId id="757" r:id="rId55"/>
    <p:sldId id="572" r:id="rId56"/>
    <p:sldId id="573" r:id="rId57"/>
    <p:sldId id="792" r:id="rId58"/>
    <p:sldId id="793" r:id="rId59"/>
    <p:sldId id="794" r:id="rId60"/>
    <p:sldId id="575" r:id="rId61"/>
  </p:sldIdLst>
  <p:sldSz cx="9144000" cy="6858000" type="overhead"/>
  <p:notesSz cx="6248400" cy="9601200"/>
  <p:custDataLst>
    <p:tags r:id="rId64"/>
  </p:custData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buChar char="•"/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Char char="•"/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Char char="•"/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Char char="•"/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Char char="•"/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19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CC"/>
    <a:srgbClr val="FF0066"/>
    <a:srgbClr val="FF7C80"/>
    <a:srgbClr val="FFFFCC"/>
    <a:srgbClr val="FFCCFF"/>
    <a:srgbClr val="FE9B03"/>
    <a:srgbClr val="FFCCCC"/>
    <a:srgbClr val="4D4D4D"/>
    <a:srgbClr val="FCFEB9"/>
    <a:srgbClr val="FDC0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78272" autoAdjust="0"/>
  </p:normalViewPr>
  <p:slideViewPr>
    <p:cSldViewPr showGuides="1">
      <p:cViewPr varScale="1">
        <p:scale>
          <a:sx n="97" d="100"/>
          <a:sy n="97" d="100"/>
        </p:scale>
        <p:origin x="2352" y="67"/>
      </p:cViewPr>
      <p:guideLst>
        <p:guide orient="horz" pos="261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howGuides="1">
      <p:cViewPr varScale="1">
        <p:scale>
          <a:sx n="47" d="100"/>
          <a:sy n="47" d="100"/>
        </p:scale>
        <p:origin x="-2148" y="-114"/>
      </p:cViewPr>
      <p:guideLst>
        <p:guide orient="horz" pos="3024"/>
        <p:guide pos="19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handoutMaster" Target="handoutMasters/handoutMaster1.xml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gs" Target="tags/tag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D6-433D-871F-560667D908D6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D6-433D-871F-560667D908D6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BD6-433D-871F-560667D908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50910712"/>
        <c:axId val="350911096"/>
        <c:axId val="350911480"/>
      </c:bar3DChart>
      <c:catAx>
        <c:axId val="350910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50911096"/>
        <c:crosses val="autoZero"/>
        <c:auto val="1"/>
        <c:lblAlgn val="ctr"/>
        <c:lblOffset val="100"/>
        <c:noMultiLvlLbl val="0"/>
      </c:catAx>
      <c:valAx>
        <c:axId val="3509110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0910712"/>
        <c:crosses val="autoZero"/>
        <c:crossBetween val="between"/>
      </c:valAx>
      <c:serAx>
        <c:axId val="350911480"/>
        <c:scaling>
          <c:orientation val="minMax"/>
        </c:scaling>
        <c:delete val="0"/>
        <c:axPos val="b"/>
        <c:majorTickMark val="out"/>
        <c:minorTickMark val="none"/>
        <c:tickLblPos val="nextTo"/>
        <c:crossAx val="350911096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7248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33438" y="4575175"/>
            <a:ext cx="4581525" cy="427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262" tIns="42374" rIns="86262" bIns="423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Corps du texte</a:t>
            </a:r>
          </a:p>
          <a:p>
            <a:pPr lvl="1"/>
            <a:r>
              <a:rPr lang="en-US" noProof="0"/>
              <a:t>Deuxième niveau</a:t>
            </a:r>
          </a:p>
          <a:p>
            <a:pPr lvl="2"/>
            <a:r>
              <a:rPr lang="en-US" noProof="0"/>
              <a:t>Troisième niveau</a:t>
            </a:r>
          </a:p>
          <a:p>
            <a:pPr lvl="3"/>
            <a:r>
              <a:rPr lang="en-US" noProof="0"/>
              <a:t>Quatrième niveau</a:t>
            </a:r>
          </a:p>
          <a:p>
            <a:pPr lvl="4"/>
            <a:r>
              <a:rPr lang="en-US" noProof="0"/>
              <a:t>Cinquième niveau</a:t>
            </a:r>
          </a:p>
        </p:txBody>
      </p:sp>
      <p:sp>
        <p:nvSpPr>
          <p:cNvPr id="77827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5825" y="836613"/>
            <a:ext cx="4479925" cy="33591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382190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defTabSz="762000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defTabSz="762000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defTabSz="762000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defTabSz="762000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966072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47946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5238006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3695466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5015031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0549563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9501553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36061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114769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99101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4947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53210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33363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56929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7299618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2586512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1292839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1605569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3715271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7296728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6151151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77561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98101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4803364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1678713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0525531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6347353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4375745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727426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63733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9742965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52739899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076737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8786404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35390041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97982052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57757840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08520616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788534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86493" tIns="43247" rIns="86493" bIns="43247"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69879484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16599383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03318412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783660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96393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65653666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08048895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55534877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640602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44650" y="1406525"/>
            <a:ext cx="2960688" cy="2219325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3438" y="4576763"/>
            <a:ext cx="4581525" cy="4268787"/>
          </a:xfr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86493" tIns="43247" rIns="86493" bIns="43247"/>
          <a:lstStyle/>
          <a:p>
            <a:pPr defTabSz="1135063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0261682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948877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097810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750765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207857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4029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024123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560888"/>
            <a:ext cx="4997450" cy="43195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6620891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9467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/>
              <a:t>Cliquez pour modifier le style du titre</a:t>
            </a:r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r-FR" noProof="0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763530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160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57622" y="609600"/>
            <a:ext cx="1755422" cy="598805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88534" y="609600"/>
            <a:ext cx="5133622" cy="598805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21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re et diagramme ou organi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8534" y="609600"/>
            <a:ext cx="6366933" cy="1143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1388534" y="1981200"/>
            <a:ext cx="7024511" cy="461645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66963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re. Texte et image de la bibliothè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8534" y="609600"/>
            <a:ext cx="6366933" cy="1143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388533" y="1981200"/>
            <a:ext cx="3444523" cy="461645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'image de la bibliothèque 3"/>
          <p:cNvSpPr>
            <a:spLocks noGrp="1"/>
          </p:cNvSpPr>
          <p:nvPr>
            <p:ph type="clipArt" sz="half" idx="2"/>
          </p:nvPr>
        </p:nvSpPr>
        <p:spPr>
          <a:xfrm>
            <a:off x="4968523" y="1981200"/>
            <a:ext cx="3444522" cy="461645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58345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1388534" y="609600"/>
            <a:ext cx="7024511" cy="598805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098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53570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POnTheFly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graphicFrame>
        <p:nvGraphicFramePr>
          <p:cNvPr id="3" name="TPChart" hidden="1"/>
          <p:cNvGraphicFramePr/>
          <p:nvPr userDrawn="1">
            <p:extLst>
              <p:ext uri="{D42A27DB-BD31-4B8C-83A1-F6EECF244321}">
                <p14:modId xmlns:p14="http://schemas.microsoft.com/office/powerpoint/2010/main" val="4230029528"/>
              </p:ext>
            </p:extLst>
          </p:nvPr>
        </p:nvGraphicFramePr>
        <p:xfrm>
          <a:off x="6350000" y="1600200"/>
          <a:ext cx="2540000" cy="2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94166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/>
              <a:t>Cliquez pour modifier le style du titre</a:t>
            </a:r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r-FR" noProof="0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42506280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6348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489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1331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735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88533" y="1981200"/>
            <a:ext cx="3444523" cy="4616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68523" y="1981200"/>
            <a:ext cx="3444522" cy="4616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8909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8159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4458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33932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756" y="273051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42351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322665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891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57622" y="609600"/>
            <a:ext cx="1755422" cy="598805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88534" y="609600"/>
            <a:ext cx="5133622" cy="598805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7940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re et diagramme ou organi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8534" y="609600"/>
            <a:ext cx="6366933" cy="1143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1388534" y="1981200"/>
            <a:ext cx="7024511" cy="461645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626146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re. Texte et image de la bibliothè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8534" y="609600"/>
            <a:ext cx="6366933" cy="1143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388533" y="1981200"/>
            <a:ext cx="3444523" cy="461645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'image de la bibliothèque 3"/>
          <p:cNvSpPr>
            <a:spLocks noGrp="1"/>
          </p:cNvSpPr>
          <p:nvPr>
            <p:ph type="clipArt" sz="half" idx="2"/>
          </p:nvPr>
        </p:nvSpPr>
        <p:spPr>
          <a:xfrm>
            <a:off x="4968523" y="1981200"/>
            <a:ext cx="3444522" cy="461645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44233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489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5750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1388534" y="609600"/>
            <a:ext cx="7024511" cy="598805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836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88533" y="1981200"/>
            <a:ext cx="3444523" cy="4616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68523" y="1981200"/>
            <a:ext cx="3444522" cy="4616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372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157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762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3684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756" y="273051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6401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613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89063" y="609600"/>
            <a:ext cx="63658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Titre de la diapositive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89063" y="1981200"/>
            <a:ext cx="7024687" cy="461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Corps du texte</a:t>
            </a:r>
          </a:p>
          <a:p>
            <a:pPr lvl="1"/>
            <a:r>
              <a:rPr lang="en-US" altLang="fr-FR"/>
              <a:t>Deuxième niveau</a:t>
            </a:r>
          </a:p>
          <a:p>
            <a:pPr lvl="2"/>
            <a:r>
              <a:rPr lang="en-US" altLang="fr-FR"/>
              <a:t>Troisième niveau</a:t>
            </a:r>
          </a:p>
          <a:p>
            <a:pPr lvl="3"/>
            <a:r>
              <a:rPr lang="en-US" altLang="fr-FR"/>
              <a:t>Quatrième niveau</a:t>
            </a:r>
          </a:p>
          <a:p>
            <a:pPr lvl="4"/>
            <a:r>
              <a:rPr lang="en-US" altLang="fr-FR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  <p:sldLayoutId id="2147483884" r:id="rId13"/>
    <p:sldLayoutId id="2147483885" r:id="rId14"/>
    <p:sldLayoutId id="2147483901" r:id="rId15"/>
    <p:sldLayoutId id="2147483902" r:id="rId16"/>
  </p:sldLayoutIdLst>
  <p:txStyles>
    <p:titleStyle>
      <a:lvl1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Arial" charset="0"/>
        </a:defRPr>
      </a:lvl2pPr>
      <a:lvl3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Arial" charset="0"/>
        </a:defRPr>
      </a:lvl3pPr>
      <a:lvl4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Arial" charset="0"/>
        </a:defRPr>
      </a:lvl4pPr>
      <a:lvl5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Arial" charset="0"/>
        </a:defRPr>
      </a:lvl5pPr>
      <a:lvl6pPr marL="457200"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Unicode MS" pitchFamily="34" charset="-128"/>
        </a:defRPr>
      </a:lvl6pPr>
      <a:lvl7pPr marL="914400"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Unicode MS" pitchFamily="34" charset="-128"/>
        </a:defRPr>
      </a:lvl7pPr>
      <a:lvl8pPr marL="1371600"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Unicode MS" pitchFamily="34" charset="-128"/>
        </a:defRPr>
      </a:lvl8pPr>
      <a:lvl9pPr marL="1828800"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Unicode MS" pitchFamily="34" charset="-128"/>
        </a:defRPr>
      </a:lvl9pPr>
    </p:titleStyle>
    <p:bodyStyle>
      <a:lvl1pPr marL="285750" indent="-2857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b="1">
          <a:solidFill>
            <a:schemeClr val="tx1"/>
          </a:solidFill>
          <a:latin typeface="+mn-lt"/>
        </a:defRPr>
      </a:lvl3pPr>
      <a:lvl4pPr marL="1543050" indent="-1714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 b="1">
          <a:solidFill>
            <a:schemeClr val="tx1"/>
          </a:solidFill>
          <a:latin typeface="+mn-lt"/>
        </a:defRPr>
      </a:lvl4pPr>
      <a:lvl5pPr marL="2000250" indent="-1714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5pPr>
      <a:lvl6pPr marL="2457450" indent="-1714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6pPr>
      <a:lvl7pPr marL="2914650" indent="-1714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7pPr>
      <a:lvl8pPr marL="3371850" indent="-1714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8pPr>
      <a:lvl9pPr marL="3829050" indent="-1714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89063" y="609600"/>
            <a:ext cx="63658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Titre de la diapositive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89063" y="1981200"/>
            <a:ext cx="7024687" cy="461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Corps du texte</a:t>
            </a:r>
          </a:p>
          <a:p>
            <a:pPr lvl="1"/>
            <a:r>
              <a:rPr lang="en-US" altLang="fr-FR"/>
              <a:t>Deuxième niveau</a:t>
            </a:r>
          </a:p>
          <a:p>
            <a:pPr lvl="2"/>
            <a:r>
              <a:rPr lang="en-US" altLang="fr-FR"/>
              <a:t>Troisième niveau</a:t>
            </a:r>
          </a:p>
          <a:p>
            <a:pPr lvl="3"/>
            <a:r>
              <a:rPr lang="en-US" altLang="fr-FR"/>
              <a:t>Quatrième niveau</a:t>
            </a:r>
          </a:p>
          <a:p>
            <a:pPr lvl="4"/>
            <a:r>
              <a:rPr lang="en-US" alt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83001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  <p:sldLayoutId id="2147483899" r:id="rId13"/>
    <p:sldLayoutId id="2147483900" r:id="rId14"/>
  </p:sldLayoutIdLst>
  <p:txStyles>
    <p:titleStyle>
      <a:lvl1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Arial" charset="0"/>
        </a:defRPr>
      </a:lvl2pPr>
      <a:lvl3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Arial" charset="0"/>
        </a:defRPr>
      </a:lvl3pPr>
      <a:lvl4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Arial" charset="0"/>
        </a:defRPr>
      </a:lvl4pPr>
      <a:lvl5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C00000"/>
          </a:solidFill>
          <a:latin typeface="Arial" charset="0"/>
        </a:defRPr>
      </a:lvl5pPr>
      <a:lvl6pPr marL="457200"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Unicode MS" pitchFamily="34" charset="-128"/>
        </a:defRPr>
      </a:lvl6pPr>
      <a:lvl7pPr marL="914400"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Unicode MS" pitchFamily="34" charset="-128"/>
        </a:defRPr>
      </a:lvl7pPr>
      <a:lvl8pPr marL="1371600"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Unicode MS" pitchFamily="34" charset="-128"/>
        </a:defRPr>
      </a:lvl8pPr>
      <a:lvl9pPr marL="1828800"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Unicode MS" pitchFamily="34" charset="-128"/>
        </a:defRPr>
      </a:lvl9pPr>
    </p:titleStyle>
    <p:bodyStyle>
      <a:lvl1pPr marL="285750" indent="-2857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b="1">
          <a:solidFill>
            <a:schemeClr val="tx1"/>
          </a:solidFill>
          <a:latin typeface="+mn-lt"/>
        </a:defRPr>
      </a:lvl3pPr>
      <a:lvl4pPr marL="1543050" indent="-1714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 b="1">
          <a:solidFill>
            <a:schemeClr val="tx1"/>
          </a:solidFill>
          <a:latin typeface="+mn-lt"/>
        </a:defRPr>
      </a:lvl4pPr>
      <a:lvl5pPr marL="2000250" indent="-1714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5pPr>
      <a:lvl6pPr marL="2457450" indent="-1714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6pPr>
      <a:lvl7pPr marL="2914650" indent="-1714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7pPr>
      <a:lvl8pPr marL="3371850" indent="-1714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8pPr>
      <a:lvl9pPr marL="3829050" indent="-1714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pp.wooflash.com/course/43a27681-419d-42b0-8274-1b5522b9cf7d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23528" y="1324799"/>
            <a:ext cx="8512175" cy="2327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239" tIns="82791" rIns="95239" bIns="82791" anchor="ctr" anchorCtr="1">
            <a:spAutoFit/>
          </a:bodyPr>
          <a:lstStyle>
            <a:lvl1pPr defTabSz="790575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0575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0575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0575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0575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0575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0575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0575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0575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30000"/>
              </a:lnSpc>
              <a:buFontTx/>
              <a:buNone/>
            </a:pPr>
            <a:r>
              <a:rPr lang="fr-FR" altLang="fr-FR" sz="2400" dirty="0">
                <a:latin typeface="+mj-lt"/>
              </a:rPr>
              <a:t>Pharmacologie clinique des </a:t>
            </a:r>
          </a:p>
          <a:p>
            <a:pPr algn="ctr">
              <a:lnSpc>
                <a:spcPct val="130000"/>
              </a:lnSpc>
              <a:buFontTx/>
              <a:buNone/>
            </a:pPr>
            <a:r>
              <a:rPr lang="fr-FR" altLang="fr-FR" sz="3200" dirty="0">
                <a:latin typeface="+mj-lt"/>
              </a:rPr>
              <a:t>Anti-Inflammatoires Non Stéroïdiens  </a:t>
            </a:r>
          </a:p>
          <a:p>
            <a:pPr algn="ctr">
              <a:lnSpc>
                <a:spcPct val="130000"/>
              </a:lnSpc>
              <a:buFontTx/>
              <a:buNone/>
            </a:pPr>
            <a:r>
              <a:rPr lang="fr-FR" altLang="fr-FR" sz="3200" dirty="0">
                <a:latin typeface="+mj-lt"/>
              </a:rPr>
              <a:t>(AINS / NSAID en anglais)</a:t>
            </a:r>
          </a:p>
          <a:p>
            <a:pPr algn="ctr">
              <a:lnSpc>
                <a:spcPct val="130000"/>
              </a:lnSpc>
              <a:buFontTx/>
              <a:buNone/>
            </a:pPr>
            <a:r>
              <a:rPr lang="fr-FR" altLang="fr-FR" sz="2000" b="1" u="sng" dirty="0">
                <a:latin typeface="+mj-lt"/>
              </a:rPr>
              <a:t>propriétés pharmacodynamiques</a:t>
            </a:r>
          </a:p>
        </p:txBody>
      </p:sp>
      <p:sp>
        <p:nvSpPr>
          <p:cNvPr id="14339" name="ZoneTexte 1"/>
          <p:cNvSpPr txBox="1">
            <a:spLocks noChangeArrowheads="1"/>
          </p:cNvSpPr>
          <p:nvPr/>
        </p:nvSpPr>
        <p:spPr bwMode="auto">
          <a:xfrm>
            <a:off x="2843808" y="5095348"/>
            <a:ext cx="31686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800" dirty="0"/>
              <a:t>Aude FERRAN </a:t>
            </a:r>
          </a:p>
        </p:txBody>
      </p:sp>
      <p:pic>
        <p:nvPicPr>
          <p:cNvPr id="6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961425"/>
            <a:ext cx="1944216" cy="713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16F5370-B7CD-4037-B807-73A516037C39}"/>
              </a:ext>
            </a:extLst>
          </p:cNvPr>
          <p:cNvSpPr txBox="1"/>
          <p:nvPr/>
        </p:nvSpPr>
        <p:spPr>
          <a:xfrm>
            <a:off x="2405830" y="4471875"/>
            <a:ext cx="43323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Rockwell Extra Bold" panose="02060903040505020403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Révisions </a:t>
            </a:r>
            <a:r>
              <a:rPr lang="fr-FR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Rockwell Extra Bold" panose="02060903040505020403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Wooflash</a:t>
            </a:r>
            <a:endParaRPr lang="fr-FR" b="1" dirty="0">
              <a:solidFill>
                <a:schemeClr val="accent6">
                  <a:lumMod val="60000"/>
                  <a:lumOff val="40000"/>
                </a:schemeClr>
              </a:solidFill>
              <a:latin typeface="Rockwell Extra Bold" panose="02060903040505020403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/>
          <p:cNvSpPr/>
          <p:nvPr/>
        </p:nvSpPr>
        <p:spPr bwMode="auto">
          <a:xfrm>
            <a:off x="528638" y="3046519"/>
            <a:ext cx="6419626" cy="32165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2586172" y="2266295"/>
            <a:ext cx="2484496" cy="369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000000"/>
                </a:solidFill>
                <a:latin typeface="Arial" charset="0"/>
              </a:rPr>
              <a:t>Acide Arachidonique</a:t>
            </a:r>
          </a:p>
        </p:txBody>
      </p:sp>
      <p:sp>
        <p:nvSpPr>
          <p:cNvPr id="30728" name="Line 12"/>
          <p:cNvSpPr>
            <a:spLocks noChangeShapeType="1"/>
          </p:cNvSpPr>
          <p:nvPr/>
        </p:nvSpPr>
        <p:spPr bwMode="auto">
          <a:xfrm>
            <a:off x="3677581" y="1147263"/>
            <a:ext cx="0" cy="104223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29" name="Line 13"/>
          <p:cNvSpPr>
            <a:spLocks noChangeShapeType="1"/>
          </p:cNvSpPr>
          <p:nvPr/>
        </p:nvSpPr>
        <p:spPr bwMode="auto">
          <a:xfrm>
            <a:off x="597744" y="963966"/>
            <a:ext cx="1886024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30" name="Line 14"/>
          <p:cNvSpPr>
            <a:spLocks noChangeShapeType="1"/>
          </p:cNvSpPr>
          <p:nvPr/>
        </p:nvSpPr>
        <p:spPr bwMode="auto">
          <a:xfrm>
            <a:off x="575518" y="1654554"/>
            <a:ext cx="1886024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31" name="Oval 15"/>
          <p:cNvSpPr>
            <a:spLocks noChangeArrowheads="1"/>
          </p:cNvSpPr>
          <p:nvPr/>
        </p:nvSpPr>
        <p:spPr bwMode="auto">
          <a:xfrm>
            <a:off x="812065" y="963966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32" name="Oval 16"/>
          <p:cNvSpPr>
            <a:spLocks noChangeArrowheads="1"/>
          </p:cNvSpPr>
          <p:nvPr/>
        </p:nvSpPr>
        <p:spPr bwMode="auto">
          <a:xfrm>
            <a:off x="1212131" y="963966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33" name="Oval 17"/>
          <p:cNvSpPr>
            <a:spLocks noChangeArrowheads="1"/>
          </p:cNvSpPr>
          <p:nvPr/>
        </p:nvSpPr>
        <p:spPr bwMode="auto">
          <a:xfrm>
            <a:off x="1612197" y="963966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34" name="Oval 18"/>
          <p:cNvSpPr>
            <a:spLocks noChangeArrowheads="1"/>
          </p:cNvSpPr>
          <p:nvPr/>
        </p:nvSpPr>
        <p:spPr bwMode="auto">
          <a:xfrm>
            <a:off x="2012263" y="963966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35" name="Oval 19"/>
          <p:cNvSpPr>
            <a:spLocks noChangeArrowheads="1"/>
          </p:cNvSpPr>
          <p:nvPr/>
        </p:nvSpPr>
        <p:spPr bwMode="auto">
          <a:xfrm>
            <a:off x="812065" y="1497386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36" name="Oval 20"/>
          <p:cNvSpPr>
            <a:spLocks noChangeArrowheads="1"/>
          </p:cNvSpPr>
          <p:nvPr/>
        </p:nvSpPr>
        <p:spPr bwMode="auto">
          <a:xfrm>
            <a:off x="1212131" y="1497386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37" name="Oval 21"/>
          <p:cNvSpPr>
            <a:spLocks noChangeArrowheads="1"/>
          </p:cNvSpPr>
          <p:nvPr/>
        </p:nvSpPr>
        <p:spPr bwMode="auto">
          <a:xfrm>
            <a:off x="1612197" y="1497386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38" name="Oval 22"/>
          <p:cNvSpPr>
            <a:spLocks noChangeArrowheads="1"/>
          </p:cNvSpPr>
          <p:nvPr/>
        </p:nvSpPr>
        <p:spPr bwMode="auto">
          <a:xfrm>
            <a:off x="2012263" y="1497386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39" name="Line 23"/>
          <p:cNvSpPr>
            <a:spLocks noChangeShapeType="1"/>
          </p:cNvSpPr>
          <p:nvPr/>
        </p:nvSpPr>
        <p:spPr bwMode="auto">
          <a:xfrm>
            <a:off x="891443" y="1110021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40" name="Line 24"/>
          <p:cNvSpPr>
            <a:spLocks noChangeShapeType="1"/>
          </p:cNvSpPr>
          <p:nvPr/>
        </p:nvSpPr>
        <p:spPr bwMode="auto">
          <a:xfrm>
            <a:off x="1289921" y="1130660"/>
            <a:ext cx="0" cy="115891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41" name="Line 25"/>
          <p:cNvSpPr>
            <a:spLocks noChangeShapeType="1"/>
          </p:cNvSpPr>
          <p:nvPr/>
        </p:nvSpPr>
        <p:spPr bwMode="auto">
          <a:xfrm>
            <a:off x="1688400" y="1108434"/>
            <a:ext cx="0" cy="115891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42" name="Line 26"/>
          <p:cNvSpPr>
            <a:spLocks noChangeShapeType="1"/>
          </p:cNvSpPr>
          <p:nvPr/>
        </p:nvSpPr>
        <p:spPr bwMode="auto">
          <a:xfrm>
            <a:off x="2086877" y="1114784"/>
            <a:ext cx="0" cy="115891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43" name="Line 27"/>
          <p:cNvSpPr>
            <a:spLocks noChangeShapeType="1"/>
          </p:cNvSpPr>
          <p:nvPr/>
        </p:nvSpPr>
        <p:spPr bwMode="auto">
          <a:xfrm>
            <a:off x="900969" y="1389432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44" name="Line 28"/>
          <p:cNvSpPr>
            <a:spLocks noChangeShapeType="1"/>
          </p:cNvSpPr>
          <p:nvPr/>
        </p:nvSpPr>
        <p:spPr bwMode="auto">
          <a:xfrm>
            <a:off x="1299446" y="1389432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45" name="Line 29"/>
          <p:cNvSpPr>
            <a:spLocks noChangeShapeType="1"/>
          </p:cNvSpPr>
          <p:nvPr/>
        </p:nvSpPr>
        <p:spPr bwMode="auto">
          <a:xfrm>
            <a:off x="1697925" y="1389432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46" name="Line 30"/>
          <p:cNvSpPr>
            <a:spLocks noChangeShapeType="1"/>
          </p:cNvSpPr>
          <p:nvPr/>
        </p:nvSpPr>
        <p:spPr bwMode="auto">
          <a:xfrm>
            <a:off x="2094816" y="1389432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47" name="Line 31"/>
          <p:cNvSpPr>
            <a:spLocks noChangeShapeType="1"/>
          </p:cNvSpPr>
          <p:nvPr/>
        </p:nvSpPr>
        <p:spPr bwMode="auto">
          <a:xfrm>
            <a:off x="4666234" y="1006482"/>
            <a:ext cx="1886024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48" name="Line 32"/>
          <p:cNvSpPr>
            <a:spLocks noChangeShapeType="1"/>
          </p:cNvSpPr>
          <p:nvPr/>
        </p:nvSpPr>
        <p:spPr bwMode="auto">
          <a:xfrm>
            <a:off x="4644008" y="1697071"/>
            <a:ext cx="1886024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49" name="Oval 33"/>
          <p:cNvSpPr>
            <a:spLocks noChangeArrowheads="1"/>
          </p:cNvSpPr>
          <p:nvPr/>
        </p:nvSpPr>
        <p:spPr bwMode="auto">
          <a:xfrm>
            <a:off x="4880555" y="1006482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50" name="Oval 34"/>
          <p:cNvSpPr>
            <a:spLocks noChangeArrowheads="1"/>
          </p:cNvSpPr>
          <p:nvPr/>
        </p:nvSpPr>
        <p:spPr bwMode="auto">
          <a:xfrm>
            <a:off x="5280621" y="1006482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51" name="Oval 35"/>
          <p:cNvSpPr>
            <a:spLocks noChangeArrowheads="1"/>
          </p:cNvSpPr>
          <p:nvPr/>
        </p:nvSpPr>
        <p:spPr bwMode="auto">
          <a:xfrm>
            <a:off x="5680687" y="1006482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52" name="Oval 36"/>
          <p:cNvSpPr>
            <a:spLocks noChangeArrowheads="1"/>
          </p:cNvSpPr>
          <p:nvPr/>
        </p:nvSpPr>
        <p:spPr bwMode="auto">
          <a:xfrm>
            <a:off x="6080752" y="1006482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53" name="Oval 37"/>
          <p:cNvSpPr>
            <a:spLocks noChangeArrowheads="1"/>
          </p:cNvSpPr>
          <p:nvPr/>
        </p:nvSpPr>
        <p:spPr bwMode="auto">
          <a:xfrm>
            <a:off x="4880555" y="1539902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54" name="Oval 38"/>
          <p:cNvSpPr>
            <a:spLocks noChangeArrowheads="1"/>
          </p:cNvSpPr>
          <p:nvPr/>
        </p:nvSpPr>
        <p:spPr bwMode="auto">
          <a:xfrm>
            <a:off x="5280621" y="1539902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55" name="Oval 39"/>
          <p:cNvSpPr>
            <a:spLocks noChangeArrowheads="1"/>
          </p:cNvSpPr>
          <p:nvPr/>
        </p:nvSpPr>
        <p:spPr bwMode="auto">
          <a:xfrm>
            <a:off x="5680687" y="1539902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56" name="Oval 40"/>
          <p:cNvSpPr>
            <a:spLocks noChangeArrowheads="1"/>
          </p:cNvSpPr>
          <p:nvPr/>
        </p:nvSpPr>
        <p:spPr bwMode="auto">
          <a:xfrm>
            <a:off x="6080752" y="1539902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57" name="Line 41"/>
          <p:cNvSpPr>
            <a:spLocks noChangeShapeType="1"/>
          </p:cNvSpPr>
          <p:nvPr/>
        </p:nvSpPr>
        <p:spPr bwMode="auto">
          <a:xfrm>
            <a:off x="4959933" y="1152537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58" name="Line 42"/>
          <p:cNvSpPr>
            <a:spLocks noChangeShapeType="1"/>
          </p:cNvSpPr>
          <p:nvPr/>
        </p:nvSpPr>
        <p:spPr bwMode="auto">
          <a:xfrm>
            <a:off x="5358411" y="1173176"/>
            <a:ext cx="0" cy="115891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59" name="Line 43"/>
          <p:cNvSpPr>
            <a:spLocks noChangeShapeType="1"/>
          </p:cNvSpPr>
          <p:nvPr/>
        </p:nvSpPr>
        <p:spPr bwMode="auto">
          <a:xfrm>
            <a:off x="5756890" y="1150950"/>
            <a:ext cx="0" cy="115891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60" name="Line 44"/>
          <p:cNvSpPr>
            <a:spLocks noChangeShapeType="1"/>
          </p:cNvSpPr>
          <p:nvPr/>
        </p:nvSpPr>
        <p:spPr bwMode="auto">
          <a:xfrm>
            <a:off x="6155367" y="1157301"/>
            <a:ext cx="0" cy="115891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61" name="Line 45"/>
          <p:cNvSpPr>
            <a:spLocks noChangeShapeType="1"/>
          </p:cNvSpPr>
          <p:nvPr/>
        </p:nvSpPr>
        <p:spPr bwMode="auto">
          <a:xfrm>
            <a:off x="4969459" y="1431948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62" name="Line 46"/>
          <p:cNvSpPr>
            <a:spLocks noChangeShapeType="1"/>
          </p:cNvSpPr>
          <p:nvPr/>
        </p:nvSpPr>
        <p:spPr bwMode="auto">
          <a:xfrm>
            <a:off x="5367936" y="1431948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63" name="Line 47"/>
          <p:cNvSpPr>
            <a:spLocks noChangeShapeType="1"/>
          </p:cNvSpPr>
          <p:nvPr/>
        </p:nvSpPr>
        <p:spPr bwMode="auto">
          <a:xfrm>
            <a:off x="5766415" y="1431948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64" name="Line 48"/>
          <p:cNvSpPr>
            <a:spLocks noChangeShapeType="1"/>
          </p:cNvSpPr>
          <p:nvPr/>
        </p:nvSpPr>
        <p:spPr bwMode="auto">
          <a:xfrm>
            <a:off x="6163305" y="1431948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66" name="ZoneTexte 1"/>
          <p:cNvSpPr txBox="1">
            <a:spLocks noChangeArrowheads="1"/>
          </p:cNvSpPr>
          <p:nvPr/>
        </p:nvSpPr>
        <p:spPr bwMode="auto">
          <a:xfrm>
            <a:off x="2771800" y="764704"/>
            <a:ext cx="1808579" cy="4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b="1" dirty="0">
                <a:solidFill>
                  <a:srgbClr val="000000"/>
                </a:solidFill>
              </a:rPr>
              <a:t>Phospholipides</a:t>
            </a:r>
          </a:p>
        </p:txBody>
      </p:sp>
      <p:sp>
        <p:nvSpPr>
          <p:cNvPr id="30767" name="ZoneTexte 52"/>
          <p:cNvSpPr txBox="1">
            <a:spLocks noChangeArrowheads="1"/>
          </p:cNvSpPr>
          <p:nvPr/>
        </p:nvSpPr>
        <p:spPr bwMode="auto">
          <a:xfrm>
            <a:off x="2271774" y="2606594"/>
            <a:ext cx="1715917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000000"/>
                </a:solidFill>
              </a:rPr>
              <a:t>Cox1/Cox 2 </a:t>
            </a:r>
          </a:p>
        </p:txBody>
      </p:sp>
      <p:sp>
        <p:nvSpPr>
          <p:cNvPr id="30768" name="ZoneTexte 53"/>
          <p:cNvSpPr txBox="1">
            <a:spLocks noChangeArrowheads="1"/>
          </p:cNvSpPr>
          <p:nvPr/>
        </p:nvSpPr>
        <p:spPr bwMode="auto">
          <a:xfrm>
            <a:off x="2411053" y="3444337"/>
            <a:ext cx="1576618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000000"/>
                </a:solidFill>
              </a:rPr>
              <a:t>Cox1/Cox 2 </a:t>
            </a:r>
          </a:p>
        </p:txBody>
      </p:sp>
      <p:sp>
        <p:nvSpPr>
          <p:cNvPr id="30769" name="ZoneTexte 54"/>
          <p:cNvSpPr txBox="1">
            <a:spLocks noChangeArrowheads="1"/>
          </p:cNvSpPr>
          <p:nvPr/>
        </p:nvSpPr>
        <p:spPr bwMode="auto">
          <a:xfrm>
            <a:off x="591534" y="5004540"/>
            <a:ext cx="11521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rgbClr val="000000"/>
                </a:solidFill>
              </a:rPr>
              <a:t>TxA2</a:t>
            </a:r>
          </a:p>
        </p:txBody>
      </p:sp>
      <p:sp>
        <p:nvSpPr>
          <p:cNvPr id="30770" name="ZoneTexte 55"/>
          <p:cNvSpPr txBox="1">
            <a:spLocks noChangeArrowheads="1"/>
          </p:cNvSpPr>
          <p:nvPr/>
        </p:nvSpPr>
        <p:spPr bwMode="auto">
          <a:xfrm>
            <a:off x="2835518" y="4991305"/>
            <a:ext cx="1152173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rgbClr val="000000"/>
                </a:solidFill>
              </a:rPr>
              <a:t>PGE2</a:t>
            </a:r>
          </a:p>
        </p:txBody>
      </p:sp>
      <p:sp>
        <p:nvSpPr>
          <p:cNvPr id="30771" name="ZoneTexte 56"/>
          <p:cNvSpPr txBox="1">
            <a:spLocks noChangeArrowheads="1"/>
          </p:cNvSpPr>
          <p:nvPr/>
        </p:nvSpPr>
        <p:spPr bwMode="auto">
          <a:xfrm>
            <a:off x="3779259" y="4997865"/>
            <a:ext cx="1326294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000000"/>
                </a:solidFill>
              </a:rPr>
              <a:t>PGF2alpha</a:t>
            </a:r>
          </a:p>
        </p:txBody>
      </p:sp>
      <p:sp>
        <p:nvSpPr>
          <p:cNvPr id="30772" name="ZoneTexte 57"/>
          <p:cNvSpPr txBox="1">
            <a:spLocks noChangeArrowheads="1"/>
          </p:cNvSpPr>
          <p:nvPr/>
        </p:nvSpPr>
        <p:spPr bwMode="auto">
          <a:xfrm>
            <a:off x="5622580" y="4997865"/>
            <a:ext cx="1152173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000000"/>
                </a:solidFill>
              </a:rPr>
              <a:t>PGD2</a:t>
            </a:r>
          </a:p>
        </p:txBody>
      </p:sp>
      <p:sp>
        <p:nvSpPr>
          <p:cNvPr id="30773" name="ZoneTexte 58"/>
          <p:cNvSpPr txBox="1">
            <a:spLocks noChangeArrowheads="1"/>
          </p:cNvSpPr>
          <p:nvPr/>
        </p:nvSpPr>
        <p:spPr bwMode="auto">
          <a:xfrm>
            <a:off x="5292080" y="5749718"/>
            <a:ext cx="18007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rgbClr val="000000"/>
                </a:solidFill>
              </a:rPr>
              <a:t>PGI2</a:t>
            </a:r>
          </a:p>
        </p:txBody>
      </p:sp>
      <p:sp>
        <p:nvSpPr>
          <p:cNvPr id="30774" name="ZoneTexte 59"/>
          <p:cNvSpPr txBox="1">
            <a:spLocks noChangeArrowheads="1"/>
          </p:cNvSpPr>
          <p:nvPr/>
        </p:nvSpPr>
        <p:spPr bwMode="auto">
          <a:xfrm>
            <a:off x="7184383" y="3046063"/>
            <a:ext cx="1792671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 err="1">
                <a:solidFill>
                  <a:srgbClr val="000000"/>
                </a:solidFill>
              </a:rPr>
              <a:t>Leucotriènes</a:t>
            </a:r>
            <a:endParaRPr lang="fr-FR" altLang="fr-FR" sz="1800" b="1" dirty="0">
              <a:solidFill>
                <a:srgbClr val="000000"/>
              </a:solidFill>
            </a:endParaRPr>
          </a:p>
        </p:txBody>
      </p:sp>
      <p:sp>
        <p:nvSpPr>
          <p:cNvPr id="30775" name="Line 12"/>
          <p:cNvSpPr>
            <a:spLocks noChangeShapeType="1"/>
          </p:cNvSpPr>
          <p:nvPr/>
        </p:nvSpPr>
        <p:spPr bwMode="auto">
          <a:xfrm>
            <a:off x="5105553" y="2450968"/>
            <a:ext cx="2346767" cy="59555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76" name="ZoneTexte 61"/>
          <p:cNvSpPr txBox="1">
            <a:spLocks noChangeArrowheads="1"/>
          </p:cNvSpPr>
          <p:nvPr/>
        </p:nvSpPr>
        <p:spPr bwMode="auto">
          <a:xfrm>
            <a:off x="5975766" y="2266295"/>
            <a:ext cx="1627689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 err="1">
                <a:solidFill>
                  <a:srgbClr val="000000"/>
                </a:solidFill>
              </a:rPr>
              <a:t>Lipo</a:t>
            </a:r>
            <a:r>
              <a:rPr lang="fr-FR" altLang="fr-FR" sz="1800" dirty="0">
                <a:solidFill>
                  <a:srgbClr val="000000"/>
                </a:solidFill>
              </a:rPr>
              <a:t>-oxygénase</a:t>
            </a:r>
          </a:p>
        </p:txBody>
      </p:sp>
      <p:sp>
        <p:nvSpPr>
          <p:cNvPr id="30777" name="ZoneTexte 62"/>
          <p:cNvSpPr txBox="1">
            <a:spLocks noChangeArrowheads="1"/>
          </p:cNvSpPr>
          <p:nvPr/>
        </p:nvSpPr>
        <p:spPr bwMode="auto">
          <a:xfrm>
            <a:off x="2841750" y="3046063"/>
            <a:ext cx="1973340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000000"/>
                </a:solidFill>
              </a:rPr>
              <a:t>Prostaglandine G2</a:t>
            </a:r>
          </a:p>
        </p:txBody>
      </p:sp>
      <p:sp>
        <p:nvSpPr>
          <p:cNvPr id="30778" name="ZoneTexte 65"/>
          <p:cNvSpPr txBox="1">
            <a:spLocks noChangeArrowheads="1"/>
          </p:cNvSpPr>
          <p:nvPr/>
        </p:nvSpPr>
        <p:spPr bwMode="auto">
          <a:xfrm>
            <a:off x="2986710" y="3815445"/>
            <a:ext cx="1973340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000000"/>
                </a:solidFill>
              </a:rPr>
              <a:t>Prostaglandine H2</a:t>
            </a:r>
          </a:p>
        </p:txBody>
      </p:sp>
      <p:sp>
        <p:nvSpPr>
          <p:cNvPr id="30779" name="Line 12"/>
          <p:cNvSpPr>
            <a:spLocks noChangeShapeType="1"/>
          </p:cNvSpPr>
          <p:nvPr/>
        </p:nvSpPr>
        <p:spPr bwMode="auto">
          <a:xfrm>
            <a:off x="3794267" y="2598860"/>
            <a:ext cx="9526" cy="52035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80" name="Line 12"/>
          <p:cNvSpPr>
            <a:spLocks noChangeShapeType="1"/>
          </p:cNvSpPr>
          <p:nvPr/>
        </p:nvSpPr>
        <p:spPr bwMode="auto">
          <a:xfrm flipH="1">
            <a:off x="3779912" y="3360505"/>
            <a:ext cx="985" cy="57255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81" name="Line 12"/>
          <p:cNvSpPr>
            <a:spLocks noChangeShapeType="1"/>
          </p:cNvSpPr>
          <p:nvPr/>
        </p:nvSpPr>
        <p:spPr bwMode="auto">
          <a:xfrm flipH="1">
            <a:off x="1420861" y="4213554"/>
            <a:ext cx="1701827" cy="777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82" name="ZoneTexte 69"/>
          <p:cNvSpPr txBox="1">
            <a:spLocks noChangeArrowheads="1"/>
          </p:cNvSpPr>
          <p:nvPr/>
        </p:nvSpPr>
        <p:spPr bwMode="auto">
          <a:xfrm>
            <a:off x="639222" y="4092584"/>
            <a:ext cx="2133631" cy="64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 err="1">
                <a:solidFill>
                  <a:srgbClr val="000000"/>
                </a:solidFill>
              </a:rPr>
              <a:t>Thromboxane</a:t>
            </a:r>
            <a:r>
              <a:rPr lang="fr-FR" altLang="fr-FR" sz="1800" dirty="0">
                <a:solidFill>
                  <a:srgbClr val="000000"/>
                </a:solidFill>
              </a:rPr>
              <a:t> synthase</a:t>
            </a:r>
          </a:p>
        </p:txBody>
      </p:sp>
      <p:sp>
        <p:nvSpPr>
          <p:cNvPr id="30783" name="Line 12"/>
          <p:cNvSpPr>
            <a:spLocks noChangeShapeType="1"/>
          </p:cNvSpPr>
          <p:nvPr/>
        </p:nvSpPr>
        <p:spPr bwMode="auto">
          <a:xfrm flipH="1">
            <a:off x="3579945" y="4213555"/>
            <a:ext cx="0" cy="7761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84" name="ZoneTexte 71"/>
          <p:cNvSpPr txBox="1">
            <a:spLocks noChangeArrowheads="1"/>
          </p:cNvSpPr>
          <p:nvPr/>
        </p:nvSpPr>
        <p:spPr bwMode="auto">
          <a:xfrm>
            <a:off x="2123728" y="4247509"/>
            <a:ext cx="1940051" cy="64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000000"/>
                </a:solidFill>
              </a:rPr>
              <a:t>PGE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000000"/>
                </a:solidFill>
              </a:rPr>
              <a:t> synthase</a:t>
            </a:r>
          </a:p>
        </p:txBody>
      </p:sp>
      <p:sp>
        <p:nvSpPr>
          <p:cNvPr id="30785" name="ZoneTexte 72"/>
          <p:cNvSpPr txBox="1">
            <a:spLocks noChangeArrowheads="1"/>
          </p:cNvSpPr>
          <p:nvPr/>
        </p:nvSpPr>
        <p:spPr bwMode="auto">
          <a:xfrm>
            <a:off x="3923076" y="4259670"/>
            <a:ext cx="1080972" cy="64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000000"/>
                </a:solidFill>
              </a:rPr>
              <a:t>PGF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000000"/>
                </a:solidFill>
              </a:rPr>
              <a:t> synthase</a:t>
            </a:r>
          </a:p>
        </p:txBody>
      </p:sp>
      <p:sp>
        <p:nvSpPr>
          <p:cNvPr id="30786" name="Line 12"/>
          <p:cNvSpPr>
            <a:spLocks noChangeShapeType="1"/>
          </p:cNvSpPr>
          <p:nvPr/>
        </p:nvSpPr>
        <p:spPr bwMode="auto">
          <a:xfrm flipH="1">
            <a:off x="3993620" y="4223086"/>
            <a:ext cx="0" cy="7761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87" name="Line 12"/>
          <p:cNvSpPr>
            <a:spLocks noChangeShapeType="1"/>
          </p:cNvSpPr>
          <p:nvPr/>
        </p:nvSpPr>
        <p:spPr bwMode="auto">
          <a:xfrm>
            <a:off x="4999226" y="4184791"/>
            <a:ext cx="1043030" cy="8048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88" name="ZoneTexte 75"/>
          <p:cNvSpPr txBox="1">
            <a:spLocks noChangeArrowheads="1"/>
          </p:cNvSpPr>
          <p:nvPr/>
        </p:nvSpPr>
        <p:spPr bwMode="auto">
          <a:xfrm>
            <a:off x="5483059" y="4003860"/>
            <a:ext cx="1080972" cy="64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000000"/>
                </a:solidFill>
              </a:rPr>
              <a:t>PGD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000000"/>
                </a:solidFill>
              </a:rPr>
              <a:t> synthase</a:t>
            </a:r>
          </a:p>
        </p:txBody>
      </p:sp>
      <p:sp>
        <p:nvSpPr>
          <p:cNvPr id="30789" name="Line 12"/>
          <p:cNvSpPr>
            <a:spLocks noChangeShapeType="1"/>
          </p:cNvSpPr>
          <p:nvPr/>
        </p:nvSpPr>
        <p:spPr bwMode="auto">
          <a:xfrm>
            <a:off x="6193337" y="5394757"/>
            <a:ext cx="0" cy="3205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91" name="ZoneTexte 82"/>
          <p:cNvSpPr txBox="1">
            <a:spLocks noChangeArrowheads="1"/>
          </p:cNvSpPr>
          <p:nvPr/>
        </p:nvSpPr>
        <p:spPr bwMode="auto">
          <a:xfrm>
            <a:off x="555647" y="5628246"/>
            <a:ext cx="5800946" cy="461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b="1" dirty="0">
                <a:solidFill>
                  <a:srgbClr val="953735"/>
                </a:solidFill>
              </a:rPr>
              <a:t>Voie inhibée par les AINS</a:t>
            </a:r>
          </a:p>
        </p:txBody>
      </p:sp>
      <p:sp>
        <p:nvSpPr>
          <p:cNvPr id="30796" name="ZoneTexte 64"/>
          <p:cNvSpPr txBox="1">
            <a:spLocks noChangeArrowheads="1"/>
          </p:cNvSpPr>
          <p:nvPr/>
        </p:nvSpPr>
        <p:spPr bwMode="auto">
          <a:xfrm>
            <a:off x="2784462" y="1360490"/>
            <a:ext cx="676450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000000"/>
                </a:solidFill>
              </a:rPr>
              <a:t>PLA2</a:t>
            </a:r>
          </a:p>
        </p:txBody>
      </p:sp>
      <p:sp>
        <p:nvSpPr>
          <p:cNvPr id="85" name="Text Box 4"/>
          <p:cNvSpPr txBox="1">
            <a:spLocks noChangeArrowheads="1"/>
          </p:cNvSpPr>
          <p:nvPr/>
        </p:nvSpPr>
        <p:spPr bwMode="auto">
          <a:xfrm>
            <a:off x="620713" y="3414819"/>
            <a:ext cx="920750" cy="461962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rgbClr val="FF0000"/>
            </a:solidFill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fr-FR" dirty="0">
                <a:solidFill>
                  <a:prstClr val="black"/>
                </a:solidFill>
              </a:rPr>
              <a:t>AINS</a:t>
            </a:r>
          </a:p>
        </p:txBody>
      </p:sp>
      <p:cxnSp>
        <p:nvCxnSpPr>
          <p:cNvPr id="86" name="Connecteur droit 85"/>
          <p:cNvCxnSpPr/>
          <p:nvPr/>
        </p:nvCxnSpPr>
        <p:spPr bwMode="auto">
          <a:xfrm flipV="1">
            <a:off x="1570038" y="3646594"/>
            <a:ext cx="9699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/>
          <p:cNvCxnSpPr/>
          <p:nvPr/>
        </p:nvCxnSpPr>
        <p:spPr bwMode="auto">
          <a:xfrm>
            <a:off x="2540000" y="3414819"/>
            <a:ext cx="0" cy="4619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00" name="ZoneTexte 91"/>
          <p:cNvSpPr txBox="1">
            <a:spLocks noChangeArrowheads="1"/>
          </p:cNvSpPr>
          <p:nvPr/>
        </p:nvSpPr>
        <p:spPr bwMode="auto">
          <a:xfrm>
            <a:off x="1984169" y="3111236"/>
            <a:ext cx="407706" cy="64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3600" b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0801" name="ZoneTexte 92"/>
          <p:cNvSpPr txBox="1">
            <a:spLocks noChangeArrowheads="1"/>
          </p:cNvSpPr>
          <p:nvPr/>
        </p:nvSpPr>
        <p:spPr bwMode="auto">
          <a:xfrm>
            <a:off x="6688550" y="1001527"/>
            <a:ext cx="21293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000000"/>
                </a:solidFill>
              </a:rPr>
              <a:t>Membrane cellulaire</a:t>
            </a:r>
          </a:p>
        </p:txBody>
      </p:sp>
    </p:spTree>
    <p:extLst>
      <p:ext uri="{BB962C8B-B14F-4D97-AF65-F5344CB8AC3E}">
        <p14:creationId xmlns:p14="http://schemas.microsoft.com/office/powerpoint/2010/main" val="383222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30791" grpId="0"/>
      <p:bldP spid="85" grpId="0" animBg="1"/>
      <p:bldP spid="3080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/>
          <p:cNvSpPr/>
          <p:nvPr/>
        </p:nvSpPr>
        <p:spPr bwMode="auto">
          <a:xfrm>
            <a:off x="528638" y="3046519"/>
            <a:ext cx="6419626" cy="32165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2586172" y="2266295"/>
            <a:ext cx="2484496" cy="369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rgbClr val="000000"/>
                </a:solidFill>
                <a:latin typeface="Arial" charset="0"/>
              </a:rPr>
              <a:t>Acide </a:t>
            </a:r>
            <a:r>
              <a:rPr lang="fr-FR" altLang="fr-FR" sz="1800" b="1" dirty="0" err="1">
                <a:solidFill>
                  <a:srgbClr val="000000"/>
                </a:solidFill>
                <a:latin typeface="Arial" charset="0"/>
              </a:rPr>
              <a:t>Arachidonique</a:t>
            </a:r>
            <a:endParaRPr lang="fr-FR" altLang="fr-FR" sz="18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28" name="Line 12"/>
          <p:cNvSpPr>
            <a:spLocks noChangeShapeType="1"/>
          </p:cNvSpPr>
          <p:nvPr/>
        </p:nvSpPr>
        <p:spPr bwMode="auto">
          <a:xfrm>
            <a:off x="3677581" y="1147263"/>
            <a:ext cx="0" cy="104223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0729" name="Line 13"/>
          <p:cNvSpPr>
            <a:spLocks noChangeShapeType="1"/>
          </p:cNvSpPr>
          <p:nvPr/>
        </p:nvSpPr>
        <p:spPr bwMode="auto">
          <a:xfrm>
            <a:off x="597744" y="963966"/>
            <a:ext cx="1886024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0730" name="Line 14"/>
          <p:cNvSpPr>
            <a:spLocks noChangeShapeType="1"/>
          </p:cNvSpPr>
          <p:nvPr/>
        </p:nvSpPr>
        <p:spPr bwMode="auto">
          <a:xfrm>
            <a:off x="575518" y="1654554"/>
            <a:ext cx="1886024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0731" name="Oval 15"/>
          <p:cNvSpPr>
            <a:spLocks noChangeArrowheads="1"/>
          </p:cNvSpPr>
          <p:nvPr/>
        </p:nvSpPr>
        <p:spPr bwMode="auto">
          <a:xfrm>
            <a:off x="812065" y="963966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32" name="Oval 16"/>
          <p:cNvSpPr>
            <a:spLocks noChangeArrowheads="1"/>
          </p:cNvSpPr>
          <p:nvPr/>
        </p:nvSpPr>
        <p:spPr bwMode="auto">
          <a:xfrm>
            <a:off x="1212131" y="963966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33" name="Oval 17"/>
          <p:cNvSpPr>
            <a:spLocks noChangeArrowheads="1"/>
          </p:cNvSpPr>
          <p:nvPr/>
        </p:nvSpPr>
        <p:spPr bwMode="auto">
          <a:xfrm>
            <a:off x="1612197" y="963966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34" name="Oval 18"/>
          <p:cNvSpPr>
            <a:spLocks noChangeArrowheads="1"/>
          </p:cNvSpPr>
          <p:nvPr/>
        </p:nvSpPr>
        <p:spPr bwMode="auto">
          <a:xfrm>
            <a:off x="2012263" y="963966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35" name="Oval 19"/>
          <p:cNvSpPr>
            <a:spLocks noChangeArrowheads="1"/>
          </p:cNvSpPr>
          <p:nvPr/>
        </p:nvSpPr>
        <p:spPr bwMode="auto">
          <a:xfrm>
            <a:off x="812065" y="1497386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36" name="Oval 20"/>
          <p:cNvSpPr>
            <a:spLocks noChangeArrowheads="1"/>
          </p:cNvSpPr>
          <p:nvPr/>
        </p:nvSpPr>
        <p:spPr bwMode="auto">
          <a:xfrm>
            <a:off x="1212131" y="1497386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37" name="Oval 21"/>
          <p:cNvSpPr>
            <a:spLocks noChangeArrowheads="1"/>
          </p:cNvSpPr>
          <p:nvPr/>
        </p:nvSpPr>
        <p:spPr bwMode="auto">
          <a:xfrm>
            <a:off x="1612197" y="1497386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38" name="Oval 22"/>
          <p:cNvSpPr>
            <a:spLocks noChangeArrowheads="1"/>
          </p:cNvSpPr>
          <p:nvPr/>
        </p:nvSpPr>
        <p:spPr bwMode="auto">
          <a:xfrm>
            <a:off x="2012263" y="1497386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39" name="Line 23"/>
          <p:cNvSpPr>
            <a:spLocks noChangeShapeType="1"/>
          </p:cNvSpPr>
          <p:nvPr/>
        </p:nvSpPr>
        <p:spPr bwMode="auto">
          <a:xfrm>
            <a:off x="891443" y="1110021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0740" name="Line 24"/>
          <p:cNvSpPr>
            <a:spLocks noChangeShapeType="1"/>
          </p:cNvSpPr>
          <p:nvPr/>
        </p:nvSpPr>
        <p:spPr bwMode="auto">
          <a:xfrm>
            <a:off x="1289921" y="1130660"/>
            <a:ext cx="0" cy="115891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0741" name="Line 25"/>
          <p:cNvSpPr>
            <a:spLocks noChangeShapeType="1"/>
          </p:cNvSpPr>
          <p:nvPr/>
        </p:nvSpPr>
        <p:spPr bwMode="auto">
          <a:xfrm>
            <a:off x="1688400" y="1108434"/>
            <a:ext cx="0" cy="115891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0742" name="Line 26"/>
          <p:cNvSpPr>
            <a:spLocks noChangeShapeType="1"/>
          </p:cNvSpPr>
          <p:nvPr/>
        </p:nvSpPr>
        <p:spPr bwMode="auto">
          <a:xfrm>
            <a:off x="2086877" y="1114784"/>
            <a:ext cx="0" cy="115891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0743" name="Line 27"/>
          <p:cNvSpPr>
            <a:spLocks noChangeShapeType="1"/>
          </p:cNvSpPr>
          <p:nvPr/>
        </p:nvSpPr>
        <p:spPr bwMode="auto">
          <a:xfrm>
            <a:off x="900969" y="1389432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0744" name="Line 28"/>
          <p:cNvSpPr>
            <a:spLocks noChangeShapeType="1"/>
          </p:cNvSpPr>
          <p:nvPr/>
        </p:nvSpPr>
        <p:spPr bwMode="auto">
          <a:xfrm>
            <a:off x="1299446" y="1389432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0745" name="Line 29"/>
          <p:cNvSpPr>
            <a:spLocks noChangeShapeType="1"/>
          </p:cNvSpPr>
          <p:nvPr/>
        </p:nvSpPr>
        <p:spPr bwMode="auto">
          <a:xfrm>
            <a:off x="1697925" y="1389432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0746" name="Line 30"/>
          <p:cNvSpPr>
            <a:spLocks noChangeShapeType="1"/>
          </p:cNvSpPr>
          <p:nvPr/>
        </p:nvSpPr>
        <p:spPr bwMode="auto">
          <a:xfrm>
            <a:off x="2094816" y="1389432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0747" name="Line 31"/>
          <p:cNvSpPr>
            <a:spLocks noChangeShapeType="1"/>
          </p:cNvSpPr>
          <p:nvPr/>
        </p:nvSpPr>
        <p:spPr bwMode="auto">
          <a:xfrm>
            <a:off x="4666234" y="1006482"/>
            <a:ext cx="1886024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0748" name="Line 32"/>
          <p:cNvSpPr>
            <a:spLocks noChangeShapeType="1"/>
          </p:cNvSpPr>
          <p:nvPr/>
        </p:nvSpPr>
        <p:spPr bwMode="auto">
          <a:xfrm>
            <a:off x="4644008" y="1697071"/>
            <a:ext cx="1886024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0749" name="Oval 33"/>
          <p:cNvSpPr>
            <a:spLocks noChangeArrowheads="1"/>
          </p:cNvSpPr>
          <p:nvPr/>
        </p:nvSpPr>
        <p:spPr bwMode="auto">
          <a:xfrm>
            <a:off x="4880555" y="1006482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50" name="Oval 34"/>
          <p:cNvSpPr>
            <a:spLocks noChangeArrowheads="1"/>
          </p:cNvSpPr>
          <p:nvPr/>
        </p:nvSpPr>
        <p:spPr bwMode="auto">
          <a:xfrm>
            <a:off x="5280621" y="1006482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51" name="Oval 35"/>
          <p:cNvSpPr>
            <a:spLocks noChangeArrowheads="1"/>
          </p:cNvSpPr>
          <p:nvPr/>
        </p:nvSpPr>
        <p:spPr bwMode="auto">
          <a:xfrm>
            <a:off x="5680687" y="1006482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52" name="Oval 36"/>
          <p:cNvSpPr>
            <a:spLocks noChangeArrowheads="1"/>
          </p:cNvSpPr>
          <p:nvPr/>
        </p:nvSpPr>
        <p:spPr bwMode="auto">
          <a:xfrm>
            <a:off x="6080752" y="1006482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53" name="Oval 37"/>
          <p:cNvSpPr>
            <a:spLocks noChangeArrowheads="1"/>
          </p:cNvSpPr>
          <p:nvPr/>
        </p:nvSpPr>
        <p:spPr bwMode="auto">
          <a:xfrm>
            <a:off x="4880555" y="1539902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54" name="Oval 38"/>
          <p:cNvSpPr>
            <a:spLocks noChangeArrowheads="1"/>
          </p:cNvSpPr>
          <p:nvPr/>
        </p:nvSpPr>
        <p:spPr bwMode="auto">
          <a:xfrm>
            <a:off x="5280621" y="1539902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55" name="Oval 39"/>
          <p:cNvSpPr>
            <a:spLocks noChangeArrowheads="1"/>
          </p:cNvSpPr>
          <p:nvPr/>
        </p:nvSpPr>
        <p:spPr bwMode="auto">
          <a:xfrm>
            <a:off x="5680687" y="1539902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56" name="Oval 40"/>
          <p:cNvSpPr>
            <a:spLocks noChangeArrowheads="1"/>
          </p:cNvSpPr>
          <p:nvPr/>
        </p:nvSpPr>
        <p:spPr bwMode="auto">
          <a:xfrm>
            <a:off x="6080752" y="1539902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57" name="Line 41"/>
          <p:cNvSpPr>
            <a:spLocks noChangeShapeType="1"/>
          </p:cNvSpPr>
          <p:nvPr/>
        </p:nvSpPr>
        <p:spPr bwMode="auto">
          <a:xfrm>
            <a:off x="4959933" y="1152537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0758" name="Line 42"/>
          <p:cNvSpPr>
            <a:spLocks noChangeShapeType="1"/>
          </p:cNvSpPr>
          <p:nvPr/>
        </p:nvSpPr>
        <p:spPr bwMode="auto">
          <a:xfrm>
            <a:off x="5358411" y="1173176"/>
            <a:ext cx="0" cy="115891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0759" name="Line 43"/>
          <p:cNvSpPr>
            <a:spLocks noChangeShapeType="1"/>
          </p:cNvSpPr>
          <p:nvPr/>
        </p:nvSpPr>
        <p:spPr bwMode="auto">
          <a:xfrm>
            <a:off x="5756890" y="1150950"/>
            <a:ext cx="0" cy="115891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0760" name="Line 44"/>
          <p:cNvSpPr>
            <a:spLocks noChangeShapeType="1"/>
          </p:cNvSpPr>
          <p:nvPr/>
        </p:nvSpPr>
        <p:spPr bwMode="auto">
          <a:xfrm>
            <a:off x="6155367" y="1157301"/>
            <a:ext cx="0" cy="115891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0761" name="Line 45"/>
          <p:cNvSpPr>
            <a:spLocks noChangeShapeType="1"/>
          </p:cNvSpPr>
          <p:nvPr/>
        </p:nvSpPr>
        <p:spPr bwMode="auto">
          <a:xfrm>
            <a:off x="4969459" y="1431948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0762" name="Line 46"/>
          <p:cNvSpPr>
            <a:spLocks noChangeShapeType="1"/>
          </p:cNvSpPr>
          <p:nvPr/>
        </p:nvSpPr>
        <p:spPr bwMode="auto">
          <a:xfrm>
            <a:off x="5367936" y="1431948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0763" name="Line 47"/>
          <p:cNvSpPr>
            <a:spLocks noChangeShapeType="1"/>
          </p:cNvSpPr>
          <p:nvPr/>
        </p:nvSpPr>
        <p:spPr bwMode="auto">
          <a:xfrm>
            <a:off x="5766415" y="1431948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0764" name="Line 48"/>
          <p:cNvSpPr>
            <a:spLocks noChangeShapeType="1"/>
          </p:cNvSpPr>
          <p:nvPr/>
        </p:nvSpPr>
        <p:spPr bwMode="auto">
          <a:xfrm>
            <a:off x="6163305" y="1431948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0766" name="ZoneTexte 1"/>
          <p:cNvSpPr txBox="1">
            <a:spLocks noChangeArrowheads="1"/>
          </p:cNvSpPr>
          <p:nvPr/>
        </p:nvSpPr>
        <p:spPr bwMode="auto">
          <a:xfrm>
            <a:off x="2771800" y="764704"/>
            <a:ext cx="1808579" cy="4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b="1" dirty="0">
                <a:solidFill>
                  <a:srgbClr val="000000"/>
                </a:solidFill>
              </a:rPr>
              <a:t>Phospholipides</a:t>
            </a:r>
          </a:p>
        </p:txBody>
      </p:sp>
      <p:sp>
        <p:nvSpPr>
          <p:cNvPr id="30767" name="ZoneTexte 52"/>
          <p:cNvSpPr txBox="1">
            <a:spLocks noChangeArrowheads="1"/>
          </p:cNvSpPr>
          <p:nvPr/>
        </p:nvSpPr>
        <p:spPr bwMode="auto">
          <a:xfrm>
            <a:off x="2271774" y="2606594"/>
            <a:ext cx="1715917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000000"/>
                </a:solidFill>
              </a:rPr>
              <a:t>Cox1/Cox 2 </a:t>
            </a:r>
          </a:p>
        </p:txBody>
      </p:sp>
      <p:sp>
        <p:nvSpPr>
          <p:cNvPr id="30768" name="ZoneTexte 53"/>
          <p:cNvSpPr txBox="1">
            <a:spLocks noChangeArrowheads="1"/>
          </p:cNvSpPr>
          <p:nvPr/>
        </p:nvSpPr>
        <p:spPr bwMode="auto">
          <a:xfrm>
            <a:off x="2411053" y="3444337"/>
            <a:ext cx="1576618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000000"/>
                </a:solidFill>
              </a:rPr>
              <a:t>Cox1/Cox 2 </a:t>
            </a:r>
          </a:p>
        </p:txBody>
      </p:sp>
      <p:sp>
        <p:nvSpPr>
          <p:cNvPr id="30769" name="ZoneTexte 54"/>
          <p:cNvSpPr txBox="1">
            <a:spLocks noChangeArrowheads="1"/>
          </p:cNvSpPr>
          <p:nvPr/>
        </p:nvSpPr>
        <p:spPr bwMode="auto">
          <a:xfrm>
            <a:off x="591534" y="5004540"/>
            <a:ext cx="11521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rgbClr val="000000"/>
                </a:solidFill>
              </a:rPr>
              <a:t>TxA2</a:t>
            </a:r>
          </a:p>
        </p:txBody>
      </p:sp>
      <p:sp>
        <p:nvSpPr>
          <p:cNvPr id="30771" name="ZoneTexte 56"/>
          <p:cNvSpPr txBox="1">
            <a:spLocks noChangeArrowheads="1"/>
          </p:cNvSpPr>
          <p:nvPr/>
        </p:nvSpPr>
        <p:spPr bwMode="auto">
          <a:xfrm>
            <a:off x="3779259" y="4997865"/>
            <a:ext cx="1326294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000000"/>
                </a:solidFill>
              </a:rPr>
              <a:t>PGF2alpha</a:t>
            </a:r>
          </a:p>
        </p:txBody>
      </p:sp>
      <p:sp>
        <p:nvSpPr>
          <p:cNvPr id="30772" name="ZoneTexte 57"/>
          <p:cNvSpPr txBox="1">
            <a:spLocks noChangeArrowheads="1"/>
          </p:cNvSpPr>
          <p:nvPr/>
        </p:nvSpPr>
        <p:spPr bwMode="auto">
          <a:xfrm>
            <a:off x="5622580" y="4997865"/>
            <a:ext cx="1152173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000000"/>
                </a:solidFill>
              </a:rPr>
              <a:t>PGD2</a:t>
            </a:r>
          </a:p>
        </p:txBody>
      </p:sp>
      <p:sp>
        <p:nvSpPr>
          <p:cNvPr id="30773" name="ZoneTexte 58"/>
          <p:cNvSpPr txBox="1">
            <a:spLocks noChangeArrowheads="1"/>
          </p:cNvSpPr>
          <p:nvPr/>
        </p:nvSpPr>
        <p:spPr bwMode="auto">
          <a:xfrm>
            <a:off x="5292080" y="5749718"/>
            <a:ext cx="18007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rgbClr val="000000"/>
                </a:solidFill>
              </a:rPr>
              <a:t>PGI2</a:t>
            </a:r>
          </a:p>
        </p:txBody>
      </p:sp>
      <p:sp>
        <p:nvSpPr>
          <p:cNvPr id="30774" name="ZoneTexte 59"/>
          <p:cNvSpPr txBox="1">
            <a:spLocks noChangeArrowheads="1"/>
          </p:cNvSpPr>
          <p:nvPr/>
        </p:nvSpPr>
        <p:spPr bwMode="auto">
          <a:xfrm>
            <a:off x="7146969" y="3093095"/>
            <a:ext cx="1792671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 err="1">
                <a:solidFill>
                  <a:srgbClr val="000000"/>
                </a:solidFill>
              </a:rPr>
              <a:t>Leucotriènes</a:t>
            </a:r>
            <a:endParaRPr lang="fr-FR" altLang="fr-FR" sz="1800" b="1" dirty="0">
              <a:solidFill>
                <a:srgbClr val="000000"/>
              </a:solidFill>
            </a:endParaRPr>
          </a:p>
        </p:txBody>
      </p:sp>
      <p:sp>
        <p:nvSpPr>
          <p:cNvPr id="30775" name="Line 12"/>
          <p:cNvSpPr>
            <a:spLocks noChangeShapeType="1"/>
          </p:cNvSpPr>
          <p:nvPr/>
        </p:nvSpPr>
        <p:spPr bwMode="auto">
          <a:xfrm>
            <a:off x="5105553" y="2450968"/>
            <a:ext cx="2346767" cy="59555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0776" name="ZoneTexte 61"/>
          <p:cNvSpPr txBox="1">
            <a:spLocks noChangeArrowheads="1"/>
          </p:cNvSpPr>
          <p:nvPr/>
        </p:nvSpPr>
        <p:spPr bwMode="auto">
          <a:xfrm>
            <a:off x="5975766" y="2266295"/>
            <a:ext cx="1627689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 err="1">
                <a:solidFill>
                  <a:srgbClr val="000000"/>
                </a:solidFill>
              </a:rPr>
              <a:t>Lipo</a:t>
            </a:r>
            <a:r>
              <a:rPr lang="fr-FR" altLang="fr-FR" sz="1800" dirty="0">
                <a:solidFill>
                  <a:srgbClr val="000000"/>
                </a:solidFill>
              </a:rPr>
              <a:t>-oxygénase</a:t>
            </a:r>
          </a:p>
        </p:txBody>
      </p:sp>
      <p:sp>
        <p:nvSpPr>
          <p:cNvPr id="30777" name="ZoneTexte 62"/>
          <p:cNvSpPr txBox="1">
            <a:spLocks noChangeArrowheads="1"/>
          </p:cNvSpPr>
          <p:nvPr/>
        </p:nvSpPr>
        <p:spPr bwMode="auto">
          <a:xfrm>
            <a:off x="2841750" y="3046063"/>
            <a:ext cx="1973340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000000"/>
                </a:solidFill>
              </a:rPr>
              <a:t>Prostaglandine G2</a:t>
            </a:r>
          </a:p>
        </p:txBody>
      </p:sp>
      <p:sp>
        <p:nvSpPr>
          <p:cNvPr id="30778" name="ZoneTexte 65"/>
          <p:cNvSpPr txBox="1">
            <a:spLocks noChangeArrowheads="1"/>
          </p:cNvSpPr>
          <p:nvPr/>
        </p:nvSpPr>
        <p:spPr bwMode="auto">
          <a:xfrm>
            <a:off x="2986710" y="3815445"/>
            <a:ext cx="1973340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000000"/>
                </a:solidFill>
              </a:rPr>
              <a:t>Prostaglandine H2</a:t>
            </a:r>
          </a:p>
        </p:txBody>
      </p:sp>
      <p:sp>
        <p:nvSpPr>
          <p:cNvPr id="30779" name="Line 12"/>
          <p:cNvSpPr>
            <a:spLocks noChangeShapeType="1"/>
          </p:cNvSpPr>
          <p:nvPr/>
        </p:nvSpPr>
        <p:spPr bwMode="auto">
          <a:xfrm>
            <a:off x="3794267" y="2598860"/>
            <a:ext cx="9526" cy="52035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0780" name="Line 12"/>
          <p:cNvSpPr>
            <a:spLocks noChangeShapeType="1"/>
          </p:cNvSpPr>
          <p:nvPr/>
        </p:nvSpPr>
        <p:spPr bwMode="auto">
          <a:xfrm>
            <a:off x="3848391" y="3304230"/>
            <a:ext cx="19052" cy="60370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0781" name="Line 12"/>
          <p:cNvSpPr>
            <a:spLocks noChangeShapeType="1"/>
          </p:cNvSpPr>
          <p:nvPr/>
        </p:nvSpPr>
        <p:spPr bwMode="auto">
          <a:xfrm flipH="1">
            <a:off x="1420861" y="4213554"/>
            <a:ext cx="1701827" cy="777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0782" name="ZoneTexte 69"/>
          <p:cNvSpPr txBox="1">
            <a:spLocks noChangeArrowheads="1"/>
          </p:cNvSpPr>
          <p:nvPr/>
        </p:nvSpPr>
        <p:spPr bwMode="auto">
          <a:xfrm>
            <a:off x="639222" y="4092584"/>
            <a:ext cx="2133631" cy="64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 err="1">
                <a:solidFill>
                  <a:srgbClr val="000000"/>
                </a:solidFill>
              </a:rPr>
              <a:t>Thromboxane</a:t>
            </a:r>
            <a:r>
              <a:rPr lang="fr-FR" altLang="fr-FR" sz="1800" dirty="0">
                <a:solidFill>
                  <a:srgbClr val="000000"/>
                </a:solidFill>
              </a:rPr>
              <a:t> synthase</a:t>
            </a:r>
          </a:p>
        </p:txBody>
      </p:sp>
      <p:sp>
        <p:nvSpPr>
          <p:cNvPr id="30783" name="Line 12"/>
          <p:cNvSpPr>
            <a:spLocks noChangeShapeType="1"/>
          </p:cNvSpPr>
          <p:nvPr/>
        </p:nvSpPr>
        <p:spPr bwMode="auto">
          <a:xfrm flipH="1">
            <a:off x="3579945" y="4213555"/>
            <a:ext cx="0" cy="7761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0784" name="ZoneTexte 71"/>
          <p:cNvSpPr txBox="1">
            <a:spLocks noChangeArrowheads="1"/>
          </p:cNvSpPr>
          <p:nvPr/>
        </p:nvSpPr>
        <p:spPr bwMode="auto">
          <a:xfrm>
            <a:off x="2123728" y="4247509"/>
            <a:ext cx="1940051" cy="64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000000"/>
                </a:solidFill>
              </a:rPr>
              <a:t>PGE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000000"/>
                </a:solidFill>
              </a:rPr>
              <a:t> synthase</a:t>
            </a:r>
          </a:p>
        </p:txBody>
      </p:sp>
      <p:sp>
        <p:nvSpPr>
          <p:cNvPr id="30785" name="ZoneTexte 72"/>
          <p:cNvSpPr txBox="1">
            <a:spLocks noChangeArrowheads="1"/>
          </p:cNvSpPr>
          <p:nvPr/>
        </p:nvSpPr>
        <p:spPr bwMode="auto">
          <a:xfrm>
            <a:off x="3923076" y="4259670"/>
            <a:ext cx="1080972" cy="64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000000"/>
                </a:solidFill>
              </a:rPr>
              <a:t>PGF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000000"/>
                </a:solidFill>
              </a:rPr>
              <a:t> synthase</a:t>
            </a:r>
          </a:p>
        </p:txBody>
      </p:sp>
      <p:sp>
        <p:nvSpPr>
          <p:cNvPr id="30786" name="Line 12"/>
          <p:cNvSpPr>
            <a:spLocks noChangeShapeType="1"/>
          </p:cNvSpPr>
          <p:nvPr/>
        </p:nvSpPr>
        <p:spPr bwMode="auto">
          <a:xfrm flipH="1">
            <a:off x="3993620" y="4223086"/>
            <a:ext cx="0" cy="7761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0787" name="Line 12"/>
          <p:cNvSpPr>
            <a:spLocks noChangeShapeType="1"/>
          </p:cNvSpPr>
          <p:nvPr/>
        </p:nvSpPr>
        <p:spPr bwMode="auto">
          <a:xfrm>
            <a:off x="4999226" y="4184791"/>
            <a:ext cx="1043030" cy="8048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0788" name="ZoneTexte 75"/>
          <p:cNvSpPr txBox="1">
            <a:spLocks noChangeArrowheads="1"/>
          </p:cNvSpPr>
          <p:nvPr/>
        </p:nvSpPr>
        <p:spPr bwMode="auto">
          <a:xfrm>
            <a:off x="5487660" y="4010505"/>
            <a:ext cx="1080972" cy="64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000000"/>
                </a:solidFill>
              </a:rPr>
              <a:t>PGD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000000"/>
                </a:solidFill>
              </a:rPr>
              <a:t> synthase</a:t>
            </a:r>
          </a:p>
        </p:txBody>
      </p:sp>
      <p:sp>
        <p:nvSpPr>
          <p:cNvPr id="30789" name="Line 12"/>
          <p:cNvSpPr>
            <a:spLocks noChangeShapeType="1"/>
          </p:cNvSpPr>
          <p:nvPr/>
        </p:nvSpPr>
        <p:spPr bwMode="auto">
          <a:xfrm>
            <a:off x="6227628" y="5367211"/>
            <a:ext cx="0" cy="3205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0791" name="ZoneTexte 82"/>
          <p:cNvSpPr txBox="1">
            <a:spLocks noChangeArrowheads="1"/>
          </p:cNvSpPr>
          <p:nvPr/>
        </p:nvSpPr>
        <p:spPr bwMode="auto">
          <a:xfrm>
            <a:off x="555647" y="5628246"/>
            <a:ext cx="5800946" cy="461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b="1" dirty="0">
                <a:solidFill>
                  <a:srgbClr val="953735"/>
                </a:solidFill>
              </a:rPr>
              <a:t>Voie inhibée par les AINS</a:t>
            </a:r>
          </a:p>
        </p:txBody>
      </p:sp>
      <p:sp>
        <p:nvSpPr>
          <p:cNvPr id="30796" name="ZoneTexte 64"/>
          <p:cNvSpPr txBox="1">
            <a:spLocks noChangeArrowheads="1"/>
          </p:cNvSpPr>
          <p:nvPr/>
        </p:nvSpPr>
        <p:spPr bwMode="auto">
          <a:xfrm>
            <a:off x="2784462" y="1360490"/>
            <a:ext cx="676450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000000"/>
                </a:solidFill>
              </a:rPr>
              <a:t>PLA2</a:t>
            </a:r>
          </a:p>
        </p:txBody>
      </p:sp>
      <p:sp>
        <p:nvSpPr>
          <p:cNvPr id="85" name="Text Box 4"/>
          <p:cNvSpPr txBox="1">
            <a:spLocks noChangeArrowheads="1"/>
          </p:cNvSpPr>
          <p:nvPr/>
        </p:nvSpPr>
        <p:spPr bwMode="auto">
          <a:xfrm>
            <a:off x="620713" y="3414819"/>
            <a:ext cx="920750" cy="461962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rgbClr val="FF0000"/>
            </a:solidFill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fr-FR" dirty="0">
                <a:solidFill>
                  <a:prstClr val="black"/>
                </a:solidFill>
              </a:rPr>
              <a:t>AINS</a:t>
            </a:r>
          </a:p>
        </p:txBody>
      </p:sp>
      <p:cxnSp>
        <p:nvCxnSpPr>
          <p:cNvPr id="86" name="Connecteur droit 85"/>
          <p:cNvCxnSpPr/>
          <p:nvPr/>
        </p:nvCxnSpPr>
        <p:spPr bwMode="auto">
          <a:xfrm flipV="1">
            <a:off x="1570038" y="3646594"/>
            <a:ext cx="9699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/>
          <p:cNvCxnSpPr/>
          <p:nvPr/>
        </p:nvCxnSpPr>
        <p:spPr bwMode="auto">
          <a:xfrm>
            <a:off x="2540000" y="3414819"/>
            <a:ext cx="0" cy="4619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00" name="ZoneTexte 91"/>
          <p:cNvSpPr txBox="1">
            <a:spLocks noChangeArrowheads="1"/>
          </p:cNvSpPr>
          <p:nvPr/>
        </p:nvSpPr>
        <p:spPr bwMode="auto">
          <a:xfrm>
            <a:off x="1984169" y="3111236"/>
            <a:ext cx="407706" cy="64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3600" b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0801" name="ZoneTexte 92"/>
          <p:cNvSpPr txBox="1">
            <a:spLocks noChangeArrowheads="1"/>
          </p:cNvSpPr>
          <p:nvPr/>
        </p:nvSpPr>
        <p:spPr bwMode="auto">
          <a:xfrm>
            <a:off x="6688550" y="1001527"/>
            <a:ext cx="21293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000000"/>
                </a:solidFill>
              </a:rPr>
              <a:t>Membrane cellulaire</a:t>
            </a:r>
          </a:p>
        </p:txBody>
      </p:sp>
      <p:cxnSp>
        <p:nvCxnSpPr>
          <p:cNvPr id="3" name="Connecteur droit 2"/>
          <p:cNvCxnSpPr/>
          <p:nvPr/>
        </p:nvCxnSpPr>
        <p:spPr bwMode="auto">
          <a:xfrm flipV="1">
            <a:off x="2771800" y="4989682"/>
            <a:ext cx="1291979" cy="537785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cxnSp>
        <p:nvCxnSpPr>
          <p:cNvPr id="74" name="Connecteur droit 73"/>
          <p:cNvCxnSpPr/>
          <p:nvPr/>
        </p:nvCxnSpPr>
        <p:spPr bwMode="auto">
          <a:xfrm flipV="1">
            <a:off x="722885" y="5078902"/>
            <a:ext cx="902504" cy="289446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cxnSp>
        <p:nvCxnSpPr>
          <p:cNvPr id="76" name="Connecteur droit 75"/>
          <p:cNvCxnSpPr/>
          <p:nvPr/>
        </p:nvCxnSpPr>
        <p:spPr bwMode="auto">
          <a:xfrm flipV="1">
            <a:off x="3923076" y="5068498"/>
            <a:ext cx="902504" cy="289446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cxnSp>
        <p:nvCxnSpPr>
          <p:cNvPr id="77" name="Connecteur droit 76"/>
          <p:cNvCxnSpPr/>
          <p:nvPr/>
        </p:nvCxnSpPr>
        <p:spPr bwMode="auto">
          <a:xfrm flipV="1">
            <a:off x="5712053" y="5845202"/>
            <a:ext cx="902504" cy="289446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sp>
        <p:nvSpPr>
          <p:cNvPr id="30770" name="ZoneTexte 55"/>
          <p:cNvSpPr txBox="1">
            <a:spLocks noChangeArrowheads="1"/>
          </p:cNvSpPr>
          <p:nvPr/>
        </p:nvSpPr>
        <p:spPr bwMode="auto">
          <a:xfrm>
            <a:off x="3022024" y="5038959"/>
            <a:ext cx="873583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rgbClr val="000000"/>
                </a:solidFill>
              </a:rPr>
              <a:t>PGE2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022024" y="5038959"/>
            <a:ext cx="845419" cy="328252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lIns="90488" tIns="79200" rIns="90488" bIns="79200" rtlCol="0" anchor="ctr" anchorCtr="1">
            <a:spAutoFit/>
          </a:bodyPr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1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30791" grpId="0"/>
      <p:bldP spid="85" grpId="0" animBg="1"/>
      <p:bldP spid="30800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631825" y="485775"/>
            <a:ext cx="7642225" cy="647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808" tIns="46081" rIns="93808" bIns="46081">
            <a:spAutoFit/>
          </a:bodyPr>
          <a:lstStyle>
            <a:lvl1pPr defTabSz="788988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88988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8988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8988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8988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8988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8988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8988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8988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3600" b="1" dirty="0">
                <a:solidFill>
                  <a:srgbClr val="C00000"/>
                </a:solidFill>
              </a:rPr>
              <a:t>Principales propriétés des AINS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122649" y="2762473"/>
            <a:ext cx="4898702" cy="2250703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5830" tIns="26332" rIns="65830" bIns="26332">
            <a:spAutoFit/>
          </a:bodyPr>
          <a:lstStyle>
            <a:lvl1pPr defTabSz="788988">
              <a:tabLst>
                <a:tab pos="3232150" algn="ctr"/>
                <a:tab pos="3767138" algn="l"/>
              </a:tabLst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88988">
              <a:tabLst>
                <a:tab pos="3232150" algn="ctr"/>
                <a:tab pos="3767138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8988">
              <a:tabLst>
                <a:tab pos="3232150" algn="ctr"/>
                <a:tab pos="3767138" algn="l"/>
              </a:tabLst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8988">
              <a:tabLst>
                <a:tab pos="3232150" algn="ctr"/>
                <a:tab pos="3767138" algn="l"/>
              </a:tabLst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8988">
              <a:tabLst>
                <a:tab pos="3232150" algn="ctr"/>
                <a:tab pos="3767138" algn="l"/>
              </a:tabLst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8988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3232150" algn="ctr"/>
                <a:tab pos="3767138" algn="l"/>
              </a:tabLs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8988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3232150" algn="ctr"/>
                <a:tab pos="3767138" algn="l"/>
              </a:tabLs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8988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3232150" algn="ctr"/>
                <a:tab pos="3767138" algn="l"/>
              </a:tabLs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8988" eaLnBrk="0" fontAlgn="base" hangingPunct="0">
              <a:spcBef>
                <a:spcPct val="0"/>
              </a:spcBef>
              <a:spcAft>
                <a:spcPct val="0"/>
              </a:spcAft>
              <a:buChar char="•"/>
              <a:tabLst>
                <a:tab pos="3232150" algn="ctr"/>
                <a:tab pos="3767138" algn="l"/>
              </a:tabLs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>
              <a:lnSpc>
                <a:spcPct val="85000"/>
              </a:lnSpc>
            </a:pPr>
            <a:endParaRPr lang="fr-FR" altLang="fr-FR" b="1" dirty="0">
              <a:solidFill>
                <a:srgbClr val="C00000"/>
              </a:solidFill>
            </a:endParaRPr>
          </a:p>
          <a:p>
            <a:pPr marL="108000">
              <a:lnSpc>
                <a:spcPct val="85000"/>
              </a:lnSpc>
              <a:buNone/>
            </a:pPr>
            <a:r>
              <a:rPr lang="fr-FR" altLang="fr-FR" b="1" dirty="0">
                <a:solidFill>
                  <a:srgbClr val="C00000"/>
                </a:solidFill>
              </a:rPr>
              <a:t>    </a:t>
            </a:r>
            <a:r>
              <a:rPr lang="fr-FR" altLang="fr-FR" b="1" dirty="0">
                <a:solidFill>
                  <a:srgbClr val="FF0000"/>
                </a:solidFill>
              </a:rPr>
              <a:t>Anti-inflammatoire</a:t>
            </a:r>
          </a:p>
          <a:p>
            <a:pPr marL="108000" indent="-457200">
              <a:lnSpc>
                <a:spcPct val="85000"/>
              </a:lnSpc>
            </a:pPr>
            <a:endParaRPr lang="fr-FR" altLang="fr-FR" dirty="0">
              <a:solidFill>
                <a:srgbClr val="FF0000"/>
              </a:solidFill>
            </a:endParaRPr>
          </a:p>
          <a:p>
            <a:pPr marL="108000">
              <a:lnSpc>
                <a:spcPct val="85000"/>
              </a:lnSpc>
              <a:buNone/>
            </a:pPr>
            <a:r>
              <a:rPr lang="fr-FR" altLang="fr-FR" b="1" dirty="0">
                <a:solidFill>
                  <a:srgbClr val="FF0000"/>
                </a:solidFill>
              </a:rPr>
              <a:t>    Antipyrétique</a:t>
            </a:r>
            <a:r>
              <a:rPr lang="fr-FR" altLang="fr-FR" dirty="0">
                <a:solidFill>
                  <a:srgbClr val="FF0000"/>
                </a:solidFill>
              </a:rPr>
              <a:t> </a:t>
            </a:r>
          </a:p>
          <a:p>
            <a:pPr marL="108000" indent="-457200">
              <a:lnSpc>
                <a:spcPct val="85000"/>
              </a:lnSpc>
            </a:pPr>
            <a:endParaRPr lang="fr-FR" altLang="fr-FR" b="1" dirty="0">
              <a:solidFill>
                <a:srgbClr val="FF0000"/>
              </a:solidFill>
            </a:endParaRPr>
          </a:p>
          <a:p>
            <a:pPr marL="108000">
              <a:lnSpc>
                <a:spcPct val="85000"/>
              </a:lnSpc>
              <a:buNone/>
            </a:pPr>
            <a:r>
              <a:rPr lang="fr-FR" altLang="fr-FR" b="1" dirty="0">
                <a:solidFill>
                  <a:srgbClr val="FF0000"/>
                </a:solidFill>
              </a:rPr>
              <a:t>    Analgésique</a:t>
            </a:r>
            <a:endParaRPr lang="fr-FR" altLang="fr-FR" dirty="0">
              <a:solidFill>
                <a:srgbClr val="FF0000"/>
              </a:solidFill>
            </a:endParaRPr>
          </a:p>
        </p:txBody>
      </p:sp>
      <p:sp>
        <p:nvSpPr>
          <p:cNvPr id="4" name="Étoile à 5 branches 3"/>
          <p:cNvSpPr/>
          <p:nvPr/>
        </p:nvSpPr>
        <p:spPr>
          <a:xfrm>
            <a:off x="1475656" y="2780928"/>
            <a:ext cx="864384" cy="79208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Étoile à 5 branches 4"/>
          <p:cNvSpPr/>
          <p:nvPr/>
        </p:nvSpPr>
        <p:spPr>
          <a:xfrm>
            <a:off x="1706349" y="2261419"/>
            <a:ext cx="864384" cy="79208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Étoile à 5 branches 5"/>
          <p:cNvSpPr/>
          <p:nvPr/>
        </p:nvSpPr>
        <p:spPr>
          <a:xfrm>
            <a:off x="2138541" y="1865375"/>
            <a:ext cx="864384" cy="79208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90718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915988" y="709613"/>
            <a:ext cx="7429500" cy="574675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47738"/>
            <a:r>
              <a:rPr lang="fr-FR" altLang="fr-FR"/>
              <a:t>Propriétés anti-inflammatoires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4337" y="2564904"/>
            <a:ext cx="7562121" cy="2304256"/>
          </a:xfrm>
          <a:solidFill>
            <a:schemeClr val="bg1"/>
          </a:solidFill>
          <a:ln w="12700">
            <a:miter lim="800000"/>
            <a:headEnd/>
            <a:tailEnd/>
          </a:ln>
        </p:spPr>
        <p:txBody>
          <a:bodyPr lIns="91430" tIns="45715" rIns="91430" bIns="45715"/>
          <a:lstStyle/>
          <a:p>
            <a:pPr marL="354013" indent="-354013" defTabSz="947738">
              <a:defRPr/>
            </a:pPr>
            <a:r>
              <a:rPr lang="fr-FR" b="0" dirty="0">
                <a:latin typeface="+mj-lt"/>
              </a:rPr>
              <a:t>Pendant la phase </a:t>
            </a:r>
            <a:r>
              <a:rPr lang="fr-FR" dirty="0">
                <a:solidFill>
                  <a:srgbClr val="C00000"/>
                </a:solidFill>
                <a:latin typeface="+mj-lt"/>
              </a:rPr>
              <a:t>aiguë </a:t>
            </a:r>
            <a:r>
              <a:rPr lang="fr-FR" b="0" dirty="0">
                <a:latin typeface="+mj-lt"/>
              </a:rPr>
              <a:t>de l’inflammation: </a:t>
            </a:r>
            <a:r>
              <a:rPr lang="fr-FR" dirty="0">
                <a:solidFill>
                  <a:srgbClr val="C00000"/>
                </a:solidFill>
                <a:latin typeface="+mj-lt"/>
              </a:rPr>
              <a:t>	+++</a:t>
            </a:r>
          </a:p>
          <a:p>
            <a:pPr marL="0" indent="0" defTabSz="947738">
              <a:buNone/>
              <a:defRPr/>
            </a:pPr>
            <a:endParaRPr lang="fr-FR" dirty="0">
              <a:solidFill>
                <a:srgbClr val="C00000"/>
              </a:solidFill>
            </a:endParaRPr>
          </a:p>
          <a:p>
            <a:pPr marL="354013" indent="-354013" defTabSz="947738">
              <a:defRPr/>
            </a:pPr>
            <a:r>
              <a:rPr lang="fr-FR" b="0" dirty="0"/>
              <a:t>Pendant la phase </a:t>
            </a:r>
            <a:r>
              <a:rPr lang="fr-FR" dirty="0">
                <a:solidFill>
                  <a:srgbClr val="C00000"/>
                </a:solidFill>
                <a:latin typeface="+mj-lt"/>
              </a:rPr>
              <a:t>chronique</a:t>
            </a:r>
            <a:r>
              <a:rPr lang="fr-FR" dirty="0">
                <a:latin typeface="+mj-lt"/>
              </a:rPr>
              <a:t>:</a:t>
            </a:r>
            <a:r>
              <a:rPr lang="fr-FR" dirty="0">
                <a:solidFill>
                  <a:srgbClr val="C00000"/>
                </a:solidFill>
                <a:latin typeface="+mj-lt"/>
              </a:rPr>
              <a:t>	±</a:t>
            </a:r>
          </a:p>
          <a:p>
            <a:pPr marL="354013" indent="-354013" defTabSz="947738">
              <a:defRPr/>
            </a:pPr>
            <a:endParaRPr lang="fr-FR" dirty="0">
              <a:solidFill>
                <a:srgbClr val="C00000"/>
              </a:solidFill>
              <a:latin typeface="+mj-lt"/>
            </a:endParaRPr>
          </a:p>
          <a:p>
            <a:pPr marL="754063" lvl="1" indent="-354013" defTabSz="947738">
              <a:defRPr/>
            </a:pPr>
            <a:endParaRPr lang="fr-FR" dirty="0">
              <a:solidFill>
                <a:srgbClr val="C00000"/>
              </a:solidFill>
              <a:latin typeface="+mj-lt"/>
            </a:endParaRPr>
          </a:p>
          <a:p>
            <a:pPr marL="754063" lvl="1" indent="-354013" defTabSz="947738">
              <a:defRPr/>
            </a:pPr>
            <a:endParaRPr lang="fr-FR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51520" y="2348880"/>
            <a:ext cx="8496944" cy="1656184"/>
          </a:xfrm>
          <a:prstGeom prst="rect">
            <a:avLst/>
          </a:prstGeom>
          <a:noFill/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lIns="90488" tIns="79200" rIns="90488" bIns="79200" rtlCol="0" anchor="ctr" anchorCtr="1">
            <a:spAutoFit/>
          </a:bodyPr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7204452" y="1997100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>
                <a:solidFill>
                  <a:srgbClr val="00B050"/>
                </a:solidFill>
                <a:latin typeface="Arial Black" panose="020B0A04020102020204" pitchFamily="34" charset="0"/>
              </a:rPr>
              <a:t>Remarque</a:t>
            </a:r>
            <a:r>
              <a:rPr lang="fr-FR" sz="1800" dirty="0">
                <a:solidFill>
                  <a:srgbClr val="FF6600"/>
                </a:solidFill>
                <a:latin typeface="Arial Black" panose="020B0A040201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5900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915988" y="709613"/>
            <a:ext cx="7429500" cy="574675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47738"/>
            <a:r>
              <a:rPr lang="fr-FR" altLang="fr-FR"/>
              <a:t>Propriétés anti-inflammatoires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189934" y="2476927"/>
            <a:ext cx="1241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dirty="0"/>
              <a:t>PGE2 </a:t>
            </a:r>
          </a:p>
        </p:txBody>
      </p:sp>
      <p:sp>
        <p:nvSpPr>
          <p:cNvPr id="5" name="Rectangle 4"/>
          <p:cNvSpPr/>
          <p:nvPr/>
        </p:nvSpPr>
        <p:spPr>
          <a:xfrm>
            <a:off x="2430979" y="2275017"/>
            <a:ext cx="55983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 defTabSz="947738">
              <a:buNone/>
              <a:defRPr/>
            </a:pPr>
            <a:r>
              <a:rPr lang="fr-FR" sz="1800" dirty="0">
                <a:solidFill>
                  <a:srgbClr val="000000"/>
                </a:solidFill>
              </a:rPr>
              <a:t>Augmentation de la perméabilité vasculaire</a:t>
            </a:r>
          </a:p>
          <a:p>
            <a:pPr marL="400050" lvl="1" defTabSz="947738">
              <a:buNone/>
              <a:defRPr/>
            </a:pPr>
            <a:r>
              <a:rPr lang="fr-FR" sz="1800" dirty="0">
                <a:solidFill>
                  <a:srgbClr val="000000"/>
                </a:solidFill>
              </a:rPr>
              <a:t>Augmentation du débit sanguin</a:t>
            </a:r>
          </a:p>
          <a:p>
            <a:pPr marL="400050" lvl="1" defTabSz="947738">
              <a:buNone/>
              <a:defRPr/>
            </a:pPr>
            <a:r>
              <a:rPr lang="fr-FR" sz="1800" dirty="0">
                <a:solidFill>
                  <a:srgbClr val="000000"/>
                </a:solidFill>
              </a:rPr>
              <a:t>Production de cytokines pro-inflammatoires</a:t>
            </a:r>
          </a:p>
        </p:txBody>
      </p:sp>
      <p:cxnSp>
        <p:nvCxnSpPr>
          <p:cNvPr id="6" name="Connecteur droit avec flèche 5"/>
          <p:cNvCxnSpPr>
            <a:stCxn id="4" idx="3"/>
          </p:cNvCxnSpPr>
          <p:nvPr/>
        </p:nvCxnSpPr>
        <p:spPr bwMode="auto">
          <a:xfrm flipV="1">
            <a:off x="2430979" y="2476927"/>
            <a:ext cx="324176" cy="26161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cxnSp>
        <p:nvCxnSpPr>
          <p:cNvPr id="7" name="Connecteur droit avec flèche 6"/>
          <p:cNvCxnSpPr>
            <a:stCxn id="4" idx="3"/>
          </p:cNvCxnSpPr>
          <p:nvPr/>
        </p:nvCxnSpPr>
        <p:spPr bwMode="auto">
          <a:xfrm flipV="1">
            <a:off x="2430979" y="2736682"/>
            <a:ext cx="396184" cy="185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cxnSp>
        <p:nvCxnSpPr>
          <p:cNvPr id="8" name="Connecteur droit avec flèche 7"/>
          <p:cNvCxnSpPr>
            <a:stCxn id="4" idx="3"/>
          </p:cNvCxnSpPr>
          <p:nvPr/>
        </p:nvCxnSpPr>
        <p:spPr bwMode="auto">
          <a:xfrm>
            <a:off x="2430979" y="2738537"/>
            <a:ext cx="324176" cy="3138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cxnSp>
        <p:nvCxnSpPr>
          <p:cNvPr id="9" name="Connecteur droit 8"/>
          <p:cNvCxnSpPr/>
          <p:nvPr/>
        </p:nvCxnSpPr>
        <p:spPr bwMode="auto">
          <a:xfrm flipV="1">
            <a:off x="1314995" y="2442974"/>
            <a:ext cx="906120" cy="723275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sp>
        <p:nvSpPr>
          <p:cNvPr id="2" name="Flèche droite 1"/>
          <p:cNvSpPr/>
          <p:nvPr/>
        </p:nvSpPr>
        <p:spPr bwMode="auto">
          <a:xfrm>
            <a:off x="1454644" y="3582598"/>
            <a:ext cx="313411" cy="216024"/>
          </a:xfrm>
          <a:prstGeom prst="rightArrow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488" tIns="79200" rIns="90488" bIns="79200" rtlCol="0" anchor="ctr" anchorCtr="1">
            <a:spAutoFit/>
          </a:bodyPr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810456" y="3490555"/>
            <a:ext cx="48159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2000" dirty="0"/>
              <a:t>Diminution de l’œdème, rougeur, chaleur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49DAECA-50D1-40D4-8BC9-2D57F0CE6F34}"/>
              </a:ext>
            </a:extLst>
          </p:cNvPr>
          <p:cNvSpPr txBox="1"/>
          <p:nvPr/>
        </p:nvSpPr>
        <p:spPr>
          <a:xfrm>
            <a:off x="1937161" y="2054622"/>
            <a:ext cx="662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600" dirty="0">
                <a:solidFill>
                  <a:srgbClr val="FF0000"/>
                </a:solidFill>
              </a:rPr>
              <a:t>AINS</a:t>
            </a:r>
          </a:p>
        </p:txBody>
      </p:sp>
    </p:spTree>
    <p:extLst>
      <p:ext uri="{BB962C8B-B14F-4D97-AF65-F5344CB8AC3E}">
        <p14:creationId xmlns:p14="http://schemas.microsoft.com/office/powerpoint/2010/main" val="19052493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188913"/>
            <a:ext cx="5535613" cy="1192212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47738"/>
            <a:r>
              <a:rPr lang="fr-FR" altLang="fr-FR"/>
              <a:t>Propriétés analgésiques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469477" y="3926510"/>
            <a:ext cx="8599239" cy="972564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30" tIns="45715" rIns="91430" bIns="45715">
            <a:spAutoFit/>
          </a:bodyPr>
          <a:lstStyle>
            <a:lvl1pPr defTabSz="8810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10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10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10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10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810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810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810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810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10000"/>
              </a:lnSpc>
              <a:buNone/>
              <a:defRPr/>
            </a:pPr>
            <a:endParaRPr lang="fr-FR" sz="2400" dirty="0"/>
          </a:p>
          <a:p>
            <a:pPr algn="ctr">
              <a:lnSpc>
                <a:spcPct val="110000"/>
              </a:lnSpc>
              <a:buNone/>
              <a:defRPr/>
            </a:pPr>
            <a:r>
              <a:rPr lang="fr-FR" b="1" dirty="0"/>
              <a:t>AINS préviennent </a:t>
            </a:r>
            <a:r>
              <a:rPr lang="fr-FR" b="1" dirty="0" err="1">
                <a:solidFill>
                  <a:srgbClr val="C00000"/>
                </a:solidFill>
              </a:rPr>
              <a:t>allodynie</a:t>
            </a:r>
            <a:r>
              <a:rPr lang="fr-FR" b="1" dirty="0">
                <a:solidFill>
                  <a:srgbClr val="C00000"/>
                </a:solidFill>
              </a:rPr>
              <a:t> et hyperalgésie </a:t>
            </a: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325561" y="5559241"/>
            <a:ext cx="8710935" cy="1019060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4805" tIns="47402" rIns="94805" bIns="47402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000" b="1" dirty="0" err="1">
                <a:solidFill>
                  <a:srgbClr val="C00000"/>
                </a:solidFill>
              </a:rPr>
              <a:t>Allodynie</a:t>
            </a:r>
            <a:r>
              <a:rPr lang="fr-FR" altLang="fr-FR" sz="2000" b="1" dirty="0">
                <a:solidFill>
                  <a:srgbClr val="C00000"/>
                </a:solidFill>
              </a:rPr>
              <a:t>: </a:t>
            </a:r>
            <a:r>
              <a:rPr lang="fr-FR" altLang="fr-FR" sz="2000" dirty="0"/>
              <a:t>douleur due à un stimulus normalement indolore</a:t>
            </a:r>
          </a:p>
          <a:p>
            <a:pPr>
              <a:buFontTx/>
              <a:buNone/>
            </a:pPr>
            <a:r>
              <a:rPr lang="fr-FR" altLang="fr-FR" sz="2000" b="1" dirty="0">
                <a:solidFill>
                  <a:srgbClr val="C00000"/>
                </a:solidFill>
              </a:rPr>
              <a:t>Hyperalgésie: </a:t>
            </a:r>
            <a:r>
              <a:rPr lang="fr-FR" altLang="fr-FR" sz="2000" dirty="0"/>
              <a:t>douleur due à un stimulus douloureux mais amplifiée par un phénomène de sensibilisation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558271" y="5211470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>
                <a:solidFill>
                  <a:srgbClr val="FF6600"/>
                </a:solidFill>
                <a:latin typeface="Arial Black" panose="020B0A04020102020204" pitchFamily="34" charset="0"/>
              </a:rPr>
              <a:t>Définitions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971600" y="4221088"/>
            <a:ext cx="7560840" cy="773182"/>
          </a:xfrm>
          <a:prstGeom prst="rect">
            <a:avLst/>
          </a:prstGeom>
          <a:noFill/>
          <a:ln w="25400" cap="flat" cmpd="sng" algn="ctr">
            <a:solidFill>
              <a:srgbClr val="FE9B0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lIns="90488" tIns="79200" rIns="90488" bIns="79200" rtlCol="0" anchor="ctr" anchorCtr="1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11" name="Étoile à 5 branches 10"/>
          <p:cNvSpPr/>
          <p:nvPr/>
        </p:nvSpPr>
        <p:spPr>
          <a:xfrm>
            <a:off x="422893" y="3772409"/>
            <a:ext cx="864384" cy="79208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855085" y="1973654"/>
            <a:ext cx="1241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dirty="0"/>
              <a:t>PGE2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15728" y="1972071"/>
            <a:ext cx="6835042" cy="160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>
              <a:lnSpc>
                <a:spcPct val="85000"/>
              </a:lnSpc>
              <a:buNone/>
            </a:pPr>
            <a:r>
              <a:rPr lang="fr-FR" altLang="fr-FR" sz="2000" dirty="0"/>
              <a:t>Favorise </a:t>
            </a:r>
            <a:r>
              <a:rPr lang="fr-FR" altLang="fr-FR" sz="2000" b="1" u="sng" dirty="0"/>
              <a:t>la transmission et </a:t>
            </a:r>
            <a:r>
              <a:rPr lang="fr-FR" altLang="fr-FR" sz="2000" b="1" u="sng" dirty="0">
                <a:solidFill>
                  <a:srgbClr val="FF0000"/>
                </a:solidFill>
              </a:rPr>
              <a:t>amplification </a:t>
            </a:r>
            <a:r>
              <a:rPr lang="fr-FR" altLang="fr-FR" sz="2000" dirty="0"/>
              <a:t>du signal douloureux </a:t>
            </a:r>
          </a:p>
          <a:p>
            <a:pPr marL="1085850" lvl="1" indent="-342900">
              <a:lnSpc>
                <a:spcPct val="85000"/>
              </a:lnSpc>
            </a:pPr>
            <a:r>
              <a:rPr lang="fr-FR" altLang="fr-FR" sz="2000" b="1" u="sng" dirty="0"/>
              <a:t>au site inflammatoire </a:t>
            </a:r>
            <a:r>
              <a:rPr lang="fr-FR" altLang="fr-FR" sz="2000" dirty="0"/>
              <a:t>et </a:t>
            </a:r>
          </a:p>
          <a:p>
            <a:pPr marL="1085850" lvl="1" indent="-342900">
              <a:lnSpc>
                <a:spcPct val="85000"/>
              </a:lnSpc>
            </a:pPr>
            <a:r>
              <a:rPr lang="fr-FR" altLang="fr-FR" sz="2000" b="1" u="sng" dirty="0"/>
              <a:t>dans SNC</a:t>
            </a:r>
          </a:p>
          <a:p>
            <a:pPr marL="457200" indent="-457200">
              <a:lnSpc>
                <a:spcPct val="85000"/>
              </a:lnSpc>
            </a:pPr>
            <a:endParaRPr lang="fr-FR" altLang="fr-FR" sz="3600" dirty="0">
              <a:solidFill>
                <a:srgbClr val="FF0000"/>
              </a:solidFill>
            </a:endParaRPr>
          </a:p>
        </p:txBody>
      </p:sp>
      <p:cxnSp>
        <p:nvCxnSpPr>
          <p:cNvPr id="14" name="Connecteur droit avec flèche 13"/>
          <p:cNvCxnSpPr/>
          <p:nvPr/>
        </p:nvCxnSpPr>
        <p:spPr bwMode="auto">
          <a:xfrm>
            <a:off x="2096130" y="2296943"/>
            <a:ext cx="418718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cxnSp>
        <p:nvCxnSpPr>
          <p:cNvPr id="15" name="Connecteur droit 14"/>
          <p:cNvCxnSpPr/>
          <p:nvPr/>
        </p:nvCxnSpPr>
        <p:spPr bwMode="auto">
          <a:xfrm flipV="1">
            <a:off x="1022547" y="1847457"/>
            <a:ext cx="906120" cy="723275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sp>
        <p:nvSpPr>
          <p:cNvPr id="16" name="Flèche droite 15"/>
          <p:cNvSpPr/>
          <p:nvPr/>
        </p:nvSpPr>
        <p:spPr bwMode="auto">
          <a:xfrm>
            <a:off x="1454644" y="3582598"/>
            <a:ext cx="313411" cy="216024"/>
          </a:xfrm>
          <a:prstGeom prst="rightArrow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488" tIns="79200" rIns="90488" bIns="79200" rtlCol="0" anchor="ctr" anchorCtr="1">
            <a:spAutoFit/>
          </a:bodyPr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1810456" y="3490555"/>
            <a:ext cx="29514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2000" dirty="0"/>
              <a:t>Diminution de la douleur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7466D87-54FE-463E-A903-145C221F8BC3}"/>
              </a:ext>
            </a:extLst>
          </p:cNvPr>
          <p:cNvSpPr txBox="1"/>
          <p:nvPr/>
        </p:nvSpPr>
        <p:spPr>
          <a:xfrm>
            <a:off x="1764948" y="1515744"/>
            <a:ext cx="662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600" dirty="0">
                <a:solidFill>
                  <a:srgbClr val="FF0000"/>
                </a:solidFill>
              </a:rPr>
              <a:t>AINS</a:t>
            </a:r>
          </a:p>
        </p:txBody>
      </p:sp>
    </p:spTree>
    <p:extLst>
      <p:ext uri="{BB962C8B-B14F-4D97-AF65-F5344CB8AC3E}">
        <p14:creationId xmlns:p14="http://schemas.microsoft.com/office/powerpoint/2010/main" val="127301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9" grpId="0" animBg="1"/>
      <p:bldP spid="9" grpId="0"/>
      <p:bldP spid="2" grpId="0" animBg="1"/>
      <p:bldP spid="11" grpId="0" animBg="1"/>
      <p:bldP spid="16" grpId="0" animBg="1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14325" y="447675"/>
            <a:ext cx="8475663" cy="682625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fr-FR" sz="4600"/>
              <a:t>Propriétés anti-pyrétiques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913214" y="2299760"/>
            <a:ext cx="13431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dirty="0"/>
              <a:t>PGE2 </a:t>
            </a:r>
          </a:p>
        </p:txBody>
      </p:sp>
      <p:sp>
        <p:nvSpPr>
          <p:cNvPr id="7" name="Rectangle 6"/>
          <p:cNvSpPr/>
          <p:nvPr/>
        </p:nvSpPr>
        <p:spPr>
          <a:xfrm>
            <a:off x="1882762" y="2276872"/>
            <a:ext cx="69072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>
              <a:buNone/>
              <a:defRPr/>
            </a:pPr>
            <a:r>
              <a:rPr lang="fr-FR" sz="2400" dirty="0">
                <a:solidFill>
                  <a:srgbClr val="000000"/>
                </a:solidFill>
              </a:rPr>
              <a:t>Augmentation de la température de consigne au niveau de l’hypothalamus</a:t>
            </a:r>
            <a:endParaRPr lang="fr-FR" altLang="fr-FR" sz="3600" dirty="0">
              <a:solidFill>
                <a:srgbClr val="FF0000"/>
              </a:solidFill>
            </a:endParaRPr>
          </a:p>
        </p:txBody>
      </p:sp>
      <p:cxnSp>
        <p:nvCxnSpPr>
          <p:cNvPr id="8" name="Connecteur droit avec flèche 7"/>
          <p:cNvCxnSpPr/>
          <p:nvPr/>
        </p:nvCxnSpPr>
        <p:spPr bwMode="auto">
          <a:xfrm>
            <a:off x="2225328" y="2561370"/>
            <a:ext cx="453174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cxnSp>
        <p:nvCxnSpPr>
          <p:cNvPr id="9" name="Connecteur droit 8"/>
          <p:cNvCxnSpPr/>
          <p:nvPr/>
        </p:nvCxnSpPr>
        <p:spPr bwMode="auto">
          <a:xfrm flipV="1">
            <a:off x="1094456" y="2293255"/>
            <a:ext cx="980684" cy="723275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sp>
        <p:nvSpPr>
          <p:cNvPr id="10" name="Flèche droite 9"/>
          <p:cNvSpPr/>
          <p:nvPr/>
        </p:nvSpPr>
        <p:spPr bwMode="auto">
          <a:xfrm>
            <a:off x="1454644" y="3582598"/>
            <a:ext cx="313411" cy="216024"/>
          </a:xfrm>
          <a:prstGeom prst="rightArrow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488" tIns="79200" rIns="90488" bIns="79200" rtlCol="0" anchor="ctr" anchorCtr="1">
            <a:spAutoFit/>
          </a:bodyPr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810456" y="3490555"/>
            <a:ext cx="1752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2000" dirty="0"/>
              <a:t>Antipyrétique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BAA93A2-D292-454C-BE22-4B56CB1FC401}"/>
              </a:ext>
            </a:extLst>
          </p:cNvPr>
          <p:cNvSpPr txBox="1"/>
          <p:nvPr/>
        </p:nvSpPr>
        <p:spPr>
          <a:xfrm>
            <a:off x="1937161" y="2054622"/>
            <a:ext cx="662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600" dirty="0">
                <a:solidFill>
                  <a:srgbClr val="FF0000"/>
                </a:solidFill>
              </a:rPr>
              <a:t>AINS</a:t>
            </a:r>
          </a:p>
        </p:txBody>
      </p:sp>
    </p:spTree>
    <p:extLst>
      <p:ext uri="{BB962C8B-B14F-4D97-AF65-F5344CB8AC3E}">
        <p14:creationId xmlns:p14="http://schemas.microsoft.com/office/powerpoint/2010/main" val="382763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4298" y="201570"/>
            <a:ext cx="8630190" cy="716511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La plupart des effets des AINS sont dus à la diminution de PGE2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42" y="1732891"/>
            <a:ext cx="4988043" cy="349630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1841636"/>
            <a:ext cx="3816424" cy="340524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0100" y="5306040"/>
            <a:ext cx="5726422" cy="102570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auto">
          <a:xfrm>
            <a:off x="179512" y="1566153"/>
            <a:ext cx="8784976" cy="4815175"/>
          </a:xfrm>
          <a:prstGeom prst="rect">
            <a:avLst/>
          </a:prstGeom>
          <a:noFill/>
          <a:ln w="254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lIns="90488" tIns="79200" rIns="90488" bIns="79200" rtlCol="0" anchor="ctr" anchorCtr="1">
            <a:spAutoFit/>
          </a:bodyPr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726522" y="1156682"/>
            <a:ext cx="13099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fr-FR" sz="2000" b="1" dirty="0">
                <a:solidFill>
                  <a:srgbClr val="00CC99">
                    <a:lumMod val="75000"/>
                  </a:srgbClr>
                </a:solidFill>
              </a:rPr>
              <a:t>Exemple </a:t>
            </a:r>
          </a:p>
        </p:txBody>
      </p:sp>
    </p:spTree>
    <p:extLst>
      <p:ext uri="{BB962C8B-B14F-4D97-AF65-F5344CB8AC3E}">
        <p14:creationId xmlns:p14="http://schemas.microsoft.com/office/powerpoint/2010/main" val="7812882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6281" y="2780928"/>
            <a:ext cx="7891437" cy="803275"/>
          </a:xfrm>
          <a:noFill/>
          <a:extLst>
            <a:ext uri="{91240B29-F687-4F45-9708-019B960494DF}">
              <a14:hiddenLine xmlns:a14="http://schemas.microsoft.com/office/drawing/2010/main" w="28575" cap="flat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 lIns="198417" tIns="119048" rIns="198417" bIns="119048"/>
          <a:lstStyle/>
          <a:p>
            <a:pPr defTabSz="820738"/>
            <a:r>
              <a:rPr lang="fr-FR" altLang="fr-FR" dirty="0"/>
              <a:t>Classification des AINS</a:t>
            </a:r>
          </a:p>
        </p:txBody>
      </p:sp>
    </p:spTree>
    <p:extLst>
      <p:ext uri="{BB962C8B-B14F-4D97-AF65-F5344CB8AC3E}">
        <p14:creationId xmlns:p14="http://schemas.microsoft.com/office/powerpoint/2010/main" val="100611225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72416" y="1157428"/>
            <a:ext cx="5832648" cy="7078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4000" b="1" dirty="0">
                <a:solidFill>
                  <a:srgbClr val="C00000"/>
                </a:solidFill>
              </a:rPr>
              <a:t>Anti-inflammatoires</a:t>
            </a:r>
          </a:p>
        </p:txBody>
      </p:sp>
      <p:cxnSp>
        <p:nvCxnSpPr>
          <p:cNvPr id="6" name="Connecteur droit avec flèche 5"/>
          <p:cNvCxnSpPr>
            <a:endCxn id="9" idx="0"/>
          </p:cNvCxnSpPr>
          <p:nvPr/>
        </p:nvCxnSpPr>
        <p:spPr bwMode="auto">
          <a:xfrm flipH="1">
            <a:off x="2771800" y="1865314"/>
            <a:ext cx="1800200" cy="156368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cxnSp>
        <p:nvCxnSpPr>
          <p:cNvPr id="8" name="Connecteur droit avec flèche 7"/>
          <p:cNvCxnSpPr>
            <a:endCxn id="10" idx="0"/>
          </p:cNvCxnSpPr>
          <p:nvPr/>
        </p:nvCxnSpPr>
        <p:spPr bwMode="auto">
          <a:xfrm>
            <a:off x="4572000" y="1865314"/>
            <a:ext cx="2304256" cy="68652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sp>
        <p:nvSpPr>
          <p:cNvPr id="9" name="ZoneTexte 8"/>
          <p:cNvSpPr txBox="1"/>
          <p:nvPr/>
        </p:nvSpPr>
        <p:spPr>
          <a:xfrm>
            <a:off x="1547664" y="3429000"/>
            <a:ext cx="2448272" cy="7078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4000" dirty="0"/>
              <a:t>AINS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076056" y="2551837"/>
            <a:ext cx="3600400" cy="101566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AIS</a:t>
            </a:r>
          </a:p>
          <a:p>
            <a:pPr algn="ctr">
              <a:buNone/>
            </a:pPr>
            <a:r>
              <a:rPr lang="fr-FR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=« Corticoïdes »</a:t>
            </a:r>
          </a:p>
          <a:p>
            <a:pPr algn="ctr">
              <a:buNone/>
            </a:pPr>
            <a:r>
              <a:rPr lang="fr-FR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=Glucocorticoïdes</a:t>
            </a:r>
          </a:p>
        </p:txBody>
      </p:sp>
      <p:cxnSp>
        <p:nvCxnSpPr>
          <p:cNvPr id="11" name="Connecteur droit avec flèche 10"/>
          <p:cNvCxnSpPr>
            <a:endCxn id="12" idx="0"/>
          </p:cNvCxnSpPr>
          <p:nvPr/>
        </p:nvCxnSpPr>
        <p:spPr bwMode="auto">
          <a:xfrm flipH="1">
            <a:off x="1547664" y="4136886"/>
            <a:ext cx="1033452" cy="107406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sp>
        <p:nvSpPr>
          <p:cNvPr id="12" name="ZoneTexte 11"/>
          <p:cNvSpPr txBox="1"/>
          <p:nvPr/>
        </p:nvSpPr>
        <p:spPr>
          <a:xfrm>
            <a:off x="323528" y="5210949"/>
            <a:ext cx="2448272" cy="83099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2400" dirty="0"/>
              <a:t>non sélectifs=</a:t>
            </a:r>
          </a:p>
          <a:p>
            <a:pPr algn="ctr">
              <a:buNone/>
            </a:pPr>
            <a:r>
              <a:rPr lang="fr-FR" sz="2400" dirty="0"/>
              <a:t>« Classiques »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157180" y="5210949"/>
            <a:ext cx="2829640" cy="83099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2400" dirty="0"/>
              <a:t>COX-2 sélectifs=</a:t>
            </a:r>
          </a:p>
          <a:p>
            <a:pPr algn="ctr">
              <a:buNone/>
            </a:pPr>
            <a:r>
              <a:rPr lang="fr-FR" sz="2400" dirty="0" err="1"/>
              <a:t>Coxibs</a:t>
            </a:r>
            <a:r>
              <a:rPr lang="fr-FR" sz="2400" dirty="0"/>
              <a:t> </a:t>
            </a:r>
          </a:p>
        </p:txBody>
      </p:sp>
      <p:cxnSp>
        <p:nvCxnSpPr>
          <p:cNvPr id="14" name="Connecteur droit avec flèche 13"/>
          <p:cNvCxnSpPr>
            <a:stCxn id="9" idx="2"/>
            <a:endCxn id="13" idx="0"/>
          </p:cNvCxnSpPr>
          <p:nvPr/>
        </p:nvCxnSpPr>
        <p:spPr bwMode="auto">
          <a:xfrm>
            <a:off x="2771800" y="4136886"/>
            <a:ext cx="1800200" cy="107406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025145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6365875" cy="1143000"/>
          </a:xfrm>
        </p:spPr>
        <p:txBody>
          <a:bodyPr/>
          <a:lstStyle/>
          <a:p>
            <a:r>
              <a:rPr lang="fr-FR" dirty="0"/>
              <a:t>Objectifs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628800"/>
            <a:ext cx="7874198" cy="3744416"/>
          </a:xfrm>
        </p:spPr>
        <p:txBody>
          <a:bodyPr/>
          <a:lstStyle/>
          <a:p>
            <a:pPr lvl="1"/>
            <a:endParaRPr lang="fr-FR" sz="1100" dirty="0"/>
          </a:p>
          <a:p>
            <a:r>
              <a:rPr lang="fr-FR" b="0" dirty="0"/>
              <a:t>Savoir mettre en place un traitement avec des AINS</a:t>
            </a:r>
          </a:p>
          <a:p>
            <a:pPr marL="0" indent="0">
              <a:buNone/>
            </a:pPr>
            <a:r>
              <a:rPr lang="fr-FR" b="0" dirty="0"/>
              <a:t> </a:t>
            </a:r>
          </a:p>
          <a:p>
            <a:pPr lvl="1"/>
            <a:r>
              <a:rPr lang="fr-FR" sz="1600" b="0" dirty="0"/>
              <a:t>Connaître les indications et les contre-indications</a:t>
            </a:r>
          </a:p>
          <a:p>
            <a:pPr lvl="1"/>
            <a:r>
              <a:rPr lang="fr-FR" sz="1600" b="0" dirty="0"/>
              <a:t>Choisir la voie d’administration</a:t>
            </a:r>
          </a:p>
          <a:p>
            <a:pPr lvl="1"/>
            <a:r>
              <a:rPr lang="fr-FR" sz="1600" b="0" dirty="0"/>
              <a:t>Anticiper les effets indésirables</a:t>
            </a:r>
          </a:p>
          <a:p>
            <a:pPr lvl="1"/>
            <a:r>
              <a:rPr lang="fr-FR" sz="1600" b="0" dirty="0"/>
              <a:t>Éviter les interactions médicamenteuses</a:t>
            </a:r>
          </a:p>
          <a:p>
            <a:pPr lvl="1"/>
            <a:r>
              <a:rPr lang="fr-FR" sz="1600" b="0" dirty="0"/>
              <a:t>Respecter la réglementation (dopage, consommation lait, viande)</a:t>
            </a:r>
          </a:p>
          <a:p>
            <a:pPr lvl="1"/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35461860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ZoneTexte 3"/>
          <p:cNvSpPr txBox="1">
            <a:spLocks noChangeArrowheads="1"/>
          </p:cNvSpPr>
          <p:nvPr/>
        </p:nvSpPr>
        <p:spPr bwMode="auto">
          <a:xfrm>
            <a:off x="1994407" y="2181001"/>
            <a:ext cx="2989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2000" b="1" dirty="0"/>
              <a:t>A. carboxyliques</a:t>
            </a:r>
          </a:p>
        </p:txBody>
      </p:sp>
      <p:sp>
        <p:nvSpPr>
          <p:cNvPr id="22532" name="ZoneTexte 4"/>
          <p:cNvSpPr txBox="1">
            <a:spLocks noChangeArrowheads="1"/>
          </p:cNvSpPr>
          <p:nvPr/>
        </p:nvSpPr>
        <p:spPr bwMode="auto">
          <a:xfrm>
            <a:off x="-83050" y="3164152"/>
            <a:ext cx="15387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600" dirty="0"/>
              <a:t>Aspirine</a:t>
            </a:r>
          </a:p>
          <a:p>
            <a:pPr algn="ctr">
              <a:buFontTx/>
              <a:buNone/>
            </a:pPr>
            <a:r>
              <a:rPr lang="fr-FR" altLang="fr-FR" sz="1200" dirty="0"/>
              <a:t>Acide salicylique</a:t>
            </a:r>
          </a:p>
        </p:txBody>
      </p:sp>
      <p:sp>
        <p:nvSpPr>
          <p:cNvPr id="22533" name="ZoneTexte 5"/>
          <p:cNvSpPr txBox="1">
            <a:spLocks noChangeArrowheads="1"/>
          </p:cNvSpPr>
          <p:nvPr/>
        </p:nvSpPr>
        <p:spPr bwMode="auto">
          <a:xfrm>
            <a:off x="1978818" y="4422429"/>
            <a:ext cx="2663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2000" b="1" dirty="0"/>
              <a:t>A. </a:t>
            </a:r>
            <a:r>
              <a:rPr lang="fr-FR" altLang="fr-FR" sz="2000" b="1" dirty="0" err="1"/>
              <a:t>énoliques</a:t>
            </a:r>
            <a:endParaRPr lang="fr-FR" altLang="fr-FR" sz="2000" b="1" dirty="0"/>
          </a:p>
        </p:txBody>
      </p:sp>
      <p:sp>
        <p:nvSpPr>
          <p:cNvPr id="22534" name="ZoneTexte 6"/>
          <p:cNvSpPr txBox="1">
            <a:spLocks noChangeArrowheads="1"/>
          </p:cNvSpPr>
          <p:nvPr/>
        </p:nvSpPr>
        <p:spPr bwMode="auto">
          <a:xfrm>
            <a:off x="6743282" y="2560509"/>
            <a:ext cx="2665413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b="1" u="sng" dirty="0" err="1">
                <a:solidFill>
                  <a:srgbClr val="C00000"/>
                </a:solidFill>
              </a:rPr>
              <a:t>Coxibs</a:t>
            </a:r>
            <a:endParaRPr lang="fr-FR" altLang="fr-FR" b="1" u="sng" dirty="0">
              <a:solidFill>
                <a:srgbClr val="C00000"/>
              </a:solidFill>
            </a:endParaRPr>
          </a:p>
          <a:p>
            <a:pPr algn="ctr">
              <a:buFontTx/>
              <a:buNone/>
            </a:pPr>
            <a:r>
              <a:rPr lang="fr-FR" altLang="fr-FR" sz="1600" dirty="0" err="1">
                <a:solidFill>
                  <a:srgbClr val="FF0000"/>
                </a:solidFill>
              </a:rPr>
              <a:t>Enflicoxib</a:t>
            </a:r>
            <a:endParaRPr lang="fr-FR" altLang="fr-FR" sz="1600" dirty="0">
              <a:solidFill>
                <a:srgbClr val="FF0000"/>
              </a:solidFill>
            </a:endParaRPr>
          </a:p>
          <a:p>
            <a:pPr algn="ctr">
              <a:buFontTx/>
              <a:buNone/>
            </a:pPr>
            <a:r>
              <a:rPr lang="fr-FR" altLang="fr-FR" sz="1600" dirty="0" err="1">
                <a:solidFill>
                  <a:srgbClr val="FF0000"/>
                </a:solidFill>
              </a:rPr>
              <a:t>Cimicoxib</a:t>
            </a:r>
            <a:endParaRPr lang="fr-FR" altLang="fr-FR" sz="1600" dirty="0">
              <a:solidFill>
                <a:srgbClr val="FF0000"/>
              </a:solidFill>
            </a:endParaRPr>
          </a:p>
          <a:p>
            <a:pPr algn="ctr">
              <a:buFontTx/>
              <a:buNone/>
            </a:pPr>
            <a:r>
              <a:rPr lang="fr-FR" altLang="fr-FR" sz="1600" dirty="0" err="1">
                <a:solidFill>
                  <a:srgbClr val="FF0000"/>
                </a:solidFill>
              </a:rPr>
              <a:t>Mavacoxib</a:t>
            </a:r>
            <a:endParaRPr lang="fr-FR" altLang="fr-FR" sz="1600" dirty="0">
              <a:solidFill>
                <a:srgbClr val="FF0000"/>
              </a:solidFill>
            </a:endParaRPr>
          </a:p>
          <a:p>
            <a:pPr algn="ctr">
              <a:buFontTx/>
              <a:buNone/>
            </a:pPr>
            <a:r>
              <a:rPr lang="fr-FR" altLang="fr-FR" sz="1600" dirty="0" err="1">
                <a:solidFill>
                  <a:srgbClr val="FF0000"/>
                </a:solidFill>
              </a:rPr>
              <a:t>Firocoxib</a:t>
            </a:r>
            <a:endParaRPr lang="fr-FR" altLang="fr-FR" sz="1600" dirty="0">
              <a:solidFill>
                <a:srgbClr val="FF0000"/>
              </a:solidFill>
            </a:endParaRPr>
          </a:p>
          <a:p>
            <a:pPr algn="ctr">
              <a:buFontTx/>
              <a:buNone/>
            </a:pPr>
            <a:r>
              <a:rPr lang="fr-FR" altLang="fr-FR" sz="1600" dirty="0" err="1">
                <a:solidFill>
                  <a:srgbClr val="FF0000"/>
                </a:solidFill>
              </a:rPr>
              <a:t>Robénacoxib</a:t>
            </a:r>
            <a:endParaRPr lang="fr-FR" altLang="fr-FR" sz="1600" dirty="0">
              <a:solidFill>
                <a:srgbClr val="FF0000"/>
              </a:solidFill>
            </a:endParaRPr>
          </a:p>
          <a:p>
            <a:pPr algn="ctr">
              <a:buFontTx/>
              <a:buNone/>
            </a:pPr>
            <a:endParaRPr lang="fr-FR" altLang="fr-FR" sz="2000" b="1" dirty="0">
              <a:solidFill>
                <a:srgbClr val="C00000"/>
              </a:solidFill>
            </a:endParaRPr>
          </a:p>
        </p:txBody>
      </p:sp>
      <p:sp>
        <p:nvSpPr>
          <p:cNvPr id="22535" name="ZoneTexte 8"/>
          <p:cNvSpPr txBox="1">
            <a:spLocks noChangeArrowheads="1"/>
          </p:cNvSpPr>
          <p:nvPr/>
        </p:nvSpPr>
        <p:spPr bwMode="auto">
          <a:xfrm>
            <a:off x="3642518" y="4971433"/>
            <a:ext cx="15113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600" b="1" dirty="0" err="1"/>
              <a:t>Oxicams</a:t>
            </a:r>
            <a:endParaRPr lang="fr-FR" altLang="fr-FR" sz="1600" b="1" dirty="0"/>
          </a:p>
          <a:p>
            <a:pPr algn="ctr">
              <a:buFontTx/>
              <a:buNone/>
            </a:pPr>
            <a:r>
              <a:rPr lang="fr-FR" altLang="fr-FR" sz="1400" dirty="0" err="1">
                <a:solidFill>
                  <a:srgbClr val="FF0000"/>
                </a:solidFill>
              </a:rPr>
              <a:t>Méloxicam</a:t>
            </a:r>
            <a:endParaRPr lang="fr-FR" altLang="fr-FR" sz="1400" dirty="0">
              <a:solidFill>
                <a:srgbClr val="FF0000"/>
              </a:solidFill>
            </a:endParaRPr>
          </a:p>
        </p:txBody>
      </p:sp>
      <p:sp>
        <p:nvSpPr>
          <p:cNvPr id="22536" name="ZoneTexte 9"/>
          <p:cNvSpPr txBox="1">
            <a:spLocks noChangeArrowheads="1"/>
          </p:cNvSpPr>
          <p:nvPr/>
        </p:nvSpPr>
        <p:spPr bwMode="auto">
          <a:xfrm>
            <a:off x="1768821" y="4936779"/>
            <a:ext cx="206110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600" b="1" dirty="0" err="1"/>
              <a:t>Pyrazolés</a:t>
            </a:r>
            <a:endParaRPr lang="fr-FR" altLang="fr-FR" sz="1600" b="1" dirty="0"/>
          </a:p>
          <a:p>
            <a:pPr algn="ctr">
              <a:buFontTx/>
              <a:buNone/>
            </a:pPr>
            <a:r>
              <a:rPr lang="fr-FR" altLang="fr-FR" sz="1400" dirty="0">
                <a:solidFill>
                  <a:srgbClr val="FF0000"/>
                </a:solidFill>
              </a:rPr>
              <a:t>Phénylbutazone</a:t>
            </a:r>
          </a:p>
          <a:p>
            <a:pPr algn="ctr">
              <a:buFontTx/>
              <a:buNone/>
            </a:pPr>
            <a:r>
              <a:rPr lang="fr-FR" altLang="fr-FR" sz="1400" b="1" dirty="0" err="1">
                <a:solidFill>
                  <a:srgbClr val="FF0000"/>
                </a:solidFill>
              </a:rPr>
              <a:t>Suxibuzone</a:t>
            </a:r>
            <a:r>
              <a:rPr lang="fr-FR" altLang="fr-FR" sz="1400" b="1" dirty="0">
                <a:solidFill>
                  <a:srgbClr val="FF0000"/>
                </a:solidFill>
              </a:rPr>
              <a:t> </a:t>
            </a:r>
            <a:r>
              <a:rPr lang="fr-FR" altLang="fr-FR" sz="1050" b="1" dirty="0">
                <a:solidFill>
                  <a:srgbClr val="FF0000"/>
                </a:solidFill>
              </a:rPr>
              <a:t>(prodrogue)</a:t>
            </a:r>
          </a:p>
          <a:p>
            <a:pPr algn="ctr">
              <a:buFontTx/>
              <a:buNone/>
            </a:pPr>
            <a:r>
              <a:rPr lang="fr-FR" altLang="fr-FR" sz="1200" dirty="0" err="1">
                <a:solidFill>
                  <a:srgbClr val="FF0000"/>
                </a:solidFill>
              </a:rPr>
              <a:t>Dipyrone</a:t>
            </a:r>
            <a:r>
              <a:rPr lang="fr-FR" altLang="fr-FR" sz="1200" dirty="0">
                <a:solidFill>
                  <a:srgbClr val="FF0000"/>
                </a:solidFill>
              </a:rPr>
              <a:t> (=</a:t>
            </a:r>
            <a:r>
              <a:rPr lang="fr-FR" altLang="fr-FR" sz="1200" dirty="0" err="1">
                <a:solidFill>
                  <a:srgbClr val="FF0000"/>
                </a:solidFill>
              </a:rPr>
              <a:t>Métamizole</a:t>
            </a:r>
            <a:r>
              <a:rPr lang="fr-FR" altLang="fr-FR" sz="12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402556" y="2962051"/>
            <a:ext cx="2197100" cy="1154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None/>
              <a:defRPr/>
            </a:pPr>
            <a:r>
              <a:rPr lang="fr-FR" sz="1600" b="1" dirty="0"/>
              <a:t>A. </a:t>
            </a:r>
            <a:r>
              <a:rPr lang="fr-FR" sz="1600" b="1" dirty="0" err="1"/>
              <a:t>propioniques</a:t>
            </a:r>
            <a:endParaRPr lang="fr-FR" sz="1600" b="1" dirty="0"/>
          </a:p>
          <a:p>
            <a:pPr>
              <a:buNone/>
              <a:defRPr/>
            </a:pPr>
            <a:r>
              <a:rPr lang="fr-FR" sz="1050" dirty="0"/>
              <a:t>Ibuprofène (pas en véto)</a:t>
            </a:r>
          </a:p>
          <a:p>
            <a:pPr>
              <a:buNone/>
              <a:defRPr/>
            </a:pPr>
            <a:r>
              <a:rPr lang="fr-FR" sz="1400" dirty="0" err="1">
                <a:solidFill>
                  <a:srgbClr val="FF0000"/>
                </a:solidFill>
              </a:rPr>
              <a:t>Carprofène</a:t>
            </a:r>
            <a:endParaRPr lang="fr-FR" sz="1400" dirty="0">
              <a:solidFill>
                <a:srgbClr val="FF0000"/>
              </a:solidFill>
            </a:endParaRPr>
          </a:p>
          <a:p>
            <a:pPr>
              <a:buFontTx/>
              <a:buNone/>
              <a:defRPr/>
            </a:pPr>
            <a:r>
              <a:rPr lang="fr-FR" sz="1400" dirty="0" err="1">
                <a:solidFill>
                  <a:srgbClr val="FF0000"/>
                </a:solidFill>
              </a:rPr>
              <a:t>Kétoprofène</a:t>
            </a:r>
            <a:endParaRPr lang="fr-FR" sz="1400" dirty="0">
              <a:solidFill>
                <a:srgbClr val="FF0000"/>
              </a:solidFill>
            </a:endParaRPr>
          </a:p>
          <a:p>
            <a:pPr>
              <a:buFontTx/>
              <a:buNone/>
              <a:defRPr/>
            </a:pPr>
            <a:r>
              <a:rPr lang="fr-FR" sz="1400" dirty="0" err="1">
                <a:solidFill>
                  <a:srgbClr val="FF0000"/>
                </a:solidFill>
              </a:rPr>
              <a:t>Védaprofène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399413" y="2994588"/>
            <a:ext cx="2244725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None/>
              <a:defRPr/>
            </a:pPr>
            <a:r>
              <a:rPr lang="fr-FR" sz="1600" b="1" dirty="0"/>
              <a:t>a. </a:t>
            </a:r>
            <a:r>
              <a:rPr lang="fr-FR" sz="1600" b="1" dirty="0" err="1"/>
              <a:t>fénamiques</a:t>
            </a:r>
            <a:endParaRPr lang="fr-FR" sz="1600" b="1" dirty="0"/>
          </a:p>
          <a:p>
            <a:pPr>
              <a:buFontTx/>
              <a:buNone/>
              <a:defRPr/>
            </a:pPr>
            <a:r>
              <a:rPr lang="fr-FR" sz="1400" dirty="0">
                <a:solidFill>
                  <a:srgbClr val="FF0000"/>
                </a:solidFill>
              </a:rPr>
              <a:t>Acide </a:t>
            </a:r>
            <a:r>
              <a:rPr lang="fr-FR" sz="1400" dirty="0" err="1">
                <a:solidFill>
                  <a:srgbClr val="FF0000"/>
                </a:solidFill>
              </a:rPr>
              <a:t>tolfénamique</a:t>
            </a:r>
            <a:endParaRPr lang="fr-FR" sz="1400" dirty="0">
              <a:solidFill>
                <a:srgbClr val="FF0000"/>
              </a:solidFill>
            </a:endParaRPr>
          </a:p>
          <a:p>
            <a:pPr>
              <a:buFontTx/>
              <a:buNone/>
              <a:defRPr/>
            </a:pPr>
            <a:r>
              <a:rPr lang="fr-FR" sz="1400" dirty="0" err="1">
                <a:solidFill>
                  <a:srgbClr val="FF0000"/>
                </a:solidFill>
              </a:rPr>
              <a:t>Flunixine</a:t>
            </a:r>
            <a:r>
              <a:rPr lang="fr-FR" sz="1400" dirty="0">
                <a:solidFill>
                  <a:srgbClr val="FF0000"/>
                </a:solidFill>
              </a:rPr>
              <a:t> </a:t>
            </a:r>
            <a:r>
              <a:rPr lang="fr-FR" sz="1400" dirty="0" err="1">
                <a:solidFill>
                  <a:srgbClr val="FF0000"/>
                </a:solidFill>
              </a:rPr>
              <a:t>méglumine</a:t>
            </a:r>
            <a:endParaRPr lang="fr-FR" sz="1400" dirty="0">
              <a:solidFill>
                <a:srgbClr val="FF0000"/>
              </a:solidFill>
            </a:endParaRPr>
          </a:p>
          <a:p>
            <a:pPr>
              <a:buFontTx/>
              <a:buNone/>
              <a:defRPr/>
            </a:pP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263356" y="3000151"/>
            <a:ext cx="16129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None/>
              <a:defRPr/>
            </a:pPr>
            <a:r>
              <a:rPr lang="fr-FR" sz="1600" b="1" dirty="0"/>
              <a:t>A. acétiques</a:t>
            </a:r>
          </a:p>
          <a:p>
            <a:pPr>
              <a:buFontTx/>
              <a:buNone/>
              <a:defRPr/>
            </a:pPr>
            <a:r>
              <a:rPr lang="fr-FR" sz="1200" dirty="0"/>
              <a:t>Pas en véto en France</a:t>
            </a:r>
          </a:p>
        </p:txBody>
      </p:sp>
      <p:cxnSp>
        <p:nvCxnSpPr>
          <p:cNvPr id="22542" name="Connecteur droit avec flèche 16"/>
          <p:cNvCxnSpPr>
            <a:cxnSpLocks noChangeShapeType="1"/>
          </p:cNvCxnSpPr>
          <p:nvPr/>
        </p:nvCxnSpPr>
        <p:spPr bwMode="auto">
          <a:xfrm>
            <a:off x="2770981" y="2581051"/>
            <a:ext cx="914400" cy="914400"/>
          </a:xfrm>
          <a:prstGeom prst="straightConnector1">
            <a:avLst/>
          </a:prstGeom>
          <a:noFill/>
          <a:ln>
            <a:noFill/>
          </a:ln>
          <a:effectLst>
            <a:outerShdw dist="35921" dir="2700000" algn="ctr" rotWithShape="0">
              <a:srgbClr val="FE9B03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E9B03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3" name="Connecteur droit avec flèche 2"/>
          <p:cNvCxnSpPr>
            <a:stCxn id="22531" idx="2"/>
            <a:endCxn id="22532" idx="0"/>
          </p:cNvCxnSpPr>
          <p:nvPr/>
        </p:nvCxnSpPr>
        <p:spPr bwMode="auto">
          <a:xfrm flipH="1">
            <a:off x="686344" y="2581051"/>
            <a:ext cx="2802695" cy="583101"/>
          </a:xfrm>
          <a:prstGeom prst="straightConnector1">
            <a:avLst/>
          </a:prstGeom>
          <a:noFill/>
          <a:ln w="25400" cap="flat" cmpd="sng" algn="ctr">
            <a:solidFill>
              <a:srgbClr val="FE9B03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cxnSp>
        <p:nvCxnSpPr>
          <p:cNvPr id="19" name="Connecteur droit avec flèche 18"/>
          <p:cNvCxnSpPr/>
          <p:nvPr/>
        </p:nvCxnSpPr>
        <p:spPr bwMode="auto">
          <a:xfrm flipH="1">
            <a:off x="2312193" y="2581051"/>
            <a:ext cx="1161258" cy="390525"/>
          </a:xfrm>
          <a:prstGeom prst="straightConnector1">
            <a:avLst/>
          </a:prstGeom>
          <a:noFill/>
          <a:ln w="25400" cap="flat" cmpd="sng" algn="ctr">
            <a:solidFill>
              <a:srgbClr val="FE9B03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cxnSp>
        <p:nvCxnSpPr>
          <p:cNvPr id="22" name="Connecteur droit avec flèche 21"/>
          <p:cNvCxnSpPr>
            <a:endCxn id="12" idx="0"/>
          </p:cNvCxnSpPr>
          <p:nvPr/>
        </p:nvCxnSpPr>
        <p:spPr bwMode="auto">
          <a:xfrm>
            <a:off x="3597057" y="2604063"/>
            <a:ext cx="924719" cy="390525"/>
          </a:xfrm>
          <a:prstGeom prst="straightConnector1">
            <a:avLst/>
          </a:prstGeom>
          <a:noFill/>
          <a:ln w="25400" cap="flat" cmpd="sng" algn="ctr">
            <a:solidFill>
              <a:srgbClr val="FE9B03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cxnSp>
        <p:nvCxnSpPr>
          <p:cNvPr id="27" name="Connecteur droit avec flèche 26"/>
          <p:cNvCxnSpPr/>
          <p:nvPr/>
        </p:nvCxnSpPr>
        <p:spPr bwMode="auto">
          <a:xfrm>
            <a:off x="3473450" y="2581051"/>
            <a:ext cx="2178074" cy="419100"/>
          </a:xfrm>
          <a:prstGeom prst="straightConnector1">
            <a:avLst/>
          </a:prstGeom>
          <a:noFill/>
          <a:ln w="25400" cap="flat" cmpd="sng" algn="ctr">
            <a:solidFill>
              <a:srgbClr val="FE9B03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cxnSp>
        <p:nvCxnSpPr>
          <p:cNvPr id="31" name="Connecteur droit avec flèche 30"/>
          <p:cNvCxnSpPr>
            <a:cxnSpLocks/>
            <a:stCxn id="22533" idx="2"/>
          </p:cNvCxnSpPr>
          <p:nvPr/>
        </p:nvCxnSpPr>
        <p:spPr bwMode="auto">
          <a:xfrm flipH="1">
            <a:off x="2770981" y="4822479"/>
            <a:ext cx="539750" cy="191059"/>
          </a:xfrm>
          <a:prstGeom prst="straightConnector1">
            <a:avLst/>
          </a:prstGeom>
          <a:noFill/>
          <a:ln w="25400" cap="flat" cmpd="sng" algn="ctr">
            <a:solidFill>
              <a:srgbClr val="FE9B03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cxnSp>
        <p:nvCxnSpPr>
          <p:cNvPr id="33" name="Connecteur droit avec flèche 32"/>
          <p:cNvCxnSpPr>
            <a:stCxn id="22533" idx="2"/>
            <a:endCxn id="22535" idx="0"/>
          </p:cNvCxnSpPr>
          <p:nvPr/>
        </p:nvCxnSpPr>
        <p:spPr bwMode="auto">
          <a:xfrm>
            <a:off x="3310731" y="4822479"/>
            <a:ext cx="1087437" cy="148954"/>
          </a:xfrm>
          <a:prstGeom prst="straightConnector1">
            <a:avLst/>
          </a:prstGeom>
          <a:noFill/>
          <a:ln w="25400" cap="flat" cmpd="sng" algn="ctr">
            <a:solidFill>
              <a:srgbClr val="FE9B03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sp>
        <p:nvSpPr>
          <p:cNvPr id="20" name="Ellipse 19"/>
          <p:cNvSpPr/>
          <p:nvPr/>
        </p:nvSpPr>
        <p:spPr bwMode="auto">
          <a:xfrm>
            <a:off x="7139884" y="2069438"/>
            <a:ext cx="1872208" cy="2669083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lIns="90488" tIns="79200" rIns="90488" bIns="79200" rtlCol="0" anchor="ctr" anchorCtr="1">
            <a:spAutoFit/>
          </a:bodyPr>
          <a:lstStyle/>
          <a:p>
            <a:pPr algn="ctr"/>
            <a:endParaRPr lang="fr-FR"/>
          </a:p>
        </p:txBody>
      </p:sp>
      <p:sp>
        <p:nvSpPr>
          <p:cNvPr id="38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967793" y="116632"/>
            <a:ext cx="7561014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Arial" charset="0"/>
              </a:defRPr>
            </a:lvl2pPr>
            <a:lvl3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Arial" charset="0"/>
              </a:defRPr>
            </a:lvl3pPr>
            <a:lvl4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Arial" charset="0"/>
              </a:defRPr>
            </a:lvl4pPr>
            <a:lvl5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Arial" charset="0"/>
              </a:defRPr>
            </a:lvl5pPr>
            <a:lvl6pPr marL="4572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Unicode MS" pitchFamily="34" charset="-128"/>
              </a:defRPr>
            </a:lvl6pPr>
            <a:lvl7pPr marL="9144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Unicode MS" pitchFamily="34" charset="-128"/>
              </a:defRPr>
            </a:lvl7pPr>
            <a:lvl8pPr marL="13716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Unicode MS" pitchFamily="34" charset="-128"/>
              </a:defRPr>
            </a:lvl8pPr>
            <a:lvl9pPr marL="18288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Unicode MS" pitchFamily="34" charset="-128"/>
              </a:defRPr>
            </a:lvl9pPr>
          </a:lstStyle>
          <a:p>
            <a:pPr>
              <a:buNone/>
            </a:pPr>
            <a:r>
              <a:rPr lang="fr-FR" altLang="fr-FR" sz="4400" kern="0" dirty="0"/>
              <a:t>Classification des AINS</a:t>
            </a:r>
          </a:p>
        </p:txBody>
      </p:sp>
      <p:sp>
        <p:nvSpPr>
          <p:cNvPr id="21" name="Ellipse 20"/>
          <p:cNvSpPr/>
          <p:nvPr/>
        </p:nvSpPr>
        <p:spPr bwMode="auto">
          <a:xfrm>
            <a:off x="35496" y="1196752"/>
            <a:ext cx="6660232" cy="4896544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lIns="90488" tIns="79200" rIns="90488" bIns="79200" rtlCol="0" anchor="ctr" anchorCtr="1">
            <a:spAutoFit/>
          </a:bodyPr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2312193" y="1422417"/>
            <a:ext cx="23471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3200" b="1" u="sng" dirty="0">
                <a:solidFill>
                  <a:srgbClr val="C00000"/>
                </a:solidFill>
              </a:rPr>
              <a:t>Classiques</a:t>
            </a:r>
          </a:p>
        </p:txBody>
      </p:sp>
      <p:sp>
        <p:nvSpPr>
          <p:cNvPr id="24" name="Étoile à 5 branches 23"/>
          <p:cNvSpPr/>
          <p:nvPr/>
        </p:nvSpPr>
        <p:spPr>
          <a:xfrm>
            <a:off x="7139884" y="1804392"/>
            <a:ext cx="864384" cy="79208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395537" y="6312341"/>
            <a:ext cx="8482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2000" b="1" dirty="0">
                <a:solidFill>
                  <a:srgbClr val="002060"/>
                </a:solidFill>
              </a:rPr>
              <a:t>Il faut </a:t>
            </a:r>
            <a:r>
              <a:rPr lang="fr-FR" sz="2000" b="1" u="sng" dirty="0">
                <a:solidFill>
                  <a:srgbClr val="002060"/>
                </a:solidFill>
              </a:rPr>
              <a:t>connaître les noms </a:t>
            </a:r>
            <a:r>
              <a:rPr lang="fr-FR" sz="2000" b="1" dirty="0">
                <a:solidFill>
                  <a:srgbClr val="002060"/>
                </a:solidFill>
              </a:rPr>
              <a:t>des principes actifs mais pas des familles</a:t>
            </a:r>
          </a:p>
        </p:txBody>
      </p:sp>
    </p:spTree>
    <p:extLst>
      <p:ext uri="{BB962C8B-B14F-4D97-AF65-F5344CB8AC3E}">
        <p14:creationId xmlns:p14="http://schemas.microsoft.com/office/powerpoint/2010/main" val="405773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6104908"/>
              </p:ext>
            </p:extLst>
          </p:nvPr>
        </p:nvGraphicFramePr>
        <p:xfrm>
          <a:off x="287523" y="488576"/>
          <a:ext cx="8568953" cy="635511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944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18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94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25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87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719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7144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CN/</a:t>
                      </a:r>
                      <a:r>
                        <a:rPr lang="fr-FR" sz="1400" baseline="0" dirty="0"/>
                        <a:t> CT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BV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CV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PC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 Indication</a:t>
                      </a:r>
                      <a:r>
                        <a:rPr lang="fr-FR" sz="1400" baseline="0" dirty="0"/>
                        <a:t> AMM (RCP)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911">
                <a:tc>
                  <a:txBody>
                    <a:bodyPr/>
                    <a:lstStyle/>
                    <a:p>
                      <a:r>
                        <a:rPr lang="fr-FR" sz="1600" dirty="0"/>
                        <a:t>a. salicylique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err="1"/>
                        <a:t>Infl</a:t>
                      </a:r>
                      <a:r>
                        <a:rPr lang="fr-FR" sz="1200" baseline="0" dirty="0"/>
                        <a:t> associée à infection (BV/PC)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baseline="0" dirty="0"/>
                        <a:t>+volailles</a:t>
                      </a:r>
                      <a:endParaRPr lang="fr-FR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682">
                <a:tc>
                  <a:txBody>
                    <a:bodyPr/>
                    <a:lstStyle/>
                    <a:p>
                      <a:r>
                        <a:rPr lang="fr-FR" sz="1600" dirty="0" err="1"/>
                        <a:t>carprofène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Ostéo-articulaire/</a:t>
                      </a:r>
                      <a:r>
                        <a:rPr lang="fr-FR" sz="1200" dirty="0" err="1"/>
                        <a:t>chir</a:t>
                      </a:r>
                      <a:endParaRPr lang="fr-FR" sz="1200" dirty="0"/>
                    </a:p>
                    <a:p>
                      <a:r>
                        <a:rPr lang="fr-FR" sz="1200" dirty="0" err="1"/>
                        <a:t>Infl</a:t>
                      </a:r>
                      <a:r>
                        <a:rPr lang="fr-FR" sz="1200" baseline="0" dirty="0"/>
                        <a:t> associée à infection (BV)</a:t>
                      </a:r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8682">
                <a:tc>
                  <a:txBody>
                    <a:bodyPr/>
                    <a:lstStyle/>
                    <a:p>
                      <a:r>
                        <a:rPr lang="fr-FR" sz="1600" dirty="0" err="1"/>
                        <a:t>ketoprofène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Ostéo-articulaire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err="1"/>
                        <a:t>Infl</a:t>
                      </a:r>
                      <a:r>
                        <a:rPr lang="fr-FR" sz="1200" baseline="0" dirty="0"/>
                        <a:t> associée à infection(BV/PC)</a:t>
                      </a:r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9845">
                <a:tc>
                  <a:txBody>
                    <a:bodyPr/>
                    <a:lstStyle/>
                    <a:p>
                      <a:r>
                        <a:rPr lang="fr-FR" sz="1600" dirty="0" err="1"/>
                        <a:t>vedaprofène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Ostéo-articulaire/ tissus mous</a:t>
                      </a:r>
                    </a:p>
                    <a:p>
                      <a:r>
                        <a:rPr lang="fr-FR" sz="1200" dirty="0"/>
                        <a:t>Efficacité discutée</a:t>
                      </a:r>
                      <a:endParaRPr lang="fr-FR" sz="12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4844">
                <a:tc>
                  <a:txBody>
                    <a:bodyPr/>
                    <a:lstStyle/>
                    <a:p>
                      <a:r>
                        <a:rPr lang="fr-FR" sz="1600" dirty="0" err="1"/>
                        <a:t>Flunixine</a:t>
                      </a:r>
                      <a:r>
                        <a:rPr lang="fr-FR" sz="1600" dirty="0"/>
                        <a:t> </a:t>
                      </a:r>
                      <a:r>
                        <a:rPr lang="fr-FR" sz="1600" dirty="0" err="1"/>
                        <a:t>méglumine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Ostéo-articulaire/colique</a:t>
                      </a:r>
                    </a:p>
                    <a:p>
                      <a:r>
                        <a:rPr lang="fr-FR" sz="1200" dirty="0" err="1"/>
                        <a:t>Infl</a:t>
                      </a:r>
                      <a:r>
                        <a:rPr lang="fr-FR" sz="1200" baseline="0" dirty="0"/>
                        <a:t> associée à infection (BV/PC)</a:t>
                      </a:r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4844">
                <a:tc>
                  <a:txBody>
                    <a:bodyPr/>
                    <a:lstStyle/>
                    <a:p>
                      <a:r>
                        <a:rPr lang="fr-FR" sz="1600" dirty="0"/>
                        <a:t>acide </a:t>
                      </a:r>
                      <a:r>
                        <a:rPr lang="fr-FR" sz="1600" dirty="0" err="1"/>
                        <a:t>tolfénamique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Ostéo-articulaire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8682">
                <a:tc>
                  <a:txBody>
                    <a:bodyPr/>
                    <a:lstStyle/>
                    <a:p>
                      <a:r>
                        <a:rPr lang="fr-FR" sz="1600" dirty="0" err="1"/>
                        <a:t>meloxicam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Ostéo-articulaire/</a:t>
                      </a:r>
                      <a:r>
                        <a:rPr lang="fr-FR" sz="1200" dirty="0" err="1"/>
                        <a:t>chir</a:t>
                      </a:r>
                      <a:r>
                        <a:rPr lang="fr-FR" sz="1200" dirty="0"/>
                        <a:t>/Colique</a:t>
                      </a:r>
                    </a:p>
                    <a:p>
                      <a:r>
                        <a:rPr lang="fr-FR" sz="1200" dirty="0" err="1"/>
                        <a:t>Infl</a:t>
                      </a:r>
                      <a:r>
                        <a:rPr lang="fr-FR" sz="1200" baseline="0" dirty="0"/>
                        <a:t> associée à infection (BV/PC)</a:t>
                      </a:r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911">
                <a:tc>
                  <a:txBody>
                    <a:bodyPr/>
                    <a:lstStyle/>
                    <a:p>
                      <a:r>
                        <a:rPr lang="fr-FR" sz="1600" dirty="0" err="1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Suxibuzone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 New!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X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(exclu conso)</a:t>
                      </a:r>
                      <a:endParaRPr lang="fr-FR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0" i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douleur et de l’inflammation d'intensité légère associées aux affections </a:t>
                      </a:r>
                      <a:r>
                        <a:rPr lang="fr-FR" sz="1200" b="0" i="0" kern="1200" dirty="0" err="1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musculo-squelettiques</a:t>
                      </a:r>
                      <a:r>
                        <a:rPr lang="fr-FR" sz="1200" b="0" i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fr-FR" sz="1400" b="1" dirty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0956745"/>
                  </a:ext>
                </a:extLst>
              </a:tr>
              <a:tr h="339911"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rgbClr val="FF0000"/>
                          </a:solidFill>
                        </a:rPr>
                        <a:t>phénylbutazone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X</a:t>
                      </a:r>
                      <a:r>
                        <a:rPr lang="fr-FR" sz="1400" dirty="0">
                          <a:solidFill>
                            <a:srgbClr val="FF0000"/>
                          </a:solidFill>
                        </a:rPr>
                        <a:t>(CN)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rgbClr val="FF0000"/>
                          </a:solidFill>
                        </a:rPr>
                        <a:t>CV : fourbure chronique</a:t>
                      </a:r>
                      <a:endParaRPr lang="fr-FR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49777">
                <a:tc>
                  <a:txBody>
                    <a:bodyPr/>
                    <a:lstStyle/>
                    <a:p>
                      <a:r>
                        <a:rPr lang="fr-FR" sz="1400" dirty="0" err="1">
                          <a:solidFill>
                            <a:srgbClr val="FF0000"/>
                          </a:solidFill>
                        </a:rPr>
                        <a:t>Métamizole</a:t>
                      </a:r>
                      <a:endParaRPr lang="fr-FR" sz="1400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fr-FR" sz="1400" dirty="0">
                          <a:solidFill>
                            <a:srgbClr val="FF0000"/>
                          </a:solidFill>
                        </a:rPr>
                        <a:t>(=</a:t>
                      </a:r>
                      <a:r>
                        <a:rPr lang="fr-FR" sz="1400" dirty="0" err="1">
                          <a:solidFill>
                            <a:srgbClr val="FF0000"/>
                          </a:solidFill>
                        </a:rPr>
                        <a:t>dipyrone</a:t>
                      </a:r>
                      <a:r>
                        <a:rPr lang="fr-FR" sz="1400" dirty="0">
                          <a:solidFill>
                            <a:srgbClr val="FF0000"/>
                          </a:solidFill>
                        </a:rPr>
                        <a:t>)</a:t>
                      </a:r>
                    </a:p>
                    <a:p>
                      <a:r>
                        <a:rPr lang="fr-FR" sz="1400" dirty="0">
                          <a:solidFill>
                            <a:srgbClr val="FF0000"/>
                          </a:solidFill>
                        </a:rPr>
                        <a:t>(=noramidopyrine)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rgbClr val="FF0000"/>
                          </a:solidFill>
                        </a:rPr>
                        <a:t>ANTISPASMODIQUE</a:t>
                      </a:r>
                    </a:p>
                    <a:p>
                      <a:r>
                        <a:rPr lang="fr-FR" sz="1400" dirty="0">
                          <a:solidFill>
                            <a:srgbClr val="FF0000"/>
                          </a:solidFill>
                        </a:rPr>
                        <a:t>ANTIPYRETIQUE</a:t>
                      </a:r>
                      <a:endParaRPr lang="fr-FR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67544" y="0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fr-FR" altLang="fr-FR" b="1" kern="0" dirty="0">
                <a:solidFill>
                  <a:srgbClr val="C00000"/>
                </a:solidFill>
                <a:latin typeface="Arial"/>
                <a:ea typeface="+mj-ea"/>
                <a:cs typeface="+mj-cs"/>
              </a:rPr>
              <a:t>Liste des AINS disponibles en France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0911061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2505763"/>
              </p:ext>
            </p:extLst>
          </p:nvPr>
        </p:nvGraphicFramePr>
        <p:xfrm>
          <a:off x="395536" y="980728"/>
          <a:ext cx="8568953" cy="257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4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7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34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25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62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643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CN/</a:t>
                      </a:r>
                      <a:r>
                        <a:rPr lang="fr-FR" baseline="0" dirty="0"/>
                        <a:t> CT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BV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/>
                        <a:t>firocoxib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X (CN)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Ostéo-articulaire/</a:t>
                      </a:r>
                      <a:r>
                        <a:rPr lang="fr-FR" dirty="0" err="1"/>
                        <a:t>chir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/>
                        <a:t>robénacoxib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Ostéo-articulaire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/>
                        <a:t>cimicoxib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X (CN)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Ostéo-articulaire/</a:t>
                      </a:r>
                      <a:r>
                        <a:rPr lang="fr-FR" dirty="0" err="1"/>
                        <a:t>chir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/>
                        <a:t>enflicoxib</a:t>
                      </a:r>
                      <a:r>
                        <a:rPr lang="fr-FR" baseline="0" dirty="0"/>
                        <a:t> </a:t>
                      </a:r>
                      <a:endParaRPr lang="fr-FR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X(CN)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Arthrose 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381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/>
                        <a:t>mavacoxib</a:t>
                      </a:r>
                      <a:endParaRPr lang="fr-FR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X</a:t>
                      </a:r>
                      <a:r>
                        <a:rPr lang="fr-FR" baseline="0" dirty="0"/>
                        <a:t> (CN)</a:t>
                      </a:r>
                      <a:endParaRPr lang="fr-FR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Arthrose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17481" y="260648"/>
            <a:ext cx="8856983" cy="477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fr-FR" altLang="fr-FR" sz="2800" b="1" kern="0" dirty="0">
                <a:solidFill>
                  <a:srgbClr val="C00000"/>
                </a:solidFill>
                <a:latin typeface="Arial"/>
                <a:ea typeface="+mj-ea"/>
                <a:cs typeface="+mj-cs"/>
              </a:rPr>
              <a:t>Liste des AINS disponibles en France (suite)</a:t>
            </a:r>
            <a:endParaRPr lang="fr-FR" sz="1200" dirty="0"/>
          </a:p>
        </p:txBody>
      </p:sp>
      <p:sp>
        <p:nvSpPr>
          <p:cNvPr id="2" name="ZoneTexte 1"/>
          <p:cNvSpPr txBox="1"/>
          <p:nvPr/>
        </p:nvSpPr>
        <p:spPr>
          <a:xfrm>
            <a:off x="536079" y="4311460"/>
            <a:ext cx="7962002" cy="1015663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Savoir dire que c’est un AINS quand vous voyez le nom du PA</a:t>
            </a:r>
          </a:p>
          <a:p>
            <a:pPr>
              <a:buNone/>
            </a:pP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Savoir si c’est un COX-2 sélectif ou non </a:t>
            </a:r>
          </a:p>
          <a:p>
            <a:pPr>
              <a:buNone/>
            </a:pP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Connaître les PA particuliers : PBZ, </a:t>
            </a:r>
            <a:r>
              <a:rPr lang="fr-FR" sz="2000" b="1" dirty="0" err="1">
                <a:solidFill>
                  <a:schemeClr val="accent6">
                    <a:lumMod val="75000"/>
                  </a:schemeClr>
                </a:solidFill>
              </a:rPr>
              <a:t>dipyrone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 + particularités PK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236296" y="3975920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>
                <a:solidFill>
                  <a:srgbClr val="0000CC"/>
                </a:solidFill>
                <a:latin typeface="Arial Black" panose="020B0A04020102020204" pitchFamily="34" charset="0"/>
              </a:rPr>
              <a:t>Objectifs</a:t>
            </a:r>
          </a:p>
        </p:txBody>
      </p:sp>
    </p:spTree>
    <p:extLst>
      <p:ext uri="{BB962C8B-B14F-4D97-AF65-F5344CB8AC3E}">
        <p14:creationId xmlns:p14="http://schemas.microsoft.com/office/powerpoint/2010/main" val="33527857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6281" y="2780928"/>
            <a:ext cx="7891437" cy="803275"/>
          </a:xfrm>
          <a:noFill/>
          <a:extLst>
            <a:ext uri="{91240B29-F687-4F45-9708-019B960494DF}">
              <a14:hiddenLine xmlns:a14="http://schemas.microsoft.com/office/drawing/2010/main" w="28575" cap="flat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 lIns="198417" tIns="119048" rIns="198417" bIns="119048"/>
          <a:lstStyle/>
          <a:p>
            <a:pPr defTabSz="820738"/>
            <a:r>
              <a:rPr lang="fr-FR" altLang="fr-FR" dirty="0"/>
              <a:t>Sélectivité COX-1/COX-2</a:t>
            </a:r>
          </a:p>
        </p:txBody>
      </p:sp>
    </p:spTree>
    <p:extLst>
      <p:ext uri="{BB962C8B-B14F-4D97-AF65-F5344CB8AC3E}">
        <p14:creationId xmlns:p14="http://schemas.microsoft.com/office/powerpoint/2010/main" val="284252329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55638" y="44450"/>
            <a:ext cx="7831137" cy="1165225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4100" dirty="0"/>
              <a:t>Cyclo-oxygénases : COX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96752"/>
            <a:ext cx="8712646" cy="5327922"/>
          </a:xfrm>
          <a:solidFill>
            <a:schemeClr val="bg1"/>
          </a:solidFill>
          <a:ln>
            <a:miter lim="800000"/>
            <a:headEnd/>
            <a:tailEnd/>
          </a:ln>
        </p:spPr>
        <p:txBody>
          <a:bodyPr lIns="94805" tIns="47402" rIns="94805" bIns="47402">
            <a:normAutofit fontScale="92500" lnSpcReduction="20000"/>
          </a:bodyPr>
          <a:lstStyle/>
          <a:p>
            <a:pPr marL="0" indent="0">
              <a:lnSpc>
                <a:spcPct val="70000"/>
              </a:lnSpc>
              <a:buFontTx/>
              <a:buNone/>
              <a:defRPr/>
            </a:pPr>
            <a:r>
              <a:rPr lang="fr-FR" altLang="fr-FR" sz="2300" dirty="0"/>
              <a:t>Deux principales formes de cyclo-oxygenases</a:t>
            </a:r>
          </a:p>
          <a:p>
            <a:pPr marL="0" indent="0">
              <a:lnSpc>
                <a:spcPct val="70000"/>
              </a:lnSpc>
              <a:buFontTx/>
              <a:buNone/>
              <a:defRPr/>
            </a:pPr>
            <a:endParaRPr lang="fr-FR" altLang="fr-FR" sz="1900" dirty="0"/>
          </a:p>
          <a:p>
            <a:pPr marL="0" indent="0">
              <a:lnSpc>
                <a:spcPct val="110000"/>
              </a:lnSpc>
              <a:defRPr/>
            </a:pPr>
            <a:r>
              <a:rPr lang="fr-FR" altLang="fr-FR" sz="2200" dirty="0">
                <a:solidFill>
                  <a:srgbClr val="C00000"/>
                </a:solidFill>
              </a:rPr>
              <a:t>COX1: </a:t>
            </a:r>
            <a:r>
              <a:rPr lang="fr-FR" altLang="fr-FR" sz="2000" dirty="0"/>
              <a:t>expression</a:t>
            </a:r>
            <a:r>
              <a:rPr lang="fr-FR" altLang="fr-FR" sz="2000" dirty="0">
                <a:solidFill>
                  <a:srgbClr val="C00000"/>
                </a:solidFill>
              </a:rPr>
              <a:t> </a:t>
            </a:r>
            <a:r>
              <a:rPr lang="fr-FR" altLang="fr-FR" sz="2000" u="sng" dirty="0">
                <a:solidFill>
                  <a:srgbClr val="C00000"/>
                </a:solidFill>
              </a:rPr>
              <a:t>constitutive</a:t>
            </a:r>
          </a:p>
          <a:p>
            <a:pPr marL="596900" lvl="1" indent="-193675">
              <a:lnSpc>
                <a:spcPct val="110000"/>
              </a:lnSpc>
              <a:defRPr/>
            </a:pPr>
            <a:r>
              <a:rPr lang="fr-FR" altLang="fr-FR" sz="2100" dirty="0">
                <a:solidFill>
                  <a:srgbClr val="00B050"/>
                </a:solidFill>
              </a:rPr>
              <a:t>Rôles physiologiques : </a:t>
            </a:r>
          </a:p>
          <a:p>
            <a:pPr marL="1054100" lvl="2" indent="-193675">
              <a:lnSpc>
                <a:spcPct val="110000"/>
              </a:lnSpc>
              <a:defRPr/>
            </a:pPr>
            <a:r>
              <a:rPr lang="fr-FR" altLang="fr-FR" sz="2100" dirty="0">
                <a:solidFill>
                  <a:srgbClr val="000000"/>
                </a:solidFill>
              </a:rPr>
              <a:t>protection </a:t>
            </a:r>
          </a:p>
          <a:p>
            <a:pPr marL="1454150" lvl="3" indent="-193675">
              <a:lnSpc>
                <a:spcPct val="110000"/>
              </a:lnSpc>
              <a:defRPr/>
            </a:pPr>
            <a:r>
              <a:rPr lang="fr-FR" altLang="fr-FR" sz="1600" dirty="0">
                <a:solidFill>
                  <a:srgbClr val="000000"/>
                </a:solidFill>
              </a:rPr>
              <a:t>Estomac : </a:t>
            </a:r>
            <a:r>
              <a:rPr lang="fr-FR" altLang="fr-FR" sz="1600" b="0" dirty="0">
                <a:solidFill>
                  <a:srgbClr val="000000"/>
                </a:solidFill>
              </a:rPr>
              <a:t>barrière muqueuse gastrique (protection contre l’acidité)</a:t>
            </a:r>
          </a:p>
          <a:p>
            <a:pPr marL="1454150" lvl="3" indent="-193675">
              <a:lnSpc>
                <a:spcPct val="110000"/>
              </a:lnSpc>
              <a:defRPr/>
            </a:pPr>
            <a:r>
              <a:rPr lang="fr-FR" altLang="fr-FR" sz="1600" dirty="0">
                <a:solidFill>
                  <a:srgbClr val="000000"/>
                </a:solidFill>
              </a:rPr>
              <a:t>Rein : </a:t>
            </a:r>
            <a:r>
              <a:rPr lang="fr-FR" altLang="fr-FR" sz="1600" b="0" dirty="0">
                <a:solidFill>
                  <a:srgbClr val="000000"/>
                </a:solidFill>
              </a:rPr>
              <a:t>vasodilatation de l’artériole afférente du glomérule</a:t>
            </a:r>
          </a:p>
          <a:p>
            <a:pPr marL="1054100" lvl="2" indent="-193675">
              <a:lnSpc>
                <a:spcPct val="110000"/>
              </a:lnSpc>
              <a:defRPr/>
            </a:pPr>
            <a:r>
              <a:rPr lang="fr-FR" altLang="fr-FR" sz="2000" dirty="0">
                <a:solidFill>
                  <a:srgbClr val="000000"/>
                </a:solidFill>
              </a:rPr>
              <a:t>Hémostase</a:t>
            </a:r>
          </a:p>
          <a:p>
            <a:pPr marL="596900" lvl="1" indent="-193675">
              <a:lnSpc>
                <a:spcPct val="110000"/>
              </a:lnSpc>
              <a:defRPr/>
            </a:pPr>
            <a:r>
              <a:rPr lang="fr-FR" altLang="fr-FR" sz="1900" b="0" dirty="0">
                <a:solidFill>
                  <a:srgbClr val="000000"/>
                </a:solidFill>
              </a:rPr>
              <a:t>Rôle dans l’inflammation ?</a:t>
            </a:r>
          </a:p>
          <a:p>
            <a:pPr marL="596900" lvl="1" indent="-193675">
              <a:lnSpc>
                <a:spcPct val="70000"/>
              </a:lnSpc>
              <a:buFontTx/>
              <a:buNone/>
              <a:defRPr/>
            </a:pPr>
            <a:endParaRPr lang="fr-FR" altLang="fr-FR" sz="1700" dirty="0">
              <a:solidFill>
                <a:srgbClr val="000000"/>
              </a:solidFill>
            </a:endParaRPr>
          </a:p>
          <a:p>
            <a:pPr marL="0" indent="0">
              <a:lnSpc>
                <a:spcPct val="70000"/>
              </a:lnSpc>
              <a:spcBef>
                <a:spcPct val="60000"/>
              </a:spcBef>
              <a:defRPr/>
            </a:pPr>
            <a:r>
              <a:rPr lang="fr-FR" altLang="fr-FR" sz="2200" dirty="0">
                <a:solidFill>
                  <a:srgbClr val="C00000"/>
                </a:solidFill>
              </a:rPr>
              <a:t>COX2 : </a:t>
            </a:r>
            <a:r>
              <a:rPr lang="fr-FR" altLang="fr-FR" sz="2200" dirty="0"/>
              <a:t>expression</a:t>
            </a:r>
            <a:r>
              <a:rPr lang="fr-FR" altLang="fr-FR" sz="2200" dirty="0">
                <a:solidFill>
                  <a:srgbClr val="C00000"/>
                </a:solidFill>
              </a:rPr>
              <a:t> </a:t>
            </a:r>
            <a:r>
              <a:rPr lang="fr-FR" altLang="fr-FR" sz="2200" u="sng" dirty="0">
                <a:solidFill>
                  <a:srgbClr val="C00000"/>
                </a:solidFill>
              </a:rPr>
              <a:t>majoritairement inductible </a:t>
            </a:r>
            <a:r>
              <a:rPr lang="fr-FR" altLang="fr-FR" sz="1700" b="0" dirty="0"/>
              <a:t>(par des cytokines entre autres)</a:t>
            </a:r>
            <a:endParaRPr lang="fr-FR" altLang="fr-FR" sz="1900" b="0" dirty="0"/>
          </a:p>
          <a:p>
            <a:pPr marL="596900" lvl="1" indent="-193675">
              <a:lnSpc>
                <a:spcPct val="120000"/>
              </a:lnSpc>
              <a:defRPr/>
            </a:pPr>
            <a:r>
              <a:rPr lang="fr-FR" altLang="fr-FR" sz="2000" dirty="0">
                <a:solidFill>
                  <a:srgbClr val="FF0000"/>
                </a:solidFill>
              </a:rPr>
              <a:t>Induction lors d’inflammation</a:t>
            </a:r>
          </a:p>
          <a:p>
            <a:pPr marL="596900" lvl="1" indent="-193675">
              <a:lnSpc>
                <a:spcPct val="120000"/>
              </a:lnSpc>
              <a:defRPr/>
            </a:pPr>
            <a:r>
              <a:rPr lang="fr-FR" altLang="fr-FR" sz="1900" dirty="0">
                <a:solidFill>
                  <a:srgbClr val="000000"/>
                </a:solidFill>
              </a:rPr>
              <a:t>Rôles dans </a:t>
            </a:r>
            <a:r>
              <a:rPr lang="fr-FR" altLang="fr-FR" sz="1900" dirty="0">
                <a:solidFill>
                  <a:srgbClr val="FF0000"/>
                </a:solidFill>
              </a:rPr>
              <a:t>douleur</a:t>
            </a:r>
            <a:r>
              <a:rPr lang="fr-FR" altLang="fr-FR" sz="1900" dirty="0">
                <a:solidFill>
                  <a:srgbClr val="000000"/>
                </a:solidFill>
              </a:rPr>
              <a:t>, </a:t>
            </a:r>
            <a:r>
              <a:rPr lang="fr-FR" altLang="fr-FR" sz="1900" dirty="0">
                <a:solidFill>
                  <a:srgbClr val="FF0000"/>
                </a:solidFill>
              </a:rPr>
              <a:t>croissance de tumeurs, </a:t>
            </a:r>
            <a:r>
              <a:rPr lang="fr-FR" altLang="fr-FR" sz="1900" dirty="0">
                <a:solidFill>
                  <a:srgbClr val="000000"/>
                </a:solidFill>
              </a:rPr>
              <a:t>nécrose, apoptose</a:t>
            </a:r>
          </a:p>
          <a:p>
            <a:pPr marL="596900" lvl="1" indent="-193675">
              <a:lnSpc>
                <a:spcPct val="120000"/>
              </a:lnSpc>
              <a:defRPr/>
            </a:pPr>
            <a:r>
              <a:rPr lang="fr-FR" altLang="fr-FR" sz="1900" b="0" u="sng" dirty="0">
                <a:solidFill>
                  <a:srgbClr val="000000"/>
                </a:solidFill>
              </a:rPr>
              <a:t>Rôles physiologiques : </a:t>
            </a:r>
            <a:r>
              <a:rPr lang="fr-FR" altLang="fr-FR" sz="1900" b="0" dirty="0">
                <a:solidFill>
                  <a:srgbClr val="000000"/>
                </a:solidFill>
              </a:rPr>
              <a:t>induction de l'ovulation et de la parturition</a:t>
            </a:r>
          </a:p>
          <a:p>
            <a:pPr marL="596900" lvl="1" indent="-193675">
              <a:lnSpc>
                <a:spcPct val="120000"/>
              </a:lnSpc>
              <a:defRPr/>
            </a:pPr>
            <a:r>
              <a:rPr lang="fr-FR" altLang="fr-FR" sz="1900" b="0" u="sng" dirty="0">
                <a:solidFill>
                  <a:srgbClr val="000000"/>
                </a:solidFill>
              </a:rPr>
              <a:t>Rôles </a:t>
            </a:r>
            <a:r>
              <a:rPr lang="fr-FR" altLang="fr-FR" sz="1900" b="0" u="sng" dirty="0" err="1">
                <a:solidFill>
                  <a:srgbClr val="000000"/>
                </a:solidFill>
              </a:rPr>
              <a:t>physio-pathologiques</a:t>
            </a:r>
            <a:r>
              <a:rPr lang="fr-FR" altLang="fr-FR" sz="1900" b="0" u="sng" dirty="0">
                <a:solidFill>
                  <a:srgbClr val="000000"/>
                </a:solidFill>
              </a:rPr>
              <a:t> : </a:t>
            </a:r>
            <a:r>
              <a:rPr lang="fr-FR" altLang="fr-FR" sz="1900" b="0" dirty="0">
                <a:solidFill>
                  <a:srgbClr val="000000"/>
                </a:solidFill>
              </a:rPr>
              <a:t>maintien de la fonction rénale, </a:t>
            </a:r>
            <a:r>
              <a:rPr lang="fr-FR" altLang="fr-FR" sz="1900" b="0" dirty="0" err="1">
                <a:solidFill>
                  <a:srgbClr val="000000"/>
                </a:solidFill>
              </a:rPr>
              <a:t>angiogénèse</a:t>
            </a:r>
            <a:r>
              <a:rPr lang="fr-FR" altLang="fr-FR" sz="1900" b="0" dirty="0">
                <a:solidFill>
                  <a:srgbClr val="000000"/>
                </a:solidFill>
              </a:rPr>
              <a:t>,  </a:t>
            </a:r>
            <a:r>
              <a:rPr lang="fr-FR" altLang="fr-FR" sz="1900" dirty="0">
                <a:solidFill>
                  <a:srgbClr val="000000"/>
                </a:solidFill>
              </a:rPr>
              <a:t>cicatrisation, </a:t>
            </a:r>
            <a:r>
              <a:rPr lang="fr-FR" altLang="fr-FR" sz="1900" b="0" dirty="0">
                <a:solidFill>
                  <a:srgbClr val="000000"/>
                </a:solidFill>
              </a:rPr>
              <a:t>… </a:t>
            </a:r>
            <a:endParaRPr lang="fr-FR" altLang="fr-FR" sz="1600" b="0" dirty="0">
              <a:solidFill>
                <a:srgbClr val="000000"/>
              </a:solidFill>
            </a:endParaRPr>
          </a:p>
          <a:p>
            <a:pPr marL="596900" lvl="1" indent="-193675">
              <a:lnSpc>
                <a:spcPct val="70000"/>
              </a:lnSpc>
              <a:defRPr/>
            </a:pPr>
            <a:endParaRPr lang="fr-FR" altLang="fr-FR" sz="2400" dirty="0">
              <a:solidFill>
                <a:srgbClr val="C00000"/>
              </a:solidFill>
            </a:endParaRPr>
          </a:p>
        </p:txBody>
      </p:sp>
      <p:sp>
        <p:nvSpPr>
          <p:cNvPr id="2" name="Accolade fermante 1"/>
          <p:cNvSpPr/>
          <p:nvPr/>
        </p:nvSpPr>
        <p:spPr bwMode="auto">
          <a:xfrm>
            <a:off x="6228184" y="2060848"/>
            <a:ext cx="360040" cy="1584176"/>
          </a:xfrm>
          <a:prstGeom prst="rightBrace">
            <a:avLst/>
          </a:prstGeom>
          <a:noFill/>
          <a:ln>
            <a:noFill/>
          </a:ln>
          <a:effectLst>
            <a:outerShdw dist="35921" dir="2700000" algn="ctr" rotWithShape="0">
              <a:srgbClr val="FE9B0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rgbClr val="FE9B03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0488" tIns="79200" rIns="90488" bIns="79200" numCol="1" rtlCol="0" anchor="t" anchorCtr="1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Tx/>
              <a:buAutoNum type="arabicPeriod"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37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Étoile à 5 branches 6">
            <a:extLst>
              <a:ext uri="{FF2B5EF4-FFF2-40B4-BE49-F238E27FC236}">
                <a16:creationId xmlns:a16="http://schemas.microsoft.com/office/drawing/2014/main" id="{7683F25B-07FD-4C8E-883F-70D74DFB98C2}"/>
              </a:ext>
            </a:extLst>
          </p:cNvPr>
          <p:cNvSpPr/>
          <p:nvPr/>
        </p:nvSpPr>
        <p:spPr>
          <a:xfrm>
            <a:off x="539552" y="5462588"/>
            <a:ext cx="864384" cy="79208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55638" y="44450"/>
            <a:ext cx="7831137" cy="1165225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4100"/>
              <a:t>COX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118475" cy="3989387"/>
          </a:xfrm>
          <a:solidFill>
            <a:schemeClr val="bg1"/>
          </a:solidFill>
          <a:ln>
            <a:miter lim="800000"/>
            <a:headEnd/>
            <a:tailEnd/>
          </a:ln>
        </p:spPr>
        <p:txBody>
          <a:bodyPr lIns="94805" tIns="47402" rIns="94805" bIns="47402">
            <a:normAutofit/>
          </a:bodyPr>
          <a:lstStyle/>
          <a:p>
            <a:pPr marL="0" indent="0">
              <a:lnSpc>
                <a:spcPct val="70000"/>
              </a:lnSpc>
              <a:buFontTx/>
              <a:buNone/>
              <a:defRPr/>
            </a:pPr>
            <a:endParaRPr lang="fr-FR" altLang="fr-FR" sz="1900" dirty="0"/>
          </a:p>
          <a:p>
            <a:pPr marL="0" indent="0">
              <a:lnSpc>
                <a:spcPct val="110000"/>
              </a:lnSpc>
              <a:defRPr/>
            </a:pPr>
            <a:r>
              <a:rPr lang="fr-FR" altLang="fr-FR" sz="2200" dirty="0">
                <a:solidFill>
                  <a:srgbClr val="C00000"/>
                </a:solidFill>
              </a:rPr>
              <a:t>COX1: </a:t>
            </a:r>
            <a:r>
              <a:rPr lang="fr-FR" altLang="fr-FR" sz="2000" dirty="0">
                <a:solidFill>
                  <a:srgbClr val="C00000"/>
                </a:solidFill>
              </a:rPr>
              <a:t>sécrétion constitutive</a:t>
            </a:r>
          </a:p>
          <a:p>
            <a:pPr marL="596900" lvl="1" indent="-193675">
              <a:lnSpc>
                <a:spcPct val="110000"/>
              </a:lnSpc>
              <a:defRPr/>
            </a:pPr>
            <a:r>
              <a:rPr lang="fr-FR" altLang="fr-FR" sz="2100" dirty="0">
                <a:solidFill>
                  <a:srgbClr val="000000"/>
                </a:solidFill>
              </a:rPr>
              <a:t>Rôle physiologique  </a:t>
            </a:r>
            <a:endParaRPr lang="fr-FR" altLang="fr-FR" sz="1600" dirty="0">
              <a:solidFill>
                <a:srgbClr val="000000"/>
              </a:solidFill>
            </a:endParaRPr>
          </a:p>
          <a:p>
            <a:pPr marL="596900" lvl="1" indent="-193675">
              <a:lnSpc>
                <a:spcPct val="110000"/>
              </a:lnSpc>
              <a:defRPr/>
            </a:pPr>
            <a:r>
              <a:rPr lang="fr-FR" altLang="fr-FR" sz="2100" dirty="0">
                <a:solidFill>
                  <a:srgbClr val="000000"/>
                </a:solidFill>
              </a:rPr>
              <a:t>Rôle dans l’inflammation </a:t>
            </a:r>
          </a:p>
          <a:p>
            <a:pPr marL="596900" lvl="1" indent="-193675">
              <a:lnSpc>
                <a:spcPct val="70000"/>
              </a:lnSpc>
              <a:buFontTx/>
              <a:buNone/>
              <a:defRPr/>
            </a:pPr>
            <a:endParaRPr lang="fr-FR" altLang="fr-FR" sz="1700" dirty="0">
              <a:solidFill>
                <a:srgbClr val="000000"/>
              </a:solidFill>
            </a:endParaRPr>
          </a:p>
          <a:p>
            <a:pPr marL="0" indent="0">
              <a:lnSpc>
                <a:spcPct val="70000"/>
              </a:lnSpc>
              <a:spcBef>
                <a:spcPct val="60000"/>
              </a:spcBef>
              <a:defRPr/>
            </a:pPr>
            <a:r>
              <a:rPr lang="fr-FR" altLang="fr-FR" sz="2200" dirty="0">
                <a:solidFill>
                  <a:srgbClr val="C00000"/>
                </a:solidFill>
              </a:rPr>
              <a:t>COX2 : sécrétion majoritairement inductible</a:t>
            </a:r>
          </a:p>
          <a:p>
            <a:pPr marL="596900" lvl="1" indent="-193675">
              <a:lnSpc>
                <a:spcPct val="120000"/>
              </a:lnSpc>
              <a:defRPr/>
            </a:pPr>
            <a:r>
              <a:rPr lang="fr-FR" altLang="fr-FR" sz="2000" dirty="0">
                <a:solidFill>
                  <a:srgbClr val="C00000"/>
                </a:solidFill>
              </a:rPr>
              <a:t>Induction lors d’inflammation</a:t>
            </a:r>
          </a:p>
          <a:p>
            <a:pPr marL="596900" lvl="1" indent="-193675">
              <a:lnSpc>
                <a:spcPct val="120000"/>
              </a:lnSpc>
              <a:defRPr/>
            </a:pPr>
            <a:r>
              <a:rPr lang="fr-FR" altLang="fr-FR" sz="1900" b="0" dirty="0">
                <a:solidFill>
                  <a:srgbClr val="000000"/>
                </a:solidFill>
              </a:rPr>
              <a:t>Rôles dans douleur, nécrose, croissance de tumeurs, apoptose</a:t>
            </a:r>
          </a:p>
          <a:p>
            <a:pPr marL="596900" lvl="1" indent="-193675">
              <a:lnSpc>
                <a:spcPct val="120000"/>
              </a:lnSpc>
              <a:defRPr/>
            </a:pPr>
            <a:r>
              <a:rPr lang="fr-FR" altLang="fr-FR" sz="1700" b="0" dirty="0">
                <a:solidFill>
                  <a:srgbClr val="000000"/>
                </a:solidFill>
              </a:rPr>
              <a:t>Physiologique : induction de l'ovulation et de la parturition, </a:t>
            </a:r>
            <a:r>
              <a:rPr lang="fr-FR" altLang="fr-FR" sz="1700" b="0" dirty="0" err="1">
                <a:solidFill>
                  <a:srgbClr val="000000"/>
                </a:solidFill>
              </a:rPr>
              <a:t>angiogénèse</a:t>
            </a:r>
            <a:r>
              <a:rPr lang="fr-FR" altLang="fr-FR" sz="1700" b="0" dirty="0">
                <a:solidFill>
                  <a:srgbClr val="000000"/>
                </a:solidFill>
              </a:rPr>
              <a:t>, fonction rénale, cicatrisation</a:t>
            </a:r>
            <a:endParaRPr lang="fr-FR" altLang="fr-FR" sz="1500" b="0" dirty="0">
              <a:solidFill>
                <a:srgbClr val="000000"/>
              </a:solidFill>
            </a:endParaRPr>
          </a:p>
          <a:p>
            <a:pPr marL="596900" lvl="1" indent="-193675">
              <a:lnSpc>
                <a:spcPct val="70000"/>
              </a:lnSpc>
              <a:defRPr/>
            </a:pPr>
            <a:endParaRPr lang="fr-FR" altLang="fr-FR" sz="2400" dirty="0">
              <a:solidFill>
                <a:srgbClr val="C00000"/>
              </a:solidFill>
            </a:endParaRPr>
          </a:p>
        </p:txBody>
      </p:sp>
      <p:sp>
        <p:nvSpPr>
          <p:cNvPr id="2" name="Accolade fermante 1"/>
          <p:cNvSpPr/>
          <p:nvPr/>
        </p:nvSpPr>
        <p:spPr bwMode="auto">
          <a:xfrm>
            <a:off x="6228184" y="2060848"/>
            <a:ext cx="360040" cy="1584176"/>
          </a:xfrm>
          <a:prstGeom prst="rightBrace">
            <a:avLst/>
          </a:prstGeom>
          <a:noFill/>
          <a:ln>
            <a:noFill/>
          </a:ln>
          <a:effectLst>
            <a:outerShdw dist="35921" dir="2700000" algn="ctr" rotWithShape="0">
              <a:srgbClr val="FE9B0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rgbClr val="FE9B03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0488" tIns="79200" rIns="90488" bIns="79200" numCol="1" rtlCol="0" anchor="t" anchorCtr="1" compatLnSpc="1">
            <a:prstTxWarp prst="textNoShape">
              <a:avLst/>
            </a:prstTxWarp>
            <a:spAutoFit/>
          </a:bodyPr>
          <a:lstStyle/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fr-F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56159" y="2204864"/>
            <a:ext cx="7700506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dirty="0">
                <a:solidFill>
                  <a:srgbClr val="FF0000"/>
                </a:solidFill>
              </a:rPr>
              <a:t>Inhibition COX1 = effets indésirables des AINS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308959" y="4300361"/>
            <a:ext cx="6526082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dirty="0">
                <a:solidFill>
                  <a:srgbClr val="FF0000"/>
                </a:solidFill>
              </a:rPr>
              <a:t>Inhibition COX2 = effets thérapeutiques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BAF6D24-A7F8-45C3-A186-AFF475400FDE}"/>
              </a:ext>
            </a:extLst>
          </p:cNvPr>
          <p:cNvSpPr txBox="1"/>
          <p:nvPr/>
        </p:nvSpPr>
        <p:spPr>
          <a:xfrm>
            <a:off x="1043608" y="5847365"/>
            <a:ext cx="72811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dirty="0"/>
              <a:t>Attention: la réalité clinique n’est pas si nette</a:t>
            </a:r>
          </a:p>
        </p:txBody>
      </p:sp>
    </p:spTree>
    <p:extLst>
      <p:ext uri="{BB962C8B-B14F-4D97-AF65-F5344CB8AC3E}">
        <p14:creationId xmlns:p14="http://schemas.microsoft.com/office/powerpoint/2010/main" val="403935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 descr="noir)"/>
          <p:cNvSpPr>
            <a:spLocks noChangeArrowheads="1"/>
          </p:cNvSpPr>
          <p:nvPr/>
        </p:nvSpPr>
        <p:spPr bwMode="auto">
          <a:xfrm>
            <a:off x="395536" y="2110735"/>
            <a:ext cx="6618801" cy="132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pattFill prst="ltVert">
                  <a:fgClr>
                    <a:schemeClr val="tx1"/>
                  </a:fgClr>
                  <a:bgClr>
                    <a:schemeClr val="bg1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lnSpc>
                <a:spcPct val="90000"/>
              </a:lnSpc>
              <a:spcBef>
                <a:spcPct val="30000"/>
              </a:spcBef>
              <a:buSzPct val="100000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lnSpc>
                <a:spcPct val="90000"/>
              </a:lnSpc>
              <a:spcBef>
                <a:spcPct val="30000"/>
              </a:spcBef>
              <a:buSzPct val="100000"/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ct val="0"/>
              </a:spcBef>
              <a:buSzTx/>
            </a:pPr>
            <a:r>
              <a:rPr lang="fr-FR" altLang="fr-FR" sz="2800" u="sng" dirty="0">
                <a:solidFill>
                  <a:srgbClr val="C00000"/>
                </a:solidFill>
                <a:latin typeface="Arial"/>
              </a:rPr>
              <a:t>Aspirine</a:t>
            </a:r>
            <a:r>
              <a:rPr lang="fr-FR" altLang="fr-FR" sz="2800" dirty="0">
                <a:solidFill>
                  <a:srgbClr val="C00000"/>
                </a:solidFill>
                <a:latin typeface="Arial"/>
              </a:rPr>
              <a:t> 			</a:t>
            </a:r>
            <a:r>
              <a:rPr lang="fr-FR" altLang="fr-FR" sz="2800" dirty="0">
                <a:solidFill>
                  <a:srgbClr val="000000"/>
                </a:solidFill>
                <a:latin typeface="Arial"/>
              </a:rPr>
              <a:t>Cox1 &gt;&gt;&gt; Cox2</a:t>
            </a:r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fr-FR" altLang="fr-FR" sz="2800" dirty="0">
              <a:solidFill>
                <a:srgbClr val="000000"/>
              </a:solidFill>
              <a:latin typeface="Arial Unicode MS" pitchFamily="34" charset="-128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fr-FR" altLang="fr-FR" dirty="0">
                <a:latin typeface="+mn-lt"/>
              </a:rPr>
              <a:t>Fixation</a:t>
            </a:r>
            <a:r>
              <a:rPr lang="fr-FR" altLang="fr-FR" dirty="0">
                <a:solidFill>
                  <a:srgbClr val="FE9B03"/>
                </a:solidFill>
                <a:latin typeface="+mn-lt"/>
              </a:rPr>
              <a:t> </a:t>
            </a:r>
            <a:r>
              <a:rPr lang="fr-FR" altLang="fr-FR" dirty="0">
                <a:solidFill>
                  <a:srgbClr val="FF0000"/>
                </a:solidFill>
                <a:latin typeface="+mn-lt"/>
              </a:rPr>
              <a:t>IRREVERSIBLE </a:t>
            </a:r>
            <a:r>
              <a:rPr lang="fr-FR" altLang="fr-FR" dirty="0">
                <a:latin typeface="+mn-lt"/>
              </a:rPr>
              <a:t>sur COX 1 et COX 2</a:t>
            </a:r>
          </a:p>
        </p:txBody>
      </p:sp>
      <p:sp>
        <p:nvSpPr>
          <p:cNvPr id="51204" name="Rectangle 5" descr="noir)"/>
          <p:cNvSpPr>
            <a:spLocks noChangeArrowheads="1"/>
          </p:cNvSpPr>
          <p:nvPr/>
        </p:nvSpPr>
        <p:spPr bwMode="auto">
          <a:xfrm>
            <a:off x="395536" y="4177891"/>
            <a:ext cx="8064896" cy="736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pattFill prst="ltVert">
                  <a:fgClr>
                    <a:schemeClr val="tx1"/>
                  </a:fgClr>
                  <a:bgClr>
                    <a:schemeClr val="bg1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lnSpc>
                <a:spcPct val="90000"/>
              </a:lnSpc>
              <a:spcBef>
                <a:spcPct val="30000"/>
              </a:spcBef>
              <a:buSzPct val="100000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62000">
              <a:lnSpc>
                <a:spcPct val="90000"/>
              </a:lnSpc>
              <a:spcBef>
                <a:spcPct val="30000"/>
              </a:spcBef>
              <a:buSzPct val="100000"/>
              <a:defRPr sz="1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620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ct val="0"/>
              </a:spcBef>
              <a:buSzTx/>
            </a:pPr>
            <a:r>
              <a:rPr lang="fr-FR" altLang="fr-FR" sz="1600" u="sng" dirty="0" err="1">
                <a:solidFill>
                  <a:srgbClr val="C00000"/>
                </a:solidFill>
                <a:latin typeface="Arial"/>
              </a:rPr>
              <a:t>Ac</a:t>
            </a:r>
            <a:r>
              <a:rPr lang="fr-FR" altLang="fr-FR" sz="1600" u="sng" dirty="0">
                <a:solidFill>
                  <a:srgbClr val="C00000"/>
                </a:solidFill>
                <a:latin typeface="Arial"/>
              </a:rPr>
              <a:t>. salicylique</a:t>
            </a:r>
            <a:r>
              <a:rPr lang="fr-FR" altLang="fr-FR" sz="1400" dirty="0">
                <a:solidFill>
                  <a:srgbClr val="C00000"/>
                </a:solidFill>
                <a:latin typeface="Arial"/>
              </a:rPr>
              <a:t>		</a:t>
            </a:r>
            <a:r>
              <a:rPr lang="fr-FR" altLang="fr-FR" sz="1600" dirty="0">
                <a:solidFill>
                  <a:srgbClr val="000000"/>
                </a:solidFill>
                <a:latin typeface="Arial"/>
              </a:rPr>
              <a:t>Cox1 = Cox2</a:t>
            </a:r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fr-FR" altLang="fr-FR" sz="1400" dirty="0">
              <a:solidFill>
                <a:srgbClr val="C00000"/>
              </a:solidFill>
              <a:latin typeface="Arial Unicode MS" pitchFamily="34" charset="-128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fr-FR" altLang="fr-FR" sz="1200" b="0" dirty="0">
                <a:solidFill>
                  <a:srgbClr val="000000"/>
                </a:solidFill>
                <a:latin typeface="Arial"/>
              </a:rPr>
              <a:t>Inhibition sur Cox1 et Cox2 nécessite des concentrations beaucoup plus fortes que l’inhibition de Cox1 par l’aspirine</a:t>
            </a:r>
          </a:p>
        </p:txBody>
      </p:sp>
      <p:sp>
        <p:nvSpPr>
          <p:cNvPr id="51208" name="Rectangle 9"/>
          <p:cNvSpPr>
            <a:spLocks noGrp="1" noChangeArrowheads="1"/>
          </p:cNvSpPr>
          <p:nvPr>
            <p:ph type="title"/>
          </p:nvPr>
        </p:nvSpPr>
        <p:spPr bwMode="invGray">
          <a:xfrm>
            <a:off x="987425" y="404813"/>
            <a:ext cx="7297738" cy="1655762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3200" dirty="0">
                <a:solidFill>
                  <a:srgbClr val="FF0000"/>
                </a:solidFill>
              </a:rPr>
              <a:t>Aspirine</a:t>
            </a:r>
            <a:r>
              <a:rPr lang="fr-FR" altLang="fr-FR" sz="3200" dirty="0"/>
              <a:t> </a:t>
            </a:r>
            <a:r>
              <a:rPr lang="fr-FR" altLang="fr-FR" sz="3200" i="1" dirty="0"/>
              <a:t>vs</a:t>
            </a:r>
            <a:r>
              <a:rPr lang="fr-FR" altLang="fr-FR" sz="3200" dirty="0"/>
              <a:t> </a:t>
            </a:r>
            <a:r>
              <a:rPr lang="fr-FR" altLang="fr-FR" sz="3200" dirty="0" err="1"/>
              <a:t>Ac</a:t>
            </a:r>
            <a:r>
              <a:rPr lang="fr-FR" altLang="fr-FR" sz="3200" dirty="0"/>
              <a:t>. Salicylique</a:t>
            </a:r>
            <a:br>
              <a:rPr lang="fr-FR" altLang="fr-FR" sz="3200" dirty="0"/>
            </a:br>
            <a:endParaRPr lang="fr-FR" altLang="fr-FR" sz="3200" baseline="-250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179512" y="2708920"/>
            <a:ext cx="8712968" cy="115188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txBody>
          <a:bodyPr vert="horz" wrap="square" lIns="90488" tIns="79200" rIns="90488" bIns="79200" numCol="1" rtlCol="0" anchor="t" anchorCtr="1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Tx/>
              <a:buAutoNum type="arabicPeriod"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Étoile à 5 branches 5"/>
          <p:cNvSpPr/>
          <p:nvPr/>
        </p:nvSpPr>
        <p:spPr>
          <a:xfrm>
            <a:off x="7852971" y="2262716"/>
            <a:ext cx="864384" cy="79208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Étoile à 5 branches 6"/>
          <p:cNvSpPr/>
          <p:nvPr/>
        </p:nvSpPr>
        <p:spPr>
          <a:xfrm>
            <a:off x="8285163" y="2414697"/>
            <a:ext cx="864384" cy="79208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8627934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ChangeArrowheads="1"/>
          </p:cNvSpPr>
          <p:nvPr/>
        </p:nvSpPr>
        <p:spPr bwMode="white">
          <a:xfrm>
            <a:off x="709926" y="2051392"/>
            <a:ext cx="4190120" cy="474980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4805" tIns="47402" rIns="94805" bIns="47402" anchor="ctr"/>
          <a:lstStyle/>
          <a:p>
            <a:pPr algn="ctr">
              <a:buFontTx/>
              <a:buNone/>
              <a:defRPr/>
            </a:pPr>
            <a:endParaRPr lang="en-US" sz="2500" b="1">
              <a:solidFill>
                <a:srgbClr val="000000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431800" y="44624"/>
            <a:ext cx="8186738" cy="1231900"/>
          </a:xfrm>
          <a:noFill/>
          <a:extLst>
            <a:ext uri="{91240B29-F687-4F45-9708-019B960494DF}">
              <a14:hiddenLine xmlns:a14="http://schemas.microsoft.com/office/drawing/2010/main" w="25400" cap="flat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 lIns="198417" tIns="119048" rIns="198417" bIns="119048"/>
          <a:lstStyle/>
          <a:p>
            <a:pPr defTabSz="820738"/>
            <a:r>
              <a:rPr lang="fr-FR" altLang="fr-FR" dirty="0"/>
              <a:t>Inhibition COX-1 vs COX-2</a:t>
            </a:r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1035362" y="2348880"/>
            <a:ext cx="0" cy="32273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>
            <a:off x="1048062" y="5589240"/>
            <a:ext cx="345453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5846" name="Freeform 6"/>
          <p:cNvSpPr>
            <a:spLocks/>
          </p:cNvSpPr>
          <p:nvPr/>
        </p:nvSpPr>
        <p:spPr bwMode="auto">
          <a:xfrm>
            <a:off x="1259632" y="2973774"/>
            <a:ext cx="3470142" cy="2558535"/>
          </a:xfrm>
          <a:custGeom>
            <a:avLst/>
            <a:gdLst>
              <a:gd name="T0" fmla="*/ 0 w 4001"/>
              <a:gd name="T1" fmla="*/ 2147483647 h 1475"/>
              <a:gd name="T2" fmla="*/ 2147483647 w 4001"/>
              <a:gd name="T3" fmla="*/ 2147483647 h 1475"/>
              <a:gd name="T4" fmla="*/ 2147483647 w 4001"/>
              <a:gd name="T5" fmla="*/ 2147483647 h 1475"/>
              <a:gd name="T6" fmla="*/ 2147483647 w 4001"/>
              <a:gd name="T7" fmla="*/ 2147483647 h 1475"/>
              <a:gd name="T8" fmla="*/ 2147483647 w 4001"/>
              <a:gd name="T9" fmla="*/ 2147483647 h 1475"/>
              <a:gd name="T10" fmla="*/ 2147483647 w 4001"/>
              <a:gd name="T11" fmla="*/ 2147483647 h 1475"/>
              <a:gd name="T12" fmla="*/ 2147483647 w 4001"/>
              <a:gd name="T13" fmla="*/ 2147483647 h 1475"/>
              <a:gd name="T14" fmla="*/ 2147483647 w 4001"/>
              <a:gd name="T15" fmla="*/ 2147483647 h 1475"/>
              <a:gd name="T16" fmla="*/ 2147483647 w 4001"/>
              <a:gd name="T17" fmla="*/ 2147483647 h 1475"/>
              <a:gd name="T18" fmla="*/ 2147483647 w 4001"/>
              <a:gd name="T19" fmla="*/ 2147483647 h 1475"/>
              <a:gd name="T20" fmla="*/ 2147483647 w 4001"/>
              <a:gd name="T21" fmla="*/ 2147483647 h 1475"/>
              <a:gd name="T22" fmla="*/ 2147483647 w 4001"/>
              <a:gd name="T23" fmla="*/ 2147483647 h 1475"/>
              <a:gd name="T24" fmla="*/ 2147483647 w 4001"/>
              <a:gd name="T25" fmla="*/ 2147483647 h 1475"/>
              <a:gd name="T26" fmla="*/ 2147483647 w 4001"/>
              <a:gd name="T27" fmla="*/ 2147483647 h 1475"/>
              <a:gd name="T28" fmla="*/ 2147483647 w 4001"/>
              <a:gd name="T29" fmla="*/ 2147483647 h 1475"/>
              <a:gd name="T30" fmla="*/ 2147483647 w 4001"/>
              <a:gd name="T31" fmla="*/ 2147483647 h 1475"/>
              <a:gd name="T32" fmla="*/ 2147483647 w 4001"/>
              <a:gd name="T33" fmla="*/ 2147483647 h 1475"/>
              <a:gd name="T34" fmla="*/ 2147483647 w 4001"/>
              <a:gd name="T35" fmla="*/ 2147483647 h 1475"/>
              <a:gd name="T36" fmla="*/ 2147483647 w 4001"/>
              <a:gd name="T37" fmla="*/ 2147483647 h 1475"/>
              <a:gd name="T38" fmla="*/ 2147483647 w 4001"/>
              <a:gd name="T39" fmla="*/ 2147483647 h 1475"/>
              <a:gd name="T40" fmla="*/ 2147483647 w 4001"/>
              <a:gd name="T41" fmla="*/ 2147483647 h 1475"/>
              <a:gd name="T42" fmla="*/ 2147483647 w 4001"/>
              <a:gd name="T43" fmla="*/ 2147483647 h 1475"/>
              <a:gd name="T44" fmla="*/ 2147483647 w 4001"/>
              <a:gd name="T45" fmla="*/ 2147483647 h 1475"/>
              <a:gd name="T46" fmla="*/ 2147483647 w 4001"/>
              <a:gd name="T47" fmla="*/ 2147483647 h 1475"/>
              <a:gd name="T48" fmla="*/ 2147483647 w 4001"/>
              <a:gd name="T49" fmla="*/ 2147483647 h 1475"/>
              <a:gd name="T50" fmla="*/ 2147483647 w 4001"/>
              <a:gd name="T51" fmla="*/ 2147483647 h 1475"/>
              <a:gd name="T52" fmla="*/ 2147483647 w 4001"/>
              <a:gd name="T53" fmla="*/ 2147483647 h 1475"/>
              <a:gd name="T54" fmla="*/ 2147483647 w 4001"/>
              <a:gd name="T55" fmla="*/ 2147483647 h 1475"/>
              <a:gd name="T56" fmla="*/ 2147483647 w 4001"/>
              <a:gd name="T57" fmla="*/ 2147483647 h 1475"/>
              <a:gd name="T58" fmla="*/ 2147483647 w 4001"/>
              <a:gd name="T59" fmla="*/ 0 h 1475"/>
              <a:gd name="T60" fmla="*/ 2147483647 w 4001"/>
              <a:gd name="T61" fmla="*/ 2147483647 h 1475"/>
              <a:gd name="T62" fmla="*/ 2147483647 w 4001"/>
              <a:gd name="T63" fmla="*/ 2147483647 h 1475"/>
              <a:gd name="T64" fmla="*/ 2147483647 w 4001"/>
              <a:gd name="T65" fmla="*/ 2147483647 h 1475"/>
              <a:gd name="T66" fmla="*/ 2147483647 w 4001"/>
              <a:gd name="T67" fmla="*/ 2147483647 h 1475"/>
              <a:gd name="T68" fmla="*/ 2147483647 w 4001"/>
              <a:gd name="T69" fmla="*/ 2147483647 h 147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4001" h="1475">
                <a:moveTo>
                  <a:pt x="0" y="1473"/>
                </a:moveTo>
                <a:lnTo>
                  <a:pt x="757" y="1474"/>
                </a:lnTo>
                <a:lnTo>
                  <a:pt x="1152" y="1462"/>
                </a:lnTo>
                <a:lnTo>
                  <a:pt x="1325" y="1452"/>
                </a:lnTo>
                <a:lnTo>
                  <a:pt x="1460" y="1437"/>
                </a:lnTo>
                <a:lnTo>
                  <a:pt x="1604" y="1414"/>
                </a:lnTo>
                <a:lnTo>
                  <a:pt x="1702" y="1396"/>
                </a:lnTo>
                <a:lnTo>
                  <a:pt x="1792" y="1366"/>
                </a:lnTo>
                <a:lnTo>
                  <a:pt x="1862" y="1337"/>
                </a:lnTo>
                <a:lnTo>
                  <a:pt x="1923" y="1300"/>
                </a:lnTo>
                <a:lnTo>
                  <a:pt x="1960" y="1272"/>
                </a:lnTo>
                <a:lnTo>
                  <a:pt x="2016" y="1220"/>
                </a:lnTo>
                <a:lnTo>
                  <a:pt x="2070" y="1169"/>
                </a:lnTo>
                <a:lnTo>
                  <a:pt x="2118" y="1121"/>
                </a:lnTo>
                <a:lnTo>
                  <a:pt x="2162" y="1062"/>
                </a:lnTo>
                <a:lnTo>
                  <a:pt x="2210" y="995"/>
                </a:lnTo>
                <a:lnTo>
                  <a:pt x="2268" y="913"/>
                </a:lnTo>
                <a:lnTo>
                  <a:pt x="2326" y="823"/>
                </a:lnTo>
                <a:lnTo>
                  <a:pt x="2435" y="660"/>
                </a:lnTo>
                <a:lnTo>
                  <a:pt x="2606" y="420"/>
                </a:lnTo>
                <a:lnTo>
                  <a:pt x="2749" y="254"/>
                </a:lnTo>
                <a:lnTo>
                  <a:pt x="2884" y="150"/>
                </a:lnTo>
                <a:lnTo>
                  <a:pt x="3022" y="76"/>
                </a:lnTo>
                <a:lnTo>
                  <a:pt x="3172" y="37"/>
                </a:lnTo>
                <a:lnTo>
                  <a:pt x="3230" y="30"/>
                </a:lnTo>
                <a:lnTo>
                  <a:pt x="3288" y="20"/>
                </a:lnTo>
                <a:lnTo>
                  <a:pt x="3366" y="12"/>
                </a:lnTo>
                <a:lnTo>
                  <a:pt x="3459" y="9"/>
                </a:lnTo>
                <a:lnTo>
                  <a:pt x="3567" y="7"/>
                </a:lnTo>
                <a:lnTo>
                  <a:pt x="3788" y="0"/>
                </a:lnTo>
                <a:lnTo>
                  <a:pt x="4000" y="4"/>
                </a:lnTo>
                <a:lnTo>
                  <a:pt x="3952" y="1"/>
                </a:lnTo>
                <a:lnTo>
                  <a:pt x="3904" y="4"/>
                </a:lnTo>
                <a:lnTo>
                  <a:pt x="3663" y="7"/>
                </a:lnTo>
                <a:lnTo>
                  <a:pt x="3528" y="7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805" tIns="47402" rIns="94805" bIns="47402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27655" name="Freeform 7"/>
          <p:cNvSpPr>
            <a:spLocks/>
          </p:cNvSpPr>
          <p:nvPr/>
        </p:nvSpPr>
        <p:spPr bwMode="auto">
          <a:xfrm>
            <a:off x="1108387" y="2970118"/>
            <a:ext cx="3263318" cy="2575362"/>
          </a:xfrm>
          <a:custGeom>
            <a:avLst/>
            <a:gdLst>
              <a:gd name="T0" fmla="*/ 0 w 3763"/>
              <a:gd name="T1" fmla="*/ 2147483647 h 1585"/>
              <a:gd name="T2" fmla="*/ 2147483647 w 3763"/>
              <a:gd name="T3" fmla="*/ 2147483647 h 1585"/>
              <a:gd name="T4" fmla="*/ 2147483647 w 3763"/>
              <a:gd name="T5" fmla="*/ 2147483647 h 1585"/>
              <a:gd name="T6" fmla="*/ 2147483647 w 3763"/>
              <a:gd name="T7" fmla="*/ 2147483647 h 1585"/>
              <a:gd name="T8" fmla="*/ 2147483647 w 3763"/>
              <a:gd name="T9" fmla="*/ 2147483647 h 1585"/>
              <a:gd name="T10" fmla="*/ 2147483647 w 3763"/>
              <a:gd name="T11" fmla="*/ 2147483647 h 1585"/>
              <a:gd name="T12" fmla="*/ 2147483647 w 3763"/>
              <a:gd name="T13" fmla="*/ 2147483647 h 1585"/>
              <a:gd name="T14" fmla="*/ 2147483647 w 3763"/>
              <a:gd name="T15" fmla="*/ 2147483647 h 1585"/>
              <a:gd name="T16" fmla="*/ 2147483647 w 3763"/>
              <a:gd name="T17" fmla="*/ 2147483647 h 1585"/>
              <a:gd name="T18" fmla="*/ 2147483647 w 3763"/>
              <a:gd name="T19" fmla="*/ 2147483647 h 1585"/>
              <a:gd name="T20" fmla="*/ 2147483647 w 3763"/>
              <a:gd name="T21" fmla="*/ 2147483647 h 1585"/>
              <a:gd name="T22" fmla="*/ 2147483647 w 3763"/>
              <a:gd name="T23" fmla="*/ 2147483647 h 1585"/>
              <a:gd name="T24" fmla="*/ 2147483647 w 3763"/>
              <a:gd name="T25" fmla="*/ 2147483647 h 1585"/>
              <a:gd name="T26" fmla="*/ 2147483647 w 3763"/>
              <a:gd name="T27" fmla="*/ 2147483647 h 1585"/>
              <a:gd name="T28" fmla="*/ 2147483647 w 3763"/>
              <a:gd name="T29" fmla="*/ 2147483647 h 1585"/>
              <a:gd name="T30" fmla="*/ 2147483647 w 3763"/>
              <a:gd name="T31" fmla="*/ 2147483647 h 1585"/>
              <a:gd name="T32" fmla="*/ 2147483647 w 3763"/>
              <a:gd name="T33" fmla="*/ 2147483647 h 1585"/>
              <a:gd name="T34" fmla="*/ 2147483647 w 3763"/>
              <a:gd name="T35" fmla="*/ 2147483647 h 1585"/>
              <a:gd name="T36" fmla="*/ 2147483647 w 3763"/>
              <a:gd name="T37" fmla="*/ 2147483647 h 1585"/>
              <a:gd name="T38" fmla="*/ 2147483647 w 3763"/>
              <a:gd name="T39" fmla="*/ 2147483647 h 1585"/>
              <a:gd name="T40" fmla="*/ 2147483647 w 3763"/>
              <a:gd name="T41" fmla="*/ 2147483647 h 1585"/>
              <a:gd name="T42" fmla="*/ 2147483647 w 3763"/>
              <a:gd name="T43" fmla="*/ 2147483647 h 1585"/>
              <a:gd name="T44" fmla="*/ 2147483647 w 3763"/>
              <a:gd name="T45" fmla="*/ 2147483647 h 1585"/>
              <a:gd name="T46" fmla="*/ 2147483647 w 3763"/>
              <a:gd name="T47" fmla="*/ 2147483647 h 1585"/>
              <a:gd name="T48" fmla="*/ 2147483647 w 3763"/>
              <a:gd name="T49" fmla="*/ 2147483647 h 1585"/>
              <a:gd name="T50" fmla="*/ 2147483647 w 3763"/>
              <a:gd name="T51" fmla="*/ 2147483647 h 1585"/>
              <a:gd name="T52" fmla="*/ 2147483647 w 3763"/>
              <a:gd name="T53" fmla="*/ 2147483647 h 1585"/>
              <a:gd name="T54" fmla="*/ 2147483647 w 3763"/>
              <a:gd name="T55" fmla="*/ 2147483647 h 1585"/>
              <a:gd name="T56" fmla="*/ 2147483647 w 3763"/>
              <a:gd name="T57" fmla="*/ 2147483647 h 1585"/>
              <a:gd name="T58" fmla="*/ 2147483647 w 3763"/>
              <a:gd name="T59" fmla="*/ 2147483647 h 1585"/>
              <a:gd name="T60" fmla="*/ 2147483647 w 3763"/>
              <a:gd name="T61" fmla="*/ 2147483647 h 1585"/>
              <a:gd name="T62" fmla="*/ 2147483647 w 3763"/>
              <a:gd name="T63" fmla="*/ 2147483647 h 1585"/>
              <a:gd name="T64" fmla="*/ 2147483647 w 3763"/>
              <a:gd name="T65" fmla="*/ 2147483647 h 1585"/>
              <a:gd name="T66" fmla="*/ 2147483647 w 3763"/>
              <a:gd name="T67" fmla="*/ 2147483647 h 1585"/>
              <a:gd name="T68" fmla="*/ 2147483647 w 3763"/>
              <a:gd name="T69" fmla="*/ 2147483647 h 1585"/>
              <a:gd name="T70" fmla="*/ 2147483647 w 3763"/>
              <a:gd name="T71" fmla="*/ 2147483647 h 1585"/>
              <a:gd name="T72" fmla="*/ 2147483647 w 3763"/>
              <a:gd name="T73" fmla="*/ 2147483647 h 1585"/>
              <a:gd name="T74" fmla="*/ 2147483647 w 3763"/>
              <a:gd name="T75" fmla="*/ 2147483647 h 1585"/>
              <a:gd name="T76" fmla="*/ 2147483647 w 3763"/>
              <a:gd name="T77" fmla="*/ 2147483647 h 1585"/>
              <a:gd name="T78" fmla="*/ 2147483647 w 3763"/>
              <a:gd name="T79" fmla="*/ 0 h 1585"/>
              <a:gd name="T80" fmla="*/ 2147483647 w 3763"/>
              <a:gd name="T81" fmla="*/ 0 h 1585"/>
              <a:gd name="T82" fmla="*/ 2147483647 w 3763"/>
              <a:gd name="T83" fmla="*/ 0 h 1585"/>
              <a:gd name="T84" fmla="*/ 2147483647 w 3763"/>
              <a:gd name="T85" fmla="*/ 0 h 1585"/>
              <a:gd name="T86" fmla="*/ 2147483647 w 3763"/>
              <a:gd name="T87" fmla="*/ 0 h 158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3763" h="1585">
                <a:moveTo>
                  <a:pt x="0" y="1584"/>
                </a:moveTo>
                <a:lnTo>
                  <a:pt x="469" y="1579"/>
                </a:lnTo>
                <a:lnTo>
                  <a:pt x="632" y="1571"/>
                </a:lnTo>
                <a:lnTo>
                  <a:pt x="736" y="1566"/>
                </a:lnTo>
                <a:lnTo>
                  <a:pt x="813" y="1560"/>
                </a:lnTo>
                <a:lnTo>
                  <a:pt x="872" y="1552"/>
                </a:lnTo>
                <a:lnTo>
                  <a:pt x="944" y="1531"/>
                </a:lnTo>
                <a:lnTo>
                  <a:pt x="1005" y="1495"/>
                </a:lnTo>
                <a:lnTo>
                  <a:pt x="1069" y="1454"/>
                </a:lnTo>
                <a:lnTo>
                  <a:pt x="1121" y="1394"/>
                </a:lnTo>
                <a:lnTo>
                  <a:pt x="1159" y="1343"/>
                </a:lnTo>
                <a:lnTo>
                  <a:pt x="1198" y="1283"/>
                </a:lnTo>
                <a:lnTo>
                  <a:pt x="1237" y="1203"/>
                </a:lnTo>
                <a:lnTo>
                  <a:pt x="1266" y="1136"/>
                </a:lnTo>
                <a:lnTo>
                  <a:pt x="1304" y="1045"/>
                </a:lnTo>
                <a:lnTo>
                  <a:pt x="1349" y="939"/>
                </a:lnTo>
                <a:lnTo>
                  <a:pt x="1402" y="830"/>
                </a:lnTo>
                <a:lnTo>
                  <a:pt x="1448" y="720"/>
                </a:lnTo>
                <a:lnTo>
                  <a:pt x="1488" y="631"/>
                </a:lnTo>
                <a:lnTo>
                  <a:pt x="1552" y="502"/>
                </a:lnTo>
                <a:lnTo>
                  <a:pt x="1610" y="398"/>
                </a:lnTo>
                <a:lnTo>
                  <a:pt x="1681" y="288"/>
                </a:lnTo>
                <a:lnTo>
                  <a:pt x="1768" y="192"/>
                </a:lnTo>
                <a:lnTo>
                  <a:pt x="1826" y="152"/>
                </a:lnTo>
                <a:lnTo>
                  <a:pt x="1884" y="126"/>
                </a:lnTo>
                <a:lnTo>
                  <a:pt x="1952" y="96"/>
                </a:lnTo>
                <a:lnTo>
                  <a:pt x="2039" y="71"/>
                </a:lnTo>
                <a:lnTo>
                  <a:pt x="2106" y="56"/>
                </a:lnTo>
                <a:lnTo>
                  <a:pt x="2135" y="51"/>
                </a:lnTo>
                <a:lnTo>
                  <a:pt x="2145" y="51"/>
                </a:lnTo>
                <a:lnTo>
                  <a:pt x="2164" y="46"/>
                </a:lnTo>
                <a:lnTo>
                  <a:pt x="2203" y="40"/>
                </a:lnTo>
                <a:lnTo>
                  <a:pt x="2319" y="30"/>
                </a:lnTo>
                <a:lnTo>
                  <a:pt x="2464" y="15"/>
                </a:lnTo>
                <a:lnTo>
                  <a:pt x="2608" y="10"/>
                </a:lnTo>
                <a:lnTo>
                  <a:pt x="2676" y="5"/>
                </a:lnTo>
                <a:lnTo>
                  <a:pt x="2773" y="5"/>
                </a:lnTo>
                <a:lnTo>
                  <a:pt x="2869" y="5"/>
                </a:lnTo>
                <a:lnTo>
                  <a:pt x="2956" y="5"/>
                </a:lnTo>
                <a:lnTo>
                  <a:pt x="3053" y="0"/>
                </a:lnTo>
                <a:lnTo>
                  <a:pt x="3149" y="0"/>
                </a:lnTo>
                <a:lnTo>
                  <a:pt x="3236" y="0"/>
                </a:lnTo>
                <a:lnTo>
                  <a:pt x="3275" y="0"/>
                </a:lnTo>
                <a:lnTo>
                  <a:pt x="3762" y="0"/>
                </a:lnTo>
              </a:path>
            </a:pathLst>
          </a:custGeom>
          <a:noFill/>
          <a:ln w="50800" cap="rnd" cmpd="sng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805" tIns="47402" rIns="94805" bIns="47402"/>
          <a:lstStyle/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1334577" y="3517572"/>
            <a:ext cx="1029100" cy="45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400" b="1" dirty="0">
                <a:solidFill>
                  <a:srgbClr val="2D2DB9">
                    <a:lumMod val="75000"/>
                  </a:srgbClr>
                </a:solidFill>
              </a:rPr>
              <a:t>COX2</a:t>
            </a: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3371273" y="4477914"/>
            <a:ext cx="1354845" cy="45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400" b="1" dirty="0">
                <a:solidFill>
                  <a:srgbClr val="FF0000"/>
                </a:solidFill>
              </a:rPr>
              <a:t>COX1</a:t>
            </a: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2231119" y="5733256"/>
            <a:ext cx="1116745" cy="45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400" b="1" dirty="0">
                <a:solidFill>
                  <a:srgbClr val="000000"/>
                </a:solidFill>
              </a:rPr>
              <a:t>0.1</a:t>
            </a:r>
          </a:p>
        </p:txBody>
      </p:sp>
      <p:sp>
        <p:nvSpPr>
          <p:cNvPr id="35852" name="Line 12"/>
          <p:cNvSpPr>
            <a:spLocks noChangeShapeType="1"/>
          </p:cNvSpPr>
          <p:nvPr/>
        </p:nvSpPr>
        <p:spPr bwMode="auto">
          <a:xfrm>
            <a:off x="910920" y="3333195"/>
            <a:ext cx="7117464" cy="5660"/>
          </a:xfrm>
          <a:prstGeom prst="line">
            <a:avLst/>
          </a:prstGeom>
          <a:noFill/>
          <a:ln w="25400">
            <a:solidFill>
              <a:srgbClr val="0000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5854" name="Line 14"/>
          <p:cNvSpPr>
            <a:spLocks noChangeShapeType="1"/>
          </p:cNvSpPr>
          <p:nvPr/>
        </p:nvSpPr>
        <p:spPr bwMode="auto">
          <a:xfrm flipH="1">
            <a:off x="2535302" y="3447057"/>
            <a:ext cx="78754" cy="2156088"/>
          </a:xfrm>
          <a:prstGeom prst="line">
            <a:avLst/>
          </a:prstGeom>
          <a:noFill/>
          <a:ln w="508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2090771" y="6288613"/>
            <a:ext cx="5664706" cy="366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800" b="1" dirty="0">
                <a:solidFill>
                  <a:srgbClr val="000000"/>
                </a:solidFill>
              </a:rPr>
              <a:t>Concentrations plasmatiques en AINS (µg/</a:t>
            </a:r>
            <a:r>
              <a:rPr lang="fr-FR" altLang="fr-FR" sz="1800" b="1" dirty="0" err="1">
                <a:solidFill>
                  <a:srgbClr val="000000"/>
                </a:solidFill>
              </a:rPr>
              <a:t>mL</a:t>
            </a:r>
            <a:r>
              <a:rPr lang="fr-FR" altLang="fr-FR" sz="1800" b="1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 rot="16200000">
            <a:off x="-1663681" y="3760026"/>
            <a:ext cx="3795892" cy="39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000" b="1" dirty="0">
                <a:solidFill>
                  <a:srgbClr val="000000"/>
                </a:solidFill>
              </a:rPr>
              <a:t>Inhibition de l’activité de COX</a:t>
            </a:r>
          </a:p>
        </p:txBody>
      </p:sp>
      <p:sp>
        <p:nvSpPr>
          <p:cNvPr id="23" name="Line 4"/>
          <p:cNvSpPr>
            <a:spLocks noChangeShapeType="1"/>
          </p:cNvSpPr>
          <p:nvPr/>
        </p:nvSpPr>
        <p:spPr bwMode="auto">
          <a:xfrm>
            <a:off x="5311684" y="2392640"/>
            <a:ext cx="0" cy="32273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24" name="Line 5"/>
          <p:cNvSpPr>
            <a:spLocks noChangeShapeType="1"/>
          </p:cNvSpPr>
          <p:nvPr/>
        </p:nvSpPr>
        <p:spPr bwMode="auto">
          <a:xfrm>
            <a:off x="5324384" y="5633000"/>
            <a:ext cx="345453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25" name="Freeform 6"/>
          <p:cNvSpPr>
            <a:spLocks/>
          </p:cNvSpPr>
          <p:nvPr/>
        </p:nvSpPr>
        <p:spPr bwMode="auto">
          <a:xfrm>
            <a:off x="5350330" y="3155157"/>
            <a:ext cx="3470142" cy="2506091"/>
          </a:xfrm>
          <a:custGeom>
            <a:avLst/>
            <a:gdLst>
              <a:gd name="T0" fmla="*/ 0 w 4001"/>
              <a:gd name="T1" fmla="*/ 2147483647 h 1475"/>
              <a:gd name="T2" fmla="*/ 2147483647 w 4001"/>
              <a:gd name="T3" fmla="*/ 2147483647 h 1475"/>
              <a:gd name="T4" fmla="*/ 2147483647 w 4001"/>
              <a:gd name="T5" fmla="*/ 2147483647 h 1475"/>
              <a:gd name="T6" fmla="*/ 2147483647 w 4001"/>
              <a:gd name="T7" fmla="*/ 2147483647 h 1475"/>
              <a:gd name="T8" fmla="*/ 2147483647 w 4001"/>
              <a:gd name="T9" fmla="*/ 2147483647 h 1475"/>
              <a:gd name="T10" fmla="*/ 2147483647 w 4001"/>
              <a:gd name="T11" fmla="*/ 2147483647 h 1475"/>
              <a:gd name="T12" fmla="*/ 2147483647 w 4001"/>
              <a:gd name="T13" fmla="*/ 2147483647 h 1475"/>
              <a:gd name="T14" fmla="*/ 2147483647 w 4001"/>
              <a:gd name="T15" fmla="*/ 2147483647 h 1475"/>
              <a:gd name="T16" fmla="*/ 2147483647 w 4001"/>
              <a:gd name="T17" fmla="*/ 2147483647 h 1475"/>
              <a:gd name="T18" fmla="*/ 2147483647 w 4001"/>
              <a:gd name="T19" fmla="*/ 2147483647 h 1475"/>
              <a:gd name="T20" fmla="*/ 2147483647 w 4001"/>
              <a:gd name="T21" fmla="*/ 2147483647 h 1475"/>
              <a:gd name="T22" fmla="*/ 2147483647 w 4001"/>
              <a:gd name="T23" fmla="*/ 2147483647 h 1475"/>
              <a:gd name="T24" fmla="*/ 2147483647 w 4001"/>
              <a:gd name="T25" fmla="*/ 2147483647 h 1475"/>
              <a:gd name="T26" fmla="*/ 2147483647 w 4001"/>
              <a:gd name="T27" fmla="*/ 2147483647 h 1475"/>
              <a:gd name="T28" fmla="*/ 2147483647 w 4001"/>
              <a:gd name="T29" fmla="*/ 2147483647 h 1475"/>
              <a:gd name="T30" fmla="*/ 2147483647 w 4001"/>
              <a:gd name="T31" fmla="*/ 2147483647 h 1475"/>
              <a:gd name="T32" fmla="*/ 2147483647 w 4001"/>
              <a:gd name="T33" fmla="*/ 2147483647 h 1475"/>
              <a:gd name="T34" fmla="*/ 2147483647 w 4001"/>
              <a:gd name="T35" fmla="*/ 2147483647 h 1475"/>
              <a:gd name="T36" fmla="*/ 2147483647 w 4001"/>
              <a:gd name="T37" fmla="*/ 2147483647 h 1475"/>
              <a:gd name="T38" fmla="*/ 2147483647 w 4001"/>
              <a:gd name="T39" fmla="*/ 2147483647 h 1475"/>
              <a:gd name="T40" fmla="*/ 2147483647 w 4001"/>
              <a:gd name="T41" fmla="*/ 2147483647 h 1475"/>
              <a:gd name="T42" fmla="*/ 2147483647 w 4001"/>
              <a:gd name="T43" fmla="*/ 2147483647 h 1475"/>
              <a:gd name="T44" fmla="*/ 2147483647 w 4001"/>
              <a:gd name="T45" fmla="*/ 2147483647 h 1475"/>
              <a:gd name="T46" fmla="*/ 2147483647 w 4001"/>
              <a:gd name="T47" fmla="*/ 2147483647 h 1475"/>
              <a:gd name="T48" fmla="*/ 2147483647 w 4001"/>
              <a:gd name="T49" fmla="*/ 2147483647 h 1475"/>
              <a:gd name="T50" fmla="*/ 2147483647 w 4001"/>
              <a:gd name="T51" fmla="*/ 2147483647 h 1475"/>
              <a:gd name="T52" fmla="*/ 2147483647 w 4001"/>
              <a:gd name="T53" fmla="*/ 2147483647 h 1475"/>
              <a:gd name="T54" fmla="*/ 2147483647 w 4001"/>
              <a:gd name="T55" fmla="*/ 2147483647 h 1475"/>
              <a:gd name="T56" fmla="*/ 2147483647 w 4001"/>
              <a:gd name="T57" fmla="*/ 2147483647 h 1475"/>
              <a:gd name="T58" fmla="*/ 2147483647 w 4001"/>
              <a:gd name="T59" fmla="*/ 0 h 1475"/>
              <a:gd name="T60" fmla="*/ 2147483647 w 4001"/>
              <a:gd name="T61" fmla="*/ 2147483647 h 1475"/>
              <a:gd name="T62" fmla="*/ 2147483647 w 4001"/>
              <a:gd name="T63" fmla="*/ 2147483647 h 1475"/>
              <a:gd name="T64" fmla="*/ 2147483647 w 4001"/>
              <a:gd name="T65" fmla="*/ 2147483647 h 1475"/>
              <a:gd name="T66" fmla="*/ 2147483647 w 4001"/>
              <a:gd name="T67" fmla="*/ 2147483647 h 1475"/>
              <a:gd name="T68" fmla="*/ 2147483647 w 4001"/>
              <a:gd name="T69" fmla="*/ 2147483647 h 147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4001" h="1475">
                <a:moveTo>
                  <a:pt x="0" y="1473"/>
                </a:moveTo>
                <a:lnTo>
                  <a:pt x="757" y="1474"/>
                </a:lnTo>
                <a:lnTo>
                  <a:pt x="1152" y="1462"/>
                </a:lnTo>
                <a:lnTo>
                  <a:pt x="1325" y="1452"/>
                </a:lnTo>
                <a:lnTo>
                  <a:pt x="1460" y="1437"/>
                </a:lnTo>
                <a:lnTo>
                  <a:pt x="1604" y="1414"/>
                </a:lnTo>
                <a:lnTo>
                  <a:pt x="1702" y="1396"/>
                </a:lnTo>
                <a:lnTo>
                  <a:pt x="1792" y="1366"/>
                </a:lnTo>
                <a:lnTo>
                  <a:pt x="1862" y="1337"/>
                </a:lnTo>
                <a:lnTo>
                  <a:pt x="1923" y="1300"/>
                </a:lnTo>
                <a:lnTo>
                  <a:pt x="1960" y="1272"/>
                </a:lnTo>
                <a:lnTo>
                  <a:pt x="2016" y="1220"/>
                </a:lnTo>
                <a:lnTo>
                  <a:pt x="2070" y="1169"/>
                </a:lnTo>
                <a:lnTo>
                  <a:pt x="2118" y="1121"/>
                </a:lnTo>
                <a:lnTo>
                  <a:pt x="2162" y="1062"/>
                </a:lnTo>
                <a:lnTo>
                  <a:pt x="2210" y="995"/>
                </a:lnTo>
                <a:lnTo>
                  <a:pt x="2268" y="913"/>
                </a:lnTo>
                <a:lnTo>
                  <a:pt x="2326" y="823"/>
                </a:lnTo>
                <a:lnTo>
                  <a:pt x="2435" y="660"/>
                </a:lnTo>
                <a:lnTo>
                  <a:pt x="2606" y="420"/>
                </a:lnTo>
                <a:lnTo>
                  <a:pt x="2749" y="254"/>
                </a:lnTo>
                <a:lnTo>
                  <a:pt x="2884" y="150"/>
                </a:lnTo>
                <a:lnTo>
                  <a:pt x="3022" y="76"/>
                </a:lnTo>
                <a:lnTo>
                  <a:pt x="3172" y="37"/>
                </a:lnTo>
                <a:lnTo>
                  <a:pt x="3230" y="30"/>
                </a:lnTo>
                <a:lnTo>
                  <a:pt x="3288" y="20"/>
                </a:lnTo>
                <a:lnTo>
                  <a:pt x="3366" y="12"/>
                </a:lnTo>
                <a:lnTo>
                  <a:pt x="3459" y="9"/>
                </a:lnTo>
                <a:lnTo>
                  <a:pt x="3567" y="7"/>
                </a:lnTo>
                <a:lnTo>
                  <a:pt x="3788" y="0"/>
                </a:lnTo>
                <a:lnTo>
                  <a:pt x="4000" y="4"/>
                </a:lnTo>
                <a:lnTo>
                  <a:pt x="3952" y="1"/>
                </a:lnTo>
                <a:lnTo>
                  <a:pt x="3904" y="4"/>
                </a:lnTo>
                <a:lnTo>
                  <a:pt x="3663" y="7"/>
                </a:lnTo>
                <a:lnTo>
                  <a:pt x="3528" y="7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805" tIns="47402" rIns="94805" bIns="47402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26" name="Freeform 7"/>
          <p:cNvSpPr>
            <a:spLocks/>
          </p:cNvSpPr>
          <p:nvPr/>
        </p:nvSpPr>
        <p:spPr bwMode="auto">
          <a:xfrm>
            <a:off x="6318673" y="3068960"/>
            <a:ext cx="2873609" cy="2516188"/>
          </a:xfrm>
          <a:custGeom>
            <a:avLst/>
            <a:gdLst>
              <a:gd name="T0" fmla="*/ 0 w 3763"/>
              <a:gd name="T1" fmla="*/ 2147483647 h 1585"/>
              <a:gd name="T2" fmla="*/ 2147483647 w 3763"/>
              <a:gd name="T3" fmla="*/ 2147483647 h 1585"/>
              <a:gd name="T4" fmla="*/ 2147483647 w 3763"/>
              <a:gd name="T5" fmla="*/ 2147483647 h 1585"/>
              <a:gd name="T6" fmla="*/ 2147483647 w 3763"/>
              <a:gd name="T7" fmla="*/ 2147483647 h 1585"/>
              <a:gd name="T8" fmla="*/ 2147483647 w 3763"/>
              <a:gd name="T9" fmla="*/ 2147483647 h 1585"/>
              <a:gd name="T10" fmla="*/ 2147483647 w 3763"/>
              <a:gd name="T11" fmla="*/ 2147483647 h 1585"/>
              <a:gd name="T12" fmla="*/ 2147483647 w 3763"/>
              <a:gd name="T13" fmla="*/ 2147483647 h 1585"/>
              <a:gd name="T14" fmla="*/ 2147483647 w 3763"/>
              <a:gd name="T15" fmla="*/ 2147483647 h 1585"/>
              <a:gd name="T16" fmla="*/ 2147483647 w 3763"/>
              <a:gd name="T17" fmla="*/ 2147483647 h 1585"/>
              <a:gd name="T18" fmla="*/ 2147483647 w 3763"/>
              <a:gd name="T19" fmla="*/ 2147483647 h 1585"/>
              <a:gd name="T20" fmla="*/ 2147483647 w 3763"/>
              <a:gd name="T21" fmla="*/ 2147483647 h 1585"/>
              <a:gd name="T22" fmla="*/ 2147483647 w 3763"/>
              <a:gd name="T23" fmla="*/ 2147483647 h 1585"/>
              <a:gd name="T24" fmla="*/ 2147483647 w 3763"/>
              <a:gd name="T25" fmla="*/ 2147483647 h 1585"/>
              <a:gd name="T26" fmla="*/ 2147483647 w 3763"/>
              <a:gd name="T27" fmla="*/ 2147483647 h 1585"/>
              <a:gd name="T28" fmla="*/ 2147483647 w 3763"/>
              <a:gd name="T29" fmla="*/ 2147483647 h 1585"/>
              <a:gd name="T30" fmla="*/ 2147483647 w 3763"/>
              <a:gd name="T31" fmla="*/ 2147483647 h 1585"/>
              <a:gd name="T32" fmla="*/ 2147483647 w 3763"/>
              <a:gd name="T33" fmla="*/ 2147483647 h 1585"/>
              <a:gd name="T34" fmla="*/ 2147483647 w 3763"/>
              <a:gd name="T35" fmla="*/ 2147483647 h 1585"/>
              <a:gd name="T36" fmla="*/ 2147483647 w 3763"/>
              <a:gd name="T37" fmla="*/ 2147483647 h 1585"/>
              <a:gd name="T38" fmla="*/ 2147483647 w 3763"/>
              <a:gd name="T39" fmla="*/ 2147483647 h 1585"/>
              <a:gd name="T40" fmla="*/ 2147483647 w 3763"/>
              <a:gd name="T41" fmla="*/ 2147483647 h 1585"/>
              <a:gd name="T42" fmla="*/ 2147483647 w 3763"/>
              <a:gd name="T43" fmla="*/ 2147483647 h 1585"/>
              <a:gd name="T44" fmla="*/ 2147483647 w 3763"/>
              <a:gd name="T45" fmla="*/ 2147483647 h 1585"/>
              <a:gd name="T46" fmla="*/ 2147483647 w 3763"/>
              <a:gd name="T47" fmla="*/ 2147483647 h 1585"/>
              <a:gd name="T48" fmla="*/ 2147483647 w 3763"/>
              <a:gd name="T49" fmla="*/ 2147483647 h 1585"/>
              <a:gd name="T50" fmla="*/ 2147483647 w 3763"/>
              <a:gd name="T51" fmla="*/ 2147483647 h 1585"/>
              <a:gd name="T52" fmla="*/ 2147483647 w 3763"/>
              <a:gd name="T53" fmla="*/ 2147483647 h 1585"/>
              <a:gd name="T54" fmla="*/ 2147483647 w 3763"/>
              <a:gd name="T55" fmla="*/ 2147483647 h 1585"/>
              <a:gd name="T56" fmla="*/ 2147483647 w 3763"/>
              <a:gd name="T57" fmla="*/ 2147483647 h 1585"/>
              <a:gd name="T58" fmla="*/ 2147483647 w 3763"/>
              <a:gd name="T59" fmla="*/ 2147483647 h 1585"/>
              <a:gd name="T60" fmla="*/ 2147483647 w 3763"/>
              <a:gd name="T61" fmla="*/ 2147483647 h 1585"/>
              <a:gd name="T62" fmla="*/ 2147483647 w 3763"/>
              <a:gd name="T63" fmla="*/ 2147483647 h 1585"/>
              <a:gd name="T64" fmla="*/ 2147483647 w 3763"/>
              <a:gd name="T65" fmla="*/ 2147483647 h 1585"/>
              <a:gd name="T66" fmla="*/ 2147483647 w 3763"/>
              <a:gd name="T67" fmla="*/ 2147483647 h 1585"/>
              <a:gd name="T68" fmla="*/ 2147483647 w 3763"/>
              <a:gd name="T69" fmla="*/ 2147483647 h 1585"/>
              <a:gd name="T70" fmla="*/ 2147483647 w 3763"/>
              <a:gd name="T71" fmla="*/ 2147483647 h 1585"/>
              <a:gd name="T72" fmla="*/ 2147483647 w 3763"/>
              <a:gd name="T73" fmla="*/ 2147483647 h 1585"/>
              <a:gd name="T74" fmla="*/ 2147483647 w 3763"/>
              <a:gd name="T75" fmla="*/ 2147483647 h 1585"/>
              <a:gd name="T76" fmla="*/ 2147483647 w 3763"/>
              <a:gd name="T77" fmla="*/ 2147483647 h 1585"/>
              <a:gd name="T78" fmla="*/ 2147483647 w 3763"/>
              <a:gd name="T79" fmla="*/ 0 h 1585"/>
              <a:gd name="T80" fmla="*/ 2147483647 w 3763"/>
              <a:gd name="T81" fmla="*/ 0 h 1585"/>
              <a:gd name="T82" fmla="*/ 2147483647 w 3763"/>
              <a:gd name="T83" fmla="*/ 0 h 1585"/>
              <a:gd name="T84" fmla="*/ 2147483647 w 3763"/>
              <a:gd name="T85" fmla="*/ 0 h 1585"/>
              <a:gd name="T86" fmla="*/ 2147483647 w 3763"/>
              <a:gd name="T87" fmla="*/ 0 h 158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3763" h="1585">
                <a:moveTo>
                  <a:pt x="0" y="1584"/>
                </a:moveTo>
                <a:lnTo>
                  <a:pt x="469" y="1579"/>
                </a:lnTo>
                <a:lnTo>
                  <a:pt x="632" y="1571"/>
                </a:lnTo>
                <a:lnTo>
                  <a:pt x="736" y="1566"/>
                </a:lnTo>
                <a:lnTo>
                  <a:pt x="813" y="1560"/>
                </a:lnTo>
                <a:lnTo>
                  <a:pt x="872" y="1552"/>
                </a:lnTo>
                <a:lnTo>
                  <a:pt x="944" y="1531"/>
                </a:lnTo>
                <a:lnTo>
                  <a:pt x="1005" y="1495"/>
                </a:lnTo>
                <a:lnTo>
                  <a:pt x="1069" y="1454"/>
                </a:lnTo>
                <a:lnTo>
                  <a:pt x="1121" y="1394"/>
                </a:lnTo>
                <a:lnTo>
                  <a:pt x="1159" y="1343"/>
                </a:lnTo>
                <a:lnTo>
                  <a:pt x="1198" y="1283"/>
                </a:lnTo>
                <a:lnTo>
                  <a:pt x="1237" y="1203"/>
                </a:lnTo>
                <a:lnTo>
                  <a:pt x="1266" y="1136"/>
                </a:lnTo>
                <a:lnTo>
                  <a:pt x="1304" y="1045"/>
                </a:lnTo>
                <a:lnTo>
                  <a:pt x="1349" y="939"/>
                </a:lnTo>
                <a:lnTo>
                  <a:pt x="1402" y="830"/>
                </a:lnTo>
                <a:lnTo>
                  <a:pt x="1448" y="720"/>
                </a:lnTo>
                <a:lnTo>
                  <a:pt x="1488" y="631"/>
                </a:lnTo>
                <a:lnTo>
                  <a:pt x="1552" y="502"/>
                </a:lnTo>
                <a:lnTo>
                  <a:pt x="1610" y="398"/>
                </a:lnTo>
                <a:lnTo>
                  <a:pt x="1681" y="288"/>
                </a:lnTo>
                <a:lnTo>
                  <a:pt x="1768" y="192"/>
                </a:lnTo>
                <a:lnTo>
                  <a:pt x="1826" y="152"/>
                </a:lnTo>
                <a:lnTo>
                  <a:pt x="1884" y="126"/>
                </a:lnTo>
                <a:lnTo>
                  <a:pt x="1952" y="96"/>
                </a:lnTo>
                <a:lnTo>
                  <a:pt x="2039" y="71"/>
                </a:lnTo>
                <a:lnTo>
                  <a:pt x="2106" y="56"/>
                </a:lnTo>
                <a:lnTo>
                  <a:pt x="2135" y="51"/>
                </a:lnTo>
                <a:lnTo>
                  <a:pt x="2145" y="51"/>
                </a:lnTo>
                <a:lnTo>
                  <a:pt x="2164" y="46"/>
                </a:lnTo>
                <a:lnTo>
                  <a:pt x="2203" y="40"/>
                </a:lnTo>
                <a:lnTo>
                  <a:pt x="2319" y="30"/>
                </a:lnTo>
                <a:lnTo>
                  <a:pt x="2464" y="15"/>
                </a:lnTo>
                <a:lnTo>
                  <a:pt x="2608" y="10"/>
                </a:lnTo>
                <a:lnTo>
                  <a:pt x="2676" y="5"/>
                </a:lnTo>
                <a:lnTo>
                  <a:pt x="2773" y="5"/>
                </a:lnTo>
                <a:lnTo>
                  <a:pt x="2869" y="5"/>
                </a:lnTo>
                <a:lnTo>
                  <a:pt x="2956" y="5"/>
                </a:lnTo>
                <a:lnTo>
                  <a:pt x="3053" y="0"/>
                </a:lnTo>
                <a:lnTo>
                  <a:pt x="3149" y="0"/>
                </a:lnTo>
                <a:lnTo>
                  <a:pt x="3236" y="0"/>
                </a:lnTo>
                <a:lnTo>
                  <a:pt x="3275" y="0"/>
                </a:lnTo>
                <a:lnTo>
                  <a:pt x="3762" y="0"/>
                </a:lnTo>
              </a:path>
            </a:pathLst>
          </a:custGeom>
          <a:noFill/>
          <a:ln w="50800" cap="rnd" cmpd="sng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805" tIns="47402" rIns="94805" bIns="47402"/>
          <a:lstStyle/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8087456" y="3160192"/>
            <a:ext cx="1077940" cy="45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400" b="1" dirty="0">
                <a:solidFill>
                  <a:srgbClr val="2D2DB9">
                    <a:lumMod val="75000"/>
                  </a:srgbClr>
                </a:solidFill>
              </a:rPr>
              <a:t>COX2</a:t>
            </a:r>
          </a:p>
        </p:txBody>
      </p:sp>
      <p:sp>
        <p:nvSpPr>
          <p:cNvPr id="28" name="Rectangle 9"/>
          <p:cNvSpPr>
            <a:spLocks noChangeArrowheads="1"/>
          </p:cNvSpPr>
          <p:nvPr/>
        </p:nvSpPr>
        <p:spPr bwMode="auto">
          <a:xfrm>
            <a:off x="6228889" y="3931582"/>
            <a:ext cx="1354845" cy="45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400" b="1" dirty="0">
                <a:solidFill>
                  <a:srgbClr val="FF0000"/>
                </a:solidFill>
              </a:rPr>
              <a:t>COX1</a:t>
            </a:r>
          </a:p>
        </p:txBody>
      </p:sp>
      <p:sp>
        <p:nvSpPr>
          <p:cNvPr id="29" name="Rectangle 10"/>
          <p:cNvSpPr>
            <a:spLocks noChangeArrowheads="1"/>
          </p:cNvSpPr>
          <p:nvPr/>
        </p:nvSpPr>
        <p:spPr bwMode="auto">
          <a:xfrm>
            <a:off x="7470011" y="5736366"/>
            <a:ext cx="1116745" cy="45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400" b="1" dirty="0">
                <a:solidFill>
                  <a:srgbClr val="000000"/>
                </a:solidFill>
              </a:rPr>
              <a:t>0.02</a:t>
            </a:r>
          </a:p>
        </p:txBody>
      </p:sp>
      <p:sp>
        <p:nvSpPr>
          <p:cNvPr id="31" name="Line 14"/>
          <p:cNvSpPr>
            <a:spLocks noChangeShapeType="1"/>
          </p:cNvSpPr>
          <p:nvPr/>
        </p:nvSpPr>
        <p:spPr bwMode="auto">
          <a:xfrm flipH="1">
            <a:off x="7673518" y="3333195"/>
            <a:ext cx="21552" cy="2286833"/>
          </a:xfrm>
          <a:prstGeom prst="line">
            <a:avLst/>
          </a:prstGeom>
          <a:noFill/>
          <a:ln w="508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042351" y="1524516"/>
            <a:ext cx="1420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fr-FR" dirty="0">
                <a:solidFill>
                  <a:srgbClr val="000000"/>
                </a:solidFill>
              </a:rPr>
              <a:t>AINS 1 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6708573" y="1484115"/>
            <a:ext cx="1420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fr-FR" dirty="0">
                <a:solidFill>
                  <a:srgbClr val="000000"/>
                </a:solidFill>
              </a:rPr>
              <a:t>AINS 2 </a:t>
            </a:r>
          </a:p>
        </p:txBody>
      </p:sp>
      <p:cxnSp>
        <p:nvCxnSpPr>
          <p:cNvPr id="4" name="Connecteur droit 3"/>
          <p:cNvCxnSpPr/>
          <p:nvPr/>
        </p:nvCxnSpPr>
        <p:spPr bwMode="auto">
          <a:xfrm flipV="1">
            <a:off x="1035362" y="2893284"/>
            <a:ext cx="8433182" cy="15444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sp>
        <p:nvSpPr>
          <p:cNvPr id="5" name="ZoneTexte 4"/>
          <p:cNvSpPr txBox="1"/>
          <p:nvPr/>
        </p:nvSpPr>
        <p:spPr>
          <a:xfrm>
            <a:off x="251520" y="2708920"/>
            <a:ext cx="840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fr-FR" sz="2000" dirty="0">
                <a:solidFill>
                  <a:srgbClr val="000000"/>
                </a:solidFill>
              </a:rPr>
              <a:t>100%</a:t>
            </a:r>
          </a:p>
        </p:txBody>
      </p:sp>
    </p:spTree>
    <p:extLst>
      <p:ext uri="{BB962C8B-B14F-4D97-AF65-F5344CB8AC3E}">
        <p14:creationId xmlns:p14="http://schemas.microsoft.com/office/powerpoint/2010/main" val="817328562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ChangeArrowheads="1"/>
          </p:cNvSpPr>
          <p:nvPr/>
        </p:nvSpPr>
        <p:spPr bwMode="white">
          <a:xfrm>
            <a:off x="709926" y="2051392"/>
            <a:ext cx="4190120" cy="474980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4805" tIns="47402" rIns="94805" bIns="47402" anchor="ctr"/>
          <a:lstStyle/>
          <a:p>
            <a:pPr algn="ctr">
              <a:buFontTx/>
              <a:buNone/>
              <a:defRPr/>
            </a:pPr>
            <a:endParaRPr lang="en-US" sz="2500" b="1">
              <a:solidFill>
                <a:srgbClr val="000000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44115" y="248061"/>
            <a:ext cx="4294318" cy="1165197"/>
          </a:xfrm>
          <a:noFill/>
          <a:extLst>
            <a:ext uri="{91240B29-F687-4F45-9708-019B960494DF}">
              <a14:hiddenLine xmlns:a14="http://schemas.microsoft.com/office/drawing/2010/main" w="25400" cap="flat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 lIns="198417" tIns="119048" rIns="198417" bIns="119048"/>
          <a:lstStyle/>
          <a:p>
            <a:pPr defTabSz="820738"/>
            <a:r>
              <a:rPr lang="fr-FR" altLang="fr-FR" sz="2800" dirty="0"/>
              <a:t>Inhibition COX-1 vs COX-2</a:t>
            </a:r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1035362" y="2348880"/>
            <a:ext cx="0" cy="32273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>
            <a:off x="1048062" y="5589240"/>
            <a:ext cx="345453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5846" name="Freeform 6"/>
          <p:cNvSpPr>
            <a:spLocks/>
          </p:cNvSpPr>
          <p:nvPr/>
        </p:nvSpPr>
        <p:spPr bwMode="auto">
          <a:xfrm>
            <a:off x="1259632" y="2973774"/>
            <a:ext cx="3470142" cy="2558535"/>
          </a:xfrm>
          <a:custGeom>
            <a:avLst/>
            <a:gdLst>
              <a:gd name="T0" fmla="*/ 0 w 4001"/>
              <a:gd name="T1" fmla="*/ 2147483647 h 1475"/>
              <a:gd name="T2" fmla="*/ 2147483647 w 4001"/>
              <a:gd name="T3" fmla="*/ 2147483647 h 1475"/>
              <a:gd name="T4" fmla="*/ 2147483647 w 4001"/>
              <a:gd name="T5" fmla="*/ 2147483647 h 1475"/>
              <a:gd name="T6" fmla="*/ 2147483647 w 4001"/>
              <a:gd name="T7" fmla="*/ 2147483647 h 1475"/>
              <a:gd name="T8" fmla="*/ 2147483647 w 4001"/>
              <a:gd name="T9" fmla="*/ 2147483647 h 1475"/>
              <a:gd name="T10" fmla="*/ 2147483647 w 4001"/>
              <a:gd name="T11" fmla="*/ 2147483647 h 1475"/>
              <a:gd name="T12" fmla="*/ 2147483647 w 4001"/>
              <a:gd name="T13" fmla="*/ 2147483647 h 1475"/>
              <a:gd name="T14" fmla="*/ 2147483647 w 4001"/>
              <a:gd name="T15" fmla="*/ 2147483647 h 1475"/>
              <a:gd name="T16" fmla="*/ 2147483647 w 4001"/>
              <a:gd name="T17" fmla="*/ 2147483647 h 1475"/>
              <a:gd name="T18" fmla="*/ 2147483647 w 4001"/>
              <a:gd name="T19" fmla="*/ 2147483647 h 1475"/>
              <a:gd name="T20" fmla="*/ 2147483647 w 4001"/>
              <a:gd name="T21" fmla="*/ 2147483647 h 1475"/>
              <a:gd name="T22" fmla="*/ 2147483647 w 4001"/>
              <a:gd name="T23" fmla="*/ 2147483647 h 1475"/>
              <a:gd name="T24" fmla="*/ 2147483647 w 4001"/>
              <a:gd name="T25" fmla="*/ 2147483647 h 1475"/>
              <a:gd name="T26" fmla="*/ 2147483647 w 4001"/>
              <a:gd name="T27" fmla="*/ 2147483647 h 1475"/>
              <a:gd name="T28" fmla="*/ 2147483647 w 4001"/>
              <a:gd name="T29" fmla="*/ 2147483647 h 1475"/>
              <a:gd name="T30" fmla="*/ 2147483647 w 4001"/>
              <a:gd name="T31" fmla="*/ 2147483647 h 1475"/>
              <a:gd name="T32" fmla="*/ 2147483647 w 4001"/>
              <a:gd name="T33" fmla="*/ 2147483647 h 1475"/>
              <a:gd name="T34" fmla="*/ 2147483647 w 4001"/>
              <a:gd name="T35" fmla="*/ 2147483647 h 1475"/>
              <a:gd name="T36" fmla="*/ 2147483647 w 4001"/>
              <a:gd name="T37" fmla="*/ 2147483647 h 1475"/>
              <a:gd name="T38" fmla="*/ 2147483647 w 4001"/>
              <a:gd name="T39" fmla="*/ 2147483647 h 1475"/>
              <a:gd name="T40" fmla="*/ 2147483647 w 4001"/>
              <a:gd name="T41" fmla="*/ 2147483647 h 1475"/>
              <a:gd name="T42" fmla="*/ 2147483647 w 4001"/>
              <a:gd name="T43" fmla="*/ 2147483647 h 1475"/>
              <a:gd name="T44" fmla="*/ 2147483647 w 4001"/>
              <a:gd name="T45" fmla="*/ 2147483647 h 1475"/>
              <a:gd name="T46" fmla="*/ 2147483647 w 4001"/>
              <a:gd name="T47" fmla="*/ 2147483647 h 1475"/>
              <a:gd name="T48" fmla="*/ 2147483647 w 4001"/>
              <a:gd name="T49" fmla="*/ 2147483647 h 1475"/>
              <a:gd name="T50" fmla="*/ 2147483647 w 4001"/>
              <a:gd name="T51" fmla="*/ 2147483647 h 1475"/>
              <a:gd name="T52" fmla="*/ 2147483647 w 4001"/>
              <a:gd name="T53" fmla="*/ 2147483647 h 1475"/>
              <a:gd name="T54" fmla="*/ 2147483647 w 4001"/>
              <a:gd name="T55" fmla="*/ 2147483647 h 1475"/>
              <a:gd name="T56" fmla="*/ 2147483647 w 4001"/>
              <a:gd name="T57" fmla="*/ 2147483647 h 1475"/>
              <a:gd name="T58" fmla="*/ 2147483647 w 4001"/>
              <a:gd name="T59" fmla="*/ 0 h 1475"/>
              <a:gd name="T60" fmla="*/ 2147483647 w 4001"/>
              <a:gd name="T61" fmla="*/ 2147483647 h 1475"/>
              <a:gd name="T62" fmla="*/ 2147483647 w 4001"/>
              <a:gd name="T63" fmla="*/ 2147483647 h 1475"/>
              <a:gd name="T64" fmla="*/ 2147483647 w 4001"/>
              <a:gd name="T65" fmla="*/ 2147483647 h 1475"/>
              <a:gd name="T66" fmla="*/ 2147483647 w 4001"/>
              <a:gd name="T67" fmla="*/ 2147483647 h 1475"/>
              <a:gd name="T68" fmla="*/ 2147483647 w 4001"/>
              <a:gd name="T69" fmla="*/ 2147483647 h 147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4001" h="1475">
                <a:moveTo>
                  <a:pt x="0" y="1473"/>
                </a:moveTo>
                <a:lnTo>
                  <a:pt x="757" y="1474"/>
                </a:lnTo>
                <a:lnTo>
                  <a:pt x="1152" y="1462"/>
                </a:lnTo>
                <a:lnTo>
                  <a:pt x="1325" y="1452"/>
                </a:lnTo>
                <a:lnTo>
                  <a:pt x="1460" y="1437"/>
                </a:lnTo>
                <a:lnTo>
                  <a:pt x="1604" y="1414"/>
                </a:lnTo>
                <a:lnTo>
                  <a:pt x="1702" y="1396"/>
                </a:lnTo>
                <a:lnTo>
                  <a:pt x="1792" y="1366"/>
                </a:lnTo>
                <a:lnTo>
                  <a:pt x="1862" y="1337"/>
                </a:lnTo>
                <a:lnTo>
                  <a:pt x="1923" y="1300"/>
                </a:lnTo>
                <a:lnTo>
                  <a:pt x="1960" y="1272"/>
                </a:lnTo>
                <a:lnTo>
                  <a:pt x="2016" y="1220"/>
                </a:lnTo>
                <a:lnTo>
                  <a:pt x="2070" y="1169"/>
                </a:lnTo>
                <a:lnTo>
                  <a:pt x="2118" y="1121"/>
                </a:lnTo>
                <a:lnTo>
                  <a:pt x="2162" y="1062"/>
                </a:lnTo>
                <a:lnTo>
                  <a:pt x="2210" y="995"/>
                </a:lnTo>
                <a:lnTo>
                  <a:pt x="2268" y="913"/>
                </a:lnTo>
                <a:lnTo>
                  <a:pt x="2326" y="823"/>
                </a:lnTo>
                <a:lnTo>
                  <a:pt x="2435" y="660"/>
                </a:lnTo>
                <a:lnTo>
                  <a:pt x="2606" y="420"/>
                </a:lnTo>
                <a:lnTo>
                  <a:pt x="2749" y="254"/>
                </a:lnTo>
                <a:lnTo>
                  <a:pt x="2884" y="150"/>
                </a:lnTo>
                <a:lnTo>
                  <a:pt x="3022" y="76"/>
                </a:lnTo>
                <a:lnTo>
                  <a:pt x="3172" y="37"/>
                </a:lnTo>
                <a:lnTo>
                  <a:pt x="3230" y="30"/>
                </a:lnTo>
                <a:lnTo>
                  <a:pt x="3288" y="20"/>
                </a:lnTo>
                <a:lnTo>
                  <a:pt x="3366" y="12"/>
                </a:lnTo>
                <a:lnTo>
                  <a:pt x="3459" y="9"/>
                </a:lnTo>
                <a:lnTo>
                  <a:pt x="3567" y="7"/>
                </a:lnTo>
                <a:lnTo>
                  <a:pt x="3788" y="0"/>
                </a:lnTo>
                <a:lnTo>
                  <a:pt x="4000" y="4"/>
                </a:lnTo>
                <a:lnTo>
                  <a:pt x="3952" y="1"/>
                </a:lnTo>
                <a:lnTo>
                  <a:pt x="3904" y="4"/>
                </a:lnTo>
                <a:lnTo>
                  <a:pt x="3663" y="7"/>
                </a:lnTo>
                <a:lnTo>
                  <a:pt x="3528" y="7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805" tIns="47402" rIns="94805" bIns="47402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27655" name="Freeform 7"/>
          <p:cNvSpPr>
            <a:spLocks/>
          </p:cNvSpPr>
          <p:nvPr/>
        </p:nvSpPr>
        <p:spPr bwMode="auto">
          <a:xfrm>
            <a:off x="1108387" y="2970118"/>
            <a:ext cx="3263318" cy="2575362"/>
          </a:xfrm>
          <a:custGeom>
            <a:avLst/>
            <a:gdLst>
              <a:gd name="T0" fmla="*/ 0 w 3763"/>
              <a:gd name="T1" fmla="*/ 2147483647 h 1585"/>
              <a:gd name="T2" fmla="*/ 2147483647 w 3763"/>
              <a:gd name="T3" fmla="*/ 2147483647 h 1585"/>
              <a:gd name="T4" fmla="*/ 2147483647 w 3763"/>
              <a:gd name="T5" fmla="*/ 2147483647 h 1585"/>
              <a:gd name="T6" fmla="*/ 2147483647 w 3763"/>
              <a:gd name="T7" fmla="*/ 2147483647 h 1585"/>
              <a:gd name="T8" fmla="*/ 2147483647 w 3763"/>
              <a:gd name="T9" fmla="*/ 2147483647 h 1585"/>
              <a:gd name="T10" fmla="*/ 2147483647 w 3763"/>
              <a:gd name="T11" fmla="*/ 2147483647 h 1585"/>
              <a:gd name="T12" fmla="*/ 2147483647 w 3763"/>
              <a:gd name="T13" fmla="*/ 2147483647 h 1585"/>
              <a:gd name="T14" fmla="*/ 2147483647 w 3763"/>
              <a:gd name="T15" fmla="*/ 2147483647 h 1585"/>
              <a:gd name="T16" fmla="*/ 2147483647 w 3763"/>
              <a:gd name="T17" fmla="*/ 2147483647 h 1585"/>
              <a:gd name="T18" fmla="*/ 2147483647 w 3763"/>
              <a:gd name="T19" fmla="*/ 2147483647 h 1585"/>
              <a:gd name="T20" fmla="*/ 2147483647 w 3763"/>
              <a:gd name="T21" fmla="*/ 2147483647 h 1585"/>
              <a:gd name="T22" fmla="*/ 2147483647 w 3763"/>
              <a:gd name="T23" fmla="*/ 2147483647 h 1585"/>
              <a:gd name="T24" fmla="*/ 2147483647 w 3763"/>
              <a:gd name="T25" fmla="*/ 2147483647 h 1585"/>
              <a:gd name="T26" fmla="*/ 2147483647 w 3763"/>
              <a:gd name="T27" fmla="*/ 2147483647 h 1585"/>
              <a:gd name="T28" fmla="*/ 2147483647 w 3763"/>
              <a:gd name="T29" fmla="*/ 2147483647 h 1585"/>
              <a:gd name="T30" fmla="*/ 2147483647 w 3763"/>
              <a:gd name="T31" fmla="*/ 2147483647 h 1585"/>
              <a:gd name="T32" fmla="*/ 2147483647 w 3763"/>
              <a:gd name="T33" fmla="*/ 2147483647 h 1585"/>
              <a:gd name="T34" fmla="*/ 2147483647 w 3763"/>
              <a:gd name="T35" fmla="*/ 2147483647 h 1585"/>
              <a:gd name="T36" fmla="*/ 2147483647 w 3763"/>
              <a:gd name="T37" fmla="*/ 2147483647 h 1585"/>
              <a:gd name="T38" fmla="*/ 2147483647 w 3763"/>
              <a:gd name="T39" fmla="*/ 2147483647 h 1585"/>
              <a:gd name="T40" fmla="*/ 2147483647 w 3763"/>
              <a:gd name="T41" fmla="*/ 2147483647 h 1585"/>
              <a:gd name="T42" fmla="*/ 2147483647 w 3763"/>
              <a:gd name="T43" fmla="*/ 2147483647 h 1585"/>
              <a:gd name="T44" fmla="*/ 2147483647 w 3763"/>
              <a:gd name="T45" fmla="*/ 2147483647 h 1585"/>
              <a:gd name="T46" fmla="*/ 2147483647 w 3763"/>
              <a:gd name="T47" fmla="*/ 2147483647 h 1585"/>
              <a:gd name="T48" fmla="*/ 2147483647 w 3763"/>
              <a:gd name="T49" fmla="*/ 2147483647 h 1585"/>
              <a:gd name="T50" fmla="*/ 2147483647 w 3763"/>
              <a:gd name="T51" fmla="*/ 2147483647 h 1585"/>
              <a:gd name="T52" fmla="*/ 2147483647 w 3763"/>
              <a:gd name="T53" fmla="*/ 2147483647 h 1585"/>
              <a:gd name="T54" fmla="*/ 2147483647 w 3763"/>
              <a:gd name="T55" fmla="*/ 2147483647 h 1585"/>
              <a:gd name="T56" fmla="*/ 2147483647 w 3763"/>
              <a:gd name="T57" fmla="*/ 2147483647 h 1585"/>
              <a:gd name="T58" fmla="*/ 2147483647 w 3763"/>
              <a:gd name="T59" fmla="*/ 2147483647 h 1585"/>
              <a:gd name="T60" fmla="*/ 2147483647 w 3763"/>
              <a:gd name="T61" fmla="*/ 2147483647 h 1585"/>
              <a:gd name="T62" fmla="*/ 2147483647 w 3763"/>
              <a:gd name="T63" fmla="*/ 2147483647 h 1585"/>
              <a:gd name="T64" fmla="*/ 2147483647 w 3763"/>
              <a:gd name="T65" fmla="*/ 2147483647 h 1585"/>
              <a:gd name="T66" fmla="*/ 2147483647 w 3763"/>
              <a:gd name="T67" fmla="*/ 2147483647 h 1585"/>
              <a:gd name="T68" fmla="*/ 2147483647 w 3763"/>
              <a:gd name="T69" fmla="*/ 2147483647 h 1585"/>
              <a:gd name="T70" fmla="*/ 2147483647 w 3763"/>
              <a:gd name="T71" fmla="*/ 2147483647 h 1585"/>
              <a:gd name="T72" fmla="*/ 2147483647 w 3763"/>
              <a:gd name="T73" fmla="*/ 2147483647 h 1585"/>
              <a:gd name="T74" fmla="*/ 2147483647 w 3763"/>
              <a:gd name="T75" fmla="*/ 2147483647 h 1585"/>
              <a:gd name="T76" fmla="*/ 2147483647 w 3763"/>
              <a:gd name="T77" fmla="*/ 2147483647 h 1585"/>
              <a:gd name="T78" fmla="*/ 2147483647 w 3763"/>
              <a:gd name="T79" fmla="*/ 0 h 1585"/>
              <a:gd name="T80" fmla="*/ 2147483647 w 3763"/>
              <a:gd name="T81" fmla="*/ 0 h 1585"/>
              <a:gd name="T82" fmla="*/ 2147483647 w 3763"/>
              <a:gd name="T83" fmla="*/ 0 h 1585"/>
              <a:gd name="T84" fmla="*/ 2147483647 w 3763"/>
              <a:gd name="T85" fmla="*/ 0 h 1585"/>
              <a:gd name="T86" fmla="*/ 2147483647 w 3763"/>
              <a:gd name="T87" fmla="*/ 0 h 158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3763" h="1585">
                <a:moveTo>
                  <a:pt x="0" y="1584"/>
                </a:moveTo>
                <a:lnTo>
                  <a:pt x="469" y="1579"/>
                </a:lnTo>
                <a:lnTo>
                  <a:pt x="632" y="1571"/>
                </a:lnTo>
                <a:lnTo>
                  <a:pt x="736" y="1566"/>
                </a:lnTo>
                <a:lnTo>
                  <a:pt x="813" y="1560"/>
                </a:lnTo>
                <a:lnTo>
                  <a:pt x="872" y="1552"/>
                </a:lnTo>
                <a:lnTo>
                  <a:pt x="944" y="1531"/>
                </a:lnTo>
                <a:lnTo>
                  <a:pt x="1005" y="1495"/>
                </a:lnTo>
                <a:lnTo>
                  <a:pt x="1069" y="1454"/>
                </a:lnTo>
                <a:lnTo>
                  <a:pt x="1121" y="1394"/>
                </a:lnTo>
                <a:lnTo>
                  <a:pt x="1159" y="1343"/>
                </a:lnTo>
                <a:lnTo>
                  <a:pt x="1198" y="1283"/>
                </a:lnTo>
                <a:lnTo>
                  <a:pt x="1237" y="1203"/>
                </a:lnTo>
                <a:lnTo>
                  <a:pt x="1266" y="1136"/>
                </a:lnTo>
                <a:lnTo>
                  <a:pt x="1304" y="1045"/>
                </a:lnTo>
                <a:lnTo>
                  <a:pt x="1349" y="939"/>
                </a:lnTo>
                <a:lnTo>
                  <a:pt x="1402" y="830"/>
                </a:lnTo>
                <a:lnTo>
                  <a:pt x="1448" y="720"/>
                </a:lnTo>
                <a:lnTo>
                  <a:pt x="1488" y="631"/>
                </a:lnTo>
                <a:lnTo>
                  <a:pt x="1552" y="502"/>
                </a:lnTo>
                <a:lnTo>
                  <a:pt x="1610" y="398"/>
                </a:lnTo>
                <a:lnTo>
                  <a:pt x="1681" y="288"/>
                </a:lnTo>
                <a:lnTo>
                  <a:pt x="1768" y="192"/>
                </a:lnTo>
                <a:lnTo>
                  <a:pt x="1826" y="152"/>
                </a:lnTo>
                <a:lnTo>
                  <a:pt x="1884" y="126"/>
                </a:lnTo>
                <a:lnTo>
                  <a:pt x="1952" y="96"/>
                </a:lnTo>
                <a:lnTo>
                  <a:pt x="2039" y="71"/>
                </a:lnTo>
                <a:lnTo>
                  <a:pt x="2106" y="56"/>
                </a:lnTo>
                <a:lnTo>
                  <a:pt x="2135" y="51"/>
                </a:lnTo>
                <a:lnTo>
                  <a:pt x="2145" y="51"/>
                </a:lnTo>
                <a:lnTo>
                  <a:pt x="2164" y="46"/>
                </a:lnTo>
                <a:lnTo>
                  <a:pt x="2203" y="40"/>
                </a:lnTo>
                <a:lnTo>
                  <a:pt x="2319" y="30"/>
                </a:lnTo>
                <a:lnTo>
                  <a:pt x="2464" y="15"/>
                </a:lnTo>
                <a:lnTo>
                  <a:pt x="2608" y="10"/>
                </a:lnTo>
                <a:lnTo>
                  <a:pt x="2676" y="5"/>
                </a:lnTo>
                <a:lnTo>
                  <a:pt x="2773" y="5"/>
                </a:lnTo>
                <a:lnTo>
                  <a:pt x="2869" y="5"/>
                </a:lnTo>
                <a:lnTo>
                  <a:pt x="2956" y="5"/>
                </a:lnTo>
                <a:lnTo>
                  <a:pt x="3053" y="0"/>
                </a:lnTo>
                <a:lnTo>
                  <a:pt x="3149" y="0"/>
                </a:lnTo>
                <a:lnTo>
                  <a:pt x="3236" y="0"/>
                </a:lnTo>
                <a:lnTo>
                  <a:pt x="3275" y="0"/>
                </a:lnTo>
                <a:lnTo>
                  <a:pt x="3762" y="0"/>
                </a:lnTo>
              </a:path>
            </a:pathLst>
          </a:custGeom>
          <a:noFill/>
          <a:ln w="50800" cap="rnd" cmpd="sng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805" tIns="47402" rIns="94805" bIns="47402"/>
          <a:lstStyle/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1334577" y="3517572"/>
            <a:ext cx="1029100" cy="45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400" b="1" dirty="0">
                <a:solidFill>
                  <a:srgbClr val="2D2DB9">
                    <a:lumMod val="75000"/>
                  </a:srgbClr>
                </a:solidFill>
              </a:rPr>
              <a:t>COX2</a:t>
            </a: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3371273" y="4477914"/>
            <a:ext cx="1354845" cy="45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400" b="1" dirty="0">
                <a:solidFill>
                  <a:srgbClr val="FF0000"/>
                </a:solidFill>
              </a:rPr>
              <a:t>COX1</a:t>
            </a: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2231119" y="5733256"/>
            <a:ext cx="1116745" cy="45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400" b="1" dirty="0">
                <a:solidFill>
                  <a:srgbClr val="000000"/>
                </a:solidFill>
              </a:rPr>
              <a:t>0.1</a:t>
            </a:r>
          </a:p>
        </p:txBody>
      </p:sp>
      <p:sp>
        <p:nvSpPr>
          <p:cNvPr id="35852" name="Line 12"/>
          <p:cNvSpPr>
            <a:spLocks noChangeShapeType="1"/>
          </p:cNvSpPr>
          <p:nvPr/>
        </p:nvSpPr>
        <p:spPr bwMode="auto">
          <a:xfrm>
            <a:off x="910920" y="3333195"/>
            <a:ext cx="7117464" cy="5660"/>
          </a:xfrm>
          <a:prstGeom prst="line">
            <a:avLst/>
          </a:prstGeom>
          <a:noFill/>
          <a:ln w="25400">
            <a:solidFill>
              <a:srgbClr val="0000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5854" name="Line 14"/>
          <p:cNvSpPr>
            <a:spLocks noChangeShapeType="1"/>
          </p:cNvSpPr>
          <p:nvPr/>
        </p:nvSpPr>
        <p:spPr bwMode="auto">
          <a:xfrm flipH="1">
            <a:off x="2535302" y="3447057"/>
            <a:ext cx="78754" cy="2156088"/>
          </a:xfrm>
          <a:prstGeom prst="line">
            <a:avLst/>
          </a:prstGeom>
          <a:noFill/>
          <a:ln w="508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1893765" y="6161142"/>
            <a:ext cx="5664706" cy="366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800" b="1" dirty="0">
                <a:solidFill>
                  <a:srgbClr val="000000"/>
                </a:solidFill>
              </a:rPr>
              <a:t>Concentrations plasmatiques en AINS (µg/</a:t>
            </a:r>
            <a:r>
              <a:rPr lang="fr-FR" altLang="fr-FR" sz="1800" b="1" dirty="0" err="1">
                <a:solidFill>
                  <a:srgbClr val="000000"/>
                </a:solidFill>
              </a:rPr>
              <a:t>mL</a:t>
            </a:r>
            <a:r>
              <a:rPr lang="fr-FR" altLang="fr-FR" sz="1800" b="1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 rot="16200000">
            <a:off x="-1646200" y="3777896"/>
            <a:ext cx="3795892" cy="39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000" b="1" dirty="0">
                <a:solidFill>
                  <a:srgbClr val="000000"/>
                </a:solidFill>
              </a:rPr>
              <a:t>Inhibition de l’activité de COX</a:t>
            </a:r>
          </a:p>
        </p:txBody>
      </p:sp>
      <p:sp>
        <p:nvSpPr>
          <p:cNvPr id="23" name="Line 4"/>
          <p:cNvSpPr>
            <a:spLocks noChangeShapeType="1"/>
          </p:cNvSpPr>
          <p:nvPr/>
        </p:nvSpPr>
        <p:spPr bwMode="auto">
          <a:xfrm>
            <a:off x="5311684" y="2392640"/>
            <a:ext cx="0" cy="32273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24" name="Line 5"/>
          <p:cNvSpPr>
            <a:spLocks noChangeShapeType="1"/>
          </p:cNvSpPr>
          <p:nvPr/>
        </p:nvSpPr>
        <p:spPr bwMode="auto">
          <a:xfrm>
            <a:off x="5324384" y="5633000"/>
            <a:ext cx="345453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25" name="Freeform 6"/>
          <p:cNvSpPr>
            <a:spLocks/>
          </p:cNvSpPr>
          <p:nvPr/>
        </p:nvSpPr>
        <p:spPr bwMode="auto">
          <a:xfrm>
            <a:off x="5357210" y="3079057"/>
            <a:ext cx="3470142" cy="2506091"/>
          </a:xfrm>
          <a:custGeom>
            <a:avLst/>
            <a:gdLst>
              <a:gd name="T0" fmla="*/ 0 w 4001"/>
              <a:gd name="T1" fmla="*/ 2147483647 h 1475"/>
              <a:gd name="T2" fmla="*/ 2147483647 w 4001"/>
              <a:gd name="T3" fmla="*/ 2147483647 h 1475"/>
              <a:gd name="T4" fmla="*/ 2147483647 w 4001"/>
              <a:gd name="T5" fmla="*/ 2147483647 h 1475"/>
              <a:gd name="T6" fmla="*/ 2147483647 w 4001"/>
              <a:gd name="T7" fmla="*/ 2147483647 h 1475"/>
              <a:gd name="T8" fmla="*/ 2147483647 w 4001"/>
              <a:gd name="T9" fmla="*/ 2147483647 h 1475"/>
              <a:gd name="T10" fmla="*/ 2147483647 w 4001"/>
              <a:gd name="T11" fmla="*/ 2147483647 h 1475"/>
              <a:gd name="T12" fmla="*/ 2147483647 w 4001"/>
              <a:gd name="T13" fmla="*/ 2147483647 h 1475"/>
              <a:gd name="T14" fmla="*/ 2147483647 w 4001"/>
              <a:gd name="T15" fmla="*/ 2147483647 h 1475"/>
              <a:gd name="T16" fmla="*/ 2147483647 w 4001"/>
              <a:gd name="T17" fmla="*/ 2147483647 h 1475"/>
              <a:gd name="T18" fmla="*/ 2147483647 w 4001"/>
              <a:gd name="T19" fmla="*/ 2147483647 h 1475"/>
              <a:gd name="T20" fmla="*/ 2147483647 w 4001"/>
              <a:gd name="T21" fmla="*/ 2147483647 h 1475"/>
              <a:gd name="T22" fmla="*/ 2147483647 w 4001"/>
              <a:gd name="T23" fmla="*/ 2147483647 h 1475"/>
              <a:gd name="T24" fmla="*/ 2147483647 w 4001"/>
              <a:gd name="T25" fmla="*/ 2147483647 h 1475"/>
              <a:gd name="T26" fmla="*/ 2147483647 w 4001"/>
              <a:gd name="T27" fmla="*/ 2147483647 h 1475"/>
              <a:gd name="T28" fmla="*/ 2147483647 w 4001"/>
              <a:gd name="T29" fmla="*/ 2147483647 h 1475"/>
              <a:gd name="T30" fmla="*/ 2147483647 w 4001"/>
              <a:gd name="T31" fmla="*/ 2147483647 h 1475"/>
              <a:gd name="T32" fmla="*/ 2147483647 w 4001"/>
              <a:gd name="T33" fmla="*/ 2147483647 h 1475"/>
              <a:gd name="T34" fmla="*/ 2147483647 w 4001"/>
              <a:gd name="T35" fmla="*/ 2147483647 h 1475"/>
              <a:gd name="T36" fmla="*/ 2147483647 w 4001"/>
              <a:gd name="T37" fmla="*/ 2147483647 h 1475"/>
              <a:gd name="T38" fmla="*/ 2147483647 w 4001"/>
              <a:gd name="T39" fmla="*/ 2147483647 h 1475"/>
              <a:gd name="T40" fmla="*/ 2147483647 w 4001"/>
              <a:gd name="T41" fmla="*/ 2147483647 h 1475"/>
              <a:gd name="T42" fmla="*/ 2147483647 w 4001"/>
              <a:gd name="T43" fmla="*/ 2147483647 h 1475"/>
              <a:gd name="T44" fmla="*/ 2147483647 w 4001"/>
              <a:gd name="T45" fmla="*/ 2147483647 h 1475"/>
              <a:gd name="T46" fmla="*/ 2147483647 w 4001"/>
              <a:gd name="T47" fmla="*/ 2147483647 h 1475"/>
              <a:gd name="T48" fmla="*/ 2147483647 w 4001"/>
              <a:gd name="T49" fmla="*/ 2147483647 h 1475"/>
              <a:gd name="T50" fmla="*/ 2147483647 w 4001"/>
              <a:gd name="T51" fmla="*/ 2147483647 h 1475"/>
              <a:gd name="T52" fmla="*/ 2147483647 w 4001"/>
              <a:gd name="T53" fmla="*/ 2147483647 h 1475"/>
              <a:gd name="T54" fmla="*/ 2147483647 w 4001"/>
              <a:gd name="T55" fmla="*/ 2147483647 h 1475"/>
              <a:gd name="T56" fmla="*/ 2147483647 w 4001"/>
              <a:gd name="T57" fmla="*/ 2147483647 h 1475"/>
              <a:gd name="T58" fmla="*/ 2147483647 w 4001"/>
              <a:gd name="T59" fmla="*/ 0 h 1475"/>
              <a:gd name="T60" fmla="*/ 2147483647 w 4001"/>
              <a:gd name="T61" fmla="*/ 2147483647 h 1475"/>
              <a:gd name="T62" fmla="*/ 2147483647 w 4001"/>
              <a:gd name="T63" fmla="*/ 2147483647 h 1475"/>
              <a:gd name="T64" fmla="*/ 2147483647 w 4001"/>
              <a:gd name="T65" fmla="*/ 2147483647 h 1475"/>
              <a:gd name="T66" fmla="*/ 2147483647 w 4001"/>
              <a:gd name="T67" fmla="*/ 2147483647 h 1475"/>
              <a:gd name="T68" fmla="*/ 2147483647 w 4001"/>
              <a:gd name="T69" fmla="*/ 2147483647 h 147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4001" h="1475">
                <a:moveTo>
                  <a:pt x="0" y="1473"/>
                </a:moveTo>
                <a:lnTo>
                  <a:pt x="757" y="1474"/>
                </a:lnTo>
                <a:lnTo>
                  <a:pt x="1152" y="1462"/>
                </a:lnTo>
                <a:lnTo>
                  <a:pt x="1325" y="1452"/>
                </a:lnTo>
                <a:lnTo>
                  <a:pt x="1460" y="1437"/>
                </a:lnTo>
                <a:lnTo>
                  <a:pt x="1604" y="1414"/>
                </a:lnTo>
                <a:lnTo>
                  <a:pt x="1702" y="1396"/>
                </a:lnTo>
                <a:lnTo>
                  <a:pt x="1792" y="1366"/>
                </a:lnTo>
                <a:lnTo>
                  <a:pt x="1862" y="1337"/>
                </a:lnTo>
                <a:lnTo>
                  <a:pt x="1923" y="1300"/>
                </a:lnTo>
                <a:lnTo>
                  <a:pt x="1960" y="1272"/>
                </a:lnTo>
                <a:lnTo>
                  <a:pt x="2016" y="1220"/>
                </a:lnTo>
                <a:lnTo>
                  <a:pt x="2070" y="1169"/>
                </a:lnTo>
                <a:lnTo>
                  <a:pt x="2118" y="1121"/>
                </a:lnTo>
                <a:lnTo>
                  <a:pt x="2162" y="1062"/>
                </a:lnTo>
                <a:lnTo>
                  <a:pt x="2210" y="995"/>
                </a:lnTo>
                <a:lnTo>
                  <a:pt x="2268" y="913"/>
                </a:lnTo>
                <a:lnTo>
                  <a:pt x="2326" y="823"/>
                </a:lnTo>
                <a:lnTo>
                  <a:pt x="2435" y="660"/>
                </a:lnTo>
                <a:lnTo>
                  <a:pt x="2606" y="420"/>
                </a:lnTo>
                <a:lnTo>
                  <a:pt x="2749" y="254"/>
                </a:lnTo>
                <a:lnTo>
                  <a:pt x="2884" y="150"/>
                </a:lnTo>
                <a:lnTo>
                  <a:pt x="3022" y="76"/>
                </a:lnTo>
                <a:lnTo>
                  <a:pt x="3172" y="37"/>
                </a:lnTo>
                <a:lnTo>
                  <a:pt x="3230" y="30"/>
                </a:lnTo>
                <a:lnTo>
                  <a:pt x="3288" y="20"/>
                </a:lnTo>
                <a:lnTo>
                  <a:pt x="3366" y="12"/>
                </a:lnTo>
                <a:lnTo>
                  <a:pt x="3459" y="9"/>
                </a:lnTo>
                <a:lnTo>
                  <a:pt x="3567" y="7"/>
                </a:lnTo>
                <a:lnTo>
                  <a:pt x="3788" y="0"/>
                </a:lnTo>
                <a:lnTo>
                  <a:pt x="4000" y="4"/>
                </a:lnTo>
                <a:lnTo>
                  <a:pt x="3952" y="1"/>
                </a:lnTo>
                <a:lnTo>
                  <a:pt x="3904" y="4"/>
                </a:lnTo>
                <a:lnTo>
                  <a:pt x="3663" y="7"/>
                </a:lnTo>
                <a:lnTo>
                  <a:pt x="3528" y="7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805" tIns="47402" rIns="94805" bIns="47402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26" name="Freeform 7"/>
          <p:cNvSpPr>
            <a:spLocks/>
          </p:cNvSpPr>
          <p:nvPr/>
        </p:nvSpPr>
        <p:spPr bwMode="auto">
          <a:xfrm>
            <a:off x="6318673" y="3068960"/>
            <a:ext cx="2873609" cy="2516188"/>
          </a:xfrm>
          <a:custGeom>
            <a:avLst/>
            <a:gdLst>
              <a:gd name="T0" fmla="*/ 0 w 3763"/>
              <a:gd name="T1" fmla="*/ 2147483647 h 1585"/>
              <a:gd name="T2" fmla="*/ 2147483647 w 3763"/>
              <a:gd name="T3" fmla="*/ 2147483647 h 1585"/>
              <a:gd name="T4" fmla="*/ 2147483647 w 3763"/>
              <a:gd name="T5" fmla="*/ 2147483647 h 1585"/>
              <a:gd name="T6" fmla="*/ 2147483647 w 3763"/>
              <a:gd name="T7" fmla="*/ 2147483647 h 1585"/>
              <a:gd name="T8" fmla="*/ 2147483647 w 3763"/>
              <a:gd name="T9" fmla="*/ 2147483647 h 1585"/>
              <a:gd name="T10" fmla="*/ 2147483647 w 3763"/>
              <a:gd name="T11" fmla="*/ 2147483647 h 1585"/>
              <a:gd name="T12" fmla="*/ 2147483647 w 3763"/>
              <a:gd name="T13" fmla="*/ 2147483647 h 1585"/>
              <a:gd name="T14" fmla="*/ 2147483647 w 3763"/>
              <a:gd name="T15" fmla="*/ 2147483647 h 1585"/>
              <a:gd name="T16" fmla="*/ 2147483647 w 3763"/>
              <a:gd name="T17" fmla="*/ 2147483647 h 1585"/>
              <a:gd name="T18" fmla="*/ 2147483647 w 3763"/>
              <a:gd name="T19" fmla="*/ 2147483647 h 1585"/>
              <a:gd name="T20" fmla="*/ 2147483647 w 3763"/>
              <a:gd name="T21" fmla="*/ 2147483647 h 1585"/>
              <a:gd name="T22" fmla="*/ 2147483647 w 3763"/>
              <a:gd name="T23" fmla="*/ 2147483647 h 1585"/>
              <a:gd name="T24" fmla="*/ 2147483647 w 3763"/>
              <a:gd name="T25" fmla="*/ 2147483647 h 1585"/>
              <a:gd name="T26" fmla="*/ 2147483647 w 3763"/>
              <a:gd name="T27" fmla="*/ 2147483647 h 1585"/>
              <a:gd name="T28" fmla="*/ 2147483647 w 3763"/>
              <a:gd name="T29" fmla="*/ 2147483647 h 1585"/>
              <a:gd name="T30" fmla="*/ 2147483647 w 3763"/>
              <a:gd name="T31" fmla="*/ 2147483647 h 1585"/>
              <a:gd name="T32" fmla="*/ 2147483647 w 3763"/>
              <a:gd name="T33" fmla="*/ 2147483647 h 1585"/>
              <a:gd name="T34" fmla="*/ 2147483647 w 3763"/>
              <a:gd name="T35" fmla="*/ 2147483647 h 1585"/>
              <a:gd name="T36" fmla="*/ 2147483647 w 3763"/>
              <a:gd name="T37" fmla="*/ 2147483647 h 1585"/>
              <a:gd name="T38" fmla="*/ 2147483647 w 3763"/>
              <a:gd name="T39" fmla="*/ 2147483647 h 1585"/>
              <a:gd name="T40" fmla="*/ 2147483647 w 3763"/>
              <a:gd name="T41" fmla="*/ 2147483647 h 1585"/>
              <a:gd name="T42" fmla="*/ 2147483647 w 3763"/>
              <a:gd name="T43" fmla="*/ 2147483647 h 1585"/>
              <a:gd name="T44" fmla="*/ 2147483647 w 3763"/>
              <a:gd name="T45" fmla="*/ 2147483647 h 1585"/>
              <a:gd name="T46" fmla="*/ 2147483647 w 3763"/>
              <a:gd name="T47" fmla="*/ 2147483647 h 1585"/>
              <a:gd name="T48" fmla="*/ 2147483647 w 3763"/>
              <a:gd name="T49" fmla="*/ 2147483647 h 1585"/>
              <a:gd name="T50" fmla="*/ 2147483647 w 3763"/>
              <a:gd name="T51" fmla="*/ 2147483647 h 1585"/>
              <a:gd name="T52" fmla="*/ 2147483647 w 3763"/>
              <a:gd name="T53" fmla="*/ 2147483647 h 1585"/>
              <a:gd name="T54" fmla="*/ 2147483647 w 3763"/>
              <a:gd name="T55" fmla="*/ 2147483647 h 1585"/>
              <a:gd name="T56" fmla="*/ 2147483647 w 3763"/>
              <a:gd name="T57" fmla="*/ 2147483647 h 1585"/>
              <a:gd name="T58" fmla="*/ 2147483647 w 3763"/>
              <a:gd name="T59" fmla="*/ 2147483647 h 1585"/>
              <a:gd name="T60" fmla="*/ 2147483647 w 3763"/>
              <a:gd name="T61" fmla="*/ 2147483647 h 1585"/>
              <a:gd name="T62" fmla="*/ 2147483647 w 3763"/>
              <a:gd name="T63" fmla="*/ 2147483647 h 1585"/>
              <a:gd name="T64" fmla="*/ 2147483647 w 3763"/>
              <a:gd name="T65" fmla="*/ 2147483647 h 1585"/>
              <a:gd name="T66" fmla="*/ 2147483647 w 3763"/>
              <a:gd name="T67" fmla="*/ 2147483647 h 1585"/>
              <a:gd name="T68" fmla="*/ 2147483647 w 3763"/>
              <a:gd name="T69" fmla="*/ 2147483647 h 1585"/>
              <a:gd name="T70" fmla="*/ 2147483647 w 3763"/>
              <a:gd name="T71" fmla="*/ 2147483647 h 1585"/>
              <a:gd name="T72" fmla="*/ 2147483647 w 3763"/>
              <a:gd name="T73" fmla="*/ 2147483647 h 1585"/>
              <a:gd name="T74" fmla="*/ 2147483647 w 3763"/>
              <a:gd name="T75" fmla="*/ 2147483647 h 1585"/>
              <a:gd name="T76" fmla="*/ 2147483647 w 3763"/>
              <a:gd name="T77" fmla="*/ 2147483647 h 1585"/>
              <a:gd name="T78" fmla="*/ 2147483647 w 3763"/>
              <a:gd name="T79" fmla="*/ 0 h 1585"/>
              <a:gd name="T80" fmla="*/ 2147483647 w 3763"/>
              <a:gd name="T81" fmla="*/ 0 h 1585"/>
              <a:gd name="T82" fmla="*/ 2147483647 w 3763"/>
              <a:gd name="T83" fmla="*/ 0 h 1585"/>
              <a:gd name="T84" fmla="*/ 2147483647 w 3763"/>
              <a:gd name="T85" fmla="*/ 0 h 1585"/>
              <a:gd name="T86" fmla="*/ 2147483647 w 3763"/>
              <a:gd name="T87" fmla="*/ 0 h 158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3763" h="1585">
                <a:moveTo>
                  <a:pt x="0" y="1584"/>
                </a:moveTo>
                <a:lnTo>
                  <a:pt x="469" y="1579"/>
                </a:lnTo>
                <a:lnTo>
                  <a:pt x="632" y="1571"/>
                </a:lnTo>
                <a:lnTo>
                  <a:pt x="736" y="1566"/>
                </a:lnTo>
                <a:lnTo>
                  <a:pt x="813" y="1560"/>
                </a:lnTo>
                <a:lnTo>
                  <a:pt x="872" y="1552"/>
                </a:lnTo>
                <a:lnTo>
                  <a:pt x="944" y="1531"/>
                </a:lnTo>
                <a:lnTo>
                  <a:pt x="1005" y="1495"/>
                </a:lnTo>
                <a:lnTo>
                  <a:pt x="1069" y="1454"/>
                </a:lnTo>
                <a:lnTo>
                  <a:pt x="1121" y="1394"/>
                </a:lnTo>
                <a:lnTo>
                  <a:pt x="1159" y="1343"/>
                </a:lnTo>
                <a:lnTo>
                  <a:pt x="1198" y="1283"/>
                </a:lnTo>
                <a:lnTo>
                  <a:pt x="1237" y="1203"/>
                </a:lnTo>
                <a:lnTo>
                  <a:pt x="1266" y="1136"/>
                </a:lnTo>
                <a:lnTo>
                  <a:pt x="1304" y="1045"/>
                </a:lnTo>
                <a:lnTo>
                  <a:pt x="1349" y="939"/>
                </a:lnTo>
                <a:lnTo>
                  <a:pt x="1402" y="830"/>
                </a:lnTo>
                <a:lnTo>
                  <a:pt x="1448" y="720"/>
                </a:lnTo>
                <a:lnTo>
                  <a:pt x="1488" y="631"/>
                </a:lnTo>
                <a:lnTo>
                  <a:pt x="1552" y="502"/>
                </a:lnTo>
                <a:lnTo>
                  <a:pt x="1610" y="398"/>
                </a:lnTo>
                <a:lnTo>
                  <a:pt x="1681" y="288"/>
                </a:lnTo>
                <a:lnTo>
                  <a:pt x="1768" y="192"/>
                </a:lnTo>
                <a:lnTo>
                  <a:pt x="1826" y="152"/>
                </a:lnTo>
                <a:lnTo>
                  <a:pt x="1884" y="126"/>
                </a:lnTo>
                <a:lnTo>
                  <a:pt x="1952" y="96"/>
                </a:lnTo>
                <a:lnTo>
                  <a:pt x="2039" y="71"/>
                </a:lnTo>
                <a:lnTo>
                  <a:pt x="2106" y="56"/>
                </a:lnTo>
                <a:lnTo>
                  <a:pt x="2135" y="51"/>
                </a:lnTo>
                <a:lnTo>
                  <a:pt x="2145" y="51"/>
                </a:lnTo>
                <a:lnTo>
                  <a:pt x="2164" y="46"/>
                </a:lnTo>
                <a:lnTo>
                  <a:pt x="2203" y="40"/>
                </a:lnTo>
                <a:lnTo>
                  <a:pt x="2319" y="30"/>
                </a:lnTo>
                <a:lnTo>
                  <a:pt x="2464" y="15"/>
                </a:lnTo>
                <a:lnTo>
                  <a:pt x="2608" y="10"/>
                </a:lnTo>
                <a:lnTo>
                  <a:pt x="2676" y="5"/>
                </a:lnTo>
                <a:lnTo>
                  <a:pt x="2773" y="5"/>
                </a:lnTo>
                <a:lnTo>
                  <a:pt x="2869" y="5"/>
                </a:lnTo>
                <a:lnTo>
                  <a:pt x="2956" y="5"/>
                </a:lnTo>
                <a:lnTo>
                  <a:pt x="3053" y="0"/>
                </a:lnTo>
                <a:lnTo>
                  <a:pt x="3149" y="0"/>
                </a:lnTo>
                <a:lnTo>
                  <a:pt x="3236" y="0"/>
                </a:lnTo>
                <a:lnTo>
                  <a:pt x="3275" y="0"/>
                </a:lnTo>
                <a:lnTo>
                  <a:pt x="3762" y="0"/>
                </a:lnTo>
              </a:path>
            </a:pathLst>
          </a:custGeom>
          <a:noFill/>
          <a:ln w="50800" cap="rnd" cmpd="sng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805" tIns="47402" rIns="94805" bIns="47402"/>
          <a:lstStyle/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8087456" y="3160192"/>
            <a:ext cx="1077940" cy="45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400" b="1" dirty="0">
                <a:solidFill>
                  <a:srgbClr val="2D2DB9">
                    <a:lumMod val="75000"/>
                  </a:srgbClr>
                </a:solidFill>
              </a:rPr>
              <a:t>COX2</a:t>
            </a:r>
          </a:p>
        </p:txBody>
      </p:sp>
      <p:sp>
        <p:nvSpPr>
          <p:cNvPr id="28" name="Rectangle 9"/>
          <p:cNvSpPr>
            <a:spLocks noChangeArrowheads="1"/>
          </p:cNvSpPr>
          <p:nvPr/>
        </p:nvSpPr>
        <p:spPr bwMode="auto">
          <a:xfrm>
            <a:off x="6228889" y="3931582"/>
            <a:ext cx="1354845" cy="45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400" b="1" dirty="0">
                <a:solidFill>
                  <a:srgbClr val="FF0000"/>
                </a:solidFill>
              </a:rPr>
              <a:t>COX1</a:t>
            </a:r>
          </a:p>
        </p:txBody>
      </p:sp>
      <p:sp>
        <p:nvSpPr>
          <p:cNvPr id="29" name="Rectangle 10"/>
          <p:cNvSpPr>
            <a:spLocks noChangeArrowheads="1"/>
          </p:cNvSpPr>
          <p:nvPr/>
        </p:nvSpPr>
        <p:spPr bwMode="auto">
          <a:xfrm>
            <a:off x="7470011" y="5736366"/>
            <a:ext cx="1116745" cy="45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400" b="1" dirty="0">
                <a:solidFill>
                  <a:srgbClr val="000000"/>
                </a:solidFill>
              </a:rPr>
              <a:t>0.02</a:t>
            </a:r>
          </a:p>
        </p:txBody>
      </p:sp>
      <p:sp>
        <p:nvSpPr>
          <p:cNvPr id="31" name="Line 14"/>
          <p:cNvSpPr>
            <a:spLocks noChangeShapeType="1"/>
          </p:cNvSpPr>
          <p:nvPr/>
        </p:nvSpPr>
        <p:spPr bwMode="auto">
          <a:xfrm flipH="1">
            <a:off x="7673518" y="3333195"/>
            <a:ext cx="21552" cy="2286833"/>
          </a:xfrm>
          <a:prstGeom prst="line">
            <a:avLst/>
          </a:prstGeom>
          <a:noFill/>
          <a:ln w="508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029755" y="1875115"/>
            <a:ext cx="1420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fr-FR" dirty="0">
                <a:solidFill>
                  <a:srgbClr val="000000"/>
                </a:solidFill>
              </a:rPr>
              <a:t>AINS 1 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6759720" y="1937217"/>
            <a:ext cx="1420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fr-FR" dirty="0">
                <a:solidFill>
                  <a:srgbClr val="000000"/>
                </a:solidFill>
              </a:rPr>
              <a:t>AINS 2 </a:t>
            </a:r>
          </a:p>
        </p:txBody>
      </p:sp>
      <p:cxnSp>
        <p:nvCxnSpPr>
          <p:cNvPr id="4" name="Connecteur droit 3"/>
          <p:cNvCxnSpPr/>
          <p:nvPr/>
        </p:nvCxnSpPr>
        <p:spPr bwMode="auto">
          <a:xfrm flipV="1">
            <a:off x="1035362" y="2893284"/>
            <a:ext cx="8433182" cy="15444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sp>
        <p:nvSpPr>
          <p:cNvPr id="5" name="ZoneTexte 4"/>
          <p:cNvSpPr txBox="1"/>
          <p:nvPr/>
        </p:nvSpPr>
        <p:spPr>
          <a:xfrm>
            <a:off x="251520" y="2708920"/>
            <a:ext cx="840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fr-FR" sz="2000" dirty="0">
                <a:solidFill>
                  <a:srgbClr val="000000"/>
                </a:solidFill>
              </a:rPr>
              <a:t>100%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502595" y="410282"/>
            <a:ext cx="44605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2400" dirty="0"/>
              <a:t>L’AINS 1 est un </a:t>
            </a:r>
            <a:r>
              <a:rPr lang="fr-FR" sz="2400" b="1" dirty="0"/>
              <a:t>COX1 sélectif </a:t>
            </a:r>
          </a:p>
          <a:p>
            <a:pPr marL="514350" indent="-514350">
              <a:buAutoNum type="alphaUcPeriod"/>
            </a:pPr>
            <a:r>
              <a:rPr lang="fr-FR" sz="2400" dirty="0"/>
              <a:t>Vrai</a:t>
            </a:r>
          </a:p>
          <a:p>
            <a:pPr marL="514350" indent="-514350">
              <a:buAutoNum type="alphaUcPeriod"/>
            </a:pPr>
            <a:r>
              <a:rPr lang="fr-FR" sz="2400" dirty="0"/>
              <a:t>Faux</a:t>
            </a:r>
          </a:p>
        </p:txBody>
      </p:sp>
    </p:spTree>
    <p:extLst>
      <p:ext uri="{BB962C8B-B14F-4D97-AF65-F5344CB8AC3E}">
        <p14:creationId xmlns:p14="http://schemas.microsoft.com/office/powerpoint/2010/main" val="3286136989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ChangeArrowheads="1"/>
          </p:cNvSpPr>
          <p:nvPr/>
        </p:nvSpPr>
        <p:spPr bwMode="white">
          <a:xfrm>
            <a:off x="709926" y="2051392"/>
            <a:ext cx="4190120" cy="474980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4805" tIns="47402" rIns="94805" bIns="47402" anchor="ctr"/>
          <a:lstStyle/>
          <a:p>
            <a:pPr algn="ctr">
              <a:buFontTx/>
              <a:buNone/>
              <a:defRPr/>
            </a:pPr>
            <a:endParaRPr lang="en-US" sz="2500" b="1">
              <a:solidFill>
                <a:srgbClr val="000000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-117404" y="162801"/>
            <a:ext cx="4294318" cy="1165197"/>
          </a:xfrm>
          <a:noFill/>
          <a:extLst>
            <a:ext uri="{91240B29-F687-4F45-9708-019B960494DF}">
              <a14:hiddenLine xmlns:a14="http://schemas.microsoft.com/office/drawing/2010/main" w="25400" cap="flat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 lIns="198417" tIns="119048" rIns="198417" bIns="119048"/>
          <a:lstStyle/>
          <a:p>
            <a:pPr defTabSz="820738"/>
            <a:r>
              <a:rPr lang="fr-FR" altLang="fr-FR" sz="2800" dirty="0"/>
              <a:t>Inhibition COX-1 vs COX-2</a:t>
            </a:r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1035362" y="2348880"/>
            <a:ext cx="0" cy="32273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>
            <a:off x="1048062" y="5589240"/>
            <a:ext cx="345453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5846" name="Freeform 6"/>
          <p:cNvSpPr>
            <a:spLocks/>
          </p:cNvSpPr>
          <p:nvPr/>
        </p:nvSpPr>
        <p:spPr bwMode="auto">
          <a:xfrm>
            <a:off x="1259632" y="2973774"/>
            <a:ext cx="3470142" cy="2558535"/>
          </a:xfrm>
          <a:custGeom>
            <a:avLst/>
            <a:gdLst>
              <a:gd name="T0" fmla="*/ 0 w 4001"/>
              <a:gd name="T1" fmla="*/ 2147483647 h 1475"/>
              <a:gd name="T2" fmla="*/ 2147483647 w 4001"/>
              <a:gd name="T3" fmla="*/ 2147483647 h 1475"/>
              <a:gd name="T4" fmla="*/ 2147483647 w 4001"/>
              <a:gd name="T5" fmla="*/ 2147483647 h 1475"/>
              <a:gd name="T6" fmla="*/ 2147483647 w 4001"/>
              <a:gd name="T7" fmla="*/ 2147483647 h 1475"/>
              <a:gd name="T8" fmla="*/ 2147483647 w 4001"/>
              <a:gd name="T9" fmla="*/ 2147483647 h 1475"/>
              <a:gd name="T10" fmla="*/ 2147483647 w 4001"/>
              <a:gd name="T11" fmla="*/ 2147483647 h 1475"/>
              <a:gd name="T12" fmla="*/ 2147483647 w 4001"/>
              <a:gd name="T13" fmla="*/ 2147483647 h 1475"/>
              <a:gd name="T14" fmla="*/ 2147483647 w 4001"/>
              <a:gd name="T15" fmla="*/ 2147483647 h 1475"/>
              <a:gd name="T16" fmla="*/ 2147483647 w 4001"/>
              <a:gd name="T17" fmla="*/ 2147483647 h 1475"/>
              <a:gd name="T18" fmla="*/ 2147483647 w 4001"/>
              <a:gd name="T19" fmla="*/ 2147483647 h 1475"/>
              <a:gd name="T20" fmla="*/ 2147483647 w 4001"/>
              <a:gd name="T21" fmla="*/ 2147483647 h 1475"/>
              <a:gd name="T22" fmla="*/ 2147483647 w 4001"/>
              <a:gd name="T23" fmla="*/ 2147483647 h 1475"/>
              <a:gd name="T24" fmla="*/ 2147483647 w 4001"/>
              <a:gd name="T25" fmla="*/ 2147483647 h 1475"/>
              <a:gd name="T26" fmla="*/ 2147483647 w 4001"/>
              <a:gd name="T27" fmla="*/ 2147483647 h 1475"/>
              <a:gd name="T28" fmla="*/ 2147483647 w 4001"/>
              <a:gd name="T29" fmla="*/ 2147483647 h 1475"/>
              <a:gd name="T30" fmla="*/ 2147483647 w 4001"/>
              <a:gd name="T31" fmla="*/ 2147483647 h 1475"/>
              <a:gd name="T32" fmla="*/ 2147483647 w 4001"/>
              <a:gd name="T33" fmla="*/ 2147483647 h 1475"/>
              <a:gd name="T34" fmla="*/ 2147483647 w 4001"/>
              <a:gd name="T35" fmla="*/ 2147483647 h 1475"/>
              <a:gd name="T36" fmla="*/ 2147483647 w 4001"/>
              <a:gd name="T37" fmla="*/ 2147483647 h 1475"/>
              <a:gd name="T38" fmla="*/ 2147483647 w 4001"/>
              <a:gd name="T39" fmla="*/ 2147483647 h 1475"/>
              <a:gd name="T40" fmla="*/ 2147483647 w 4001"/>
              <a:gd name="T41" fmla="*/ 2147483647 h 1475"/>
              <a:gd name="T42" fmla="*/ 2147483647 w 4001"/>
              <a:gd name="T43" fmla="*/ 2147483647 h 1475"/>
              <a:gd name="T44" fmla="*/ 2147483647 w 4001"/>
              <a:gd name="T45" fmla="*/ 2147483647 h 1475"/>
              <a:gd name="T46" fmla="*/ 2147483647 w 4001"/>
              <a:gd name="T47" fmla="*/ 2147483647 h 1475"/>
              <a:gd name="T48" fmla="*/ 2147483647 w 4001"/>
              <a:gd name="T49" fmla="*/ 2147483647 h 1475"/>
              <a:gd name="T50" fmla="*/ 2147483647 w 4001"/>
              <a:gd name="T51" fmla="*/ 2147483647 h 1475"/>
              <a:gd name="T52" fmla="*/ 2147483647 w 4001"/>
              <a:gd name="T53" fmla="*/ 2147483647 h 1475"/>
              <a:gd name="T54" fmla="*/ 2147483647 w 4001"/>
              <a:gd name="T55" fmla="*/ 2147483647 h 1475"/>
              <a:gd name="T56" fmla="*/ 2147483647 w 4001"/>
              <a:gd name="T57" fmla="*/ 2147483647 h 1475"/>
              <a:gd name="T58" fmla="*/ 2147483647 w 4001"/>
              <a:gd name="T59" fmla="*/ 0 h 1475"/>
              <a:gd name="T60" fmla="*/ 2147483647 w 4001"/>
              <a:gd name="T61" fmla="*/ 2147483647 h 1475"/>
              <a:gd name="T62" fmla="*/ 2147483647 w 4001"/>
              <a:gd name="T63" fmla="*/ 2147483647 h 1475"/>
              <a:gd name="T64" fmla="*/ 2147483647 w 4001"/>
              <a:gd name="T65" fmla="*/ 2147483647 h 1475"/>
              <a:gd name="T66" fmla="*/ 2147483647 w 4001"/>
              <a:gd name="T67" fmla="*/ 2147483647 h 1475"/>
              <a:gd name="T68" fmla="*/ 2147483647 w 4001"/>
              <a:gd name="T69" fmla="*/ 2147483647 h 147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4001" h="1475">
                <a:moveTo>
                  <a:pt x="0" y="1473"/>
                </a:moveTo>
                <a:lnTo>
                  <a:pt x="757" y="1474"/>
                </a:lnTo>
                <a:lnTo>
                  <a:pt x="1152" y="1462"/>
                </a:lnTo>
                <a:lnTo>
                  <a:pt x="1325" y="1452"/>
                </a:lnTo>
                <a:lnTo>
                  <a:pt x="1460" y="1437"/>
                </a:lnTo>
                <a:lnTo>
                  <a:pt x="1604" y="1414"/>
                </a:lnTo>
                <a:lnTo>
                  <a:pt x="1702" y="1396"/>
                </a:lnTo>
                <a:lnTo>
                  <a:pt x="1792" y="1366"/>
                </a:lnTo>
                <a:lnTo>
                  <a:pt x="1862" y="1337"/>
                </a:lnTo>
                <a:lnTo>
                  <a:pt x="1923" y="1300"/>
                </a:lnTo>
                <a:lnTo>
                  <a:pt x="1960" y="1272"/>
                </a:lnTo>
                <a:lnTo>
                  <a:pt x="2016" y="1220"/>
                </a:lnTo>
                <a:lnTo>
                  <a:pt x="2070" y="1169"/>
                </a:lnTo>
                <a:lnTo>
                  <a:pt x="2118" y="1121"/>
                </a:lnTo>
                <a:lnTo>
                  <a:pt x="2162" y="1062"/>
                </a:lnTo>
                <a:lnTo>
                  <a:pt x="2210" y="995"/>
                </a:lnTo>
                <a:lnTo>
                  <a:pt x="2268" y="913"/>
                </a:lnTo>
                <a:lnTo>
                  <a:pt x="2326" y="823"/>
                </a:lnTo>
                <a:lnTo>
                  <a:pt x="2435" y="660"/>
                </a:lnTo>
                <a:lnTo>
                  <a:pt x="2606" y="420"/>
                </a:lnTo>
                <a:lnTo>
                  <a:pt x="2749" y="254"/>
                </a:lnTo>
                <a:lnTo>
                  <a:pt x="2884" y="150"/>
                </a:lnTo>
                <a:lnTo>
                  <a:pt x="3022" y="76"/>
                </a:lnTo>
                <a:lnTo>
                  <a:pt x="3172" y="37"/>
                </a:lnTo>
                <a:lnTo>
                  <a:pt x="3230" y="30"/>
                </a:lnTo>
                <a:lnTo>
                  <a:pt x="3288" y="20"/>
                </a:lnTo>
                <a:lnTo>
                  <a:pt x="3366" y="12"/>
                </a:lnTo>
                <a:lnTo>
                  <a:pt x="3459" y="9"/>
                </a:lnTo>
                <a:lnTo>
                  <a:pt x="3567" y="7"/>
                </a:lnTo>
                <a:lnTo>
                  <a:pt x="3788" y="0"/>
                </a:lnTo>
                <a:lnTo>
                  <a:pt x="4000" y="4"/>
                </a:lnTo>
                <a:lnTo>
                  <a:pt x="3952" y="1"/>
                </a:lnTo>
                <a:lnTo>
                  <a:pt x="3904" y="4"/>
                </a:lnTo>
                <a:lnTo>
                  <a:pt x="3663" y="7"/>
                </a:lnTo>
                <a:lnTo>
                  <a:pt x="3528" y="7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805" tIns="47402" rIns="94805" bIns="47402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27655" name="Freeform 7"/>
          <p:cNvSpPr>
            <a:spLocks/>
          </p:cNvSpPr>
          <p:nvPr/>
        </p:nvSpPr>
        <p:spPr bwMode="auto">
          <a:xfrm>
            <a:off x="1108387" y="2970118"/>
            <a:ext cx="3263318" cy="2575362"/>
          </a:xfrm>
          <a:custGeom>
            <a:avLst/>
            <a:gdLst>
              <a:gd name="T0" fmla="*/ 0 w 3763"/>
              <a:gd name="T1" fmla="*/ 2147483647 h 1585"/>
              <a:gd name="T2" fmla="*/ 2147483647 w 3763"/>
              <a:gd name="T3" fmla="*/ 2147483647 h 1585"/>
              <a:gd name="T4" fmla="*/ 2147483647 w 3763"/>
              <a:gd name="T5" fmla="*/ 2147483647 h 1585"/>
              <a:gd name="T6" fmla="*/ 2147483647 w 3763"/>
              <a:gd name="T7" fmla="*/ 2147483647 h 1585"/>
              <a:gd name="T8" fmla="*/ 2147483647 w 3763"/>
              <a:gd name="T9" fmla="*/ 2147483647 h 1585"/>
              <a:gd name="T10" fmla="*/ 2147483647 w 3763"/>
              <a:gd name="T11" fmla="*/ 2147483647 h 1585"/>
              <a:gd name="T12" fmla="*/ 2147483647 w 3763"/>
              <a:gd name="T13" fmla="*/ 2147483647 h 1585"/>
              <a:gd name="T14" fmla="*/ 2147483647 w 3763"/>
              <a:gd name="T15" fmla="*/ 2147483647 h 1585"/>
              <a:gd name="T16" fmla="*/ 2147483647 w 3763"/>
              <a:gd name="T17" fmla="*/ 2147483647 h 1585"/>
              <a:gd name="T18" fmla="*/ 2147483647 w 3763"/>
              <a:gd name="T19" fmla="*/ 2147483647 h 1585"/>
              <a:gd name="T20" fmla="*/ 2147483647 w 3763"/>
              <a:gd name="T21" fmla="*/ 2147483647 h 1585"/>
              <a:gd name="T22" fmla="*/ 2147483647 w 3763"/>
              <a:gd name="T23" fmla="*/ 2147483647 h 1585"/>
              <a:gd name="T24" fmla="*/ 2147483647 w 3763"/>
              <a:gd name="T25" fmla="*/ 2147483647 h 1585"/>
              <a:gd name="T26" fmla="*/ 2147483647 w 3763"/>
              <a:gd name="T27" fmla="*/ 2147483647 h 1585"/>
              <a:gd name="T28" fmla="*/ 2147483647 w 3763"/>
              <a:gd name="T29" fmla="*/ 2147483647 h 1585"/>
              <a:gd name="T30" fmla="*/ 2147483647 w 3763"/>
              <a:gd name="T31" fmla="*/ 2147483647 h 1585"/>
              <a:gd name="T32" fmla="*/ 2147483647 w 3763"/>
              <a:gd name="T33" fmla="*/ 2147483647 h 1585"/>
              <a:gd name="T34" fmla="*/ 2147483647 w 3763"/>
              <a:gd name="T35" fmla="*/ 2147483647 h 1585"/>
              <a:gd name="T36" fmla="*/ 2147483647 w 3763"/>
              <a:gd name="T37" fmla="*/ 2147483647 h 1585"/>
              <a:gd name="T38" fmla="*/ 2147483647 w 3763"/>
              <a:gd name="T39" fmla="*/ 2147483647 h 1585"/>
              <a:gd name="T40" fmla="*/ 2147483647 w 3763"/>
              <a:gd name="T41" fmla="*/ 2147483647 h 1585"/>
              <a:gd name="T42" fmla="*/ 2147483647 w 3763"/>
              <a:gd name="T43" fmla="*/ 2147483647 h 1585"/>
              <a:gd name="T44" fmla="*/ 2147483647 w 3763"/>
              <a:gd name="T45" fmla="*/ 2147483647 h 1585"/>
              <a:gd name="T46" fmla="*/ 2147483647 w 3763"/>
              <a:gd name="T47" fmla="*/ 2147483647 h 1585"/>
              <a:gd name="T48" fmla="*/ 2147483647 w 3763"/>
              <a:gd name="T49" fmla="*/ 2147483647 h 1585"/>
              <a:gd name="T50" fmla="*/ 2147483647 w 3763"/>
              <a:gd name="T51" fmla="*/ 2147483647 h 1585"/>
              <a:gd name="T52" fmla="*/ 2147483647 w 3763"/>
              <a:gd name="T53" fmla="*/ 2147483647 h 1585"/>
              <a:gd name="T54" fmla="*/ 2147483647 w 3763"/>
              <a:gd name="T55" fmla="*/ 2147483647 h 1585"/>
              <a:gd name="T56" fmla="*/ 2147483647 w 3763"/>
              <a:gd name="T57" fmla="*/ 2147483647 h 1585"/>
              <a:gd name="T58" fmla="*/ 2147483647 w 3763"/>
              <a:gd name="T59" fmla="*/ 2147483647 h 1585"/>
              <a:gd name="T60" fmla="*/ 2147483647 w 3763"/>
              <a:gd name="T61" fmla="*/ 2147483647 h 1585"/>
              <a:gd name="T62" fmla="*/ 2147483647 w 3763"/>
              <a:gd name="T63" fmla="*/ 2147483647 h 1585"/>
              <a:gd name="T64" fmla="*/ 2147483647 w 3763"/>
              <a:gd name="T65" fmla="*/ 2147483647 h 1585"/>
              <a:gd name="T66" fmla="*/ 2147483647 w 3763"/>
              <a:gd name="T67" fmla="*/ 2147483647 h 1585"/>
              <a:gd name="T68" fmla="*/ 2147483647 w 3763"/>
              <a:gd name="T69" fmla="*/ 2147483647 h 1585"/>
              <a:gd name="T70" fmla="*/ 2147483647 w 3763"/>
              <a:gd name="T71" fmla="*/ 2147483647 h 1585"/>
              <a:gd name="T72" fmla="*/ 2147483647 w 3763"/>
              <a:gd name="T73" fmla="*/ 2147483647 h 1585"/>
              <a:gd name="T74" fmla="*/ 2147483647 w 3763"/>
              <a:gd name="T75" fmla="*/ 2147483647 h 1585"/>
              <a:gd name="T76" fmla="*/ 2147483647 w 3763"/>
              <a:gd name="T77" fmla="*/ 2147483647 h 1585"/>
              <a:gd name="T78" fmla="*/ 2147483647 w 3763"/>
              <a:gd name="T79" fmla="*/ 0 h 1585"/>
              <a:gd name="T80" fmla="*/ 2147483647 w 3763"/>
              <a:gd name="T81" fmla="*/ 0 h 1585"/>
              <a:gd name="T82" fmla="*/ 2147483647 w 3763"/>
              <a:gd name="T83" fmla="*/ 0 h 1585"/>
              <a:gd name="T84" fmla="*/ 2147483647 w 3763"/>
              <a:gd name="T85" fmla="*/ 0 h 1585"/>
              <a:gd name="T86" fmla="*/ 2147483647 w 3763"/>
              <a:gd name="T87" fmla="*/ 0 h 158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3763" h="1585">
                <a:moveTo>
                  <a:pt x="0" y="1584"/>
                </a:moveTo>
                <a:lnTo>
                  <a:pt x="469" y="1579"/>
                </a:lnTo>
                <a:lnTo>
                  <a:pt x="632" y="1571"/>
                </a:lnTo>
                <a:lnTo>
                  <a:pt x="736" y="1566"/>
                </a:lnTo>
                <a:lnTo>
                  <a:pt x="813" y="1560"/>
                </a:lnTo>
                <a:lnTo>
                  <a:pt x="872" y="1552"/>
                </a:lnTo>
                <a:lnTo>
                  <a:pt x="944" y="1531"/>
                </a:lnTo>
                <a:lnTo>
                  <a:pt x="1005" y="1495"/>
                </a:lnTo>
                <a:lnTo>
                  <a:pt x="1069" y="1454"/>
                </a:lnTo>
                <a:lnTo>
                  <a:pt x="1121" y="1394"/>
                </a:lnTo>
                <a:lnTo>
                  <a:pt x="1159" y="1343"/>
                </a:lnTo>
                <a:lnTo>
                  <a:pt x="1198" y="1283"/>
                </a:lnTo>
                <a:lnTo>
                  <a:pt x="1237" y="1203"/>
                </a:lnTo>
                <a:lnTo>
                  <a:pt x="1266" y="1136"/>
                </a:lnTo>
                <a:lnTo>
                  <a:pt x="1304" y="1045"/>
                </a:lnTo>
                <a:lnTo>
                  <a:pt x="1349" y="939"/>
                </a:lnTo>
                <a:lnTo>
                  <a:pt x="1402" y="830"/>
                </a:lnTo>
                <a:lnTo>
                  <a:pt x="1448" y="720"/>
                </a:lnTo>
                <a:lnTo>
                  <a:pt x="1488" y="631"/>
                </a:lnTo>
                <a:lnTo>
                  <a:pt x="1552" y="502"/>
                </a:lnTo>
                <a:lnTo>
                  <a:pt x="1610" y="398"/>
                </a:lnTo>
                <a:lnTo>
                  <a:pt x="1681" y="288"/>
                </a:lnTo>
                <a:lnTo>
                  <a:pt x="1768" y="192"/>
                </a:lnTo>
                <a:lnTo>
                  <a:pt x="1826" y="152"/>
                </a:lnTo>
                <a:lnTo>
                  <a:pt x="1884" y="126"/>
                </a:lnTo>
                <a:lnTo>
                  <a:pt x="1952" y="96"/>
                </a:lnTo>
                <a:lnTo>
                  <a:pt x="2039" y="71"/>
                </a:lnTo>
                <a:lnTo>
                  <a:pt x="2106" y="56"/>
                </a:lnTo>
                <a:lnTo>
                  <a:pt x="2135" y="51"/>
                </a:lnTo>
                <a:lnTo>
                  <a:pt x="2145" y="51"/>
                </a:lnTo>
                <a:lnTo>
                  <a:pt x="2164" y="46"/>
                </a:lnTo>
                <a:lnTo>
                  <a:pt x="2203" y="40"/>
                </a:lnTo>
                <a:lnTo>
                  <a:pt x="2319" y="30"/>
                </a:lnTo>
                <a:lnTo>
                  <a:pt x="2464" y="15"/>
                </a:lnTo>
                <a:lnTo>
                  <a:pt x="2608" y="10"/>
                </a:lnTo>
                <a:lnTo>
                  <a:pt x="2676" y="5"/>
                </a:lnTo>
                <a:lnTo>
                  <a:pt x="2773" y="5"/>
                </a:lnTo>
                <a:lnTo>
                  <a:pt x="2869" y="5"/>
                </a:lnTo>
                <a:lnTo>
                  <a:pt x="2956" y="5"/>
                </a:lnTo>
                <a:lnTo>
                  <a:pt x="3053" y="0"/>
                </a:lnTo>
                <a:lnTo>
                  <a:pt x="3149" y="0"/>
                </a:lnTo>
                <a:lnTo>
                  <a:pt x="3236" y="0"/>
                </a:lnTo>
                <a:lnTo>
                  <a:pt x="3275" y="0"/>
                </a:lnTo>
                <a:lnTo>
                  <a:pt x="3762" y="0"/>
                </a:lnTo>
              </a:path>
            </a:pathLst>
          </a:custGeom>
          <a:noFill/>
          <a:ln w="50800" cap="rnd" cmpd="sng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805" tIns="47402" rIns="94805" bIns="47402"/>
          <a:lstStyle/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1334577" y="3517572"/>
            <a:ext cx="1029100" cy="45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400" b="1" dirty="0">
                <a:solidFill>
                  <a:srgbClr val="2D2DB9">
                    <a:lumMod val="75000"/>
                  </a:srgbClr>
                </a:solidFill>
              </a:rPr>
              <a:t>COX2</a:t>
            </a: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3371273" y="4477914"/>
            <a:ext cx="1354845" cy="45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400" b="1" dirty="0">
                <a:solidFill>
                  <a:srgbClr val="FF0000"/>
                </a:solidFill>
              </a:rPr>
              <a:t>COX1</a:t>
            </a: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2231119" y="5733256"/>
            <a:ext cx="1116745" cy="45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400" b="1" dirty="0">
                <a:solidFill>
                  <a:srgbClr val="000000"/>
                </a:solidFill>
              </a:rPr>
              <a:t>0.1</a:t>
            </a:r>
          </a:p>
        </p:txBody>
      </p:sp>
      <p:sp>
        <p:nvSpPr>
          <p:cNvPr id="35852" name="Line 12"/>
          <p:cNvSpPr>
            <a:spLocks noChangeShapeType="1"/>
          </p:cNvSpPr>
          <p:nvPr/>
        </p:nvSpPr>
        <p:spPr bwMode="auto">
          <a:xfrm>
            <a:off x="910920" y="3333195"/>
            <a:ext cx="7117464" cy="5660"/>
          </a:xfrm>
          <a:prstGeom prst="line">
            <a:avLst/>
          </a:prstGeom>
          <a:noFill/>
          <a:ln w="25400">
            <a:solidFill>
              <a:srgbClr val="0000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5854" name="Line 14"/>
          <p:cNvSpPr>
            <a:spLocks noChangeShapeType="1"/>
          </p:cNvSpPr>
          <p:nvPr/>
        </p:nvSpPr>
        <p:spPr bwMode="auto">
          <a:xfrm flipH="1">
            <a:off x="2535302" y="3447057"/>
            <a:ext cx="78754" cy="2156088"/>
          </a:xfrm>
          <a:prstGeom prst="line">
            <a:avLst/>
          </a:prstGeom>
          <a:noFill/>
          <a:ln w="508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1893765" y="6298295"/>
            <a:ext cx="5664706" cy="366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800" b="1" dirty="0">
                <a:solidFill>
                  <a:srgbClr val="000000"/>
                </a:solidFill>
              </a:rPr>
              <a:t>Concentrations plasmatiques en AINS (µg/</a:t>
            </a:r>
            <a:r>
              <a:rPr lang="fr-FR" altLang="fr-FR" sz="1800" b="1" dirty="0" err="1">
                <a:solidFill>
                  <a:srgbClr val="000000"/>
                </a:solidFill>
              </a:rPr>
              <a:t>mL</a:t>
            </a:r>
            <a:r>
              <a:rPr lang="fr-FR" altLang="fr-FR" sz="1800" b="1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 rot="16200000">
            <a:off x="-1646200" y="3777896"/>
            <a:ext cx="3795892" cy="39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000" b="1" dirty="0">
                <a:solidFill>
                  <a:srgbClr val="000000"/>
                </a:solidFill>
              </a:rPr>
              <a:t>Inhibition de l’activité de COX</a:t>
            </a:r>
          </a:p>
        </p:txBody>
      </p:sp>
      <p:sp>
        <p:nvSpPr>
          <p:cNvPr id="23" name="Line 4"/>
          <p:cNvSpPr>
            <a:spLocks noChangeShapeType="1"/>
          </p:cNvSpPr>
          <p:nvPr/>
        </p:nvSpPr>
        <p:spPr bwMode="auto">
          <a:xfrm>
            <a:off x="5311684" y="2392640"/>
            <a:ext cx="0" cy="32273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24" name="Line 5"/>
          <p:cNvSpPr>
            <a:spLocks noChangeShapeType="1"/>
          </p:cNvSpPr>
          <p:nvPr/>
        </p:nvSpPr>
        <p:spPr bwMode="auto">
          <a:xfrm>
            <a:off x="5324384" y="5633000"/>
            <a:ext cx="345453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25" name="Freeform 6"/>
          <p:cNvSpPr>
            <a:spLocks/>
          </p:cNvSpPr>
          <p:nvPr/>
        </p:nvSpPr>
        <p:spPr bwMode="auto">
          <a:xfrm>
            <a:off x="5236652" y="2996952"/>
            <a:ext cx="3470142" cy="2506091"/>
          </a:xfrm>
          <a:custGeom>
            <a:avLst/>
            <a:gdLst>
              <a:gd name="T0" fmla="*/ 0 w 4001"/>
              <a:gd name="T1" fmla="*/ 2147483647 h 1475"/>
              <a:gd name="T2" fmla="*/ 2147483647 w 4001"/>
              <a:gd name="T3" fmla="*/ 2147483647 h 1475"/>
              <a:gd name="T4" fmla="*/ 2147483647 w 4001"/>
              <a:gd name="T5" fmla="*/ 2147483647 h 1475"/>
              <a:gd name="T6" fmla="*/ 2147483647 w 4001"/>
              <a:gd name="T7" fmla="*/ 2147483647 h 1475"/>
              <a:gd name="T8" fmla="*/ 2147483647 w 4001"/>
              <a:gd name="T9" fmla="*/ 2147483647 h 1475"/>
              <a:gd name="T10" fmla="*/ 2147483647 w 4001"/>
              <a:gd name="T11" fmla="*/ 2147483647 h 1475"/>
              <a:gd name="T12" fmla="*/ 2147483647 w 4001"/>
              <a:gd name="T13" fmla="*/ 2147483647 h 1475"/>
              <a:gd name="T14" fmla="*/ 2147483647 w 4001"/>
              <a:gd name="T15" fmla="*/ 2147483647 h 1475"/>
              <a:gd name="T16" fmla="*/ 2147483647 w 4001"/>
              <a:gd name="T17" fmla="*/ 2147483647 h 1475"/>
              <a:gd name="T18" fmla="*/ 2147483647 w 4001"/>
              <a:gd name="T19" fmla="*/ 2147483647 h 1475"/>
              <a:gd name="T20" fmla="*/ 2147483647 w 4001"/>
              <a:gd name="T21" fmla="*/ 2147483647 h 1475"/>
              <a:gd name="T22" fmla="*/ 2147483647 w 4001"/>
              <a:gd name="T23" fmla="*/ 2147483647 h 1475"/>
              <a:gd name="T24" fmla="*/ 2147483647 w 4001"/>
              <a:gd name="T25" fmla="*/ 2147483647 h 1475"/>
              <a:gd name="T26" fmla="*/ 2147483647 w 4001"/>
              <a:gd name="T27" fmla="*/ 2147483647 h 1475"/>
              <a:gd name="T28" fmla="*/ 2147483647 w 4001"/>
              <a:gd name="T29" fmla="*/ 2147483647 h 1475"/>
              <a:gd name="T30" fmla="*/ 2147483647 w 4001"/>
              <a:gd name="T31" fmla="*/ 2147483647 h 1475"/>
              <a:gd name="T32" fmla="*/ 2147483647 w 4001"/>
              <a:gd name="T33" fmla="*/ 2147483647 h 1475"/>
              <a:gd name="T34" fmla="*/ 2147483647 w 4001"/>
              <a:gd name="T35" fmla="*/ 2147483647 h 1475"/>
              <a:gd name="T36" fmla="*/ 2147483647 w 4001"/>
              <a:gd name="T37" fmla="*/ 2147483647 h 1475"/>
              <a:gd name="T38" fmla="*/ 2147483647 w 4001"/>
              <a:gd name="T39" fmla="*/ 2147483647 h 1475"/>
              <a:gd name="T40" fmla="*/ 2147483647 w 4001"/>
              <a:gd name="T41" fmla="*/ 2147483647 h 1475"/>
              <a:gd name="T42" fmla="*/ 2147483647 w 4001"/>
              <a:gd name="T43" fmla="*/ 2147483647 h 1475"/>
              <a:gd name="T44" fmla="*/ 2147483647 w 4001"/>
              <a:gd name="T45" fmla="*/ 2147483647 h 1475"/>
              <a:gd name="T46" fmla="*/ 2147483647 w 4001"/>
              <a:gd name="T47" fmla="*/ 2147483647 h 1475"/>
              <a:gd name="T48" fmla="*/ 2147483647 w 4001"/>
              <a:gd name="T49" fmla="*/ 2147483647 h 1475"/>
              <a:gd name="T50" fmla="*/ 2147483647 w 4001"/>
              <a:gd name="T51" fmla="*/ 2147483647 h 1475"/>
              <a:gd name="T52" fmla="*/ 2147483647 w 4001"/>
              <a:gd name="T53" fmla="*/ 2147483647 h 1475"/>
              <a:gd name="T54" fmla="*/ 2147483647 w 4001"/>
              <a:gd name="T55" fmla="*/ 2147483647 h 1475"/>
              <a:gd name="T56" fmla="*/ 2147483647 w 4001"/>
              <a:gd name="T57" fmla="*/ 2147483647 h 1475"/>
              <a:gd name="T58" fmla="*/ 2147483647 w 4001"/>
              <a:gd name="T59" fmla="*/ 0 h 1475"/>
              <a:gd name="T60" fmla="*/ 2147483647 w 4001"/>
              <a:gd name="T61" fmla="*/ 2147483647 h 1475"/>
              <a:gd name="T62" fmla="*/ 2147483647 w 4001"/>
              <a:gd name="T63" fmla="*/ 2147483647 h 1475"/>
              <a:gd name="T64" fmla="*/ 2147483647 w 4001"/>
              <a:gd name="T65" fmla="*/ 2147483647 h 1475"/>
              <a:gd name="T66" fmla="*/ 2147483647 w 4001"/>
              <a:gd name="T67" fmla="*/ 2147483647 h 1475"/>
              <a:gd name="T68" fmla="*/ 2147483647 w 4001"/>
              <a:gd name="T69" fmla="*/ 2147483647 h 147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4001" h="1475">
                <a:moveTo>
                  <a:pt x="0" y="1473"/>
                </a:moveTo>
                <a:lnTo>
                  <a:pt x="757" y="1474"/>
                </a:lnTo>
                <a:lnTo>
                  <a:pt x="1152" y="1462"/>
                </a:lnTo>
                <a:lnTo>
                  <a:pt x="1325" y="1452"/>
                </a:lnTo>
                <a:lnTo>
                  <a:pt x="1460" y="1437"/>
                </a:lnTo>
                <a:lnTo>
                  <a:pt x="1604" y="1414"/>
                </a:lnTo>
                <a:lnTo>
                  <a:pt x="1702" y="1396"/>
                </a:lnTo>
                <a:lnTo>
                  <a:pt x="1792" y="1366"/>
                </a:lnTo>
                <a:lnTo>
                  <a:pt x="1862" y="1337"/>
                </a:lnTo>
                <a:lnTo>
                  <a:pt x="1923" y="1300"/>
                </a:lnTo>
                <a:lnTo>
                  <a:pt x="1960" y="1272"/>
                </a:lnTo>
                <a:lnTo>
                  <a:pt x="2016" y="1220"/>
                </a:lnTo>
                <a:lnTo>
                  <a:pt x="2070" y="1169"/>
                </a:lnTo>
                <a:lnTo>
                  <a:pt x="2118" y="1121"/>
                </a:lnTo>
                <a:lnTo>
                  <a:pt x="2162" y="1062"/>
                </a:lnTo>
                <a:lnTo>
                  <a:pt x="2210" y="995"/>
                </a:lnTo>
                <a:lnTo>
                  <a:pt x="2268" y="913"/>
                </a:lnTo>
                <a:lnTo>
                  <a:pt x="2326" y="823"/>
                </a:lnTo>
                <a:lnTo>
                  <a:pt x="2435" y="660"/>
                </a:lnTo>
                <a:lnTo>
                  <a:pt x="2606" y="420"/>
                </a:lnTo>
                <a:lnTo>
                  <a:pt x="2749" y="254"/>
                </a:lnTo>
                <a:lnTo>
                  <a:pt x="2884" y="150"/>
                </a:lnTo>
                <a:lnTo>
                  <a:pt x="3022" y="76"/>
                </a:lnTo>
                <a:lnTo>
                  <a:pt x="3172" y="37"/>
                </a:lnTo>
                <a:lnTo>
                  <a:pt x="3230" y="30"/>
                </a:lnTo>
                <a:lnTo>
                  <a:pt x="3288" y="20"/>
                </a:lnTo>
                <a:lnTo>
                  <a:pt x="3366" y="12"/>
                </a:lnTo>
                <a:lnTo>
                  <a:pt x="3459" y="9"/>
                </a:lnTo>
                <a:lnTo>
                  <a:pt x="3567" y="7"/>
                </a:lnTo>
                <a:lnTo>
                  <a:pt x="3788" y="0"/>
                </a:lnTo>
                <a:lnTo>
                  <a:pt x="4000" y="4"/>
                </a:lnTo>
                <a:lnTo>
                  <a:pt x="3952" y="1"/>
                </a:lnTo>
                <a:lnTo>
                  <a:pt x="3904" y="4"/>
                </a:lnTo>
                <a:lnTo>
                  <a:pt x="3663" y="7"/>
                </a:lnTo>
                <a:lnTo>
                  <a:pt x="3528" y="7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805" tIns="47402" rIns="94805" bIns="47402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26" name="Freeform 7"/>
          <p:cNvSpPr>
            <a:spLocks/>
          </p:cNvSpPr>
          <p:nvPr/>
        </p:nvSpPr>
        <p:spPr bwMode="auto">
          <a:xfrm>
            <a:off x="6318673" y="3068960"/>
            <a:ext cx="2873609" cy="2516188"/>
          </a:xfrm>
          <a:custGeom>
            <a:avLst/>
            <a:gdLst>
              <a:gd name="T0" fmla="*/ 0 w 3763"/>
              <a:gd name="T1" fmla="*/ 2147483647 h 1585"/>
              <a:gd name="T2" fmla="*/ 2147483647 w 3763"/>
              <a:gd name="T3" fmla="*/ 2147483647 h 1585"/>
              <a:gd name="T4" fmla="*/ 2147483647 w 3763"/>
              <a:gd name="T5" fmla="*/ 2147483647 h 1585"/>
              <a:gd name="T6" fmla="*/ 2147483647 w 3763"/>
              <a:gd name="T7" fmla="*/ 2147483647 h 1585"/>
              <a:gd name="T8" fmla="*/ 2147483647 w 3763"/>
              <a:gd name="T9" fmla="*/ 2147483647 h 1585"/>
              <a:gd name="T10" fmla="*/ 2147483647 w 3763"/>
              <a:gd name="T11" fmla="*/ 2147483647 h 1585"/>
              <a:gd name="T12" fmla="*/ 2147483647 w 3763"/>
              <a:gd name="T13" fmla="*/ 2147483647 h 1585"/>
              <a:gd name="T14" fmla="*/ 2147483647 w 3763"/>
              <a:gd name="T15" fmla="*/ 2147483647 h 1585"/>
              <a:gd name="T16" fmla="*/ 2147483647 w 3763"/>
              <a:gd name="T17" fmla="*/ 2147483647 h 1585"/>
              <a:gd name="T18" fmla="*/ 2147483647 w 3763"/>
              <a:gd name="T19" fmla="*/ 2147483647 h 1585"/>
              <a:gd name="T20" fmla="*/ 2147483647 w 3763"/>
              <a:gd name="T21" fmla="*/ 2147483647 h 1585"/>
              <a:gd name="T22" fmla="*/ 2147483647 w 3763"/>
              <a:gd name="T23" fmla="*/ 2147483647 h 1585"/>
              <a:gd name="T24" fmla="*/ 2147483647 w 3763"/>
              <a:gd name="T25" fmla="*/ 2147483647 h 1585"/>
              <a:gd name="T26" fmla="*/ 2147483647 w 3763"/>
              <a:gd name="T27" fmla="*/ 2147483647 h 1585"/>
              <a:gd name="T28" fmla="*/ 2147483647 w 3763"/>
              <a:gd name="T29" fmla="*/ 2147483647 h 1585"/>
              <a:gd name="T30" fmla="*/ 2147483647 w 3763"/>
              <a:gd name="T31" fmla="*/ 2147483647 h 1585"/>
              <a:gd name="T32" fmla="*/ 2147483647 w 3763"/>
              <a:gd name="T33" fmla="*/ 2147483647 h 1585"/>
              <a:gd name="T34" fmla="*/ 2147483647 w 3763"/>
              <a:gd name="T35" fmla="*/ 2147483647 h 1585"/>
              <a:gd name="T36" fmla="*/ 2147483647 w 3763"/>
              <a:gd name="T37" fmla="*/ 2147483647 h 1585"/>
              <a:gd name="T38" fmla="*/ 2147483647 w 3763"/>
              <a:gd name="T39" fmla="*/ 2147483647 h 1585"/>
              <a:gd name="T40" fmla="*/ 2147483647 w 3763"/>
              <a:gd name="T41" fmla="*/ 2147483647 h 1585"/>
              <a:gd name="T42" fmla="*/ 2147483647 w 3763"/>
              <a:gd name="T43" fmla="*/ 2147483647 h 1585"/>
              <a:gd name="T44" fmla="*/ 2147483647 w 3763"/>
              <a:gd name="T45" fmla="*/ 2147483647 h 1585"/>
              <a:gd name="T46" fmla="*/ 2147483647 w 3763"/>
              <a:gd name="T47" fmla="*/ 2147483647 h 1585"/>
              <a:gd name="T48" fmla="*/ 2147483647 w 3763"/>
              <a:gd name="T49" fmla="*/ 2147483647 h 1585"/>
              <a:gd name="T50" fmla="*/ 2147483647 w 3763"/>
              <a:gd name="T51" fmla="*/ 2147483647 h 1585"/>
              <a:gd name="T52" fmla="*/ 2147483647 w 3763"/>
              <a:gd name="T53" fmla="*/ 2147483647 h 1585"/>
              <a:gd name="T54" fmla="*/ 2147483647 w 3763"/>
              <a:gd name="T55" fmla="*/ 2147483647 h 1585"/>
              <a:gd name="T56" fmla="*/ 2147483647 w 3763"/>
              <a:gd name="T57" fmla="*/ 2147483647 h 1585"/>
              <a:gd name="T58" fmla="*/ 2147483647 w 3763"/>
              <a:gd name="T59" fmla="*/ 2147483647 h 1585"/>
              <a:gd name="T60" fmla="*/ 2147483647 w 3763"/>
              <a:gd name="T61" fmla="*/ 2147483647 h 1585"/>
              <a:gd name="T62" fmla="*/ 2147483647 w 3763"/>
              <a:gd name="T63" fmla="*/ 2147483647 h 1585"/>
              <a:gd name="T64" fmla="*/ 2147483647 w 3763"/>
              <a:gd name="T65" fmla="*/ 2147483647 h 1585"/>
              <a:gd name="T66" fmla="*/ 2147483647 w 3763"/>
              <a:gd name="T67" fmla="*/ 2147483647 h 1585"/>
              <a:gd name="T68" fmla="*/ 2147483647 w 3763"/>
              <a:gd name="T69" fmla="*/ 2147483647 h 1585"/>
              <a:gd name="T70" fmla="*/ 2147483647 w 3763"/>
              <a:gd name="T71" fmla="*/ 2147483647 h 1585"/>
              <a:gd name="T72" fmla="*/ 2147483647 w 3763"/>
              <a:gd name="T73" fmla="*/ 2147483647 h 1585"/>
              <a:gd name="T74" fmla="*/ 2147483647 w 3763"/>
              <a:gd name="T75" fmla="*/ 2147483647 h 1585"/>
              <a:gd name="T76" fmla="*/ 2147483647 w 3763"/>
              <a:gd name="T77" fmla="*/ 2147483647 h 1585"/>
              <a:gd name="T78" fmla="*/ 2147483647 w 3763"/>
              <a:gd name="T79" fmla="*/ 0 h 1585"/>
              <a:gd name="T80" fmla="*/ 2147483647 w 3763"/>
              <a:gd name="T81" fmla="*/ 0 h 1585"/>
              <a:gd name="T82" fmla="*/ 2147483647 w 3763"/>
              <a:gd name="T83" fmla="*/ 0 h 1585"/>
              <a:gd name="T84" fmla="*/ 2147483647 w 3763"/>
              <a:gd name="T85" fmla="*/ 0 h 1585"/>
              <a:gd name="T86" fmla="*/ 2147483647 w 3763"/>
              <a:gd name="T87" fmla="*/ 0 h 158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3763" h="1585">
                <a:moveTo>
                  <a:pt x="0" y="1584"/>
                </a:moveTo>
                <a:lnTo>
                  <a:pt x="469" y="1579"/>
                </a:lnTo>
                <a:lnTo>
                  <a:pt x="632" y="1571"/>
                </a:lnTo>
                <a:lnTo>
                  <a:pt x="736" y="1566"/>
                </a:lnTo>
                <a:lnTo>
                  <a:pt x="813" y="1560"/>
                </a:lnTo>
                <a:lnTo>
                  <a:pt x="872" y="1552"/>
                </a:lnTo>
                <a:lnTo>
                  <a:pt x="944" y="1531"/>
                </a:lnTo>
                <a:lnTo>
                  <a:pt x="1005" y="1495"/>
                </a:lnTo>
                <a:lnTo>
                  <a:pt x="1069" y="1454"/>
                </a:lnTo>
                <a:lnTo>
                  <a:pt x="1121" y="1394"/>
                </a:lnTo>
                <a:lnTo>
                  <a:pt x="1159" y="1343"/>
                </a:lnTo>
                <a:lnTo>
                  <a:pt x="1198" y="1283"/>
                </a:lnTo>
                <a:lnTo>
                  <a:pt x="1237" y="1203"/>
                </a:lnTo>
                <a:lnTo>
                  <a:pt x="1266" y="1136"/>
                </a:lnTo>
                <a:lnTo>
                  <a:pt x="1304" y="1045"/>
                </a:lnTo>
                <a:lnTo>
                  <a:pt x="1349" y="939"/>
                </a:lnTo>
                <a:lnTo>
                  <a:pt x="1402" y="830"/>
                </a:lnTo>
                <a:lnTo>
                  <a:pt x="1448" y="720"/>
                </a:lnTo>
                <a:lnTo>
                  <a:pt x="1488" y="631"/>
                </a:lnTo>
                <a:lnTo>
                  <a:pt x="1552" y="502"/>
                </a:lnTo>
                <a:lnTo>
                  <a:pt x="1610" y="398"/>
                </a:lnTo>
                <a:lnTo>
                  <a:pt x="1681" y="288"/>
                </a:lnTo>
                <a:lnTo>
                  <a:pt x="1768" y="192"/>
                </a:lnTo>
                <a:lnTo>
                  <a:pt x="1826" y="152"/>
                </a:lnTo>
                <a:lnTo>
                  <a:pt x="1884" y="126"/>
                </a:lnTo>
                <a:lnTo>
                  <a:pt x="1952" y="96"/>
                </a:lnTo>
                <a:lnTo>
                  <a:pt x="2039" y="71"/>
                </a:lnTo>
                <a:lnTo>
                  <a:pt x="2106" y="56"/>
                </a:lnTo>
                <a:lnTo>
                  <a:pt x="2135" y="51"/>
                </a:lnTo>
                <a:lnTo>
                  <a:pt x="2145" y="51"/>
                </a:lnTo>
                <a:lnTo>
                  <a:pt x="2164" y="46"/>
                </a:lnTo>
                <a:lnTo>
                  <a:pt x="2203" y="40"/>
                </a:lnTo>
                <a:lnTo>
                  <a:pt x="2319" y="30"/>
                </a:lnTo>
                <a:lnTo>
                  <a:pt x="2464" y="15"/>
                </a:lnTo>
                <a:lnTo>
                  <a:pt x="2608" y="10"/>
                </a:lnTo>
                <a:lnTo>
                  <a:pt x="2676" y="5"/>
                </a:lnTo>
                <a:lnTo>
                  <a:pt x="2773" y="5"/>
                </a:lnTo>
                <a:lnTo>
                  <a:pt x="2869" y="5"/>
                </a:lnTo>
                <a:lnTo>
                  <a:pt x="2956" y="5"/>
                </a:lnTo>
                <a:lnTo>
                  <a:pt x="3053" y="0"/>
                </a:lnTo>
                <a:lnTo>
                  <a:pt x="3149" y="0"/>
                </a:lnTo>
                <a:lnTo>
                  <a:pt x="3236" y="0"/>
                </a:lnTo>
                <a:lnTo>
                  <a:pt x="3275" y="0"/>
                </a:lnTo>
                <a:lnTo>
                  <a:pt x="3762" y="0"/>
                </a:lnTo>
              </a:path>
            </a:pathLst>
          </a:custGeom>
          <a:noFill/>
          <a:ln w="50800" cap="rnd" cmpd="sng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805" tIns="47402" rIns="94805" bIns="47402"/>
          <a:lstStyle/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8087456" y="3160192"/>
            <a:ext cx="1077940" cy="45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400" b="1" dirty="0">
                <a:solidFill>
                  <a:srgbClr val="2D2DB9">
                    <a:lumMod val="75000"/>
                  </a:srgbClr>
                </a:solidFill>
              </a:rPr>
              <a:t>COX2</a:t>
            </a:r>
          </a:p>
        </p:txBody>
      </p:sp>
      <p:sp>
        <p:nvSpPr>
          <p:cNvPr id="28" name="Rectangle 9"/>
          <p:cNvSpPr>
            <a:spLocks noChangeArrowheads="1"/>
          </p:cNvSpPr>
          <p:nvPr/>
        </p:nvSpPr>
        <p:spPr bwMode="auto">
          <a:xfrm>
            <a:off x="6228889" y="3931582"/>
            <a:ext cx="1354845" cy="45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400" b="1" dirty="0">
                <a:solidFill>
                  <a:srgbClr val="FF0000"/>
                </a:solidFill>
              </a:rPr>
              <a:t>COX1</a:t>
            </a:r>
          </a:p>
        </p:txBody>
      </p:sp>
      <p:sp>
        <p:nvSpPr>
          <p:cNvPr id="29" name="Rectangle 10"/>
          <p:cNvSpPr>
            <a:spLocks noChangeArrowheads="1"/>
          </p:cNvSpPr>
          <p:nvPr/>
        </p:nvSpPr>
        <p:spPr bwMode="auto">
          <a:xfrm>
            <a:off x="7470011" y="5736366"/>
            <a:ext cx="1116745" cy="45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400" b="1" dirty="0">
                <a:solidFill>
                  <a:srgbClr val="000000"/>
                </a:solidFill>
              </a:rPr>
              <a:t>0.02</a:t>
            </a:r>
          </a:p>
        </p:txBody>
      </p:sp>
      <p:sp>
        <p:nvSpPr>
          <p:cNvPr id="31" name="Line 14"/>
          <p:cNvSpPr>
            <a:spLocks noChangeShapeType="1"/>
          </p:cNvSpPr>
          <p:nvPr/>
        </p:nvSpPr>
        <p:spPr bwMode="auto">
          <a:xfrm flipH="1">
            <a:off x="7673518" y="3333195"/>
            <a:ext cx="21552" cy="2286833"/>
          </a:xfrm>
          <a:prstGeom prst="line">
            <a:avLst/>
          </a:prstGeom>
          <a:noFill/>
          <a:ln w="508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029755" y="1875115"/>
            <a:ext cx="1420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fr-FR" dirty="0">
                <a:solidFill>
                  <a:srgbClr val="000000"/>
                </a:solidFill>
              </a:rPr>
              <a:t>AINS 1 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6759720" y="1937217"/>
            <a:ext cx="1420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fr-FR" dirty="0">
                <a:solidFill>
                  <a:srgbClr val="000000"/>
                </a:solidFill>
              </a:rPr>
              <a:t>AINS 2 </a:t>
            </a:r>
          </a:p>
        </p:txBody>
      </p:sp>
      <p:cxnSp>
        <p:nvCxnSpPr>
          <p:cNvPr id="4" name="Connecteur droit 3"/>
          <p:cNvCxnSpPr/>
          <p:nvPr/>
        </p:nvCxnSpPr>
        <p:spPr bwMode="auto">
          <a:xfrm flipV="1">
            <a:off x="1035362" y="2893284"/>
            <a:ext cx="8433182" cy="15444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sp>
        <p:nvSpPr>
          <p:cNvPr id="5" name="ZoneTexte 4"/>
          <p:cNvSpPr txBox="1"/>
          <p:nvPr/>
        </p:nvSpPr>
        <p:spPr>
          <a:xfrm>
            <a:off x="251520" y="2708920"/>
            <a:ext cx="840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fr-FR" sz="2000" dirty="0">
                <a:solidFill>
                  <a:srgbClr val="000000"/>
                </a:solidFill>
              </a:rPr>
              <a:t>100%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381680" y="192163"/>
            <a:ext cx="46414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2400" dirty="0"/>
              <a:t>L’AINS 1 est </a:t>
            </a:r>
            <a:r>
              <a:rPr lang="fr-FR" sz="2400" b="1" dirty="0"/>
              <a:t>moins puissant </a:t>
            </a:r>
            <a:r>
              <a:rPr lang="fr-FR" sz="2400" dirty="0"/>
              <a:t>que l’AINS 2</a:t>
            </a:r>
          </a:p>
          <a:p>
            <a:pPr marL="514350" indent="-514350">
              <a:buAutoNum type="alphaUcPeriod"/>
            </a:pPr>
            <a:r>
              <a:rPr lang="fr-FR" sz="2400" dirty="0"/>
              <a:t>Vrai</a:t>
            </a:r>
          </a:p>
          <a:p>
            <a:pPr marL="514350" indent="-514350">
              <a:buAutoNum type="alphaUcPeriod"/>
            </a:pPr>
            <a:r>
              <a:rPr lang="fr-FR" sz="2400" dirty="0"/>
              <a:t>Faux</a:t>
            </a:r>
          </a:p>
        </p:txBody>
      </p:sp>
    </p:spTree>
    <p:extLst>
      <p:ext uri="{BB962C8B-B14F-4D97-AF65-F5344CB8AC3E}">
        <p14:creationId xmlns:p14="http://schemas.microsoft.com/office/powerpoint/2010/main" val="405593381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197768"/>
            <a:ext cx="6365875" cy="1143000"/>
          </a:xfrm>
        </p:spPr>
        <p:txBody>
          <a:bodyPr/>
          <a:lstStyle/>
          <a:p>
            <a:r>
              <a:rPr lang="fr-FR" dirty="0"/>
              <a:t>Plus en détails…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484784"/>
            <a:ext cx="7874198" cy="5040560"/>
          </a:xfrm>
        </p:spPr>
        <p:txBody>
          <a:bodyPr/>
          <a:lstStyle/>
          <a:p>
            <a:r>
              <a:rPr lang="fr-FR" sz="1800" dirty="0">
                <a:solidFill>
                  <a:srgbClr val="FF0000"/>
                </a:solidFill>
              </a:rPr>
              <a:t>Reconnaître tous les AINS (principes actifs) disponibles en médecine vétérinaire et savoir en citer au moins 5 de mémoire</a:t>
            </a:r>
          </a:p>
          <a:p>
            <a:r>
              <a:rPr lang="fr-FR" sz="1800" dirty="0">
                <a:solidFill>
                  <a:srgbClr val="FF0000"/>
                </a:solidFill>
              </a:rPr>
              <a:t>Citer les propriétés générales des AINS </a:t>
            </a:r>
          </a:p>
          <a:p>
            <a:r>
              <a:rPr lang="fr-FR" sz="1800" dirty="0">
                <a:solidFill>
                  <a:srgbClr val="FF0000"/>
                </a:solidFill>
              </a:rPr>
              <a:t>Connaître la particularité pharmacodynamique des </a:t>
            </a:r>
            <a:r>
              <a:rPr lang="fr-FR" sz="1800" dirty="0" err="1">
                <a:solidFill>
                  <a:srgbClr val="FF0000"/>
                </a:solidFill>
              </a:rPr>
              <a:t>coxibs</a:t>
            </a:r>
            <a:endParaRPr lang="fr-FR" sz="1800" dirty="0">
              <a:solidFill>
                <a:srgbClr val="FF0000"/>
              </a:solidFill>
            </a:endParaRPr>
          </a:p>
          <a:p>
            <a:endParaRPr lang="fr-FR" sz="1800" dirty="0"/>
          </a:p>
          <a:p>
            <a:r>
              <a:rPr lang="fr-FR" sz="1600" b="0" dirty="0"/>
              <a:t>Etre capable d’expliquer les particularités </a:t>
            </a:r>
            <a:r>
              <a:rPr lang="fr-FR" sz="1600" dirty="0"/>
              <a:t>pharmacodynamiques</a:t>
            </a:r>
            <a:r>
              <a:rPr lang="fr-FR" sz="1600" b="0" dirty="0"/>
              <a:t> de</a:t>
            </a:r>
          </a:p>
          <a:p>
            <a:pPr lvl="1"/>
            <a:r>
              <a:rPr lang="fr-FR" sz="1200" b="0" dirty="0"/>
              <a:t>Aspirine</a:t>
            </a:r>
          </a:p>
          <a:p>
            <a:pPr lvl="1"/>
            <a:r>
              <a:rPr lang="fr-FR" sz="1200" b="0" dirty="0" err="1"/>
              <a:t>Dipyrone</a:t>
            </a:r>
            <a:r>
              <a:rPr lang="fr-FR" sz="1200" b="0" dirty="0"/>
              <a:t>=</a:t>
            </a:r>
            <a:r>
              <a:rPr lang="fr-FR" sz="1200" b="0" dirty="0" err="1"/>
              <a:t>métamizole</a:t>
            </a:r>
            <a:endParaRPr lang="fr-FR" sz="1200" b="0" dirty="0"/>
          </a:p>
          <a:p>
            <a:pPr lvl="1"/>
            <a:endParaRPr lang="fr-FR" sz="1600" b="0" dirty="0"/>
          </a:p>
          <a:p>
            <a:r>
              <a:rPr lang="fr-FR" sz="1600" b="0" dirty="0"/>
              <a:t>Etre capable d’expliquer les particularités </a:t>
            </a:r>
            <a:r>
              <a:rPr lang="fr-FR" sz="1600" dirty="0"/>
              <a:t>pharmacocinétiques</a:t>
            </a:r>
            <a:r>
              <a:rPr lang="fr-FR" sz="1600" b="0" dirty="0"/>
              <a:t> de</a:t>
            </a:r>
          </a:p>
          <a:p>
            <a:pPr lvl="1"/>
            <a:r>
              <a:rPr lang="fr-FR" sz="1200" b="0" dirty="0"/>
              <a:t>Aspirine</a:t>
            </a:r>
          </a:p>
          <a:p>
            <a:pPr lvl="1"/>
            <a:r>
              <a:rPr lang="fr-FR" sz="1200" b="0" dirty="0" err="1"/>
              <a:t>Mavacoxib</a:t>
            </a:r>
            <a:r>
              <a:rPr lang="fr-FR" sz="1200" b="0" dirty="0"/>
              <a:t>, </a:t>
            </a:r>
            <a:r>
              <a:rPr lang="fr-FR" sz="1200" b="0" dirty="0" err="1"/>
              <a:t>enflicoxib</a:t>
            </a:r>
            <a:endParaRPr lang="fr-FR" sz="1200" b="0" dirty="0"/>
          </a:p>
          <a:p>
            <a:pPr lvl="1"/>
            <a:r>
              <a:rPr lang="fr-FR" sz="1200" b="0" dirty="0" err="1"/>
              <a:t>Suxibuzone</a:t>
            </a:r>
            <a:endParaRPr lang="fr-FR" sz="1200" b="0" dirty="0"/>
          </a:p>
          <a:p>
            <a:pPr lvl="1"/>
            <a:r>
              <a:rPr lang="fr-FR" sz="1200" b="0" dirty="0" err="1"/>
              <a:t>Meloxicam</a:t>
            </a:r>
            <a:r>
              <a:rPr lang="fr-FR" sz="1200" b="0" dirty="0"/>
              <a:t> (CN et CT)</a:t>
            </a:r>
          </a:p>
          <a:p>
            <a:pPr lvl="1"/>
            <a:r>
              <a:rPr lang="fr-FR" sz="1200" b="0" dirty="0" err="1"/>
              <a:t>Firocoxib</a:t>
            </a:r>
            <a:r>
              <a:rPr lang="fr-FR" sz="1200" b="0" dirty="0"/>
              <a:t> (CV)</a:t>
            </a:r>
            <a:endParaRPr lang="fr-FR" sz="1600" b="0" dirty="0"/>
          </a:p>
          <a:p>
            <a:pPr marL="457200" lvl="1" indent="0">
              <a:buNone/>
            </a:pP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6926190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ChangeArrowheads="1"/>
          </p:cNvSpPr>
          <p:nvPr/>
        </p:nvSpPr>
        <p:spPr bwMode="white">
          <a:xfrm>
            <a:off x="709926" y="2051392"/>
            <a:ext cx="4190120" cy="474980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4805" tIns="47402" rIns="94805" bIns="47402" anchor="ctr"/>
          <a:lstStyle/>
          <a:p>
            <a:pPr algn="ctr">
              <a:buFontTx/>
              <a:buNone/>
              <a:defRPr/>
            </a:pPr>
            <a:endParaRPr lang="en-US" sz="2500" b="1">
              <a:solidFill>
                <a:srgbClr val="000000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-117404" y="162801"/>
            <a:ext cx="4294318" cy="1165197"/>
          </a:xfrm>
          <a:noFill/>
          <a:extLst>
            <a:ext uri="{91240B29-F687-4F45-9708-019B960494DF}">
              <a14:hiddenLine xmlns:a14="http://schemas.microsoft.com/office/drawing/2010/main" w="25400" cap="flat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 lIns="198417" tIns="119048" rIns="198417" bIns="119048"/>
          <a:lstStyle/>
          <a:p>
            <a:pPr defTabSz="820738"/>
            <a:r>
              <a:rPr lang="fr-FR" altLang="fr-FR" sz="2800" dirty="0"/>
              <a:t>Inhibition COX-1 vs COX-2</a:t>
            </a:r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1035362" y="2348880"/>
            <a:ext cx="0" cy="32273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>
            <a:off x="1048062" y="5589240"/>
            <a:ext cx="345453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5846" name="Freeform 6"/>
          <p:cNvSpPr>
            <a:spLocks/>
          </p:cNvSpPr>
          <p:nvPr/>
        </p:nvSpPr>
        <p:spPr bwMode="auto">
          <a:xfrm>
            <a:off x="1259632" y="2973774"/>
            <a:ext cx="3470142" cy="2558535"/>
          </a:xfrm>
          <a:custGeom>
            <a:avLst/>
            <a:gdLst>
              <a:gd name="T0" fmla="*/ 0 w 4001"/>
              <a:gd name="T1" fmla="*/ 2147483647 h 1475"/>
              <a:gd name="T2" fmla="*/ 2147483647 w 4001"/>
              <a:gd name="T3" fmla="*/ 2147483647 h 1475"/>
              <a:gd name="T4" fmla="*/ 2147483647 w 4001"/>
              <a:gd name="T5" fmla="*/ 2147483647 h 1475"/>
              <a:gd name="T6" fmla="*/ 2147483647 w 4001"/>
              <a:gd name="T7" fmla="*/ 2147483647 h 1475"/>
              <a:gd name="T8" fmla="*/ 2147483647 w 4001"/>
              <a:gd name="T9" fmla="*/ 2147483647 h 1475"/>
              <a:gd name="T10" fmla="*/ 2147483647 w 4001"/>
              <a:gd name="T11" fmla="*/ 2147483647 h 1475"/>
              <a:gd name="T12" fmla="*/ 2147483647 w 4001"/>
              <a:gd name="T13" fmla="*/ 2147483647 h 1475"/>
              <a:gd name="T14" fmla="*/ 2147483647 w 4001"/>
              <a:gd name="T15" fmla="*/ 2147483647 h 1475"/>
              <a:gd name="T16" fmla="*/ 2147483647 w 4001"/>
              <a:gd name="T17" fmla="*/ 2147483647 h 1475"/>
              <a:gd name="T18" fmla="*/ 2147483647 w 4001"/>
              <a:gd name="T19" fmla="*/ 2147483647 h 1475"/>
              <a:gd name="T20" fmla="*/ 2147483647 w 4001"/>
              <a:gd name="T21" fmla="*/ 2147483647 h 1475"/>
              <a:gd name="T22" fmla="*/ 2147483647 w 4001"/>
              <a:gd name="T23" fmla="*/ 2147483647 h 1475"/>
              <a:gd name="T24" fmla="*/ 2147483647 w 4001"/>
              <a:gd name="T25" fmla="*/ 2147483647 h 1475"/>
              <a:gd name="T26" fmla="*/ 2147483647 w 4001"/>
              <a:gd name="T27" fmla="*/ 2147483647 h 1475"/>
              <a:gd name="T28" fmla="*/ 2147483647 w 4001"/>
              <a:gd name="T29" fmla="*/ 2147483647 h 1475"/>
              <a:gd name="T30" fmla="*/ 2147483647 w 4001"/>
              <a:gd name="T31" fmla="*/ 2147483647 h 1475"/>
              <a:gd name="T32" fmla="*/ 2147483647 w 4001"/>
              <a:gd name="T33" fmla="*/ 2147483647 h 1475"/>
              <a:gd name="T34" fmla="*/ 2147483647 w 4001"/>
              <a:gd name="T35" fmla="*/ 2147483647 h 1475"/>
              <a:gd name="T36" fmla="*/ 2147483647 w 4001"/>
              <a:gd name="T37" fmla="*/ 2147483647 h 1475"/>
              <a:gd name="T38" fmla="*/ 2147483647 w 4001"/>
              <a:gd name="T39" fmla="*/ 2147483647 h 1475"/>
              <a:gd name="T40" fmla="*/ 2147483647 w 4001"/>
              <a:gd name="T41" fmla="*/ 2147483647 h 1475"/>
              <a:gd name="T42" fmla="*/ 2147483647 w 4001"/>
              <a:gd name="T43" fmla="*/ 2147483647 h 1475"/>
              <a:gd name="T44" fmla="*/ 2147483647 w 4001"/>
              <a:gd name="T45" fmla="*/ 2147483647 h 1475"/>
              <a:gd name="T46" fmla="*/ 2147483647 w 4001"/>
              <a:gd name="T47" fmla="*/ 2147483647 h 1475"/>
              <a:gd name="T48" fmla="*/ 2147483647 w 4001"/>
              <a:gd name="T49" fmla="*/ 2147483647 h 1475"/>
              <a:gd name="T50" fmla="*/ 2147483647 w 4001"/>
              <a:gd name="T51" fmla="*/ 2147483647 h 1475"/>
              <a:gd name="T52" fmla="*/ 2147483647 w 4001"/>
              <a:gd name="T53" fmla="*/ 2147483647 h 1475"/>
              <a:gd name="T54" fmla="*/ 2147483647 w 4001"/>
              <a:gd name="T55" fmla="*/ 2147483647 h 1475"/>
              <a:gd name="T56" fmla="*/ 2147483647 w 4001"/>
              <a:gd name="T57" fmla="*/ 2147483647 h 1475"/>
              <a:gd name="T58" fmla="*/ 2147483647 w 4001"/>
              <a:gd name="T59" fmla="*/ 0 h 1475"/>
              <a:gd name="T60" fmla="*/ 2147483647 w 4001"/>
              <a:gd name="T61" fmla="*/ 2147483647 h 1475"/>
              <a:gd name="T62" fmla="*/ 2147483647 w 4001"/>
              <a:gd name="T63" fmla="*/ 2147483647 h 1475"/>
              <a:gd name="T64" fmla="*/ 2147483647 w 4001"/>
              <a:gd name="T65" fmla="*/ 2147483647 h 1475"/>
              <a:gd name="T66" fmla="*/ 2147483647 w 4001"/>
              <a:gd name="T67" fmla="*/ 2147483647 h 1475"/>
              <a:gd name="T68" fmla="*/ 2147483647 w 4001"/>
              <a:gd name="T69" fmla="*/ 2147483647 h 147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4001" h="1475">
                <a:moveTo>
                  <a:pt x="0" y="1473"/>
                </a:moveTo>
                <a:lnTo>
                  <a:pt x="757" y="1474"/>
                </a:lnTo>
                <a:lnTo>
                  <a:pt x="1152" y="1462"/>
                </a:lnTo>
                <a:lnTo>
                  <a:pt x="1325" y="1452"/>
                </a:lnTo>
                <a:lnTo>
                  <a:pt x="1460" y="1437"/>
                </a:lnTo>
                <a:lnTo>
                  <a:pt x="1604" y="1414"/>
                </a:lnTo>
                <a:lnTo>
                  <a:pt x="1702" y="1396"/>
                </a:lnTo>
                <a:lnTo>
                  <a:pt x="1792" y="1366"/>
                </a:lnTo>
                <a:lnTo>
                  <a:pt x="1862" y="1337"/>
                </a:lnTo>
                <a:lnTo>
                  <a:pt x="1923" y="1300"/>
                </a:lnTo>
                <a:lnTo>
                  <a:pt x="1960" y="1272"/>
                </a:lnTo>
                <a:lnTo>
                  <a:pt x="2016" y="1220"/>
                </a:lnTo>
                <a:lnTo>
                  <a:pt x="2070" y="1169"/>
                </a:lnTo>
                <a:lnTo>
                  <a:pt x="2118" y="1121"/>
                </a:lnTo>
                <a:lnTo>
                  <a:pt x="2162" y="1062"/>
                </a:lnTo>
                <a:lnTo>
                  <a:pt x="2210" y="995"/>
                </a:lnTo>
                <a:lnTo>
                  <a:pt x="2268" y="913"/>
                </a:lnTo>
                <a:lnTo>
                  <a:pt x="2326" y="823"/>
                </a:lnTo>
                <a:lnTo>
                  <a:pt x="2435" y="660"/>
                </a:lnTo>
                <a:lnTo>
                  <a:pt x="2606" y="420"/>
                </a:lnTo>
                <a:lnTo>
                  <a:pt x="2749" y="254"/>
                </a:lnTo>
                <a:lnTo>
                  <a:pt x="2884" y="150"/>
                </a:lnTo>
                <a:lnTo>
                  <a:pt x="3022" y="76"/>
                </a:lnTo>
                <a:lnTo>
                  <a:pt x="3172" y="37"/>
                </a:lnTo>
                <a:lnTo>
                  <a:pt x="3230" y="30"/>
                </a:lnTo>
                <a:lnTo>
                  <a:pt x="3288" y="20"/>
                </a:lnTo>
                <a:lnTo>
                  <a:pt x="3366" y="12"/>
                </a:lnTo>
                <a:lnTo>
                  <a:pt x="3459" y="9"/>
                </a:lnTo>
                <a:lnTo>
                  <a:pt x="3567" y="7"/>
                </a:lnTo>
                <a:lnTo>
                  <a:pt x="3788" y="0"/>
                </a:lnTo>
                <a:lnTo>
                  <a:pt x="4000" y="4"/>
                </a:lnTo>
                <a:lnTo>
                  <a:pt x="3952" y="1"/>
                </a:lnTo>
                <a:lnTo>
                  <a:pt x="3904" y="4"/>
                </a:lnTo>
                <a:lnTo>
                  <a:pt x="3663" y="7"/>
                </a:lnTo>
                <a:lnTo>
                  <a:pt x="3528" y="7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805" tIns="47402" rIns="94805" bIns="47402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27655" name="Freeform 7"/>
          <p:cNvSpPr>
            <a:spLocks/>
          </p:cNvSpPr>
          <p:nvPr/>
        </p:nvSpPr>
        <p:spPr bwMode="auto">
          <a:xfrm>
            <a:off x="1108387" y="2970118"/>
            <a:ext cx="3263318" cy="2575362"/>
          </a:xfrm>
          <a:custGeom>
            <a:avLst/>
            <a:gdLst>
              <a:gd name="T0" fmla="*/ 0 w 3763"/>
              <a:gd name="T1" fmla="*/ 2147483647 h 1585"/>
              <a:gd name="T2" fmla="*/ 2147483647 w 3763"/>
              <a:gd name="T3" fmla="*/ 2147483647 h 1585"/>
              <a:gd name="T4" fmla="*/ 2147483647 w 3763"/>
              <a:gd name="T5" fmla="*/ 2147483647 h 1585"/>
              <a:gd name="T6" fmla="*/ 2147483647 w 3763"/>
              <a:gd name="T7" fmla="*/ 2147483647 h 1585"/>
              <a:gd name="T8" fmla="*/ 2147483647 w 3763"/>
              <a:gd name="T9" fmla="*/ 2147483647 h 1585"/>
              <a:gd name="T10" fmla="*/ 2147483647 w 3763"/>
              <a:gd name="T11" fmla="*/ 2147483647 h 1585"/>
              <a:gd name="T12" fmla="*/ 2147483647 w 3763"/>
              <a:gd name="T13" fmla="*/ 2147483647 h 1585"/>
              <a:gd name="T14" fmla="*/ 2147483647 w 3763"/>
              <a:gd name="T15" fmla="*/ 2147483647 h 1585"/>
              <a:gd name="T16" fmla="*/ 2147483647 w 3763"/>
              <a:gd name="T17" fmla="*/ 2147483647 h 1585"/>
              <a:gd name="T18" fmla="*/ 2147483647 w 3763"/>
              <a:gd name="T19" fmla="*/ 2147483647 h 1585"/>
              <a:gd name="T20" fmla="*/ 2147483647 w 3763"/>
              <a:gd name="T21" fmla="*/ 2147483647 h 1585"/>
              <a:gd name="T22" fmla="*/ 2147483647 w 3763"/>
              <a:gd name="T23" fmla="*/ 2147483647 h 1585"/>
              <a:gd name="T24" fmla="*/ 2147483647 w 3763"/>
              <a:gd name="T25" fmla="*/ 2147483647 h 1585"/>
              <a:gd name="T26" fmla="*/ 2147483647 w 3763"/>
              <a:gd name="T27" fmla="*/ 2147483647 h 1585"/>
              <a:gd name="T28" fmla="*/ 2147483647 w 3763"/>
              <a:gd name="T29" fmla="*/ 2147483647 h 1585"/>
              <a:gd name="T30" fmla="*/ 2147483647 w 3763"/>
              <a:gd name="T31" fmla="*/ 2147483647 h 1585"/>
              <a:gd name="T32" fmla="*/ 2147483647 w 3763"/>
              <a:gd name="T33" fmla="*/ 2147483647 h 1585"/>
              <a:gd name="T34" fmla="*/ 2147483647 w 3763"/>
              <a:gd name="T35" fmla="*/ 2147483647 h 1585"/>
              <a:gd name="T36" fmla="*/ 2147483647 w 3763"/>
              <a:gd name="T37" fmla="*/ 2147483647 h 1585"/>
              <a:gd name="T38" fmla="*/ 2147483647 w 3763"/>
              <a:gd name="T39" fmla="*/ 2147483647 h 1585"/>
              <a:gd name="T40" fmla="*/ 2147483647 w 3763"/>
              <a:gd name="T41" fmla="*/ 2147483647 h 1585"/>
              <a:gd name="T42" fmla="*/ 2147483647 w 3763"/>
              <a:gd name="T43" fmla="*/ 2147483647 h 1585"/>
              <a:gd name="T44" fmla="*/ 2147483647 w 3763"/>
              <a:gd name="T45" fmla="*/ 2147483647 h 1585"/>
              <a:gd name="T46" fmla="*/ 2147483647 w 3763"/>
              <a:gd name="T47" fmla="*/ 2147483647 h 1585"/>
              <a:gd name="T48" fmla="*/ 2147483647 w 3763"/>
              <a:gd name="T49" fmla="*/ 2147483647 h 1585"/>
              <a:gd name="T50" fmla="*/ 2147483647 w 3763"/>
              <a:gd name="T51" fmla="*/ 2147483647 h 1585"/>
              <a:gd name="T52" fmla="*/ 2147483647 w 3763"/>
              <a:gd name="T53" fmla="*/ 2147483647 h 1585"/>
              <a:gd name="T54" fmla="*/ 2147483647 w 3763"/>
              <a:gd name="T55" fmla="*/ 2147483647 h 1585"/>
              <a:gd name="T56" fmla="*/ 2147483647 w 3763"/>
              <a:gd name="T57" fmla="*/ 2147483647 h 1585"/>
              <a:gd name="T58" fmla="*/ 2147483647 w 3763"/>
              <a:gd name="T59" fmla="*/ 2147483647 h 1585"/>
              <a:gd name="T60" fmla="*/ 2147483647 w 3763"/>
              <a:gd name="T61" fmla="*/ 2147483647 h 1585"/>
              <a:gd name="T62" fmla="*/ 2147483647 w 3763"/>
              <a:gd name="T63" fmla="*/ 2147483647 h 1585"/>
              <a:gd name="T64" fmla="*/ 2147483647 w 3763"/>
              <a:gd name="T65" fmla="*/ 2147483647 h 1585"/>
              <a:gd name="T66" fmla="*/ 2147483647 w 3763"/>
              <a:gd name="T67" fmla="*/ 2147483647 h 1585"/>
              <a:gd name="T68" fmla="*/ 2147483647 w 3763"/>
              <a:gd name="T69" fmla="*/ 2147483647 h 1585"/>
              <a:gd name="T70" fmla="*/ 2147483647 w 3763"/>
              <a:gd name="T71" fmla="*/ 2147483647 h 1585"/>
              <a:gd name="T72" fmla="*/ 2147483647 w 3763"/>
              <a:gd name="T73" fmla="*/ 2147483647 h 1585"/>
              <a:gd name="T74" fmla="*/ 2147483647 w 3763"/>
              <a:gd name="T75" fmla="*/ 2147483647 h 1585"/>
              <a:gd name="T76" fmla="*/ 2147483647 w 3763"/>
              <a:gd name="T77" fmla="*/ 2147483647 h 1585"/>
              <a:gd name="T78" fmla="*/ 2147483647 w 3763"/>
              <a:gd name="T79" fmla="*/ 0 h 1585"/>
              <a:gd name="T80" fmla="*/ 2147483647 w 3763"/>
              <a:gd name="T81" fmla="*/ 0 h 1585"/>
              <a:gd name="T82" fmla="*/ 2147483647 w 3763"/>
              <a:gd name="T83" fmla="*/ 0 h 1585"/>
              <a:gd name="T84" fmla="*/ 2147483647 w 3763"/>
              <a:gd name="T85" fmla="*/ 0 h 1585"/>
              <a:gd name="T86" fmla="*/ 2147483647 w 3763"/>
              <a:gd name="T87" fmla="*/ 0 h 158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3763" h="1585">
                <a:moveTo>
                  <a:pt x="0" y="1584"/>
                </a:moveTo>
                <a:lnTo>
                  <a:pt x="469" y="1579"/>
                </a:lnTo>
                <a:lnTo>
                  <a:pt x="632" y="1571"/>
                </a:lnTo>
                <a:lnTo>
                  <a:pt x="736" y="1566"/>
                </a:lnTo>
                <a:lnTo>
                  <a:pt x="813" y="1560"/>
                </a:lnTo>
                <a:lnTo>
                  <a:pt x="872" y="1552"/>
                </a:lnTo>
                <a:lnTo>
                  <a:pt x="944" y="1531"/>
                </a:lnTo>
                <a:lnTo>
                  <a:pt x="1005" y="1495"/>
                </a:lnTo>
                <a:lnTo>
                  <a:pt x="1069" y="1454"/>
                </a:lnTo>
                <a:lnTo>
                  <a:pt x="1121" y="1394"/>
                </a:lnTo>
                <a:lnTo>
                  <a:pt x="1159" y="1343"/>
                </a:lnTo>
                <a:lnTo>
                  <a:pt x="1198" y="1283"/>
                </a:lnTo>
                <a:lnTo>
                  <a:pt x="1237" y="1203"/>
                </a:lnTo>
                <a:lnTo>
                  <a:pt x="1266" y="1136"/>
                </a:lnTo>
                <a:lnTo>
                  <a:pt x="1304" y="1045"/>
                </a:lnTo>
                <a:lnTo>
                  <a:pt x="1349" y="939"/>
                </a:lnTo>
                <a:lnTo>
                  <a:pt x="1402" y="830"/>
                </a:lnTo>
                <a:lnTo>
                  <a:pt x="1448" y="720"/>
                </a:lnTo>
                <a:lnTo>
                  <a:pt x="1488" y="631"/>
                </a:lnTo>
                <a:lnTo>
                  <a:pt x="1552" y="502"/>
                </a:lnTo>
                <a:lnTo>
                  <a:pt x="1610" y="398"/>
                </a:lnTo>
                <a:lnTo>
                  <a:pt x="1681" y="288"/>
                </a:lnTo>
                <a:lnTo>
                  <a:pt x="1768" y="192"/>
                </a:lnTo>
                <a:lnTo>
                  <a:pt x="1826" y="152"/>
                </a:lnTo>
                <a:lnTo>
                  <a:pt x="1884" y="126"/>
                </a:lnTo>
                <a:lnTo>
                  <a:pt x="1952" y="96"/>
                </a:lnTo>
                <a:lnTo>
                  <a:pt x="2039" y="71"/>
                </a:lnTo>
                <a:lnTo>
                  <a:pt x="2106" y="56"/>
                </a:lnTo>
                <a:lnTo>
                  <a:pt x="2135" y="51"/>
                </a:lnTo>
                <a:lnTo>
                  <a:pt x="2145" y="51"/>
                </a:lnTo>
                <a:lnTo>
                  <a:pt x="2164" y="46"/>
                </a:lnTo>
                <a:lnTo>
                  <a:pt x="2203" y="40"/>
                </a:lnTo>
                <a:lnTo>
                  <a:pt x="2319" y="30"/>
                </a:lnTo>
                <a:lnTo>
                  <a:pt x="2464" y="15"/>
                </a:lnTo>
                <a:lnTo>
                  <a:pt x="2608" y="10"/>
                </a:lnTo>
                <a:lnTo>
                  <a:pt x="2676" y="5"/>
                </a:lnTo>
                <a:lnTo>
                  <a:pt x="2773" y="5"/>
                </a:lnTo>
                <a:lnTo>
                  <a:pt x="2869" y="5"/>
                </a:lnTo>
                <a:lnTo>
                  <a:pt x="2956" y="5"/>
                </a:lnTo>
                <a:lnTo>
                  <a:pt x="3053" y="0"/>
                </a:lnTo>
                <a:lnTo>
                  <a:pt x="3149" y="0"/>
                </a:lnTo>
                <a:lnTo>
                  <a:pt x="3236" y="0"/>
                </a:lnTo>
                <a:lnTo>
                  <a:pt x="3275" y="0"/>
                </a:lnTo>
                <a:lnTo>
                  <a:pt x="3762" y="0"/>
                </a:lnTo>
              </a:path>
            </a:pathLst>
          </a:custGeom>
          <a:noFill/>
          <a:ln w="50800" cap="rnd" cmpd="sng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805" tIns="47402" rIns="94805" bIns="47402"/>
          <a:lstStyle/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1334577" y="3517572"/>
            <a:ext cx="1029100" cy="45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400" b="1" dirty="0">
                <a:solidFill>
                  <a:srgbClr val="2D2DB9">
                    <a:lumMod val="75000"/>
                  </a:srgbClr>
                </a:solidFill>
              </a:rPr>
              <a:t>COX2</a:t>
            </a: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3371273" y="4477914"/>
            <a:ext cx="1354845" cy="45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400" b="1" dirty="0">
                <a:solidFill>
                  <a:srgbClr val="FF0000"/>
                </a:solidFill>
              </a:rPr>
              <a:t>COX1</a:t>
            </a: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2231119" y="5733256"/>
            <a:ext cx="1116745" cy="45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400" b="1" dirty="0">
                <a:solidFill>
                  <a:srgbClr val="000000"/>
                </a:solidFill>
              </a:rPr>
              <a:t>0.1</a:t>
            </a:r>
          </a:p>
        </p:txBody>
      </p:sp>
      <p:sp>
        <p:nvSpPr>
          <p:cNvPr id="35852" name="Line 12"/>
          <p:cNvSpPr>
            <a:spLocks noChangeShapeType="1"/>
          </p:cNvSpPr>
          <p:nvPr/>
        </p:nvSpPr>
        <p:spPr bwMode="auto">
          <a:xfrm>
            <a:off x="910920" y="3333195"/>
            <a:ext cx="7117464" cy="5660"/>
          </a:xfrm>
          <a:prstGeom prst="line">
            <a:avLst/>
          </a:prstGeom>
          <a:noFill/>
          <a:ln w="25400">
            <a:solidFill>
              <a:srgbClr val="0000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5854" name="Line 14"/>
          <p:cNvSpPr>
            <a:spLocks noChangeShapeType="1"/>
          </p:cNvSpPr>
          <p:nvPr/>
        </p:nvSpPr>
        <p:spPr bwMode="auto">
          <a:xfrm flipH="1">
            <a:off x="2535302" y="3447057"/>
            <a:ext cx="78754" cy="2156088"/>
          </a:xfrm>
          <a:prstGeom prst="line">
            <a:avLst/>
          </a:prstGeom>
          <a:noFill/>
          <a:ln w="508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1893765" y="6298295"/>
            <a:ext cx="5664706" cy="366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800" b="1" dirty="0">
                <a:solidFill>
                  <a:srgbClr val="000000"/>
                </a:solidFill>
              </a:rPr>
              <a:t>Concentrations plasmatiques en AINS (µg/</a:t>
            </a:r>
            <a:r>
              <a:rPr lang="fr-FR" altLang="fr-FR" sz="1800" b="1" dirty="0" err="1">
                <a:solidFill>
                  <a:srgbClr val="000000"/>
                </a:solidFill>
              </a:rPr>
              <a:t>mL</a:t>
            </a:r>
            <a:r>
              <a:rPr lang="fr-FR" altLang="fr-FR" sz="1800" b="1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 rot="16200000">
            <a:off x="-1646200" y="3777896"/>
            <a:ext cx="3795892" cy="39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000" b="1" dirty="0">
                <a:solidFill>
                  <a:srgbClr val="000000"/>
                </a:solidFill>
              </a:rPr>
              <a:t>Inhibition de l’activité de COX</a:t>
            </a:r>
          </a:p>
        </p:txBody>
      </p:sp>
      <p:sp>
        <p:nvSpPr>
          <p:cNvPr id="23" name="Line 4"/>
          <p:cNvSpPr>
            <a:spLocks noChangeShapeType="1"/>
          </p:cNvSpPr>
          <p:nvPr/>
        </p:nvSpPr>
        <p:spPr bwMode="auto">
          <a:xfrm>
            <a:off x="5311684" y="2392640"/>
            <a:ext cx="0" cy="32273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24" name="Line 5"/>
          <p:cNvSpPr>
            <a:spLocks noChangeShapeType="1"/>
          </p:cNvSpPr>
          <p:nvPr/>
        </p:nvSpPr>
        <p:spPr bwMode="auto">
          <a:xfrm>
            <a:off x="5324384" y="5633000"/>
            <a:ext cx="345453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25" name="Freeform 6"/>
          <p:cNvSpPr>
            <a:spLocks/>
          </p:cNvSpPr>
          <p:nvPr/>
        </p:nvSpPr>
        <p:spPr bwMode="auto">
          <a:xfrm>
            <a:off x="5236652" y="2996952"/>
            <a:ext cx="3470142" cy="2506091"/>
          </a:xfrm>
          <a:custGeom>
            <a:avLst/>
            <a:gdLst>
              <a:gd name="T0" fmla="*/ 0 w 4001"/>
              <a:gd name="T1" fmla="*/ 2147483647 h 1475"/>
              <a:gd name="T2" fmla="*/ 2147483647 w 4001"/>
              <a:gd name="T3" fmla="*/ 2147483647 h 1475"/>
              <a:gd name="T4" fmla="*/ 2147483647 w 4001"/>
              <a:gd name="T5" fmla="*/ 2147483647 h 1475"/>
              <a:gd name="T6" fmla="*/ 2147483647 w 4001"/>
              <a:gd name="T7" fmla="*/ 2147483647 h 1475"/>
              <a:gd name="T8" fmla="*/ 2147483647 w 4001"/>
              <a:gd name="T9" fmla="*/ 2147483647 h 1475"/>
              <a:gd name="T10" fmla="*/ 2147483647 w 4001"/>
              <a:gd name="T11" fmla="*/ 2147483647 h 1475"/>
              <a:gd name="T12" fmla="*/ 2147483647 w 4001"/>
              <a:gd name="T13" fmla="*/ 2147483647 h 1475"/>
              <a:gd name="T14" fmla="*/ 2147483647 w 4001"/>
              <a:gd name="T15" fmla="*/ 2147483647 h 1475"/>
              <a:gd name="T16" fmla="*/ 2147483647 w 4001"/>
              <a:gd name="T17" fmla="*/ 2147483647 h 1475"/>
              <a:gd name="T18" fmla="*/ 2147483647 w 4001"/>
              <a:gd name="T19" fmla="*/ 2147483647 h 1475"/>
              <a:gd name="T20" fmla="*/ 2147483647 w 4001"/>
              <a:gd name="T21" fmla="*/ 2147483647 h 1475"/>
              <a:gd name="T22" fmla="*/ 2147483647 w 4001"/>
              <a:gd name="T23" fmla="*/ 2147483647 h 1475"/>
              <a:gd name="T24" fmla="*/ 2147483647 w 4001"/>
              <a:gd name="T25" fmla="*/ 2147483647 h 1475"/>
              <a:gd name="T26" fmla="*/ 2147483647 w 4001"/>
              <a:gd name="T27" fmla="*/ 2147483647 h 1475"/>
              <a:gd name="T28" fmla="*/ 2147483647 w 4001"/>
              <a:gd name="T29" fmla="*/ 2147483647 h 1475"/>
              <a:gd name="T30" fmla="*/ 2147483647 w 4001"/>
              <a:gd name="T31" fmla="*/ 2147483647 h 1475"/>
              <a:gd name="T32" fmla="*/ 2147483647 w 4001"/>
              <a:gd name="T33" fmla="*/ 2147483647 h 1475"/>
              <a:gd name="T34" fmla="*/ 2147483647 w 4001"/>
              <a:gd name="T35" fmla="*/ 2147483647 h 1475"/>
              <a:gd name="T36" fmla="*/ 2147483647 w 4001"/>
              <a:gd name="T37" fmla="*/ 2147483647 h 1475"/>
              <a:gd name="T38" fmla="*/ 2147483647 w 4001"/>
              <a:gd name="T39" fmla="*/ 2147483647 h 1475"/>
              <a:gd name="T40" fmla="*/ 2147483647 w 4001"/>
              <a:gd name="T41" fmla="*/ 2147483647 h 1475"/>
              <a:gd name="T42" fmla="*/ 2147483647 w 4001"/>
              <a:gd name="T43" fmla="*/ 2147483647 h 1475"/>
              <a:gd name="T44" fmla="*/ 2147483647 w 4001"/>
              <a:gd name="T45" fmla="*/ 2147483647 h 1475"/>
              <a:gd name="T46" fmla="*/ 2147483647 w 4001"/>
              <a:gd name="T47" fmla="*/ 2147483647 h 1475"/>
              <a:gd name="T48" fmla="*/ 2147483647 w 4001"/>
              <a:gd name="T49" fmla="*/ 2147483647 h 1475"/>
              <a:gd name="T50" fmla="*/ 2147483647 w 4001"/>
              <a:gd name="T51" fmla="*/ 2147483647 h 1475"/>
              <a:gd name="T52" fmla="*/ 2147483647 w 4001"/>
              <a:gd name="T53" fmla="*/ 2147483647 h 1475"/>
              <a:gd name="T54" fmla="*/ 2147483647 w 4001"/>
              <a:gd name="T55" fmla="*/ 2147483647 h 1475"/>
              <a:gd name="T56" fmla="*/ 2147483647 w 4001"/>
              <a:gd name="T57" fmla="*/ 2147483647 h 1475"/>
              <a:gd name="T58" fmla="*/ 2147483647 w 4001"/>
              <a:gd name="T59" fmla="*/ 0 h 1475"/>
              <a:gd name="T60" fmla="*/ 2147483647 w 4001"/>
              <a:gd name="T61" fmla="*/ 2147483647 h 1475"/>
              <a:gd name="T62" fmla="*/ 2147483647 w 4001"/>
              <a:gd name="T63" fmla="*/ 2147483647 h 1475"/>
              <a:gd name="T64" fmla="*/ 2147483647 w 4001"/>
              <a:gd name="T65" fmla="*/ 2147483647 h 1475"/>
              <a:gd name="T66" fmla="*/ 2147483647 w 4001"/>
              <a:gd name="T67" fmla="*/ 2147483647 h 1475"/>
              <a:gd name="T68" fmla="*/ 2147483647 w 4001"/>
              <a:gd name="T69" fmla="*/ 2147483647 h 147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4001" h="1475">
                <a:moveTo>
                  <a:pt x="0" y="1473"/>
                </a:moveTo>
                <a:lnTo>
                  <a:pt x="757" y="1474"/>
                </a:lnTo>
                <a:lnTo>
                  <a:pt x="1152" y="1462"/>
                </a:lnTo>
                <a:lnTo>
                  <a:pt x="1325" y="1452"/>
                </a:lnTo>
                <a:lnTo>
                  <a:pt x="1460" y="1437"/>
                </a:lnTo>
                <a:lnTo>
                  <a:pt x="1604" y="1414"/>
                </a:lnTo>
                <a:lnTo>
                  <a:pt x="1702" y="1396"/>
                </a:lnTo>
                <a:lnTo>
                  <a:pt x="1792" y="1366"/>
                </a:lnTo>
                <a:lnTo>
                  <a:pt x="1862" y="1337"/>
                </a:lnTo>
                <a:lnTo>
                  <a:pt x="1923" y="1300"/>
                </a:lnTo>
                <a:lnTo>
                  <a:pt x="1960" y="1272"/>
                </a:lnTo>
                <a:lnTo>
                  <a:pt x="2016" y="1220"/>
                </a:lnTo>
                <a:lnTo>
                  <a:pt x="2070" y="1169"/>
                </a:lnTo>
                <a:lnTo>
                  <a:pt x="2118" y="1121"/>
                </a:lnTo>
                <a:lnTo>
                  <a:pt x="2162" y="1062"/>
                </a:lnTo>
                <a:lnTo>
                  <a:pt x="2210" y="995"/>
                </a:lnTo>
                <a:lnTo>
                  <a:pt x="2268" y="913"/>
                </a:lnTo>
                <a:lnTo>
                  <a:pt x="2326" y="823"/>
                </a:lnTo>
                <a:lnTo>
                  <a:pt x="2435" y="660"/>
                </a:lnTo>
                <a:lnTo>
                  <a:pt x="2606" y="420"/>
                </a:lnTo>
                <a:lnTo>
                  <a:pt x="2749" y="254"/>
                </a:lnTo>
                <a:lnTo>
                  <a:pt x="2884" y="150"/>
                </a:lnTo>
                <a:lnTo>
                  <a:pt x="3022" y="76"/>
                </a:lnTo>
                <a:lnTo>
                  <a:pt x="3172" y="37"/>
                </a:lnTo>
                <a:lnTo>
                  <a:pt x="3230" y="30"/>
                </a:lnTo>
                <a:lnTo>
                  <a:pt x="3288" y="20"/>
                </a:lnTo>
                <a:lnTo>
                  <a:pt x="3366" y="12"/>
                </a:lnTo>
                <a:lnTo>
                  <a:pt x="3459" y="9"/>
                </a:lnTo>
                <a:lnTo>
                  <a:pt x="3567" y="7"/>
                </a:lnTo>
                <a:lnTo>
                  <a:pt x="3788" y="0"/>
                </a:lnTo>
                <a:lnTo>
                  <a:pt x="4000" y="4"/>
                </a:lnTo>
                <a:lnTo>
                  <a:pt x="3952" y="1"/>
                </a:lnTo>
                <a:lnTo>
                  <a:pt x="3904" y="4"/>
                </a:lnTo>
                <a:lnTo>
                  <a:pt x="3663" y="7"/>
                </a:lnTo>
                <a:lnTo>
                  <a:pt x="3528" y="7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805" tIns="47402" rIns="94805" bIns="47402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26" name="Freeform 7"/>
          <p:cNvSpPr>
            <a:spLocks/>
          </p:cNvSpPr>
          <p:nvPr/>
        </p:nvSpPr>
        <p:spPr bwMode="auto">
          <a:xfrm>
            <a:off x="6318673" y="3068960"/>
            <a:ext cx="2873609" cy="2516188"/>
          </a:xfrm>
          <a:custGeom>
            <a:avLst/>
            <a:gdLst>
              <a:gd name="T0" fmla="*/ 0 w 3763"/>
              <a:gd name="T1" fmla="*/ 2147483647 h 1585"/>
              <a:gd name="T2" fmla="*/ 2147483647 w 3763"/>
              <a:gd name="T3" fmla="*/ 2147483647 h 1585"/>
              <a:gd name="T4" fmla="*/ 2147483647 w 3763"/>
              <a:gd name="T5" fmla="*/ 2147483647 h 1585"/>
              <a:gd name="T6" fmla="*/ 2147483647 w 3763"/>
              <a:gd name="T7" fmla="*/ 2147483647 h 1585"/>
              <a:gd name="T8" fmla="*/ 2147483647 w 3763"/>
              <a:gd name="T9" fmla="*/ 2147483647 h 1585"/>
              <a:gd name="T10" fmla="*/ 2147483647 w 3763"/>
              <a:gd name="T11" fmla="*/ 2147483647 h 1585"/>
              <a:gd name="T12" fmla="*/ 2147483647 w 3763"/>
              <a:gd name="T13" fmla="*/ 2147483647 h 1585"/>
              <a:gd name="T14" fmla="*/ 2147483647 w 3763"/>
              <a:gd name="T15" fmla="*/ 2147483647 h 1585"/>
              <a:gd name="T16" fmla="*/ 2147483647 w 3763"/>
              <a:gd name="T17" fmla="*/ 2147483647 h 1585"/>
              <a:gd name="T18" fmla="*/ 2147483647 w 3763"/>
              <a:gd name="T19" fmla="*/ 2147483647 h 1585"/>
              <a:gd name="T20" fmla="*/ 2147483647 w 3763"/>
              <a:gd name="T21" fmla="*/ 2147483647 h 1585"/>
              <a:gd name="T22" fmla="*/ 2147483647 w 3763"/>
              <a:gd name="T23" fmla="*/ 2147483647 h 1585"/>
              <a:gd name="T24" fmla="*/ 2147483647 w 3763"/>
              <a:gd name="T25" fmla="*/ 2147483647 h 1585"/>
              <a:gd name="T26" fmla="*/ 2147483647 w 3763"/>
              <a:gd name="T27" fmla="*/ 2147483647 h 1585"/>
              <a:gd name="T28" fmla="*/ 2147483647 w 3763"/>
              <a:gd name="T29" fmla="*/ 2147483647 h 1585"/>
              <a:gd name="T30" fmla="*/ 2147483647 w 3763"/>
              <a:gd name="T31" fmla="*/ 2147483647 h 1585"/>
              <a:gd name="T32" fmla="*/ 2147483647 w 3763"/>
              <a:gd name="T33" fmla="*/ 2147483647 h 1585"/>
              <a:gd name="T34" fmla="*/ 2147483647 w 3763"/>
              <a:gd name="T35" fmla="*/ 2147483647 h 1585"/>
              <a:gd name="T36" fmla="*/ 2147483647 w 3763"/>
              <a:gd name="T37" fmla="*/ 2147483647 h 1585"/>
              <a:gd name="T38" fmla="*/ 2147483647 w 3763"/>
              <a:gd name="T39" fmla="*/ 2147483647 h 1585"/>
              <a:gd name="T40" fmla="*/ 2147483647 w 3763"/>
              <a:gd name="T41" fmla="*/ 2147483647 h 1585"/>
              <a:gd name="T42" fmla="*/ 2147483647 w 3763"/>
              <a:gd name="T43" fmla="*/ 2147483647 h 1585"/>
              <a:gd name="T44" fmla="*/ 2147483647 w 3763"/>
              <a:gd name="T45" fmla="*/ 2147483647 h 1585"/>
              <a:gd name="T46" fmla="*/ 2147483647 w 3763"/>
              <a:gd name="T47" fmla="*/ 2147483647 h 1585"/>
              <a:gd name="T48" fmla="*/ 2147483647 w 3763"/>
              <a:gd name="T49" fmla="*/ 2147483647 h 1585"/>
              <a:gd name="T50" fmla="*/ 2147483647 w 3763"/>
              <a:gd name="T51" fmla="*/ 2147483647 h 1585"/>
              <a:gd name="T52" fmla="*/ 2147483647 w 3763"/>
              <a:gd name="T53" fmla="*/ 2147483647 h 1585"/>
              <a:gd name="T54" fmla="*/ 2147483647 w 3763"/>
              <a:gd name="T55" fmla="*/ 2147483647 h 1585"/>
              <a:gd name="T56" fmla="*/ 2147483647 w 3763"/>
              <a:gd name="T57" fmla="*/ 2147483647 h 1585"/>
              <a:gd name="T58" fmla="*/ 2147483647 w 3763"/>
              <a:gd name="T59" fmla="*/ 2147483647 h 1585"/>
              <a:gd name="T60" fmla="*/ 2147483647 w 3763"/>
              <a:gd name="T61" fmla="*/ 2147483647 h 1585"/>
              <a:gd name="T62" fmla="*/ 2147483647 w 3763"/>
              <a:gd name="T63" fmla="*/ 2147483647 h 1585"/>
              <a:gd name="T64" fmla="*/ 2147483647 w 3763"/>
              <a:gd name="T65" fmla="*/ 2147483647 h 1585"/>
              <a:gd name="T66" fmla="*/ 2147483647 w 3763"/>
              <a:gd name="T67" fmla="*/ 2147483647 h 1585"/>
              <a:gd name="T68" fmla="*/ 2147483647 w 3763"/>
              <a:gd name="T69" fmla="*/ 2147483647 h 1585"/>
              <a:gd name="T70" fmla="*/ 2147483647 w 3763"/>
              <a:gd name="T71" fmla="*/ 2147483647 h 1585"/>
              <a:gd name="T72" fmla="*/ 2147483647 w 3763"/>
              <a:gd name="T73" fmla="*/ 2147483647 h 1585"/>
              <a:gd name="T74" fmla="*/ 2147483647 w 3763"/>
              <a:gd name="T75" fmla="*/ 2147483647 h 1585"/>
              <a:gd name="T76" fmla="*/ 2147483647 w 3763"/>
              <a:gd name="T77" fmla="*/ 2147483647 h 1585"/>
              <a:gd name="T78" fmla="*/ 2147483647 w 3763"/>
              <a:gd name="T79" fmla="*/ 0 h 1585"/>
              <a:gd name="T80" fmla="*/ 2147483647 w 3763"/>
              <a:gd name="T81" fmla="*/ 0 h 1585"/>
              <a:gd name="T82" fmla="*/ 2147483647 w 3763"/>
              <a:gd name="T83" fmla="*/ 0 h 1585"/>
              <a:gd name="T84" fmla="*/ 2147483647 w 3763"/>
              <a:gd name="T85" fmla="*/ 0 h 1585"/>
              <a:gd name="T86" fmla="*/ 2147483647 w 3763"/>
              <a:gd name="T87" fmla="*/ 0 h 158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3763" h="1585">
                <a:moveTo>
                  <a:pt x="0" y="1584"/>
                </a:moveTo>
                <a:lnTo>
                  <a:pt x="469" y="1579"/>
                </a:lnTo>
                <a:lnTo>
                  <a:pt x="632" y="1571"/>
                </a:lnTo>
                <a:lnTo>
                  <a:pt x="736" y="1566"/>
                </a:lnTo>
                <a:lnTo>
                  <a:pt x="813" y="1560"/>
                </a:lnTo>
                <a:lnTo>
                  <a:pt x="872" y="1552"/>
                </a:lnTo>
                <a:lnTo>
                  <a:pt x="944" y="1531"/>
                </a:lnTo>
                <a:lnTo>
                  <a:pt x="1005" y="1495"/>
                </a:lnTo>
                <a:lnTo>
                  <a:pt x="1069" y="1454"/>
                </a:lnTo>
                <a:lnTo>
                  <a:pt x="1121" y="1394"/>
                </a:lnTo>
                <a:lnTo>
                  <a:pt x="1159" y="1343"/>
                </a:lnTo>
                <a:lnTo>
                  <a:pt x="1198" y="1283"/>
                </a:lnTo>
                <a:lnTo>
                  <a:pt x="1237" y="1203"/>
                </a:lnTo>
                <a:lnTo>
                  <a:pt x="1266" y="1136"/>
                </a:lnTo>
                <a:lnTo>
                  <a:pt x="1304" y="1045"/>
                </a:lnTo>
                <a:lnTo>
                  <a:pt x="1349" y="939"/>
                </a:lnTo>
                <a:lnTo>
                  <a:pt x="1402" y="830"/>
                </a:lnTo>
                <a:lnTo>
                  <a:pt x="1448" y="720"/>
                </a:lnTo>
                <a:lnTo>
                  <a:pt x="1488" y="631"/>
                </a:lnTo>
                <a:lnTo>
                  <a:pt x="1552" y="502"/>
                </a:lnTo>
                <a:lnTo>
                  <a:pt x="1610" y="398"/>
                </a:lnTo>
                <a:lnTo>
                  <a:pt x="1681" y="288"/>
                </a:lnTo>
                <a:lnTo>
                  <a:pt x="1768" y="192"/>
                </a:lnTo>
                <a:lnTo>
                  <a:pt x="1826" y="152"/>
                </a:lnTo>
                <a:lnTo>
                  <a:pt x="1884" y="126"/>
                </a:lnTo>
                <a:lnTo>
                  <a:pt x="1952" y="96"/>
                </a:lnTo>
                <a:lnTo>
                  <a:pt x="2039" y="71"/>
                </a:lnTo>
                <a:lnTo>
                  <a:pt x="2106" y="56"/>
                </a:lnTo>
                <a:lnTo>
                  <a:pt x="2135" y="51"/>
                </a:lnTo>
                <a:lnTo>
                  <a:pt x="2145" y="51"/>
                </a:lnTo>
                <a:lnTo>
                  <a:pt x="2164" y="46"/>
                </a:lnTo>
                <a:lnTo>
                  <a:pt x="2203" y="40"/>
                </a:lnTo>
                <a:lnTo>
                  <a:pt x="2319" y="30"/>
                </a:lnTo>
                <a:lnTo>
                  <a:pt x="2464" y="15"/>
                </a:lnTo>
                <a:lnTo>
                  <a:pt x="2608" y="10"/>
                </a:lnTo>
                <a:lnTo>
                  <a:pt x="2676" y="5"/>
                </a:lnTo>
                <a:lnTo>
                  <a:pt x="2773" y="5"/>
                </a:lnTo>
                <a:lnTo>
                  <a:pt x="2869" y="5"/>
                </a:lnTo>
                <a:lnTo>
                  <a:pt x="2956" y="5"/>
                </a:lnTo>
                <a:lnTo>
                  <a:pt x="3053" y="0"/>
                </a:lnTo>
                <a:lnTo>
                  <a:pt x="3149" y="0"/>
                </a:lnTo>
                <a:lnTo>
                  <a:pt x="3236" y="0"/>
                </a:lnTo>
                <a:lnTo>
                  <a:pt x="3275" y="0"/>
                </a:lnTo>
                <a:lnTo>
                  <a:pt x="3762" y="0"/>
                </a:lnTo>
              </a:path>
            </a:pathLst>
          </a:custGeom>
          <a:noFill/>
          <a:ln w="50800" cap="rnd" cmpd="sng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805" tIns="47402" rIns="94805" bIns="47402"/>
          <a:lstStyle/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8087456" y="3160192"/>
            <a:ext cx="1077940" cy="45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400" b="1" dirty="0">
                <a:solidFill>
                  <a:srgbClr val="2D2DB9">
                    <a:lumMod val="75000"/>
                  </a:srgbClr>
                </a:solidFill>
              </a:rPr>
              <a:t>COX2</a:t>
            </a:r>
          </a:p>
        </p:txBody>
      </p:sp>
      <p:sp>
        <p:nvSpPr>
          <p:cNvPr id="28" name="Rectangle 9"/>
          <p:cNvSpPr>
            <a:spLocks noChangeArrowheads="1"/>
          </p:cNvSpPr>
          <p:nvPr/>
        </p:nvSpPr>
        <p:spPr bwMode="auto">
          <a:xfrm>
            <a:off x="6228889" y="3931582"/>
            <a:ext cx="1354845" cy="45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400" b="1" dirty="0">
                <a:solidFill>
                  <a:srgbClr val="FF0000"/>
                </a:solidFill>
              </a:rPr>
              <a:t>COX1</a:t>
            </a:r>
          </a:p>
        </p:txBody>
      </p:sp>
      <p:sp>
        <p:nvSpPr>
          <p:cNvPr id="29" name="Rectangle 10"/>
          <p:cNvSpPr>
            <a:spLocks noChangeArrowheads="1"/>
          </p:cNvSpPr>
          <p:nvPr/>
        </p:nvSpPr>
        <p:spPr bwMode="auto">
          <a:xfrm>
            <a:off x="7470011" y="5736366"/>
            <a:ext cx="1116745" cy="45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400" b="1" dirty="0">
                <a:solidFill>
                  <a:srgbClr val="000000"/>
                </a:solidFill>
              </a:rPr>
              <a:t>0.02</a:t>
            </a:r>
          </a:p>
        </p:txBody>
      </p:sp>
      <p:sp>
        <p:nvSpPr>
          <p:cNvPr id="31" name="Line 14"/>
          <p:cNvSpPr>
            <a:spLocks noChangeShapeType="1"/>
          </p:cNvSpPr>
          <p:nvPr/>
        </p:nvSpPr>
        <p:spPr bwMode="auto">
          <a:xfrm flipH="1">
            <a:off x="7673518" y="3333195"/>
            <a:ext cx="21552" cy="2286833"/>
          </a:xfrm>
          <a:prstGeom prst="line">
            <a:avLst/>
          </a:prstGeom>
          <a:noFill/>
          <a:ln w="508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029755" y="1875115"/>
            <a:ext cx="1420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fr-FR" dirty="0">
                <a:solidFill>
                  <a:srgbClr val="000000"/>
                </a:solidFill>
              </a:rPr>
              <a:t>AINS 1 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6759720" y="1937217"/>
            <a:ext cx="1420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fr-FR" dirty="0">
                <a:solidFill>
                  <a:srgbClr val="000000"/>
                </a:solidFill>
              </a:rPr>
              <a:t>AINS 2 </a:t>
            </a:r>
          </a:p>
        </p:txBody>
      </p:sp>
      <p:cxnSp>
        <p:nvCxnSpPr>
          <p:cNvPr id="4" name="Connecteur droit 3"/>
          <p:cNvCxnSpPr/>
          <p:nvPr/>
        </p:nvCxnSpPr>
        <p:spPr bwMode="auto">
          <a:xfrm flipV="1">
            <a:off x="1035362" y="2893284"/>
            <a:ext cx="8433182" cy="15444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sp>
        <p:nvSpPr>
          <p:cNvPr id="5" name="ZoneTexte 4"/>
          <p:cNvSpPr txBox="1"/>
          <p:nvPr/>
        </p:nvSpPr>
        <p:spPr>
          <a:xfrm>
            <a:off x="251520" y="2708920"/>
            <a:ext cx="840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fr-FR" sz="2000" dirty="0">
                <a:solidFill>
                  <a:srgbClr val="000000"/>
                </a:solidFill>
              </a:rPr>
              <a:t>100%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381680" y="192163"/>
            <a:ext cx="46414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2400" dirty="0"/>
              <a:t>L’AINS 1 est </a:t>
            </a:r>
            <a:r>
              <a:rPr lang="fr-FR" sz="2400" b="1" dirty="0"/>
              <a:t>moins efficace </a:t>
            </a:r>
            <a:r>
              <a:rPr lang="fr-FR" sz="2400" dirty="0"/>
              <a:t>que l’AINS 2</a:t>
            </a:r>
          </a:p>
          <a:p>
            <a:pPr marL="514350" indent="-514350">
              <a:buAutoNum type="alphaUcPeriod"/>
            </a:pPr>
            <a:r>
              <a:rPr lang="fr-FR" sz="2400" dirty="0"/>
              <a:t>Vrai</a:t>
            </a:r>
          </a:p>
          <a:p>
            <a:pPr marL="514350" indent="-514350">
              <a:buAutoNum type="alphaUcPeriod"/>
            </a:pPr>
            <a:r>
              <a:rPr lang="fr-FR" sz="2400" dirty="0"/>
              <a:t>Faux</a:t>
            </a:r>
          </a:p>
        </p:txBody>
      </p:sp>
    </p:spTree>
    <p:extLst>
      <p:ext uri="{BB962C8B-B14F-4D97-AF65-F5344CB8AC3E}">
        <p14:creationId xmlns:p14="http://schemas.microsoft.com/office/powerpoint/2010/main" val="1457340046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ChangeArrowheads="1"/>
          </p:cNvSpPr>
          <p:nvPr/>
        </p:nvSpPr>
        <p:spPr bwMode="white">
          <a:xfrm>
            <a:off x="709926" y="2051392"/>
            <a:ext cx="4190120" cy="474980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4805" tIns="47402" rIns="94805" bIns="47402" anchor="ctr"/>
          <a:lstStyle/>
          <a:p>
            <a:pPr algn="ctr">
              <a:buFontTx/>
              <a:buNone/>
              <a:defRPr/>
            </a:pPr>
            <a:endParaRPr lang="en-US" sz="2500" b="1">
              <a:solidFill>
                <a:srgbClr val="000000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431800" y="44624"/>
            <a:ext cx="8186738" cy="1231900"/>
          </a:xfrm>
          <a:noFill/>
          <a:extLst>
            <a:ext uri="{91240B29-F687-4F45-9708-019B960494DF}">
              <a14:hiddenLine xmlns:a14="http://schemas.microsoft.com/office/drawing/2010/main" w="25400" cap="flat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 lIns="198417" tIns="119048" rIns="198417" bIns="119048"/>
          <a:lstStyle/>
          <a:p>
            <a:pPr defTabSz="820738"/>
            <a:r>
              <a:rPr lang="fr-FR" altLang="fr-FR" dirty="0"/>
              <a:t>Sélectivité COX-1 vs COX-2</a:t>
            </a:r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984227" y="1723986"/>
            <a:ext cx="0" cy="32273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>
            <a:off x="996927" y="4964346"/>
            <a:ext cx="345453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5846" name="Freeform 6"/>
          <p:cNvSpPr>
            <a:spLocks/>
          </p:cNvSpPr>
          <p:nvPr/>
        </p:nvSpPr>
        <p:spPr bwMode="auto">
          <a:xfrm>
            <a:off x="1208497" y="2348880"/>
            <a:ext cx="3470142" cy="2558535"/>
          </a:xfrm>
          <a:custGeom>
            <a:avLst/>
            <a:gdLst>
              <a:gd name="T0" fmla="*/ 0 w 4001"/>
              <a:gd name="T1" fmla="*/ 2147483647 h 1475"/>
              <a:gd name="T2" fmla="*/ 2147483647 w 4001"/>
              <a:gd name="T3" fmla="*/ 2147483647 h 1475"/>
              <a:gd name="T4" fmla="*/ 2147483647 w 4001"/>
              <a:gd name="T5" fmla="*/ 2147483647 h 1475"/>
              <a:gd name="T6" fmla="*/ 2147483647 w 4001"/>
              <a:gd name="T7" fmla="*/ 2147483647 h 1475"/>
              <a:gd name="T8" fmla="*/ 2147483647 w 4001"/>
              <a:gd name="T9" fmla="*/ 2147483647 h 1475"/>
              <a:gd name="T10" fmla="*/ 2147483647 w 4001"/>
              <a:gd name="T11" fmla="*/ 2147483647 h 1475"/>
              <a:gd name="T12" fmla="*/ 2147483647 w 4001"/>
              <a:gd name="T13" fmla="*/ 2147483647 h 1475"/>
              <a:gd name="T14" fmla="*/ 2147483647 w 4001"/>
              <a:gd name="T15" fmla="*/ 2147483647 h 1475"/>
              <a:gd name="T16" fmla="*/ 2147483647 w 4001"/>
              <a:gd name="T17" fmla="*/ 2147483647 h 1475"/>
              <a:gd name="T18" fmla="*/ 2147483647 w 4001"/>
              <a:gd name="T19" fmla="*/ 2147483647 h 1475"/>
              <a:gd name="T20" fmla="*/ 2147483647 w 4001"/>
              <a:gd name="T21" fmla="*/ 2147483647 h 1475"/>
              <a:gd name="T22" fmla="*/ 2147483647 w 4001"/>
              <a:gd name="T23" fmla="*/ 2147483647 h 1475"/>
              <a:gd name="T24" fmla="*/ 2147483647 w 4001"/>
              <a:gd name="T25" fmla="*/ 2147483647 h 1475"/>
              <a:gd name="T26" fmla="*/ 2147483647 w 4001"/>
              <a:gd name="T27" fmla="*/ 2147483647 h 1475"/>
              <a:gd name="T28" fmla="*/ 2147483647 w 4001"/>
              <a:gd name="T29" fmla="*/ 2147483647 h 1475"/>
              <a:gd name="T30" fmla="*/ 2147483647 w 4001"/>
              <a:gd name="T31" fmla="*/ 2147483647 h 1475"/>
              <a:gd name="T32" fmla="*/ 2147483647 w 4001"/>
              <a:gd name="T33" fmla="*/ 2147483647 h 1475"/>
              <a:gd name="T34" fmla="*/ 2147483647 w 4001"/>
              <a:gd name="T35" fmla="*/ 2147483647 h 1475"/>
              <a:gd name="T36" fmla="*/ 2147483647 w 4001"/>
              <a:gd name="T37" fmla="*/ 2147483647 h 1475"/>
              <a:gd name="T38" fmla="*/ 2147483647 w 4001"/>
              <a:gd name="T39" fmla="*/ 2147483647 h 1475"/>
              <a:gd name="T40" fmla="*/ 2147483647 w 4001"/>
              <a:gd name="T41" fmla="*/ 2147483647 h 1475"/>
              <a:gd name="T42" fmla="*/ 2147483647 w 4001"/>
              <a:gd name="T43" fmla="*/ 2147483647 h 1475"/>
              <a:gd name="T44" fmla="*/ 2147483647 w 4001"/>
              <a:gd name="T45" fmla="*/ 2147483647 h 1475"/>
              <a:gd name="T46" fmla="*/ 2147483647 w 4001"/>
              <a:gd name="T47" fmla="*/ 2147483647 h 1475"/>
              <a:gd name="T48" fmla="*/ 2147483647 w 4001"/>
              <a:gd name="T49" fmla="*/ 2147483647 h 1475"/>
              <a:gd name="T50" fmla="*/ 2147483647 w 4001"/>
              <a:gd name="T51" fmla="*/ 2147483647 h 1475"/>
              <a:gd name="T52" fmla="*/ 2147483647 w 4001"/>
              <a:gd name="T53" fmla="*/ 2147483647 h 1475"/>
              <a:gd name="T54" fmla="*/ 2147483647 w 4001"/>
              <a:gd name="T55" fmla="*/ 2147483647 h 1475"/>
              <a:gd name="T56" fmla="*/ 2147483647 w 4001"/>
              <a:gd name="T57" fmla="*/ 2147483647 h 1475"/>
              <a:gd name="T58" fmla="*/ 2147483647 w 4001"/>
              <a:gd name="T59" fmla="*/ 0 h 1475"/>
              <a:gd name="T60" fmla="*/ 2147483647 w 4001"/>
              <a:gd name="T61" fmla="*/ 2147483647 h 1475"/>
              <a:gd name="T62" fmla="*/ 2147483647 w 4001"/>
              <a:gd name="T63" fmla="*/ 2147483647 h 1475"/>
              <a:gd name="T64" fmla="*/ 2147483647 w 4001"/>
              <a:gd name="T65" fmla="*/ 2147483647 h 1475"/>
              <a:gd name="T66" fmla="*/ 2147483647 w 4001"/>
              <a:gd name="T67" fmla="*/ 2147483647 h 1475"/>
              <a:gd name="T68" fmla="*/ 2147483647 w 4001"/>
              <a:gd name="T69" fmla="*/ 2147483647 h 147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4001" h="1475">
                <a:moveTo>
                  <a:pt x="0" y="1473"/>
                </a:moveTo>
                <a:lnTo>
                  <a:pt x="757" y="1474"/>
                </a:lnTo>
                <a:lnTo>
                  <a:pt x="1152" y="1462"/>
                </a:lnTo>
                <a:lnTo>
                  <a:pt x="1325" y="1452"/>
                </a:lnTo>
                <a:lnTo>
                  <a:pt x="1460" y="1437"/>
                </a:lnTo>
                <a:lnTo>
                  <a:pt x="1604" y="1414"/>
                </a:lnTo>
                <a:lnTo>
                  <a:pt x="1702" y="1396"/>
                </a:lnTo>
                <a:lnTo>
                  <a:pt x="1792" y="1366"/>
                </a:lnTo>
                <a:lnTo>
                  <a:pt x="1862" y="1337"/>
                </a:lnTo>
                <a:lnTo>
                  <a:pt x="1923" y="1300"/>
                </a:lnTo>
                <a:lnTo>
                  <a:pt x="1960" y="1272"/>
                </a:lnTo>
                <a:lnTo>
                  <a:pt x="2016" y="1220"/>
                </a:lnTo>
                <a:lnTo>
                  <a:pt x="2070" y="1169"/>
                </a:lnTo>
                <a:lnTo>
                  <a:pt x="2118" y="1121"/>
                </a:lnTo>
                <a:lnTo>
                  <a:pt x="2162" y="1062"/>
                </a:lnTo>
                <a:lnTo>
                  <a:pt x="2210" y="995"/>
                </a:lnTo>
                <a:lnTo>
                  <a:pt x="2268" y="913"/>
                </a:lnTo>
                <a:lnTo>
                  <a:pt x="2326" y="823"/>
                </a:lnTo>
                <a:lnTo>
                  <a:pt x="2435" y="660"/>
                </a:lnTo>
                <a:lnTo>
                  <a:pt x="2606" y="420"/>
                </a:lnTo>
                <a:lnTo>
                  <a:pt x="2749" y="254"/>
                </a:lnTo>
                <a:lnTo>
                  <a:pt x="2884" y="150"/>
                </a:lnTo>
                <a:lnTo>
                  <a:pt x="3022" y="76"/>
                </a:lnTo>
                <a:lnTo>
                  <a:pt x="3172" y="37"/>
                </a:lnTo>
                <a:lnTo>
                  <a:pt x="3230" y="30"/>
                </a:lnTo>
                <a:lnTo>
                  <a:pt x="3288" y="20"/>
                </a:lnTo>
                <a:lnTo>
                  <a:pt x="3366" y="12"/>
                </a:lnTo>
                <a:lnTo>
                  <a:pt x="3459" y="9"/>
                </a:lnTo>
                <a:lnTo>
                  <a:pt x="3567" y="7"/>
                </a:lnTo>
                <a:lnTo>
                  <a:pt x="3788" y="0"/>
                </a:lnTo>
                <a:lnTo>
                  <a:pt x="4000" y="4"/>
                </a:lnTo>
                <a:lnTo>
                  <a:pt x="3952" y="1"/>
                </a:lnTo>
                <a:lnTo>
                  <a:pt x="3904" y="4"/>
                </a:lnTo>
                <a:lnTo>
                  <a:pt x="3663" y="7"/>
                </a:lnTo>
                <a:lnTo>
                  <a:pt x="3528" y="7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805" tIns="47402" rIns="94805" bIns="47402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27655" name="Freeform 7"/>
          <p:cNvSpPr>
            <a:spLocks/>
          </p:cNvSpPr>
          <p:nvPr/>
        </p:nvSpPr>
        <p:spPr bwMode="auto">
          <a:xfrm>
            <a:off x="1057252" y="2348880"/>
            <a:ext cx="3263318" cy="2571706"/>
          </a:xfrm>
          <a:custGeom>
            <a:avLst/>
            <a:gdLst>
              <a:gd name="T0" fmla="*/ 0 w 3763"/>
              <a:gd name="T1" fmla="*/ 2147483647 h 1585"/>
              <a:gd name="T2" fmla="*/ 2147483647 w 3763"/>
              <a:gd name="T3" fmla="*/ 2147483647 h 1585"/>
              <a:gd name="T4" fmla="*/ 2147483647 w 3763"/>
              <a:gd name="T5" fmla="*/ 2147483647 h 1585"/>
              <a:gd name="T6" fmla="*/ 2147483647 w 3763"/>
              <a:gd name="T7" fmla="*/ 2147483647 h 1585"/>
              <a:gd name="T8" fmla="*/ 2147483647 w 3763"/>
              <a:gd name="T9" fmla="*/ 2147483647 h 1585"/>
              <a:gd name="T10" fmla="*/ 2147483647 w 3763"/>
              <a:gd name="T11" fmla="*/ 2147483647 h 1585"/>
              <a:gd name="T12" fmla="*/ 2147483647 w 3763"/>
              <a:gd name="T13" fmla="*/ 2147483647 h 1585"/>
              <a:gd name="T14" fmla="*/ 2147483647 w 3763"/>
              <a:gd name="T15" fmla="*/ 2147483647 h 1585"/>
              <a:gd name="T16" fmla="*/ 2147483647 w 3763"/>
              <a:gd name="T17" fmla="*/ 2147483647 h 1585"/>
              <a:gd name="T18" fmla="*/ 2147483647 w 3763"/>
              <a:gd name="T19" fmla="*/ 2147483647 h 1585"/>
              <a:gd name="T20" fmla="*/ 2147483647 w 3763"/>
              <a:gd name="T21" fmla="*/ 2147483647 h 1585"/>
              <a:gd name="T22" fmla="*/ 2147483647 w 3763"/>
              <a:gd name="T23" fmla="*/ 2147483647 h 1585"/>
              <a:gd name="T24" fmla="*/ 2147483647 w 3763"/>
              <a:gd name="T25" fmla="*/ 2147483647 h 1585"/>
              <a:gd name="T26" fmla="*/ 2147483647 w 3763"/>
              <a:gd name="T27" fmla="*/ 2147483647 h 1585"/>
              <a:gd name="T28" fmla="*/ 2147483647 w 3763"/>
              <a:gd name="T29" fmla="*/ 2147483647 h 1585"/>
              <a:gd name="T30" fmla="*/ 2147483647 w 3763"/>
              <a:gd name="T31" fmla="*/ 2147483647 h 1585"/>
              <a:gd name="T32" fmla="*/ 2147483647 w 3763"/>
              <a:gd name="T33" fmla="*/ 2147483647 h 1585"/>
              <a:gd name="T34" fmla="*/ 2147483647 w 3763"/>
              <a:gd name="T35" fmla="*/ 2147483647 h 1585"/>
              <a:gd name="T36" fmla="*/ 2147483647 w 3763"/>
              <a:gd name="T37" fmla="*/ 2147483647 h 1585"/>
              <a:gd name="T38" fmla="*/ 2147483647 w 3763"/>
              <a:gd name="T39" fmla="*/ 2147483647 h 1585"/>
              <a:gd name="T40" fmla="*/ 2147483647 w 3763"/>
              <a:gd name="T41" fmla="*/ 2147483647 h 1585"/>
              <a:gd name="T42" fmla="*/ 2147483647 w 3763"/>
              <a:gd name="T43" fmla="*/ 2147483647 h 1585"/>
              <a:gd name="T44" fmla="*/ 2147483647 w 3763"/>
              <a:gd name="T45" fmla="*/ 2147483647 h 1585"/>
              <a:gd name="T46" fmla="*/ 2147483647 w 3763"/>
              <a:gd name="T47" fmla="*/ 2147483647 h 1585"/>
              <a:gd name="T48" fmla="*/ 2147483647 w 3763"/>
              <a:gd name="T49" fmla="*/ 2147483647 h 1585"/>
              <a:gd name="T50" fmla="*/ 2147483647 w 3763"/>
              <a:gd name="T51" fmla="*/ 2147483647 h 1585"/>
              <a:gd name="T52" fmla="*/ 2147483647 w 3763"/>
              <a:gd name="T53" fmla="*/ 2147483647 h 1585"/>
              <a:gd name="T54" fmla="*/ 2147483647 w 3763"/>
              <a:gd name="T55" fmla="*/ 2147483647 h 1585"/>
              <a:gd name="T56" fmla="*/ 2147483647 w 3763"/>
              <a:gd name="T57" fmla="*/ 2147483647 h 1585"/>
              <a:gd name="T58" fmla="*/ 2147483647 w 3763"/>
              <a:gd name="T59" fmla="*/ 2147483647 h 1585"/>
              <a:gd name="T60" fmla="*/ 2147483647 w 3763"/>
              <a:gd name="T61" fmla="*/ 2147483647 h 1585"/>
              <a:gd name="T62" fmla="*/ 2147483647 w 3763"/>
              <a:gd name="T63" fmla="*/ 2147483647 h 1585"/>
              <a:gd name="T64" fmla="*/ 2147483647 w 3763"/>
              <a:gd name="T65" fmla="*/ 2147483647 h 1585"/>
              <a:gd name="T66" fmla="*/ 2147483647 w 3763"/>
              <a:gd name="T67" fmla="*/ 2147483647 h 1585"/>
              <a:gd name="T68" fmla="*/ 2147483647 w 3763"/>
              <a:gd name="T69" fmla="*/ 2147483647 h 1585"/>
              <a:gd name="T70" fmla="*/ 2147483647 w 3763"/>
              <a:gd name="T71" fmla="*/ 2147483647 h 1585"/>
              <a:gd name="T72" fmla="*/ 2147483647 w 3763"/>
              <a:gd name="T73" fmla="*/ 2147483647 h 1585"/>
              <a:gd name="T74" fmla="*/ 2147483647 w 3763"/>
              <a:gd name="T75" fmla="*/ 2147483647 h 1585"/>
              <a:gd name="T76" fmla="*/ 2147483647 w 3763"/>
              <a:gd name="T77" fmla="*/ 2147483647 h 1585"/>
              <a:gd name="T78" fmla="*/ 2147483647 w 3763"/>
              <a:gd name="T79" fmla="*/ 0 h 1585"/>
              <a:gd name="T80" fmla="*/ 2147483647 w 3763"/>
              <a:gd name="T81" fmla="*/ 0 h 1585"/>
              <a:gd name="T82" fmla="*/ 2147483647 w 3763"/>
              <a:gd name="T83" fmla="*/ 0 h 1585"/>
              <a:gd name="T84" fmla="*/ 2147483647 w 3763"/>
              <a:gd name="T85" fmla="*/ 0 h 1585"/>
              <a:gd name="T86" fmla="*/ 2147483647 w 3763"/>
              <a:gd name="T87" fmla="*/ 0 h 158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3763" h="1585">
                <a:moveTo>
                  <a:pt x="0" y="1584"/>
                </a:moveTo>
                <a:lnTo>
                  <a:pt x="469" y="1579"/>
                </a:lnTo>
                <a:lnTo>
                  <a:pt x="632" y="1571"/>
                </a:lnTo>
                <a:lnTo>
                  <a:pt x="736" y="1566"/>
                </a:lnTo>
                <a:lnTo>
                  <a:pt x="813" y="1560"/>
                </a:lnTo>
                <a:lnTo>
                  <a:pt x="872" y="1552"/>
                </a:lnTo>
                <a:lnTo>
                  <a:pt x="944" y="1531"/>
                </a:lnTo>
                <a:lnTo>
                  <a:pt x="1005" y="1495"/>
                </a:lnTo>
                <a:lnTo>
                  <a:pt x="1069" y="1454"/>
                </a:lnTo>
                <a:lnTo>
                  <a:pt x="1121" y="1394"/>
                </a:lnTo>
                <a:lnTo>
                  <a:pt x="1159" y="1343"/>
                </a:lnTo>
                <a:lnTo>
                  <a:pt x="1198" y="1283"/>
                </a:lnTo>
                <a:lnTo>
                  <a:pt x="1237" y="1203"/>
                </a:lnTo>
                <a:lnTo>
                  <a:pt x="1266" y="1136"/>
                </a:lnTo>
                <a:lnTo>
                  <a:pt x="1304" y="1045"/>
                </a:lnTo>
                <a:lnTo>
                  <a:pt x="1349" y="939"/>
                </a:lnTo>
                <a:lnTo>
                  <a:pt x="1402" y="830"/>
                </a:lnTo>
                <a:lnTo>
                  <a:pt x="1448" y="720"/>
                </a:lnTo>
                <a:lnTo>
                  <a:pt x="1488" y="631"/>
                </a:lnTo>
                <a:lnTo>
                  <a:pt x="1552" y="502"/>
                </a:lnTo>
                <a:lnTo>
                  <a:pt x="1610" y="398"/>
                </a:lnTo>
                <a:lnTo>
                  <a:pt x="1681" y="288"/>
                </a:lnTo>
                <a:lnTo>
                  <a:pt x="1768" y="192"/>
                </a:lnTo>
                <a:lnTo>
                  <a:pt x="1826" y="152"/>
                </a:lnTo>
                <a:lnTo>
                  <a:pt x="1884" y="126"/>
                </a:lnTo>
                <a:lnTo>
                  <a:pt x="1952" y="96"/>
                </a:lnTo>
                <a:lnTo>
                  <a:pt x="2039" y="71"/>
                </a:lnTo>
                <a:lnTo>
                  <a:pt x="2106" y="56"/>
                </a:lnTo>
                <a:lnTo>
                  <a:pt x="2135" y="51"/>
                </a:lnTo>
                <a:lnTo>
                  <a:pt x="2145" y="51"/>
                </a:lnTo>
                <a:lnTo>
                  <a:pt x="2164" y="46"/>
                </a:lnTo>
                <a:lnTo>
                  <a:pt x="2203" y="40"/>
                </a:lnTo>
                <a:lnTo>
                  <a:pt x="2319" y="30"/>
                </a:lnTo>
                <a:lnTo>
                  <a:pt x="2464" y="15"/>
                </a:lnTo>
                <a:lnTo>
                  <a:pt x="2608" y="10"/>
                </a:lnTo>
                <a:lnTo>
                  <a:pt x="2676" y="5"/>
                </a:lnTo>
                <a:lnTo>
                  <a:pt x="2773" y="5"/>
                </a:lnTo>
                <a:lnTo>
                  <a:pt x="2869" y="5"/>
                </a:lnTo>
                <a:lnTo>
                  <a:pt x="2956" y="5"/>
                </a:lnTo>
                <a:lnTo>
                  <a:pt x="3053" y="0"/>
                </a:lnTo>
                <a:lnTo>
                  <a:pt x="3149" y="0"/>
                </a:lnTo>
                <a:lnTo>
                  <a:pt x="3236" y="0"/>
                </a:lnTo>
                <a:lnTo>
                  <a:pt x="3275" y="0"/>
                </a:lnTo>
                <a:lnTo>
                  <a:pt x="3762" y="0"/>
                </a:lnTo>
              </a:path>
            </a:pathLst>
          </a:custGeom>
          <a:noFill/>
          <a:ln w="50800" cap="rnd" cmpd="sng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805" tIns="47402" rIns="94805" bIns="47402"/>
          <a:lstStyle/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1283442" y="2892678"/>
            <a:ext cx="1029100" cy="45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400" b="1" dirty="0">
                <a:solidFill>
                  <a:srgbClr val="2D2DB9">
                    <a:lumMod val="75000"/>
                  </a:srgbClr>
                </a:solidFill>
              </a:rPr>
              <a:t>COX2</a:t>
            </a: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3320138" y="3853020"/>
            <a:ext cx="1354845" cy="45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400" b="1" dirty="0">
                <a:solidFill>
                  <a:srgbClr val="FF0000"/>
                </a:solidFill>
              </a:rPr>
              <a:t>COX1</a:t>
            </a:r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2560508" y="5267883"/>
            <a:ext cx="4933136" cy="366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800" b="1" dirty="0">
                <a:solidFill>
                  <a:srgbClr val="000000"/>
                </a:solidFill>
              </a:rPr>
              <a:t>Concentration en AINS (µg/</a:t>
            </a:r>
            <a:r>
              <a:rPr lang="fr-FR" altLang="fr-FR" sz="1800" b="1" dirty="0" err="1">
                <a:solidFill>
                  <a:srgbClr val="000000"/>
                </a:solidFill>
              </a:rPr>
              <a:t>mL</a:t>
            </a:r>
            <a:r>
              <a:rPr lang="fr-FR" altLang="fr-FR" sz="1800" b="1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 rot="16200000">
            <a:off x="-1513819" y="3266995"/>
            <a:ext cx="3795892" cy="39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000" b="1" dirty="0">
                <a:solidFill>
                  <a:srgbClr val="000000"/>
                </a:solidFill>
              </a:rPr>
              <a:t>Inhibition de l’activité de COX</a:t>
            </a:r>
          </a:p>
        </p:txBody>
      </p:sp>
      <p:sp>
        <p:nvSpPr>
          <p:cNvPr id="23" name="Line 4"/>
          <p:cNvSpPr>
            <a:spLocks noChangeShapeType="1"/>
          </p:cNvSpPr>
          <p:nvPr/>
        </p:nvSpPr>
        <p:spPr bwMode="auto">
          <a:xfrm>
            <a:off x="5260549" y="1767746"/>
            <a:ext cx="0" cy="32273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24" name="Line 5"/>
          <p:cNvSpPr>
            <a:spLocks noChangeShapeType="1"/>
          </p:cNvSpPr>
          <p:nvPr/>
        </p:nvSpPr>
        <p:spPr bwMode="auto">
          <a:xfrm>
            <a:off x="5273249" y="5008106"/>
            <a:ext cx="345453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25" name="Freeform 6"/>
          <p:cNvSpPr>
            <a:spLocks/>
          </p:cNvSpPr>
          <p:nvPr/>
        </p:nvSpPr>
        <p:spPr bwMode="auto">
          <a:xfrm>
            <a:off x="5185517" y="2458255"/>
            <a:ext cx="3470142" cy="2506091"/>
          </a:xfrm>
          <a:custGeom>
            <a:avLst/>
            <a:gdLst>
              <a:gd name="T0" fmla="*/ 0 w 4001"/>
              <a:gd name="T1" fmla="*/ 2147483647 h 1475"/>
              <a:gd name="T2" fmla="*/ 2147483647 w 4001"/>
              <a:gd name="T3" fmla="*/ 2147483647 h 1475"/>
              <a:gd name="T4" fmla="*/ 2147483647 w 4001"/>
              <a:gd name="T5" fmla="*/ 2147483647 h 1475"/>
              <a:gd name="T6" fmla="*/ 2147483647 w 4001"/>
              <a:gd name="T7" fmla="*/ 2147483647 h 1475"/>
              <a:gd name="T8" fmla="*/ 2147483647 w 4001"/>
              <a:gd name="T9" fmla="*/ 2147483647 h 1475"/>
              <a:gd name="T10" fmla="*/ 2147483647 w 4001"/>
              <a:gd name="T11" fmla="*/ 2147483647 h 1475"/>
              <a:gd name="T12" fmla="*/ 2147483647 w 4001"/>
              <a:gd name="T13" fmla="*/ 2147483647 h 1475"/>
              <a:gd name="T14" fmla="*/ 2147483647 w 4001"/>
              <a:gd name="T15" fmla="*/ 2147483647 h 1475"/>
              <a:gd name="T16" fmla="*/ 2147483647 w 4001"/>
              <a:gd name="T17" fmla="*/ 2147483647 h 1475"/>
              <a:gd name="T18" fmla="*/ 2147483647 w 4001"/>
              <a:gd name="T19" fmla="*/ 2147483647 h 1475"/>
              <a:gd name="T20" fmla="*/ 2147483647 w 4001"/>
              <a:gd name="T21" fmla="*/ 2147483647 h 1475"/>
              <a:gd name="T22" fmla="*/ 2147483647 w 4001"/>
              <a:gd name="T23" fmla="*/ 2147483647 h 1475"/>
              <a:gd name="T24" fmla="*/ 2147483647 w 4001"/>
              <a:gd name="T25" fmla="*/ 2147483647 h 1475"/>
              <a:gd name="T26" fmla="*/ 2147483647 w 4001"/>
              <a:gd name="T27" fmla="*/ 2147483647 h 1475"/>
              <a:gd name="T28" fmla="*/ 2147483647 w 4001"/>
              <a:gd name="T29" fmla="*/ 2147483647 h 1475"/>
              <a:gd name="T30" fmla="*/ 2147483647 w 4001"/>
              <a:gd name="T31" fmla="*/ 2147483647 h 1475"/>
              <a:gd name="T32" fmla="*/ 2147483647 w 4001"/>
              <a:gd name="T33" fmla="*/ 2147483647 h 1475"/>
              <a:gd name="T34" fmla="*/ 2147483647 w 4001"/>
              <a:gd name="T35" fmla="*/ 2147483647 h 1475"/>
              <a:gd name="T36" fmla="*/ 2147483647 w 4001"/>
              <a:gd name="T37" fmla="*/ 2147483647 h 1475"/>
              <a:gd name="T38" fmla="*/ 2147483647 w 4001"/>
              <a:gd name="T39" fmla="*/ 2147483647 h 1475"/>
              <a:gd name="T40" fmla="*/ 2147483647 w 4001"/>
              <a:gd name="T41" fmla="*/ 2147483647 h 1475"/>
              <a:gd name="T42" fmla="*/ 2147483647 w 4001"/>
              <a:gd name="T43" fmla="*/ 2147483647 h 1475"/>
              <a:gd name="T44" fmla="*/ 2147483647 w 4001"/>
              <a:gd name="T45" fmla="*/ 2147483647 h 1475"/>
              <a:gd name="T46" fmla="*/ 2147483647 w 4001"/>
              <a:gd name="T47" fmla="*/ 2147483647 h 1475"/>
              <a:gd name="T48" fmla="*/ 2147483647 w 4001"/>
              <a:gd name="T49" fmla="*/ 2147483647 h 1475"/>
              <a:gd name="T50" fmla="*/ 2147483647 w 4001"/>
              <a:gd name="T51" fmla="*/ 2147483647 h 1475"/>
              <a:gd name="T52" fmla="*/ 2147483647 w 4001"/>
              <a:gd name="T53" fmla="*/ 2147483647 h 1475"/>
              <a:gd name="T54" fmla="*/ 2147483647 w 4001"/>
              <a:gd name="T55" fmla="*/ 2147483647 h 1475"/>
              <a:gd name="T56" fmla="*/ 2147483647 w 4001"/>
              <a:gd name="T57" fmla="*/ 2147483647 h 1475"/>
              <a:gd name="T58" fmla="*/ 2147483647 w 4001"/>
              <a:gd name="T59" fmla="*/ 0 h 1475"/>
              <a:gd name="T60" fmla="*/ 2147483647 w 4001"/>
              <a:gd name="T61" fmla="*/ 2147483647 h 1475"/>
              <a:gd name="T62" fmla="*/ 2147483647 w 4001"/>
              <a:gd name="T63" fmla="*/ 2147483647 h 1475"/>
              <a:gd name="T64" fmla="*/ 2147483647 w 4001"/>
              <a:gd name="T65" fmla="*/ 2147483647 h 1475"/>
              <a:gd name="T66" fmla="*/ 2147483647 w 4001"/>
              <a:gd name="T67" fmla="*/ 2147483647 h 1475"/>
              <a:gd name="T68" fmla="*/ 2147483647 w 4001"/>
              <a:gd name="T69" fmla="*/ 2147483647 h 147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4001" h="1475">
                <a:moveTo>
                  <a:pt x="0" y="1473"/>
                </a:moveTo>
                <a:lnTo>
                  <a:pt x="757" y="1474"/>
                </a:lnTo>
                <a:lnTo>
                  <a:pt x="1152" y="1462"/>
                </a:lnTo>
                <a:lnTo>
                  <a:pt x="1325" y="1452"/>
                </a:lnTo>
                <a:lnTo>
                  <a:pt x="1460" y="1437"/>
                </a:lnTo>
                <a:lnTo>
                  <a:pt x="1604" y="1414"/>
                </a:lnTo>
                <a:lnTo>
                  <a:pt x="1702" y="1396"/>
                </a:lnTo>
                <a:lnTo>
                  <a:pt x="1792" y="1366"/>
                </a:lnTo>
                <a:lnTo>
                  <a:pt x="1862" y="1337"/>
                </a:lnTo>
                <a:lnTo>
                  <a:pt x="1923" y="1300"/>
                </a:lnTo>
                <a:lnTo>
                  <a:pt x="1960" y="1272"/>
                </a:lnTo>
                <a:lnTo>
                  <a:pt x="2016" y="1220"/>
                </a:lnTo>
                <a:lnTo>
                  <a:pt x="2070" y="1169"/>
                </a:lnTo>
                <a:lnTo>
                  <a:pt x="2118" y="1121"/>
                </a:lnTo>
                <a:lnTo>
                  <a:pt x="2162" y="1062"/>
                </a:lnTo>
                <a:lnTo>
                  <a:pt x="2210" y="995"/>
                </a:lnTo>
                <a:lnTo>
                  <a:pt x="2268" y="913"/>
                </a:lnTo>
                <a:lnTo>
                  <a:pt x="2326" y="823"/>
                </a:lnTo>
                <a:lnTo>
                  <a:pt x="2435" y="660"/>
                </a:lnTo>
                <a:lnTo>
                  <a:pt x="2606" y="420"/>
                </a:lnTo>
                <a:lnTo>
                  <a:pt x="2749" y="254"/>
                </a:lnTo>
                <a:lnTo>
                  <a:pt x="2884" y="150"/>
                </a:lnTo>
                <a:lnTo>
                  <a:pt x="3022" y="76"/>
                </a:lnTo>
                <a:lnTo>
                  <a:pt x="3172" y="37"/>
                </a:lnTo>
                <a:lnTo>
                  <a:pt x="3230" y="30"/>
                </a:lnTo>
                <a:lnTo>
                  <a:pt x="3288" y="20"/>
                </a:lnTo>
                <a:lnTo>
                  <a:pt x="3366" y="12"/>
                </a:lnTo>
                <a:lnTo>
                  <a:pt x="3459" y="9"/>
                </a:lnTo>
                <a:lnTo>
                  <a:pt x="3567" y="7"/>
                </a:lnTo>
                <a:lnTo>
                  <a:pt x="3788" y="0"/>
                </a:lnTo>
                <a:lnTo>
                  <a:pt x="4000" y="4"/>
                </a:lnTo>
                <a:lnTo>
                  <a:pt x="3952" y="1"/>
                </a:lnTo>
                <a:lnTo>
                  <a:pt x="3904" y="4"/>
                </a:lnTo>
                <a:lnTo>
                  <a:pt x="3663" y="7"/>
                </a:lnTo>
                <a:lnTo>
                  <a:pt x="3528" y="7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805" tIns="47402" rIns="94805" bIns="47402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26" name="Freeform 7"/>
          <p:cNvSpPr>
            <a:spLocks/>
          </p:cNvSpPr>
          <p:nvPr/>
        </p:nvSpPr>
        <p:spPr bwMode="auto">
          <a:xfrm>
            <a:off x="6267538" y="2492528"/>
            <a:ext cx="2873609" cy="2516188"/>
          </a:xfrm>
          <a:custGeom>
            <a:avLst/>
            <a:gdLst>
              <a:gd name="T0" fmla="*/ 0 w 3763"/>
              <a:gd name="T1" fmla="*/ 2147483647 h 1585"/>
              <a:gd name="T2" fmla="*/ 2147483647 w 3763"/>
              <a:gd name="T3" fmla="*/ 2147483647 h 1585"/>
              <a:gd name="T4" fmla="*/ 2147483647 w 3763"/>
              <a:gd name="T5" fmla="*/ 2147483647 h 1585"/>
              <a:gd name="T6" fmla="*/ 2147483647 w 3763"/>
              <a:gd name="T7" fmla="*/ 2147483647 h 1585"/>
              <a:gd name="T8" fmla="*/ 2147483647 w 3763"/>
              <a:gd name="T9" fmla="*/ 2147483647 h 1585"/>
              <a:gd name="T10" fmla="*/ 2147483647 w 3763"/>
              <a:gd name="T11" fmla="*/ 2147483647 h 1585"/>
              <a:gd name="T12" fmla="*/ 2147483647 w 3763"/>
              <a:gd name="T13" fmla="*/ 2147483647 h 1585"/>
              <a:gd name="T14" fmla="*/ 2147483647 w 3763"/>
              <a:gd name="T15" fmla="*/ 2147483647 h 1585"/>
              <a:gd name="T16" fmla="*/ 2147483647 w 3763"/>
              <a:gd name="T17" fmla="*/ 2147483647 h 1585"/>
              <a:gd name="T18" fmla="*/ 2147483647 w 3763"/>
              <a:gd name="T19" fmla="*/ 2147483647 h 1585"/>
              <a:gd name="T20" fmla="*/ 2147483647 w 3763"/>
              <a:gd name="T21" fmla="*/ 2147483647 h 1585"/>
              <a:gd name="T22" fmla="*/ 2147483647 w 3763"/>
              <a:gd name="T23" fmla="*/ 2147483647 h 1585"/>
              <a:gd name="T24" fmla="*/ 2147483647 w 3763"/>
              <a:gd name="T25" fmla="*/ 2147483647 h 1585"/>
              <a:gd name="T26" fmla="*/ 2147483647 w 3763"/>
              <a:gd name="T27" fmla="*/ 2147483647 h 1585"/>
              <a:gd name="T28" fmla="*/ 2147483647 w 3763"/>
              <a:gd name="T29" fmla="*/ 2147483647 h 1585"/>
              <a:gd name="T30" fmla="*/ 2147483647 w 3763"/>
              <a:gd name="T31" fmla="*/ 2147483647 h 1585"/>
              <a:gd name="T32" fmla="*/ 2147483647 w 3763"/>
              <a:gd name="T33" fmla="*/ 2147483647 h 1585"/>
              <a:gd name="T34" fmla="*/ 2147483647 w 3763"/>
              <a:gd name="T35" fmla="*/ 2147483647 h 1585"/>
              <a:gd name="T36" fmla="*/ 2147483647 w 3763"/>
              <a:gd name="T37" fmla="*/ 2147483647 h 1585"/>
              <a:gd name="T38" fmla="*/ 2147483647 w 3763"/>
              <a:gd name="T39" fmla="*/ 2147483647 h 1585"/>
              <a:gd name="T40" fmla="*/ 2147483647 w 3763"/>
              <a:gd name="T41" fmla="*/ 2147483647 h 1585"/>
              <a:gd name="T42" fmla="*/ 2147483647 w 3763"/>
              <a:gd name="T43" fmla="*/ 2147483647 h 1585"/>
              <a:gd name="T44" fmla="*/ 2147483647 w 3763"/>
              <a:gd name="T45" fmla="*/ 2147483647 h 1585"/>
              <a:gd name="T46" fmla="*/ 2147483647 w 3763"/>
              <a:gd name="T47" fmla="*/ 2147483647 h 1585"/>
              <a:gd name="T48" fmla="*/ 2147483647 w 3763"/>
              <a:gd name="T49" fmla="*/ 2147483647 h 1585"/>
              <a:gd name="T50" fmla="*/ 2147483647 w 3763"/>
              <a:gd name="T51" fmla="*/ 2147483647 h 1585"/>
              <a:gd name="T52" fmla="*/ 2147483647 w 3763"/>
              <a:gd name="T53" fmla="*/ 2147483647 h 1585"/>
              <a:gd name="T54" fmla="*/ 2147483647 w 3763"/>
              <a:gd name="T55" fmla="*/ 2147483647 h 1585"/>
              <a:gd name="T56" fmla="*/ 2147483647 w 3763"/>
              <a:gd name="T57" fmla="*/ 2147483647 h 1585"/>
              <a:gd name="T58" fmla="*/ 2147483647 w 3763"/>
              <a:gd name="T59" fmla="*/ 2147483647 h 1585"/>
              <a:gd name="T60" fmla="*/ 2147483647 w 3763"/>
              <a:gd name="T61" fmla="*/ 2147483647 h 1585"/>
              <a:gd name="T62" fmla="*/ 2147483647 w 3763"/>
              <a:gd name="T63" fmla="*/ 2147483647 h 1585"/>
              <a:gd name="T64" fmla="*/ 2147483647 w 3763"/>
              <a:gd name="T65" fmla="*/ 2147483647 h 1585"/>
              <a:gd name="T66" fmla="*/ 2147483647 w 3763"/>
              <a:gd name="T67" fmla="*/ 2147483647 h 1585"/>
              <a:gd name="T68" fmla="*/ 2147483647 w 3763"/>
              <a:gd name="T69" fmla="*/ 2147483647 h 1585"/>
              <a:gd name="T70" fmla="*/ 2147483647 w 3763"/>
              <a:gd name="T71" fmla="*/ 2147483647 h 1585"/>
              <a:gd name="T72" fmla="*/ 2147483647 w 3763"/>
              <a:gd name="T73" fmla="*/ 2147483647 h 1585"/>
              <a:gd name="T74" fmla="*/ 2147483647 w 3763"/>
              <a:gd name="T75" fmla="*/ 2147483647 h 1585"/>
              <a:gd name="T76" fmla="*/ 2147483647 w 3763"/>
              <a:gd name="T77" fmla="*/ 2147483647 h 1585"/>
              <a:gd name="T78" fmla="*/ 2147483647 w 3763"/>
              <a:gd name="T79" fmla="*/ 0 h 1585"/>
              <a:gd name="T80" fmla="*/ 2147483647 w 3763"/>
              <a:gd name="T81" fmla="*/ 0 h 1585"/>
              <a:gd name="T82" fmla="*/ 2147483647 w 3763"/>
              <a:gd name="T83" fmla="*/ 0 h 1585"/>
              <a:gd name="T84" fmla="*/ 2147483647 w 3763"/>
              <a:gd name="T85" fmla="*/ 0 h 1585"/>
              <a:gd name="T86" fmla="*/ 2147483647 w 3763"/>
              <a:gd name="T87" fmla="*/ 0 h 158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3763" h="1585">
                <a:moveTo>
                  <a:pt x="0" y="1584"/>
                </a:moveTo>
                <a:lnTo>
                  <a:pt x="469" y="1579"/>
                </a:lnTo>
                <a:lnTo>
                  <a:pt x="632" y="1571"/>
                </a:lnTo>
                <a:lnTo>
                  <a:pt x="736" y="1566"/>
                </a:lnTo>
                <a:lnTo>
                  <a:pt x="813" y="1560"/>
                </a:lnTo>
                <a:lnTo>
                  <a:pt x="872" y="1552"/>
                </a:lnTo>
                <a:lnTo>
                  <a:pt x="944" y="1531"/>
                </a:lnTo>
                <a:lnTo>
                  <a:pt x="1005" y="1495"/>
                </a:lnTo>
                <a:lnTo>
                  <a:pt x="1069" y="1454"/>
                </a:lnTo>
                <a:lnTo>
                  <a:pt x="1121" y="1394"/>
                </a:lnTo>
                <a:lnTo>
                  <a:pt x="1159" y="1343"/>
                </a:lnTo>
                <a:lnTo>
                  <a:pt x="1198" y="1283"/>
                </a:lnTo>
                <a:lnTo>
                  <a:pt x="1237" y="1203"/>
                </a:lnTo>
                <a:lnTo>
                  <a:pt x="1266" y="1136"/>
                </a:lnTo>
                <a:lnTo>
                  <a:pt x="1304" y="1045"/>
                </a:lnTo>
                <a:lnTo>
                  <a:pt x="1349" y="939"/>
                </a:lnTo>
                <a:lnTo>
                  <a:pt x="1402" y="830"/>
                </a:lnTo>
                <a:lnTo>
                  <a:pt x="1448" y="720"/>
                </a:lnTo>
                <a:lnTo>
                  <a:pt x="1488" y="631"/>
                </a:lnTo>
                <a:lnTo>
                  <a:pt x="1552" y="502"/>
                </a:lnTo>
                <a:lnTo>
                  <a:pt x="1610" y="398"/>
                </a:lnTo>
                <a:lnTo>
                  <a:pt x="1681" y="288"/>
                </a:lnTo>
                <a:lnTo>
                  <a:pt x="1768" y="192"/>
                </a:lnTo>
                <a:lnTo>
                  <a:pt x="1826" y="152"/>
                </a:lnTo>
                <a:lnTo>
                  <a:pt x="1884" y="126"/>
                </a:lnTo>
                <a:lnTo>
                  <a:pt x="1952" y="96"/>
                </a:lnTo>
                <a:lnTo>
                  <a:pt x="2039" y="71"/>
                </a:lnTo>
                <a:lnTo>
                  <a:pt x="2106" y="56"/>
                </a:lnTo>
                <a:lnTo>
                  <a:pt x="2135" y="51"/>
                </a:lnTo>
                <a:lnTo>
                  <a:pt x="2145" y="51"/>
                </a:lnTo>
                <a:lnTo>
                  <a:pt x="2164" y="46"/>
                </a:lnTo>
                <a:lnTo>
                  <a:pt x="2203" y="40"/>
                </a:lnTo>
                <a:lnTo>
                  <a:pt x="2319" y="30"/>
                </a:lnTo>
                <a:lnTo>
                  <a:pt x="2464" y="15"/>
                </a:lnTo>
                <a:lnTo>
                  <a:pt x="2608" y="10"/>
                </a:lnTo>
                <a:lnTo>
                  <a:pt x="2676" y="5"/>
                </a:lnTo>
                <a:lnTo>
                  <a:pt x="2773" y="5"/>
                </a:lnTo>
                <a:lnTo>
                  <a:pt x="2869" y="5"/>
                </a:lnTo>
                <a:lnTo>
                  <a:pt x="2956" y="5"/>
                </a:lnTo>
                <a:lnTo>
                  <a:pt x="3053" y="0"/>
                </a:lnTo>
                <a:lnTo>
                  <a:pt x="3149" y="0"/>
                </a:lnTo>
                <a:lnTo>
                  <a:pt x="3236" y="0"/>
                </a:lnTo>
                <a:lnTo>
                  <a:pt x="3275" y="0"/>
                </a:lnTo>
                <a:lnTo>
                  <a:pt x="3762" y="0"/>
                </a:lnTo>
              </a:path>
            </a:pathLst>
          </a:custGeom>
          <a:noFill/>
          <a:ln w="50800" cap="rnd" cmpd="sng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805" tIns="47402" rIns="94805" bIns="47402"/>
          <a:lstStyle/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8036321" y="2535298"/>
            <a:ext cx="1077940" cy="45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400" b="1" dirty="0">
                <a:solidFill>
                  <a:srgbClr val="2D2DB9">
                    <a:lumMod val="75000"/>
                  </a:srgbClr>
                </a:solidFill>
              </a:rPr>
              <a:t>COX2</a:t>
            </a:r>
          </a:p>
        </p:txBody>
      </p:sp>
      <p:sp>
        <p:nvSpPr>
          <p:cNvPr id="28" name="Rectangle 9"/>
          <p:cNvSpPr>
            <a:spLocks noChangeArrowheads="1"/>
          </p:cNvSpPr>
          <p:nvPr/>
        </p:nvSpPr>
        <p:spPr bwMode="auto">
          <a:xfrm>
            <a:off x="6177754" y="3306688"/>
            <a:ext cx="1354845" cy="45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400" b="1" dirty="0">
                <a:solidFill>
                  <a:srgbClr val="FF0000"/>
                </a:solidFill>
              </a:rPr>
              <a:t>COX1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382313" y="1161126"/>
            <a:ext cx="34708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Tx/>
              <a:buNone/>
            </a:pPr>
            <a:r>
              <a:rPr lang="fr-FR" dirty="0">
                <a:solidFill>
                  <a:srgbClr val="000000"/>
                </a:solidFill>
              </a:rPr>
              <a:t>AINS 1</a:t>
            </a:r>
          </a:p>
          <a:p>
            <a:pPr algn="ctr">
              <a:buFontTx/>
              <a:buNone/>
            </a:pPr>
            <a:r>
              <a:rPr lang="fr-FR" sz="2000" b="1" dirty="0">
                <a:solidFill>
                  <a:srgbClr val="FF0000"/>
                </a:solidFill>
              </a:rPr>
              <a:t>Sélectif vis-à-vis de COX 2</a:t>
            </a:r>
            <a:r>
              <a:rPr lang="fr-FR" sz="20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6599800" y="1208390"/>
            <a:ext cx="1420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fr-FR" dirty="0">
                <a:solidFill>
                  <a:srgbClr val="000000"/>
                </a:solidFill>
              </a:rPr>
              <a:t>AINS 2 </a:t>
            </a: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937239" y="5894418"/>
            <a:ext cx="7629927" cy="724667"/>
          </a:xfrm>
          <a:prstGeom prst="rect">
            <a:avLst/>
          </a:prstGeom>
          <a:solidFill>
            <a:schemeClr val="bg1"/>
          </a:solidFill>
          <a:ln w="38100">
            <a:solidFill>
              <a:srgbClr val="FE9B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marL="285750" indent="-2857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b="1">
                <a:solidFill>
                  <a:schemeClr val="tx1"/>
                </a:solidFill>
                <a:latin typeface="+mn-lt"/>
              </a:defRPr>
            </a:lvl3pPr>
            <a:lvl4pPr marL="1543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 b="1">
                <a:solidFill>
                  <a:schemeClr val="tx1"/>
                </a:solidFill>
                <a:latin typeface="+mn-lt"/>
              </a:defRPr>
            </a:lvl4pPr>
            <a:lvl5pPr marL="20002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5pPr>
            <a:lvl6pPr marL="24574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6pPr>
            <a:lvl7pPr marL="29146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7pPr>
            <a:lvl8pPr marL="33718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8pPr>
            <a:lvl9pPr marL="3829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48050">
              <a:lnSpc>
                <a:spcPct val="80000"/>
              </a:lnSpc>
              <a:spcBef>
                <a:spcPct val="100000"/>
              </a:spcBef>
              <a:buNone/>
              <a:defRPr/>
            </a:pPr>
            <a:r>
              <a:rPr lang="fr-FR" kern="0" dirty="0">
                <a:solidFill>
                  <a:srgbClr val="FF0000"/>
                </a:solidFill>
                <a:latin typeface="+mj-lt"/>
              </a:rPr>
              <a:t>La sélectivité </a:t>
            </a:r>
            <a:r>
              <a:rPr lang="fr-FR" b="0" kern="0" dirty="0">
                <a:latin typeface="+mj-lt"/>
              </a:rPr>
              <a:t>est l’affinité d’un principe actif pour une cible par rapport à une autre 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7164218" y="5591809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>
                <a:solidFill>
                  <a:srgbClr val="FF6600"/>
                </a:solidFill>
                <a:latin typeface="Arial Black" panose="020B0A04020102020204" pitchFamily="34" charset="0"/>
              </a:rPr>
              <a:t>Définition</a:t>
            </a:r>
          </a:p>
        </p:txBody>
      </p:sp>
    </p:spTree>
    <p:extLst>
      <p:ext uri="{BB962C8B-B14F-4D97-AF65-F5344CB8AC3E}">
        <p14:creationId xmlns:p14="http://schemas.microsoft.com/office/powerpoint/2010/main" val="3829220160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/>
          <p:cNvSpPr>
            <a:spLocks noChangeArrowheads="1"/>
          </p:cNvSpPr>
          <p:nvPr/>
        </p:nvSpPr>
        <p:spPr bwMode="auto">
          <a:xfrm>
            <a:off x="1765300" y="2724150"/>
            <a:ext cx="6005513" cy="874713"/>
          </a:xfrm>
          <a:prstGeom prst="rect">
            <a:avLst/>
          </a:prstGeom>
          <a:solidFill>
            <a:schemeClr val="tx2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698500" y="287338"/>
            <a:ext cx="8194675" cy="950912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47738"/>
            <a:r>
              <a:rPr lang="fr-FR" altLang="fr-FR" dirty="0"/>
              <a:t>Sélectivité COX-1 vs COX-2</a:t>
            </a:r>
            <a:endParaRPr lang="en-US" altLang="fr-FR" dirty="0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33538"/>
            <a:ext cx="8159750" cy="4541837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4805" tIns="47402" rIns="94805" bIns="47402"/>
          <a:lstStyle/>
          <a:p>
            <a:pPr marL="0" indent="0" defTabSz="948050">
              <a:lnSpc>
                <a:spcPct val="110000"/>
              </a:lnSpc>
              <a:buFontTx/>
              <a:buNone/>
              <a:defRPr/>
            </a:pPr>
            <a:endParaRPr lang="fr-FR" sz="1800" b="0" dirty="0">
              <a:latin typeface="+mj-lt"/>
            </a:endParaRPr>
          </a:p>
          <a:p>
            <a:pPr marL="355519" indent="-355519" defTabSz="948050">
              <a:lnSpc>
                <a:spcPct val="110000"/>
              </a:lnSpc>
              <a:buFontTx/>
              <a:buNone/>
              <a:defRPr/>
            </a:pPr>
            <a:r>
              <a:rPr lang="fr-FR" sz="2900" b="0" dirty="0">
                <a:latin typeface="+mj-lt"/>
              </a:rPr>
              <a:t>		</a:t>
            </a:r>
            <a:r>
              <a:rPr lang="fr-FR" sz="2900" b="0" dirty="0">
                <a:solidFill>
                  <a:schemeClr val="tx2"/>
                </a:solidFill>
                <a:latin typeface="+mj-lt"/>
              </a:rPr>
              <a:t>Sélectivité = </a:t>
            </a:r>
            <a:r>
              <a:rPr lang="fr-FR" sz="3300" b="0" dirty="0">
                <a:solidFill>
                  <a:schemeClr val="tx2"/>
                </a:solidFill>
                <a:latin typeface="+mj-lt"/>
              </a:rPr>
              <a:t>IC</a:t>
            </a:r>
            <a:r>
              <a:rPr lang="fr-FR" sz="3300" b="0" baseline="-25000" dirty="0">
                <a:solidFill>
                  <a:schemeClr val="tx2"/>
                </a:solidFill>
                <a:latin typeface="+mj-lt"/>
              </a:rPr>
              <a:t>50 COX-1</a:t>
            </a:r>
            <a:r>
              <a:rPr lang="fr-FR" sz="3300" b="0" dirty="0">
                <a:solidFill>
                  <a:schemeClr val="tx2"/>
                </a:solidFill>
                <a:latin typeface="+mj-lt"/>
              </a:rPr>
              <a:t> / IC</a:t>
            </a:r>
            <a:r>
              <a:rPr lang="fr-FR" sz="3300" b="0" baseline="-25000" dirty="0">
                <a:solidFill>
                  <a:schemeClr val="tx2"/>
                </a:solidFill>
                <a:latin typeface="+mj-lt"/>
              </a:rPr>
              <a:t>50 COX-2</a:t>
            </a:r>
          </a:p>
          <a:p>
            <a:pPr marL="355519" indent="-355519" defTabSz="948050">
              <a:lnSpc>
                <a:spcPct val="110000"/>
              </a:lnSpc>
              <a:buFontTx/>
              <a:buNone/>
              <a:defRPr/>
            </a:pPr>
            <a:r>
              <a:rPr lang="fr-FR" sz="2800" b="0" dirty="0">
                <a:latin typeface="+mj-lt"/>
              </a:rPr>
              <a:t>    </a:t>
            </a:r>
          </a:p>
          <a:p>
            <a:pPr marL="355519" indent="-355519" defTabSz="948050">
              <a:lnSpc>
                <a:spcPct val="110000"/>
              </a:lnSpc>
              <a:buFontTx/>
              <a:buNone/>
              <a:defRPr/>
            </a:pPr>
            <a:r>
              <a:rPr lang="fr-FR" sz="2800" b="0" dirty="0">
                <a:latin typeface="+mj-lt"/>
              </a:rPr>
              <a:t>	Plus ce rapport </a:t>
            </a:r>
            <a:r>
              <a:rPr lang="fr-FR" sz="2800" dirty="0">
                <a:solidFill>
                  <a:srgbClr val="C00000"/>
                </a:solidFill>
                <a:latin typeface="+mj-lt"/>
              </a:rPr>
              <a:t>est élevé</a:t>
            </a:r>
            <a:r>
              <a:rPr lang="fr-FR" sz="2800" b="0" dirty="0">
                <a:latin typeface="+mj-lt"/>
              </a:rPr>
              <a:t>, plus l’AINS sera qualifié de </a:t>
            </a:r>
            <a:r>
              <a:rPr lang="fr-FR" sz="2800" dirty="0">
                <a:solidFill>
                  <a:srgbClr val="C00000"/>
                </a:solidFill>
                <a:latin typeface="+mj-lt"/>
              </a:rPr>
              <a:t>sélectif vis-à-vis de COX-2 </a:t>
            </a:r>
          </a:p>
          <a:p>
            <a:pPr marL="0" indent="0" defTabSz="948050">
              <a:lnSpc>
                <a:spcPct val="110000"/>
              </a:lnSpc>
              <a:buFontTx/>
              <a:buNone/>
              <a:defRPr/>
            </a:pPr>
            <a:endParaRPr lang="fr-FR" sz="21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6869" name="Rectangle 1"/>
          <p:cNvSpPr>
            <a:spLocks noChangeArrowheads="1"/>
          </p:cNvSpPr>
          <p:nvPr/>
        </p:nvSpPr>
        <p:spPr bwMode="auto">
          <a:xfrm>
            <a:off x="1185863" y="1988840"/>
            <a:ext cx="6985000" cy="790575"/>
          </a:xfrm>
          <a:prstGeom prst="rect">
            <a:avLst/>
          </a:prstGeom>
          <a:noFill/>
          <a:ln w="25400" algn="ctr">
            <a:solidFill>
              <a:srgbClr val="FE9B03"/>
            </a:solidFill>
            <a:round/>
            <a:headEnd/>
            <a:tailEnd/>
          </a:ln>
          <a:effectLst>
            <a:outerShdw dist="35921" dir="2700000" algn="ctr" rotWithShape="0">
              <a:srgbClr val="FE9B0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lIns="90488" tIns="79200" rIns="90488" bIns="79200" anchorCtr="1"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AutoNum type="arabicPeriod"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88601948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ChangeArrowheads="1"/>
          </p:cNvSpPr>
          <p:nvPr/>
        </p:nvSpPr>
        <p:spPr bwMode="white">
          <a:xfrm>
            <a:off x="709926" y="2051392"/>
            <a:ext cx="4190120" cy="474980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4805" tIns="47402" rIns="94805" bIns="47402" anchor="ctr"/>
          <a:lstStyle/>
          <a:p>
            <a:pPr algn="ctr">
              <a:buFontTx/>
              <a:buNone/>
              <a:defRPr/>
            </a:pPr>
            <a:endParaRPr lang="en-US" sz="2500" b="1">
              <a:solidFill>
                <a:srgbClr val="000000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431800" y="44624"/>
            <a:ext cx="8186738" cy="1231900"/>
          </a:xfrm>
          <a:noFill/>
          <a:extLst>
            <a:ext uri="{91240B29-F687-4F45-9708-019B960494DF}">
              <a14:hiddenLine xmlns:a14="http://schemas.microsoft.com/office/drawing/2010/main" w="25400" cap="flat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 lIns="198417" tIns="119048" rIns="198417" bIns="119048"/>
          <a:lstStyle/>
          <a:p>
            <a:pPr defTabSz="820738"/>
            <a:r>
              <a:rPr lang="fr-FR" altLang="fr-FR" dirty="0"/>
              <a:t>Sélectivité COX-1 vs COX-2</a:t>
            </a:r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984227" y="1723986"/>
            <a:ext cx="0" cy="32273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>
            <a:off x="996927" y="4964346"/>
            <a:ext cx="345453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5846" name="Freeform 6"/>
          <p:cNvSpPr>
            <a:spLocks/>
          </p:cNvSpPr>
          <p:nvPr/>
        </p:nvSpPr>
        <p:spPr bwMode="auto">
          <a:xfrm>
            <a:off x="1208497" y="2348880"/>
            <a:ext cx="3470142" cy="2558535"/>
          </a:xfrm>
          <a:custGeom>
            <a:avLst/>
            <a:gdLst>
              <a:gd name="T0" fmla="*/ 0 w 4001"/>
              <a:gd name="T1" fmla="*/ 2147483647 h 1475"/>
              <a:gd name="T2" fmla="*/ 2147483647 w 4001"/>
              <a:gd name="T3" fmla="*/ 2147483647 h 1475"/>
              <a:gd name="T4" fmla="*/ 2147483647 w 4001"/>
              <a:gd name="T5" fmla="*/ 2147483647 h 1475"/>
              <a:gd name="T6" fmla="*/ 2147483647 w 4001"/>
              <a:gd name="T7" fmla="*/ 2147483647 h 1475"/>
              <a:gd name="T8" fmla="*/ 2147483647 w 4001"/>
              <a:gd name="T9" fmla="*/ 2147483647 h 1475"/>
              <a:gd name="T10" fmla="*/ 2147483647 w 4001"/>
              <a:gd name="T11" fmla="*/ 2147483647 h 1475"/>
              <a:gd name="T12" fmla="*/ 2147483647 w 4001"/>
              <a:gd name="T13" fmla="*/ 2147483647 h 1475"/>
              <a:gd name="T14" fmla="*/ 2147483647 w 4001"/>
              <a:gd name="T15" fmla="*/ 2147483647 h 1475"/>
              <a:gd name="T16" fmla="*/ 2147483647 w 4001"/>
              <a:gd name="T17" fmla="*/ 2147483647 h 1475"/>
              <a:gd name="T18" fmla="*/ 2147483647 w 4001"/>
              <a:gd name="T19" fmla="*/ 2147483647 h 1475"/>
              <a:gd name="T20" fmla="*/ 2147483647 w 4001"/>
              <a:gd name="T21" fmla="*/ 2147483647 h 1475"/>
              <a:gd name="T22" fmla="*/ 2147483647 w 4001"/>
              <a:gd name="T23" fmla="*/ 2147483647 h 1475"/>
              <a:gd name="T24" fmla="*/ 2147483647 w 4001"/>
              <a:gd name="T25" fmla="*/ 2147483647 h 1475"/>
              <a:gd name="T26" fmla="*/ 2147483647 w 4001"/>
              <a:gd name="T27" fmla="*/ 2147483647 h 1475"/>
              <a:gd name="T28" fmla="*/ 2147483647 w 4001"/>
              <a:gd name="T29" fmla="*/ 2147483647 h 1475"/>
              <a:gd name="T30" fmla="*/ 2147483647 w 4001"/>
              <a:gd name="T31" fmla="*/ 2147483647 h 1475"/>
              <a:gd name="T32" fmla="*/ 2147483647 w 4001"/>
              <a:gd name="T33" fmla="*/ 2147483647 h 1475"/>
              <a:gd name="T34" fmla="*/ 2147483647 w 4001"/>
              <a:gd name="T35" fmla="*/ 2147483647 h 1475"/>
              <a:gd name="T36" fmla="*/ 2147483647 w 4001"/>
              <a:gd name="T37" fmla="*/ 2147483647 h 1475"/>
              <a:gd name="T38" fmla="*/ 2147483647 w 4001"/>
              <a:gd name="T39" fmla="*/ 2147483647 h 1475"/>
              <a:gd name="T40" fmla="*/ 2147483647 w 4001"/>
              <a:gd name="T41" fmla="*/ 2147483647 h 1475"/>
              <a:gd name="T42" fmla="*/ 2147483647 w 4001"/>
              <a:gd name="T43" fmla="*/ 2147483647 h 1475"/>
              <a:gd name="T44" fmla="*/ 2147483647 w 4001"/>
              <a:gd name="T45" fmla="*/ 2147483647 h 1475"/>
              <a:gd name="T46" fmla="*/ 2147483647 w 4001"/>
              <a:gd name="T47" fmla="*/ 2147483647 h 1475"/>
              <a:gd name="T48" fmla="*/ 2147483647 w 4001"/>
              <a:gd name="T49" fmla="*/ 2147483647 h 1475"/>
              <a:gd name="T50" fmla="*/ 2147483647 w 4001"/>
              <a:gd name="T51" fmla="*/ 2147483647 h 1475"/>
              <a:gd name="T52" fmla="*/ 2147483647 w 4001"/>
              <a:gd name="T53" fmla="*/ 2147483647 h 1475"/>
              <a:gd name="T54" fmla="*/ 2147483647 w 4001"/>
              <a:gd name="T55" fmla="*/ 2147483647 h 1475"/>
              <a:gd name="T56" fmla="*/ 2147483647 w 4001"/>
              <a:gd name="T57" fmla="*/ 2147483647 h 1475"/>
              <a:gd name="T58" fmla="*/ 2147483647 w 4001"/>
              <a:gd name="T59" fmla="*/ 0 h 1475"/>
              <a:gd name="T60" fmla="*/ 2147483647 w 4001"/>
              <a:gd name="T61" fmla="*/ 2147483647 h 1475"/>
              <a:gd name="T62" fmla="*/ 2147483647 w 4001"/>
              <a:gd name="T63" fmla="*/ 2147483647 h 1475"/>
              <a:gd name="T64" fmla="*/ 2147483647 w 4001"/>
              <a:gd name="T65" fmla="*/ 2147483647 h 1475"/>
              <a:gd name="T66" fmla="*/ 2147483647 w 4001"/>
              <a:gd name="T67" fmla="*/ 2147483647 h 1475"/>
              <a:gd name="T68" fmla="*/ 2147483647 w 4001"/>
              <a:gd name="T69" fmla="*/ 2147483647 h 147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4001" h="1475">
                <a:moveTo>
                  <a:pt x="0" y="1473"/>
                </a:moveTo>
                <a:lnTo>
                  <a:pt x="757" y="1474"/>
                </a:lnTo>
                <a:lnTo>
                  <a:pt x="1152" y="1462"/>
                </a:lnTo>
                <a:lnTo>
                  <a:pt x="1325" y="1452"/>
                </a:lnTo>
                <a:lnTo>
                  <a:pt x="1460" y="1437"/>
                </a:lnTo>
                <a:lnTo>
                  <a:pt x="1604" y="1414"/>
                </a:lnTo>
                <a:lnTo>
                  <a:pt x="1702" y="1396"/>
                </a:lnTo>
                <a:lnTo>
                  <a:pt x="1792" y="1366"/>
                </a:lnTo>
                <a:lnTo>
                  <a:pt x="1862" y="1337"/>
                </a:lnTo>
                <a:lnTo>
                  <a:pt x="1923" y="1300"/>
                </a:lnTo>
                <a:lnTo>
                  <a:pt x="1960" y="1272"/>
                </a:lnTo>
                <a:lnTo>
                  <a:pt x="2016" y="1220"/>
                </a:lnTo>
                <a:lnTo>
                  <a:pt x="2070" y="1169"/>
                </a:lnTo>
                <a:lnTo>
                  <a:pt x="2118" y="1121"/>
                </a:lnTo>
                <a:lnTo>
                  <a:pt x="2162" y="1062"/>
                </a:lnTo>
                <a:lnTo>
                  <a:pt x="2210" y="995"/>
                </a:lnTo>
                <a:lnTo>
                  <a:pt x="2268" y="913"/>
                </a:lnTo>
                <a:lnTo>
                  <a:pt x="2326" y="823"/>
                </a:lnTo>
                <a:lnTo>
                  <a:pt x="2435" y="660"/>
                </a:lnTo>
                <a:lnTo>
                  <a:pt x="2606" y="420"/>
                </a:lnTo>
                <a:lnTo>
                  <a:pt x="2749" y="254"/>
                </a:lnTo>
                <a:lnTo>
                  <a:pt x="2884" y="150"/>
                </a:lnTo>
                <a:lnTo>
                  <a:pt x="3022" y="76"/>
                </a:lnTo>
                <a:lnTo>
                  <a:pt x="3172" y="37"/>
                </a:lnTo>
                <a:lnTo>
                  <a:pt x="3230" y="30"/>
                </a:lnTo>
                <a:lnTo>
                  <a:pt x="3288" y="20"/>
                </a:lnTo>
                <a:lnTo>
                  <a:pt x="3366" y="12"/>
                </a:lnTo>
                <a:lnTo>
                  <a:pt x="3459" y="9"/>
                </a:lnTo>
                <a:lnTo>
                  <a:pt x="3567" y="7"/>
                </a:lnTo>
                <a:lnTo>
                  <a:pt x="3788" y="0"/>
                </a:lnTo>
                <a:lnTo>
                  <a:pt x="4000" y="4"/>
                </a:lnTo>
                <a:lnTo>
                  <a:pt x="3952" y="1"/>
                </a:lnTo>
                <a:lnTo>
                  <a:pt x="3904" y="4"/>
                </a:lnTo>
                <a:lnTo>
                  <a:pt x="3663" y="7"/>
                </a:lnTo>
                <a:lnTo>
                  <a:pt x="3528" y="7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805" tIns="47402" rIns="94805" bIns="47402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27655" name="Freeform 7"/>
          <p:cNvSpPr>
            <a:spLocks/>
          </p:cNvSpPr>
          <p:nvPr/>
        </p:nvSpPr>
        <p:spPr bwMode="auto">
          <a:xfrm>
            <a:off x="1057252" y="2404398"/>
            <a:ext cx="3263318" cy="2516188"/>
          </a:xfrm>
          <a:custGeom>
            <a:avLst/>
            <a:gdLst>
              <a:gd name="T0" fmla="*/ 0 w 3763"/>
              <a:gd name="T1" fmla="*/ 2147483647 h 1585"/>
              <a:gd name="T2" fmla="*/ 2147483647 w 3763"/>
              <a:gd name="T3" fmla="*/ 2147483647 h 1585"/>
              <a:gd name="T4" fmla="*/ 2147483647 w 3763"/>
              <a:gd name="T5" fmla="*/ 2147483647 h 1585"/>
              <a:gd name="T6" fmla="*/ 2147483647 w 3763"/>
              <a:gd name="T7" fmla="*/ 2147483647 h 1585"/>
              <a:gd name="T8" fmla="*/ 2147483647 w 3763"/>
              <a:gd name="T9" fmla="*/ 2147483647 h 1585"/>
              <a:gd name="T10" fmla="*/ 2147483647 w 3763"/>
              <a:gd name="T11" fmla="*/ 2147483647 h 1585"/>
              <a:gd name="T12" fmla="*/ 2147483647 w 3763"/>
              <a:gd name="T13" fmla="*/ 2147483647 h 1585"/>
              <a:gd name="T14" fmla="*/ 2147483647 w 3763"/>
              <a:gd name="T15" fmla="*/ 2147483647 h 1585"/>
              <a:gd name="T16" fmla="*/ 2147483647 w 3763"/>
              <a:gd name="T17" fmla="*/ 2147483647 h 1585"/>
              <a:gd name="T18" fmla="*/ 2147483647 w 3763"/>
              <a:gd name="T19" fmla="*/ 2147483647 h 1585"/>
              <a:gd name="T20" fmla="*/ 2147483647 w 3763"/>
              <a:gd name="T21" fmla="*/ 2147483647 h 1585"/>
              <a:gd name="T22" fmla="*/ 2147483647 w 3763"/>
              <a:gd name="T23" fmla="*/ 2147483647 h 1585"/>
              <a:gd name="T24" fmla="*/ 2147483647 w 3763"/>
              <a:gd name="T25" fmla="*/ 2147483647 h 1585"/>
              <a:gd name="T26" fmla="*/ 2147483647 w 3763"/>
              <a:gd name="T27" fmla="*/ 2147483647 h 1585"/>
              <a:gd name="T28" fmla="*/ 2147483647 w 3763"/>
              <a:gd name="T29" fmla="*/ 2147483647 h 1585"/>
              <a:gd name="T30" fmla="*/ 2147483647 w 3763"/>
              <a:gd name="T31" fmla="*/ 2147483647 h 1585"/>
              <a:gd name="T32" fmla="*/ 2147483647 w 3763"/>
              <a:gd name="T33" fmla="*/ 2147483647 h 1585"/>
              <a:gd name="T34" fmla="*/ 2147483647 w 3763"/>
              <a:gd name="T35" fmla="*/ 2147483647 h 1585"/>
              <a:gd name="T36" fmla="*/ 2147483647 w 3763"/>
              <a:gd name="T37" fmla="*/ 2147483647 h 1585"/>
              <a:gd name="T38" fmla="*/ 2147483647 w 3763"/>
              <a:gd name="T39" fmla="*/ 2147483647 h 1585"/>
              <a:gd name="T40" fmla="*/ 2147483647 w 3763"/>
              <a:gd name="T41" fmla="*/ 2147483647 h 1585"/>
              <a:gd name="T42" fmla="*/ 2147483647 w 3763"/>
              <a:gd name="T43" fmla="*/ 2147483647 h 1585"/>
              <a:gd name="T44" fmla="*/ 2147483647 w 3763"/>
              <a:gd name="T45" fmla="*/ 2147483647 h 1585"/>
              <a:gd name="T46" fmla="*/ 2147483647 w 3763"/>
              <a:gd name="T47" fmla="*/ 2147483647 h 1585"/>
              <a:gd name="T48" fmla="*/ 2147483647 w 3763"/>
              <a:gd name="T49" fmla="*/ 2147483647 h 1585"/>
              <a:gd name="T50" fmla="*/ 2147483647 w 3763"/>
              <a:gd name="T51" fmla="*/ 2147483647 h 1585"/>
              <a:gd name="T52" fmla="*/ 2147483647 w 3763"/>
              <a:gd name="T53" fmla="*/ 2147483647 h 1585"/>
              <a:gd name="T54" fmla="*/ 2147483647 w 3763"/>
              <a:gd name="T55" fmla="*/ 2147483647 h 1585"/>
              <a:gd name="T56" fmla="*/ 2147483647 w 3763"/>
              <a:gd name="T57" fmla="*/ 2147483647 h 1585"/>
              <a:gd name="T58" fmla="*/ 2147483647 w 3763"/>
              <a:gd name="T59" fmla="*/ 2147483647 h 1585"/>
              <a:gd name="T60" fmla="*/ 2147483647 w 3763"/>
              <a:gd name="T61" fmla="*/ 2147483647 h 1585"/>
              <a:gd name="T62" fmla="*/ 2147483647 w 3763"/>
              <a:gd name="T63" fmla="*/ 2147483647 h 1585"/>
              <a:gd name="T64" fmla="*/ 2147483647 w 3763"/>
              <a:gd name="T65" fmla="*/ 2147483647 h 1585"/>
              <a:gd name="T66" fmla="*/ 2147483647 w 3763"/>
              <a:gd name="T67" fmla="*/ 2147483647 h 1585"/>
              <a:gd name="T68" fmla="*/ 2147483647 w 3763"/>
              <a:gd name="T69" fmla="*/ 2147483647 h 1585"/>
              <a:gd name="T70" fmla="*/ 2147483647 w 3763"/>
              <a:gd name="T71" fmla="*/ 2147483647 h 1585"/>
              <a:gd name="T72" fmla="*/ 2147483647 w 3763"/>
              <a:gd name="T73" fmla="*/ 2147483647 h 1585"/>
              <a:gd name="T74" fmla="*/ 2147483647 w 3763"/>
              <a:gd name="T75" fmla="*/ 2147483647 h 1585"/>
              <a:gd name="T76" fmla="*/ 2147483647 w 3763"/>
              <a:gd name="T77" fmla="*/ 2147483647 h 1585"/>
              <a:gd name="T78" fmla="*/ 2147483647 w 3763"/>
              <a:gd name="T79" fmla="*/ 0 h 1585"/>
              <a:gd name="T80" fmla="*/ 2147483647 w 3763"/>
              <a:gd name="T81" fmla="*/ 0 h 1585"/>
              <a:gd name="T82" fmla="*/ 2147483647 w 3763"/>
              <a:gd name="T83" fmla="*/ 0 h 1585"/>
              <a:gd name="T84" fmla="*/ 2147483647 w 3763"/>
              <a:gd name="T85" fmla="*/ 0 h 1585"/>
              <a:gd name="T86" fmla="*/ 2147483647 w 3763"/>
              <a:gd name="T87" fmla="*/ 0 h 158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3763" h="1585">
                <a:moveTo>
                  <a:pt x="0" y="1584"/>
                </a:moveTo>
                <a:lnTo>
                  <a:pt x="469" y="1579"/>
                </a:lnTo>
                <a:lnTo>
                  <a:pt x="632" y="1571"/>
                </a:lnTo>
                <a:lnTo>
                  <a:pt x="736" y="1566"/>
                </a:lnTo>
                <a:lnTo>
                  <a:pt x="813" y="1560"/>
                </a:lnTo>
                <a:lnTo>
                  <a:pt x="872" y="1552"/>
                </a:lnTo>
                <a:lnTo>
                  <a:pt x="944" y="1531"/>
                </a:lnTo>
                <a:lnTo>
                  <a:pt x="1005" y="1495"/>
                </a:lnTo>
                <a:lnTo>
                  <a:pt x="1069" y="1454"/>
                </a:lnTo>
                <a:lnTo>
                  <a:pt x="1121" y="1394"/>
                </a:lnTo>
                <a:lnTo>
                  <a:pt x="1159" y="1343"/>
                </a:lnTo>
                <a:lnTo>
                  <a:pt x="1198" y="1283"/>
                </a:lnTo>
                <a:lnTo>
                  <a:pt x="1237" y="1203"/>
                </a:lnTo>
                <a:lnTo>
                  <a:pt x="1266" y="1136"/>
                </a:lnTo>
                <a:lnTo>
                  <a:pt x="1304" y="1045"/>
                </a:lnTo>
                <a:lnTo>
                  <a:pt x="1349" y="939"/>
                </a:lnTo>
                <a:lnTo>
                  <a:pt x="1402" y="830"/>
                </a:lnTo>
                <a:lnTo>
                  <a:pt x="1448" y="720"/>
                </a:lnTo>
                <a:lnTo>
                  <a:pt x="1488" y="631"/>
                </a:lnTo>
                <a:lnTo>
                  <a:pt x="1552" y="502"/>
                </a:lnTo>
                <a:lnTo>
                  <a:pt x="1610" y="398"/>
                </a:lnTo>
                <a:lnTo>
                  <a:pt x="1681" y="288"/>
                </a:lnTo>
                <a:lnTo>
                  <a:pt x="1768" y="192"/>
                </a:lnTo>
                <a:lnTo>
                  <a:pt x="1826" y="152"/>
                </a:lnTo>
                <a:lnTo>
                  <a:pt x="1884" y="126"/>
                </a:lnTo>
                <a:lnTo>
                  <a:pt x="1952" y="96"/>
                </a:lnTo>
                <a:lnTo>
                  <a:pt x="2039" y="71"/>
                </a:lnTo>
                <a:lnTo>
                  <a:pt x="2106" y="56"/>
                </a:lnTo>
                <a:lnTo>
                  <a:pt x="2135" y="51"/>
                </a:lnTo>
                <a:lnTo>
                  <a:pt x="2145" y="51"/>
                </a:lnTo>
                <a:lnTo>
                  <a:pt x="2164" y="46"/>
                </a:lnTo>
                <a:lnTo>
                  <a:pt x="2203" y="40"/>
                </a:lnTo>
                <a:lnTo>
                  <a:pt x="2319" y="30"/>
                </a:lnTo>
                <a:lnTo>
                  <a:pt x="2464" y="15"/>
                </a:lnTo>
                <a:lnTo>
                  <a:pt x="2608" y="10"/>
                </a:lnTo>
                <a:lnTo>
                  <a:pt x="2676" y="5"/>
                </a:lnTo>
                <a:lnTo>
                  <a:pt x="2773" y="5"/>
                </a:lnTo>
                <a:lnTo>
                  <a:pt x="2869" y="5"/>
                </a:lnTo>
                <a:lnTo>
                  <a:pt x="2956" y="5"/>
                </a:lnTo>
                <a:lnTo>
                  <a:pt x="3053" y="0"/>
                </a:lnTo>
                <a:lnTo>
                  <a:pt x="3149" y="0"/>
                </a:lnTo>
                <a:lnTo>
                  <a:pt x="3236" y="0"/>
                </a:lnTo>
                <a:lnTo>
                  <a:pt x="3275" y="0"/>
                </a:lnTo>
                <a:lnTo>
                  <a:pt x="3762" y="0"/>
                </a:lnTo>
              </a:path>
            </a:pathLst>
          </a:custGeom>
          <a:noFill/>
          <a:ln w="50800" cap="rnd" cmpd="sng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805" tIns="47402" rIns="94805" bIns="47402"/>
          <a:lstStyle/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1283442" y="2892678"/>
            <a:ext cx="1029100" cy="45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400" b="1" dirty="0">
                <a:solidFill>
                  <a:srgbClr val="2D2DB9">
                    <a:lumMod val="75000"/>
                  </a:srgbClr>
                </a:solidFill>
              </a:rPr>
              <a:t>COX2</a:t>
            </a: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3887143" y="2846624"/>
            <a:ext cx="1354845" cy="45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400" b="1" dirty="0">
                <a:solidFill>
                  <a:srgbClr val="FF0000"/>
                </a:solidFill>
              </a:rPr>
              <a:t>COX1</a:t>
            </a: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1797992" y="5006693"/>
            <a:ext cx="1116745" cy="52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b="1" dirty="0">
                <a:solidFill>
                  <a:srgbClr val="000000"/>
                </a:solidFill>
              </a:rPr>
              <a:t>0.05</a:t>
            </a:r>
          </a:p>
        </p:txBody>
      </p:sp>
      <p:sp>
        <p:nvSpPr>
          <p:cNvPr id="35852" name="Line 12"/>
          <p:cNvSpPr>
            <a:spLocks noChangeShapeType="1"/>
          </p:cNvSpPr>
          <p:nvPr/>
        </p:nvSpPr>
        <p:spPr bwMode="auto">
          <a:xfrm>
            <a:off x="942518" y="3650649"/>
            <a:ext cx="3591675" cy="7460"/>
          </a:xfrm>
          <a:prstGeom prst="line">
            <a:avLst/>
          </a:prstGeom>
          <a:noFill/>
          <a:ln w="25400">
            <a:solidFill>
              <a:srgbClr val="0000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5854" name="Line 14"/>
          <p:cNvSpPr>
            <a:spLocks noChangeShapeType="1"/>
          </p:cNvSpPr>
          <p:nvPr/>
        </p:nvSpPr>
        <p:spPr bwMode="auto">
          <a:xfrm flipH="1">
            <a:off x="2267744" y="3658109"/>
            <a:ext cx="39377" cy="1304824"/>
          </a:xfrm>
          <a:prstGeom prst="line">
            <a:avLst/>
          </a:prstGeom>
          <a:noFill/>
          <a:ln w="508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3707904" y="5083576"/>
            <a:ext cx="3612401" cy="366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800" b="1" dirty="0">
                <a:solidFill>
                  <a:srgbClr val="000000"/>
                </a:solidFill>
              </a:rPr>
              <a:t>Concentration en AINS (µg/</a:t>
            </a:r>
            <a:r>
              <a:rPr lang="fr-FR" altLang="fr-FR" sz="1800" b="1" dirty="0" err="1">
                <a:solidFill>
                  <a:srgbClr val="000000"/>
                </a:solidFill>
              </a:rPr>
              <a:t>mL</a:t>
            </a:r>
            <a:r>
              <a:rPr lang="fr-FR" altLang="fr-FR" sz="1800" b="1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 rot="16200000">
            <a:off x="-1513819" y="3266995"/>
            <a:ext cx="3795892" cy="39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000" b="1" dirty="0">
                <a:solidFill>
                  <a:srgbClr val="000000"/>
                </a:solidFill>
              </a:rPr>
              <a:t>Inhibition de l’activité de COX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871284" y="1023202"/>
            <a:ext cx="26629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Tx/>
              <a:buNone/>
            </a:pPr>
            <a:r>
              <a:rPr lang="fr-FR" dirty="0">
                <a:solidFill>
                  <a:srgbClr val="000000"/>
                </a:solidFill>
              </a:rPr>
              <a:t>AINS 1</a:t>
            </a:r>
          </a:p>
          <a:p>
            <a:pPr algn="ctr">
              <a:buFontTx/>
              <a:buNone/>
            </a:pPr>
            <a:r>
              <a:rPr lang="fr-FR" b="1" dirty="0">
                <a:solidFill>
                  <a:srgbClr val="FF0000"/>
                </a:solidFill>
              </a:rPr>
              <a:t>Cox-2 Sélectif</a:t>
            </a:r>
            <a:r>
              <a:rPr lang="fr-FR" dirty="0">
                <a:solidFill>
                  <a:srgbClr val="000000"/>
                </a:solidFill>
              </a:rPr>
              <a:t> </a:t>
            </a:r>
          </a:p>
        </p:txBody>
      </p:sp>
      <p:graphicFrame>
        <p:nvGraphicFramePr>
          <p:cNvPr id="33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7101223"/>
              </p:ext>
            </p:extLst>
          </p:nvPr>
        </p:nvGraphicFramePr>
        <p:xfrm>
          <a:off x="5565303" y="2606024"/>
          <a:ext cx="3000672" cy="1032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09" name="Équation" r:id="rId4" imgW="1409088" imgH="431613" progId="Equation.3">
                  <p:embed/>
                </p:oleObj>
              </mc:Choice>
              <mc:Fallback>
                <p:oleObj name="Équation" r:id="rId4" imgW="1409088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5303" y="2606024"/>
                        <a:ext cx="3000672" cy="1032399"/>
                      </a:xfrm>
                      <a:prstGeom prst="rect">
                        <a:avLst/>
                      </a:prstGeom>
                      <a:solidFill>
                        <a:srgbClr val="E6E6E6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Line 14"/>
          <p:cNvSpPr>
            <a:spLocks noChangeShapeType="1"/>
          </p:cNvSpPr>
          <p:nvPr/>
        </p:nvSpPr>
        <p:spPr bwMode="auto">
          <a:xfrm flipH="1">
            <a:off x="3366368" y="3697154"/>
            <a:ext cx="11147" cy="1223432"/>
          </a:xfrm>
          <a:prstGeom prst="line">
            <a:avLst/>
          </a:prstGeom>
          <a:noFill/>
          <a:ln w="508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5" name="Rectangle 10"/>
          <p:cNvSpPr>
            <a:spLocks noChangeArrowheads="1"/>
          </p:cNvSpPr>
          <p:nvPr/>
        </p:nvSpPr>
        <p:spPr bwMode="auto">
          <a:xfrm>
            <a:off x="2984192" y="5068593"/>
            <a:ext cx="1116745" cy="52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b="1" dirty="0">
                <a:solidFill>
                  <a:srgbClr val="000000"/>
                </a:solidFill>
              </a:rPr>
              <a:t>0.5</a:t>
            </a:r>
          </a:p>
        </p:txBody>
      </p:sp>
    </p:spTree>
    <p:extLst>
      <p:ext uri="{BB962C8B-B14F-4D97-AF65-F5344CB8AC3E}">
        <p14:creationId xmlns:p14="http://schemas.microsoft.com/office/powerpoint/2010/main" val="835146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ChangeArrowheads="1"/>
          </p:cNvSpPr>
          <p:nvPr/>
        </p:nvSpPr>
        <p:spPr bwMode="auto">
          <a:xfrm>
            <a:off x="1769186" y="3316287"/>
            <a:ext cx="6005513" cy="874713"/>
          </a:xfrm>
          <a:prstGeom prst="rect">
            <a:avLst/>
          </a:prstGeom>
          <a:solidFill>
            <a:schemeClr val="tx2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698500" y="287338"/>
            <a:ext cx="8194675" cy="950912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47738"/>
            <a:r>
              <a:rPr lang="fr-FR" altLang="fr-FR" sz="3200" dirty="0"/>
              <a:t>Sélectivité COX-1 vs COX-2</a:t>
            </a:r>
            <a:endParaRPr lang="en-US" altLang="fr-FR" sz="3300" dirty="0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2067" y="2330373"/>
            <a:ext cx="8159750" cy="4541837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4805" tIns="47402" rIns="94805" bIns="47402"/>
          <a:lstStyle/>
          <a:p>
            <a:pPr marL="355519" indent="-355519" algn="ctr" defTabSz="948050">
              <a:lnSpc>
                <a:spcPct val="110000"/>
              </a:lnSpc>
              <a:buFontTx/>
              <a:buNone/>
              <a:defRPr/>
            </a:pPr>
            <a:r>
              <a:rPr lang="fr-FR" sz="2800" b="0" dirty="0">
                <a:solidFill>
                  <a:schemeClr val="tx2"/>
                </a:solidFill>
              </a:rPr>
              <a:t>Sélectivité = IC</a:t>
            </a:r>
            <a:r>
              <a:rPr lang="fr-FR" sz="2800" b="0" baseline="-25000" dirty="0">
                <a:solidFill>
                  <a:schemeClr val="tx2"/>
                </a:solidFill>
              </a:rPr>
              <a:t>50 COX-1</a:t>
            </a:r>
            <a:r>
              <a:rPr lang="fr-FR" sz="2800" b="0" dirty="0">
                <a:solidFill>
                  <a:schemeClr val="tx2"/>
                </a:solidFill>
              </a:rPr>
              <a:t> / IC</a:t>
            </a:r>
            <a:r>
              <a:rPr lang="fr-FR" sz="2800" b="0" baseline="-25000" dirty="0">
                <a:solidFill>
                  <a:schemeClr val="tx2"/>
                </a:solidFill>
              </a:rPr>
              <a:t>50 COX-2</a:t>
            </a:r>
            <a:r>
              <a:rPr lang="fr-FR" sz="2000" b="0" dirty="0"/>
              <a:t>    </a:t>
            </a:r>
          </a:p>
          <a:p>
            <a:pPr marL="0" indent="0" defTabSz="948050">
              <a:lnSpc>
                <a:spcPct val="110000"/>
              </a:lnSpc>
              <a:buFontTx/>
              <a:buNone/>
              <a:defRPr/>
            </a:pPr>
            <a:endParaRPr lang="fr-FR" sz="1800" b="0" dirty="0">
              <a:latin typeface="+mj-lt"/>
            </a:endParaRPr>
          </a:p>
          <a:p>
            <a:pPr marL="0" indent="0" defTabSz="948050">
              <a:lnSpc>
                <a:spcPct val="110000"/>
              </a:lnSpc>
              <a:buFontTx/>
              <a:buNone/>
              <a:defRPr/>
            </a:pPr>
            <a:r>
              <a:rPr lang="fr-FR" b="0" u="sng" dirty="0">
                <a:latin typeface="+mj-lt"/>
              </a:rPr>
              <a:t>Il faudrait plutôt</a:t>
            </a:r>
          </a:p>
          <a:p>
            <a:pPr marL="0" indent="0" defTabSz="948050">
              <a:lnSpc>
                <a:spcPct val="110000"/>
              </a:lnSpc>
              <a:buFontTx/>
              <a:buNone/>
              <a:defRPr/>
            </a:pPr>
            <a:endParaRPr lang="fr-FR" sz="1800" b="0" dirty="0">
              <a:latin typeface="+mj-lt"/>
            </a:endParaRPr>
          </a:p>
          <a:p>
            <a:pPr marL="355519" indent="-355519" defTabSz="948050">
              <a:lnSpc>
                <a:spcPct val="110000"/>
              </a:lnSpc>
              <a:buFontTx/>
              <a:buNone/>
              <a:defRPr/>
            </a:pPr>
            <a:r>
              <a:rPr lang="fr-FR" sz="2900" b="0" dirty="0">
                <a:latin typeface="+mj-lt"/>
              </a:rPr>
              <a:t>		</a:t>
            </a:r>
            <a:r>
              <a:rPr lang="fr-FR" sz="2900" b="0" dirty="0">
                <a:solidFill>
                  <a:schemeClr val="tx2"/>
                </a:solidFill>
                <a:latin typeface="+mj-lt"/>
              </a:rPr>
              <a:t>Sélectivité = </a:t>
            </a:r>
            <a:r>
              <a:rPr lang="fr-FR" sz="3300" b="0" dirty="0">
                <a:solidFill>
                  <a:schemeClr val="tx2"/>
                </a:solidFill>
              </a:rPr>
              <a:t>IC</a:t>
            </a:r>
            <a:r>
              <a:rPr lang="fr-FR" sz="3300" baseline="-25000" dirty="0">
                <a:solidFill>
                  <a:schemeClr val="tx2"/>
                </a:solidFill>
              </a:rPr>
              <a:t>20</a:t>
            </a:r>
            <a:r>
              <a:rPr lang="fr-FR" sz="3300" b="0" baseline="-25000" dirty="0">
                <a:solidFill>
                  <a:schemeClr val="tx2"/>
                </a:solidFill>
              </a:rPr>
              <a:t> COX-1</a:t>
            </a:r>
            <a:r>
              <a:rPr lang="fr-FR" sz="3300" b="0" dirty="0">
                <a:solidFill>
                  <a:schemeClr val="tx2"/>
                </a:solidFill>
              </a:rPr>
              <a:t> / IC</a:t>
            </a:r>
            <a:r>
              <a:rPr lang="fr-FR" sz="3300" baseline="-25000" dirty="0">
                <a:solidFill>
                  <a:schemeClr val="tx2"/>
                </a:solidFill>
              </a:rPr>
              <a:t>80</a:t>
            </a:r>
            <a:r>
              <a:rPr lang="fr-FR" sz="3300" b="0" baseline="-25000" dirty="0">
                <a:solidFill>
                  <a:schemeClr val="tx2"/>
                </a:solidFill>
              </a:rPr>
              <a:t> COX-2</a:t>
            </a:r>
            <a:endParaRPr lang="fr-FR" sz="21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7893" name="Rectangle 1"/>
          <p:cNvSpPr>
            <a:spLocks noChangeArrowheads="1"/>
          </p:cNvSpPr>
          <p:nvPr/>
        </p:nvSpPr>
        <p:spPr bwMode="auto">
          <a:xfrm>
            <a:off x="1279442" y="4248350"/>
            <a:ext cx="6985000" cy="590834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lIns="90488" tIns="79200" rIns="90488" bIns="79200" anchorCtr="1"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AutoNum type="arabicPeriod"/>
            </a:pPr>
            <a:endParaRPr lang="fr-FR" altLang="fr-FR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37894" name="Rectangle 1"/>
          <p:cNvSpPr>
            <a:spLocks noChangeArrowheads="1"/>
          </p:cNvSpPr>
          <p:nvPr/>
        </p:nvSpPr>
        <p:spPr bwMode="auto">
          <a:xfrm>
            <a:off x="1278649" y="2292350"/>
            <a:ext cx="6985000" cy="592137"/>
          </a:xfrm>
          <a:prstGeom prst="rect">
            <a:avLst/>
          </a:prstGeom>
          <a:noFill/>
          <a:ln w="25400" algn="ctr">
            <a:solidFill>
              <a:srgbClr val="FE9B03"/>
            </a:solidFill>
            <a:round/>
            <a:headEnd/>
            <a:tailEnd/>
          </a:ln>
          <a:effectLst>
            <a:outerShdw dist="35921" dir="2700000" algn="ctr" rotWithShape="0">
              <a:srgbClr val="FE9B0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lIns="90488" tIns="79200" rIns="90488" bIns="79200" anchorCtr="1"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AutoNum type="arabicPeriod"/>
            </a:pPr>
            <a:endParaRPr lang="fr-FR" altLang="fr-FR"/>
          </a:p>
        </p:txBody>
      </p:sp>
      <p:cxnSp>
        <p:nvCxnSpPr>
          <p:cNvPr id="3" name="Connecteur droit avec flèche 2"/>
          <p:cNvCxnSpPr/>
          <p:nvPr/>
        </p:nvCxnSpPr>
        <p:spPr bwMode="auto">
          <a:xfrm flipV="1">
            <a:off x="3563888" y="4867648"/>
            <a:ext cx="576064" cy="86560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sp>
        <p:nvSpPr>
          <p:cNvPr id="5" name="ZoneTexte 4"/>
          <p:cNvSpPr txBox="1"/>
          <p:nvPr/>
        </p:nvSpPr>
        <p:spPr>
          <a:xfrm>
            <a:off x="1165806" y="5742368"/>
            <a:ext cx="40064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2000" dirty="0"/>
              <a:t>Inhibition de 20% sur COX-1 </a:t>
            </a:r>
          </a:p>
          <a:p>
            <a:pPr>
              <a:buNone/>
            </a:pPr>
            <a:r>
              <a:rPr lang="fr-FR" sz="2000" b="1" dirty="0"/>
              <a:t>= Très peu d’effets indésirables</a:t>
            </a:r>
          </a:p>
        </p:txBody>
      </p:sp>
      <p:cxnSp>
        <p:nvCxnSpPr>
          <p:cNvPr id="11" name="Connecteur droit avec flèche 10"/>
          <p:cNvCxnSpPr/>
          <p:nvPr/>
        </p:nvCxnSpPr>
        <p:spPr bwMode="auto">
          <a:xfrm flipH="1" flipV="1">
            <a:off x="6486939" y="4867648"/>
            <a:ext cx="643880" cy="86560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sp>
        <p:nvSpPr>
          <p:cNvPr id="14" name="ZoneTexte 13"/>
          <p:cNvSpPr txBox="1"/>
          <p:nvPr/>
        </p:nvSpPr>
        <p:spPr>
          <a:xfrm>
            <a:off x="5263705" y="5742368"/>
            <a:ext cx="35028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2000" dirty="0"/>
              <a:t>Inhibition de 80% sur COX-2 </a:t>
            </a:r>
          </a:p>
          <a:p>
            <a:pPr>
              <a:buNone/>
            </a:pPr>
            <a:r>
              <a:rPr lang="fr-FR" sz="2000" b="1" dirty="0"/>
              <a:t>= Effet thérapeutique élevé</a:t>
            </a:r>
          </a:p>
        </p:txBody>
      </p:sp>
    </p:spTree>
    <p:extLst>
      <p:ext uri="{BB962C8B-B14F-4D97-AF65-F5344CB8AC3E}">
        <p14:creationId xmlns:p14="http://schemas.microsoft.com/office/powerpoint/2010/main" val="3926428533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ChangeArrowheads="1"/>
          </p:cNvSpPr>
          <p:nvPr/>
        </p:nvSpPr>
        <p:spPr bwMode="white">
          <a:xfrm>
            <a:off x="709926" y="2051392"/>
            <a:ext cx="4190120" cy="474980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4805" tIns="47402" rIns="94805" bIns="47402" anchor="ctr"/>
          <a:lstStyle/>
          <a:p>
            <a:pPr algn="ctr">
              <a:buFontTx/>
              <a:buNone/>
              <a:defRPr/>
            </a:pPr>
            <a:endParaRPr lang="en-US" sz="2500" b="1">
              <a:solidFill>
                <a:srgbClr val="000000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431800" y="44624"/>
            <a:ext cx="8186738" cy="1231900"/>
          </a:xfrm>
          <a:noFill/>
          <a:extLst>
            <a:ext uri="{91240B29-F687-4F45-9708-019B960494DF}">
              <a14:hiddenLine xmlns:a14="http://schemas.microsoft.com/office/drawing/2010/main" w="25400" cap="flat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 lIns="198417" tIns="119048" rIns="198417" bIns="119048"/>
          <a:lstStyle/>
          <a:p>
            <a:pPr defTabSz="820738"/>
            <a:r>
              <a:rPr lang="fr-FR" altLang="fr-FR" dirty="0"/>
              <a:t>Sélectivité COX-1 vs COX-2</a:t>
            </a:r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984227" y="1723986"/>
            <a:ext cx="0" cy="32273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>
            <a:off x="937239" y="4920586"/>
            <a:ext cx="345453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5846" name="Freeform 6"/>
          <p:cNvSpPr>
            <a:spLocks/>
          </p:cNvSpPr>
          <p:nvPr/>
        </p:nvSpPr>
        <p:spPr bwMode="auto">
          <a:xfrm>
            <a:off x="1208497" y="2348880"/>
            <a:ext cx="3470142" cy="2558535"/>
          </a:xfrm>
          <a:custGeom>
            <a:avLst/>
            <a:gdLst>
              <a:gd name="T0" fmla="*/ 0 w 4001"/>
              <a:gd name="T1" fmla="*/ 2147483647 h 1475"/>
              <a:gd name="T2" fmla="*/ 2147483647 w 4001"/>
              <a:gd name="T3" fmla="*/ 2147483647 h 1475"/>
              <a:gd name="T4" fmla="*/ 2147483647 w 4001"/>
              <a:gd name="T5" fmla="*/ 2147483647 h 1475"/>
              <a:gd name="T6" fmla="*/ 2147483647 w 4001"/>
              <a:gd name="T7" fmla="*/ 2147483647 h 1475"/>
              <a:gd name="T8" fmla="*/ 2147483647 w 4001"/>
              <a:gd name="T9" fmla="*/ 2147483647 h 1475"/>
              <a:gd name="T10" fmla="*/ 2147483647 w 4001"/>
              <a:gd name="T11" fmla="*/ 2147483647 h 1475"/>
              <a:gd name="T12" fmla="*/ 2147483647 w 4001"/>
              <a:gd name="T13" fmla="*/ 2147483647 h 1475"/>
              <a:gd name="T14" fmla="*/ 2147483647 w 4001"/>
              <a:gd name="T15" fmla="*/ 2147483647 h 1475"/>
              <a:gd name="T16" fmla="*/ 2147483647 w 4001"/>
              <a:gd name="T17" fmla="*/ 2147483647 h 1475"/>
              <a:gd name="T18" fmla="*/ 2147483647 w 4001"/>
              <a:gd name="T19" fmla="*/ 2147483647 h 1475"/>
              <a:gd name="T20" fmla="*/ 2147483647 w 4001"/>
              <a:gd name="T21" fmla="*/ 2147483647 h 1475"/>
              <a:gd name="T22" fmla="*/ 2147483647 w 4001"/>
              <a:gd name="T23" fmla="*/ 2147483647 h 1475"/>
              <a:gd name="T24" fmla="*/ 2147483647 w 4001"/>
              <a:gd name="T25" fmla="*/ 2147483647 h 1475"/>
              <a:gd name="T26" fmla="*/ 2147483647 w 4001"/>
              <a:gd name="T27" fmla="*/ 2147483647 h 1475"/>
              <a:gd name="T28" fmla="*/ 2147483647 w 4001"/>
              <a:gd name="T29" fmla="*/ 2147483647 h 1475"/>
              <a:gd name="T30" fmla="*/ 2147483647 w 4001"/>
              <a:gd name="T31" fmla="*/ 2147483647 h 1475"/>
              <a:gd name="T32" fmla="*/ 2147483647 w 4001"/>
              <a:gd name="T33" fmla="*/ 2147483647 h 1475"/>
              <a:gd name="T34" fmla="*/ 2147483647 w 4001"/>
              <a:gd name="T35" fmla="*/ 2147483647 h 1475"/>
              <a:gd name="T36" fmla="*/ 2147483647 w 4001"/>
              <a:gd name="T37" fmla="*/ 2147483647 h 1475"/>
              <a:gd name="T38" fmla="*/ 2147483647 w 4001"/>
              <a:gd name="T39" fmla="*/ 2147483647 h 1475"/>
              <a:gd name="T40" fmla="*/ 2147483647 w 4001"/>
              <a:gd name="T41" fmla="*/ 2147483647 h 1475"/>
              <a:gd name="T42" fmla="*/ 2147483647 w 4001"/>
              <a:gd name="T43" fmla="*/ 2147483647 h 1475"/>
              <a:gd name="T44" fmla="*/ 2147483647 w 4001"/>
              <a:gd name="T45" fmla="*/ 2147483647 h 1475"/>
              <a:gd name="T46" fmla="*/ 2147483647 w 4001"/>
              <a:gd name="T47" fmla="*/ 2147483647 h 1475"/>
              <a:gd name="T48" fmla="*/ 2147483647 w 4001"/>
              <a:gd name="T49" fmla="*/ 2147483647 h 1475"/>
              <a:gd name="T50" fmla="*/ 2147483647 w 4001"/>
              <a:gd name="T51" fmla="*/ 2147483647 h 1475"/>
              <a:gd name="T52" fmla="*/ 2147483647 w 4001"/>
              <a:gd name="T53" fmla="*/ 2147483647 h 1475"/>
              <a:gd name="T54" fmla="*/ 2147483647 w 4001"/>
              <a:gd name="T55" fmla="*/ 2147483647 h 1475"/>
              <a:gd name="T56" fmla="*/ 2147483647 w 4001"/>
              <a:gd name="T57" fmla="*/ 2147483647 h 1475"/>
              <a:gd name="T58" fmla="*/ 2147483647 w 4001"/>
              <a:gd name="T59" fmla="*/ 0 h 1475"/>
              <a:gd name="T60" fmla="*/ 2147483647 w 4001"/>
              <a:gd name="T61" fmla="*/ 2147483647 h 1475"/>
              <a:gd name="T62" fmla="*/ 2147483647 w 4001"/>
              <a:gd name="T63" fmla="*/ 2147483647 h 1475"/>
              <a:gd name="T64" fmla="*/ 2147483647 w 4001"/>
              <a:gd name="T65" fmla="*/ 2147483647 h 1475"/>
              <a:gd name="T66" fmla="*/ 2147483647 w 4001"/>
              <a:gd name="T67" fmla="*/ 2147483647 h 1475"/>
              <a:gd name="T68" fmla="*/ 2147483647 w 4001"/>
              <a:gd name="T69" fmla="*/ 2147483647 h 147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4001" h="1475">
                <a:moveTo>
                  <a:pt x="0" y="1473"/>
                </a:moveTo>
                <a:lnTo>
                  <a:pt x="757" y="1474"/>
                </a:lnTo>
                <a:lnTo>
                  <a:pt x="1152" y="1462"/>
                </a:lnTo>
                <a:lnTo>
                  <a:pt x="1325" y="1452"/>
                </a:lnTo>
                <a:lnTo>
                  <a:pt x="1460" y="1437"/>
                </a:lnTo>
                <a:lnTo>
                  <a:pt x="1604" y="1414"/>
                </a:lnTo>
                <a:lnTo>
                  <a:pt x="1702" y="1396"/>
                </a:lnTo>
                <a:lnTo>
                  <a:pt x="1792" y="1366"/>
                </a:lnTo>
                <a:lnTo>
                  <a:pt x="1862" y="1337"/>
                </a:lnTo>
                <a:lnTo>
                  <a:pt x="1923" y="1300"/>
                </a:lnTo>
                <a:lnTo>
                  <a:pt x="1960" y="1272"/>
                </a:lnTo>
                <a:lnTo>
                  <a:pt x="2016" y="1220"/>
                </a:lnTo>
                <a:lnTo>
                  <a:pt x="2070" y="1169"/>
                </a:lnTo>
                <a:lnTo>
                  <a:pt x="2118" y="1121"/>
                </a:lnTo>
                <a:lnTo>
                  <a:pt x="2162" y="1062"/>
                </a:lnTo>
                <a:lnTo>
                  <a:pt x="2210" y="995"/>
                </a:lnTo>
                <a:lnTo>
                  <a:pt x="2268" y="913"/>
                </a:lnTo>
                <a:lnTo>
                  <a:pt x="2326" y="823"/>
                </a:lnTo>
                <a:lnTo>
                  <a:pt x="2435" y="660"/>
                </a:lnTo>
                <a:lnTo>
                  <a:pt x="2606" y="420"/>
                </a:lnTo>
                <a:lnTo>
                  <a:pt x="2749" y="254"/>
                </a:lnTo>
                <a:lnTo>
                  <a:pt x="2884" y="150"/>
                </a:lnTo>
                <a:lnTo>
                  <a:pt x="3022" y="76"/>
                </a:lnTo>
                <a:lnTo>
                  <a:pt x="3172" y="37"/>
                </a:lnTo>
                <a:lnTo>
                  <a:pt x="3230" y="30"/>
                </a:lnTo>
                <a:lnTo>
                  <a:pt x="3288" y="20"/>
                </a:lnTo>
                <a:lnTo>
                  <a:pt x="3366" y="12"/>
                </a:lnTo>
                <a:lnTo>
                  <a:pt x="3459" y="9"/>
                </a:lnTo>
                <a:lnTo>
                  <a:pt x="3567" y="7"/>
                </a:lnTo>
                <a:lnTo>
                  <a:pt x="3788" y="0"/>
                </a:lnTo>
                <a:lnTo>
                  <a:pt x="4000" y="4"/>
                </a:lnTo>
                <a:lnTo>
                  <a:pt x="3952" y="1"/>
                </a:lnTo>
                <a:lnTo>
                  <a:pt x="3904" y="4"/>
                </a:lnTo>
                <a:lnTo>
                  <a:pt x="3663" y="7"/>
                </a:lnTo>
                <a:lnTo>
                  <a:pt x="3528" y="7"/>
                </a:lnTo>
              </a:path>
            </a:pathLst>
          </a:custGeom>
          <a:noFill/>
          <a:ln w="508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805" tIns="47402" rIns="94805" bIns="47402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27655" name="Freeform 7"/>
          <p:cNvSpPr>
            <a:spLocks/>
          </p:cNvSpPr>
          <p:nvPr/>
        </p:nvSpPr>
        <p:spPr bwMode="auto">
          <a:xfrm>
            <a:off x="1057252" y="2404398"/>
            <a:ext cx="3263318" cy="2516188"/>
          </a:xfrm>
          <a:custGeom>
            <a:avLst/>
            <a:gdLst>
              <a:gd name="T0" fmla="*/ 0 w 3763"/>
              <a:gd name="T1" fmla="*/ 2147483647 h 1585"/>
              <a:gd name="T2" fmla="*/ 2147483647 w 3763"/>
              <a:gd name="T3" fmla="*/ 2147483647 h 1585"/>
              <a:gd name="T4" fmla="*/ 2147483647 w 3763"/>
              <a:gd name="T5" fmla="*/ 2147483647 h 1585"/>
              <a:gd name="T6" fmla="*/ 2147483647 w 3763"/>
              <a:gd name="T7" fmla="*/ 2147483647 h 1585"/>
              <a:gd name="T8" fmla="*/ 2147483647 w 3763"/>
              <a:gd name="T9" fmla="*/ 2147483647 h 1585"/>
              <a:gd name="T10" fmla="*/ 2147483647 w 3763"/>
              <a:gd name="T11" fmla="*/ 2147483647 h 1585"/>
              <a:gd name="T12" fmla="*/ 2147483647 w 3763"/>
              <a:gd name="T13" fmla="*/ 2147483647 h 1585"/>
              <a:gd name="T14" fmla="*/ 2147483647 w 3763"/>
              <a:gd name="T15" fmla="*/ 2147483647 h 1585"/>
              <a:gd name="T16" fmla="*/ 2147483647 w 3763"/>
              <a:gd name="T17" fmla="*/ 2147483647 h 1585"/>
              <a:gd name="T18" fmla="*/ 2147483647 w 3763"/>
              <a:gd name="T19" fmla="*/ 2147483647 h 1585"/>
              <a:gd name="T20" fmla="*/ 2147483647 w 3763"/>
              <a:gd name="T21" fmla="*/ 2147483647 h 1585"/>
              <a:gd name="T22" fmla="*/ 2147483647 w 3763"/>
              <a:gd name="T23" fmla="*/ 2147483647 h 1585"/>
              <a:gd name="T24" fmla="*/ 2147483647 w 3763"/>
              <a:gd name="T25" fmla="*/ 2147483647 h 1585"/>
              <a:gd name="T26" fmla="*/ 2147483647 w 3763"/>
              <a:gd name="T27" fmla="*/ 2147483647 h 1585"/>
              <a:gd name="T28" fmla="*/ 2147483647 w 3763"/>
              <a:gd name="T29" fmla="*/ 2147483647 h 1585"/>
              <a:gd name="T30" fmla="*/ 2147483647 w 3763"/>
              <a:gd name="T31" fmla="*/ 2147483647 h 1585"/>
              <a:gd name="T32" fmla="*/ 2147483647 w 3763"/>
              <a:gd name="T33" fmla="*/ 2147483647 h 1585"/>
              <a:gd name="T34" fmla="*/ 2147483647 w 3763"/>
              <a:gd name="T35" fmla="*/ 2147483647 h 1585"/>
              <a:gd name="T36" fmla="*/ 2147483647 w 3763"/>
              <a:gd name="T37" fmla="*/ 2147483647 h 1585"/>
              <a:gd name="T38" fmla="*/ 2147483647 w 3763"/>
              <a:gd name="T39" fmla="*/ 2147483647 h 1585"/>
              <a:gd name="T40" fmla="*/ 2147483647 w 3763"/>
              <a:gd name="T41" fmla="*/ 2147483647 h 1585"/>
              <a:gd name="T42" fmla="*/ 2147483647 w 3763"/>
              <a:gd name="T43" fmla="*/ 2147483647 h 1585"/>
              <a:gd name="T44" fmla="*/ 2147483647 w 3763"/>
              <a:gd name="T45" fmla="*/ 2147483647 h 1585"/>
              <a:gd name="T46" fmla="*/ 2147483647 w 3763"/>
              <a:gd name="T47" fmla="*/ 2147483647 h 1585"/>
              <a:gd name="T48" fmla="*/ 2147483647 w 3763"/>
              <a:gd name="T49" fmla="*/ 2147483647 h 1585"/>
              <a:gd name="T50" fmla="*/ 2147483647 w 3763"/>
              <a:gd name="T51" fmla="*/ 2147483647 h 1585"/>
              <a:gd name="T52" fmla="*/ 2147483647 w 3763"/>
              <a:gd name="T53" fmla="*/ 2147483647 h 1585"/>
              <a:gd name="T54" fmla="*/ 2147483647 w 3763"/>
              <a:gd name="T55" fmla="*/ 2147483647 h 1585"/>
              <a:gd name="T56" fmla="*/ 2147483647 w 3763"/>
              <a:gd name="T57" fmla="*/ 2147483647 h 1585"/>
              <a:gd name="T58" fmla="*/ 2147483647 w 3763"/>
              <a:gd name="T59" fmla="*/ 2147483647 h 1585"/>
              <a:gd name="T60" fmla="*/ 2147483647 w 3763"/>
              <a:gd name="T61" fmla="*/ 2147483647 h 1585"/>
              <a:gd name="T62" fmla="*/ 2147483647 w 3763"/>
              <a:gd name="T63" fmla="*/ 2147483647 h 1585"/>
              <a:gd name="T64" fmla="*/ 2147483647 w 3763"/>
              <a:gd name="T65" fmla="*/ 2147483647 h 1585"/>
              <a:gd name="T66" fmla="*/ 2147483647 w 3763"/>
              <a:gd name="T67" fmla="*/ 2147483647 h 1585"/>
              <a:gd name="T68" fmla="*/ 2147483647 w 3763"/>
              <a:gd name="T69" fmla="*/ 2147483647 h 1585"/>
              <a:gd name="T70" fmla="*/ 2147483647 w 3763"/>
              <a:gd name="T71" fmla="*/ 2147483647 h 1585"/>
              <a:gd name="T72" fmla="*/ 2147483647 w 3763"/>
              <a:gd name="T73" fmla="*/ 2147483647 h 1585"/>
              <a:gd name="T74" fmla="*/ 2147483647 w 3763"/>
              <a:gd name="T75" fmla="*/ 2147483647 h 1585"/>
              <a:gd name="T76" fmla="*/ 2147483647 w 3763"/>
              <a:gd name="T77" fmla="*/ 2147483647 h 1585"/>
              <a:gd name="T78" fmla="*/ 2147483647 w 3763"/>
              <a:gd name="T79" fmla="*/ 0 h 1585"/>
              <a:gd name="T80" fmla="*/ 2147483647 w 3763"/>
              <a:gd name="T81" fmla="*/ 0 h 1585"/>
              <a:gd name="T82" fmla="*/ 2147483647 w 3763"/>
              <a:gd name="T83" fmla="*/ 0 h 1585"/>
              <a:gd name="T84" fmla="*/ 2147483647 w 3763"/>
              <a:gd name="T85" fmla="*/ 0 h 1585"/>
              <a:gd name="T86" fmla="*/ 2147483647 w 3763"/>
              <a:gd name="T87" fmla="*/ 0 h 158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3763" h="1585">
                <a:moveTo>
                  <a:pt x="0" y="1584"/>
                </a:moveTo>
                <a:lnTo>
                  <a:pt x="469" y="1579"/>
                </a:lnTo>
                <a:lnTo>
                  <a:pt x="632" y="1571"/>
                </a:lnTo>
                <a:lnTo>
                  <a:pt x="736" y="1566"/>
                </a:lnTo>
                <a:lnTo>
                  <a:pt x="813" y="1560"/>
                </a:lnTo>
                <a:lnTo>
                  <a:pt x="872" y="1552"/>
                </a:lnTo>
                <a:lnTo>
                  <a:pt x="944" y="1531"/>
                </a:lnTo>
                <a:lnTo>
                  <a:pt x="1005" y="1495"/>
                </a:lnTo>
                <a:lnTo>
                  <a:pt x="1069" y="1454"/>
                </a:lnTo>
                <a:lnTo>
                  <a:pt x="1121" y="1394"/>
                </a:lnTo>
                <a:lnTo>
                  <a:pt x="1159" y="1343"/>
                </a:lnTo>
                <a:lnTo>
                  <a:pt x="1198" y="1283"/>
                </a:lnTo>
                <a:lnTo>
                  <a:pt x="1237" y="1203"/>
                </a:lnTo>
                <a:lnTo>
                  <a:pt x="1266" y="1136"/>
                </a:lnTo>
                <a:lnTo>
                  <a:pt x="1304" y="1045"/>
                </a:lnTo>
                <a:lnTo>
                  <a:pt x="1349" y="939"/>
                </a:lnTo>
                <a:lnTo>
                  <a:pt x="1402" y="830"/>
                </a:lnTo>
                <a:lnTo>
                  <a:pt x="1448" y="720"/>
                </a:lnTo>
                <a:lnTo>
                  <a:pt x="1488" y="631"/>
                </a:lnTo>
                <a:lnTo>
                  <a:pt x="1552" y="502"/>
                </a:lnTo>
                <a:lnTo>
                  <a:pt x="1610" y="398"/>
                </a:lnTo>
                <a:lnTo>
                  <a:pt x="1681" y="288"/>
                </a:lnTo>
                <a:lnTo>
                  <a:pt x="1768" y="192"/>
                </a:lnTo>
                <a:lnTo>
                  <a:pt x="1826" y="152"/>
                </a:lnTo>
                <a:lnTo>
                  <a:pt x="1884" y="126"/>
                </a:lnTo>
                <a:lnTo>
                  <a:pt x="1952" y="96"/>
                </a:lnTo>
                <a:lnTo>
                  <a:pt x="2039" y="71"/>
                </a:lnTo>
                <a:lnTo>
                  <a:pt x="2106" y="56"/>
                </a:lnTo>
                <a:lnTo>
                  <a:pt x="2135" y="51"/>
                </a:lnTo>
                <a:lnTo>
                  <a:pt x="2145" y="51"/>
                </a:lnTo>
                <a:lnTo>
                  <a:pt x="2164" y="46"/>
                </a:lnTo>
                <a:lnTo>
                  <a:pt x="2203" y="40"/>
                </a:lnTo>
                <a:lnTo>
                  <a:pt x="2319" y="30"/>
                </a:lnTo>
                <a:lnTo>
                  <a:pt x="2464" y="15"/>
                </a:lnTo>
                <a:lnTo>
                  <a:pt x="2608" y="10"/>
                </a:lnTo>
                <a:lnTo>
                  <a:pt x="2676" y="5"/>
                </a:lnTo>
                <a:lnTo>
                  <a:pt x="2773" y="5"/>
                </a:lnTo>
                <a:lnTo>
                  <a:pt x="2869" y="5"/>
                </a:lnTo>
                <a:lnTo>
                  <a:pt x="2956" y="5"/>
                </a:lnTo>
                <a:lnTo>
                  <a:pt x="3053" y="0"/>
                </a:lnTo>
                <a:lnTo>
                  <a:pt x="3149" y="0"/>
                </a:lnTo>
                <a:lnTo>
                  <a:pt x="3236" y="0"/>
                </a:lnTo>
                <a:lnTo>
                  <a:pt x="3275" y="0"/>
                </a:lnTo>
                <a:lnTo>
                  <a:pt x="3762" y="0"/>
                </a:lnTo>
              </a:path>
            </a:pathLst>
          </a:custGeom>
          <a:noFill/>
          <a:ln w="50800" cap="rnd" cmpd="sng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805" tIns="47402" rIns="94805" bIns="47402"/>
          <a:lstStyle/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1283442" y="2892678"/>
            <a:ext cx="1029100" cy="45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400" b="1" dirty="0">
                <a:solidFill>
                  <a:srgbClr val="2D2DB9">
                    <a:lumMod val="75000"/>
                  </a:srgbClr>
                </a:solidFill>
              </a:rPr>
              <a:t>COX2</a:t>
            </a: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3887143" y="2846624"/>
            <a:ext cx="1354845" cy="45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400" b="1" dirty="0">
                <a:solidFill>
                  <a:srgbClr val="FF0000"/>
                </a:solidFill>
              </a:rPr>
              <a:t>COX1</a:t>
            </a: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2130538" y="5006631"/>
            <a:ext cx="1116745" cy="45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400" b="1" dirty="0">
                <a:solidFill>
                  <a:srgbClr val="000000"/>
                </a:solidFill>
              </a:rPr>
              <a:t>0.1</a:t>
            </a:r>
          </a:p>
        </p:txBody>
      </p:sp>
      <p:sp>
        <p:nvSpPr>
          <p:cNvPr id="35852" name="Line 12"/>
          <p:cNvSpPr>
            <a:spLocks noChangeShapeType="1"/>
          </p:cNvSpPr>
          <p:nvPr/>
        </p:nvSpPr>
        <p:spPr bwMode="auto">
          <a:xfrm>
            <a:off x="996928" y="2879507"/>
            <a:ext cx="1561902" cy="0"/>
          </a:xfrm>
          <a:prstGeom prst="line">
            <a:avLst/>
          </a:prstGeom>
          <a:noFill/>
          <a:ln w="25400">
            <a:solidFill>
              <a:srgbClr val="0000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5854" name="Line 14"/>
          <p:cNvSpPr>
            <a:spLocks noChangeShapeType="1"/>
          </p:cNvSpPr>
          <p:nvPr/>
        </p:nvSpPr>
        <p:spPr bwMode="auto">
          <a:xfrm flipH="1">
            <a:off x="2509836" y="2913316"/>
            <a:ext cx="40188" cy="1945308"/>
          </a:xfrm>
          <a:prstGeom prst="line">
            <a:avLst/>
          </a:prstGeom>
          <a:noFill/>
          <a:ln w="508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3707904" y="5083576"/>
            <a:ext cx="3612401" cy="366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800" b="1" dirty="0">
                <a:solidFill>
                  <a:srgbClr val="000000"/>
                </a:solidFill>
              </a:rPr>
              <a:t>Concentration en AINS (µg/</a:t>
            </a:r>
            <a:r>
              <a:rPr lang="fr-FR" altLang="fr-FR" sz="1800" b="1" dirty="0" err="1">
                <a:solidFill>
                  <a:srgbClr val="000000"/>
                </a:solidFill>
              </a:rPr>
              <a:t>mL</a:t>
            </a:r>
            <a:r>
              <a:rPr lang="fr-FR" altLang="fr-FR" sz="1800" b="1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 rot="16200000">
            <a:off x="-1513819" y="3266995"/>
            <a:ext cx="3795892" cy="39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000" b="1" dirty="0">
                <a:solidFill>
                  <a:srgbClr val="000000"/>
                </a:solidFill>
              </a:rPr>
              <a:t>Inhibition de l’activité de COX</a:t>
            </a:r>
          </a:p>
        </p:txBody>
      </p:sp>
      <p:graphicFrame>
        <p:nvGraphicFramePr>
          <p:cNvPr id="33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2653110"/>
              </p:ext>
            </p:extLst>
          </p:nvPr>
        </p:nvGraphicFramePr>
        <p:xfrm>
          <a:off x="5640388" y="2409825"/>
          <a:ext cx="2838450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36" name="Équation" r:id="rId4" imgW="1333440" imgH="431640" progId="Equation.3">
                  <p:embed/>
                </p:oleObj>
              </mc:Choice>
              <mc:Fallback>
                <p:oleObj name="Équation" r:id="rId4" imgW="13334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0388" y="2409825"/>
                        <a:ext cx="2838450" cy="1031875"/>
                      </a:xfrm>
                      <a:prstGeom prst="rect">
                        <a:avLst/>
                      </a:prstGeom>
                      <a:solidFill>
                        <a:srgbClr val="E6E6E6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Line 14"/>
          <p:cNvSpPr>
            <a:spLocks noChangeShapeType="1"/>
          </p:cNvSpPr>
          <p:nvPr/>
        </p:nvSpPr>
        <p:spPr bwMode="auto">
          <a:xfrm>
            <a:off x="3008300" y="4365104"/>
            <a:ext cx="0" cy="576064"/>
          </a:xfrm>
          <a:prstGeom prst="line">
            <a:avLst/>
          </a:prstGeom>
          <a:noFill/>
          <a:ln w="508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5" name="Rectangle 10"/>
          <p:cNvSpPr>
            <a:spLocks noChangeArrowheads="1"/>
          </p:cNvSpPr>
          <p:nvPr/>
        </p:nvSpPr>
        <p:spPr bwMode="auto">
          <a:xfrm>
            <a:off x="2804326" y="5004800"/>
            <a:ext cx="1116745" cy="45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400" b="1" dirty="0">
                <a:solidFill>
                  <a:srgbClr val="000000"/>
                </a:solidFill>
              </a:rPr>
              <a:t>0.3</a:t>
            </a:r>
          </a:p>
        </p:txBody>
      </p:sp>
      <p:sp>
        <p:nvSpPr>
          <p:cNvPr id="21" name="Line 12"/>
          <p:cNvSpPr>
            <a:spLocks noChangeShapeType="1"/>
          </p:cNvSpPr>
          <p:nvPr/>
        </p:nvSpPr>
        <p:spPr bwMode="auto">
          <a:xfrm>
            <a:off x="937240" y="4406324"/>
            <a:ext cx="2071060" cy="30788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7927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98500" y="287338"/>
            <a:ext cx="8194675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Arial" charset="0"/>
              </a:defRPr>
            </a:lvl2pPr>
            <a:lvl3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Arial" charset="0"/>
              </a:defRPr>
            </a:lvl3pPr>
            <a:lvl4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Arial" charset="0"/>
              </a:defRPr>
            </a:lvl4pPr>
            <a:lvl5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Arial" charset="0"/>
              </a:defRPr>
            </a:lvl5pPr>
            <a:lvl6pPr marL="4572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Unicode MS" pitchFamily="34" charset="-128"/>
              </a:defRPr>
            </a:lvl6pPr>
            <a:lvl7pPr marL="9144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Unicode MS" pitchFamily="34" charset="-128"/>
              </a:defRPr>
            </a:lvl7pPr>
            <a:lvl8pPr marL="13716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Unicode MS" pitchFamily="34" charset="-128"/>
              </a:defRPr>
            </a:lvl8pPr>
            <a:lvl9pPr marL="18288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Unicode MS" pitchFamily="34" charset="-128"/>
              </a:defRPr>
            </a:lvl9pPr>
          </a:lstStyle>
          <a:p>
            <a:pPr defTabSz="947738">
              <a:buNone/>
            </a:pPr>
            <a:r>
              <a:rPr lang="fr-FR" altLang="fr-FR" sz="3200" kern="0"/>
              <a:t>Sélectivité COX-1 vs COX-2</a:t>
            </a:r>
            <a:endParaRPr lang="en-US" altLang="fr-FR" sz="3300" kern="0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701876"/>
              </p:ext>
            </p:extLst>
          </p:nvPr>
        </p:nvGraphicFramePr>
        <p:xfrm>
          <a:off x="995772" y="3212976"/>
          <a:ext cx="7152456" cy="14127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8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80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4745">
                <a:tc>
                  <a:txBody>
                    <a:bodyPr/>
                    <a:lstStyle/>
                    <a:p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err="1"/>
                        <a:t>Mavacoxib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err="1"/>
                        <a:t>carprofene</a:t>
                      </a:r>
                      <a:endParaRPr lang="fr-F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745">
                <a:tc>
                  <a:txBody>
                    <a:bodyPr/>
                    <a:lstStyle/>
                    <a:p>
                      <a:r>
                        <a:rPr lang="fr-FR" sz="2400" b="0" dirty="0">
                          <a:solidFill>
                            <a:schemeClr val="tx2"/>
                          </a:solidFill>
                        </a:rPr>
                        <a:t> IC</a:t>
                      </a:r>
                      <a:r>
                        <a:rPr lang="fr-FR" sz="2400" b="0" baseline="-25000" dirty="0">
                          <a:solidFill>
                            <a:schemeClr val="tx2"/>
                          </a:solidFill>
                        </a:rPr>
                        <a:t>50 COX-1</a:t>
                      </a:r>
                      <a:r>
                        <a:rPr lang="fr-FR" sz="2400" b="0" dirty="0">
                          <a:solidFill>
                            <a:schemeClr val="tx2"/>
                          </a:solidFill>
                        </a:rPr>
                        <a:t> / IC</a:t>
                      </a:r>
                      <a:r>
                        <a:rPr lang="fr-FR" sz="2400" b="0" baseline="-25000" dirty="0">
                          <a:solidFill>
                            <a:schemeClr val="tx2"/>
                          </a:solidFill>
                        </a:rPr>
                        <a:t>50 COX-2</a:t>
                      </a:r>
                      <a:r>
                        <a:rPr lang="fr-FR" sz="1800" b="0" dirty="0"/>
                        <a:t> 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/>
                        <a:t>22.1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/>
                        <a:t>17.2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3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0" dirty="0">
                          <a:solidFill>
                            <a:schemeClr val="tx2"/>
                          </a:solidFill>
                        </a:rPr>
                        <a:t>IC</a:t>
                      </a:r>
                      <a:r>
                        <a:rPr lang="fr-FR" sz="2400" baseline="-25000" dirty="0">
                          <a:solidFill>
                            <a:schemeClr val="tx2"/>
                          </a:solidFill>
                        </a:rPr>
                        <a:t>20</a:t>
                      </a:r>
                      <a:r>
                        <a:rPr lang="fr-FR" sz="2400" b="0" baseline="-25000" dirty="0">
                          <a:solidFill>
                            <a:schemeClr val="tx2"/>
                          </a:solidFill>
                        </a:rPr>
                        <a:t> COX-1</a:t>
                      </a:r>
                      <a:r>
                        <a:rPr lang="fr-FR" sz="2400" b="0" dirty="0">
                          <a:solidFill>
                            <a:schemeClr val="tx2"/>
                          </a:solidFill>
                        </a:rPr>
                        <a:t> / IC</a:t>
                      </a:r>
                      <a:r>
                        <a:rPr lang="fr-FR" sz="2400" baseline="-25000" dirty="0">
                          <a:solidFill>
                            <a:schemeClr val="tx2"/>
                          </a:solidFill>
                        </a:rPr>
                        <a:t>80</a:t>
                      </a:r>
                      <a:r>
                        <a:rPr lang="fr-FR" sz="2400" b="0" baseline="-25000" dirty="0">
                          <a:solidFill>
                            <a:schemeClr val="tx2"/>
                          </a:solidFill>
                        </a:rPr>
                        <a:t> COX-2</a:t>
                      </a:r>
                      <a:endParaRPr lang="fr-FR" sz="1600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/>
                        <a:t>1.92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/>
                        <a:t>1.95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548393" y="2738191"/>
            <a:ext cx="7992888" cy="2664296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285750" indent="-2857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b="1">
                <a:solidFill>
                  <a:schemeClr val="tx1"/>
                </a:solidFill>
                <a:latin typeface="+mn-lt"/>
              </a:defRPr>
            </a:lvl3pPr>
            <a:lvl4pPr marL="1543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 b="1">
                <a:solidFill>
                  <a:schemeClr val="tx1"/>
                </a:solidFill>
                <a:latin typeface="+mn-lt"/>
              </a:defRPr>
            </a:lvl4pPr>
            <a:lvl5pPr marL="20002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5pPr>
            <a:lvl6pPr marL="24574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6pPr>
            <a:lvl7pPr marL="29146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7pPr>
            <a:lvl8pPr marL="33718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8pPr>
            <a:lvl9pPr marL="3829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9pPr>
          </a:lstStyle>
          <a:p>
            <a:endParaRPr lang="fr-FR" sz="2800" kern="0" dirty="0"/>
          </a:p>
          <a:p>
            <a:endParaRPr lang="fr-FR" sz="2800" kern="0" dirty="0"/>
          </a:p>
          <a:p>
            <a:endParaRPr lang="fr-FR" sz="2800" kern="0" dirty="0"/>
          </a:p>
        </p:txBody>
      </p:sp>
      <p:sp>
        <p:nvSpPr>
          <p:cNvPr id="7" name="ZoneTexte 6"/>
          <p:cNvSpPr txBox="1"/>
          <p:nvPr/>
        </p:nvSpPr>
        <p:spPr>
          <a:xfrm>
            <a:off x="7129484" y="2339588"/>
            <a:ext cx="1411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>
                <a:solidFill>
                  <a:srgbClr val="00B0F0"/>
                </a:solidFill>
                <a:latin typeface="Arial Black" panose="020B0A04020102020204" pitchFamily="34" charset="0"/>
              </a:rPr>
              <a:t>Exemples</a:t>
            </a:r>
          </a:p>
        </p:txBody>
      </p:sp>
    </p:spTree>
    <p:extLst>
      <p:ext uri="{BB962C8B-B14F-4D97-AF65-F5344CB8AC3E}">
        <p14:creationId xmlns:p14="http://schemas.microsoft.com/office/powerpoint/2010/main" val="12788925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07504" y="3356992"/>
            <a:ext cx="2592288" cy="1527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805" tIns="47402" rIns="94805" bIns="47402"/>
          <a:lstStyle>
            <a:lvl1pPr marL="285750" indent="-2857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b="1">
                <a:solidFill>
                  <a:schemeClr val="tx1"/>
                </a:solidFill>
                <a:latin typeface="+mn-lt"/>
              </a:defRPr>
            </a:lvl3pPr>
            <a:lvl4pPr marL="1543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 b="1">
                <a:solidFill>
                  <a:schemeClr val="tx1"/>
                </a:solidFill>
                <a:latin typeface="+mn-lt"/>
              </a:defRPr>
            </a:lvl4pPr>
            <a:lvl5pPr marL="20002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5pPr>
            <a:lvl6pPr marL="24574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6pPr>
            <a:lvl7pPr marL="29146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7pPr>
            <a:lvl8pPr marL="33718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8pPr>
            <a:lvl9pPr marL="3829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9pPr>
          </a:lstStyle>
          <a:p>
            <a:pPr marL="74613" indent="0" defTabSz="947738">
              <a:buNone/>
              <a:defRPr/>
            </a:pPr>
            <a:r>
              <a:rPr lang="fr-FR" sz="1800" kern="0" dirty="0" err="1">
                <a:latin typeface="+mj-lt"/>
              </a:rPr>
              <a:t>Kétoprofène</a:t>
            </a:r>
            <a:endParaRPr lang="fr-FR" sz="1800" kern="0" dirty="0">
              <a:latin typeface="+mj-lt"/>
            </a:endParaRPr>
          </a:p>
          <a:p>
            <a:pPr marL="74613" indent="0" defTabSz="947738">
              <a:buNone/>
              <a:defRPr/>
            </a:pPr>
            <a:r>
              <a:rPr lang="fr-FR" sz="1800" kern="0" dirty="0" err="1">
                <a:latin typeface="+mj-lt"/>
              </a:rPr>
              <a:t>Védaprofène</a:t>
            </a:r>
            <a:endParaRPr lang="fr-FR" sz="1800" kern="0" dirty="0">
              <a:latin typeface="+mj-lt"/>
            </a:endParaRPr>
          </a:p>
          <a:p>
            <a:pPr marL="74613" indent="0" defTabSz="947738">
              <a:buNone/>
              <a:defRPr/>
            </a:pPr>
            <a:r>
              <a:rPr lang="fr-FR" sz="1600" kern="0" dirty="0" err="1">
                <a:latin typeface="+mj-lt"/>
              </a:rPr>
              <a:t>Flunixine</a:t>
            </a:r>
            <a:r>
              <a:rPr lang="fr-FR" sz="1600" kern="0" dirty="0">
                <a:latin typeface="+mj-lt"/>
              </a:rPr>
              <a:t> </a:t>
            </a:r>
            <a:r>
              <a:rPr lang="fr-FR" sz="1600" kern="0" dirty="0" err="1">
                <a:latin typeface="+mj-lt"/>
              </a:rPr>
              <a:t>meglumine</a:t>
            </a:r>
            <a:endParaRPr lang="fr-FR" sz="1600" kern="0" dirty="0">
              <a:latin typeface="+mj-lt"/>
            </a:endParaRPr>
          </a:p>
          <a:p>
            <a:pPr marL="74613" indent="0" defTabSz="947738">
              <a:buNone/>
              <a:defRPr/>
            </a:pPr>
            <a:r>
              <a:rPr lang="fr-FR" altLang="fr-FR" sz="1800" dirty="0"/>
              <a:t>Aspirine</a:t>
            </a:r>
          </a:p>
          <a:p>
            <a:pPr marL="474663" lvl="1" indent="0" algn="ctr" defTabSz="947738">
              <a:buFontTx/>
              <a:buNone/>
              <a:defRPr/>
            </a:pPr>
            <a:endParaRPr lang="fr-FR" sz="2000" kern="0" dirty="0">
              <a:latin typeface="+mj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411760" y="3402097"/>
            <a:ext cx="2232248" cy="966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18" tIns="46086" rIns="93818" bIns="46086"/>
          <a:lstStyle>
            <a:lvl1pPr marL="342900" indent="-342900">
              <a:defRPr sz="2800">
                <a:solidFill>
                  <a:schemeClr val="tx1"/>
                </a:solidFill>
                <a:latin typeface="Arial" charset="0"/>
              </a:defRPr>
            </a:lvl1pPr>
            <a:lvl2pPr marL="4746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0"/>
              </a:spcBef>
              <a:buSzPct val="100000"/>
              <a:buFontTx/>
              <a:buNone/>
            </a:pPr>
            <a:r>
              <a:rPr lang="fr-FR" altLang="fr-FR" sz="2000" b="1" dirty="0"/>
              <a:t>Ibuprofène</a:t>
            </a:r>
          </a:p>
          <a:p>
            <a:pPr>
              <a:spcBef>
                <a:spcPts val="0"/>
              </a:spcBef>
              <a:buSzPct val="100000"/>
              <a:buFontTx/>
              <a:buNone/>
            </a:pPr>
            <a:r>
              <a:rPr lang="fr-FR" altLang="fr-FR" sz="2000" b="1" dirty="0"/>
              <a:t>Phénylbutazone</a:t>
            </a:r>
          </a:p>
          <a:p>
            <a:pPr>
              <a:spcBef>
                <a:spcPts val="0"/>
              </a:spcBef>
              <a:buSzPct val="100000"/>
              <a:buFontTx/>
              <a:buNone/>
            </a:pPr>
            <a:r>
              <a:rPr lang="fr-FR" altLang="fr-FR" sz="1800" b="1" dirty="0"/>
              <a:t>a. salicylique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563888" y="3366993"/>
            <a:ext cx="4306887" cy="1019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05" tIns="47402" rIns="94805" bIns="47402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2000" b="1" dirty="0" err="1"/>
              <a:t>Carprofène</a:t>
            </a:r>
            <a:endParaRPr lang="fr-FR" altLang="fr-FR" sz="2000" b="1" dirty="0"/>
          </a:p>
          <a:p>
            <a:pPr algn="ctr">
              <a:buFontTx/>
              <a:buNone/>
            </a:pPr>
            <a:r>
              <a:rPr lang="fr-FR" altLang="fr-FR" sz="2000" b="1" dirty="0" err="1"/>
              <a:t>Méloxicam</a:t>
            </a:r>
            <a:endParaRPr lang="fr-FR" altLang="fr-FR" sz="2000" b="1" dirty="0"/>
          </a:p>
          <a:p>
            <a:pPr algn="ctr">
              <a:buFontTx/>
              <a:buNone/>
            </a:pPr>
            <a:r>
              <a:rPr lang="fr-FR" altLang="fr-FR" sz="2000" b="1" dirty="0" err="1"/>
              <a:t>Ac</a:t>
            </a:r>
            <a:r>
              <a:rPr lang="fr-FR" altLang="fr-FR" sz="2000" b="1" dirty="0"/>
              <a:t>. </a:t>
            </a:r>
            <a:r>
              <a:rPr lang="fr-FR" altLang="fr-FR" sz="2000" b="1" dirty="0" err="1"/>
              <a:t>tolfénamique</a:t>
            </a:r>
            <a:endParaRPr lang="fr-FR" altLang="fr-FR" sz="2000" b="1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224849" y="3326300"/>
            <a:ext cx="1919151" cy="163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805" tIns="47402" rIns="94805" bIns="47402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Arial" charset="0"/>
              </a:defRPr>
            </a:lvl1pPr>
            <a:lvl2pPr marL="57150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000" b="1" dirty="0" err="1"/>
              <a:t>Firo</a:t>
            </a:r>
            <a:r>
              <a:rPr lang="fr-FR" altLang="fr-FR" sz="2000" b="1" dirty="0" err="1">
                <a:solidFill>
                  <a:srgbClr val="FFC000"/>
                </a:solidFill>
              </a:rPr>
              <a:t>coxib</a:t>
            </a:r>
            <a:r>
              <a:rPr lang="fr-FR" altLang="fr-FR" sz="2000" b="1" dirty="0"/>
              <a:t> </a:t>
            </a:r>
          </a:p>
          <a:p>
            <a:pPr>
              <a:buFontTx/>
              <a:buNone/>
            </a:pPr>
            <a:r>
              <a:rPr lang="fr-FR" altLang="fr-FR" sz="2000" b="1" dirty="0" err="1"/>
              <a:t>Robéna</a:t>
            </a:r>
            <a:r>
              <a:rPr lang="fr-FR" altLang="fr-FR" sz="2000" b="1" dirty="0" err="1">
                <a:solidFill>
                  <a:srgbClr val="FFC000"/>
                </a:solidFill>
              </a:rPr>
              <a:t>coxib</a:t>
            </a:r>
            <a:r>
              <a:rPr lang="fr-FR" altLang="fr-FR" sz="2000" b="1" dirty="0"/>
              <a:t> </a:t>
            </a:r>
          </a:p>
          <a:p>
            <a:pPr>
              <a:buFontTx/>
              <a:buNone/>
            </a:pPr>
            <a:r>
              <a:rPr lang="fr-FR" altLang="fr-FR" sz="2000" b="1" dirty="0" err="1"/>
              <a:t>Cimi</a:t>
            </a:r>
            <a:r>
              <a:rPr lang="fr-FR" altLang="fr-FR" sz="2000" b="1" dirty="0" err="1">
                <a:solidFill>
                  <a:srgbClr val="FFC000"/>
                </a:solidFill>
              </a:rPr>
              <a:t>coxib</a:t>
            </a:r>
            <a:endParaRPr lang="fr-FR" altLang="fr-FR" sz="2000" b="1" dirty="0">
              <a:solidFill>
                <a:srgbClr val="FFC000"/>
              </a:solidFill>
            </a:endParaRPr>
          </a:p>
          <a:p>
            <a:pPr>
              <a:buFontTx/>
              <a:buNone/>
            </a:pPr>
            <a:r>
              <a:rPr lang="fr-FR" altLang="fr-FR" sz="2000" b="1" dirty="0" err="1"/>
              <a:t>Mava</a:t>
            </a:r>
            <a:r>
              <a:rPr lang="fr-FR" altLang="fr-FR" sz="2000" b="1" dirty="0" err="1">
                <a:solidFill>
                  <a:srgbClr val="FFC000"/>
                </a:solidFill>
              </a:rPr>
              <a:t>coxib</a:t>
            </a:r>
            <a:endParaRPr lang="fr-FR" altLang="fr-FR" sz="2000" b="1" dirty="0">
              <a:solidFill>
                <a:srgbClr val="FFC000"/>
              </a:solidFill>
            </a:endParaRPr>
          </a:p>
          <a:p>
            <a:pPr>
              <a:buFontTx/>
              <a:buNone/>
            </a:pPr>
            <a:r>
              <a:rPr lang="fr-FR" altLang="fr-FR" sz="2000" b="1" dirty="0" err="1"/>
              <a:t>Enfli</a:t>
            </a:r>
            <a:r>
              <a:rPr lang="fr-FR" altLang="fr-FR" sz="2000" b="1" dirty="0" err="1">
                <a:solidFill>
                  <a:srgbClr val="FFC000"/>
                </a:solidFill>
              </a:rPr>
              <a:t>coxib</a:t>
            </a:r>
            <a:r>
              <a:rPr lang="fr-FR" altLang="fr-FR" sz="2000" b="1" dirty="0"/>
              <a:t>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16631" y="2139799"/>
            <a:ext cx="2680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dirty="0"/>
              <a:t>COX-1 sélectifs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228184" y="2139799"/>
            <a:ext cx="2680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dirty="0"/>
              <a:t>COX-2 sélectifs</a:t>
            </a:r>
          </a:p>
        </p:txBody>
      </p:sp>
      <p:sp>
        <p:nvSpPr>
          <p:cNvPr id="10" name="Flèche droite 9"/>
          <p:cNvSpPr/>
          <p:nvPr/>
        </p:nvSpPr>
        <p:spPr bwMode="auto">
          <a:xfrm>
            <a:off x="395536" y="2663019"/>
            <a:ext cx="8064896" cy="507574"/>
          </a:xfrm>
          <a:prstGeom prst="rightArrow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FFFFCC"/>
              </a:gs>
              <a:gs pos="100000">
                <a:srgbClr val="C00000"/>
              </a:gs>
            </a:gsLst>
            <a:path path="circle">
              <a:fillToRect l="100000" b="100000"/>
            </a:path>
            <a:tileRect t="-100000" r="-10000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488" tIns="79200" rIns="90488" bIns="79200" rtlCol="0" anchor="ctr" anchorCtr="1">
            <a:spAutoFit/>
          </a:bodyPr>
          <a:lstStyle/>
          <a:p>
            <a:pPr algn="ctr"/>
            <a:endParaRPr lang="fr-FR"/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1000125" y="476672"/>
            <a:ext cx="7048500" cy="78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Arial" charset="0"/>
              </a:defRPr>
            </a:lvl2pPr>
            <a:lvl3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Arial" charset="0"/>
              </a:defRPr>
            </a:lvl3pPr>
            <a:lvl4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Arial" charset="0"/>
              </a:defRPr>
            </a:lvl4pPr>
            <a:lvl5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Arial" charset="0"/>
              </a:defRPr>
            </a:lvl5pPr>
            <a:lvl6pPr marL="4572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Unicode MS" pitchFamily="34" charset="-128"/>
              </a:defRPr>
            </a:lvl6pPr>
            <a:lvl7pPr marL="9144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Unicode MS" pitchFamily="34" charset="-128"/>
              </a:defRPr>
            </a:lvl7pPr>
            <a:lvl8pPr marL="13716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Unicode MS" pitchFamily="34" charset="-128"/>
              </a:defRPr>
            </a:lvl8pPr>
            <a:lvl9pPr marL="18288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Unicode MS" pitchFamily="34" charset="-128"/>
              </a:defRPr>
            </a:lvl9pPr>
          </a:lstStyle>
          <a:p>
            <a:pPr>
              <a:buNone/>
            </a:pPr>
            <a:r>
              <a:rPr lang="fr-FR" altLang="fr-FR" sz="4000" kern="0" dirty="0"/>
              <a:t>Sélectivité COX-1 vs COX-2</a:t>
            </a:r>
            <a:endParaRPr lang="fr-FR" altLang="fr-FR" sz="4800" kern="0" dirty="0"/>
          </a:p>
        </p:txBody>
      </p:sp>
      <p:sp>
        <p:nvSpPr>
          <p:cNvPr id="2" name="Ellipse 1"/>
          <p:cNvSpPr/>
          <p:nvPr/>
        </p:nvSpPr>
        <p:spPr bwMode="auto">
          <a:xfrm>
            <a:off x="6948264" y="3263792"/>
            <a:ext cx="2123728" cy="1713912"/>
          </a:xfrm>
          <a:prstGeom prst="ellipse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lIns="90488" tIns="79200" rIns="90488" bIns="79200" rtlCol="0" anchor="ctr" anchorCtr="1">
            <a:spAutoFit/>
          </a:bodyPr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44693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4293" y="2132856"/>
            <a:ext cx="8475414" cy="2085528"/>
          </a:xfrm>
          <a:solidFill>
            <a:schemeClr val="bg1"/>
          </a:solidFill>
          <a:ln>
            <a:miter lim="800000"/>
            <a:headEnd/>
            <a:tailEnd/>
          </a:ln>
        </p:spPr>
        <p:txBody>
          <a:bodyPr lIns="94805" tIns="47402" rIns="94805" bIns="47402"/>
          <a:lstStyle/>
          <a:p>
            <a:pPr marL="0" indent="0" defTabSz="948050">
              <a:lnSpc>
                <a:spcPct val="80000"/>
              </a:lnSpc>
              <a:buNone/>
              <a:defRPr/>
            </a:pPr>
            <a:r>
              <a:rPr lang="fr-FR" b="0" dirty="0">
                <a:latin typeface="+mj-lt"/>
              </a:rPr>
              <a:t>Le classement précédent (sélectif Cox-1 vs Cox-2) a été effectué </a:t>
            </a:r>
            <a:r>
              <a:rPr lang="fr-FR" dirty="0">
                <a:solidFill>
                  <a:srgbClr val="C00000"/>
                </a:solidFill>
                <a:latin typeface="+mj-lt"/>
              </a:rPr>
              <a:t>à partir d’études </a:t>
            </a:r>
            <a:r>
              <a:rPr lang="fr-FR" i="1" dirty="0">
                <a:solidFill>
                  <a:srgbClr val="C00000"/>
                </a:solidFill>
                <a:latin typeface="+mj-lt"/>
              </a:rPr>
              <a:t>in vitro.</a:t>
            </a:r>
          </a:p>
          <a:p>
            <a:pPr marL="0" indent="0" defTabSz="948050">
              <a:lnSpc>
                <a:spcPct val="80000"/>
              </a:lnSpc>
              <a:buNone/>
              <a:defRPr/>
            </a:pPr>
            <a:endParaRPr lang="fr-FR" b="0" dirty="0">
              <a:latin typeface="+mj-lt"/>
            </a:endParaRPr>
          </a:p>
          <a:p>
            <a:pPr marL="0" indent="0" defTabSz="948050">
              <a:lnSpc>
                <a:spcPct val="80000"/>
              </a:lnSpc>
              <a:buNone/>
              <a:defRPr/>
            </a:pPr>
            <a:r>
              <a:rPr lang="fr-FR" dirty="0">
                <a:latin typeface="+mj-lt"/>
              </a:rPr>
              <a:t>L’intérêt thérapeutique </a:t>
            </a:r>
            <a:r>
              <a:rPr lang="fr-FR" b="0" dirty="0">
                <a:latin typeface="+mj-lt"/>
              </a:rPr>
              <a:t>des COX-2 sélectifs est </a:t>
            </a:r>
            <a:r>
              <a:rPr lang="fr-FR" dirty="0">
                <a:solidFill>
                  <a:srgbClr val="C00000"/>
                </a:solidFill>
                <a:latin typeface="+mj-lt"/>
              </a:rPr>
              <a:t>moins évident </a:t>
            </a:r>
            <a:r>
              <a:rPr lang="fr-FR" i="1" dirty="0">
                <a:solidFill>
                  <a:srgbClr val="C00000"/>
                </a:solidFill>
                <a:latin typeface="+mj-lt"/>
              </a:rPr>
              <a:t>in vivo</a:t>
            </a:r>
            <a:r>
              <a:rPr lang="fr-FR" dirty="0">
                <a:solidFill>
                  <a:srgbClr val="C00000"/>
                </a:solidFill>
                <a:latin typeface="+mj-lt"/>
              </a:rPr>
              <a:t>.</a:t>
            </a:r>
          </a:p>
          <a:p>
            <a:pPr marL="0" indent="0" defTabSz="948050">
              <a:lnSpc>
                <a:spcPct val="80000"/>
              </a:lnSpc>
              <a:buNone/>
              <a:defRPr/>
            </a:pPr>
            <a:endParaRPr lang="fr-FR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1047750" y="260648"/>
            <a:ext cx="7048500" cy="78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Arial" charset="0"/>
              </a:defRPr>
            </a:lvl2pPr>
            <a:lvl3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Arial" charset="0"/>
              </a:defRPr>
            </a:lvl3pPr>
            <a:lvl4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Arial" charset="0"/>
              </a:defRPr>
            </a:lvl4pPr>
            <a:lvl5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Arial" charset="0"/>
              </a:defRPr>
            </a:lvl5pPr>
            <a:lvl6pPr marL="4572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Unicode MS" pitchFamily="34" charset="-128"/>
              </a:defRPr>
            </a:lvl6pPr>
            <a:lvl7pPr marL="9144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Unicode MS" pitchFamily="34" charset="-128"/>
              </a:defRPr>
            </a:lvl7pPr>
            <a:lvl8pPr marL="13716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Unicode MS" pitchFamily="34" charset="-128"/>
              </a:defRPr>
            </a:lvl8pPr>
            <a:lvl9pPr marL="18288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Unicode MS" pitchFamily="34" charset="-128"/>
              </a:defRPr>
            </a:lvl9pPr>
          </a:lstStyle>
          <a:p>
            <a:pPr>
              <a:buNone/>
            </a:pPr>
            <a:r>
              <a:rPr lang="fr-FR" altLang="fr-FR" sz="4000" kern="0" dirty="0"/>
              <a:t>Sélectivité COX-1 vs COX-2</a:t>
            </a:r>
            <a:endParaRPr lang="fr-FR" altLang="fr-FR" sz="4800" kern="0" dirty="0"/>
          </a:p>
        </p:txBody>
      </p:sp>
    </p:spTree>
    <p:extLst>
      <p:ext uri="{BB962C8B-B14F-4D97-AF65-F5344CB8AC3E}">
        <p14:creationId xmlns:p14="http://schemas.microsoft.com/office/powerpoint/2010/main" val="27376902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47750" y="476672"/>
            <a:ext cx="7048500" cy="788988"/>
          </a:xfrm>
        </p:spPr>
        <p:txBody>
          <a:bodyPr/>
          <a:lstStyle/>
          <a:p>
            <a:r>
              <a:rPr lang="fr-FR" altLang="fr-FR" sz="4000" dirty="0"/>
              <a:t>Sélectivité COX-1 vs COX-2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61642" y="1919759"/>
            <a:ext cx="7931150" cy="3729037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4805" tIns="47402" rIns="94805" bIns="47402"/>
          <a:lstStyle/>
          <a:p>
            <a:pPr algn="l">
              <a:defRPr/>
            </a:pPr>
            <a:r>
              <a:rPr lang="fr-FR" b="0" dirty="0">
                <a:latin typeface="+mj-lt"/>
              </a:rPr>
              <a:t>On recherche des </a:t>
            </a:r>
            <a:r>
              <a:rPr lang="fr-FR" dirty="0">
                <a:latin typeface="+mj-lt"/>
              </a:rPr>
              <a:t>AINS plus sélectifs pour COX-2 </a:t>
            </a:r>
            <a:r>
              <a:rPr lang="fr-FR" dirty="0">
                <a:solidFill>
                  <a:srgbClr val="C00000"/>
                </a:solidFill>
                <a:latin typeface="+mj-lt"/>
              </a:rPr>
              <a:t>afin d’optimiser le </a:t>
            </a:r>
            <a:r>
              <a:rPr lang="fr-FR" u="sng" dirty="0">
                <a:solidFill>
                  <a:srgbClr val="C00000"/>
                </a:solidFill>
                <a:latin typeface="+mj-lt"/>
              </a:rPr>
              <a:t>rapport bénéfice/risque</a:t>
            </a:r>
          </a:p>
          <a:p>
            <a:pPr>
              <a:defRPr/>
            </a:pPr>
            <a:endParaRPr lang="fr-FR" sz="3300" dirty="0">
              <a:latin typeface="+mj-lt"/>
            </a:endParaRPr>
          </a:p>
          <a:p>
            <a:pPr>
              <a:defRPr/>
            </a:pPr>
            <a:r>
              <a:rPr lang="fr-FR" sz="3200" b="0" dirty="0">
                <a:latin typeface="+mj-lt"/>
              </a:rPr>
              <a:t>Enjeu thérapeutique ET </a:t>
            </a:r>
            <a:r>
              <a:rPr lang="fr-FR" sz="3200" b="0" u="sng" dirty="0">
                <a:latin typeface="+mj-lt"/>
              </a:rPr>
              <a:t>commercial</a:t>
            </a:r>
          </a:p>
        </p:txBody>
      </p:sp>
      <p:sp>
        <p:nvSpPr>
          <p:cNvPr id="39940" name="Flèche droite 1"/>
          <p:cNvSpPr>
            <a:spLocks noChangeArrowheads="1"/>
          </p:cNvSpPr>
          <p:nvPr/>
        </p:nvSpPr>
        <p:spPr bwMode="auto">
          <a:xfrm>
            <a:off x="740852" y="3281040"/>
            <a:ext cx="504825" cy="503238"/>
          </a:xfrm>
          <a:prstGeom prst="rightArrow">
            <a:avLst>
              <a:gd name="adj1" fmla="val 50000"/>
              <a:gd name="adj2" fmla="val 50158"/>
            </a:avLst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lIns="90488" tIns="79200" rIns="90488" bIns="79200" anchorCtr="1"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AutoNum type="arabicPeriod"/>
            </a:pPr>
            <a:endParaRPr lang="fr-FR" altLang="fr-FR"/>
          </a:p>
        </p:txBody>
      </p:sp>
      <p:sp>
        <p:nvSpPr>
          <p:cNvPr id="2" name="ZoneTexte 1"/>
          <p:cNvSpPr txBox="1"/>
          <p:nvPr/>
        </p:nvSpPr>
        <p:spPr>
          <a:xfrm>
            <a:off x="412722" y="4490594"/>
            <a:ext cx="87312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dirty="0"/>
              <a:t>	La sélectivité </a:t>
            </a:r>
            <a:r>
              <a:rPr lang="fr-FR" b="1" dirty="0"/>
              <a:t>n’est pas corrélée à l’efficacité</a:t>
            </a:r>
          </a:p>
          <a:p>
            <a:pPr>
              <a:buNone/>
            </a:pPr>
            <a:endParaRPr lang="fr-FR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27" y="4163389"/>
            <a:ext cx="1085850" cy="95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Étoile à 5 branches 6"/>
          <p:cNvSpPr/>
          <p:nvPr/>
        </p:nvSpPr>
        <p:spPr>
          <a:xfrm>
            <a:off x="744997" y="4032989"/>
            <a:ext cx="864384" cy="79208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0508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9062" y="116632"/>
            <a:ext cx="6365875" cy="1143000"/>
          </a:xfrm>
        </p:spPr>
        <p:txBody>
          <a:bodyPr/>
          <a:lstStyle/>
          <a:p>
            <a:r>
              <a:rPr lang="fr-FR" dirty="0"/>
              <a:t>Plan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253226"/>
            <a:ext cx="7024687" cy="5040560"/>
          </a:xfrm>
        </p:spPr>
        <p:txBody>
          <a:bodyPr/>
          <a:lstStyle/>
          <a:p>
            <a:r>
              <a:rPr lang="fr-FR" sz="1800" b="0" dirty="0"/>
              <a:t>Introduction : inflammation (voir ana-</a:t>
            </a:r>
            <a:r>
              <a:rPr lang="fr-FR" sz="1800" b="0" dirty="0" err="1"/>
              <a:t>path</a:t>
            </a:r>
            <a:r>
              <a:rPr lang="fr-FR" sz="1800" b="0" dirty="0"/>
              <a:t>)</a:t>
            </a:r>
            <a:endParaRPr lang="fr-FR" sz="1600" b="0" dirty="0"/>
          </a:p>
          <a:p>
            <a:r>
              <a:rPr lang="fr-FR" sz="1800" b="0" dirty="0"/>
              <a:t>Historique</a:t>
            </a:r>
          </a:p>
          <a:p>
            <a:r>
              <a:rPr lang="fr-FR" sz="1800" b="0" dirty="0"/>
              <a:t>Classification</a:t>
            </a:r>
          </a:p>
          <a:p>
            <a:endParaRPr lang="fr-FR" sz="1800" b="0" dirty="0"/>
          </a:p>
          <a:p>
            <a:r>
              <a:rPr lang="fr-FR" sz="2000" dirty="0"/>
              <a:t>Mécanismes d’action des AINS</a:t>
            </a:r>
            <a:endParaRPr lang="fr-FR" sz="1400" dirty="0"/>
          </a:p>
          <a:p>
            <a:pPr marL="857250" lvl="1" indent="-457200"/>
            <a:r>
              <a:rPr lang="fr-FR" sz="1400" b="0" dirty="0"/>
              <a:t>Inhibition des COX</a:t>
            </a:r>
          </a:p>
          <a:p>
            <a:pPr marL="857250" lvl="1" indent="-457200"/>
            <a:r>
              <a:rPr lang="fr-FR" sz="1400" b="0" dirty="0"/>
              <a:t>Sélectivité COX-1/COX-2</a:t>
            </a:r>
          </a:p>
          <a:p>
            <a:pPr marL="857250" lvl="1" indent="-457200"/>
            <a:r>
              <a:rPr lang="fr-FR" sz="1400" b="0" dirty="0"/>
              <a:t>Puissance des AINS</a:t>
            </a:r>
          </a:p>
          <a:p>
            <a:pPr marL="857250" lvl="1" indent="-457200"/>
            <a:endParaRPr lang="fr-FR" sz="1400" b="0" dirty="0"/>
          </a:p>
          <a:p>
            <a:r>
              <a:rPr lang="fr-FR" sz="2000" b="0" dirty="0"/>
              <a:t>Efficacité clinique</a:t>
            </a:r>
          </a:p>
          <a:p>
            <a:endParaRPr lang="fr-FR" i="1" dirty="0"/>
          </a:p>
          <a:p>
            <a:r>
              <a:rPr lang="fr-FR" sz="2000" dirty="0"/>
              <a:t>Indications des AINS en médecine vétérinaire</a:t>
            </a:r>
          </a:p>
          <a:p>
            <a:pPr marL="0" indent="0">
              <a:buNone/>
            </a:pPr>
            <a:endParaRPr lang="fr-FR" sz="2000" b="0" i="1" dirty="0"/>
          </a:p>
        </p:txBody>
      </p:sp>
    </p:spTree>
    <p:extLst>
      <p:ext uri="{BB962C8B-B14F-4D97-AF65-F5344CB8AC3E}">
        <p14:creationId xmlns:p14="http://schemas.microsoft.com/office/powerpoint/2010/main" val="29730002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ChangeArrowheads="1"/>
          </p:cNvSpPr>
          <p:nvPr/>
        </p:nvSpPr>
        <p:spPr bwMode="white">
          <a:xfrm>
            <a:off x="709926" y="2051392"/>
            <a:ext cx="4190120" cy="474980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4805" tIns="47402" rIns="94805" bIns="47402" anchor="ctr"/>
          <a:lstStyle/>
          <a:p>
            <a:pPr algn="ctr">
              <a:buFontTx/>
              <a:buNone/>
              <a:defRPr/>
            </a:pPr>
            <a:endParaRPr lang="en-US" sz="2500" b="1">
              <a:solidFill>
                <a:srgbClr val="000000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431800" y="44624"/>
            <a:ext cx="8186738" cy="1231900"/>
          </a:xfrm>
          <a:noFill/>
          <a:extLst>
            <a:ext uri="{91240B29-F687-4F45-9708-019B960494DF}">
              <a14:hiddenLine xmlns:a14="http://schemas.microsoft.com/office/drawing/2010/main" w="25400" cap="flat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 lIns="198417" tIns="119048" rIns="198417" bIns="119048"/>
          <a:lstStyle/>
          <a:p>
            <a:pPr defTabSz="820738"/>
            <a:r>
              <a:rPr lang="fr-FR" altLang="fr-FR" dirty="0"/>
              <a:t>Puissance des AINS</a:t>
            </a:r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1035362" y="2348880"/>
            <a:ext cx="0" cy="32273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>
            <a:off x="1048062" y="5589240"/>
            <a:ext cx="345453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27655" name="Freeform 7"/>
          <p:cNvSpPr>
            <a:spLocks/>
          </p:cNvSpPr>
          <p:nvPr/>
        </p:nvSpPr>
        <p:spPr bwMode="auto">
          <a:xfrm>
            <a:off x="1108387" y="3029292"/>
            <a:ext cx="3263318" cy="2516188"/>
          </a:xfrm>
          <a:custGeom>
            <a:avLst/>
            <a:gdLst>
              <a:gd name="T0" fmla="*/ 0 w 3763"/>
              <a:gd name="T1" fmla="*/ 2147483647 h 1585"/>
              <a:gd name="T2" fmla="*/ 2147483647 w 3763"/>
              <a:gd name="T3" fmla="*/ 2147483647 h 1585"/>
              <a:gd name="T4" fmla="*/ 2147483647 w 3763"/>
              <a:gd name="T5" fmla="*/ 2147483647 h 1585"/>
              <a:gd name="T6" fmla="*/ 2147483647 w 3763"/>
              <a:gd name="T7" fmla="*/ 2147483647 h 1585"/>
              <a:gd name="T8" fmla="*/ 2147483647 w 3763"/>
              <a:gd name="T9" fmla="*/ 2147483647 h 1585"/>
              <a:gd name="T10" fmla="*/ 2147483647 w 3763"/>
              <a:gd name="T11" fmla="*/ 2147483647 h 1585"/>
              <a:gd name="T12" fmla="*/ 2147483647 w 3763"/>
              <a:gd name="T13" fmla="*/ 2147483647 h 1585"/>
              <a:gd name="T14" fmla="*/ 2147483647 w 3763"/>
              <a:gd name="T15" fmla="*/ 2147483647 h 1585"/>
              <a:gd name="T16" fmla="*/ 2147483647 w 3763"/>
              <a:gd name="T17" fmla="*/ 2147483647 h 1585"/>
              <a:gd name="T18" fmla="*/ 2147483647 w 3763"/>
              <a:gd name="T19" fmla="*/ 2147483647 h 1585"/>
              <a:gd name="T20" fmla="*/ 2147483647 w 3763"/>
              <a:gd name="T21" fmla="*/ 2147483647 h 1585"/>
              <a:gd name="T22" fmla="*/ 2147483647 w 3763"/>
              <a:gd name="T23" fmla="*/ 2147483647 h 1585"/>
              <a:gd name="T24" fmla="*/ 2147483647 w 3763"/>
              <a:gd name="T25" fmla="*/ 2147483647 h 1585"/>
              <a:gd name="T26" fmla="*/ 2147483647 w 3763"/>
              <a:gd name="T27" fmla="*/ 2147483647 h 1585"/>
              <a:gd name="T28" fmla="*/ 2147483647 w 3763"/>
              <a:gd name="T29" fmla="*/ 2147483647 h 1585"/>
              <a:gd name="T30" fmla="*/ 2147483647 w 3763"/>
              <a:gd name="T31" fmla="*/ 2147483647 h 1585"/>
              <a:gd name="T32" fmla="*/ 2147483647 w 3763"/>
              <a:gd name="T33" fmla="*/ 2147483647 h 1585"/>
              <a:gd name="T34" fmla="*/ 2147483647 w 3763"/>
              <a:gd name="T35" fmla="*/ 2147483647 h 1585"/>
              <a:gd name="T36" fmla="*/ 2147483647 w 3763"/>
              <a:gd name="T37" fmla="*/ 2147483647 h 1585"/>
              <a:gd name="T38" fmla="*/ 2147483647 w 3763"/>
              <a:gd name="T39" fmla="*/ 2147483647 h 1585"/>
              <a:gd name="T40" fmla="*/ 2147483647 w 3763"/>
              <a:gd name="T41" fmla="*/ 2147483647 h 1585"/>
              <a:gd name="T42" fmla="*/ 2147483647 w 3763"/>
              <a:gd name="T43" fmla="*/ 2147483647 h 1585"/>
              <a:gd name="T44" fmla="*/ 2147483647 w 3763"/>
              <a:gd name="T45" fmla="*/ 2147483647 h 1585"/>
              <a:gd name="T46" fmla="*/ 2147483647 w 3763"/>
              <a:gd name="T47" fmla="*/ 2147483647 h 1585"/>
              <a:gd name="T48" fmla="*/ 2147483647 w 3763"/>
              <a:gd name="T49" fmla="*/ 2147483647 h 1585"/>
              <a:gd name="T50" fmla="*/ 2147483647 w 3763"/>
              <a:gd name="T51" fmla="*/ 2147483647 h 1585"/>
              <a:gd name="T52" fmla="*/ 2147483647 w 3763"/>
              <a:gd name="T53" fmla="*/ 2147483647 h 1585"/>
              <a:gd name="T54" fmla="*/ 2147483647 w 3763"/>
              <a:gd name="T55" fmla="*/ 2147483647 h 1585"/>
              <a:gd name="T56" fmla="*/ 2147483647 w 3763"/>
              <a:gd name="T57" fmla="*/ 2147483647 h 1585"/>
              <a:gd name="T58" fmla="*/ 2147483647 w 3763"/>
              <a:gd name="T59" fmla="*/ 2147483647 h 1585"/>
              <a:gd name="T60" fmla="*/ 2147483647 w 3763"/>
              <a:gd name="T61" fmla="*/ 2147483647 h 1585"/>
              <a:gd name="T62" fmla="*/ 2147483647 w 3763"/>
              <a:gd name="T63" fmla="*/ 2147483647 h 1585"/>
              <a:gd name="T64" fmla="*/ 2147483647 w 3763"/>
              <a:gd name="T65" fmla="*/ 2147483647 h 1585"/>
              <a:gd name="T66" fmla="*/ 2147483647 w 3763"/>
              <a:gd name="T67" fmla="*/ 2147483647 h 1585"/>
              <a:gd name="T68" fmla="*/ 2147483647 w 3763"/>
              <a:gd name="T69" fmla="*/ 2147483647 h 1585"/>
              <a:gd name="T70" fmla="*/ 2147483647 w 3763"/>
              <a:gd name="T71" fmla="*/ 2147483647 h 1585"/>
              <a:gd name="T72" fmla="*/ 2147483647 w 3763"/>
              <a:gd name="T73" fmla="*/ 2147483647 h 1585"/>
              <a:gd name="T74" fmla="*/ 2147483647 w 3763"/>
              <a:gd name="T75" fmla="*/ 2147483647 h 1585"/>
              <a:gd name="T76" fmla="*/ 2147483647 w 3763"/>
              <a:gd name="T77" fmla="*/ 2147483647 h 1585"/>
              <a:gd name="T78" fmla="*/ 2147483647 w 3763"/>
              <a:gd name="T79" fmla="*/ 0 h 1585"/>
              <a:gd name="T80" fmla="*/ 2147483647 w 3763"/>
              <a:gd name="T81" fmla="*/ 0 h 1585"/>
              <a:gd name="T82" fmla="*/ 2147483647 w 3763"/>
              <a:gd name="T83" fmla="*/ 0 h 1585"/>
              <a:gd name="T84" fmla="*/ 2147483647 w 3763"/>
              <a:gd name="T85" fmla="*/ 0 h 1585"/>
              <a:gd name="T86" fmla="*/ 2147483647 w 3763"/>
              <a:gd name="T87" fmla="*/ 0 h 158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3763" h="1585">
                <a:moveTo>
                  <a:pt x="0" y="1584"/>
                </a:moveTo>
                <a:lnTo>
                  <a:pt x="469" y="1579"/>
                </a:lnTo>
                <a:lnTo>
                  <a:pt x="632" y="1571"/>
                </a:lnTo>
                <a:lnTo>
                  <a:pt x="736" y="1566"/>
                </a:lnTo>
                <a:lnTo>
                  <a:pt x="813" y="1560"/>
                </a:lnTo>
                <a:lnTo>
                  <a:pt x="872" y="1552"/>
                </a:lnTo>
                <a:lnTo>
                  <a:pt x="944" y="1531"/>
                </a:lnTo>
                <a:lnTo>
                  <a:pt x="1005" y="1495"/>
                </a:lnTo>
                <a:lnTo>
                  <a:pt x="1069" y="1454"/>
                </a:lnTo>
                <a:lnTo>
                  <a:pt x="1121" y="1394"/>
                </a:lnTo>
                <a:lnTo>
                  <a:pt x="1159" y="1343"/>
                </a:lnTo>
                <a:lnTo>
                  <a:pt x="1198" y="1283"/>
                </a:lnTo>
                <a:lnTo>
                  <a:pt x="1237" y="1203"/>
                </a:lnTo>
                <a:lnTo>
                  <a:pt x="1266" y="1136"/>
                </a:lnTo>
                <a:lnTo>
                  <a:pt x="1304" y="1045"/>
                </a:lnTo>
                <a:lnTo>
                  <a:pt x="1349" y="939"/>
                </a:lnTo>
                <a:lnTo>
                  <a:pt x="1402" y="830"/>
                </a:lnTo>
                <a:lnTo>
                  <a:pt x="1448" y="720"/>
                </a:lnTo>
                <a:lnTo>
                  <a:pt x="1488" y="631"/>
                </a:lnTo>
                <a:lnTo>
                  <a:pt x="1552" y="502"/>
                </a:lnTo>
                <a:lnTo>
                  <a:pt x="1610" y="398"/>
                </a:lnTo>
                <a:lnTo>
                  <a:pt x="1681" y="288"/>
                </a:lnTo>
                <a:lnTo>
                  <a:pt x="1768" y="192"/>
                </a:lnTo>
                <a:lnTo>
                  <a:pt x="1826" y="152"/>
                </a:lnTo>
                <a:lnTo>
                  <a:pt x="1884" y="126"/>
                </a:lnTo>
                <a:lnTo>
                  <a:pt x="1952" y="96"/>
                </a:lnTo>
                <a:lnTo>
                  <a:pt x="2039" y="71"/>
                </a:lnTo>
                <a:lnTo>
                  <a:pt x="2106" y="56"/>
                </a:lnTo>
                <a:lnTo>
                  <a:pt x="2135" y="51"/>
                </a:lnTo>
                <a:lnTo>
                  <a:pt x="2145" y="51"/>
                </a:lnTo>
                <a:lnTo>
                  <a:pt x="2164" y="46"/>
                </a:lnTo>
                <a:lnTo>
                  <a:pt x="2203" y="40"/>
                </a:lnTo>
                <a:lnTo>
                  <a:pt x="2319" y="30"/>
                </a:lnTo>
                <a:lnTo>
                  <a:pt x="2464" y="15"/>
                </a:lnTo>
                <a:lnTo>
                  <a:pt x="2608" y="10"/>
                </a:lnTo>
                <a:lnTo>
                  <a:pt x="2676" y="5"/>
                </a:lnTo>
                <a:lnTo>
                  <a:pt x="2773" y="5"/>
                </a:lnTo>
                <a:lnTo>
                  <a:pt x="2869" y="5"/>
                </a:lnTo>
                <a:lnTo>
                  <a:pt x="2956" y="5"/>
                </a:lnTo>
                <a:lnTo>
                  <a:pt x="3053" y="0"/>
                </a:lnTo>
                <a:lnTo>
                  <a:pt x="3149" y="0"/>
                </a:lnTo>
                <a:lnTo>
                  <a:pt x="3236" y="0"/>
                </a:lnTo>
                <a:lnTo>
                  <a:pt x="3275" y="0"/>
                </a:lnTo>
                <a:lnTo>
                  <a:pt x="3762" y="0"/>
                </a:lnTo>
              </a:path>
            </a:pathLst>
          </a:custGeom>
          <a:noFill/>
          <a:ln w="50800" cap="rnd" cmpd="sng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805" tIns="47402" rIns="94805" bIns="47402"/>
          <a:lstStyle/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1334577" y="3517572"/>
            <a:ext cx="1029100" cy="45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400" b="1" dirty="0">
                <a:solidFill>
                  <a:srgbClr val="2D2DB9">
                    <a:lumMod val="75000"/>
                  </a:srgbClr>
                </a:solidFill>
              </a:rPr>
              <a:t>COX2</a:t>
            </a: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1907704" y="5589240"/>
            <a:ext cx="1116745" cy="52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b="1" dirty="0">
                <a:solidFill>
                  <a:srgbClr val="000000"/>
                </a:solidFill>
              </a:rPr>
              <a:t>0.05</a:t>
            </a:r>
          </a:p>
        </p:txBody>
      </p:sp>
      <p:sp>
        <p:nvSpPr>
          <p:cNvPr id="35852" name="Line 12"/>
          <p:cNvSpPr>
            <a:spLocks noChangeShapeType="1"/>
          </p:cNvSpPr>
          <p:nvPr/>
        </p:nvSpPr>
        <p:spPr bwMode="auto">
          <a:xfrm>
            <a:off x="952827" y="4304207"/>
            <a:ext cx="6517184" cy="65606"/>
          </a:xfrm>
          <a:prstGeom prst="line">
            <a:avLst/>
          </a:prstGeom>
          <a:noFill/>
          <a:ln w="25400">
            <a:solidFill>
              <a:srgbClr val="0000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5854" name="Line 14"/>
          <p:cNvSpPr>
            <a:spLocks noChangeShapeType="1"/>
          </p:cNvSpPr>
          <p:nvPr/>
        </p:nvSpPr>
        <p:spPr bwMode="auto">
          <a:xfrm flipH="1">
            <a:off x="2311432" y="4304206"/>
            <a:ext cx="28320" cy="1315821"/>
          </a:xfrm>
          <a:prstGeom prst="line">
            <a:avLst/>
          </a:prstGeom>
          <a:noFill/>
          <a:ln w="508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2505274" y="6292095"/>
            <a:ext cx="4273988" cy="366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800" b="1" dirty="0">
                <a:solidFill>
                  <a:srgbClr val="000000"/>
                </a:solidFill>
              </a:rPr>
              <a:t>Concentration en AINS (µg/</a:t>
            </a:r>
            <a:r>
              <a:rPr lang="fr-FR" altLang="fr-FR" sz="1800" b="1" dirty="0" err="1">
                <a:solidFill>
                  <a:srgbClr val="000000"/>
                </a:solidFill>
              </a:rPr>
              <a:t>mL</a:t>
            </a:r>
            <a:r>
              <a:rPr lang="fr-FR" altLang="fr-FR" sz="1800" b="1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 rot="16200000">
            <a:off x="-1553179" y="3893836"/>
            <a:ext cx="3795892" cy="39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000" b="1" dirty="0">
                <a:solidFill>
                  <a:srgbClr val="000000"/>
                </a:solidFill>
              </a:rPr>
              <a:t>Inhibition de l’activité de COX</a:t>
            </a:r>
          </a:p>
        </p:txBody>
      </p:sp>
      <p:sp>
        <p:nvSpPr>
          <p:cNvPr id="23" name="Line 4"/>
          <p:cNvSpPr>
            <a:spLocks noChangeShapeType="1"/>
          </p:cNvSpPr>
          <p:nvPr/>
        </p:nvSpPr>
        <p:spPr bwMode="auto">
          <a:xfrm>
            <a:off x="5311684" y="2392640"/>
            <a:ext cx="0" cy="32273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24" name="Line 5"/>
          <p:cNvSpPr>
            <a:spLocks noChangeShapeType="1"/>
          </p:cNvSpPr>
          <p:nvPr/>
        </p:nvSpPr>
        <p:spPr bwMode="auto">
          <a:xfrm>
            <a:off x="5324384" y="5633000"/>
            <a:ext cx="345453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26" name="Freeform 7"/>
          <p:cNvSpPr>
            <a:spLocks/>
          </p:cNvSpPr>
          <p:nvPr/>
        </p:nvSpPr>
        <p:spPr bwMode="auto">
          <a:xfrm>
            <a:off x="6318673" y="3117422"/>
            <a:ext cx="2873609" cy="2516188"/>
          </a:xfrm>
          <a:custGeom>
            <a:avLst/>
            <a:gdLst>
              <a:gd name="T0" fmla="*/ 0 w 3763"/>
              <a:gd name="T1" fmla="*/ 2147483647 h 1585"/>
              <a:gd name="T2" fmla="*/ 2147483647 w 3763"/>
              <a:gd name="T3" fmla="*/ 2147483647 h 1585"/>
              <a:gd name="T4" fmla="*/ 2147483647 w 3763"/>
              <a:gd name="T5" fmla="*/ 2147483647 h 1585"/>
              <a:gd name="T6" fmla="*/ 2147483647 w 3763"/>
              <a:gd name="T7" fmla="*/ 2147483647 h 1585"/>
              <a:gd name="T8" fmla="*/ 2147483647 w 3763"/>
              <a:gd name="T9" fmla="*/ 2147483647 h 1585"/>
              <a:gd name="T10" fmla="*/ 2147483647 w 3763"/>
              <a:gd name="T11" fmla="*/ 2147483647 h 1585"/>
              <a:gd name="T12" fmla="*/ 2147483647 w 3763"/>
              <a:gd name="T13" fmla="*/ 2147483647 h 1585"/>
              <a:gd name="T14" fmla="*/ 2147483647 w 3763"/>
              <a:gd name="T15" fmla="*/ 2147483647 h 1585"/>
              <a:gd name="T16" fmla="*/ 2147483647 w 3763"/>
              <a:gd name="T17" fmla="*/ 2147483647 h 1585"/>
              <a:gd name="T18" fmla="*/ 2147483647 w 3763"/>
              <a:gd name="T19" fmla="*/ 2147483647 h 1585"/>
              <a:gd name="T20" fmla="*/ 2147483647 w 3763"/>
              <a:gd name="T21" fmla="*/ 2147483647 h 1585"/>
              <a:gd name="T22" fmla="*/ 2147483647 w 3763"/>
              <a:gd name="T23" fmla="*/ 2147483647 h 1585"/>
              <a:gd name="T24" fmla="*/ 2147483647 w 3763"/>
              <a:gd name="T25" fmla="*/ 2147483647 h 1585"/>
              <a:gd name="T26" fmla="*/ 2147483647 w 3763"/>
              <a:gd name="T27" fmla="*/ 2147483647 h 1585"/>
              <a:gd name="T28" fmla="*/ 2147483647 w 3763"/>
              <a:gd name="T29" fmla="*/ 2147483647 h 1585"/>
              <a:gd name="T30" fmla="*/ 2147483647 w 3763"/>
              <a:gd name="T31" fmla="*/ 2147483647 h 1585"/>
              <a:gd name="T32" fmla="*/ 2147483647 w 3763"/>
              <a:gd name="T33" fmla="*/ 2147483647 h 1585"/>
              <a:gd name="T34" fmla="*/ 2147483647 w 3763"/>
              <a:gd name="T35" fmla="*/ 2147483647 h 1585"/>
              <a:gd name="T36" fmla="*/ 2147483647 w 3763"/>
              <a:gd name="T37" fmla="*/ 2147483647 h 1585"/>
              <a:gd name="T38" fmla="*/ 2147483647 w 3763"/>
              <a:gd name="T39" fmla="*/ 2147483647 h 1585"/>
              <a:gd name="T40" fmla="*/ 2147483647 w 3763"/>
              <a:gd name="T41" fmla="*/ 2147483647 h 1585"/>
              <a:gd name="T42" fmla="*/ 2147483647 w 3763"/>
              <a:gd name="T43" fmla="*/ 2147483647 h 1585"/>
              <a:gd name="T44" fmla="*/ 2147483647 w 3763"/>
              <a:gd name="T45" fmla="*/ 2147483647 h 1585"/>
              <a:gd name="T46" fmla="*/ 2147483647 w 3763"/>
              <a:gd name="T47" fmla="*/ 2147483647 h 1585"/>
              <a:gd name="T48" fmla="*/ 2147483647 w 3763"/>
              <a:gd name="T49" fmla="*/ 2147483647 h 1585"/>
              <a:gd name="T50" fmla="*/ 2147483647 w 3763"/>
              <a:gd name="T51" fmla="*/ 2147483647 h 1585"/>
              <a:gd name="T52" fmla="*/ 2147483647 w 3763"/>
              <a:gd name="T53" fmla="*/ 2147483647 h 1585"/>
              <a:gd name="T54" fmla="*/ 2147483647 w 3763"/>
              <a:gd name="T55" fmla="*/ 2147483647 h 1585"/>
              <a:gd name="T56" fmla="*/ 2147483647 w 3763"/>
              <a:gd name="T57" fmla="*/ 2147483647 h 1585"/>
              <a:gd name="T58" fmla="*/ 2147483647 w 3763"/>
              <a:gd name="T59" fmla="*/ 2147483647 h 1585"/>
              <a:gd name="T60" fmla="*/ 2147483647 w 3763"/>
              <a:gd name="T61" fmla="*/ 2147483647 h 1585"/>
              <a:gd name="T62" fmla="*/ 2147483647 w 3763"/>
              <a:gd name="T63" fmla="*/ 2147483647 h 1585"/>
              <a:gd name="T64" fmla="*/ 2147483647 w 3763"/>
              <a:gd name="T65" fmla="*/ 2147483647 h 1585"/>
              <a:gd name="T66" fmla="*/ 2147483647 w 3763"/>
              <a:gd name="T67" fmla="*/ 2147483647 h 1585"/>
              <a:gd name="T68" fmla="*/ 2147483647 w 3763"/>
              <a:gd name="T69" fmla="*/ 2147483647 h 1585"/>
              <a:gd name="T70" fmla="*/ 2147483647 w 3763"/>
              <a:gd name="T71" fmla="*/ 2147483647 h 1585"/>
              <a:gd name="T72" fmla="*/ 2147483647 w 3763"/>
              <a:gd name="T73" fmla="*/ 2147483647 h 1585"/>
              <a:gd name="T74" fmla="*/ 2147483647 w 3763"/>
              <a:gd name="T75" fmla="*/ 2147483647 h 1585"/>
              <a:gd name="T76" fmla="*/ 2147483647 w 3763"/>
              <a:gd name="T77" fmla="*/ 2147483647 h 1585"/>
              <a:gd name="T78" fmla="*/ 2147483647 w 3763"/>
              <a:gd name="T79" fmla="*/ 0 h 1585"/>
              <a:gd name="T80" fmla="*/ 2147483647 w 3763"/>
              <a:gd name="T81" fmla="*/ 0 h 1585"/>
              <a:gd name="T82" fmla="*/ 2147483647 w 3763"/>
              <a:gd name="T83" fmla="*/ 0 h 1585"/>
              <a:gd name="T84" fmla="*/ 2147483647 w 3763"/>
              <a:gd name="T85" fmla="*/ 0 h 1585"/>
              <a:gd name="T86" fmla="*/ 2147483647 w 3763"/>
              <a:gd name="T87" fmla="*/ 0 h 158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3763" h="1585">
                <a:moveTo>
                  <a:pt x="0" y="1584"/>
                </a:moveTo>
                <a:lnTo>
                  <a:pt x="469" y="1579"/>
                </a:lnTo>
                <a:lnTo>
                  <a:pt x="632" y="1571"/>
                </a:lnTo>
                <a:lnTo>
                  <a:pt x="736" y="1566"/>
                </a:lnTo>
                <a:lnTo>
                  <a:pt x="813" y="1560"/>
                </a:lnTo>
                <a:lnTo>
                  <a:pt x="872" y="1552"/>
                </a:lnTo>
                <a:lnTo>
                  <a:pt x="944" y="1531"/>
                </a:lnTo>
                <a:lnTo>
                  <a:pt x="1005" y="1495"/>
                </a:lnTo>
                <a:lnTo>
                  <a:pt x="1069" y="1454"/>
                </a:lnTo>
                <a:lnTo>
                  <a:pt x="1121" y="1394"/>
                </a:lnTo>
                <a:lnTo>
                  <a:pt x="1159" y="1343"/>
                </a:lnTo>
                <a:lnTo>
                  <a:pt x="1198" y="1283"/>
                </a:lnTo>
                <a:lnTo>
                  <a:pt x="1237" y="1203"/>
                </a:lnTo>
                <a:lnTo>
                  <a:pt x="1266" y="1136"/>
                </a:lnTo>
                <a:lnTo>
                  <a:pt x="1304" y="1045"/>
                </a:lnTo>
                <a:lnTo>
                  <a:pt x="1349" y="939"/>
                </a:lnTo>
                <a:lnTo>
                  <a:pt x="1402" y="830"/>
                </a:lnTo>
                <a:lnTo>
                  <a:pt x="1448" y="720"/>
                </a:lnTo>
                <a:lnTo>
                  <a:pt x="1488" y="631"/>
                </a:lnTo>
                <a:lnTo>
                  <a:pt x="1552" y="502"/>
                </a:lnTo>
                <a:lnTo>
                  <a:pt x="1610" y="398"/>
                </a:lnTo>
                <a:lnTo>
                  <a:pt x="1681" y="288"/>
                </a:lnTo>
                <a:lnTo>
                  <a:pt x="1768" y="192"/>
                </a:lnTo>
                <a:lnTo>
                  <a:pt x="1826" y="152"/>
                </a:lnTo>
                <a:lnTo>
                  <a:pt x="1884" y="126"/>
                </a:lnTo>
                <a:lnTo>
                  <a:pt x="1952" y="96"/>
                </a:lnTo>
                <a:lnTo>
                  <a:pt x="2039" y="71"/>
                </a:lnTo>
                <a:lnTo>
                  <a:pt x="2106" y="56"/>
                </a:lnTo>
                <a:lnTo>
                  <a:pt x="2135" y="51"/>
                </a:lnTo>
                <a:lnTo>
                  <a:pt x="2145" y="51"/>
                </a:lnTo>
                <a:lnTo>
                  <a:pt x="2164" y="46"/>
                </a:lnTo>
                <a:lnTo>
                  <a:pt x="2203" y="40"/>
                </a:lnTo>
                <a:lnTo>
                  <a:pt x="2319" y="30"/>
                </a:lnTo>
                <a:lnTo>
                  <a:pt x="2464" y="15"/>
                </a:lnTo>
                <a:lnTo>
                  <a:pt x="2608" y="10"/>
                </a:lnTo>
                <a:lnTo>
                  <a:pt x="2676" y="5"/>
                </a:lnTo>
                <a:lnTo>
                  <a:pt x="2773" y="5"/>
                </a:lnTo>
                <a:lnTo>
                  <a:pt x="2869" y="5"/>
                </a:lnTo>
                <a:lnTo>
                  <a:pt x="2956" y="5"/>
                </a:lnTo>
                <a:lnTo>
                  <a:pt x="3053" y="0"/>
                </a:lnTo>
                <a:lnTo>
                  <a:pt x="3149" y="0"/>
                </a:lnTo>
                <a:lnTo>
                  <a:pt x="3236" y="0"/>
                </a:lnTo>
                <a:lnTo>
                  <a:pt x="3275" y="0"/>
                </a:lnTo>
                <a:lnTo>
                  <a:pt x="3762" y="0"/>
                </a:lnTo>
              </a:path>
            </a:pathLst>
          </a:custGeom>
          <a:noFill/>
          <a:ln w="50800" cap="rnd" cmpd="sng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805" tIns="47402" rIns="94805" bIns="47402"/>
          <a:lstStyle/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8087456" y="3160192"/>
            <a:ext cx="1077940" cy="45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400" b="1" dirty="0">
                <a:solidFill>
                  <a:srgbClr val="2D2DB9">
                    <a:lumMod val="75000"/>
                  </a:srgbClr>
                </a:solidFill>
              </a:rPr>
              <a:t>COX2</a:t>
            </a:r>
          </a:p>
        </p:txBody>
      </p:sp>
      <p:sp>
        <p:nvSpPr>
          <p:cNvPr id="29" name="Rectangle 10"/>
          <p:cNvSpPr>
            <a:spLocks noChangeArrowheads="1"/>
          </p:cNvSpPr>
          <p:nvPr/>
        </p:nvSpPr>
        <p:spPr bwMode="auto">
          <a:xfrm>
            <a:off x="7092280" y="5589240"/>
            <a:ext cx="1116745" cy="52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b="1" dirty="0">
                <a:solidFill>
                  <a:srgbClr val="000000"/>
                </a:solidFill>
              </a:rPr>
              <a:t>0.01</a:t>
            </a:r>
          </a:p>
        </p:txBody>
      </p:sp>
      <p:sp>
        <p:nvSpPr>
          <p:cNvPr id="31" name="Line 14"/>
          <p:cNvSpPr>
            <a:spLocks noChangeShapeType="1"/>
          </p:cNvSpPr>
          <p:nvPr/>
        </p:nvSpPr>
        <p:spPr bwMode="auto">
          <a:xfrm>
            <a:off x="7452321" y="4369814"/>
            <a:ext cx="17690" cy="1219426"/>
          </a:xfrm>
          <a:prstGeom prst="line">
            <a:avLst/>
          </a:prstGeom>
          <a:noFill/>
          <a:ln w="508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4" name="Text Box 18"/>
          <p:cNvSpPr txBox="1">
            <a:spLocks noChangeArrowheads="1"/>
          </p:cNvSpPr>
          <p:nvPr/>
        </p:nvSpPr>
        <p:spPr bwMode="auto">
          <a:xfrm>
            <a:off x="4987706" y="1999491"/>
            <a:ext cx="1196319" cy="40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4805" tIns="47402" rIns="94805" bIns="47402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en-US" altLang="fr-FR" sz="2000" b="1" dirty="0">
                <a:solidFill>
                  <a:srgbClr val="000000"/>
                </a:solidFill>
              </a:rPr>
              <a:t>Imax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029755" y="2108990"/>
            <a:ext cx="1420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fr-FR" dirty="0">
                <a:solidFill>
                  <a:srgbClr val="000000"/>
                </a:solidFill>
              </a:rPr>
              <a:t>AINS 1 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6659652" y="2241488"/>
            <a:ext cx="1420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fr-FR" dirty="0">
                <a:solidFill>
                  <a:srgbClr val="000000"/>
                </a:solidFill>
              </a:rPr>
              <a:t>AINS 2 </a:t>
            </a:r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 bwMode="auto">
          <a:xfrm>
            <a:off x="917014" y="1170992"/>
            <a:ext cx="7487372" cy="648072"/>
          </a:xfrm>
          <a:prstGeom prst="rect">
            <a:avLst/>
          </a:prstGeom>
          <a:solidFill>
            <a:schemeClr val="bg1"/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marL="285750" indent="-2857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b="1">
                <a:solidFill>
                  <a:schemeClr val="tx1"/>
                </a:solidFill>
                <a:latin typeface="+mn-lt"/>
              </a:defRPr>
            </a:lvl3pPr>
            <a:lvl4pPr marL="1543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 b="1">
                <a:solidFill>
                  <a:schemeClr val="tx1"/>
                </a:solidFill>
                <a:latin typeface="+mn-lt"/>
              </a:defRPr>
            </a:lvl4pPr>
            <a:lvl5pPr marL="20002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5pPr>
            <a:lvl6pPr marL="24574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6pPr>
            <a:lvl7pPr marL="29146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7pPr>
            <a:lvl8pPr marL="33718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8pPr>
            <a:lvl9pPr marL="3829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48050">
              <a:lnSpc>
                <a:spcPct val="80000"/>
              </a:lnSpc>
              <a:spcBef>
                <a:spcPct val="100000"/>
              </a:spcBef>
              <a:buFontTx/>
              <a:buNone/>
              <a:defRPr/>
            </a:pPr>
            <a:r>
              <a:rPr lang="fr-FR" kern="0" dirty="0">
                <a:solidFill>
                  <a:srgbClr val="FF6600"/>
                </a:solidFill>
                <a:latin typeface="+mj-lt"/>
              </a:rPr>
              <a:t>La puissance </a:t>
            </a:r>
            <a:r>
              <a:rPr lang="fr-FR" b="0" kern="0" dirty="0">
                <a:latin typeface="+mj-lt"/>
              </a:rPr>
              <a:t>est la concentration nécessaire pour obtenir (inhiber) 50 % des effets. 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6990249" y="858800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>
                <a:solidFill>
                  <a:srgbClr val="FF6600"/>
                </a:solidFill>
                <a:latin typeface="Arial Black" panose="020B0A04020102020204" pitchFamily="34" charset="0"/>
              </a:rPr>
              <a:t>Définition</a:t>
            </a:r>
          </a:p>
        </p:txBody>
      </p:sp>
    </p:spTree>
    <p:extLst>
      <p:ext uri="{BB962C8B-B14F-4D97-AF65-F5344CB8AC3E}">
        <p14:creationId xmlns:p14="http://schemas.microsoft.com/office/powerpoint/2010/main" val="194987148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ChangeArrowheads="1"/>
          </p:cNvSpPr>
          <p:nvPr/>
        </p:nvSpPr>
        <p:spPr bwMode="white">
          <a:xfrm>
            <a:off x="709926" y="2051392"/>
            <a:ext cx="4190120" cy="474980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4805" tIns="47402" rIns="94805" bIns="47402" anchor="ctr"/>
          <a:lstStyle/>
          <a:p>
            <a:pPr algn="ctr">
              <a:buFontTx/>
              <a:buNone/>
              <a:defRPr/>
            </a:pPr>
            <a:endParaRPr lang="en-US" sz="2500" b="1">
              <a:solidFill>
                <a:srgbClr val="000000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431800" y="44624"/>
            <a:ext cx="8186738" cy="1231900"/>
          </a:xfrm>
          <a:noFill/>
          <a:extLst>
            <a:ext uri="{91240B29-F687-4F45-9708-019B960494DF}">
              <a14:hiddenLine xmlns:a14="http://schemas.microsoft.com/office/drawing/2010/main" w="25400" cap="flat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 lIns="198417" tIns="119048" rIns="198417" bIns="119048"/>
          <a:lstStyle/>
          <a:p>
            <a:pPr defTabSz="820738"/>
            <a:r>
              <a:rPr lang="fr-FR" altLang="fr-FR" dirty="0"/>
              <a:t>Puissance des AINS</a:t>
            </a:r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1035362" y="1847974"/>
            <a:ext cx="0" cy="32273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>
            <a:off x="1048062" y="5088334"/>
            <a:ext cx="345453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27655" name="Freeform 7"/>
          <p:cNvSpPr>
            <a:spLocks/>
          </p:cNvSpPr>
          <p:nvPr/>
        </p:nvSpPr>
        <p:spPr bwMode="auto">
          <a:xfrm>
            <a:off x="1108387" y="2528386"/>
            <a:ext cx="3263318" cy="2516188"/>
          </a:xfrm>
          <a:custGeom>
            <a:avLst/>
            <a:gdLst>
              <a:gd name="T0" fmla="*/ 0 w 3763"/>
              <a:gd name="T1" fmla="*/ 2147483647 h 1585"/>
              <a:gd name="T2" fmla="*/ 2147483647 w 3763"/>
              <a:gd name="T3" fmla="*/ 2147483647 h 1585"/>
              <a:gd name="T4" fmla="*/ 2147483647 w 3763"/>
              <a:gd name="T5" fmla="*/ 2147483647 h 1585"/>
              <a:gd name="T6" fmla="*/ 2147483647 w 3763"/>
              <a:gd name="T7" fmla="*/ 2147483647 h 1585"/>
              <a:gd name="T8" fmla="*/ 2147483647 w 3763"/>
              <a:gd name="T9" fmla="*/ 2147483647 h 1585"/>
              <a:gd name="T10" fmla="*/ 2147483647 w 3763"/>
              <a:gd name="T11" fmla="*/ 2147483647 h 1585"/>
              <a:gd name="T12" fmla="*/ 2147483647 w 3763"/>
              <a:gd name="T13" fmla="*/ 2147483647 h 1585"/>
              <a:gd name="T14" fmla="*/ 2147483647 w 3763"/>
              <a:gd name="T15" fmla="*/ 2147483647 h 1585"/>
              <a:gd name="T16" fmla="*/ 2147483647 w 3763"/>
              <a:gd name="T17" fmla="*/ 2147483647 h 1585"/>
              <a:gd name="T18" fmla="*/ 2147483647 w 3763"/>
              <a:gd name="T19" fmla="*/ 2147483647 h 1585"/>
              <a:gd name="T20" fmla="*/ 2147483647 w 3763"/>
              <a:gd name="T21" fmla="*/ 2147483647 h 1585"/>
              <a:gd name="T22" fmla="*/ 2147483647 w 3763"/>
              <a:gd name="T23" fmla="*/ 2147483647 h 1585"/>
              <a:gd name="T24" fmla="*/ 2147483647 w 3763"/>
              <a:gd name="T25" fmla="*/ 2147483647 h 1585"/>
              <a:gd name="T26" fmla="*/ 2147483647 w 3763"/>
              <a:gd name="T27" fmla="*/ 2147483647 h 1585"/>
              <a:gd name="T28" fmla="*/ 2147483647 w 3763"/>
              <a:gd name="T29" fmla="*/ 2147483647 h 1585"/>
              <a:gd name="T30" fmla="*/ 2147483647 w 3763"/>
              <a:gd name="T31" fmla="*/ 2147483647 h 1585"/>
              <a:gd name="T32" fmla="*/ 2147483647 w 3763"/>
              <a:gd name="T33" fmla="*/ 2147483647 h 1585"/>
              <a:gd name="T34" fmla="*/ 2147483647 w 3763"/>
              <a:gd name="T35" fmla="*/ 2147483647 h 1585"/>
              <a:gd name="T36" fmla="*/ 2147483647 w 3763"/>
              <a:gd name="T37" fmla="*/ 2147483647 h 1585"/>
              <a:gd name="T38" fmla="*/ 2147483647 w 3763"/>
              <a:gd name="T39" fmla="*/ 2147483647 h 1585"/>
              <a:gd name="T40" fmla="*/ 2147483647 w 3763"/>
              <a:gd name="T41" fmla="*/ 2147483647 h 1585"/>
              <a:gd name="T42" fmla="*/ 2147483647 w 3763"/>
              <a:gd name="T43" fmla="*/ 2147483647 h 1585"/>
              <a:gd name="T44" fmla="*/ 2147483647 w 3763"/>
              <a:gd name="T45" fmla="*/ 2147483647 h 1585"/>
              <a:gd name="T46" fmla="*/ 2147483647 w 3763"/>
              <a:gd name="T47" fmla="*/ 2147483647 h 1585"/>
              <a:gd name="T48" fmla="*/ 2147483647 w 3763"/>
              <a:gd name="T49" fmla="*/ 2147483647 h 1585"/>
              <a:gd name="T50" fmla="*/ 2147483647 w 3763"/>
              <a:gd name="T51" fmla="*/ 2147483647 h 1585"/>
              <a:gd name="T52" fmla="*/ 2147483647 w 3763"/>
              <a:gd name="T53" fmla="*/ 2147483647 h 1585"/>
              <a:gd name="T54" fmla="*/ 2147483647 w 3763"/>
              <a:gd name="T55" fmla="*/ 2147483647 h 1585"/>
              <a:gd name="T56" fmla="*/ 2147483647 w 3763"/>
              <a:gd name="T57" fmla="*/ 2147483647 h 1585"/>
              <a:gd name="T58" fmla="*/ 2147483647 w 3763"/>
              <a:gd name="T59" fmla="*/ 2147483647 h 1585"/>
              <a:gd name="T60" fmla="*/ 2147483647 w 3763"/>
              <a:gd name="T61" fmla="*/ 2147483647 h 1585"/>
              <a:gd name="T62" fmla="*/ 2147483647 w 3763"/>
              <a:gd name="T63" fmla="*/ 2147483647 h 1585"/>
              <a:gd name="T64" fmla="*/ 2147483647 w 3763"/>
              <a:gd name="T65" fmla="*/ 2147483647 h 1585"/>
              <a:gd name="T66" fmla="*/ 2147483647 w 3763"/>
              <a:gd name="T67" fmla="*/ 2147483647 h 1585"/>
              <a:gd name="T68" fmla="*/ 2147483647 w 3763"/>
              <a:gd name="T69" fmla="*/ 2147483647 h 1585"/>
              <a:gd name="T70" fmla="*/ 2147483647 w 3763"/>
              <a:gd name="T71" fmla="*/ 2147483647 h 1585"/>
              <a:gd name="T72" fmla="*/ 2147483647 w 3763"/>
              <a:gd name="T73" fmla="*/ 2147483647 h 1585"/>
              <a:gd name="T74" fmla="*/ 2147483647 w 3763"/>
              <a:gd name="T75" fmla="*/ 2147483647 h 1585"/>
              <a:gd name="T76" fmla="*/ 2147483647 w 3763"/>
              <a:gd name="T77" fmla="*/ 2147483647 h 1585"/>
              <a:gd name="T78" fmla="*/ 2147483647 w 3763"/>
              <a:gd name="T79" fmla="*/ 0 h 1585"/>
              <a:gd name="T80" fmla="*/ 2147483647 w 3763"/>
              <a:gd name="T81" fmla="*/ 0 h 1585"/>
              <a:gd name="T82" fmla="*/ 2147483647 w 3763"/>
              <a:gd name="T83" fmla="*/ 0 h 1585"/>
              <a:gd name="T84" fmla="*/ 2147483647 w 3763"/>
              <a:gd name="T85" fmla="*/ 0 h 1585"/>
              <a:gd name="T86" fmla="*/ 2147483647 w 3763"/>
              <a:gd name="T87" fmla="*/ 0 h 158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3763" h="1585">
                <a:moveTo>
                  <a:pt x="0" y="1584"/>
                </a:moveTo>
                <a:lnTo>
                  <a:pt x="469" y="1579"/>
                </a:lnTo>
                <a:lnTo>
                  <a:pt x="632" y="1571"/>
                </a:lnTo>
                <a:lnTo>
                  <a:pt x="736" y="1566"/>
                </a:lnTo>
                <a:lnTo>
                  <a:pt x="813" y="1560"/>
                </a:lnTo>
                <a:lnTo>
                  <a:pt x="872" y="1552"/>
                </a:lnTo>
                <a:lnTo>
                  <a:pt x="944" y="1531"/>
                </a:lnTo>
                <a:lnTo>
                  <a:pt x="1005" y="1495"/>
                </a:lnTo>
                <a:lnTo>
                  <a:pt x="1069" y="1454"/>
                </a:lnTo>
                <a:lnTo>
                  <a:pt x="1121" y="1394"/>
                </a:lnTo>
                <a:lnTo>
                  <a:pt x="1159" y="1343"/>
                </a:lnTo>
                <a:lnTo>
                  <a:pt x="1198" y="1283"/>
                </a:lnTo>
                <a:lnTo>
                  <a:pt x="1237" y="1203"/>
                </a:lnTo>
                <a:lnTo>
                  <a:pt x="1266" y="1136"/>
                </a:lnTo>
                <a:lnTo>
                  <a:pt x="1304" y="1045"/>
                </a:lnTo>
                <a:lnTo>
                  <a:pt x="1349" y="939"/>
                </a:lnTo>
                <a:lnTo>
                  <a:pt x="1402" y="830"/>
                </a:lnTo>
                <a:lnTo>
                  <a:pt x="1448" y="720"/>
                </a:lnTo>
                <a:lnTo>
                  <a:pt x="1488" y="631"/>
                </a:lnTo>
                <a:lnTo>
                  <a:pt x="1552" y="502"/>
                </a:lnTo>
                <a:lnTo>
                  <a:pt x="1610" y="398"/>
                </a:lnTo>
                <a:lnTo>
                  <a:pt x="1681" y="288"/>
                </a:lnTo>
                <a:lnTo>
                  <a:pt x="1768" y="192"/>
                </a:lnTo>
                <a:lnTo>
                  <a:pt x="1826" y="152"/>
                </a:lnTo>
                <a:lnTo>
                  <a:pt x="1884" y="126"/>
                </a:lnTo>
                <a:lnTo>
                  <a:pt x="1952" y="96"/>
                </a:lnTo>
                <a:lnTo>
                  <a:pt x="2039" y="71"/>
                </a:lnTo>
                <a:lnTo>
                  <a:pt x="2106" y="56"/>
                </a:lnTo>
                <a:lnTo>
                  <a:pt x="2135" y="51"/>
                </a:lnTo>
                <a:lnTo>
                  <a:pt x="2145" y="51"/>
                </a:lnTo>
                <a:lnTo>
                  <a:pt x="2164" y="46"/>
                </a:lnTo>
                <a:lnTo>
                  <a:pt x="2203" y="40"/>
                </a:lnTo>
                <a:lnTo>
                  <a:pt x="2319" y="30"/>
                </a:lnTo>
                <a:lnTo>
                  <a:pt x="2464" y="15"/>
                </a:lnTo>
                <a:lnTo>
                  <a:pt x="2608" y="10"/>
                </a:lnTo>
                <a:lnTo>
                  <a:pt x="2676" y="5"/>
                </a:lnTo>
                <a:lnTo>
                  <a:pt x="2773" y="5"/>
                </a:lnTo>
                <a:lnTo>
                  <a:pt x="2869" y="5"/>
                </a:lnTo>
                <a:lnTo>
                  <a:pt x="2956" y="5"/>
                </a:lnTo>
                <a:lnTo>
                  <a:pt x="3053" y="0"/>
                </a:lnTo>
                <a:lnTo>
                  <a:pt x="3149" y="0"/>
                </a:lnTo>
                <a:lnTo>
                  <a:pt x="3236" y="0"/>
                </a:lnTo>
                <a:lnTo>
                  <a:pt x="3275" y="0"/>
                </a:lnTo>
                <a:lnTo>
                  <a:pt x="3762" y="0"/>
                </a:lnTo>
              </a:path>
            </a:pathLst>
          </a:custGeom>
          <a:noFill/>
          <a:ln w="50800" cap="rnd" cmpd="sng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805" tIns="47402" rIns="94805" bIns="47402"/>
          <a:lstStyle/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1334577" y="3016666"/>
            <a:ext cx="1029100" cy="45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400" b="1" dirty="0">
                <a:solidFill>
                  <a:srgbClr val="2D2DB9">
                    <a:lumMod val="75000"/>
                  </a:srgbClr>
                </a:solidFill>
              </a:rPr>
              <a:t>COX2</a:t>
            </a: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2231119" y="5232350"/>
            <a:ext cx="1116745" cy="52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b="1" dirty="0">
                <a:solidFill>
                  <a:srgbClr val="000000"/>
                </a:solidFill>
              </a:rPr>
              <a:t>0.1</a:t>
            </a:r>
          </a:p>
        </p:txBody>
      </p:sp>
      <p:sp>
        <p:nvSpPr>
          <p:cNvPr id="35852" name="Line 12"/>
          <p:cNvSpPr>
            <a:spLocks noChangeShapeType="1"/>
          </p:cNvSpPr>
          <p:nvPr/>
        </p:nvSpPr>
        <p:spPr bwMode="auto">
          <a:xfrm>
            <a:off x="910920" y="2832289"/>
            <a:ext cx="7117464" cy="5660"/>
          </a:xfrm>
          <a:prstGeom prst="line">
            <a:avLst/>
          </a:prstGeom>
          <a:noFill/>
          <a:ln w="25400">
            <a:solidFill>
              <a:srgbClr val="0000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5854" name="Line 14"/>
          <p:cNvSpPr>
            <a:spLocks noChangeShapeType="1"/>
          </p:cNvSpPr>
          <p:nvPr/>
        </p:nvSpPr>
        <p:spPr bwMode="auto">
          <a:xfrm flipH="1">
            <a:off x="2535302" y="2946151"/>
            <a:ext cx="78754" cy="2156088"/>
          </a:xfrm>
          <a:prstGeom prst="line">
            <a:avLst/>
          </a:prstGeom>
          <a:noFill/>
          <a:ln w="508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2777662" y="5315880"/>
            <a:ext cx="4273988" cy="366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800" b="1" dirty="0">
                <a:solidFill>
                  <a:srgbClr val="000000"/>
                </a:solidFill>
              </a:rPr>
              <a:t>Concentration en AINS (µg/</a:t>
            </a:r>
            <a:r>
              <a:rPr lang="fr-FR" altLang="fr-FR" sz="1800" b="1" dirty="0" err="1">
                <a:solidFill>
                  <a:srgbClr val="000000"/>
                </a:solidFill>
              </a:rPr>
              <a:t>mL</a:t>
            </a:r>
            <a:r>
              <a:rPr lang="fr-FR" altLang="fr-FR" sz="1800" b="1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 rot="16200000">
            <a:off x="-1553179" y="3392930"/>
            <a:ext cx="3795892" cy="39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000" b="1" dirty="0">
                <a:solidFill>
                  <a:srgbClr val="000000"/>
                </a:solidFill>
              </a:rPr>
              <a:t>Inhibition de l’activité de COX</a:t>
            </a:r>
          </a:p>
        </p:txBody>
      </p:sp>
      <p:sp>
        <p:nvSpPr>
          <p:cNvPr id="23" name="Line 4"/>
          <p:cNvSpPr>
            <a:spLocks noChangeShapeType="1"/>
          </p:cNvSpPr>
          <p:nvPr/>
        </p:nvSpPr>
        <p:spPr bwMode="auto">
          <a:xfrm>
            <a:off x="5311684" y="1891734"/>
            <a:ext cx="0" cy="32273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24" name="Line 5"/>
          <p:cNvSpPr>
            <a:spLocks noChangeShapeType="1"/>
          </p:cNvSpPr>
          <p:nvPr/>
        </p:nvSpPr>
        <p:spPr bwMode="auto">
          <a:xfrm>
            <a:off x="5324384" y="5132094"/>
            <a:ext cx="345453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26" name="Freeform 7"/>
          <p:cNvSpPr>
            <a:spLocks/>
          </p:cNvSpPr>
          <p:nvPr/>
        </p:nvSpPr>
        <p:spPr bwMode="auto">
          <a:xfrm>
            <a:off x="6318673" y="2616516"/>
            <a:ext cx="2873609" cy="2516188"/>
          </a:xfrm>
          <a:custGeom>
            <a:avLst/>
            <a:gdLst>
              <a:gd name="T0" fmla="*/ 0 w 3763"/>
              <a:gd name="T1" fmla="*/ 2147483647 h 1585"/>
              <a:gd name="T2" fmla="*/ 2147483647 w 3763"/>
              <a:gd name="T3" fmla="*/ 2147483647 h 1585"/>
              <a:gd name="T4" fmla="*/ 2147483647 w 3763"/>
              <a:gd name="T5" fmla="*/ 2147483647 h 1585"/>
              <a:gd name="T6" fmla="*/ 2147483647 w 3763"/>
              <a:gd name="T7" fmla="*/ 2147483647 h 1585"/>
              <a:gd name="T8" fmla="*/ 2147483647 w 3763"/>
              <a:gd name="T9" fmla="*/ 2147483647 h 1585"/>
              <a:gd name="T10" fmla="*/ 2147483647 w 3763"/>
              <a:gd name="T11" fmla="*/ 2147483647 h 1585"/>
              <a:gd name="T12" fmla="*/ 2147483647 w 3763"/>
              <a:gd name="T13" fmla="*/ 2147483647 h 1585"/>
              <a:gd name="T14" fmla="*/ 2147483647 w 3763"/>
              <a:gd name="T15" fmla="*/ 2147483647 h 1585"/>
              <a:gd name="T16" fmla="*/ 2147483647 w 3763"/>
              <a:gd name="T17" fmla="*/ 2147483647 h 1585"/>
              <a:gd name="T18" fmla="*/ 2147483647 w 3763"/>
              <a:gd name="T19" fmla="*/ 2147483647 h 1585"/>
              <a:gd name="T20" fmla="*/ 2147483647 w 3763"/>
              <a:gd name="T21" fmla="*/ 2147483647 h 1585"/>
              <a:gd name="T22" fmla="*/ 2147483647 w 3763"/>
              <a:gd name="T23" fmla="*/ 2147483647 h 1585"/>
              <a:gd name="T24" fmla="*/ 2147483647 w 3763"/>
              <a:gd name="T25" fmla="*/ 2147483647 h 1585"/>
              <a:gd name="T26" fmla="*/ 2147483647 w 3763"/>
              <a:gd name="T27" fmla="*/ 2147483647 h 1585"/>
              <a:gd name="T28" fmla="*/ 2147483647 w 3763"/>
              <a:gd name="T29" fmla="*/ 2147483647 h 1585"/>
              <a:gd name="T30" fmla="*/ 2147483647 w 3763"/>
              <a:gd name="T31" fmla="*/ 2147483647 h 1585"/>
              <a:gd name="T32" fmla="*/ 2147483647 w 3763"/>
              <a:gd name="T33" fmla="*/ 2147483647 h 1585"/>
              <a:gd name="T34" fmla="*/ 2147483647 w 3763"/>
              <a:gd name="T35" fmla="*/ 2147483647 h 1585"/>
              <a:gd name="T36" fmla="*/ 2147483647 w 3763"/>
              <a:gd name="T37" fmla="*/ 2147483647 h 1585"/>
              <a:gd name="T38" fmla="*/ 2147483647 w 3763"/>
              <a:gd name="T39" fmla="*/ 2147483647 h 1585"/>
              <a:gd name="T40" fmla="*/ 2147483647 w 3763"/>
              <a:gd name="T41" fmla="*/ 2147483647 h 1585"/>
              <a:gd name="T42" fmla="*/ 2147483647 w 3763"/>
              <a:gd name="T43" fmla="*/ 2147483647 h 1585"/>
              <a:gd name="T44" fmla="*/ 2147483647 w 3763"/>
              <a:gd name="T45" fmla="*/ 2147483647 h 1585"/>
              <a:gd name="T46" fmla="*/ 2147483647 w 3763"/>
              <a:gd name="T47" fmla="*/ 2147483647 h 1585"/>
              <a:gd name="T48" fmla="*/ 2147483647 w 3763"/>
              <a:gd name="T49" fmla="*/ 2147483647 h 1585"/>
              <a:gd name="T50" fmla="*/ 2147483647 w 3763"/>
              <a:gd name="T51" fmla="*/ 2147483647 h 1585"/>
              <a:gd name="T52" fmla="*/ 2147483647 w 3763"/>
              <a:gd name="T53" fmla="*/ 2147483647 h 1585"/>
              <a:gd name="T54" fmla="*/ 2147483647 w 3763"/>
              <a:gd name="T55" fmla="*/ 2147483647 h 1585"/>
              <a:gd name="T56" fmla="*/ 2147483647 w 3763"/>
              <a:gd name="T57" fmla="*/ 2147483647 h 1585"/>
              <a:gd name="T58" fmla="*/ 2147483647 w 3763"/>
              <a:gd name="T59" fmla="*/ 2147483647 h 1585"/>
              <a:gd name="T60" fmla="*/ 2147483647 w 3763"/>
              <a:gd name="T61" fmla="*/ 2147483647 h 1585"/>
              <a:gd name="T62" fmla="*/ 2147483647 w 3763"/>
              <a:gd name="T63" fmla="*/ 2147483647 h 1585"/>
              <a:gd name="T64" fmla="*/ 2147483647 w 3763"/>
              <a:gd name="T65" fmla="*/ 2147483647 h 1585"/>
              <a:gd name="T66" fmla="*/ 2147483647 w 3763"/>
              <a:gd name="T67" fmla="*/ 2147483647 h 1585"/>
              <a:gd name="T68" fmla="*/ 2147483647 w 3763"/>
              <a:gd name="T69" fmla="*/ 2147483647 h 1585"/>
              <a:gd name="T70" fmla="*/ 2147483647 w 3763"/>
              <a:gd name="T71" fmla="*/ 2147483647 h 1585"/>
              <a:gd name="T72" fmla="*/ 2147483647 w 3763"/>
              <a:gd name="T73" fmla="*/ 2147483647 h 1585"/>
              <a:gd name="T74" fmla="*/ 2147483647 w 3763"/>
              <a:gd name="T75" fmla="*/ 2147483647 h 1585"/>
              <a:gd name="T76" fmla="*/ 2147483647 w 3763"/>
              <a:gd name="T77" fmla="*/ 2147483647 h 1585"/>
              <a:gd name="T78" fmla="*/ 2147483647 w 3763"/>
              <a:gd name="T79" fmla="*/ 0 h 1585"/>
              <a:gd name="T80" fmla="*/ 2147483647 w 3763"/>
              <a:gd name="T81" fmla="*/ 0 h 1585"/>
              <a:gd name="T82" fmla="*/ 2147483647 w 3763"/>
              <a:gd name="T83" fmla="*/ 0 h 1585"/>
              <a:gd name="T84" fmla="*/ 2147483647 w 3763"/>
              <a:gd name="T85" fmla="*/ 0 h 1585"/>
              <a:gd name="T86" fmla="*/ 2147483647 w 3763"/>
              <a:gd name="T87" fmla="*/ 0 h 158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3763" h="1585">
                <a:moveTo>
                  <a:pt x="0" y="1584"/>
                </a:moveTo>
                <a:lnTo>
                  <a:pt x="469" y="1579"/>
                </a:lnTo>
                <a:lnTo>
                  <a:pt x="632" y="1571"/>
                </a:lnTo>
                <a:lnTo>
                  <a:pt x="736" y="1566"/>
                </a:lnTo>
                <a:lnTo>
                  <a:pt x="813" y="1560"/>
                </a:lnTo>
                <a:lnTo>
                  <a:pt x="872" y="1552"/>
                </a:lnTo>
                <a:lnTo>
                  <a:pt x="944" y="1531"/>
                </a:lnTo>
                <a:lnTo>
                  <a:pt x="1005" y="1495"/>
                </a:lnTo>
                <a:lnTo>
                  <a:pt x="1069" y="1454"/>
                </a:lnTo>
                <a:lnTo>
                  <a:pt x="1121" y="1394"/>
                </a:lnTo>
                <a:lnTo>
                  <a:pt x="1159" y="1343"/>
                </a:lnTo>
                <a:lnTo>
                  <a:pt x="1198" y="1283"/>
                </a:lnTo>
                <a:lnTo>
                  <a:pt x="1237" y="1203"/>
                </a:lnTo>
                <a:lnTo>
                  <a:pt x="1266" y="1136"/>
                </a:lnTo>
                <a:lnTo>
                  <a:pt x="1304" y="1045"/>
                </a:lnTo>
                <a:lnTo>
                  <a:pt x="1349" y="939"/>
                </a:lnTo>
                <a:lnTo>
                  <a:pt x="1402" y="830"/>
                </a:lnTo>
                <a:lnTo>
                  <a:pt x="1448" y="720"/>
                </a:lnTo>
                <a:lnTo>
                  <a:pt x="1488" y="631"/>
                </a:lnTo>
                <a:lnTo>
                  <a:pt x="1552" y="502"/>
                </a:lnTo>
                <a:lnTo>
                  <a:pt x="1610" y="398"/>
                </a:lnTo>
                <a:lnTo>
                  <a:pt x="1681" y="288"/>
                </a:lnTo>
                <a:lnTo>
                  <a:pt x="1768" y="192"/>
                </a:lnTo>
                <a:lnTo>
                  <a:pt x="1826" y="152"/>
                </a:lnTo>
                <a:lnTo>
                  <a:pt x="1884" y="126"/>
                </a:lnTo>
                <a:lnTo>
                  <a:pt x="1952" y="96"/>
                </a:lnTo>
                <a:lnTo>
                  <a:pt x="2039" y="71"/>
                </a:lnTo>
                <a:lnTo>
                  <a:pt x="2106" y="56"/>
                </a:lnTo>
                <a:lnTo>
                  <a:pt x="2135" y="51"/>
                </a:lnTo>
                <a:lnTo>
                  <a:pt x="2145" y="51"/>
                </a:lnTo>
                <a:lnTo>
                  <a:pt x="2164" y="46"/>
                </a:lnTo>
                <a:lnTo>
                  <a:pt x="2203" y="40"/>
                </a:lnTo>
                <a:lnTo>
                  <a:pt x="2319" y="30"/>
                </a:lnTo>
                <a:lnTo>
                  <a:pt x="2464" y="15"/>
                </a:lnTo>
                <a:lnTo>
                  <a:pt x="2608" y="10"/>
                </a:lnTo>
                <a:lnTo>
                  <a:pt x="2676" y="5"/>
                </a:lnTo>
                <a:lnTo>
                  <a:pt x="2773" y="5"/>
                </a:lnTo>
                <a:lnTo>
                  <a:pt x="2869" y="5"/>
                </a:lnTo>
                <a:lnTo>
                  <a:pt x="2956" y="5"/>
                </a:lnTo>
                <a:lnTo>
                  <a:pt x="3053" y="0"/>
                </a:lnTo>
                <a:lnTo>
                  <a:pt x="3149" y="0"/>
                </a:lnTo>
                <a:lnTo>
                  <a:pt x="3236" y="0"/>
                </a:lnTo>
                <a:lnTo>
                  <a:pt x="3275" y="0"/>
                </a:lnTo>
                <a:lnTo>
                  <a:pt x="3762" y="0"/>
                </a:lnTo>
              </a:path>
            </a:pathLst>
          </a:custGeom>
          <a:noFill/>
          <a:ln w="50800" cap="rnd" cmpd="sng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805" tIns="47402" rIns="94805" bIns="47402"/>
          <a:lstStyle/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8087456" y="2659286"/>
            <a:ext cx="1077940" cy="45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400" b="1" dirty="0">
                <a:solidFill>
                  <a:srgbClr val="2D2DB9">
                    <a:lumMod val="75000"/>
                  </a:srgbClr>
                </a:solidFill>
              </a:rPr>
              <a:t>COX2</a:t>
            </a:r>
          </a:p>
        </p:txBody>
      </p:sp>
      <p:sp>
        <p:nvSpPr>
          <p:cNvPr id="29" name="Rectangle 10"/>
          <p:cNvSpPr>
            <a:spLocks noChangeArrowheads="1"/>
          </p:cNvSpPr>
          <p:nvPr/>
        </p:nvSpPr>
        <p:spPr bwMode="auto">
          <a:xfrm>
            <a:off x="7470011" y="5235460"/>
            <a:ext cx="1116745" cy="52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6" rIns="90478" bIns="44446">
            <a:spAutoFit/>
          </a:bodyPr>
          <a:lstStyle>
            <a:lvl1pPr defTabSz="7604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04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04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04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b="1" dirty="0">
                <a:solidFill>
                  <a:srgbClr val="000000"/>
                </a:solidFill>
              </a:rPr>
              <a:t>0.02</a:t>
            </a:r>
          </a:p>
        </p:txBody>
      </p:sp>
      <p:sp>
        <p:nvSpPr>
          <p:cNvPr id="31" name="Line 14"/>
          <p:cNvSpPr>
            <a:spLocks noChangeShapeType="1"/>
          </p:cNvSpPr>
          <p:nvPr/>
        </p:nvSpPr>
        <p:spPr bwMode="auto">
          <a:xfrm flipH="1">
            <a:off x="7673518" y="2832289"/>
            <a:ext cx="21552" cy="2286833"/>
          </a:xfrm>
          <a:prstGeom prst="line">
            <a:avLst/>
          </a:prstGeom>
          <a:noFill/>
          <a:ln w="508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4" name="Text Box 18"/>
          <p:cNvSpPr txBox="1">
            <a:spLocks noChangeArrowheads="1"/>
          </p:cNvSpPr>
          <p:nvPr/>
        </p:nvSpPr>
        <p:spPr bwMode="auto">
          <a:xfrm>
            <a:off x="4987706" y="1498585"/>
            <a:ext cx="1196319" cy="40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4805" tIns="47402" rIns="94805" bIns="47402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en-US" altLang="fr-FR" sz="2000" b="1" dirty="0">
                <a:solidFill>
                  <a:srgbClr val="000000"/>
                </a:solidFill>
              </a:rPr>
              <a:t>Imax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029755" y="1124744"/>
            <a:ext cx="1420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fr-FR" dirty="0">
                <a:solidFill>
                  <a:srgbClr val="000000"/>
                </a:solidFill>
              </a:rPr>
              <a:t>AINS 1 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7142801" y="1339529"/>
            <a:ext cx="1420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fr-FR" dirty="0">
                <a:solidFill>
                  <a:srgbClr val="000000"/>
                </a:solidFill>
              </a:rPr>
              <a:t>AINS 2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048062" y="1737322"/>
            <a:ext cx="3445678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fr-FR" sz="2000" b="1" dirty="0">
                <a:solidFill>
                  <a:srgbClr val="2D2DB9">
                    <a:lumMod val="75000"/>
                  </a:srgbClr>
                </a:solidFill>
              </a:rPr>
              <a:t>80 % inhibition COX-2 = </a:t>
            </a:r>
            <a:r>
              <a:rPr lang="fr-FR" sz="2400" b="1" u="sng" dirty="0">
                <a:solidFill>
                  <a:srgbClr val="2D2DB9">
                    <a:lumMod val="75000"/>
                  </a:srgbClr>
                </a:solidFill>
              </a:rPr>
              <a:t>même activité</a:t>
            </a:r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 bwMode="auto">
          <a:xfrm>
            <a:off x="1172742" y="5729608"/>
            <a:ext cx="7629927" cy="1012816"/>
          </a:xfrm>
          <a:prstGeom prst="rect">
            <a:avLst/>
          </a:prstGeom>
          <a:solidFill>
            <a:schemeClr val="bg1"/>
          </a:solidFill>
          <a:ln>
            <a:noFill/>
            <a:miter lim="800000"/>
            <a:headEnd/>
            <a:tailEnd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marL="285750" indent="-2857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b="1">
                <a:solidFill>
                  <a:schemeClr val="tx1"/>
                </a:solidFill>
                <a:latin typeface="+mn-lt"/>
              </a:defRPr>
            </a:lvl3pPr>
            <a:lvl4pPr marL="1543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 b="1">
                <a:solidFill>
                  <a:schemeClr val="tx1"/>
                </a:solidFill>
                <a:latin typeface="+mn-lt"/>
              </a:defRPr>
            </a:lvl4pPr>
            <a:lvl5pPr marL="20002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5pPr>
            <a:lvl6pPr marL="24574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6pPr>
            <a:lvl7pPr marL="29146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7pPr>
            <a:lvl8pPr marL="33718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8pPr>
            <a:lvl9pPr marL="3829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9pPr>
          </a:lstStyle>
          <a:p>
            <a:pPr marL="355519" indent="-355519" defTabSz="948050">
              <a:lnSpc>
                <a:spcPct val="80000"/>
              </a:lnSpc>
              <a:spcBef>
                <a:spcPct val="100000"/>
              </a:spcBef>
              <a:defRPr/>
            </a:pPr>
            <a:r>
              <a:rPr lang="fr-FR" kern="0" dirty="0">
                <a:solidFill>
                  <a:srgbClr val="FF6600"/>
                </a:solidFill>
                <a:latin typeface="+mj-lt"/>
              </a:rPr>
              <a:t>La puissance </a:t>
            </a:r>
            <a:r>
              <a:rPr lang="fr-FR" b="0" kern="0" dirty="0">
                <a:latin typeface="+mj-lt"/>
              </a:rPr>
              <a:t>des effets </a:t>
            </a:r>
            <a:r>
              <a:rPr lang="fr-FR" kern="0" dirty="0">
                <a:solidFill>
                  <a:srgbClr val="C00000"/>
                </a:solidFill>
                <a:latin typeface="+mj-lt"/>
              </a:rPr>
              <a:t>ne préjuge pas de l'intérêt clinique </a:t>
            </a:r>
            <a:r>
              <a:rPr lang="fr-FR" b="0" kern="0" dirty="0">
                <a:latin typeface="+mj-lt"/>
              </a:rPr>
              <a:t>d'un AINS et ne permet pas de classer les AINS entre eux</a:t>
            </a:r>
          </a:p>
        </p:txBody>
      </p:sp>
      <p:sp>
        <p:nvSpPr>
          <p:cNvPr id="35" name="Étoile à 5 branches 34"/>
          <p:cNvSpPr/>
          <p:nvPr/>
        </p:nvSpPr>
        <p:spPr>
          <a:xfrm>
            <a:off x="856729" y="5408466"/>
            <a:ext cx="792241" cy="79208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43958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 animBg="1"/>
      <p:bldP spid="3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65600" y="353914"/>
            <a:ext cx="7872413" cy="1058862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dirty="0"/>
              <a:t>Puissance des AINS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48880"/>
            <a:ext cx="8229600" cy="3687762"/>
          </a:xfrm>
          <a:solidFill>
            <a:schemeClr val="bg1"/>
          </a:solidFill>
          <a:ln>
            <a:miter lim="800000"/>
            <a:headEnd/>
            <a:tailEnd/>
          </a:ln>
        </p:spPr>
        <p:txBody>
          <a:bodyPr lIns="91430" tIns="45715" rIns="91430" bIns="45715"/>
          <a:lstStyle/>
          <a:p>
            <a:pPr marL="0" indent="0" defTabSz="948050">
              <a:lnSpc>
                <a:spcPct val="80000"/>
              </a:lnSpc>
              <a:spcBef>
                <a:spcPct val="100000"/>
              </a:spcBef>
              <a:buNone/>
              <a:defRPr/>
            </a:pPr>
            <a:r>
              <a:rPr lang="fr-FR" dirty="0">
                <a:solidFill>
                  <a:srgbClr val="00B050"/>
                </a:solidFill>
                <a:latin typeface="+mj-lt"/>
              </a:rPr>
              <a:t>Remarque : </a:t>
            </a:r>
            <a:r>
              <a:rPr lang="fr-FR" b="0" dirty="0">
                <a:latin typeface="+mj-lt"/>
              </a:rPr>
              <a:t>Un avantage d’un médicament puissant est de permettre de traiter </a:t>
            </a:r>
            <a:r>
              <a:rPr lang="fr-FR" dirty="0">
                <a:solidFill>
                  <a:srgbClr val="C00000"/>
                </a:solidFill>
                <a:latin typeface="+mj-lt"/>
              </a:rPr>
              <a:t>un animal de grand format avec un petit volume</a:t>
            </a:r>
            <a:r>
              <a:rPr lang="fr-FR" b="0" dirty="0">
                <a:latin typeface="+mj-lt"/>
              </a:rPr>
              <a:t> </a:t>
            </a:r>
          </a:p>
          <a:p>
            <a:pPr marL="0" indent="0" algn="ctr" defTabSz="948050">
              <a:lnSpc>
                <a:spcPct val="80000"/>
              </a:lnSpc>
              <a:spcBef>
                <a:spcPct val="100000"/>
              </a:spcBef>
              <a:buNone/>
              <a:defRPr/>
            </a:pPr>
            <a:endParaRPr lang="fr-FR" b="0" dirty="0">
              <a:latin typeface="+mj-lt"/>
            </a:endParaRPr>
          </a:p>
          <a:p>
            <a:pPr marL="0" indent="0" algn="ctr" defTabSz="948050">
              <a:lnSpc>
                <a:spcPct val="80000"/>
              </a:lnSpc>
              <a:spcBef>
                <a:spcPct val="100000"/>
              </a:spcBef>
              <a:buNone/>
              <a:defRPr/>
            </a:pPr>
            <a:r>
              <a:rPr lang="fr-FR" b="0" dirty="0" err="1">
                <a:latin typeface="+mj-lt"/>
              </a:rPr>
              <a:t>Firocoxib</a:t>
            </a:r>
            <a:r>
              <a:rPr lang="fr-FR" b="0" dirty="0">
                <a:latin typeface="+mj-lt"/>
              </a:rPr>
              <a:t> chez le cheval</a:t>
            </a: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 bwMode="auto">
          <a:xfrm>
            <a:off x="2756366" y="4221088"/>
            <a:ext cx="3690882" cy="432048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285750" indent="-2857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b="1">
                <a:solidFill>
                  <a:schemeClr val="tx1"/>
                </a:solidFill>
                <a:latin typeface="+mn-lt"/>
              </a:defRPr>
            </a:lvl3pPr>
            <a:lvl4pPr marL="1543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 b="1">
                <a:solidFill>
                  <a:schemeClr val="tx1"/>
                </a:solidFill>
                <a:latin typeface="+mn-lt"/>
              </a:defRPr>
            </a:lvl4pPr>
            <a:lvl5pPr marL="20002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5pPr>
            <a:lvl6pPr marL="24574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6pPr>
            <a:lvl7pPr marL="29146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7pPr>
            <a:lvl8pPr marL="33718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8pPr>
            <a:lvl9pPr marL="3829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9pPr>
          </a:lstStyle>
          <a:p>
            <a:endParaRPr lang="fr-FR" sz="2800" kern="0" dirty="0"/>
          </a:p>
          <a:p>
            <a:endParaRPr lang="fr-FR" sz="2800" kern="0" dirty="0"/>
          </a:p>
          <a:p>
            <a:endParaRPr lang="fr-FR" sz="2800" kern="0" dirty="0"/>
          </a:p>
        </p:txBody>
      </p:sp>
      <p:sp>
        <p:nvSpPr>
          <p:cNvPr id="5" name="ZoneTexte 4"/>
          <p:cNvSpPr txBox="1"/>
          <p:nvPr/>
        </p:nvSpPr>
        <p:spPr>
          <a:xfrm>
            <a:off x="5148064" y="3851756"/>
            <a:ext cx="1505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1800" dirty="0">
                <a:solidFill>
                  <a:srgbClr val="00B0F0"/>
                </a:solidFill>
                <a:latin typeface="Arial Black" panose="020B0A04020102020204" pitchFamily="34" charset="0"/>
              </a:rPr>
              <a:t>Exemple</a:t>
            </a:r>
          </a:p>
        </p:txBody>
      </p:sp>
    </p:spTree>
    <p:extLst>
      <p:ext uri="{BB962C8B-B14F-4D97-AF65-F5344CB8AC3E}">
        <p14:creationId xmlns:p14="http://schemas.microsoft.com/office/powerpoint/2010/main" val="9225511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39850" y="476672"/>
            <a:ext cx="6464300" cy="746125"/>
          </a:xfrm>
          <a:noFill/>
          <a:extLst>
            <a:ext uri="{91240B29-F687-4F45-9708-019B960494DF}">
              <a14:hiddenLine xmlns:a14="http://schemas.microsoft.com/office/drawing/2010/main" w="25400" cap="flat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 lIns="197489" tIns="118493" rIns="197489" bIns="118493"/>
          <a:lstStyle/>
          <a:p>
            <a:r>
              <a:rPr lang="fr-FR" altLang="fr-FR" dirty="0"/>
              <a:t>Essais cliniques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838" y="1922463"/>
            <a:ext cx="8512175" cy="42513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808" tIns="46081" rIns="93808" bIns="46081"/>
          <a:lstStyle/>
          <a:p>
            <a:pPr>
              <a:lnSpc>
                <a:spcPct val="105000"/>
              </a:lnSpc>
              <a:spcBef>
                <a:spcPct val="50000"/>
              </a:spcBef>
              <a:defRPr/>
            </a:pPr>
            <a:r>
              <a:rPr lang="fr-FR" sz="2000" u="sng" dirty="0">
                <a:latin typeface="+mj-lt"/>
              </a:rPr>
              <a:t>Réalisés par les industries pharmaceutiques</a:t>
            </a:r>
          </a:p>
          <a:p>
            <a:pPr>
              <a:lnSpc>
                <a:spcPct val="105000"/>
              </a:lnSpc>
              <a:spcBef>
                <a:spcPct val="50000"/>
              </a:spcBef>
              <a:defRPr/>
            </a:pPr>
            <a:r>
              <a:rPr lang="fr-FR" sz="2000" b="0" dirty="0">
                <a:latin typeface="+mj-lt"/>
              </a:rPr>
              <a:t>Publiés dans les médias non-scientifiques (journaux publicitaires, congrès,...)</a:t>
            </a:r>
          </a:p>
          <a:p>
            <a:pPr>
              <a:lnSpc>
                <a:spcPct val="105000"/>
              </a:lnSpc>
              <a:spcBef>
                <a:spcPct val="50000"/>
              </a:spcBef>
              <a:defRPr/>
            </a:pPr>
            <a:r>
              <a:rPr lang="fr-FR" sz="2000" b="0" dirty="0">
                <a:latin typeface="+mj-lt"/>
              </a:rPr>
              <a:t>Difficulté d'avoir des critères de jugement avec de bonnes performances de mesure</a:t>
            </a:r>
          </a:p>
          <a:p>
            <a:pPr>
              <a:lnSpc>
                <a:spcPct val="105000"/>
              </a:lnSpc>
              <a:spcBef>
                <a:spcPct val="50000"/>
              </a:spcBef>
              <a:defRPr/>
            </a:pPr>
            <a:endParaRPr lang="fr-FR" sz="2000" b="0" dirty="0">
              <a:latin typeface="+mj-lt"/>
            </a:endParaRPr>
          </a:p>
          <a:p>
            <a:pPr marL="0" indent="0">
              <a:lnSpc>
                <a:spcPct val="105000"/>
              </a:lnSpc>
              <a:spcBef>
                <a:spcPct val="50000"/>
              </a:spcBef>
              <a:buFontTx/>
              <a:buNone/>
              <a:defRPr/>
            </a:pPr>
            <a:r>
              <a:rPr lang="fr-FR" sz="2800" dirty="0">
                <a:solidFill>
                  <a:srgbClr val="C00000"/>
                </a:solidFill>
                <a:latin typeface="+mj-lt"/>
              </a:rPr>
              <a:t>		Biais de publication</a:t>
            </a:r>
          </a:p>
        </p:txBody>
      </p:sp>
      <p:sp>
        <p:nvSpPr>
          <p:cNvPr id="5" name="Étoile à 5 branches 4"/>
          <p:cNvSpPr/>
          <p:nvPr/>
        </p:nvSpPr>
        <p:spPr>
          <a:xfrm>
            <a:off x="971600" y="4264330"/>
            <a:ext cx="864384" cy="79208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4064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15954"/>
            <a:ext cx="1085850" cy="95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260648"/>
            <a:ext cx="6688137" cy="1230312"/>
          </a:xfrm>
          <a:noFill/>
          <a:extLst>
            <a:ext uri="{91240B29-F687-4F45-9708-019B960494DF}">
              <a14:hiddenLine xmlns:a14="http://schemas.microsoft.com/office/drawing/2010/main" w="25400" cap="flat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 lIns="197489" tIns="118493" rIns="197489" bIns="118493"/>
          <a:lstStyle/>
          <a:p>
            <a:r>
              <a:rPr lang="fr-FR" altLang="fr-FR" dirty="0"/>
              <a:t>Essais cliniques</a:t>
            </a:r>
            <a:endParaRPr lang="fr-FR" altLang="fr-FR" u="sng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204864"/>
            <a:ext cx="8281988" cy="39449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808" tIns="46081" rIns="93808" bIns="46081"/>
          <a:lstStyle/>
          <a:p>
            <a:pPr>
              <a:spcBef>
                <a:spcPct val="60000"/>
              </a:spcBef>
              <a:defRPr/>
            </a:pPr>
            <a:r>
              <a:rPr lang="fr-FR" sz="2800" dirty="0">
                <a:solidFill>
                  <a:srgbClr val="C00000"/>
                </a:solidFill>
                <a:latin typeface="+mj-lt"/>
              </a:rPr>
              <a:t>Formulation des conclusions</a:t>
            </a:r>
          </a:p>
          <a:p>
            <a:pPr marL="0" indent="0">
              <a:spcBef>
                <a:spcPct val="60000"/>
              </a:spcBef>
              <a:buNone/>
              <a:defRPr/>
            </a:pPr>
            <a:r>
              <a:rPr lang="fr-FR" sz="2400" b="0" dirty="0">
                <a:latin typeface="+mj-lt"/>
              </a:rPr>
              <a:t>Le produit X n'est </a:t>
            </a:r>
            <a:r>
              <a:rPr lang="fr-FR" sz="2400" dirty="0">
                <a:latin typeface="+mj-lt"/>
              </a:rPr>
              <a:t>pas différent </a:t>
            </a:r>
            <a:r>
              <a:rPr lang="fr-FR" sz="2400" b="0" dirty="0">
                <a:latin typeface="+mj-lt"/>
              </a:rPr>
              <a:t>du produit de référence Y</a:t>
            </a:r>
          </a:p>
          <a:p>
            <a:pPr marL="0" indent="0">
              <a:spcBef>
                <a:spcPct val="60000"/>
              </a:spcBef>
              <a:buNone/>
              <a:defRPr/>
            </a:pPr>
            <a:r>
              <a:rPr lang="fr-FR" b="0" dirty="0">
                <a:latin typeface="+mj-lt"/>
              </a:rPr>
              <a:t>Le produit X n’est </a:t>
            </a:r>
            <a:r>
              <a:rPr lang="fr-FR" dirty="0">
                <a:latin typeface="+mj-lt"/>
              </a:rPr>
              <a:t>pas inférieur </a:t>
            </a:r>
            <a:r>
              <a:rPr lang="fr-FR" b="0" dirty="0">
                <a:latin typeface="+mj-lt"/>
              </a:rPr>
              <a:t>au produit Y</a:t>
            </a:r>
            <a:endParaRPr lang="fr-FR" sz="2400" b="0" dirty="0">
              <a:latin typeface="+mj-lt"/>
            </a:endParaRPr>
          </a:p>
          <a:p>
            <a:pPr marL="457200" lvl="1" indent="0">
              <a:spcBef>
                <a:spcPct val="60000"/>
              </a:spcBef>
              <a:buFontTx/>
              <a:buNone/>
              <a:defRPr/>
            </a:pPr>
            <a:endParaRPr lang="fr-FR" sz="2400" b="0" dirty="0">
              <a:latin typeface="+mj-lt"/>
            </a:endParaRPr>
          </a:p>
          <a:p>
            <a:pPr marL="457200" lvl="1" indent="0" algn="ctr">
              <a:spcBef>
                <a:spcPct val="60000"/>
              </a:spcBef>
              <a:buFontTx/>
              <a:buNone/>
              <a:defRPr/>
            </a:pPr>
            <a:r>
              <a:rPr lang="fr-FR" sz="2800" dirty="0">
                <a:solidFill>
                  <a:schemeClr val="tx2"/>
                </a:solidFill>
                <a:latin typeface="+mj-lt"/>
              </a:rPr>
              <a:t>Ceci n'est pas la preuve de l'équivalence thérapeutique de X </a:t>
            </a:r>
            <a:r>
              <a:rPr lang="fr-FR" sz="3200" dirty="0">
                <a:solidFill>
                  <a:schemeClr val="tx2"/>
                </a:solidFill>
                <a:latin typeface="+mj-lt"/>
              </a:rPr>
              <a:t>et Y</a:t>
            </a:r>
          </a:p>
        </p:txBody>
      </p:sp>
    </p:spTree>
    <p:extLst>
      <p:ext uri="{BB962C8B-B14F-4D97-AF65-F5344CB8AC3E}">
        <p14:creationId xmlns:p14="http://schemas.microsoft.com/office/powerpoint/2010/main" val="26123943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1422068"/>
            <a:ext cx="7704856" cy="4176464"/>
          </a:xfrm>
          <a:ln w="38100">
            <a:solidFill>
              <a:srgbClr val="00B0F0"/>
            </a:solidFill>
          </a:ln>
        </p:spPr>
        <p:txBody>
          <a:bodyPr/>
          <a:lstStyle/>
          <a:p>
            <a:r>
              <a:rPr lang="fr-FR" sz="2000" b="0" dirty="0"/>
              <a:t>Non infériorité du </a:t>
            </a:r>
            <a:r>
              <a:rPr lang="fr-FR" sz="2000" b="0" dirty="0" err="1"/>
              <a:t>robenacoxib</a:t>
            </a:r>
            <a:r>
              <a:rPr lang="fr-FR" sz="2000" b="0" dirty="0"/>
              <a:t> vs </a:t>
            </a:r>
            <a:r>
              <a:rPr lang="fr-FR" sz="2000" b="0" dirty="0" err="1"/>
              <a:t>meloxicam</a:t>
            </a:r>
            <a:r>
              <a:rPr lang="fr-FR" sz="2000" b="0" dirty="0"/>
              <a:t> pour chirurgies majeures des tissus mous</a:t>
            </a:r>
          </a:p>
          <a:p>
            <a:pPr marL="0" indent="0">
              <a:buNone/>
            </a:pPr>
            <a:r>
              <a:rPr lang="fr-FR" sz="1600" b="0" dirty="0"/>
              <a:t>BMC </a:t>
            </a:r>
            <a:r>
              <a:rPr lang="fr-FR" sz="1600" b="0" dirty="0" err="1"/>
              <a:t>Vet</a:t>
            </a:r>
            <a:r>
              <a:rPr lang="fr-FR" sz="1600" b="0" dirty="0"/>
              <a:t> </a:t>
            </a:r>
            <a:r>
              <a:rPr lang="fr-FR" sz="1600" b="0" dirty="0" err="1"/>
              <a:t>Research</a:t>
            </a:r>
            <a:r>
              <a:rPr lang="fr-FR" sz="1600" b="0" dirty="0"/>
              <a:t> 2013 9 92 </a:t>
            </a:r>
          </a:p>
          <a:p>
            <a:pPr marL="0" indent="0">
              <a:buNone/>
            </a:pPr>
            <a:endParaRPr lang="fr-FR" sz="2000" b="0" dirty="0"/>
          </a:p>
          <a:p>
            <a:r>
              <a:rPr lang="fr-FR" sz="2000" b="0" dirty="0"/>
              <a:t>Non infériorité du </a:t>
            </a:r>
            <a:r>
              <a:rPr lang="fr-FR" sz="2000" b="0" dirty="0" err="1"/>
              <a:t>cimicoxib</a:t>
            </a:r>
            <a:r>
              <a:rPr lang="fr-FR" sz="2000" b="0" dirty="0"/>
              <a:t> vs </a:t>
            </a:r>
            <a:r>
              <a:rPr lang="fr-FR" sz="2000" b="0" dirty="0" err="1"/>
              <a:t>carprofène</a:t>
            </a:r>
            <a:r>
              <a:rPr lang="fr-FR" sz="2000" b="0" dirty="0"/>
              <a:t> pour chirurgies </a:t>
            </a:r>
          </a:p>
          <a:p>
            <a:pPr marL="0" indent="0">
              <a:buNone/>
            </a:pPr>
            <a:r>
              <a:rPr lang="fr-FR" sz="1600" b="0" dirty="0"/>
              <a:t>J Small </a:t>
            </a:r>
            <a:r>
              <a:rPr lang="fr-FR" sz="1600" b="0" dirty="0" err="1"/>
              <a:t>Anim</a:t>
            </a:r>
            <a:r>
              <a:rPr lang="fr-FR" sz="1600" b="0" dirty="0"/>
              <a:t> </a:t>
            </a:r>
            <a:r>
              <a:rPr lang="fr-FR" sz="1600" b="0" dirty="0" err="1"/>
              <a:t>Pract</a:t>
            </a:r>
            <a:r>
              <a:rPr lang="fr-FR" sz="1600" b="0" dirty="0"/>
              <a:t> 2013 54 (6) 304 </a:t>
            </a:r>
          </a:p>
          <a:p>
            <a:endParaRPr lang="fr-FR" sz="2000" b="0" dirty="0"/>
          </a:p>
          <a:p>
            <a:r>
              <a:rPr lang="fr-FR" sz="2000" b="0" dirty="0"/>
              <a:t>Non infériorité du </a:t>
            </a:r>
            <a:r>
              <a:rPr lang="fr-FR" sz="2000" b="0" dirty="0" err="1"/>
              <a:t>mavacoxib</a:t>
            </a:r>
            <a:r>
              <a:rPr lang="fr-FR" sz="2000" b="0" dirty="0"/>
              <a:t> vs </a:t>
            </a:r>
            <a:r>
              <a:rPr lang="fr-FR" sz="2000" b="0" dirty="0" err="1"/>
              <a:t>carprofène</a:t>
            </a:r>
            <a:r>
              <a:rPr lang="fr-FR" sz="2000" b="0" dirty="0"/>
              <a:t> pour arthrose </a:t>
            </a:r>
          </a:p>
          <a:p>
            <a:pPr marL="0" indent="0">
              <a:buNone/>
            </a:pPr>
            <a:r>
              <a:rPr lang="fr-FR" sz="1600" b="0" dirty="0" err="1"/>
              <a:t>Vet</a:t>
            </a:r>
            <a:r>
              <a:rPr lang="fr-FR" sz="1600" b="0" dirty="0"/>
              <a:t> Record 2015 176 284</a:t>
            </a:r>
          </a:p>
          <a:p>
            <a:pPr marL="0" indent="0">
              <a:buNone/>
            </a:pPr>
            <a:endParaRPr lang="fr-FR" sz="2000" b="0" dirty="0"/>
          </a:p>
          <a:p>
            <a:r>
              <a:rPr lang="fr-FR" sz="2000" b="0" dirty="0" err="1"/>
              <a:t>Mavacoxib</a:t>
            </a:r>
            <a:r>
              <a:rPr lang="fr-FR" sz="2000" b="0" dirty="0"/>
              <a:t> vs </a:t>
            </a:r>
            <a:r>
              <a:rPr lang="fr-FR" sz="2000" b="0" dirty="0" err="1"/>
              <a:t>meloxicam</a:t>
            </a:r>
            <a:r>
              <a:rPr lang="fr-FR" sz="2000" b="0" dirty="0"/>
              <a:t> ont une efficacité clinique équivalente</a:t>
            </a:r>
          </a:p>
          <a:p>
            <a:pPr marL="0" indent="0">
              <a:buNone/>
            </a:pPr>
            <a:r>
              <a:rPr lang="fr-FR" sz="1600" b="0" dirty="0" err="1"/>
              <a:t>Vet</a:t>
            </a:r>
            <a:r>
              <a:rPr lang="fr-FR" sz="1600" b="0" dirty="0"/>
              <a:t> Record 2014 175 280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331640" y="188640"/>
            <a:ext cx="6688137" cy="123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7489" tIns="118493" rIns="197489" bIns="118493" numCol="1" anchor="ctr" anchorCtr="0" compatLnSpc="1">
            <a:prstTxWarp prst="textNoShape">
              <a:avLst/>
            </a:prstTxWarp>
          </a:bodyPr>
          <a:lstStyle>
            <a:lvl1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Arial" charset="0"/>
              </a:defRPr>
            </a:lvl2pPr>
            <a:lvl3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Arial" charset="0"/>
              </a:defRPr>
            </a:lvl3pPr>
            <a:lvl4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Arial" charset="0"/>
              </a:defRPr>
            </a:lvl4pPr>
            <a:lvl5pPr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00000"/>
                </a:solidFill>
                <a:latin typeface="Arial" charset="0"/>
              </a:defRPr>
            </a:lvl5pPr>
            <a:lvl6pPr marL="4572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Unicode MS" pitchFamily="34" charset="-128"/>
              </a:defRPr>
            </a:lvl6pPr>
            <a:lvl7pPr marL="9144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Unicode MS" pitchFamily="34" charset="-128"/>
              </a:defRPr>
            </a:lvl7pPr>
            <a:lvl8pPr marL="13716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Unicode MS" pitchFamily="34" charset="-128"/>
              </a:defRPr>
            </a:lvl8pPr>
            <a:lvl9pPr marL="1828800" algn="ctr" defTabSz="7620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Unicode MS" pitchFamily="34" charset="-128"/>
              </a:defRPr>
            </a:lvl9pPr>
          </a:lstStyle>
          <a:p>
            <a:pPr>
              <a:buNone/>
            </a:pPr>
            <a:r>
              <a:rPr lang="fr-FR" altLang="fr-FR" kern="0" dirty="0"/>
              <a:t>Essais cliniques</a:t>
            </a:r>
            <a:endParaRPr lang="fr-FR" altLang="fr-FR" u="sng" kern="0" dirty="0"/>
          </a:p>
        </p:txBody>
      </p:sp>
      <p:sp>
        <p:nvSpPr>
          <p:cNvPr id="8" name="ZoneTexte 7"/>
          <p:cNvSpPr txBox="1"/>
          <p:nvPr/>
        </p:nvSpPr>
        <p:spPr>
          <a:xfrm>
            <a:off x="6976627" y="1052736"/>
            <a:ext cx="1411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>
                <a:solidFill>
                  <a:srgbClr val="00B0F0"/>
                </a:solidFill>
                <a:latin typeface="Arial Black" panose="020B0A04020102020204" pitchFamily="34" charset="0"/>
              </a:rPr>
              <a:t>Exemples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847737" y="5733256"/>
            <a:ext cx="7448525" cy="830997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2400" b="1" dirty="0"/>
              <a:t>Dans tous les essais, les auteurs sont affiliés au laboratoire produisant le produit test. </a:t>
            </a:r>
          </a:p>
        </p:txBody>
      </p:sp>
      <p:sp>
        <p:nvSpPr>
          <p:cNvPr id="7" name="Étoile à 5 branches 6"/>
          <p:cNvSpPr/>
          <p:nvPr/>
        </p:nvSpPr>
        <p:spPr>
          <a:xfrm>
            <a:off x="251520" y="5445224"/>
            <a:ext cx="792241" cy="79208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391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re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7920037" cy="1143000"/>
          </a:xfrm>
        </p:spPr>
        <p:txBody>
          <a:bodyPr/>
          <a:lstStyle/>
          <a:p>
            <a:r>
              <a:rPr lang="fr-FR" altLang="fr-FR" dirty="0"/>
              <a:t>Indications principales des AINS en médecine vétérinaire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08684" y="1844824"/>
            <a:ext cx="7688014" cy="4616450"/>
          </a:xfrm>
        </p:spPr>
        <p:txBody>
          <a:bodyPr/>
          <a:lstStyle/>
          <a:p>
            <a:pPr>
              <a:defRPr/>
            </a:pPr>
            <a:r>
              <a:rPr lang="fr-FR" dirty="0">
                <a:solidFill>
                  <a:srgbClr val="C00000"/>
                </a:solidFill>
              </a:rPr>
              <a:t>Douleurs</a:t>
            </a:r>
            <a:r>
              <a:rPr lang="fr-FR" dirty="0"/>
              <a:t> et inflammations associées à </a:t>
            </a:r>
          </a:p>
          <a:p>
            <a:pPr lvl="1">
              <a:defRPr/>
            </a:pPr>
            <a:r>
              <a:rPr lang="fr-FR" dirty="0">
                <a:solidFill>
                  <a:srgbClr val="FF0000"/>
                </a:solidFill>
              </a:rPr>
              <a:t>des affections ostéo-articulaires et musculo-squelettiques</a:t>
            </a:r>
          </a:p>
          <a:p>
            <a:pPr lvl="1">
              <a:defRPr/>
            </a:pPr>
            <a:r>
              <a:rPr lang="fr-FR" b="0" dirty="0"/>
              <a:t>des actes chirurgicaux</a:t>
            </a:r>
          </a:p>
          <a:p>
            <a:pPr lvl="1">
              <a:defRPr/>
            </a:pPr>
            <a:r>
              <a:rPr lang="fr-FR" b="0" dirty="0"/>
              <a:t>des processus cancéreux</a:t>
            </a:r>
          </a:p>
          <a:p>
            <a:pPr lvl="1">
              <a:defRPr/>
            </a:pPr>
            <a:r>
              <a:rPr lang="fr-FR" b="0" dirty="0"/>
              <a:t>….</a:t>
            </a:r>
          </a:p>
          <a:p>
            <a:pPr lvl="1">
              <a:defRPr/>
            </a:pPr>
            <a:endParaRPr lang="fr-FR" b="0" dirty="0"/>
          </a:p>
          <a:p>
            <a:pPr>
              <a:defRPr/>
            </a:pPr>
            <a:r>
              <a:rPr lang="fr-FR" dirty="0"/>
              <a:t>Douleurs associées </a:t>
            </a:r>
            <a:r>
              <a:rPr lang="fr-FR" dirty="0">
                <a:solidFill>
                  <a:srgbClr val="C00000"/>
                </a:solidFill>
              </a:rPr>
              <a:t>aux coliques </a:t>
            </a:r>
            <a:r>
              <a:rPr lang="fr-FR" dirty="0"/>
              <a:t>chez le cheval </a:t>
            </a:r>
            <a:r>
              <a:rPr lang="fr-FR" sz="1600" b="0" dirty="0"/>
              <a:t>(attention à la durée d’action)</a:t>
            </a:r>
          </a:p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dirty="0"/>
              <a:t>Traitements symptomatiques de </a:t>
            </a:r>
          </a:p>
          <a:p>
            <a:pPr lvl="1">
              <a:defRPr/>
            </a:pPr>
            <a:r>
              <a:rPr lang="fr-FR" b="0" dirty="0"/>
              <a:t>Bronchopneumonies (bovins)</a:t>
            </a:r>
          </a:p>
          <a:p>
            <a:pPr lvl="1">
              <a:defRPr/>
            </a:pPr>
            <a:r>
              <a:rPr lang="fr-FR" b="0" dirty="0"/>
              <a:t>Mammites aigües</a:t>
            </a:r>
          </a:p>
          <a:p>
            <a:pPr lvl="1">
              <a:defRPr/>
            </a:pPr>
            <a:r>
              <a:rPr lang="fr-FR" b="0" dirty="0"/>
              <a:t>Diarrhées (veau) </a:t>
            </a:r>
          </a:p>
          <a:p>
            <a:pPr marL="0" indent="0">
              <a:buFontTx/>
              <a:buNone/>
              <a:defRPr/>
            </a:pPr>
            <a:endParaRPr lang="fr-FR" dirty="0"/>
          </a:p>
        </p:txBody>
      </p:sp>
      <p:sp>
        <p:nvSpPr>
          <p:cNvPr id="2" name="Étoile à 5 branches 1"/>
          <p:cNvSpPr/>
          <p:nvPr/>
        </p:nvSpPr>
        <p:spPr bwMode="auto">
          <a:xfrm>
            <a:off x="7812360" y="2060848"/>
            <a:ext cx="504056" cy="504056"/>
          </a:xfrm>
          <a:prstGeom prst="star5">
            <a:avLst/>
          </a:prstGeom>
          <a:solidFill>
            <a:srgbClr val="FFFF00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488" tIns="79200" rIns="90488" bIns="79200" rtlCol="0" anchor="ctr" anchorCtr="1">
            <a:spAutoFit/>
          </a:bodyPr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4629150" y="809625"/>
            <a:ext cx="254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title"/>
          </p:nvPr>
        </p:nvSpPr>
        <p:spPr>
          <a:xfrm>
            <a:off x="1433512" y="260648"/>
            <a:ext cx="6276975" cy="1343025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4100" dirty="0"/>
              <a:t>Indications antipyrétiques des AINS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5536" y="1831677"/>
            <a:ext cx="8194675" cy="4435475"/>
          </a:xfrm>
          <a:solidFill>
            <a:schemeClr val="bg1"/>
          </a:solidFill>
        </p:spPr>
        <p:txBody>
          <a:bodyPr lIns="91430" tIns="45715" rIns="91430" bIns="45715"/>
          <a:lstStyle/>
          <a:p>
            <a:r>
              <a:rPr lang="fr-FR" altLang="fr-FR" sz="2000" b="0" dirty="0">
                <a:solidFill>
                  <a:srgbClr val="C00000"/>
                </a:solidFill>
              </a:rPr>
              <a:t>AINS suppriment certains symptômes de la fièvre</a:t>
            </a:r>
          </a:p>
          <a:p>
            <a:pPr lvl="1"/>
            <a:r>
              <a:rPr lang="fr-FR" altLang="fr-FR" sz="1600" b="0" dirty="0"/>
              <a:t>hyperthermie</a:t>
            </a:r>
          </a:p>
          <a:p>
            <a:pPr lvl="1"/>
            <a:r>
              <a:rPr lang="fr-FR" altLang="fr-FR" sz="1600" b="0" dirty="0"/>
              <a:t>anorexie</a:t>
            </a:r>
          </a:p>
          <a:p>
            <a:pPr lvl="1"/>
            <a:r>
              <a:rPr lang="fr-FR" altLang="fr-FR" sz="1600" b="0" dirty="0"/>
              <a:t>apathie</a:t>
            </a:r>
          </a:p>
          <a:p>
            <a:r>
              <a:rPr lang="fr-FR" altLang="fr-FR" sz="2000" b="0" dirty="0">
                <a:solidFill>
                  <a:srgbClr val="C00000"/>
                </a:solidFill>
              </a:rPr>
              <a:t>Avantages</a:t>
            </a:r>
          </a:p>
          <a:p>
            <a:pPr lvl="1"/>
            <a:r>
              <a:rPr lang="fr-FR" altLang="fr-FR" sz="1600" u="sng" dirty="0"/>
              <a:t>bien-être de l’animal</a:t>
            </a:r>
          </a:p>
          <a:p>
            <a:pPr marL="457200" lvl="1" indent="0">
              <a:buNone/>
            </a:pPr>
            <a:endParaRPr lang="fr-FR" altLang="fr-FR" sz="1600" b="0" dirty="0"/>
          </a:p>
          <a:p>
            <a:r>
              <a:rPr lang="fr-FR" altLang="fr-FR" b="0" dirty="0">
                <a:solidFill>
                  <a:srgbClr val="C00000"/>
                </a:solidFill>
              </a:rPr>
              <a:t>Justifications des AINS</a:t>
            </a:r>
            <a:endParaRPr lang="fr-FR" altLang="fr-FR" sz="1800" b="0" dirty="0">
              <a:solidFill>
                <a:srgbClr val="C00000"/>
              </a:solidFill>
            </a:endParaRPr>
          </a:p>
          <a:p>
            <a:pPr lvl="1"/>
            <a:r>
              <a:rPr lang="fr-FR" altLang="fr-FR" sz="1600" b="0" dirty="0"/>
              <a:t>fièvre dangereuse et prolongée</a:t>
            </a:r>
          </a:p>
          <a:p>
            <a:pPr lvl="1"/>
            <a:r>
              <a:rPr lang="fr-FR" altLang="fr-FR" sz="1600" b="0" dirty="0"/>
              <a:t>animal qui ne peut pas gérer les modifications hémodynamiques et métaboliques dues à la fièvre (cardiaque, diabétique,…)</a:t>
            </a:r>
          </a:p>
          <a:p>
            <a:pPr lvl="1">
              <a:buFontTx/>
              <a:buNone/>
            </a:pPr>
            <a:endParaRPr lang="fr-FR" altLang="fr-FR" sz="2800" b="0" dirty="0"/>
          </a:p>
          <a:p>
            <a:pPr lvl="1"/>
            <a:endParaRPr lang="fr-FR" altLang="fr-FR" sz="2000" dirty="0"/>
          </a:p>
        </p:txBody>
      </p:sp>
      <p:sp>
        <p:nvSpPr>
          <p:cNvPr id="2" name="ZoneTexte 1"/>
          <p:cNvSpPr txBox="1"/>
          <p:nvPr/>
        </p:nvSpPr>
        <p:spPr>
          <a:xfrm>
            <a:off x="600881" y="5766355"/>
            <a:ext cx="7783983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2400" dirty="0" err="1"/>
              <a:t>Metamizole</a:t>
            </a:r>
            <a:r>
              <a:rPr lang="fr-FR" sz="2400" dirty="0"/>
              <a:t> (dipyrone) a une activité antipyrétique avec peu d’effets indésirables associés</a:t>
            </a:r>
            <a:endParaRPr lang="fr-FR" sz="1800" dirty="0"/>
          </a:p>
        </p:txBody>
      </p:sp>
      <p:sp>
        <p:nvSpPr>
          <p:cNvPr id="6" name="Étoile à 5 branches 5"/>
          <p:cNvSpPr/>
          <p:nvPr/>
        </p:nvSpPr>
        <p:spPr>
          <a:xfrm>
            <a:off x="7900643" y="5244120"/>
            <a:ext cx="792241" cy="79208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84163"/>
            <a:ext cx="7339013" cy="1033462"/>
          </a:xfrm>
        </p:spPr>
        <p:txBody>
          <a:bodyPr/>
          <a:lstStyle/>
          <a:p>
            <a:r>
              <a:rPr lang="fr-FR" altLang="fr-FR"/>
              <a:t>Inflammations ostéo-articulaires</a:t>
            </a:r>
            <a:br>
              <a:rPr lang="fr-FR" altLang="fr-FR"/>
            </a:br>
            <a:r>
              <a:rPr lang="fr-FR" altLang="fr-FR"/>
              <a:t>(associées à l’arthrose)</a:t>
            </a:r>
          </a:p>
        </p:txBody>
      </p:sp>
      <p:pic>
        <p:nvPicPr>
          <p:cNvPr id="17411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1225" y="1728788"/>
            <a:ext cx="1979613" cy="21224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1716088"/>
            <a:ext cx="2074863" cy="213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9"/>
          <p:cNvSpPr txBox="1">
            <a:spLocks noChangeArrowheads="1"/>
          </p:cNvSpPr>
          <p:nvPr/>
        </p:nvSpPr>
        <p:spPr bwMode="auto">
          <a:xfrm>
            <a:off x="4037013" y="3446463"/>
            <a:ext cx="10213975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805" tIns="47402" rIns="94805" bIns="47402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 sz="2000"/>
          </a:p>
        </p:txBody>
      </p:sp>
      <p:sp>
        <p:nvSpPr>
          <p:cNvPr id="17414" name="Rectangle 2"/>
          <p:cNvSpPr>
            <a:spLocks noChangeArrowheads="1"/>
          </p:cNvSpPr>
          <p:nvPr/>
        </p:nvSpPr>
        <p:spPr bwMode="auto">
          <a:xfrm>
            <a:off x="323850" y="4076700"/>
            <a:ext cx="801528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2400" dirty="0"/>
              <a:t>Les AINS </a:t>
            </a:r>
            <a:r>
              <a:rPr lang="fr-FR" altLang="fr-FR" sz="2400" b="1" u="sng" dirty="0">
                <a:solidFill>
                  <a:srgbClr val="C00000"/>
                </a:solidFill>
              </a:rPr>
              <a:t>n'agissent pas </a:t>
            </a:r>
            <a:r>
              <a:rPr lang="fr-FR" altLang="fr-FR" sz="2400" b="1" dirty="0">
                <a:solidFill>
                  <a:srgbClr val="C00000"/>
                </a:solidFill>
              </a:rPr>
              <a:t>sur les lésions d'arthrose </a:t>
            </a:r>
            <a:r>
              <a:rPr lang="fr-FR" altLang="fr-FR" sz="2400" dirty="0"/>
              <a:t>mais sur ses symptômes. </a:t>
            </a:r>
          </a:p>
          <a:p>
            <a:pPr>
              <a:buFontTx/>
              <a:buNone/>
            </a:pPr>
            <a:endParaRPr lang="fr-FR" altLang="fr-FR" sz="2400" dirty="0"/>
          </a:p>
          <a:p>
            <a:pPr>
              <a:buFontTx/>
              <a:buNone/>
            </a:pPr>
            <a:r>
              <a:rPr lang="fr-FR" altLang="fr-FR" sz="2400" dirty="0"/>
              <a:t>Ils suppriment l’inflammation et </a:t>
            </a:r>
            <a:r>
              <a:rPr lang="fr-FR" altLang="fr-FR" sz="2400" b="1" dirty="0"/>
              <a:t>peuvent ralentir le cercle vicieux de l’arthrose.</a:t>
            </a:r>
            <a:r>
              <a:rPr lang="fr-FR" altLang="fr-FR" sz="2400" dirty="0"/>
              <a:t> </a:t>
            </a:r>
            <a:endParaRPr lang="fr-FR" altLang="fr-FR" sz="2400" b="1" dirty="0"/>
          </a:p>
        </p:txBody>
      </p:sp>
      <p:sp>
        <p:nvSpPr>
          <p:cNvPr id="17415" name="Rectangle 3"/>
          <p:cNvSpPr>
            <a:spLocks noChangeArrowheads="1"/>
          </p:cNvSpPr>
          <p:nvPr/>
        </p:nvSpPr>
        <p:spPr bwMode="auto">
          <a:xfrm>
            <a:off x="179512" y="1834356"/>
            <a:ext cx="4679950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600" dirty="0"/>
              <a:t>L’arthrose (</a:t>
            </a:r>
            <a:r>
              <a:rPr lang="fr-FR" altLang="fr-FR" sz="1600" dirty="0" err="1"/>
              <a:t>osteoarthritis</a:t>
            </a:r>
            <a:r>
              <a:rPr lang="fr-FR" altLang="fr-FR" sz="1600" dirty="0"/>
              <a:t> en anglais) correspond à une </a:t>
            </a:r>
            <a:r>
              <a:rPr lang="fr-FR" altLang="fr-FR" sz="1600" b="1" dirty="0"/>
              <a:t>dégradation progressive du cartilage</a:t>
            </a:r>
            <a:r>
              <a:rPr lang="fr-FR" altLang="fr-FR" sz="1600" dirty="0"/>
              <a:t> qui  perd sa souplesse et son élasticité. À cela s'ajoute </a:t>
            </a:r>
            <a:r>
              <a:rPr lang="fr-FR" altLang="fr-FR" sz="1600" b="1" dirty="0"/>
              <a:t>une perte de qualité du liquide synovial</a:t>
            </a:r>
            <a:r>
              <a:rPr lang="fr-FR" altLang="fr-FR" sz="1600" dirty="0"/>
              <a:t> qui lubrifie l’articulation. </a:t>
            </a:r>
          </a:p>
          <a:p>
            <a:pPr>
              <a:buFontTx/>
              <a:buNone/>
            </a:pPr>
            <a:r>
              <a:rPr lang="fr-FR" altLang="fr-FR" sz="1600" dirty="0"/>
              <a:t>L’arthrose finit par provoquer une </a:t>
            </a:r>
            <a:r>
              <a:rPr lang="fr-FR" altLang="fr-FR" sz="1600" b="1" dirty="0"/>
              <a:t>inflammation douloureuse</a:t>
            </a:r>
            <a:endParaRPr lang="en-US" altLang="fr-FR" sz="1600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198301"/>
            <a:ext cx="556324" cy="490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966597" y="6259033"/>
            <a:ext cx="3018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/>
              <a:t>Temps de détection dopage</a:t>
            </a:r>
          </a:p>
        </p:txBody>
      </p:sp>
    </p:spTree>
    <p:extLst>
      <p:ext uri="{BB962C8B-B14F-4D97-AF65-F5344CB8AC3E}">
        <p14:creationId xmlns:p14="http://schemas.microsoft.com/office/powerpoint/2010/main" val="225084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720726"/>
            <a:ext cx="7121525" cy="869950"/>
          </a:xfrm>
          <a:noFill/>
          <a:extLst>
            <a:ext uri="{91240B29-F687-4F45-9708-019B960494DF}">
              <a14:hiddenLine xmlns:a14="http://schemas.microsoft.com/office/drawing/2010/main" w="25400" cap="flat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 lIns="93808" tIns="46081" rIns="93808" bIns="46081"/>
          <a:lstStyle/>
          <a:p>
            <a:r>
              <a:rPr lang="fr-FR" altLang="fr-FR" sz="4000" dirty="0"/>
              <a:t>Cas des coliques</a:t>
            </a:r>
            <a:br>
              <a:rPr lang="fr-FR" altLang="fr-FR" sz="4000" dirty="0"/>
            </a:br>
            <a:r>
              <a:rPr lang="fr-FR" altLang="fr-FR" sz="2800" dirty="0">
                <a:solidFill>
                  <a:schemeClr val="tx1"/>
                </a:solidFill>
              </a:rPr>
              <a:t>Propriétés analgésiques et/ou antispasmodiques </a:t>
            </a:r>
            <a:br>
              <a:rPr lang="fr-FR" altLang="fr-FR" dirty="0">
                <a:solidFill>
                  <a:schemeClr val="tx1"/>
                </a:solidFill>
              </a:rPr>
            </a:br>
            <a:endParaRPr lang="fr-FR" altLang="fr-FR" dirty="0">
              <a:solidFill>
                <a:schemeClr val="tx1"/>
              </a:solidFill>
            </a:endParaRP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395536" y="1876423"/>
            <a:ext cx="8620125" cy="4608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5830" tIns="26332" rIns="65830" bIns="26332">
            <a:spAutoFit/>
          </a:bodyPr>
          <a:lstStyle/>
          <a:p>
            <a:pPr marL="342900" indent="-342900" defTabSz="787400"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fr-FR" sz="2400" b="1" u="sng" dirty="0" err="1">
                <a:solidFill>
                  <a:srgbClr val="C00000"/>
                </a:solidFill>
              </a:rPr>
              <a:t>Metamizole</a:t>
            </a:r>
            <a:r>
              <a:rPr lang="fr-FR" sz="2400" b="1" u="sng" dirty="0">
                <a:solidFill>
                  <a:srgbClr val="C00000"/>
                </a:solidFill>
              </a:rPr>
              <a:t> (DCI) </a:t>
            </a:r>
            <a:r>
              <a:rPr lang="fr-FR" sz="2400" u="sng" dirty="0"/>
              <a:t>ou </a:t>
            </a:r>
            <a:r>
              <a:rPr lang="fr-FR" sz="2400" u="sng" dirty="0" err="1"/>
              <a:t>dipyrone</a:t>
            </a:r>
            <a:r>
              <a:rPr lang="fr-FR" sz="2400" u="sng" dirty="0"/>
              <a:t> (ou noramidopyrine (DCF)) </a:t>
            </a:r>
          </a:p>
          <a:p>
            <a:pPr defTabSz="787400">
              <a:buClr>
                <a:srgbClr val="C00000"/>
              </a:buClr>
              <a:buNone/>
              <a:defRPr/>
            </a:pPr>
            <a:r>
              <a:rPr lang="fr-FR" sz="2000" dirty="0"/>
              <a:t>	</a:t>
            </a:r>
            <a:r>
              <a:rPr lang="fr-FR" sz="2000" b="1" dirty="0">
                <a:solidFill>
                  <a:srgbClr val="FF0000"/>
                </a:solidFill>
              </a:rPr>
              <a:t>Propriétés </a:t>
            </a:r>
            <a:r>
              <a:rPr lang="fr-FR" sz="2000" b="1" dirty="0" err="1">
                <a:solidFill>
                  <a:srgbClr val="FF0000"/>
                </a:solidFill>
              </a:rPr>
              <a:t>anti-spasmodiques</a:t>
            </a:r>
            <a:endParaRPr lang="fr-FR" sz="2000" b="1" dirty="0">
              <a:solidFill>
                <a:srgbClr val="FF0000"/>
              </a:solidFill>
            </a:endParaRPr>
          </a:p>
          <a:p>
            <a:pPr defTabSz="787400">
              <a:buClr>
                <a:srgbClr val="C00000"/>
              </a:buClr>
              <a:buNone/>
              <a:defRPr/>
            </a:pPr>
            <a:r>
              <a:rPr lang="fr-FR" sz="2000" dirty="0"/>
              <a:t>	</a:t>
            </a:r>
            <a:r>
              <a:rPr lang="fr-FR" sz="2000" b="1" dirty="0"/>
              <a:t>Douleurs </a:t>
            </a:r>
            <a:r>
              <a:rPr lang="fr-FR" sz="2000" b="1" u="sng" dirty="0"/>
              <a:t>modérées </a:t>
            </a:r>
          </a:p>
          <a:p>
            <a:pPr defTabSz="787400">
              <a:buClr>
                <a:srgbClr val="C00000"/>
              </a:buClr>
              <a:buNone/>
              <a:defRPr/>
            </a:pPr>
            <a:r>
              <a:rPr lang="fr-FR" sz="2000" b="1" dirty="0">
                <a:solidFill>
                  <a:srgbClr val="FF0000"/>
                </a:solidFill>
              </a:rPr>
              <a:t>	1</a:t>
            </a:r>
            <a:r>
              <a:rPr lang="fr-FR" sz="2000" b="1" baseline="30000" dirty="0">
                <a:solidFill>
                  <a:srgbClr val="FF0000"/>
                </a:solidFill>
              </a:rPr>
              <a:t>ère</a:t>
            </a:r>
            <a:r>
              <a:rPr lang="fr-FR" sz="2000" b="1" dirty="0">
                <a:solidFill>
                  <a:srgbClr val="FF0000"/>
                </a:solidFill>
              </a:rPr>
              <a:t> intention </a:t>
            </a:r>
          </a:p>
          <a:p>
            <a:pPr defTabSz="787400">
              <a:buClr>
                <a:srgbClr val="C00000"/>
              </a:buClr>
              <a:buNone/>
              <a:defRPr/>
            </a:pPr>
            <a:endParaRPr lang="fr-FR" sz="2000" dirty="0"/>
          </a:p>
          <a:p>
            <a:pPr defTabSz="787400">
              <a:buClr>
                <a:srgbClr val="C00000"/>
              </a:buClr>
              <a:buNone/>
              <a:defRPr/>
            </a:pPr>
            <a:endParaRPr lang="fr-FR" sz="2000" dirty="0"/>
          </a:p>
          <a:p>
            <a:pPr defTabSz="787400">
              <a:buClr>
                <a:srgbClr val="C00000"/>
              </a:buClr>
              <a:buNone/>
              <a:defRPr/>
            </a:pPr>
            <a:endParaRPr lang="fr-FR" sz="2000" dirty="0"/>
          </a:p>
          <a:p>
            <a:pPr defTabSz="787400">
              <a:buClr>
                <a:srgbClr val="C00000"/>
              </a:buClr>
              <a:buNone/>
              <a:defRPr/>
            </a:pPr>
            <a:endParaRPr lang="fr-FR" sz="2000" dirty="0"/>
          </a:p>
          <a:p>
            <a:pPr defTabSz="787400">
              <a:buClr>
                <a:srgbClr val="C00000"/>
              </a:buClr>
              <a:buNone/>
              <a:defRPr/>
            </a:pPr>
            <a:r>
              <a:rPr lang="fr-FR" sz="2000" dirty="0"/>
              <a:t>Autres AINS </a:t>
            </a:r>
          </a:p>
          <a:p>
            <a:pPr defTabSz="787400">
              <a:defRPr/>
            </a:pPr>
            <a:r>
              <a:rPr lang="fr-FR" sz="2000" b="1" dirty="0"/>
              <a:t>    </a:t>
            </a:r>
            <a:r>
              <a:rPr lang="fr-FR" sz="1400" b="1" dirty="0"/>
              <a:t>Flunixine </a:t>
            </a:r>
            <a:r>
              <a:rPr lang="fr-FR" sz="1400" b="1" dirty="0" err="1"/>
              <a:t>meglumine</a:t>
            </a:r>
            <a:endParaRPr lang="fr-FR" sz="1400" b="1" dirty="0"/>
          </a:p>
          <a:p>
            <a:pPr marL="342900" indent="-342900" defTabSz="787400">
              <a:defRPr/>
            </a:pPr>
            <a:endParaRPr lang="fr-FR" sz="1400" b="1" dirty="0"/>
          </a:p>
          <a:p>
            <a:pPr marL="342900" indent="-342900" defTabSz="787400">
              <a:defRPr/>
            </a:pPr>
            <a:r>
              <a:rPr lang="fr-FR" sz="1400" b="1" dirty="0" err="1"/>
              <a:t>Meloxicam</a:t>
            </a:r>
            <a:r>
              <a:rPr lang="fr-FR" sz="1400" b="1" dirty="0"/>
              <a:t> </a:t>
            </a:r>
          </a:p>
          <a:p>
            <a:pPr marL="342900" indent="-342900" defTabSz="787400">
              <a:defRPr/>
            </a:pPr>
            <a:endParaRPr lang="fr-FR" sz="1400" dirty="0"/>
          </a:p>
          <a:p>
            <a:pPr marL="342900" indent="-342900" defTabSz="787400">
              <a:defRPr/>
            </a:pPr>
            <a:r>
              <a:rPr lang="fr-FR" sz="1400" b="1" dirty="0" err="1"/>
              <a:t>Kétoprofène</a:t>
            </a:r>
            <a:endParaRPr lang="fr-FR" sz="1400" b="1" dirty="0"/>
          </a:p>
          <a:p>
            <a:pPr lvl="1" defTabSz="787400">
              <a:buClr>
                <a:srgbClr val="C00000"/>
              </a:buClr>
              <a:buFontTx/>
              <a:buNone/>
              <a:defRPr/>
            </a:pPr>
            <a:endParaRPr lang="fr-FR" sz="2000" b="1" dirty="0"/>
          </a:p>
          <a:p>
            <a:pPr defTabSz="787400">
              <a:defRPr/>
            </a:pPr>
            <a:endParaRPr lang="fr-FR" sz="1600" dirty="0"/>
          </a:p>
        </p:txBody>
      </p:sp>
      <p:sp>
        <p:nvSpPr>
          <p:cNvPr id="66564" name="Freeform 4"/>
          <p:cNvSpPr>
            <a:spLocks noChangeAspect="1"/>
          </p:cNvSpPr>
          <p:nvPr/>
        </p:nvSpPr>
        <p:spPr bwMode="invGray">
          <a:xfrm>
            <a:off x="7392988" y="274638"/>
            <a:ext cx="866775" cy="881062"/>
          </a:xfrm>
          <a:custGeom>
            <a:avLst/>
            <a:gdLst>
              <a:gd name="T0" fmla="*/ 2147483647 w 1181"/>
              <a:gd name="T1" fmla="*/ 2147483647 h 1068"/>
              <a:gd name="T2" fmla="*/ 2147483647 w 1181"/>
              <a:gd name="T3" fmla="*/ 2147483647 h 1068"/>
              <a:gd name="T4" fmla="*/ 2147483647 w 1181"/>
              <a:gd name="T5" fmla="*/ 2147483647 h 1068"/>
              <a:gd name="T6" fmla="*/ 2147483647 w 1181"/>
              <a:gd name="T7" fmla="*/ 2147483647 h 1068"/>
              <a:gd name="T8" fmla="*/ 2147483647 w 1181"/>
              <a:gd name="T9" fmla="*/ 2147483647 h 1068"/>
              <a:gd name="T10" fmla="*/ 2147483647 w 1181"/>
              <a:gd name="T11" fmla="*/ 2147483647 h 1068"/>
              <a:gd name="T12" fmla="*/ 2147483647 w 1181"/>
              <a:gd name="T13" fmla="*/ 2147483647 h 1068"/>
              <a:gd name="T14" fmla="*/ 2147483647 w 1181"/>
              <a:gd name="T15" fmla="*/ 2147483647 h 1068"/>
              <a:gd name="T16" fmla="*/ 2147483647 w 1181"/>
              <a:gd name="T17" fmla="*/ 2147483647 h 1068"/>
              <a:gd name="T18" fmla="*/ 2147483647 w 1181"/>
              <a:gd name="T19" fmla="*/ 2147483647 h 1068"/>
              <a:gd name="T20" fmla="*/ 2147483647 w 1181"/>
              <a:gd name="T21" fmla="*/ 2147483647 h 1068"/>
              <a:gd name="T22" fmla="*/ 2147483647 w 1181"/>
              <a:gd name="T23" fmla="*/ 2147483647 h 1068"/>
              <a:gd name="T24" fmla="*/ 2147483647 w 1181"/>
              <a:gd name="T25" fmla="*/ 2147483647 h 1068"/>
              <a:gd name="T26" fmla="*/ 2147483647 w 1181"/>
              <a:gd name="T27" fmla="*/ 2147483647 h 1068"/>
              <a:gd name="T28" fmla="*/ 2147483647 w 1181"/>
              <a:gd name="T29" fmla="*/ 2147483647 h 1068"/>
              <a:gd name="T30" fmla="*/ 2147483647 w 1181"/>
              <a:gd name="T31" fmla="*/ 2147483647 h 1068"/>
              <a:gd name="T32" fmla="*/ 2147483647 w 1181"/>
              <a:gd name="T33" fmla="*/ 2147483647 h 1068"/>
              <a:gd name="T34" fmla="*/ 2147483647 w 1181"/>
              <a:gd name="T35" fmla="*/ 2147483647 h 1068"/>
              <a:gd name="T36" fmla="*/ 2147483647 w 1181"/>
              <a:gd name="T37" fmla="*/ 2147483647 h 1068"/>
              <a:gd name="T38" fmla="*/ 2147483647 w 1181"/>
              <a:gd name="T39" fmla="*/ 2147483647 h 1068"/>
              <a:gd name="T40" fmla="*/ 2147483647 w 1181"/>
              <a:gd name="T41" fmla="*/ 2147483647 h 1068"/>
              <a:gd name="T42" fmla="*/ 2147483647 w 1181"/>
              <a:gd name="T43" fmla="*/ 2147483647 h 1068"/>
              <a:gd name="T44" fmla="*/ 2147483647 w 1181"/>
              <a:gd name="T45" fmla="*/ 2147483647 h 1068"/>
              <a:gd name="T46" fmla="*/ 2147483647 w 1181"/>
              <a:gd name="T47" fmla="*/ 2147483647 h 1068"/>
              <a:gd name="T48" fmla="*/ 2147483647 w 1181"/>
              <a:gd name="T49" fmla="*/ 2147483647 h 1068"/>
              <a:gd name="T50" fmla="*/ 2147483647 w 1181"/>
              <a:gd name="T51" fmla="*/ 2147483647 h 1068"/>
              <a:gd name="T52" fmla="*/ 2147483647 w 1181"/>
              <a:gd name="T53" fmla="*/ 2147483647 h 1068"/>
              <a:gd name="T54" fmla="*/ 2147483647 w 1181"/>
              <a:gd name="T55" fmla="*/ 2147483647 h 1068"/>
              <a:gd name="T56" fmla="*/ 2147483647 w 1181"/>
              <a:gd name="T57" fmla="*/ 2147483647 h 1068"/>
              <a:gd name="T58" fmla="*/ 2147483647 w 1181"/>
              <a:gd name="T59" fmla="*/ 2147483647 h 1068"/>
              <a:gd name="T60" fmla="*/ 2147483647 w 1181"/>
              <a:gd name="T61" fmla="*/ 2147483647 h 1068"/>
              <a:gd name="T62" fmla="*/ 2147483647 w 1181"/>
              <a:gd name="T63" fmla="*/ 2147483647 h 1068"/>
              <a:gd name="T64" fmla="*/ 2147483647 w 1181"/>
              <a:gd name="T65" fmla="*/ 2147483647 h 1068"/>
              <a:gd name="T66" fmla="*/ 2147483647 w 1181"/>
              <a:gd name="T67" fmla="*/ 2147483647 h 1068"/>
              <a:gd name="T68" fmla="*/ 2147483647 w 1181"/>
              <a:gd name="T69" fmla="*/ 2147483647 h 1068"/>
              <a:gd name="T70" fmla="*/ 2147483647 w 1181"/>
              <a:gd name="T71" fmla="*/ 2147483647 h 1068"/>
              <a:gd name="T72" fmla="*/ 2147483647 w 1181"/>
              <a:gd name="T73" fmla="*/ 2147483647 h 1068"/>
              <a:gd name="T74" fmla="*/ 2147483647 w 1181"/>
              <a:gd name="T75" fmla="*/ 2147483647 h 1068"/>
              <a:gd name="T76" fmla="*/ 2147483647 w 1181"/>
              <a:gd name="T77" fmla="*/ 2147483647 h 1068"/>
              <a:gd name="T78" fmla="*/ 2147483647 w 1181"/>
              <a:gd name="T79" fmla="*/ 2147483647 h 1068"/>
              <a:gd name="T80" fmla="*/ 2147483647 w 1181"/>
              <a:gd name="T81" fmla="*/ 2147483647 h 1068"/>
              <a:gd name="T82" fmla="*/ 2147483647 w 1181"/>
              <a:gd name="T83" fmla="*/ 2147483647 h 1068"/>
              <a:gd name="T84" fmla="*/ 2147483647 w 1181"/>
              <a:gd name="T85" fmla="*/ 2147483647 h 1068"/>
              <a:gd name="T86" fmla="*/ 2147483647 w 1181"/>
              <a:gd name="T87" fmla="*/ 2147483647 h 1068"/>
              <a:gd name="T88" fmla="*/ 2147483647 w 1181"/>
              <a:gd name="T89" fmla="*/ 2147483647 h 1068"/>
              <a:gd name="T90" fmla="*/ 2147483647 w 1181"/>
              <a:gd name="T91" fmla="*/ 2147483647 h 1068"/>
              <a:gd name="T92" fmla="*/ 2147483647 w 1181"/>
              <a:gd name="T93" fmla="*/ 2147483647 h 1068"/>
              <a:gd name="T94" fmla="*/ 2147483647 w 1181"/>
              <a:gd name="T95" fmla="*/ 2147483647 h 106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181" h="1068">
                <a:moveTo>
                  <a:pt x="66" y="301"/>
                </a:moveTo>
                <a:cubicBezTo>
                  <a:pt x="57" y="305"/>
                  <a:pt x="48" y="298"/>
                  <a:pt x="41" y="296"/>
                </a:cubicBezTo>
                <a:cubicBezTo>
                  <a:pt x="34" y="294"/>
                  <a:pt x="27" y="295"/>
                  <a:pt x="21" y="290"/>
                </a:cubicBezTo>
                <a:cubicBezTo>
                  <a:pt x="15" y="285"/>
                  <a:pt x="8" y="276"/>
                  <a:pt x="6" y="266"/>
                </a:cubicBezTo>
                <a:cubicBezTo>
                  <a:pt x="4" y="256"/>
                  <a:pt x="0" y="250"/>
                  <a:pt x="9" y="232"/>
                </a:cubicBezTo>
                <a:cubicBezTo>
                  <a:pt x="18" y="214"/>
                  <a:pt x="49" y="174"/>
                  <a:pt x="57" y="158"/>
                </a:cubicBezTo>
                <a:cubicBezTo>
                  <a:pt x="65" y="142"/>
                  <a:pt x="55" y="143"/>
                  <a:pt x="56" y="137"/>
                </a:cubicBezTo>
                <a:cubicBezTo>
                  <a:pt x="57" y="131"/>
                  <a:pt x="62" y="131"/>
                  <a:pt x="65" y="124"/>
                </a:cubicBezTo>
                <a:cubicBezTo>
                  <a:pt x="68" y="117"/>
                  <a:pt x="68" y="103"/>
                  <a:pt x="72" y="95"/>
                </a:cubicBezTo>
                <a:cubicBezTo>
                  <a:pt x="76" y="87"/>
                  <a:pt x="81" y="83"/>
                  <a:pt x="87" y="77"/>
                </a:cubicBezTo>
                <a:cubicBezTo>
                  <a:pt x="93" y="71"/>
                  <a:pt x="105" y="69"/>
                  <a:pt x="107" y="59"/>
                </a:cubicBezTo>
                <a:cubicBezTo>
                  <a:pt x="109" y="49"/>
                  <a:pt x="96" y="21"/>
                  <a:pt x="99" y="17"/>
                </a:cubicBezTo>
                <a:cubicBezTo>
                  <a:pt x="102" y="13"/>
                  <a:pt x="119" y="40"/>
                  <a:pt x="126" y="38"/>
                </a:cubicBezTo>
                <a:cubicBezTo>
                  <a:pt x="133" y="36"/>
                  <a:pt x="135" y="0"/>
                  <a:pt x="143" y="5"/>
                </a:cubicBezTo>
                <a:cubicBezTo>
                  <a:pt x="151" y="10"/>
                  <a:pt x="160" y="52"/>
                  <a:pt x="177" y="68"/>
                </a:cubicBezTo>
                <a:cubicBezTo>
                  <a:pt x="194" y="84"/>
                  <a:pt x="202" y="76"/>
                  <a:pt x="243" y="101"/>
                </a:cubicBezTo>
                <a:cubicBezTo>
                  <a:pt x="284" y="126"/>
                  <a:pt x="378" y="191"/>
                  <a:pt x="423" y="221"/>
                </a:cubicBezTo>
                <a:cubicBezTo>
                  <a:pt x="468" y="251"/>
                  <a:pt x="490" y="268"/>
                  <a:pt x="513" y="281"/>
                </a:cubicBezTo>
                <a:cubicBezTo>
                  <a:pt x="536" y="294"/>
                  <a:pt x="540" y="296"/>
                  <a:pt x="560" y="302"/>
                </a:cubicBezTo>
                <a:cubicBezTo>
                  <a:pt x="580" y="308"/>
                  <a:pt x="588" y="320"/>
                  <a:pt x="632" y="318"/>
                </a:cubicBezTo>
                <a:cubicBezTo>
                  <a:pt x="676" y="316"/>
                  <a:pt x="759" y="294"/>
                  <a:pt x="822" y="293"/>
                </a:cubicBezTo>
                <a:cubicBezTo>
                  <a:pt x="885" y="292"/>
                  <a:pt x="963" y="300"/>
                  <a:pt x="1010" y="313"/>
                </a:cubicBezTo>
                <a:cubicBezTo>
                  <a:pt x="1057" y="326"/>
                  <a:pt x="1080" y="341"/>
                  <a:pt x="1107" y="371"/>
                </a:cubicBezTo>
                <a:cubicBezTo>
                  <a:pt x="1134" y="401"/>
                  <a:pt x="1159" y="442"/>
                  <a:pt x="1170" y="491"/>
                </a:cubicBezTo>
                <a:cubicBezTo>
                  <a:pt x="1181" y="540"/>
                  <a:pt x="1175" y="613"/>
                  <a:pt x="1173" y="665"/>
                </a:cubicBezTo>
                <a:cubicBezTo>
                  <a:pt x="1171" y="717"/>
                  <a:pt x="1162" y="776"/>
                  <a:pt x="1158" y="803"/>
                </a:cubicBezTo>
                <a:cubicBezTo>
                  <a:pt x="1154" y="830"/>
                  <a:pt x="1156" y="831"/>
                  <a:pt x="1149" y="827"/>
                </a:cubicBezTo>
                <a:cubicBezTo>
                  <a:pt x="1142" y="823"/>
                  <a:pt x="1128" y="801"/>
                  <a:pt x="1116" y="779"/>
                </a:cubicBezTo>
                <a:cubicBezTo>
                  <a:pt x="1104" y="757"/>
                  <a:pt x="1086" y="726"/>
                  <a:pt x="1080" y="692"/>
                </a:cubicBezTo>
                <a:cubicBezTo>
                  <a:pt x="1074" y="658"/>
                  <a:pt x="1077" y="611"/>
                  <a:pt x="1077" y="572"/>
                </a:cubicBezTo>
                <a:cubicBezTo>
                  <a:pt x="1077" y="533"/>
                  <a:pt x="1082" y="488"/>
                  <a:pt x="1080" y="458"/>
                </a:cubicBezTo>
                <a:cubicBezTo>
                  <a:pt x="1078" y="428"/>
                  <a:pt x="1068" y="389"/>
                  <a:pt x="1065" y="389"/>
                </a:cubicBezTo>
                <a:cubicBezTo>
                  <a:pt x="1062" y="389"/>
                  <a:pt x="1064" y="427"/>
                  <a:pt x="1062" y="455"/>
                </a:cubicBezTo>
                <a:cubicBezTo>
                  <a:pt x="1060" y="483"/>
                  <a:pt x="1055" y="531"/>
                  <a:pt x="1050" y="557"/>
                </a:cubicBezTo>
                <a:cubicBezTo>
                  <a:pt x="1045" y="583"/>
                  <a:pt x="1034" y="589"/>
                  <a:pt x="1034" y="610"/>
                </a:cubicBezTo>
                <a:cubicBezTo>
                  <a:pt x="1034" y="631"/>
                  <a:pt x="1039" y="662"/>
                  <a:pt x="1047" y="683"/>
                </a:cubicBezTo>
                <a:cubicBezTo>
                  <a:pt x="1055" y="704"/>
                  <a:pt x="1072" y="723"/>
                  <a:pt x="1080" y="734"/>
                </a:cubicBezTo>
                <a:cubicBezTo>
                  <a:pt x="1088" y="745"/>
                  <a:pt x="1096" y="738"/>
                  <a:pt x="1098" y="752"/>
                </a:cubicBezTo>
                <a:cubicBezTo>
                  <a:pt x="1100" y="766"/>
                  <a:pt x="1089" y="782"/>
                  <a:pt x="1092" y="818"/>
                </a:cubicBezTo>
                <a:cubicBezTo>
                  <a:pt x="1095" y="854"/>
                  <a:pt x="1118" y="944"/>
                  <a:pt x="1119" y="971"/>
                </a:cubicBezTo>
                <a:cubicBezTo>
                  <a:pt x="1120" y="998"/>
                  <a:pt x="1103" y="978"/>
                  <a:pt x="1098" y="983"/>
                </a:cubicBezTo>
                <a:cubicBezTo>
                  <a:pt x="1093" y="988"/>
                  <a:pt x="1088" y="994"/>
                  <a:pt x="1089" y="1001"/>
                </a:cubicBezTo>
                <a:cubicBezTo>
                  <a:pt x="1090" y="1008"/>
                  <a:pt x="1100" y="1018"/>
                  <a:pt x="1101" y="1025"/>
                </a:cubicBezTo>
                <a:cubicBezTo>
                  <a:pt x="1102" y="1032"/>
                  <a:pt x="1099" y="1037"/>
                  <a:pt x="1095" y="1043"/>
                </a:cubicBezTo>
                <a:cubicBezTo>
                  <a:pt x="1091" y="1049"/>
                  <a:pt x="1089" y="1058"/>
                  <a:pt x="1077" y="1061"/>
                </a:cubicBezTo>
                <a:cubicBezTo>
                  <a:pt x="1065" y="1064"/>
                  <a:pt x="1028" y="1068"/>
                  <a:pt x="1023" y="1061"/>
                </a:cubicBezTo>
                <a:cubicBezTo>
                  <a:pt x="1018" y="1054"/>
                  <a:pt x="1038" y="1046"/>
                  <a:pt x="1044" y="1019"/>
                </a:cubicBezTo>
                <a:cubicBezTo>
                  <a:pt x="1050" y="992"/>
                  <a:pt x="1060" y="933"/>
                  <a:pt x="1059" y="896"/>
                </a:cubicBezTo>
                <a:cubicBezTo>
                  <a:pt x="1058" y="859"/>
                  <a:pt x="1045" y="826"/>
                  <a:pt x="1035" y="799"/>
                </a:cubicBezTo>
                <a:cubicBezTo>
                  <a:pt x="1025" y="772"/>
                  <a:pt x="1006" y="736"/>
                  <a:pt x="996" y="736"/>
                </a:cubicBezTo>
                <a:cubicBezTo>
                  <a:pt x="986" y="736"/>
                  <a:pt x="980" y="777"/>
                  <a:pt x="975" y="800"/>
                </a:cubicBezTo>
                <a:cubicBezTo>
                  <a:pt x="970" y="823"/>
                  <a:pt x="968" y="847"/>
                  <a:pt x="966" y="875"/>
                </a:cubicBezTo>
                <a:cubicBezTo>
                  <a:pt x="964" y="903"/>
                  <a:pt x="969" y="950"/>
                  <a:pt x="965" y="967"/>
                </a:cubicBezTo>
                <a:cubicBezTo>
                  <a:pt x="961" y="984"/>
                  <a:pt x="949" y="971"/>
                  <a:pt x="941" y="976"/>
                </a:cubicBezTo>
                <a:cubicBezTo>
                  <a:pt x="933" y="981"/>
                  <a:pt x="920" y="988"/>
                  <a:pt x="918" y="995"/>
                </a:cubicBezTo>
                <a:cubicBezTo>
                  <a:pt x="916" y="1002"/>
                  <a:pt x="927" y="1012"/>
                  <a:pt x="926" y="1019"/>
                </a:cubicBezTo>
                <a:cubicBezTo>
                  <a:pt x="925" y="1026"/>
                  <a:pt x="923" y="1037"/>
                  <a:pt x="914" y="1040"/>
                </a:cubicBezTo>
                <a:cubicBezTo>
                  <a:pt x="905" y="1043"/>
                  <a:pt x="885" y="1040"/>
                  <a:pt x="873" y="1040"/>
                </a:cubicBezTo>
                <a:cubicBezTo>
                  <a:pt x="861" y="1040"/>
                  <a:pt x="840" y="1046"/>
                  <a:pt x="840" y="1040"/>
                </a:cubicBezTo>
                <a:cubicBezTo>
                  <a:pt x="840" y="1034"/>
                  <a:pt x="858" y="1020"/>
                  <a:pt x="870" y="1004"/>
                </a:cubicBezTo>
                <a:cubicBezTo>
                  <a:pt x="882" y="988"/>
                  <a:pt x="902" y="985"/>
                  <a:pt x="911" y="946"/>
                </a:cubicBezTo>
                <a:cubicBezTo>
                  <a:pt x="920" y="907"/>
                  <a:pt x="934" y="828"/>
                  <a:pt x="924" y="770"/>
                </a:cubicBezTo>
                <a:cubicBezTo>
                  <a:pt x="914" y="712"/>
                  <a:pt x="879" y="628"/>
                  <a:pt x="849" y="599"/>
                </a:cubicBezTo>
                <a:cubicBezTo>
                  <a:pt x="819" y="570"/>
                  <a:pt x="777" y="590"/>
                  <a:pt x="744" y="594"/>
                </a:cubicBezTo>
                <a:cubicBezTo>
                  <a:pt x="711" y="598"/>
                  <a:pt x="684" y="619"/>
                  <a:pt x="650" y="626"/>
                </a:cubicBezTo>
                <a:cubicBezTo>
                  <a:pt x="616" y="633"/>
                  <a:pt x="567" y="634"/>
                  <a:pt x="540" y="634"/>
                </a:cubicBezTo>
                <a:cubicBezTo>
                  <a:pt x="513" y="634"/>
                  <a:pt x="496" y="609"/>
                  <a:pt x="485" y="626"/>
                </a:cubicBezTo>
                <a:cubicBezTo>
                  <a:pt x="474" y="643"/>
                  <a:pt x="474" y="682"/>
                  <a:pt x="476" y="734"/>
                </a:cubicBezTo>
                <a:cubicBezTo>
                  <a:pt x="478" y="786"/>
                  <a:pt x="494" y="900"/>
                  <a:pt x="498" y="938"/>
                </a:cubicBezTo>
                <a:cubicBezTo>
                  <a:pt x="502" y="976"/>
                  <a:pt x="505" y="953"/>
                  <a:pt x="501" y="961"/>
                </a:cubicBezTo>
                <a:cubicBezTo>
                  <a:pt x="497" y="969"/>
                  <a:pt x="477" y="980"/>
                  <a:pt x="473" y="988"/>
                </a:cubicBezTo>
                <a:cubicBezTo>
                  <a:pt x="469" y="996"/>
                  <a:pt x="480" y="1001"/>
                  <a:pt x="477" y="1010"/>
                </a:cubicBezTo>
                <a:cubicBezTo>
                  <a:pt x="474" y="1019"/>
                  <a:pt x="467" y="1039"/>
                  <a:pt x="455" y="1045"/>
                </a:cubicBezTo>
                <a:cubicBezTo>
                  <a:pt x="443" y="1051"/>
                  <a:pt x="411" y="1049"/>
                  <a:pt x="405" y="1045"/>
                </a:cubicBezTo>
                <a:cubicBezTo>
                  <a:pt x="399" y="1041"/>
                  <a:pt x="409" y="1035"/>
                  <a:pt x="417" y="1019"/>
                </a:cubicBezTo>
                <a:cubicBezTo>
                  <a:pt x="425" y="1003"/>
                  <a:pt x="449" y="970"/>
                  <a:pt x="453" y="947"/>
                </a:cubicBezTo>
                <a:cubicBezTo>
                  <a:pt x="457" y="924"/>
                  <a:pt x="444" y="878"/>
                  <a:pt x="441" y="878"/>
                </a:cubicBezTo>
                <a:cubicBezTo>
                  <a:pt x="438" y="878"/>
                  <a:pt x="437" y="929"/>
                  <a:pt x="432" y="950"/>
                </a:cubicBezTo>
                <a:cubicBezTo>
                  <a:pt x="427" y="971"/>
                  <a:pt x="419" y="994"/>
                  <a:pt x="413" y="1003"/>
                </a:cubicBezTo>
                <a:cubicBezTo>
                  <a:pt x="407" y="1012"/>
                  <a:pt x="394" y="1003"/>
                  <a:pt x="393" y="1007"/>
                </a:cubicBezTo>
                <a:cubicBezTo>
                  <a:pt x="392" y="1011"/>
                  <a:pt x="404" y="1020"/>
                  <a:pt x="404" y="1027"/>
                </a:cubicBezTo>
                <a:cubicBezTo>
                  <a:pt x="404" y="1034"/>
                  <a:pt x="402" y="1047"/>
                  <a:pt x="390" y="1051"/>
                </a:cubicBezTo>
                <a:cubicBezTo>
                  <a:pt x="378" y="1055"/>
                  <a:pt x="334" y="1061"/>
                  <a:pt x="329" y="1051"/>
                </a:cubicBezTo>
                <a:cubicBezTo>
                  <a:pt x="324" y="1041"/>
                  <a:pt x="350" y="1017"/>
                  <a:pt x="359" y="994"/>
                </a:cubicBezTo>
                <a:cubicBezTo>
                  <a:pt x="368" y="971"/>
                  <a:pt x="380" y="942"/>
                  <a:pt x="384" y="914"/>
                </a:cubicBezTo>
                <a:cubicBezTo>
                  <a:pt x="388" y="886"/>
                  <a:pt x="382" y="849"/>
                  <a:pt x="381" y="827"/>
                </a:cubicBezTo>
                <a:cubicBezTo>
                  <a:pt x="380" y="805"/>
                  <a:pt x="377" y="800"/>
                  <a:pt x="375" y="781"/>
                </a:cubicBezTo>
                <a:cubicBezTo>
                  <a:pt x="373" y="762"/>
                  <a:pt x="369" y="739"/>
                  <a:pt x="366" y="713"/>
                </a:cubicBezTo>
                <a:cubicBezTo>
                  <a:pt x="363" y="687"/>
                  <a:pt x="362" y="648"/>
                  <a:pt x="354" y="623"/>
                </a:cubicBezTo>
                <a:cubicBezTo>
                  <a:pt x="346" y="598"/>
                  <a:pt x="326" y="584"/>
                  <a:pt x="318" y="560"/>
                </a:cubicBezTo>
                <a:cubicBezTo>
                  <a:pt x="310" y="536"/>
                  <a:pt x="309" y="503"/>
                  <a:pt x="305" y="481"/>
                </a:cubicBezTo>
                <a:cubicBezTo>
                  <a:pt x="301" y="459"/>
                  <a:pt x="312" y="466"/>
                  <a:pt x="294" y="430"/>
                </a:cubicBezTo>
                <a:cubicBezTo>
                  <a:pt x="276" y="394"/>
                  <a:pt x="216" y="296"/>
                  <a:pt x="195" y="266"/>
                </a:cubicBezTo>
                <a:cubicBezTo>
                  <a:pt x="174" y="236"/>
                  <a:pt x="178" y="250"/>
                  <a:pt x="167" y="247"/>
                </a:cubicBezTo>
                <a:cubicBezTo>
                  <a:pt x="156" y="244"/>
                  <a:pt x="141" y="244"/>
                  <a:pt x="129" y="248"/>
                </a:cubicBezTo>
                <a:cubicBezTo>
                  <a:pt x="117" y="252"/>
                  <a:pt x="103" y="263"/>
                  <a:pt x="93" y="272"/>
                </a:cubicBezTo>
                <a:cubicBezTo>
                  <a:pt x="83" y="281"/>
                  <a:pt x="74" y="297"/>
                  <a:pt x="66" y="301"/>
                </a:cubicBezTo>
                <a:close/>
              </a:path>
            </a:pathLst>
          </a:custGeom>
          <a:solidFill>
            <a:srgbClr val="C00000"/>
          </a:solidFill>
          <a:ln w="3175" cmpd="sng">
            <a:solidFill>
              <a:srgbClr val="C00000"/>
            </a:solidFill>
            <a:round/>
            <a:headEnd/>
            <a:tailEnd/>
          </a:ln>
        </p:spPr>
        <p:txBody>
          <a:bodyPr wrap="none" lIns="94805" tIns="47402" rIns="94805" bIns="47402" anchor="ctr"/>
          <a:lstStyle/>
          <a:p>
            <a:endParaRPr lang="fr-FR"/>
          </a:p>
        </p:txBody>
      </p:sp>
      <p:sp>
        <p:nvSpPr>
          <p:cNvPr id="2" name="Flèche droite 1"/>
          <p:cNvSpPr/>
          <p:nvPr/>
        </p:nvSpPr>
        <p:spPr bwMode="auto">
          <a:xfrm>
            <a:off x="755576" y="2852936"/>
            <a:ext cx="360040" cy="360040"/>
          </a:xfrm>
          <a:prstGeom prst="rightArrow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488" tIns="79200" rIns="90488" bIns="79200" rtlCol="0" anchor="ctr" anchorCtr="1">
            <a:spAutoFit/>
          </a:bodyPr>
          <a:lstStyle/>
          <a:p>
            <a:pPr algn="ctr"/>
            <a:endParaRPr lang="fr-F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715798"/>
            <a:ext cx="1085850" cy="95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 rot="10800000" flipV="1">
            <a:off x="3563888" y="4871262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1800" dirty="0"/>
              <a:t>La durée d’action de ces </a:t>
            </a:r>
            <a:r>
              <a:rPr lang="fr-FR" sz="1800" b="1" dirty="0"/>
              <a:t>AINS </a:t>
            </a:r>
            <a:r>
              <a:rPr lang="fr-FR" sz="1800" dirty="0"/>
              <a:t>peut masquer l’évolution clinique de la colique</a:t>
            </a:r>
          </a:p>
        </p:txBody>
      </p:sp>
      <p:sp>
        <p:nvSpPr>
          <p:cNvPr id="9" name="Étoile à 5 branches 8"/>
          <p:cNvSpPr/>
          <p:nvPr/>
        </p:nvSpPr>
        <p:spPr>
          <a:xfrm>
            <a:off x="127285" y="1660184"/>
            <a:ext cx="788530" cy="58466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43100" y="332656"/>
            <a:ext cx="5257800" cy="550862"/>
          </a:xfrm>
        </p:spPr>
        <p:txBody>
          <a:bodyPr/>
          <a:lstStyle/>
          <a:p>
            <a:pPr defTabSz="947738"/>
            <a:r>
              <a:rPr lang="en-US" altLang="fr-FR" dirty="0"/>
              <a:t>Inflammation</a:t>
            </a: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636613" y="5275263"/>
            <a:ext cx="38274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en-US" altLang="fr-FR" sz="2000" b="1"/>
              <a:t>Calor, Rubor, Dolor, Tumor</a:t>
            </a:r>
          </a:p>
        </p:txBody>
      </p:sp>
      <p:pic>
        <p:nvPicPr>
          <p:cNvPr id="15364" name="Picture 5" descr="leg ph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88" y="2160588"/>
            <a:ext cx="4403725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1"/>
          <p:cNvSpPr>
            <a:spLocks noChangeArrowheads="1"/>
          </p:cNvSpPr>
          <p:nvPr/>
        </p:nvSpPr>
        <p:spPr bwMode="auto">
          <a:xfrm>
            <a:off x="5259413" y="2538413"/>
            <a:ext cx="3455987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en-US" altLang="fr-FR" b="1" dirty="0">
                <a:solidFill>
                  <a:srgbClr val="C00000"/>
                </a:solidFill>
              </a:rPr>
              <a:t>Chaleur</a:t>
            </a:r>
          </a:p>
          <a:p>
            <a:pPr>
              <a:buFontTx/>
              <a:buNone/>
            </a:pPr>
            <a:r>
              <a:rPr lang="en-US" altLang="fr-FR" b="1" dirty="0" err="1">
                <a:solidFill>
                  <a:srgbClr val="C00000"/>
                </a:solidFill>
              </a:rPr>
              <a:t>Rougeur</a:t>
            </a:r>
            <a:endParaRPr lang="en-US" altLang="fr-FR" b="1" dirty="0">
              <a:solidFill>
                <a:srgbClr val="C00000"/>
              </a:solidFill>
            </a:endParaRPr>
          </a:p>
          <a:p>
            <a:pPr>
              <a:buFontTx/>
              <a:buNone/>
            </a:pPr>
            <a:r>
              <a:rPr lang="en-US" altLang="fr-FR" b="1" dirty="0" err="1">
                <a:solidFill>
                  <a:srgbClr val="C00000"/>
                </a:solidFill>
              </a:rPr>
              <a:t>Douleur</a:t>
            </a:r>
            <a:endParaRPr lang="en-US" altLang="fr-FR" b="1" dirty="0">
              <a:solidFill>
                <a:srgbClr val="C00000"/>
              </a:solidFill>
            </a:endParaRPr>
          </a:p>
          <a:p>
            <a:pPr>
              <a:buFontTx/>
              <a:buNone/>
            </a:pPr>
            <a:r>
              <a:rPr lang="en-US" altLang="fr-FR" b="1" dirty="0" err="1">
                <a:solidFill>
                  <a:srgbClr val="C00000"/>
                </a:solidFill>
              </a:rPr>
              <a:t>Oedème</a:t>
            </a:r>
            <a:endParaRPr lang="en-US" altLang="fr-FR" b="1" dirty="0">
              <a:solidFill>
                <a:srgbClr val="C00000"/>
              </a:solidFill>
            </a:endParaRPr>
          </a:p>
          <a:p>
            <a:pPr>
              <a:buFontTx/>
              <a:buNone/>
            </a:pPr>
            <a:r>
              <a:rPr lang="en-US" altLang="fr-FR" b="1" dirty="0" err="1">
                <a:solidFill>
                  <a:srgbClr val="C00000"/>
                </a:solidFill>
              </a:rPr>
              <a:t>Perte</a:t>
            </a:r>
            <a:r>
              <a:rPr lang="en-US" altLang="fr-FR" b="1" dirty="0">
                <a:solidFill>
                  <a:srgbClr val="C00000"/>
                </a:solidFill>
              </a:rPr>
              <a:t> de </a:t>
            </a:r>
            <a:r>
              <a:rPr lang="en-US" altLang="fr-FR" b="1" dirty="0" err="1">
                <a:solidFill>
                  <a:srgbClr val="C00000"/>
                </a:solidFill>
              </a:rPr>
              <a:t>fonction</a:t>
            </a:r>
            <a:endParaRPr lang="en-US" altLang="fr-FR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9941" y="332656"/>
            <a:ext cx="7424117" cy="1143000"/>
          </a:xfrm>
        </p:spPr>
        <p:txBody>
          <a:bodyPr/>
          <a:lstStyle/>
          <a:p>
            <a:r>
              <a:rPr lang="fr-FR" altLang="fr-FR" dirty="0"/>
              <a:t>Cas des coliques</a:t>
            </a:r>
            <a:br>
              <a:rPr lang="fr-FR" dirty="0"/>
            </a:br>
            <a:r>
              <a:rPr lang="fr-FR" sz="3200" dirty="0">
                <a:solidFill>
                  <a:schemeClr val="tx1"/>
                </a:solidFill>
              </a:rPr>
              <a:t>Propriétés anti-</a:t>
            </a:r>
            <a:r>
              <a:rPr lang="fr-FR" sz="3200" dirty="0" err="1">
                <a:solidFill>
                  <a:schemeClr val="tx1"/>
                </a:solidFill>
              </a:rPr>
              <a:t>endotoxémiques</a:t>
            </a:r>
            <a:r>
              <a:rPr lang="fr-FR" sz="3200" dirty="0">
                <a:solidFill>
                  <a:schemeClr val="tx1"/>
                </a:solidFill>
              </a:rPr>
              <a:t>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772816"/>
            <a:ext cx="7874198" cy="4616450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  <a:p>
            <a:r>
              <a:rPr lang="fr-FR" dirty="0" err="1">
                <a:solidFill>
                  <a:srgbClr val="C00000"/>
                </a:solidFill>
              </a:rPr>
              <a:t>Flunixine</a:t>
            </a:r>
            <a:r>
              <a:rPr lang="fr-FR" dirty="0">
                <a:solidFill>
                  <a:srgbClr val="C00000"/>
                </a:solidFill>
              </a:rPr>
              <a:t> </a:t>
            </a:r>
            <a:r>
              <a:rPr lang="fr-FR" dirty="0" err="1">
                <a:solidFill>
                  <a:srgbClr val="C00000"/>
                </a:solidFill>
              </a:rPr>
              <a:t>méglumine</a:t>
            </a:r>
            <a:r>
              <a:rPr lang="fr-FR" dirty="0">
                <a:solidFill>
                  <a:srgbClr val="C00000"/>
                </a:solidFill>
              </a:rPr>
              <a:t> </a:t>
            </a:r>
            <a:r>
              <a:rPr lang="fr-FR" sz="2000" dirty="0"/>
              <a:t>réduit les </a:t>
            </a:r>
            <a:r>
              <a:rPr lang="fr-FR" sz="2000" u="sng" dirty="0"/>
              <a:t>symptômes</a:t>
            </a:r>
            <a:r>
              <a:rPr lang="fr-FR" sz="2000" b="0" dirty="0"/>
              <a:t> (fièvre, hypotension, état de choc) </a:t>
            </a:r>
            <a:r>
              <a:rPr lang="fr-FR" sz="2000" dirty="0"/>
              <a:t>associés à l’</a:t>
            </a:r>
            <a:r>
              <a:rPr lang="fr-FR" sz="2000" dirty="0" err="1"/>
              <a:t>endotoxémie</a:t>
            </a:r>
            <a:r>
              <a:rPr lang="fr-FR" sz="2000" dirty="0"/>
              <a:t> </a:t>
            </a:r>
          </a:p>
          <a:p>
            <a:endParaRPr lang="fr-FR" sz="2000" dirty="0"/>
          </a:p>
          <a:p>
            <a:pPr lvl="1"/>
            <a:r>
              <a:rPr lang="fr-FR" dirty="0"/>
              <a:t>Dose = 0.25 mg/kg q8h au lieu de 1.1 mg/kg</a:t>
            </a:r>
          </a:p>
          <a:p>
            <a:pPr lvl="1"/>
            <a:endParaRPr lang="fr-FR" dirty="0"/>
          </a:p>
          <a:p>
            <a:pPr marL="0" indent="0">
              <a:buNone/>
            </a:pPr>
            <a:r>
              <a:rPr lang="fr-FR" sz="1400" b="0" dirty="0"/>
              <a:t>Diminution de la douleur associée à l’</a:t>
            </a:r>
            <a:r>
              <a:rPr lang="fr-FR" sz="1400" b="0" dirty="0" err="1"/>
              <a:t>endotoxémie</a:t>
            </a:r>
            <a:endParaRPr lang="fr-FR" sz="1400" b="0" dirty="0"/>
          </a:p>
          <a:p>
            <a:pPr marL="0" indent="0">
              <a:buNone/>
            </a:pPr>
            <a:r>
              <a:rPr lang="fr-FR" sz="1400" b="0" dirty="0"/>
              <a:t>Limite l’activation néfaste du système immunitaire (Inhibition de la phosphorylation de </a:t>
            </a:r>
            <a:r>
              <a:rPr lang="fr-FR" sz="1400" b="0" dirty="0" err="1"/>
              <a:t>NFkB</a:t>
            </a:r>
            <a:r>
              <a:rPr lang="fr-FR" sz="1400" b="0" dirty="0"/>
              <a:t>) </a:t>
            </a:r>
          </a:p>
          <a:p>
            <a:pPr marL="0" indent="0">
              <a:buNone/>
            </a:pPr>
            <a:r>
              <a:rPr lang="fr-FR" sz="1400" b="0" dirty="0"/>
              <a:t>Limite l’hypotension (Inhibition de l’activité des </a:t>
            </a:r>
            <a:r>
              <a:rPr lang="fr-FR" sz="1400" b="0" dirty="0" err="1"/>
              <a:t>metalloproteases</a:t>
            </a:r>
            <a:r>
              <a:rPr lang="fr-FR" sz="1400" b="0" dirty="0"/>
              <a:t>)</a:t>
            </a:r>
          </a:p>
          <a:p>
            <a:pPr marL="0" indent="0">
              <a:buNone/>
            </a:pPr>
            <a:endParaRPr lang="fr-FR" sz="2000" b="0" dirty="0"/>
          </a:p>
          <a:p>
            <a:pPr marL="0" indent="0">
              <a:buNone/>
            </a:pPr>
            <a:r>
              <a:rPr lang="fr-FR" sz="2800" dirty="0"/>
              <a:t>Peu d’essais avec d’autres AINS</a:t>
            </a:r>
          </a:p>
        </p:txBody>
      </p:sp>
    </p:spTree>
    <p:extLst>
      <p:ext uri="{BB962C8B-B14F-4D97-AF65-F5344CB8AC3E}">
        <p14:creationId xmlns:p14="http://schemas.microsoft.com/office/powerpoint/2010/main" val="221649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 bwMode="blackWhite">
          <a:xfrm>
            <a:off x="683963" y="462662"/>
            <a:ext cx="6635750" cy="1031875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820738"/>
            <a:r>
              <a:rPr lang="fr-FR" altLang="fr-FR" dirty="0"/>
              <a:t>Traitements symptomatiques des mammites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5113" y="1773238"/>
            <a:ext cx="8613775" cy="4608512"/>
          </a:xfrm>
          <a:solidFill>
            <a:schemeClr val="bg1"/>
          </a:solidFill>
          <a:ln w="38100">
            <a:miter lim="800000"/>
            <a:headEnd/>
            <a:tailEnd/>
          </a:ln>
        </p:spPr>
        <p:txBody>
          <a:bodyPr lIns="91430" tIns="45715" rIns="91430" bIns="45715"/>
          <a:lstStyle/>
          <a:p>
            <a:pPr marL="0" indent="0" defTabSz="948050">
              <a:buFontTx/>
              <a:buNone/>
              <a:defRPr/>
            </a:pPr>
            <a:r>
              <a:rPr lang="fr-FR" dirty="0">
                <a:solidFill>
                  <a:srgbClr val="C00000"/>
                </a:solidFill>
                <a:latin typeface="+mj-lt"/>
              </a:rPr>
              <a:t>AINS et </a:t>
            </a:r>
            <a:r>
              <a:rPr lang="fr-FR" u="sng" dirty="0">
                <a:solidFill>
                  <a:srgbClr val="C00000"/>
                </a:solidFill>
                <a:latin typeface="+mj-lt"/>
              </a:rPr>
              <a:t>mammite expérimentale (LPS)</a:t>
            </a:r>
          </a:p>
          <a:p>
            <a:pPr marL="355519" indent="-355519" defTabSz="948050">
              <a:defRPr/>
            </a:pPr>
            <a:endParaRPr lang="fr-FR" sz="1600" dirty="0">
              <a:solidFill>
                <a:srgbClr val="C00000"/>
              </a:solidFill>
              <a:latin typeface="+mj-lt"/>
            </a:endParaRPr>
          </a:p>
          <a:p>
            <a:pPr marL="370241" indent="-296266" defTabSz="948050">
              <a:defRPr/>
            </a:pPr>
            <a:r>
              <a:rPr lang="fr-FR" dirty="0">
                <a:latin typeface="+mj-lt"/>
              </a:rPr>
              <a:t>Effets positifs des AINS</a:t>
            </a:r>
          </a:p>
          <a:p>
            <a:pPr marL="770291" lvl="1" indent="-296266" defTabSz="948050">
              <a:defRPr/>
            </a:pPr>
            <a:r>
              <a:rPr lang="fr-FR" b="0" dirty="0">
                <a:latin typeface="+mj-lt"/>
              </a:rPr>
              <a:t>Diminution hyperthermie, FC</a:t>
            </a:r>
          </a:p>
          <a:p>
            <a:pPr marL="770291" lvl="1" indent="-296266" defTabSz="948050">
              <a:defRPr/>
            </a:pPr>
            <a:r>
              <a:rPr lang="fr-FR" b="0" dirty="0">
                <a:latin typeface="+mj-lt"/>
              </a:rPr>
              <a:t>Amélioration comportement</a:t>
            </a:r>
          </a:p>
          <a:p>
            <a:pPr marL="770291" lvl="1" indent="-296266" defTabSz="948050">
              <a:defRPr/>
            </a:pPr>
            <a:r>
              <a:rPr lang="fr-FR" b="0" dirty="0">
                <a:latin typeface="+mj-lt"/>
              </a:rPr>
              <a:t>Diminution des symptômes locaux</a:t>
            </a:r>
          </a:p>
          <a:p>
            <a:pPr marL="770291" lvl="1" indent="-296266" defTabSz="948050">
              <a:defRPr/>
            </a:pPr>
            <a:endParaRPr lang="fr-FR" dirty="0">
              <a:latin typeface="+mj-lt"/>
            </a:endParaRPr>
          </a:p>
          <a:p>
            <a:pPr marL="370241" indent="-296266" defTabSz="948050">
              <a:defRPr/>
            </a:pPr>
            <a:r>
              <a:rPr lang="fr-FR" dirty="0">
                <a:latin typeface="+mj-lt"/>
              </a:rPr>
              <a:t>Peu d’effet sur :  </a:t>
            </a:r>
          </a:p>
          <a:p>
            <a:pPr marL="770291" lvl="1" indent="-296266" defTabSz="948050">
              <a:defRPr/>
            </a:pPr>
            <a:r>
              <a:rPr lang="fr-FR" dirty="0">
                <a:latin typeface="+mj-lt"/>
              </a:rPr>
              <a:t>Production de lait </a:t>
            </a:r>
            <a:r>
              <a:rPr lang="fr-FR" sz="1600" b="0" dirty="0">
                <a:latin typeface="+mj-lt"/>
              </a:rPr>
              <a:t>(variable selon publication)</a:t>
            </a:r>
          </a:p>
          <a:p>
            <a:pPr marL="770291" lvl="1" indent="-296266" defTabSz="948050">
              <a:defRPr/>
            </a:pPr>
            <a:r>
              <a:rPr lang="fr-FR" dirty="0">
                <a:latin typeface="+mj-lt"/>
              </a:rPr>
              <a:t>Appétit</a:t>
            </a:r>
          </a:p>
        </p:txBody>
      </p:sp>
      <p:sp>
        <p:nvSpPr>
          <p:cNvPr id="71684" name="Freeform 4"/>
          <p:cNvSpPr>
            <a:spLocks/>
          </p:cNvSpPr>
          <p:nvPr/>
        </p:nvSpPr>
        <p:spPr bwMode="invGray">
          <a:xfrm>
            <a:off x="7351713" y="487363"/>
            <a:ext cx="882650" cy="641350"/>
          </a:xfrm>
          <a:custGeom>
            <a:avLst/>
            <a:gdLst>
              <a:gd name="T0" fmla="*/ 2147483647 w 626"/>
              <a:gd name="T1" fmla="*/ 2147483647 h 404"/>
              <a:gd name="T2" fmla="*/ 2147483647 w 626"/>
              <a:gd name="T3" fmla="*/ 2147483647 h 404"/>
              <a:gd name="T4" fmla="*/ 2147483647 w 626"/>
              <a:gd name="T5" fmla="*/ 2147483647 h 404"/>
              <a:gd name="T6" fmla="*/ 2147483647 w 626"/>
              <a:gd name="T7" fmla="*/ 2147483647 h 404"/>
              <a:gd name="T8" fmla="*/ 2147483647 w 626"/>
              <a:gd name="T9" fmla="*/ 2147483647 h 404"/>
              <a:gd name="T10" fmla="*/ 2147483647 w 626"/>
              <a:gd name="T11" fmla="*/ 2147483647 h 404"/>
              <a:gd name="T12" fmla="*/ 2147483647 w 626"/>
              <a:gd name="T13" fmla="*/ 2147483647 h 404"/>
              <a:gd name="T14" fmla="*/ 2147483647 w 626"/>
              <a:gd name="T15" fmla="*/ 2147483647 h 404"/>
              <a:gd name="T16" fmla="*/ 2147483647 w 626"/>
              <a:gd name="T17" fmla="*/ 2147483647 h 404"/>
              <a:gd name="T18" fmla="*/ 2147483647 w 626"/>
              <a:gd name="T19" fmla="*/ 2147483647 h 404"/>
              <a:gd name="T20" fmla="*/ 2147483647 w 626"/>
              <a:gd name="T21" fmla="*/ 2147483647 h 404"/>
              <a:gd name="T22" fmla="*/ 2147483647 w 626"/>
              <a:gd name="T23" fmla="*/ 2147483647 h 404"/>
              <a:gd name="T24" fmla="*/ 2147483647 w 626"/>
              <a:gd name="T25" fmla="*/ 2147483647 h 404"/>
              <a:gd name="T26" fmla="*/ 2147483647 w 626"/>
              <a:gd name="T27" fmla="*/ 2147483647 h 404"/>
              <a:gd name="T28" fmla="*/ 2147483647 w 626"/>
              <a:gd name="T29" fmla="*/ 2147483647 h 404"/>
              <a:gd name="T30" fmla="*/ 2147483647 w 626"/>
              <a:gd name="T31" fmla="*/ 2147483647 h 404"/>
              <a:gd name="T32" fmla="*/ 2147483647 w 626"/>
              <a:gd name="T33" fmla="*/ 2147483647 h 404"/>
              <a:gd name="T34" fmla="*/ 2147483647 w 626"/>
              <a:gd name="T35" fmla="*/ 2147483647 h 404"/>
              <a:gd name="T36" fmla="*/ 2147483647 w 626"/>
              <a:gd name="T37" fmla="*/ 2147483647 h 404"/>
              <a:gd name="T38" fmla="*/ 2147483647 w 626"/>
              <a:gd name="T39" fmla="*/ 2147483647 h 404"/>
              <a:gd name="T40" fmla="*/ 2147483647 w 626"/>
              <a:gd name="T41" fmla="*/ 2147483647 h 404"/>
              <a:gd name="T42" fmla="*/ 2147483647 w 626"/>
              <a:gd name="T43" fmla="*/ 2147483647 h 404"/>
              <a:gd name="T44" fmla="*/ 2147483647 w 626"/>
              <a:gd name="T45" fmla="*/ 2147483647 h 404"/>
              <a:gd name="T46" fmla="*/ 2147483647 w 626"/>
              <a:gd name="T47" fmla="*/ 2147483647 h 404"/>
              <a:gd name="T48" fmla="*/ 2147483647 w 626"/>
              <a:gd name="T49" fmla="*/ 2147483647 h 404"/>
              <a:gd name="T50" fmla="*/ 2147483647 w 626"/>
              <a:gd name="T51" fmla="*/ 2147483647 h 404"/>
              <a:gd name="T52" fmla="*/ 2147483647 w 626"/>
              <a:gd name="T53" fmla="*/ 2147483647 h 404"/>
              <a:gd name="T54" fmla="*/ 2147483647 w 626"/>
              <a:gd name="T55" fmla="*/ 2147483647 h 404"/>
              <a:gd name="T56" fmla="*/ 2147483647 w 626"/>
              <a:gd name="T57" fmla="*/ 2147483647 h 404"/>
              <a:gd name="T58" fmla="*/ 2147483647 w 626"/>
              <a:gd name="T59" fmla="*/ 2147483647 h 404"/>
              <a:gd name="T60" fmla="*/ 2147483647 w 626"/>
              <a:gd name="T61" fmla="*/ 2147483647 h 404"/>
              <a:gd name="T62" fmla="*/ 2147483647 w 626"/>
              <a:gd name="T63" fmla="*/ 2147483647 h 404"/>
              <a:gd name="T64" fmla="*/ 2147483647 w 626"/>
              <a:gd name="T65" fmla="*/ 2147483647 h 404"/>
              <a:gd name="T66" fmla="*/ 2147483647 w 626"/>
              <a:gd name="T67" fmla="*/ 2147483647 h 404"/>
              <a:gd name="T68" fmla="*/ 2147483647 w 626"/>
              <a:gd name="T69" fmla="*/ 2147483647 h 404"/>
              <a:gd name="T70" fmla="*/ 2147483647 w 626"/>
              <a:gd name="T71" fmla="*/ 2147483647 h 40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26" h="404">
                <a:moveTo>
                  <a:pt x="0" y="128"/>
                </a:moveTo>
                <a:cubicBezTo>
                  <a:pt x="5" y="115"/>
                  <a:pt x="29" y="82"/>
                  <a:pt x="38" y="68"/>
                </a:cubicBezTo>
                <a:cubicBezTo>
                  <a:pt x="47" y="54"/>
                  <a:pt x="53" y="50"/>
                  <a:pt x="52" y="42"/>
                </a:cubicBezTo>
                <a:cubicBezTo>
                  <a:pt x="51" y="34"/>
                  <a:pt x="36" y="25"/>
                  <a:pt x="32" y="18"/>
                </a:cubicBezTo>
                <a:cubicBezTo>
                  <a:pt x="28" y="11"/>
                  <a:pt x="25" y="0"/>
                  <a:pt x="30" y="2"/>
                </a:cubicBezTo>
                <a:cubicBezTo>
                  <a:pt x="35" y="4"/>
                  <a:pt x="56" y="26"/>
                  <a:pt x="64" y="30"/>
                </a:cubicBezTo>
                <a:cubicBezTo>
                  <a:pt x="72" y="34"/>
                  <a:pt x="71" y="26"/>
                  <a:pt x="76" y="26"/>
                </a:cubicBezTo>
                <a:cubicBezTo>
                  <a:pt x="81" y="26"/>
                  <a:pt x="88" y="33"/>
                  <a:pt x="94" y="30"/>
                </a:cubicBezTo>
                <a:cubicBezTo>
                  <a:pt x="100" y="27"/>
                  <a:pt x="107" y="13"/>
                  <a:pt x="112" y="10"/>
                </a:cubicBezTo>
                <a:cubicBezTo>
                  <a:pt x="117" y="7"/>
                  <a:pt x="122" y="6"/>
                  <a:pt x="124" y="10"/>
                </a:cubicBezTo>
                <a:cubicBezTo>
                  <a:pt x="126" y="14"/>
                  <a:pt x="113" y="28"/>
                  <a:pt x="124" y="34"/>
                </a:cubicBezTo>
                <a:cubicBezTo>
                  <a:pt x="135" y="40"/>
                  <a:pt x="176" y="48"/>
                  <a:pt x="193" y="48"/>
                </a:cubicBezTo>
                <a:cubicBezTo>
                  <a:pt x="210" y="48"/>
                  <a:pt x="210" y="36"/>
                  <a:pt x="226" y="36"/>
                </a:cubicBezTo>
                <a:cubicBezTo>
                  <a:pt x="242" y="36"/>
                  <a:pt x="252" y="50"/>
                  <a:pt x="288" y="51"/>
                </a:cubicBezTo>
                <a:cubicBezTo>
                  <a:pt x="324" y="52"/>
                  <a:pt x="403" y="47"/>
                  <a:pt x="444" y="44"/>
                </a:cubicBezTo>
                <a:cubicBezTo>
                  <a:pt x="485" y="41"/>
                  <a:pt x="507" y="33"/>
                  <a:pt x="532" y="34"/>
                </a:cubicBezTo>
                <a:cubicBezTo>
                  <a:pt x="557" y="35"/>
                  <a:pt x="581" y="36"/>
                  <a:pt x="596" y="50"/>
                </a:cubicBezTo>
                <a:cubicBezTo>
                  <a:pt x="611" y="64"/>
                  <a:pt x="617" y="86"/>
                  <a:pt x="620" y="116"/>
                </a:cubicBezTo>
                <a:cubicBezTo>
                  <a:pt x="623" y="146"/>
                  <a:pt x="615" y="206"/>
                  <a:pt x="616" y="232"/>
                </a:cubicBezTo>
                <a:cubicBezTo>
                  <a:pt x="617" y="258"/>
                  <a:pt x="626" y="254"/>
                  <a:pt x="626" y="270"/>
                </a:cubicBezTo>
                <a:cubicBezTo>
                  <a:pt x="626" y="286"/>
                  <a:pt x="619" y="316"/>
                  <a:pt x="616" y="328"/>
                </a:cubicBezTo>
                <a:cubicBezTo>
                  <a:pt x="613" y="340"/>
                  <a:pt x="610" y="347"/>
                  <a:pt x="606" y="340"/>
                </a:cubicBezTo>
                <a:cubicBezTo>
                  <a:pt x="602" y="333"/>
                  <a:pt x="592" y="305"/>
                  <a:pt x="592" y="286"/>
                </a:cubicBezTo>
                <a:cubicBezTo>
                  <a:pt x="592" y="267"/>
                  <a:pt x="604" y="257"/>
                  <a:pt x="606" y="228"/>
                </a:cubicBezTo>
                <a:cubicBezTo>
                  <a:pt x="608" y="199"/>
                  <a:pt x="607" y="129"/>
                  <a:pt x="604" y="114"/>
                </a:cubicBezTo>
                <a:cubicBezTo>
                  <a:pt x="601" y="99"/>
                  <a:pt x="594" y="120"/>
                  <a:pt x="590" y="138"/>
                </a:cubicBezTo>
                <a:cubicBezTo>
                  <a:pt x="586" y="156"/>
                  <a:pt x="580" y="202"/>
                  <a:pt x="578" y="220"/>
                </a:cubicBezTo>
                <a:cubicBezTo>
                  <a:pt x="576" y="238"/>
                  <a:pt x="578" y="241"/>
                  <a:pt x="578" y="248"/>
                </a:cubicBezTo>
                <a:cubicBezTo>
                  <a:pt x="578" y="255"/>
                  <a:pt x="582" y="252"/>
                  <a:pt x="580" y="264"/>
                </a:cubicBezTo>
                <a:cubicBezTo>
                  <a:pt x="578" y="276"/>
                  <a:pt x="569" y="303"/>
                  <a:pt x="566" y="322"/>
                </a:cubicBezTo>
                <a:cubicBezTo>
                  <a:pt x="563" y="341"/>
                  <a:pt x="566" y="366"/>
                  <a:pt x="564" y="378"/>
                </a:cubicBezTo>
                <a:cubicBezTo>
                  <a:pt x="562" y="390"/>
                  <a:pt x="559" y="391"/>
                  <a:pt x="552" y="394"/>
                </a:cubicBezTo>
                <a:cubicBezTo>
                  <a:pt x="545" y="397"/>
                  <a:pt x="524" y="400"/>
                  <a:pt x="522" y="394"/>
                </a:cubicBezTo>
                <a:cubicBezTo>
                  <a:pt x="520" y="388"/>
                  <a:pt x="535" y="373"/>
                  <a:pt x="538" y="356"/>
                </a:cubicBezTo>
                <a:cubicBezTo>
                  <a:pt x="541" y="339"/>
                  <a:pt x="540" y="295"/>
                  <a:pt x="538" y="290"/>
                </a:cubicBezTo>
                <a:cubicBezTo>
                  <a:pt x="536" y="285"/>
                  <a:pt x="529" y="311"/>
                  <a:pt x="526" y="324"/>
                </a:cubicBezTo>
                <a:cubicBezTo>
                  <a:pt x="523" y="337"/>
                  <a:pt x="522" y="359"/>
                  <a:pt x="518" y="370"/>
                </a:cubicBezTo>
                <a:cubicBezTo>
                  <a:pt x="514" y="381"/>
                  <a:pt x="507" y="388"/>
                  <a:pt x="500" y="392"/>
                </a:cubicBezTo>
                <a:cubicBezTo>
                  <a:pt x="493" y="396"/>
                  <a:pt x="477" y="397"/>
                  <a:pt x="476" y="392"/>
                </a:cubicBezTo>
                <a:cubicBezTo>
                  <a:pt x="475" y="387"/>
                  <a:pt x="491" y="374"/>
                  <a:pt x="496" y="360"/>
                </a:cubicBezTo>
                <a:cubicBezTo>
                  <a:pt x="501" y="346"/>
                  <a:pt x="505" y="320"/>
                  <a:pt x="506" y="306"/>
                </a:cubicBezTo>
                <a:cubicBezTo>
                  <a:pt x="507" y="292"/>
                  <a:pt x="506" y="278"/>
                  <a:pt x="504" y="274"/>
                </a:cubicBezTo>
                <a:cubicBezTo>
                  <a:pt x="502" y="270"/>
                  <a:pt x="496" y="277"/>
                  <a:pt x="494" y="280"/>
                </a:cubicBezTo>
                <a:cubicBezTo>
                  <a:pt x="492" y="283"/>
                  <a:pt x="495" y="291"/>
                  <a:pt x="492" y="292"/>
                </a:cubicBezTo>
                <a:cubicBezTo>
                  <a:pt x="489" y="293"/>
                  <a:pt x="482" y="284"/>
                  <a:pt x="478" y="284"/>
                </a:cubicBezTo>
                <a:cubicBezTo>
                  <a:pt x="474" y="284"/>
                  <a:pt x="471" y="296"/>
                  <a:pt x="468" y="295"/>
                </a:cubicBezTo>
                <a:cubicBezTo>
                  <a:pt x="465" y="294"/>
                  <a:pt x="464" y="282"/>
                  <a:pt x="460" y="278"/>
                </a:cubicBezTo>
                <a:cubicBezTo>
                  <a:pt x="456" y="274"/>
                  <a:pt x="451" y="277"/>
                  <a:pt x="446" y="272"/>
                </a:cubicBezTo>
                <a:cubicBezTo>
                  <a:pt x="441" y="267"/>
                  <a:pt x="439" y="252"/>
                  <a:pt x="430" y="250"/>
                </a:cubicBezTo>
                <a:cubicBezTo>
                  <a:pt x="421" y="248"/>
                  <a:pt x="402" y="260"/>
                  <a:pt x="394" y="262"/>
                </a:cubicBezTo>
                <a:cubicBezTo>
                  <a:pt x="386" y="264"/>
                  <a:pt x="399" y="267"/>
                  <a:pt x="382" y="264"/>
                </a:cubicBezTo>
                <a:cubicBezTo>
                  <a:pt x="365" y="261"/>
                  <a:pt x="310" y="244"/>
                  <a:pt x="292" y="244"/>
                </a:cubicBezTo>
                <a:cubicBezTo>
                  <a:pt x="274" y="244"/>
                  <a:pt x="278" y="244"/>
                  <a:pt x="274" y="266"/>
                </a:cubicBezTo>
                <a:cubicBezTo>
                  <a:pt x="270" y="288"/>
                  <a:pt x="268" y="355"/>
                  <a:pt x="266" y="376"/>
                </a:cubicBezTo>
                <a:cubicBezTo>
                  <a:pt x="264" y="397"/>
                  <a:pt x="265" y="391"/>
                  <a:pt x="259" y="394"/>
                </a:cubicBezTo>
                <a:cubicBezTo>
                  <a:pt x="253" y="397"/>
                  <a:pt x="230" y="400"/>
                  <a:pt x="228" y="394"/>
                </a:cubicBezTo>
                <a:cubicBezTo>
                  <a:pt x="226" y="388"/>
                  <a:pt x="243" y="375"/>
                  <a:pt x="246" y="360"/>
                </a:cubicBezTo>
                <a:cubicBezTo>
                  <a:pt x="249" y="345"/>
                  <a:pt x="248" y="304"/>
                  <a:pt x="246" y="304"/>
                </a:cubicBezTo>
                <a:cubicBezTo>
                  <a:pt x="244" y="304"/>
                  <a:pt x="236" y="346"/>
                  <a:pt x="234" y="358"/>
                </a:cubicBezTo>
                <a:cubicBezTo>
                  <a:pt x="232" y="370"/>
                  <a:pt x="238" y="367"/>
                  <a:pt x="236" y="374"/>
                </a:cubicBezTo>
                <a:cubicBezTo>
                  <a:pt x="234" y="381"/>
                  <a:pt x="230" y="396"/>
                  <a:pt x="223" y="400"/>
                </a:cubicBezTo>
                <a:cubicBezTo>
                  <a:pt x="216" y="404"/>
                  <a:pt x="196" y="403"/>
                  <a:pt x="194" y="398"/>
                </a:cubicBezTo>
                <a:cubicBezTo>
                  <a:pt x="192" y="393"/>
                  <a:pt x="205" y="383"/>
                  <a:pt x="208" y="368"/>
                </a:cubicBezTo>
                <a:cubicBezTo>
                  <a:pt x="211" y="353"/>
                  <a:pt x="214" y="325"/>
                  <a:pt x="214" y="306"/>
                </a:cubicBezTo>
                <a:cubicBezTo>
                  <a:pt x="214" y="287"/>
                  <a:pt x="214" y="267"/>
                  <a:pt x="208" y="256"/>
                </a:cubicBezTo>
                <a:cubicBezTo>
                  <a:pt x="202" y="245"/>
                  <a:pt x="190" y="253"/>
                  <a:pt x="180" y="242"/>
                </a:cubicBezTo>
                <a:cubicBezTo>
                  <a:pt x="170" y="231"/>
                  <a:pt x="159" y="207"/>
                  <a:pt x="150" y="190"/>
                </a:cubicBezTo>
                <a:cubicBezTo>
                  <a:pt x="141" y="173"/>
                  <a:pt x="132" y="148"/>
                  <a:pt x="124" y="140"/>
                </a:cubicBezTo>
                <a:cubicBezTo>
                  <a:pt x="116" y="132"/>
                  <a:pt x="110" y="143"/>
                  <a:pt x="99" y="144"/>
                </a:cubicBezTo>
                <a:cubicBezTo>
                  <a:pt x="88" y="145"/>
                  <a:pt x="70" y="142"/>
                  <a:pt x="58" y="144"/>
                </a:cubicBezTo>
                <a:cubicBezTo>
                  <a:pt x="46" y="146"/>
                  <a:pt x="36" y="158"/>
                  <a:pt x="28" y="158"/>
                </a:cubicBezTo>
                <a:cubicBezTo>
                  <a:pt x="20" y="158"/>
                  <a:pt x="17" y="150"/>
                  <a:pt x="12" y="145"/>
                </a:cubicBezTo>
                <a:cubicBezTo>
                  <a:pt x="7" y="140"/>
                  <a:pt x="2" y="132"/>
                  <a:pt x="0" y="128"/>
                </a:cubicBezTo>
                <a:close/>
              </a:path>
            </a:pathLst>
          </a:cu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4805" tIns="47402" rIns="94805" bIns="47402" anchor="ctr"/>
          <a:lstStyle/>
          <a:p>
            <a:endParaRPr lang="fr-FR"/>
          </a:p>
        </p:txBody>
      </p:sp>
      <p:sp>
        <p:nvSpPr>
          <p:cNvPr id="2" name="Right Arrow 1"/>
          <p:cNvSpPr/>
          <p:nvPr/>
        </p:nvSpPr>
        <p:spPr bwMode="auto">
          <a:xfrm>
            <a:off x="423407" y="6013648"/>
            <a:ext cx="689676" cy="511696"/>
          </a:xfrm>
          <a:prstGeom prst="rightArrow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86358" y="5829454"/>
            <a:ext cx="7619255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2400" dirty="0"/>
              <a:t>AINS souvent voire toujours recommandés pour les mammites avec </a:t>
            </a:r>
            <a:r>
              <a:rPr lang="fr-FR" sz="2400" b="1" u="sng" dirty="0" err="1"/>
              <a:t>endotoxémie</a:t>
            </a:r>
            <a:endParaRPr 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33999528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 bwMode="blackWhite">
          <a:xfrm>
            <a:off x="683963" y="462662"/>
            <a:ext cx="6635750" cy="1031875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820738"/>
            <a:r>
              <a:rPr lang="fr-FR" altLang="fr-FR" dirty="0"/>
              <a:t>Traitements symptomatiques des mammites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5113" y="1773238"/>
            <a:ext cx="8613775" cy="4608512"/>
          </a:xfrm>
          <a:solidFill>
            <a:schemeClr val="bg1"/>
          </a:solidFill>
          <a:ln w="38100">
            <a:miter lim="800000"/>
            <a:headEnd/>
            <a:tailEnd/>
          </a:ln>
        </p:spPr>
        <p:txBody>
          <a:bodyPr lIns="91430" tIns="45715" rIns="91430" bIns="45715"/>
          <a:lstStyle/>
          <a:p>
            <a:pPr marL="0" indent="0" defTabSz="948050">
              <a:buFontTx/>
              <a:buNone/>
              <a:defRPr/>
            </a:pPr>
            <a:r>
              <a:rPr lang="fr-FR" dirty="0">
                <a:solidFill>
                  <a:srgbClr val="C00000"/>
                </a:solidFill>
                <a:latin typeface="+mj-lt"/>
              </a:rPr>
              <a:t>AINS </a:t>
            </a:r>
            <a:r>
              <a:rPr lang="fr-FR" u="sng" dirty="0">
                <a:solidFill>
                  <a:srgbClr val="C00000"/>
                </a:solidFill>
                <a:latin typeface="+mj-lt"/>
              </a:rPr>
              <a:t>et mammite clinique modérée</a:t>
            </a:r>
            <a:endParaRPr lang="fr-FR" sz="1600" u="sng" dirty="0">
              <a:solidFill>
                <a:srgbClr val="C00000"/>
              </a:solidFill>
              <a:latin typeface="+mj-lt"/>
            </a:endParaRPr>
          </a:p>
          <a:p>
            <a:pPr marL="355519" indent="-355519" defTabSz="948050">
              <a:defRPr/>
            </a:pPr>
            <a:endParaRPr lang="fr-FR" sz="1600" dirty="0">
              <a:solidFill>
                <a:srgbClr val="C00000"/>
              </a:solidFill>
            </a:endParaRPr>
          </a:p>
          <a:p>
            <a:pPr marL="370241" indent="-296266" defTabSz="948050">
              <a:defRPr/>
            </a:pPr>
            <a:r>
              <a:rPr lang="fr-FR" dirty="0"/>
              <a:t>Effets positifs des AINS</a:t>
            </a:r>
          </a:p>
          <a:p>
            <a:pPr marL="770291" lvl="1" indent="-296266" defTabSz="948050">
              <a:defRPr/>
            </a:pPr>
            <a:r>
              <a:rPr lang="fr-FR" b="0" dirty="0"/>
              <a:t>Diminution FC</a:t>
            </a:r>
          </a:p>
          <a:p>
            <a:pPr marL="770291" lvl="1" indent="-296266" defTabSz="948050">
              <a:defRPr/>
            </a:pPr>
            <a:r>
              <a:rPr lang="fr-FR" b="0" dirty="0"/>
              <a:t>Amélioration du comportement</a:t>
            </a:r>
          </a:p>
          <a:p>
            <a:pPr marL="770291" lvl="1" indent="-296266" defTabSz="948050">
              <a:defRPr/>
            </a:pPr>
            <a:r>
              <a:rPr lang="fr-FR" b="0" dirty="0"/>
              <a:t>Diminution des symptômes locaux</a:t>
            </a:r>
          </a:p>
          <a:p>
            <a:pPr marL="770291" lvl="1" indent="-296266" defTabSz="948050">
              <a:defRPr/>
            </a:pPr>
            <a:endParaRPr lang="fr-FR" sz="2000" dirty="0">
              <a:latin typeface="+mj-lt"/>
            </a:endParaRPr>
          </a:p>
          <a:p>
            <a:pPr marL="370241" indent="-296266" defTabSz="948050">
              <a:defRPr/>
            </a:pPr>
            <a:r>
              <a:rPr lang="fr-FR" sz="2000" b="0" dirty="0">
                <a:latin typeface="+mj-lt"/>
              </a:rPr>
              <a:t>Une étude a montré une diminution des réformes et des comptages cellulaires (</a:t>
            </a:r>
            <a:r>
              <a:rPr lang="fr-FR" sz="2000" b="0" dirty="0" err="1">
                <a:latin typeface="+mj-lt"/>
              </a:rPr>
              <a:t>meloxicam</a:t>
            </a:r>
            <a:r>
              <a:rPr lang="fr-FR" sz="2000" b="0" dirty="0">
                <a:latin typeface="+mj-lt"/>
              </a:rPr>
              <a:t>) </a:t>
            </a:r>
          </a:p>
          <a:p>
            <a:pPr marL="370241" indent="-296266" defTabSz="948050">
              <a:defRPr/>
            </a:pPr>
            <a:endParaRPr lang="fr-FR" sz="2000" b="0" dirty="0">
              <a:latin typeface="+mj-lt"/>
            </a:endParaRPr>
          </a:p>
          <a:p>
            <a:pPr marL="370241" indent="-296266" defTabSz="948050">
              <a:defRPr/>
            </a:pPr>
            <a:endParaRPr lang="fr-FR" sz="2000" b="0" dirty="0">
              <a:latin typeface="+mj-lt"/>
            </a:endParaRPr>
          </a:p>
          <a:p>
            <a:pPr marL="73975" indent="0" defTabSz="948050">
              <a:buNone/>
              <a:defRPr/>
            </a:pPr>
            <a:r>
              <a:rPr lang="fr-FR" sz="2000" b="0" dirty="0">
                <a:latin typeface="+mj-lt"/>
              </a:rPr>
              <a:t>		Penser aux temps d’attente</a:t>
            </a:r>
            <a:endParaRPr lang="fr-FR" sz="1800" b="0" dirty="0">
              <a:latin typeface="+mj-lt"/>
            </a:endParaRPr>
          </a:p>
        </p:txBody>
      </p:sp>
      <p:sp>
        <p:nvSpPr>
          <p:cNvPr id="71684" name="Freeform 4"/>
          <p:cNvSpPr>
            <a:spLocks/>
          </p:cNvSpPr>
          <p:nvPr/>
        </p:nvSpPr>
        <p:spPr bwMode="invGray">
          <a:xfrm>
            <a:off x="7351713" y="487363"/>
            <a:ext cx="882650" cy="641350"/>
          </a:xfrm>
          <a:custGeom>
            <a:avLst/>
            <a:gdLst>
              <a:gd name="T0" fmla="*/ 2147483647 w 626"/>
              <a:gd name="T1" fmla="*/ 2147483647 h 404"/>
              <a:gd name="T2" fmla="*/ 2147483647 w 626"/>
              <a:gd name="T3" fmla="*/ 2147483647 h 404"/>
              <a:gd name="T4" fmla="*/ 2147483647 w 626"/>
              <a:gd name="T5" fmla="*/ 2147483647 h 404"/>
              <a:gd name="T6" fmla="*/ 2147483647 w 626"/>
              <a:gd name="T7" fmla="*/ 2147483647 h 404"/>
              <a:gd name="T8" fmla="*/ 2147483647 w 626"/>
              <a:gd name="T9" fmla="*/ 2147483647 h 404"/>
              <a:gd name="T10" fmla="*/ 2147483647 w 626"/>
              <a:gd name="T11" fmla="*/ 2147483647 h 404"/>
              <a:gd name="T12" fmla="*/ 2147483647 w 626"/>
              <a:gd name="T13" fmla="*/ 2147483647 h 404"/>
              <a:gd name="T14" fmla="*/ 2147483647 w 626"/>
              <a:gd name="T15" fmla="*/ 2147483647 h 404"/>
              <a:gd name="T16" fmla="*/ 2147483647 w 626"/>
              <a:gd name="T17" fmla="*/ 2147483647 h 404"/>
              <a:gd name="T18" fmla="*/ 2147483647 w 626"/>
              <a:gd name="T19" fmla="*/ 2147483647 h 404"/>
              <a:gd name="T20" fmla="*/ 2147483647 w 626"/>
              <a:gd name="T21" fmla="*/ 2147483647 h 404"/>
              <a:gd name="T22" fmla="*/ 2147483647 w 626"/>
              <a:gd name="T23" fmla="*/ 2147483647 h 404"/>
              <a:gd name="T24" fmla="*/ 2147483647 w 626"/>
              <a:gd name="T25" fmla="*/ 2147483647 h 404"/>
              <a:gd name="T26" fmla="*/ 2147483647 w 626"/>
              <a:gd name="T27" fmla="*/ 2147483647 h 404"/>
              <a:gd name="T28" fmla="*/ 2147483647 w 626"/>
              <a:gd name="T29" fmla="*/ 2147483647 h 404"/>
              <a:gd name="T30" fmla="*/ 2147483647 w 626"/>
              <a:gd name="T31" fmla="*/ 2147483647 h 404"/>
              <a:gd name="T32" fmla="*/ 2147483647 w 626"/>
              <a:gd name="T33" fmla="*/ 2147483647 h 404"/>
              <a:gd name="T34" fmla="*/ 2147483647 w 626"/>
              <a:gd name="T35" fmla="*/ 2147483647 h 404"/>
              <a:gd name="T36" fmla="*/ 2147483647 w 626"/>
              <a:gd name="T37" fmla="*/ 2147483647 h 404"/>
              <a:gd name="T38" fmla="*/ 2147483647 w 626"/>
              <a:gd name="T39" fmla="*/ 2147483647 h 404"/>
              <a:gd name="T40" fmla="*/ 2147483647 w 626"/>
              <a:gd name="T41" fmla="*/ 2147483647 h 404"/>
              <a:gd name="T42" fmla="*/ 2147483647 w 626"/>
              <a:gd name="T43" fmla="*/ 2147483647 h 404"/>
              <a:gd name="T44" fmla="*/ 2147483647 w 626"/>
              <a:gd name="T45" fmla="*/ 2147483647 h 404"/>
              <a:gd name="T46" fmla="*/ 2147483647 w 626"/>
              <a:gd name="T47" fmla="*/ 2147483647 h 404"/>
              <a:gd name="T48" fmla="*/ 2147483647 w 626"/>
              <a:gd name="T49" fmla="*/ 2147483647 h 404"/>
              <a:gd name="T50" fmla="*/ 2147483647 w 626"/>
              <a:gd name="T51" fmla="*/ 2147483647 h 404"/>
              <a:gd name="T52" fmla="*/ 2147483647 w 626"/>
              <a:gd name="T53" fmla="*/ 2147483647 h 404"/>
              <a:gd name="T54" fmla="*/ 2147483647 w 626"/>
              <a:gd name="T55" fmla="*/ 2147483647 h 404"/>
              <a:gd name="T56" fmla="*/ 2147483647 w 626"/>
              <a:gd name="T57" fmla="*/ 2147483647 h 404"/>
              <a:gd name="T58" fmla="*/ 2147483647 w 626"/>
              <a:gd name="T59" fmla="*/ 2147483647 h 404"/>
              <a:gd name="T60" fmla="*/ 2147483647 w 626"/>
              <a:gd name="T61" fmla="*/ 2147483647 h 404"/>
              <a:gd name="T62" fmla="*/ 2147483647 w 626"/>
              <a:gd name="T63" fmla="*/ 2147483647 h 404"/>
              <a:gd name="T64" fmla="*/ 2147483647 w 626"/>
              <a:gd name="T65" fmla="*/ 2147483647 h 404"/>
              <a:gd name="T66" fmla="*/ 2147483647 w 626"/>
              <a:gd name="T67" fmla="*/ 2147483647 h 404"/>
              <a:gd name="T68" fmla="*/ 2147483647 w 626"/>
              <a:gd name="T69" fmla="*/ 2147483647 h 404"/>
              <a:gd name="T70" fmla="*/ 2147483647 w 626"/>
              <a:gd name="T71" fmla="*/ 2147483647 h 40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26" h="404">
                <a:moveTo>
                  <a:pt x="0" y="128"/>
                </a:moveTo>
                <a:cubicBezTo>
                  <a:pt x="5" y="115"/>
                  <a:pt x="29" y="82"/>
                  <a:pt x="38" y="68"/>
                </a:cubicBezTo>
                <a:cubicBezTo>
                  <a:pt x="47" y="54"/>
                  <a:pt x="53" y="50"/>
                  <a:pt x="52" y="42"/>
                </a:cubicBezTo>
                <a:cubicBezTo>
                  <a:pt x="51" y="34"/>
                  <a:pt x="36" y="25"/>
                  <a:pt x="32" y="18"/>
                </a:cubicBezTo>
                <a:cubicBezTo>
                  <a:pt x="28" y="11"/>
                  <a:pt x="25" y="0"/>
                  <a:pt x="30" y="2"/>
                </a:cubicBezTo>
                <a:cubicBezTo>
                  <a:pt x="35" y="4"/>
                  <a:pt x="56" y="26"/>
                  <a:pt x="64" y="30"/>
                </a:cubicBezTo>
                <a:cubicBezTo>
                  <a:pt x="72" y="34"/>
                  <a:pt x="71" y="26"/>
                  <a:pt x="76" y="26"/>
                </a:cubicBezTo>
                <a:cubicBezTo>
                  <a:pt x="81" y="26"/>
                  <a:pt x="88" y="33"/>
                  <a:pt x="94" y="30"/>
                </a:cubicBezTo>
                <a:cubicBezTo>
                  <a:pt x="100" y="27"/>
                  <a:pt x="107" y="13"/>
                  <a:pt x="112" y="10"/>
                </a:cubicBezTo>
                <a:cubicBezTo>
                  <a:pt x="117" y="7"/>
                  <a:pt x="122" y="6"/>
                  <a:pt x="124" y="10"/>
                </a:cubicBezTo>
                <a:cubicBezTo>
                  <a:pt x="126" y="14"/>
                  <a:pt x="113" y="28"/>
                  <a:pt x="124" y="34"/>
                </a:cubicBezTo>
                <a:cubicBezTo>
                  <a:pt x="135" y="40"/>
                  <a:pt x="176" y="48"/>
                  <a:pt x="193" y="48"/>
                </a:cubicBezTo>
                <a:cubicBezTo>
                  <a:pt x="210" y="48"/>
                  <a:pt x="210" y="36"/>
                  <a:pt x="226" y="36"/>
                </a:cubicBezTo>
                <a:cubicBezTo>
                  <a:pt x="242" y="36"/>
                  <a:pt x="252" y="50"/>
                  <a:pt x="288" y="51"/>
                </a:cubicBezTo>
                <a:cubicBezTo>
                  <a:pt x="324" y="52"/>
                  <a:pt x="403" y="47"/>
                  <a:pt x="444" y="44"/>
                </a:cubicBezTo>
                <a:cubicBezTo>
                  <a:pt x="485" y="41"/>
                  <a:pt x="507" y="33"/>
                  <a:pt x="532" y="34"/>
                </a:cubicBezTo>
                <a:cubicBezTo>
                  <a:pt x="557" y="35"/>
                  <a:pt x="581" y="36"/>
                  <a:pt x="596" y="50"/>
                </a:cubicBezTo>
                <a:cubicBezTo>
                  <a:pt x="611" y="64"/>
                  <a:pt x="617" y="86"/>
                  <a:pt x="620" y="116"/>
                </a:cubicBezTo>
                <a:cubicBezTo>
                  <a:pt x="623" y="146"/>
                  <a:pt x="615" y="206"/>
                  <a:pt x="616" y="232"/>
                </a:cubicBezTo>
                <a:cubicBezTo>
                  <a:pt x="617" y="258"/>
                  <a:pt x="626" y="254"/>
                  <a:pt x="626" y="270"/>
                </a:cubicBezTo>
                <a:cubicBezTo>
                  <a:pt x="626" y="286"/>
                  <a:pt x="619" y="316"/>
                  <a:pt x="616" y="328"/>
                </a:cubicBezTo>
                <a:cubicBezTo>
                  <a:pt x="613" y="340"/>
                  <a:pt x="610" y="347"/>
                  <a:pt x="606" y="340"/>
                </a:cubicBezTo>
                <a:cubicBezTo>
                  <a:pt x="602" y="333"/>
                  <a:pt x="592" y="305"/>
                  <a:pt x="592" y="286"/>
                </a:cubicBezTo>
                <a:cubicBezTo>
                  <a:pt x="592" y="267"/>
                  <a:pt x="604" y="257"/>
                  <a:pt x="606" y="228"/>
                </a:cubicBezTo>
                <a:cubicBezTo>
                  <a:pt x="608" y="199"/>
                  <a:pt x="607" y="129"/>
                  <a:pt x="604" y="114"/>
                </a:cubicBezTo>
                <a:cubicBezTo>
                  <a:pt x="601" y="99"/>
                  <a:pt x="594" y="120"/>
                  <a:pt x="590" y="138"/>
                </a:cubicBezTo>
                <a:cubicBezTo>
                  <a:pt x="586" y="156"/>
                  <a:pt x="580" y="202"/>
                  <a:pt x="578" y="220"/>
                </a:cubicBezTo>
                <a:cubicBezTo>
                  <a:pt x="576" y="238"/>
                  <a:pt x="578" y="241"/>
                  <a:pt x="578" y="248"/>
                </a:cubicBezTo>
                <a:cubicBezTo>
                  <a:pt x="578" y="255"/>
                  <a:pt x="582" y="252"/>
                  <a:pt x="580" y="264"/>
                </a:cubicBezTo>
                <a:cubicBezTo>
                  <a:pt x="578" y="276"/>
                  <a:pt x="569" y="303"/>
                  <a:pt x="566" y="322"/>
                </a:cubicBezTo>
                <a:cubicBezTo>
                  <a:pt x="563" y="341"/>
                  <a:pt x="566" y="366"/>
                  <a:pt x="564" y="378"/>
                </a:cubicBezTo>
                <a:cubicBezTo>
                  <a:pt x="562" y="390"/>
                  <a:pt x="559" y="391"/>
                  <a:pt x="552" y="394"/>
                </a:cubicBezTo>
                <a:cubicBezTo>
                  <a:pt x="545" y="397"/>
                  <a:pt x="524" y="400"/>
                  <a:pt x="522" y="394"/>
                </a:cubicBezTo>
                <a:cubicBezTo>
                  <a:pt x="520" y="388"/>
                  <a:pt x="535" y="373"/>
                  <a:pt x="538" y="356"/>
                </a:cubicBezTo>
                <a:cubicBezTo>
                  <a:pt x="541" y="339"/>
                  <a:pt x="540" y="295"/>
                  <a:pt x="538" y="290"/>
                </a:cubicBezTo>
                <a:cubicBezTo>
                  <a:pt x="536" y="285"/>
                  <a:pt x="529" y="311"/>
                  <a:pt x="526" y="324"/>
                </a:cubicBezTo>
                <a:cubicBezTo>
                  <a:pt x="523" y="337"/>
                  <a:pt x="522" y="359"/>
                  <a:pt x="518" y="370"/>
                </a:cubicBezTo>
                <a:cubicBezTo>
                  <a:pt x="514" y="381"/>
                  <a:pt x="507" y="388"/>
                  <a:pt x="500" y="392"/>
                </a:cubicBezTo>
                <a:cubicBezTo>
                  <a:pt x="493" y="396"/>
                  <a:pt x="477" y="397"/>
                  <a:pt x="476" y="392"/>
                </a:cubicBezTo>
                <a:cubicBezTo>
                  <a:pt x="475" y="387"/>
                  <a:pt x="491" y="374"/>
                  <a:pt x="496" y="360"/>
                </a:cubicBezTo>
                <a:cubicBezTo>
                  <a:pt x="501" y="346"/>
                  <a:pt x="505" y="320"/>
                  <a:pt x="506" y="306"/>
                </a:cubicBezTo>
                <a:cubicBezTo>
                  <a:pt x="507" y="292"/>
                  <a:pt x="506" y="278"/>
                  <a:pt x="504" y="274"/>
                </a:cubicBezTo>
                <a:cubicBezTo>
                  <a:pt x="502" y="270"/>
                  <a:pt x="496" y="277"/>
                  <a:pt x="494" y="280"/>
                </a:cubicBezTo>
                <a:cubicBezTo>
                  <a:pt x="492" y="283"/>
                  <a:pt x="495" y="291"/>
                  <a:pt x="492" y="292"/>
                </a:cubicBezTo>
                <a:cubicBezTo>
                  <a:pt x="489" y="293"/>
                  <a:pt x="482" y="284"/>
                  <a:pt x="478" y="284"/>
                </a:cubicBezTo>
                <a:cubicBezTo>
                  <a:pt x="474" y="284"/>
                  <a:pt x="471" y="296"/>
                  <a:pt x="468" y="295"/>
                </a:cubicBezTo>
                <a:cubicBezTo>
                  <a:pt x="465" y="294"/>
                  <a:pt x="464" y="282"/>
                  <a:pt x="460" y="278"/>
                </a:cubicBezTo>
                <a:cubicBezTo>
                  <a:pt x="456" y="274"/>
                  <a:pt x="451" y="277"/>
                  <a:pt x="446" y="272"/>
                </a:cubicBezTo>
                <a:cubicBezTo>
                  <a:pt x="441" y="267"/>
                  <a:pt x="439" y="252"/>
                  <a:pt x="430" y="250"/>
                </a:cubicBezTo>
                <a:cubicBezTo>
                  <a:pt x="421" y="248"/>
                  <a:pt x="402" y="260"/>
                  <a:pt x="394" y="262"/>
                </a:cubicBezTo>
                <a:cubicBezTo>
                  <a:pt x="386" y="264"/>
                  <a:pt x="399" y="267"/>
                  <a:pt x="382" y="264"/>
                </a:cubicBezTo>
                <a:cubicBezTo>
                  <a:pt x="365" y="261"/>
                  <a:pt x="310" y="244"/>
                  <a:pt x="292" y="244"/>
                </a:cubicBezTo>
                <a:cubicBezTo>
                  <a:pt x="274" y="244"/>
                  <a:pt x="278" y="244"/>
                  <a:pt x="274" y="266"/>
                </a:cubicBezTo>
                <a:cubicBezTo>
                  <a:pt x="270" y="288"/>
                  <a:pt x="268" y="355"/>
                  <a:pt x="266" y="376"/>
                </a:cubicBezTo>
                <a:cubicBezTo>
                  <a:pt x="264" y="397"/>
                  <a:pt x="265" y="391"/>
                  <a:pt x="259" y="394"/>
                </a:cubicBezTo>
                <a:cubicBezTo>
                  <a:pt x="253" y="397"/>
                  <a:pt x="230" y="400"/>
                  <a:pt x="228" y="394"/>
                </a:cubicBezTo>
                <a:cubicBezTo>
                  <a:pt x="226" y="388"/>
                  <a:pt x="243" y="375"/>
                  <a:pt x="246" y="360"/>
                </a:cubicBezTo>
                <a:cubicBezTo>
                  <a:pt x="249" y="345"/>
                  <a:pt x="248" y="304"/>
                  <a:pt x="246" y="304"/>
                </a:cubicBezTo>
                <a:cubicBezTo>
                  <a:pt x="244" y="304"/>
                  <a:pt x="236" y="346"/>
                  <a:pt x="234" y="358"/>
                </a:cubicBezTo>
                <a:cubicBezTo>
                  <a:pt x="232" y="370"/>
                  <a:pt x="238" y="367"/>
                  <a:pt x="236" y="374"/>
                </a:cubicBezTo>
                <a:cubicBezTo>
                  <a:pt x="234" y="381"/>
                  <a:pt x="230" y="396"/>
                  <a:pt x="223" y="400"/>
                </a:cubicBezTo>
                <a:cubicBezTo>
                  <a:pt x="216" y="404"/>
                  <a:pt x="196" y="403"/>
                  <a:pt x="194" y="398"/>
                </a:cubicBezTo>
                <a:cubicBezTo>
                  <a:pt x="192" y="393"/>
                  <a:pt x="205" y="383"/>
                  <a:pt x="208" y="368"/>
                </a:cubicBezTo>
                <a:cubicBezTo>
                  <a:pt x="211" y="353"/>
                  <a:pt x="214" y="325"/>
                  <a:pt x="214" y="306"/>
                </a:cubicBezTo>
                <a:cubicBezTo>
                  <a:pt x="214" y="287"/>
                  <a:pt x="214" y="267"/>
                  <a:pt x="208" y="256"/>
                </a:cubicBezTo>
                <a:cubicBezTo>
                  <a:pt x="202" y="245"/>
                  <a:pt x="190" y="253"/>
                  <a:pt x="180" y="242"/>
                </a:cubicBezTo>
                <a:cubicBezTo>
                  <a:pt x="170" y="231"/>
                  <a:pt x="159" y="207"/>
                  <a:pt x="150" y="190"/>
                </a:cubicBezTo>
                <a:cubicBezTo>
                  <a:pt x="141" y="173"/>
                  <a:pt x="132" y="148"/>
                  <a:pt x="124" y="140"/>
                </a:cubicBezTo>
                <a:cubicBezTo>
                  <a:pt x="116" y="132"/>
                  <a:pt x="110" y="143"/>
                  <a:pt x="99" y="144"/>
                </a:cubicBezTo>
                <a:cubicBezTo>
                  <a:pt x="88" y="145"/>
                  <a:pt x="70" y="142"/>
                  <a:pt x="58" y="144"/>
                </a:cubicBezTo>
                <a:cubicBezTo>
                  <a:pt x="46" y="146"/>
                  <a:pt x="36" y="158"/>
                  <a:pt x="28" y="158"/>
                </a:cubicBezTo>
                <a:cubicBezTo>
                  <a:pt x="20" y="158"/>
                  <a:pt x="17" y="150"/>
                  <a:pt x="12" y="145"/>
                </a:cubicBezTo>
                <a:cubicBezTo>
                  <a:pt x="7" y="140"/>
                  <a:pt x="2" y="132"/>
                  <a:pt x="0" y="128"/>
                </a:cubicBezTo>
                <a:close/>
              </a:path>
            </a:pathLst>
          </a:cu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4805" tIns="47402" rIns="94805" bIns="47402" anchor="ctr"/>
          <a:lstStyle/>
          <a:p>
            <a:endParaRPr lang="fr-F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517232"/>
            <a:ext cx="556324" cy="490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59479" y="1773238"/>
            <a:ext cx="8613775" cy="4608512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marL="285750" indent="-2857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+mn-lt"/>
              </a:defRPr>
            </a:lvl2pPr>
            <a:lvl3pPr marL="1143000" indent="-22860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b="1">
                <a:solidFill>
                  <a:schemeClr val="tx1"/>
                </a:solidFill>
                <a:latin typeface="+mn-lt"/>
              </a:defRPr>
            </a:lvl3pPr>
            <a:lvl4pPr marL="1543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 b="1">
                <a:solidFill>
                  <a:schemeClr val="tx1"/>
                </a:solidFill>
                <a:latin typeface="+mn-lt"/>
              </a:defRPr>
            </a:lvl4pPr>
            <a:lvl5pPr marL="20002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5pPr>
            <a:lvl6pPr marL="24574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6pPr>
            <a:lvl7pPr marL="29146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7pPr>
            <a:lvl8pPr marL="33718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8pPr>
            <a:lvl9pPr marL="3829050" indent="-171450" algn="l" defTabSz="762000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48050">
              <a:buFontTx/>
              <a:buNone/>
              <a:defRPr/>
            </a:pPr>
            <a:r>
              <a:rPr lang="fr-FR" kern="0" dirty="0">
                <a:solidFill>
                  <a:srgbClr val="C00000"/>
                </a:solidFill>
                <a:latin typeface="+mj-lt"/>
              </a:rPr>
              <a:t>AINS </a:t>
            </a:r>
            <a:r>
              <a:rPr lang="fr-FR" u="sng" kern="0" dirty="0">
                <a:solidFill>
                  <a:srgbClr val="C00000"/>
                </a:solidFill>
                <a:latin typeface="+mj-lt"/>
              </a:rPr>
              <a:t>et mammite clinique modérée</a:t>
            </a:r>
            <a:endParaRPr lang="fr-FR" sz="1600" u="sng" kern="0" dirty="0">
              <a:solidFill>
                <a:srgbClr val="C00000"/>
              </a:solidFill>
              <a:latin typeface="+mj-lt"/>
            </a:endParaRPr>
          </a:p>
          <a:p>
            <a:pPr marL="355519" indent="-355519" defTabSz="948050">
              <a:defRPr/>
            </a:pPr>
            <a:endParaRPr lang="fr-FR" sz="1600" kern="0" dirty="0">
              <a:solidFill>
                <a:srgbClr val="C00000"/>
              </a:solidFill>
            </a:endParaRPr>
          </a:p>
          <a:p>
            <a:pPr marL="370241" indent="-296266" defTabSz="948050">
              <a:defRPr/>
            </a:pPr>
            <a:r>
              <a:rPr lang="fr-FR" kern="0" dirty="0"/>
              <a:t>Effets positifs des AINS</a:t>
            </a:r>
          </a:p>
          <a:p>
            <a:pPr marL="770291" lvl="1" indent="-296266" defTabSz="948050">
              <a:defRPr/>
            </a:pPr>
            <a:r>
              <a:rPr lang="fr-FR" sz="1800" b="0" kern="0" dirty="0"/>
              <a:t>Diminution FC</a:t>
            </a:r>
          </a:p>
          <a:p>
            <a:pPr marL="770291" lvl="1" indent="-296266" defTabSz="948050">
              <a:defRPr/>
            </a:pPr>
            <a:r>
              <a:rPr lang="fr-FR" sz="1800" b="0" kern="0" dirty="0"/>
              <a:t>Amélioration du comportement</a:t>
            </a:r>
          </a:p>
          <a:p>
            <a:pPr marL="770291" lvl="1" indent="-296266" defTabSz="948050">
              <a:defRPr/>
            </a:pPr>
            <a:r>
              <a:rPr lang="fr-FR" sz="1800" b="0" kern="0" dirty="0"/>
              <a:t>Diminution des symptômes locaux</a:t>
            </a:r>
          </a:p>
          <a:p>
            <a:pPr marL="770291" lvl="1" indent="-296266" defTabSz="948050">
              <a:defRPr/>
            </a:pPr>
            <a:endParaRPr lang="fr-FR" sz="2000" kern="0" dirty="0">
              <a:latin typeface="+mj-lt"/>
            </a:endParaRPr>
          </a:p>
          <a:p>
            <a:pPr marL="370241" indent="-296266" defTabSz="948050">
              <a:defRPr/>
            </a:pPr>
            <a:r>
              <a:rPr lang="fr-FR" sz="2000" b="0" kern="0" dirty="0">
                <a:latin typeface="+mj-lt"/>
              </a:rPr>
              <a:t>Une étude a montré une diminution des réformes et des comptages cellulaires avec le </a:t>
            </a:r>
            <a:r>
              <a:rPr lang="fr-FR" sz="2000" b="0" kern="0" dirty="0" err="1">
                <a:latin typeface="+mj-lt"/>
              </a:rPr>
              <a:t>meloxicam</a:t>
            </a:r>
            <a:r>
              <a:rPr lang="fr-FR" sz="2000" b="0" kern="0" dirty="0">
                <a:latin typeface="+mj-lt"/>
              </a:rPr>
              <a:t> </a:t>
            </a:r>
          </a:p>
          <a:p>
            <a:pPr marL="370241" indent="-296266" defTabSz="948050">
              <a:defRPr/>
            </a:pPr>
            <a:endParaRPr lang="fr-FR" sz="2000" b="0" kern="0" dirty="0">
              <a:latin typeface="+mj-lt"/>
            </a:endParaRPr>
          </a:p>
          <a:p>
            <a:pPr marL="370241" indent="-296266" defTabSz="948050">
              <a:defRPr/>
            </a:pPr>
            <a:endParaRPr lang="fr-FR" sz="2000" b="0" kern="0" dirty="0">
              <a:latin typeface="+mj-lt"/>
            </a:endParaRPr>
          </a:p>
          <a:p>
            <a:pPr marL="73975" indent="0" defTabSz="948050">
              <a:buFontTx/>
              <a:buNone/>
              <a:defRPr/>
            </a:pPr>
            <a:r>
              <a:rPr lang="fr-FR" sz="2000" b="0" kern="0" dirty="0">
                <a:latin typeface="+mj-lt"/>
              </a:rPr>
              <a:t>		Penser aux temps d’attente</a:t>
            </a:r>
            <a:endParaRPr lang="fr-FR" sz="1800" b="0" kern="0" dirty="0">
              <a:latin typeface="+mj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038" y="5517232"/>
            <a:ext cx="556324" cy="490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66972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 bwMode="blackWhite">
          <a:xfrm>
            <a:off x="1254125" y="476672"/>
            <a:ext cx="6635750" cy="1031875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820738"/>
            <a:r>
              <a:rPr lang="fr-FR" altLang="fr-FR" dirty="0"/>
              <a:t>Traitements symptomatiques des diarrhées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5112" y="1844824"/>
            <a:ext cx="8613775" cy="4608512"/>
          </a:xfrm>
          <a:solidFill>
            <a:schemeClr val="bg1"/>
          </a:solidFill>
          <a:ln w="38100">
            <a:miter lim="800000"/>
            <a:headEnd/>
            <a:tailEnd/>
          </a:ln>
        </p:spPr>
        <p:txBody>
          <a:bodyPr lIns="91430" tIns="45715" rIns="91430" bIns="45715"/>
          <a:lstStyle/>
          <a:p>
            <a:pPr marL="355519" indent="-355519" defTabSz="948050">
              <a:defRPr/>
            </a:pPr>
            <a:r>
              <a:rPr lang="fr-FR" sz="2000" b="0" dirty="0"/>
              <a:t>Réduction de la diarrhée</a:t>
            </a:r>
          </a:p>
          <a:p>
            <a:pPr marL="355519" indent="-355519" defTabSz="948050">
              <a:defRPr/>
            </a:pPr>
            <a:r>
              <a:rPr lang="fr-FR" sz="2000" b="0" dirty="0"/>
              <a:t>Amélioration du comportement, de la tétée.</a:t>
            </a:r>
          </a:p>
          <a:p>
            <a:pPr marL="355519" indent="-355519" defTabSz="948050">
              <a:defRPr/>
            </a:pPr>
            <a:r>
              <a:rPr lang="fr-FR" sz="2000" b="0" dirty="0"/>
              <a:t>Augmentation de l’abreuvement et de l’alimentation</a:t>
            </a:r>
          </a:p>
          <a:p>
            <a:pPr marL="355519" indent="-355519" defTabSz="948050">
              <a:defRPr/>
            </a:pPr>
            <a:endParaRPr lang="fr-FR" sz="2000" b="0" dirty="0">
              <a:latin typeface="+mj-lt"/>
            </a:endParaRPr>
          </a:p>
          <a:p>
            <a:pPr marL="355519" indent="-355519" defTabSz="948050">
              <a:defRPr/>
            </a:pPr>
            <a:r>
              <a:rPr lang="fr-FR" sz="2000" b="0" dirty="0">
                <a:latin typeface="+mj-lt"/>
              </a:rPr>
              <a:t>Porcelets</a:t>
            </a:r>
          </a:p>
          <a:p>
            <a:pPr marL="755569" lvl="1" indent="-355519" defTabSz="948050">
              <a:defRPr/>
            </a:pPr>
            <a:r>
              <a:rPr lang="fr-FR" sz="1600" b="0" dirty="0">
                <a:latin typeface="+mj-lt"/>
              </a:rPr>
              <a:t>réduction du choc </a:t>
            </a:r>
            <a:r>
              <a:rPr lang="fr-FR" sz="1600" b="0" dirty="0" err="1">
                <a:latin typeface="+mj-lt"/>
              </a:rPr>
              <a:t>endotoxémique</a:t>
            </a:r>
            <a:r>
              <a:rPr lang="fr-FR" sz="1600" b="0" dirty="0">
                <a:latin typeface="+mj-lt"/>
              </a:rPr>
              <a:t>  (ex : </a:t>
            </a:r>
            <a:r>
              <a:rPr lang="fr-FR" sz="1600" b="0" dirty="0" err="1">
                <a:latin typeface="+mj-lt"/>
              </a:rPr>
              <a:t>ketoprofene</a:t>
            </a:r>
            <a:r>
              <a:rPr lang="fr-FR" sz="1600" b="0" dirty="0">
                <a:latin typeface="+mj-lt"/>
              </a:rPr>
              <a:t>)</a:t>
            </a:r>
          </a:p>
          <a:p>
            <a:pPr marL="755569" lvl="1" indent="-355519" defTabSz="948050">
              <a:defRPr/>
            </a:pPr>
            <a:endParaRPr lang="fr-FR" sz="1600" b="0" dirty="0">
              <a:latin typeface="+mj-lt"/>
            </a:endParaRPr>
          </a:p>
          <a:p>
            <a:pPr marL="355519" indent="-355519" defTabSz="948050">
              <a:defRPr/>
            </a:pPr>
            <a:r>
              <a:rPr lang="fr-FR" sz="2000" b="0" dirty="0"/>
              <a:t>Veaux</a:t>
            </a:r>
          </a:p>
          <a:p>
            <a:pPr marL="755569" lvl="1" indent="-355519" defTabSz="948050">
              <a:defRPr/>
            </a:pPr>
            <a:r>
              <a:rPr lang="fr-FR" sz="1600" b="0" dirty="0" err="1"/>
              <a:t>meloxicam</a:t>
            </a:r>
            <a:r>
              <a:rPr lang="fr-FR" sz="1600" b="0" dirty="0"/>
              <a:t>, flunixine </a:t>
            </a:r>
            <a:r>
              <a:rPr lang="fr-FR" sz="1600" b="0" dirty="0" err="1"/>
              <a:t>meglumine</a:t>
            </a:r>
            <a:r>
              <a:rPr lang="fr-FR" sz="1600" b="0" dirty="0"/>
              <a:t> (généralement administration de moins de 3 doses pour éviter les ulcères de la caillette)</a:t>
            </a:r>
          </a:p>
          <a:p>
            <a:pPr marL="755569" lvl="1" indent="-355519" defTabSz="948050">
              <a:defRPr/>
            </a:pPr>
            <a:endParaRPr lang="fr-FR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86076834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620688"/>
            <a:ext cx="7600950" cy="682625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47738"/>
            <a:r>
              <a:rPr lang="fr-FR" altLang="fr-FR" sz="4000" dirty="0"/>
              <a:t>Traitements symptomatiques des maladies respiratoires</a:t>
            </a: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683568" y="2133600"/>
            <a:ext cx="5690644" cy="1704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6667" tIns="26985" rIns="66667" bIns="26985">
            <a:spAutoFit/>
          </a:bodyPr>
          <a:lstStyle>
            <a:lvl1pPr defTabSz="790575">
              <a:defRPr sz="2800">
                <a:solidFill>
                  <a:schemeClr val="tx1"/>
                </a:solidFill>
                <a:latin typeface="Arial" charset="0"/>
              </a:defRPr>
            </a:lvl1pPr>
            <a:lvl2pPr defTabSz="790575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0575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0575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0575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0575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0575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0575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0575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70241" indent="-296266" defTabSz="948050">
              <a:defRPr/>
            </a:pPr>
            <a:r>
              <a:rPr lang="fr-FR" altLang="fr-FR" sz="2000" b="1" dirty="0"/>
              <a:t> </a:t>
            </a:r>
            <a:r>
              <a:rPr lang="fr-FR" sz="2000" kern="0" dirty="0"/>
              <a:t>Effets positifs des AINS</a:t>
            </a:r>
          </a:p>
          <a:p>
            <a:pPr lvl="2">
              <a:lnSpc>
                <a:spcPct val="89000"/>
              </a:lnSpc>
            </a:pPr>
            <a:r>
              <a:rPr lang="fr-FR" altLang="fr-FR" sz="2000" b="1" dirty="0">
                <a:solidFill>
                  <a:srgbClr val="FF0000"/>
                </a:solidFill>
              </a:rPr>
              <a:t>Diminution hyperthermie</a:t>
            </a:r>
          </a:p>
          <a:p>
            <a:pPr lvl="2">
              <a:lnSpc>
                <a:spcPct val="89000"/>
              </a:lnSpc>
            </a:pPr>
            <a:r>
              <a:rPr lang="fr-FR" altLang="fr-FR" sz="2000" dirty="0"/>
              <a:t>(diminution toux)</a:t>
            </a:r>
          </a:p>
          <a:p>
            <a:pPr lvl="2">
              <a:lnSpc>
                <a:spcPct val="89000"/>
              </a:lnSpc>
            </a:pPr>
            <a:r>
              <a:rPr lang="fr-FR" altLang="fr-FR" sz="2000" dirty="0"/>
              <a:t>(diminution tachypnée)</a:t>
            </a:r>
          </a:p>
          <a:p>
            <a:pPr lvl="1">
              <a:lnSpc>
                <a:spcPct val="89000"/>
              </a:lnSpc>
              <a:buNone/>
            </a:pPr>
            <a:endParaRPr lang="fr-FR" altLang="fr-FR" sz="2000" b="1" dirty="0"/>
          </a:p>
          <a:p>
            <a:pPr lvl="1">
              <a:lnSpc>
                <a:spcPct val="89000"/>
              </a:lnSpc>
            </a:pPr>
            <a:r>
              <a:rPr lang="fr-FR" altLang="fr-FR" sz="1800" dirty="0"/>
              <a:t> (Meilleur score anatomopathologique (Poumon))</a:t>
            </a:r>
          </a:p>
        </p:txBody>
      </p:sp>
      <p:sp>
        <p:nvSpPr>
          <p:cNvPr id="69639" name="Freeform 7"/>
          <p:cNvSpPr>
            <a:spLocks/>
          </p:cNvSpPr>
          <p:nvPr/>
        </p:nvSpPr>
        <p:spPr bwMode="invGray">
          <a:xfrm>
            <a:off x="7043738" y="2133600"/>
            <a:ext cx="884237" cy="639763"/>
          </a:xfrm>
          <a:custGeom>
            <a:avLst/>
            <a:gdLst>
              <a:gd name="T0" fmla="*/ 2147483647 w 626"/>
              <a:gd name="T1" fmla="*/ 2147483647 h 404"/>
              <a:gd name="T2" fmla="*/ 2147483647 w 626"/>
              <a:gd name="T3" fmla="*/ 2147483647 h 404"/>
              <a:gd name="T4" fmla="*/ 2147483647 w 626"/>
              <a:gd name="T5" fmla="*/ 2147483647 h 404"/>
              <a:gd name="T6" fmla="*/ 2147483647 w 626"/>
              <a:gd name="T7" fmla="*/ 2147483647 h 404"/>
              <a:gd name="T8" fmla="*/ 2147483647 w 626"/>
              <a:gd name="T9" fmla="*/ 2147483647 h 404"/>
              <a:gd name="T10" fmla="*/ 2147483647 w 626"/>
              <a:gd name="T11" fmla="*/ 2147483647 h 404"/>
              <a:gd name="T12" fmla="*/ 2147483647 w 626"/>
              <a:gd name="T13" fmla="*/ 2147483647 h 404"/>
              <a:gd name="T14" fmla="*/ 2147483647 w 626"/>
              <a:gd name="T15" fmla="*/ 2147483647 h 404"/>
              <a:gd name="T16" fmla="*/ 2147483647 w 626"/>
              <a:gd name="T17" fmla="*/ 2147483647 h 404"/>
              <a:gd name="T18" fmla="*/ 2147483647 w 626"/>
              <a:gd name="T19" fmla="*/ 2147483647 h 404"/>
              <a:gd name="T20" fmla="*/ 2147483647 w 626"/>
              <a:gd name="T21" fmla="*/ 2147483647 h 404"/>
              <a:gd name="T22" fmla="*/ 2147483647 w 626"/>
              <a:gd name="T23" fmla="*/ 2147483647 h 404"/>
              <a:gd name="T24" fmla="*/ 2147483647 w 626"/>
              <a:gd name="T25" fmla="*/ 2147483647 h 404"/>
              <a:gd name="T26" fmla="*/ 2147483647 w 626"/>
              <a:gd name="T27" fmla="*/ 2147483647 h 404"/>
              <a:gd name="T28" fmla="*/ 2147483647 w 626"/>
              <a:gd name="T29" fmla="*/ 2147483647 h 404"/>
              <a:gd name="T30" fmla="*/ 2147483647 w 626"/>
              <a:gd name="T31" fmla="*/ 2147483647 h 404"/>
              <a:gd name="T32" fmla="*/ 2147483647 w 626"/>
              <a:gd name="T33" fmla="*/ 2147483647 h 404"/>
              <a:gd name="T34" fmla="*/ 2147483647 w 626"/>
              <a:gd name="T35" fmla="*/ 2147483647 h 404"/>
              <a:gd name="T36" fmla="*/ 2147483647 w 626"/>
              <a:gd name="T37" fmla="*/ 2147483647 h 404"/>
              <a:gd name="T38" fmla="*/ 2147483647 w 626"/>
              <a:gd name="T39" fmla="*/ 2147483647 h 404"/>
              <a:gd name="T40" fmla="*/ 2147483647 w 626"/>
              <a:gd name="T41" fmla="*/ 2147483647 h 404"/>
              <a:gd name="T42" fmla="*/ 2147483647 w 626"/>
              <a:gd name="T43" fmla="*/ 2147483647 h 404"/>
              <a:gd name="T44" fmla="*/ 2147483647 w 626"/>
              <a:gd name="T45" fmla="*/ 2147483647 h 404"/>
              <a:gd name="T46" fmla="*/ 2147483647 w 626"/>
              <a:gd name="T47" fmla="*/ 2147483647 h 404"/>
              <a:gd name="T48" fmla="*/ 2147483647 w 626"/>
              <a:gd name="T49" fmla="*/ 2147483647 h 404"/>
              <a:gd name="T50" fmla="*/ 2147483647 w 626"/>
              <a:gd name="T51" fmla="*/ 2147483647 h 404"/>
              <a:gd name="T52" fmla="*/ 2147483647 w 626"/>
              <a:gd name="T53" fmla="*/ 2147483647 h 404"/>
              <a:gd name="T54" fmla="*/ 2147483647 w 626"/>
              <a:gd name="T55" fmla="*/ 2147483647 h 404"/>
              <a:gd name="T56" fmla="*/ 2147483647 w 626"/>
              <a:gd name="T57" fmla="*/ 2147483647 h 404"/>
              <a:gd name="T58" fmla="*/ 2147483647 w 626"/>
              <a:gd name="T59" fmla="*/ 2147483647 h 404"/>
              <a:gd name="T60" fmla="*/ 2147483647 w 626"/>
              <a:gd name="T61" fmla="*/ 2147483647 h 404"/>
              <a:gd name="T62" fmla="*/ 2147483647 w 626"/>
              <a:gd name="T63" fmla="*/ 2147483647 h 404"/>
              <a:gd name="T64" fmla="*/ 2147483647 w 626"/>
              <a:gd name="T65" fmla="*/ 2147483647 h 404"/>
              <a:gd name="T66" fmla="*/ 2147483647 w 626"/>
              <a:gd name="T67" fmla="*/ 2147483647 h 404"/>
              <a:gd name="T68" fmla="*/ 2147483647 w 626"/>
              <a:gd name="T69" fmla="*/ 2147483647 h 404"/>
              <a:gd name="T70" fmla="*/ 2147483647 w 626"/>
              <a:gd name="T71" fmla="*/ 2147483647 h 40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26" h="404">
                <a:moveTo>
                  <a:pt x="0" y="128"/>
                </a:moveTo>
                <a:cubicBezTo>
                  <a:pt x="5" y="115"/>
                  <a:pt x="29" y="82"/>
                  <a:pt x="38" y="68"/>
                </a:cubicBezTo>
                <a:cubicBezTo>
                  <a:pt x="47" y="54"/>
                  <a:pt x="53" y="50"/>
                  <a:pt x="52" y="42"/>
                </a:cubicBezTo>
                <a:cubicBezTo>
                  <a:pt x="51" y="34"/>
                  <a:pt x="36" y="25"/>
                  <a:pt x="32" y="18"/>
                </a:cubicBezTo>
                <a:cubicBezTo>
                  <a:pt x="28" y="11"/>
                  <a:pt x="25" y="0"/>
                  <a:pt x="30" y="2"/>
                </a:cubicBezTo>
                <a:cubicBezTo>
                  <a:pt x="35" y="4"/>
                  <a:pt x="56" y="26"/>
                  <a:pt x="64" y="30"/>
                </a:cubicBezTo>
                <a:cubicBezTo>
                  <a:pt x="72" y="34"/>
                  <a:pt x="71" y="26"/>
                  <a:pt x="76" y="26"/>
                </a:cubicBezTo>
                <a:cubicBezTo>
                  <a:pt x="81" y="26"/>
                  <a:pt x="88" y="33"/>
                  <a:pt x="94" y="30"/>
                </a:cubicBezTo>
                <a:cubicBezTo>
                  <a:pt x="100" y="27"/>
                  <a:pt x="107" y="13"/>
                  <a:pt x="112" y="10"/>
                </a:cubicBezTo>
                <a:cubicBezTo>
                  <a:pt x="117" y="7"/>
                  <a:pt x="122" y="6"/>
                  <a:pt x="124" y="10"/>
                </a:cubicBezTo>
                <a:cubicBezTo>
                  <a:pt x="126" y="14"/>
                  <a:pt x="113" y="28"/>
                  <a:pt x="124" y="34"/>
                </a:cubicBezTo>
                <a:cubicBezTo>
                  <a:pt x="135" y="40"/>
                  <a:pt x="176" y="48"/>
                  <a:pt x="193" y="48"/>
                </a:cubicBezTo>
                <a:cubicBezTo>
                  <a:pt x="210" y="48"/>
                  <a:pt x="210" y="36"/>
                  <a:pt x="226" y="36"/>
                </a:cubicBezTo>
                <a:cubicBezTo>
                  <a:pt x="242" y="36"/>
                  <a:pt x="252" y="50"/>
                  <a:pt x="288" y="51"/>
                </a:cubicBezTo>
                <a:cubicBezTo>
                  <a:pt x="324" y="52"/>
                  <a:pt x="403" y="47"/>
                  <a:pt x="444" y="44"/>
                </a:cubicBezTo>
                <a:cubicBezTo>
                  <a:pt x="485" y="41"/>
                  <a:pt x="507" y="33"/>
                  <a:pt x="532" y="34"/>
                </a:cubicBezTo>
                <a:cubicBezTo>
                  <a:pt x="557" y="35"/>
                  <a:pt x="581" y="36"/>
                  <a:pt x="596" y="50"/>
                </a:cubicBezTo>
                <a:cubicBezTo>
                  <a:pt x="611" y="64"/>
                  <a:pt x="617" y="86"/>
                  <a:pt x="620" y="116"/>
                </a:cubicBezTo>
                <a:cubicBezTo>
                  <a:pt x="623" y="146"/>
                  <a:pt x="615" y="206"/>
                  <a:pt x="616" y="232"/>
                </a:cubicBezTo>
                <a:cubicBezTo>
                  <a:pt x="617" y="258"/>
                  <a:pt x="626" y="254"/>
                  <a:pt x="626" y="270"/>
                </a:cubicBezTo>
                <a:cubicBezTo>
                  <a:pt x="626" y="286"/>
                  <a:pt x="619" y="316"/>
                  <a:pt x="616" y="328"/>
                </a:cubicBezTo>
                <a:cubicBezTo>
                  <a:pt x="613" y="340"/>
                  <a:pt x="610" y="347"/>
                  <a:pt x="606" y="340"/>
                </a:cubicBezTo>
                <a:cubicBezTo>
                  <a:pt x="602" y="333"/>
                  <a:pt x="592" y="305"/>
                  <a:pt x="592" y="286"/>
                </a:cubicBezTo>
                <a:cubicBezTo>
                  <a:pt x="592" y="267"/>
                  <a:pt x="604" y="257"/>
                  <a:pt x="606" y="228"/>
                </a:cubicBezTo>
                <a:cubicBezTo>
                  <a:pt x="608" y="199"/>
                  <a:pt x="607" y="129"/>
                  <a:pt x="604" y="114"/>
                </a:cubicBezTo>
                <a:cubicBezTo>
                  <a:pt x="601" y="99"/>
                  <a:pt x="594" y="120"/>
                  <a:pt x="590" y="138"/>
                </a:cubicBezTo>
                <a:cubicBezTo>
                  <a:pt x="586" y="156"/>
                  <a:pt x="580" y="202"/>
                  <a:pt x="578" y="220"/>
                </a:cubicBezTo>
                <a:cubicBezTo>
                  <a:pt x="576" y="238"/>
                  <a:pt x="578" y="241"/>
                  <a:pt x="578" y="248"/>
                </a:cubicBezTo>
                <a:cubicBezTo>
                  <a:pt x="578" y="255"/>
                  <a:pt x="582" y="252"/>
                  <a:pt x="580" y="264"/>
                </a:cubicBezTo>
                <a:cubicBezTo>
                  <a:pt x="578" y="276"/>
                  <a:pt x="569" y="303"/>
                  <a:pt x="566" y="322"/>
                </a:cubicBezTo>
                <a:cubicBezTo>
                  <a:pt x="563" y="341"/>
                  <a:pt x="566" y="366"/>
                  <a:pt x="564" y="378"/>
                </a:cubicBezTo>
                <a:cubicBezTo>
                  <a:pt x="562" y="390"/>
                  <a:pt x="559" y="391"/>
                  <a:pt x="552" y="394"/>
                </a:cubicBezTo>
                <a:cubicBezTo>
                  <a:pt x="545" y="397"/>
                  <a:pt x="524" y="400"/>
                  <a:pt x="522" y="394"/>
                </a:cubicBezTo>
                <a:cubicBezTo>
                  <a:pt x="520" y="388"/>
                  <a:pt x="535" y="373"/>
                  <a:pt x="538" y="356"/>
                </a:cubicBezTo>
                <a:cubicBezTo>
                  <a:pt x="541" y="339"/>
                  <a:pt x="540" y="295"/>
                  <a:pt x="538" y="290"/>
                </a:cubicBezTo>
                <a:cubicBezTo>
                  <a:pt x="536" y="285"/>
                  <a:pt x="529" y="311"/>
                  <a:pt x="526" y="324"/>
                </a:cubicBezTo>
                <a:cubicBezTo>
                  <a:pt x="523" y="337"/>
                  <a:pt x="522" y="359"/>
                  <a:pt x="518" y="370"/>
                </a:cubicBezTo>
                <a:cubicBezTo>
                  <a:pt x="514" y="381"/>
                  <a:pt x="507" y="388"/>
                  <a:pt x="500" y="392"/>
                </a:cubicBezTo>
                <a:cubicBezTo>
                  <a:pt x="493" y="396"/>
                  <a:pt x="477" y="397"/>
                  <a:pt x="476" y="392"/>
                </a:cubicBezTo>
                <a:cubicBezTo>
                  <a:pt x="475" y="387"/>
                  <a:pt x="491" y="374"/>
                  <a:pt x="496" y="360"/>
                </a:cubicBezTo>
                <a:cubicBezTo>
                  <a:pt x="501" y="346"/>
                  <a:pt x="505" y="320"/>
                  <a:pt x="506" y="306"/>
                </a:cubicBezTo>
                <a:cubicBezTo>
                  <a:pt x="507" y="292"/>
                  <a:pt x="506" y="278"/>
                  <a:pt x="504" y="274"/>
                </a:cubicBezTo>
                <a:cubicBezTo>
                  <a:pt x="502" y="270"/>
                  <a:pt x="496" y="277"/>
                  <a:pt x="494" y="280"/>
                </a:cubicBezTo>
                <a:cubicBezTo>
                  <a:pt x="492" y="283"/>
                  <a:pt x="495" y="291"/>
                  <a:pt x="492" y="292"/>
                </a:cubicBezTo>
                <a:cubicBezTo>
                  <a:pt x="489" y="293"/>
                  <a:pt x="482" y="284"/>
                  <a:pt x="478" y="284"/>
                </a:cubicBezTo>
                <a:cubicBezTo>
                  <a:pt x="474" y="284"/>
                  <a:pt x="471" y="296"/>
                  <a:pt x="468" y="295"/>
                </a:cubicBezTo>
                <a:cubicBezTo>
                  <a:pt x="465" y="294"/>
                  <a:pt x="464" y="282"/>
                  <a:pt x="460" y="278"/>
                </a:cubicBezTo>
                <a:cubicBezTo>
                  <a:pt x="456" y="274"/>
                  <a:pt x="451" y="277"/>
                  <a:pt x="446" y="272"/>
                </a:cubicBezTo>
                <a:cubicBezTo>
                  <a:pt x="441" y="267"/>
                  <a:pt x="439" y="252"/>
                  <a:pt x="430" y="250"/>
                </a:cubicBezTo>
                <a:cubicBezTo>
                  <a:pt x="421" y="248"/>
                  <a:pt x="402" y="260"/>
                  <a:pt x="394" y="262"/>
                </a:cubicBezTo>
                <a:cubicBezTo>
                  <a:pt x="386" y="264"/>
                  <a:pt x="399" y="267"/>
                  <a:pt x="382" y="264"/>
                </a:cubicBezTo>
                <a:cubicBezTo>
                  <a:pt x="365" y="261"/>
                  <a:pt x="310" y="244"/>
                  <a:pt x="292" y="244"/>
                </a:cubicBezTo>
                <a:cubicBezTo>
                  <a:pt x="274" y="244"/>
                  <a:pt x="278" y="244"/>
                  <a:pt x="274" y="266"/>
                </a:cubicBezTo>
                <a:cubicBezTo>
                  <a:pt x="270" y="288"/>
                  <a:pt x="268" y="355"/>
                  <a:pt x="266" y="376"/>
                </a:cubicBezTo>
                <a:cubicBezTo>
                  <a:pt x="264" y="397"/>
                  <a:pt x="265" y="391"/>
                  <a:pt x="259" y="394"/>
                </a:cubicBezTo>
                <a:cubicBezTo>
                  <a:pt x="253" y="397"/>
                  <a:pt x="230" y="400"/>
                  <a:pt x="228" y="394"/>
                </a:cubicBezTo>
                <a:cubicBezTo>
                  <a:pt x="226" y="388"/>
                  <a:pt x="243" y="375"/>
                  <a:pt x="246" y="360"/>
                </a:cubicBezTo>
                <a:cubicBezTo>
                  <a:pt x="249" y="345"/>
                  <a:pt x="248" y="304"/>
                  <a:pt x="246" y="304"/>
                </a:cubicBezTo>
                <a:cubicBezTo>
                  <a:pt x="244" y="304"/>
                  <a:pt x="236" y="346"/>
                  <a:pt x="234" y="358"/>
                </a:cubicBezTo>
                <a:cubicBezTo>
                  <a:pt x="232" y="370"/>
                  <a:pt x="238" y="367"/>
                  <a:pt x="236" y="374"/>
                </a:cubicBezTo>
                <a:cubicBezTo>
                  <a:pt x="234" y="381"/>
                  <a:pt x="230" y="396"/>
                  <a:pt x="223" y="400"/>
                </a:cubicBezTo>
                <a:cubicBezTo>
                  <a:pt x="216" y="404"/>
                  <a:pt x="196" y="403"/>
                  <a:pt x="194" y="398"/>
                </a:cubicBezTo>
                <a:cubicBezTo>
                  <a:pt x="192" y="393"/>
                  <a:pt x="205" y="383"/>
                  <a:pt x="208" y="368"/>
                </a:cubicBezTo>
                <a:cubicBezTo>
                  <a:pt x="211" y="353"/>
                  <a:pt x="214" y="325"/>
                  <a:pt x="214" y="306"/>
                </a:cubicBezTo>
                <a:cubicBezTo>
                  <a:pt x="214" y="287"/>
                  <a:pt x="214" y="267"/>
                  <a:pt x="208" y="256"/>
                </a:cubicBezTo>
                <a:cubicBezTo>
                  <a:pt x="202" y="245"/>
                  <a:pt x="190" y="253"/>
                  <a:pt x="180" y="242"/>
                </a:cubicBezTo>
                <a:cubicBezTo>
                  <a:pt x="170" y="231"/>
                  <a:pt x="159" y="207"/>
                  <a:pt x="150" y="190"/>
                </a:cubicBezTo>
                <a:cubicBezTo>
                  <a:pt x="141" y="173"/>
                  <a:pt x="132" y="148"/>
                  <a:pt x="124" y="140"/>
                </a:cubicBezTo>
                <a:cubicBezTo>
                  <a:pt x="116" y="132"/>
                  <a:pt x="110" y="143"/>
                  <a:pt x="99" y="144"/>
                </a:cubicBezTo>
                <a:cubicBezTo>
                  <a:pt x="88" y="145"/>
                  <a:pt x="70" y="142"/>
                  <a:pt x="58" y="144"/>
                </a:cubicBezTo>
                <a:cubicBezTo>
                  <a:pt x="46" y="146"/>
                  <a:pt x="36" y="158"/>
                  <a:pt x="28" y="158"/>
                </a:cubicBezTo>
                <a:cubicBezTo>
                  <a:pt x="20" y="158"/>
                  <a:pt x="17" y="150"/>
                  <a:pt x="12" y="145"/>
                </a:cubicBezTo>
                <a:cubicBezTo>
                  <a:pt x="7" y="140"/>
                  <a:pt x="2" y="132"/>
                  <a:pt x="0" y="128"/>
                </a:cubicBezTo>
                <a:close/>
              </a:path>
            </a:pathLst>
          </a:cu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4805" tIns="47402" rIns="94805" bIns="47402" anchor="ctr"/>
          <a:lstStyle/>
          <a:p>
            <a:endParaRPr lang="fr-FR"/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9" descr="poumons lekeu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613" y="1319213"/>
            <a:ext cx="5643562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>
          <a:xfrm>
            <a:off x="794544" y="125512"/>
            <a:ext cx="7321550" cy="711200"/>
          </a:xfrm>
        </p:spPr>
        <p:txBody>
          <a:bodyPr/>
          <a:lstStyle/>
          <a:p>
            <a:r>
              <a:rPr lang="fr-FR" altLang="fr-FR" sz="2800" dirty="0"/>
              <a:t>Traitements symptomatiques des maladies respiratoires</a:t>
            </a:r>
            <a:endParaRPr lang="fr-FR" altLang="fr-FR" sz="2500" dirty="0"/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blackWhite">
          <a:xfrm>
            <a:off x="1077913" y="6232525"/>
            <a:ext cx="411638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hlink"/>
                  </a:outerShdw>
                </a:effectLst>
              </a14:hiddenEffects>
            </a:ext>
          </a:extLst>
        </p:spPr>
        <p:txBody>
          <a:bodyPr wrap="none" lIns="92065" tIns="76191" rIns="92065" bIns="76191">
            <a:spAutoFit/>
          </a:bodyPr>
          <a:lstStyle>
            <a:lvl1pPr defTabSz="7350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350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350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350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350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350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350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350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350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1400"/>
              <a:t>Wallmacq et al Rev med vet 2007 8-9 pp 418-424</a:t>
            </a:r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blackWhite">
          <a:xfrm>
            <a:off x="263525" y="5087938"/>
            <a:ext cx="8383588" cy="11509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2065" tIns="76191" rIns="92065" bIns="76191">
            <a:spAutoFit/>
          </a:bodyPr>
          <a:lstStyle>
            <a:lvl1pPr defTabSz="7350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350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350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350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350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350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350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350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3501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SzPct val="100000"/>
              <a:buFontTx/>
              <a:buNone/>
              <a:defRPr/>
            </a:pPr>
            <a:r>
              <a:rPr lang="fr-FR" sz="1800" dirty="0"/>
              <a:t>L’injection de </a:t>
            </a:r>
            <a:r>
              <a:rPr lang="fr-FR" sz="1800" dirty="0" err="1"/>
              <a:t>carprofène</a:t>
            </a:r>
            <a:r>
              <a:rPr lang="fr-FR" sz="1800" dirty="0"/>
              <a:t> (1,4 mg/kg IV) immédiatement après l’apparition des premiers signes cliniques de BPM permet </a:t>
            </a:r>
          </a:p>
          <a:p>
            <a:pPr marL="1028700" lvl="1">
              <a:lnSpc>
                <a:spcPct val="80000"/>
              </a:lnSpc>
              <a:spcBef>
                <a:spcPct val="20000"/>
              </a:spcBef>
              <a:buSzPct val="100000"/>
              <a:defRPr/>
            </a:pPr>
            <a:r>
              <a:rPr lang="fr-FR" sz="1800" dirty="0">
                <a:solidFill>
                  <a:srgbClr val="C00000"/>
                </a:solidFill>
              </a:rPr>
              <a:t>d’améliorer l’état clinique</a:t>
            </a:r>
            <a:r>
              <a:rPr lang="fr-FR" sz="1800" dirty="0"/>
              <a:t> des veaux et </a:t>
            </a:r>
          </a:p>
          <a:p>
            <a:pPr marL="1028700" lvl="1">
              <a:lnSpc>
                <a:spcPct val="80000"/>
              </a:lnSpc>
              <a:spcBef>
                <a:spcPct val="20000"/>
              </a:spcBef>
              <a:buSzPct val="100000"/>
              <a:defRPr/>
            </a:pPr>
            <a:r>
              <a:rPr lang="fr-FR" sz="1800" dirty="0">
                <a:solidFill>
                  <a:srgbClr val="C00000"/>
                </a:solidFill>
              </a:rPr>
              <a:t>de réduire </a:t>
            </a:r>
            <a:r>
              <a:rPr lang="fr-FR" sz="1800" dirty="0"/>
              <a:t>l’étendue des </a:t>
            </a:r>
            <a:r>
              <a:rPr lang="fr-FR" sz="1800" dirty="0">
                <a:solidFill>
                  <a:srgbClr val="C00000"/>
                </a:solidFill>
              </a:rPr>
              <a:t>lésions pulmonaires. </a:t>
            </a:r>
          </a:p>
        </p:txBody>
      </p:sp>
      <p:sp>
        <p:nvSpPr>
          <p:cNvPr id="70662" name="Oval 6"/>
          <p:cNvSpPr>
            <a:spLocks noChangeArrowheads="1"/>
          </p:cNvSpPr>
          <p:nvPr/>
        </p:nvSpPr>
        <p:spPr bwMode="auto">
          <a:xfrm>
            <a:off x="1644650" y="1458913"/>
            <a:ext cx="1377950" cy="206375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70663" name="Oval 7"/>
          <p:cNvSpPr>
            <a:spLocks noChangeArrowheads="1"/>
          </p:cNvSpPr>
          <p:nvPr/>
        </p:nvSpPr>
        <p:spPr bwMode="auto">
          <a:xfrm>
            <a:off x="3681413" y="1490663"/>
            <a:ext cx="881062" cy="1309687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805" tIns="47402" rIns="94805" bIns="47402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9" name="ZoneTexte 8"/>
          <p:cNvSpPr txBox="1"/>
          <p:nvPr/>
        </p:nvSpPr>
        <p:spPr>
          <a:xfrm>
            <a:off x="7048635" y="836712"/>
            <a:ext cx="1411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>
                <a:solidFill>
                  <a:srgbClr val="00B0F0"/>
                </a:solidFill>
                <a:latin typeface="Arial Black" panose="020B0A04020102020204" pitchFamily="34" charset="0"/>
              </a:rPr>
              <a:t>Exemples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63525" y="1208088"/>
            <a:ext cx="8124899" cy="5394325"/>
          </a:xfrm>
          <a:prstGeom prst="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488" tIns="79200" rIns="90488" bIns="79200" rtlCol="0" anchor="ctr" anchorCtr="1">
            <a:spAutoFit/>
          </a:bodyPr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Utilisation en cancérologie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7" y="1981200"/>
            <a:ext cx="7658174" cy="4616450"/>
          </a:xfrm>
        </p:spPr>
        <p:txBody>
          <a:bodyPr/>
          <a:lstStyle/>
          <a:p>
            <a:r>
              <a:rPr lang="fr-FR" dirty="0">
                <a:solidFill>
                  <a:srgbClr val="00B050"/>
                </a:solidFill>
              </a:rPr>
              <a:t>(1) Pour soulager la douleur et améliorer la qualité de vie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91350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548680"/>
            <a:ext cx="7488832" cy="5688632"/>
          </a:xfrm>
        </p:spPr>
        <p:txBody>
          <a:bodyPr/>
          <a:lstStyle/>
          <a:p>
            <a:r>
              <a:rPr lang="fr-FR" dirty="0"/>
              <a:t>(2) Pour limiter la croissance des tumeurs ?</a:t>
            </a:r>
          </a:p>
          <a:p>
            <a:pPr lvl="1"/>
            <a:r>
              <a:rPr lang="en-US" dirty="0" err="1"/>
              <a:t>Carcinome</a:t>
            </a:r>
            <a:r>
              <a:rPr lang="en-US" dirty="0"/>
              <a:t> </a:t>
            </a:r>
            <a:r>
              <a:rPr lang="en-US" dirty="0" err="1"/>
              <a:t>mammaire</a:t>
            </a:r>
            <a:r>
              <a:rPr lang="en-US" dirty="0"/>
              <a:t> de haut grade après </a:t>
            </a:r>
            <a:r>
              <a:rPr lang="en-US" dirty="0" err="1"/>
              <a:t>chirurgie</a:t>
            </a:r>
            <a:r>
              <a:rPr lang="en-US" dirty="0"/>
              <a:t> : </a:t>
            </a:r>
          </a:p>
          <a:p>
            <a:pPr marL="457200" lvl="1" indent="0">
              <a:buNone/>
            </a:pPr>
            <a:r>
              <a:rPr lang="en-US" dirty="0" err="1"/>
              <a:t>survie</a:t>
            </a:r>
            <a:r>
              <a:rPr lang="en-US" dirty="0"/>
              <a:t> </a:t>
            </a:r>
            <a:r>
              <a:rPr lang="en-US" dirty="0" err="1"/>
              <a:t>significativement</a:t>
            </a:r>
            <a:r>
              <a:rPr lang="en-US" dirty="0"/>
              <a:t> plus </a:t>
            </a:r>
            <a:r>
              <a:rPr lang="en-US" dirty="0" err="1"/>
              <a:t>élevée</a:t>
            </a:r>
            <a:r>
              <a:rPr lang="en-US" dirty="0"/>
              <a:t> avec </a:t>
            </a:r>
            <a:r>
              <a:rPr lang="en-US" dirty="0" err="1"/>
              <a:t>firocoxib</a:t>
            </a:r>
            <a:r>
              <a:rPr lang="en-US" dirty="0"/>
              <a:t> (n= 7) </a:t>
            </a:r>
            <a:r>
              <a:rPr lang="en-US" b="0" dirty="0" err="1"/>
              <a:t>comparée</a:t>
            </a:r>
            <a:r>
              <a:rPr lang="en-US" b="0" dirty="0"/>
              <a:t> à </a:t>
            </a:r>
            <a:r>
              <a:rPr lang="en-US" b="0" dirty="0" err="1"/>
              <a:t>contrôle</a:t>
            </a:r>
            <a:r>
              <a:rPr lang="en-US" b="0" dirty="0"/>
              <a:t> (n=13) </a:t>
            </a:r>
            <a:r>
              <a:rPr lang="en-US" b="0" dirty="0" err="1"/>
              <a:t>ou</a:t>
            </a:r>
            <a:r>
              <a:rPr lang="en-US" b="0" dirty="0"/>
              <a:t> </a:t>
            </a:r>
            <a:r>
              <a:rPr lang="en-US" b="0" dirty="0" err="1"/>
              <a:t>mitoxantrone</a:t>
            </a:r>
            <a:r>
              <a:rPr lang="en-US" b="0" dirty="0"/>
              <a:t> (n=8) </a:t>
            </a:r>
            <a:r>
              <a:rPr lang="en-US" sz="1400" b="0" dirty="0"/>
              <a:t>(Arenas et al, 2016 Vet Rec)</a:t>
            </a:r>
          </a:p>
          <a:p>
            <a:pPr marL="457200" lvl="1" indent="0">
              <a:buNone/>
            </a:pPr>
            <a:endParaRPr lang="en-US" sz="1200" b="0" dirty="0"/>
          </a:p>
        </p:txBody>
      </p:sp>
      <p:sp>
        <p:nvSpPr>
          <p:cNvPr id="4" name="Flèche droite 3"/>
          <p:cNvSpPr/>
          <p:nvPr/>
        </p:nvSpPr>
        <p:spPr bwMode="auto">
          <a:xfrm>
            <a:off x="583856" y="5563193"/>
            <a:ext cx="648072" cy="432048"/>
          </a:xfrm>
          <a:prstGeom prst="rightArrow">
            <a:avLst/>
          </a:prstGeom>
          <a:solidFill>
            <a:srgbClr val="C00000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488" tIns="79200" rIns="90488" bIns="79200" rtlCol="0" anchor="ctr" anchorCtr="1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187624" y="5548385"/>
            <a:ext cx="7782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2400" dirty="0"/>
              <a:t>Actuellement, seuls les </a:t>
            </a:r>
            <a:r>
              <a:rPr lang="fr-FR" sz="2400" b="1" dirty="0">
                <a:solidFill>
                  <a:srgbClr val="C00000"/>
                </a:solidFill>
              </a:rPr>
              <a:t>COX-2 sélectifs </a:t>
            </a:r>
            <a:r>
              <a:rPr lang="fr-FR" sz="2400" dirty="0"/>
              <a:t>ont été étudiés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79207"/>
            <a:ext cx="9144000" cy="449234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236296" y="5939015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/>
              <a:t>(mois)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555776" y="5754349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dirty="0"/>
              <a:t>(mois)</a:t>
            </a:r>
          </a:p>
        </p:txBody>
      </p:sp>
    </p:spTree>
    <p:extLst>
      <p:ext uri="{BB962C8B-B14F-4D97-AF65-F5344CB8AC3E}">
        <p14:creationId xmlns:p14="http://schemas.microsoft.com/office/powerpoint/2010/main" val="386308992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8885" y="305271"/>
            <a:ext cx="7488832" cy="5688632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  <a:p>
            <a:r>
              <a:rPr lang="fr-FR" dirty="0"/>
              <a:t>(2) Pour limiter la croissance des tumeurs ?</a:t>
            </a:r>
          </a:p>
          <a:p>
            <a:pPr lvl="1"/>
            <a:r>
              <a:rPr lang="en-US" sz="1600" b="0" dirty="0" err="1"/>
              <a:t>Carcinome</a:t>
            </a:r>
            <a:r>
              <a:rPr lang="en-US" sz="1600" b="0" dirty="0"/>
              <a:t> </a:t>
            </a:r>
            <a:r>
              <a:rPr lang="en-US" sz="1600" b="0" dirty="0" err="1"/>
              <a:t>mammaire</a:t>
            </a:r>
            <a:r>
              <a:rPr lang="en-US" sz="1600" b="0" dirty="0"/>
              <a:t> haut grade: </a:t>
            </a:r>
            <a:r>
              <a:rPr lang="en-US" sz="1600" b="0" dirty="0" err="1"/>
              <a:t>survie</a:t>
            </a:r>
            <a:r>
              <a:rPr lang="en-US" sz="1600" b="0" dirty="0"/>
              <a:t> </a:t>
            </a:r>
            <a:r>
              <a:rPr lang="en-US" sz="1600" b="0" dirty="0" err="1"/>
              <a:t>significativement</a:t>
            </a:r>
            <a:r>
              <a:rPr lang="en-US" sz="1600" b="0" dirty="0"/>
              <a:t> plus </a:t>
            </a:r>
            <a:r>
              <a:rPr lang="en-US" sz="1600" b="0" dirty="0" err="1"/>
              <a:t>élevée</a:t>
            </a:r>
            <a:r>
              <a:rPr lang="en-US" sz="1600" b="0" dirty="0"/>
              <a:t> avec </a:t>
            </a:r>
            <a:r>
              <a:rPr lang="en-US" sz="1600" b="0" dirty="0" err="1"/>
              <a:t>firocoxib</a:t>
            </a:r>
            <a:r>
              <a:rPr lang="en-US" sz="1600" b="0" dirty="0"/>
              <a:t> </a:t>
            </a:r>
            <a:r>
              <a:rPr lang="en-US" sz="1600" b="0" dirty="0" err="1"/>
              <a:t>comparée</a:t>
            </a:r>
            <a:r>
              <a:rPr lang="en-US" sz="1600" b="0" dirty="0"/>
              <a:t> à </a:t>
            </a:r>
            <a:r>
              <a:rPr lang="en-US" sz="1600" b="0" dirty="0" err="1"/>
              <a:t>contrôle</a:t>
            </a:r>
            <a:r>
              <a:rPr lang="en-US" sz="1600" b="0" dirty="0"/>
              <a:t> </a:t>
            </a:r>
            <a:r>
              <a:rPr lang="en-US" sz="1600" b="0" dirty="0" err="1"/>
              <a:t>ou</a:t>
            </a:r>
            <a:r>
              <a:rPr lang="en-US" sz="1600" b="0" dirty="0"/>
              <a:t> </a:t>
            </a:r>
            <a:r>
              <a:rPr lang="en-US" sz="1600" b="0" dirty="0" err="1"/>
              <a:t>mitoxantrone</a:t>
            </a:r>
            <a:r>
              <a:rPr lang="en-US" sz="1600" b="0" dirty="0"/>
              <a:t> </a:t>
            </a:r>
            <a:r>
              <a:rPr lang="en-US" sz="1200" b="0" dirty="0"/>
              <a:t>(Arenas et al, 2016 Vet Rec)</a:t>
            </a:r>
          </a:p>
          <a:p>
            <a:pPr marL="457200" lvl="1" indent="0">
              <a:buNone/>
            </a:pPr>
            <a:endParaRPr lang="en-US" sz="1200" b="0" dirty="0"/>
          </a:p>
          <a:p>
            <a:pPr lvl="1"/>
            <a:r>
              <a:rPr lang="en-US" sz="1600" b="0" dirty="0" err="1"/>
              <a:t>Carcinome</a:t>
            </a:r>
            <a:r>
              <a:rPr lang="en-US" sz="1600" b="0" dirty="0"/>
              <a:t> </a:t>
            </a:r>
            <a:r>
              <a:rPr lang="en-US" sz="1600" b="0" dirty="0" err="1"/>
              <a:t>mammaire</a:t>
            </a:r>
            <a:r>
              <a:rPr lang="en-US" sz="1600" b="0" dirty="0"/>
              <a:t> </a:t>
            </a:r>
            <a:r>
              <a:rPr lang="en-US" sz="1600" b="0" dirty="0" err="1"/>
              <a:t>inflammatoire</a:t>
            </a:r>
            <a:r>
              <a:rPr lang="en-US" sz="1600" b="0" dirty="0"/>
              <a:t> : 12/18 </a:t>
            </a:r>
            <a:r>
              <a:rPr lang="en-US" sz="1600" b="0" dirty="0" err="1"/>
              <a:t>chiens</a:t>
            </a:r>
            <a:r>
              <a:rPr lang="en-US" sz="1600" b="0" dirty="0"/>
              <a:t> </a:t>
            </a:r>
            <a:r>
              <a:rPr lang="en-US" sz="1600" b="0" dirty="0" err="1"/>
              <a:t>en</a:t>
            </a:r>
            <a:r>
              <a:rPr lang="en-US" sz="1600" b="0" dirty="0"/>
              <a:t> </a:t>
            </a:r>
            <a:r>
              <a:rPr lang="en-US" sz="1600" b="0" dirty="0" err="1"/>
              <a:t>rémission</a:t>
            </a:r>
            <a:r>
              <a:rPr lang="en-US" sz="1600" b="0" dirty="0"/>
              <a:t> avec du </a:t>
            </a:r>
            <a:r>
              <a:rPr lang="en-US" sz="1600" b="0" dirty="0" err="1"/>
              <a:t>piroxicam</a:t>
            </a:r>
            <a:r>
              <a:rPr lang="en-US" sz="1600" b="0" dirty="0"/>
              <a:t> </a:t>
            </a:r>
            <a:r>
              <a:rPr lang="en-US" sz="1200" b="0" dirty="0"/>
              <a:t>(de, Toledo-</a:t>
            </a:r>
            <a:r>
              <a:rPr lang="en-US" sz="1200" b="0" dirty="0" err="1"/>
              <a:t>Piza</a:t>
            </a:r>
            <a:r>
              <a:rPr lang="en-US" sz="1200" b="0" dirty="0"/>
              <a:t> et al., 2009). </a:t>
            </a:r>
          </a:p>
          <a:p>
            <a:pPr lvl="1"/>
            <a:endParaRPr lang="en-US" sz="1600" b="0" dirty="0"/>
          </a:p>
          <a:p>
            <a:pPr lvl="1"/>
            <a:r>
              <a:rPr lang="en-US" sz="1600" b="0" dirty="0" err="1"/>
              <a:t>Carcinome</a:t>
            </a:r>
            <a:r>
              <a:rPr lang="en-US" sz="1600" b="0" dirty="0"/>
              <a:t> </a:t>
            </a:r>
            <a:r>
              <a:rPr lang="en-US" sz="1600" b="0" dirty="0" err="1"/>
              <a:t>invasif</a:t>
            </a:r>
            <a:r>
              <a:rPr lang="en-US" sz="1600" b="0" dirty="0"/>
              <a:t> de la </a:t>
            </a:r>
            <a:r>
              <a:rPr lang="en-US" sz="1600" b="0" dirty="0" err="1"/>
              <a:t>vessie</a:t>
            </a:r>
            <a:r>
              <a:rPr lang="en-US" sz="1600" b="0" dirty="0"/>
              <a:t> à cellules </a:t>
            </a:r>
            <a:r>
              <a:rPr lang="en-US" sz="1600" b="0" dirty="0" err="1"/>
              <a:t>transitionelles</a:t>
            </a:r>
            <a:r>
              <a:rPr lang="en-US" sz="1600" b="0" dirty="0"/>
              <a:t> : 17/24 </a:t>
            </a:r>
            <a:r>
              <a:rPr lang="en-US" sz="1600" b="0" dirty="0" err="1"/>
              <a:t>chiens</a:t>
            </a:r>
            <a:r>
              <a:rPr lang="en-US" sz="1600" b="0" dirty="0"/>
              <a:t> </a:t>
            </a:r>
            <a:r>
              <a:rPr lang="en-US" sz="1600" b="0" dirty="0" err="1"/>
              <a:t>stabilisés</a:t>
            </a:r>
            <a:r>
              <a:rPr lang="en-US" sz="1600" b="0" dirty="0"/>
              <a:t> et 4/24 </a:t>
            </a:r>
            <a:r>
              <a:rPr lang="en-US" sz="1600" b="0" dirty="0" err="1"/>
              <a:t>chiens</a:t>
            </a:r>
            <a:r>
              <a:rPr lang="en-US" sz="1600" b="0" dirty="0"/>
              <a:t> </a:t>
            </a:r>
            <a:r>
              <a:rPr lang="en-US" sz="1600" b="0" dirty="0" err="1"/>
              <a:t>en</a:t>
            </a:r>
            <a:r>
              <a:rPr lang="en-US" sz="1600" b="0" dirty="0"/>
              <a:t> </a:t>
            </a:r>
            <a:r>
              <a:rPr lang="en-US" sz="1600" b="0" dirty="0" err="1"/>
              <a:t>rémission</a:t>
            </a:r>
            <a:r>
              <a:rPr lang="en-US" sz="1600" b="0" dirty="0"/>
              <a:t> avec du </a:t>
            </a:r>
            <a:r>
              <a:rPr lang="en-US" sz="1600" b="0" dirty="0" err="1"/>
              <a:t>deracoxib</a:t>
            </a:r>
            <a:r>
              <a:rPr lang="en-US" sz="1600" b="0" dirty="0"/>
              <a:t> </a:t>
            </a:r>
            <a:r>
              <a:rPr lang="en-US" sz="1200" b="0" dirty="0"/>
              <a:t>(McMillan, </a:t>
            </a:r>
            <a:r>
              <a:rPr lang="en-US" sz="1200" b="0" dirty="0" err="1"/>
              <a:t>Boria</a:t>
            </a:r>
            <a:r>
              <a:rPr lang="en-US" sz="1200" b="0" dirty="0"/>
              <a:t> et al., 2011).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Mode </a:t>
            </a:r>
            <a:r>
              <a:rPr lang="en-US" dirty="0" err="1"/>
              <a:t>d’action</a:t>
            </a:r>
            <a:r>
              <a:rPr lang="en-US" dirty="0"/>
              <a:t>?</a:t>
            </a:r>
          </a:p>
          <a:p>
            <a:pPr lvl="1"/>
            <a:r>
              <a:rPr lang="en-US" sz="1600" b="0" dirty="0"/>
              <a:t>Inhibition PGE2</a:t>
            </a:r>
          </a:p>
          <a:p>
            <a:pPr lvl="1"/>
            <a:r>
              <a:rPr lang="en-US" sz="1600" b="0" dirty="0"/>
              <a:t>Activation de NAG-1 et ERG -1 qui </a:t>
            </a:r>
            <a:r>
              <a:rPr lang="en-US" sz="1600" b="0" dirty="0" err="1"/>
              <a:t>sont</a:t>
            </a:r>
            <a:r>
              <a:rPr lang="en-US" sz="1600" b="0" dirty="0"/>
              <a:t> des </a:t>
            </a:r>
            <a:r>
              <a:rPr lang="en-US" sz="1600" dirty="0" err="1"/>
              <a:t>gènes</a:t>
            </a:r>
            <a:r>
              <a:rPr lang="en-US" sz="1600" dirty="0"/>
              <a:t> </a:t>
            </a:r>
            <a:r>
              <a:rPr lang="en-US" sz="1600" dirty="0" err="1"/>
              <a:t>suppresseurs</a:t>
            </a:r>
            <a:r>
              <a:rPr lang="en-US" sz="1600" dirty="0"/>
              <a:t> de </a:t>
            </a:r>
            <a:r>
              <a:rPr lang="en-US" sz="1600" dirty="0" err="1"/>
              <a:t>tumeurs</a:t>
            </a:r>
            <a:endParaRPr lang="fr-FR" sz="1600" dirty="0"/>
          </a:p>
        </p:txBody>
      </p:sp>
      <p:sp>
        <p:nvSpPr>
          <p:cNvPr id="4" name="Flèche droite 3"/>
          <p:cNvSpPr/>
          <p:nvPr/>
        </p:nvSpPr>
        <p:spPr bwMode="auto">
          <a:xfrm>
            <a:off x="521177" y="5563193"/>
            <a:ext cx="648072" cy="432048"/>
          </a:xfrm>
          <a:prstGeom prst="rightArrow">
            <a:avLst/>
          </a:prstGeom>
          <a:solidFill>
            <a:srgbClr val="C00000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488" tIns="79200" rIns="90488" bIns="79200" rtlCol="0" anchor="ctr" anchorCtr="1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187624" y="5548385"/>
            <a:ext cx="7782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2400" dirty="0"/>
              <a:t>Actuellement, seuls les </a:t>
            </a:r>
            <a:r>
              <a:rPr lang="fr-FR" sz="2400" b="1" dirty="0">
                <a:solidFill>
                  <a:srgbClr val="C00000"/>
                </a:solidFill>
              </a:rPr>
              <a:t>COX-2 sélectifs </a:t>
            </a:r>
            <a:r>
              <a:rPr lang="fr-FR" sz="2400" dirty="0"/>
              <a:t>ont été étudiés</a:t>
            </a:r>
          </a:p>
        </p:txBody>
      </p:sp>
    </p:spTree>
    <p:extLst>
      <p:ext uri="{BB962C8B-B14F-4D97-AF65-F5344CB8AC3E}">
        <p14:creationId xmlns:p14="http://schemas.microsoft.com/office/powerpoint/2010/main" val="65238658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47675" y="620713"/>
            <a:ext cx="7747000" cy="715962"/>
          </a:xfrm>
          <a:noFill/>
          <a:extLst>
            <a:ext uri="{91240B29-F687-4F45-9708-019B960494DF}">
              <a14:hiddenLine xmlns:a14="http://schemas.microsoft.com/office/drawing/2010/main" w="25400" cap="flat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 lIns="92065" tIns="57143" rIns="92065" bIns="57143"/>
          <a:lstStyle/>
          <a:p>
            <a:r>
              <a:rPr lang="fr-FR" altLang="fr-FR" sz="3500" dirty="0"/>
              <a:t>Autres actions des AINS</a:t>
            </a:r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395536" y="1772816"/>
            <a:ext cx="7367587" cy="3501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6667" tIns="26985" rIns="66667" bIns="26985">
            <a:spAutoFit/>
          </a:bodyPr>
          <a:lstStyle>
            <a:lvl1pPr defTabSz="788988">
              <a:defRPr sz="2800">
                <a:solidFill>
                  <a:schemeClr val="tx1"/>
                </a:solidFill>
                <a:latin typeface="Arial" charset="0"/>
              </a:defRPr>
            </a:lvl1pPr>
            <a:lvl2pPr defTabSz="788988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8988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8988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8988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8988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8988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8988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8988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altLang="fr-FR" sz="2400" b="1" dirty="0">
                <a:solidFill>
                  <a:srgbClr val="C00000"/>
                </a:solidFill>
              </a:rPr>
              <a:t> </a:t>
            </a:r>
            <a:r>
              <a:rPr lang="fr-FR" altLang="fr-FR" b="1" dirty="0">
                <a:solidFill>
                  <a:srgbClr val="C00000"/>
                </a:solidFill>
              </a:rPr>
              <a:t>Sur le sang :</a:t>
            </a:r>
          </a:p>
          <a:p>
            <a:endParaRPr lang="fr-FR" altLang="fr-FR" b="1" dirty="0">
              <a:solidFill>
                <a:srgbClr val="C00000"/>
              </a:solidFill>
            </a:endParaRPr>
          </a:p>
          <a:p>
            <a:pPr lvl="1"/>
            <a:r>
              <a:rPr lang="fr-FR" altLang="fr-FR" sz="2000" b="1" dirty="0">
                <a:solidFill>
                  <a:srgbClr val="C00000"/>
                </a:solidFill>
              </a:rPr>
              <a:t>Inhibition de l’agrégation plaquettaire </a:t>
            </a:r>
            <a:r>
              <a:rPr lang="fr-FR" altLang="fr-FR" sz="2000" b="1" dirty="0"/>
              <a:t>(aspirine+++) </a:t>
            </a:r>
            <a:endParaRPr lang="fr-FR" altLang="fr-FR" sz="20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u="sng" dirty="0"/>
          </a:p>
          <a:p>
            <a:pPr marL="0" indent="0">
              <a:buNone/>
            </a:pPr>
            <a:r>
              <a:rPr lang="fr-FR" u="sng" dirty="0"/>
              <a:t>Indication lors de </a:t>
            </a:r>
            <a:r>
              <a:rPr lang="fr-FR" u="sng" dirty="0" err="1"/>
              <a:t>thrombo</a:t>
            </a:r>
            <a:r>
              <a:rPr lang="fr-FR" u="sng" dirty="0"/>
              <a:t>-embolie </a:t>
            </a:r>
            <a:r>
              <a:rPr lang="fr-FR" dirty="0"/>
              <a:t>à faibles doses</a:t>
            </a:r>
          </a:p>
          <a:p>
            <a:r>
              <a:rPr lang="fr-FR" sz="2000" dirty="0"/>
              <a:t>Chien : 0.5-1mg/kg/j</a:t>
            </a:r>
          </a:p>
          <a:p>
            <a:r>
              <a:rPr lang="fr-FR" sz="2000" dirty="0"/>
              <a:t>Chat : 5 mg in toto </a:t>
            </a:r>
            <a:r>
              <a:rPr lang="fr-FR" sz="2000" dirty="0">
                <a:solidFill>
                  <a:srgbClr val="FF0000"/>
                </a:solidFill>
              </a:rPr>
              <a:t>tous les 3 j</a:t>
            </a:r>
          </a:p>
          <a:p>
            <a:pPr lvl="1"/>
            <a:endParaRPr lang="fr-FR" altLang="fr-FR" sz="1200" b="1" dirty="0"/>
          </a:p>
          <a:p>
            <a:pPr lvl="1"/>
            <a:endParaRPr lang="fr-FR" altLang="fr-FR" sz="1200" b="1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0" y="608013"/>
            <a:ext cx="5257800" cy="550862"/>
          </a:xfrm>
        </p:spPr>
        <p:txBody>
          <a:bodyPr/>
          <a:lstStyle/>
          <a:p>
            <a:pPr defTabSz="947738"/>
            <a:r>
              <a:rPr lang="en-US" altLang="fr-FR"/>
              <a:t>Inflammation</a:t>
            </a:r>
          </a:p>
        </p:txBody>
      </p:sp>
      <p:sp>
        <p:nvSpPr>
          <p:cNvPr id="15365" name="Rectangle 1"/>
          <p:cNvSpPr>
            <a:spLocks noChangeArrowheads="1"/>
          </p:cNvSpPr>
          <p:nvPr/>
        </p:nvSpPr>
        <p:spPr bwMode="auto">
          <a:xfrm>
            <a:off x="755577" y="2397948"/>
            <a:ext cx="7959824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en-US" altLang="fr-FR" b="1" dirty="0">
                <a:solidFill>
                  <a:srgbClr val="C00000"/>
                </a:solidFill>
              </a:rPr>
              <a:t>Cause: </a:t>
            </a:r>
            <a:r>
              <a:rPr lang="en-US" altLang="fr-FR" b="1" dirty="0" err="1"/>
              <a:t>Toute</a:t>
            </a:r>
            <a:r>
              <a:rPr lang="en-US" altLang="fr-FR" b="1" dirty="0"/>
              <a:t> destruction </a:t>
            </a:r>
            <a:r>
              <a:rPr lang="en-US" altLang="fr-FR" b="1" dirty="0" err="1"/>
              <a:t>tissulaire</a:t>
            </a:r>
            <a:endParaRPr lang="en-US" altLang="fr-FR" b="1" dirty="0"/>
          </a:p>
          <a:p>
            <a:pPr marL="457200" indent="-457200"/>
            <a:r>
              <a:rPr lang="en-US" altLang="fr-FR" sz="2000" dirty="0" err="1"/>
              <a:t>Traumatisme</a:t>
            </a:r>
            <a:endParaRPr lang="en-US" altLang="fr-FR" sz="2000" dirty="0"/>
          </a:p>
          <a:p>
            <a:pPr marL="457200" indent="-457200"/>
            <a:r>
              <a:rPr lang="en-US" altLang="fr-FR" sz="2000" dirty="0"/>
              <a:t>Infection</a:t>
            </a:r>
          </a:p>
          <a:p>
            <a:pPr marL="457200" indent="-457200"/>
            <a:r>
              <a:rPr lang="en-US" altLang="fr-FR" sz="2000" dirty="0" err="1"/>
              <a:t>Arthrose</a:t>
            </a:r>
            <a:endParaRPr lang="en-US" altLang="fr-FR" sz="2000" dirty="0"/>
          </a:p>
          <a:p>
            <a:pPr marL="457200" indent="-457200"/>
            <a:r>
              <a:rPr lang="en-US" altLang="fr-FR" sz="2000" dirty="0" err="1"/>
              <a:t>Processus</a:t>
            </a:r>
            <a:r>
              <a:rPr lang="en-US" altLang="fr-FR" sz="2000" dirty="0"/>
              <a:t> auto-</a:t>
            </a:r>
            <a:r>
              <a:rPr lang="en-US" altLang="fr-FR" sz="2000" dirty="0" err="1"/>
              <a:t>immun</a:t>
            </a:r>
            <a:endParaRPr lang="en-US" altLang="fr-FR" sz="2000" dirty="0"/>
          </a:p>
          <a:p>
            <a:pPr marL="457200" indent="-457200"/>
            <a:r>
              <a:rPr lang="en-US" altLang="fr-FR" sz="2000" dirty="0" err="1"/>
              <a:t>Processus</a:t>
            </a:r>
            <a:r>
              <a:rPr lang="en-US" altLang="fr-FR" sz="2000" dirty="0"/>
              <a:t> </a:t>
            </a:r>
            <a:r>
              <a:rPr lang="en-US" altLang="fr-FR" sz="2000" dirty="0" err="1"/>
              <a:t>cancéreux</a:t>
            </a:r>
            <a:endParaRPr lang="en-US" altLang="fr-FR" sz="2000" dirty="0"/>
          </a:p>
          <a:p>
            <a:pPr marL="457200" indent="-457200"/>
            <a:r>
              <a:rPr lang="en-US" altLang="fr-FR" sz="2000" dirty="0"/>
              <a:t>...</a:t>
            </a:r>
          </a:p>
          <a:p>
            <a:pPr marL="457200" indent="-457200"/>
            <a:endParaRPr lang="en-US" altLang="fr-FR" sz="2000" dirty="0"/>
          </a:p>
        </p:txBody>
      </p:sp>
    </p:spTree>
    <p:extLst>
      <p:ext uri="{BB962C8B-B14F-4D97-AF65-F5344CB8AC3E}">
        <p14:creationId xmlns:p14="http://schemas.microsoft.com/office/powerpoint/2010/main" val="1341578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75656" y="1124744"/>
            <a:ext cx="5832648" cy="7078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4000" b="1" dirty="0">
                <a:solidFill>
                  <a:srgbClr val="C00000"/>
                </a:solidFill>
              </a:rPr>
              <a:t>Anti-inflammatoires</a:t>
            </a:r>
          </a:p>
        </p:txBody>
      </p:sp>
      <p:cxnSp>
        <p:nvCxnSpPr>
          <p:cNvPr id="6" name="Connecteur droit avec flèche 5"/>
          <p:cNvCxnSpPr>
            <a:endCxn id="9" idx="0"/>
          </p:cNvCxnSpPr>
          <p:nvPr/>
        </p:nvCxnSpPr>
        <p:spPr bwMode="auto">
          <a:xfrm flipH="1">
            <a:off x="2123728" y="1988840"/>
            <a:ext cx="2016224" cy="244827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cxnSp>
        <p:nvCxnSpPr>
          <p:cNvPr id="8" name="Connecteur droit avec flèche 7"/>
          <p:cNvCxnSpPr>
            <a:endCxn id="10" idx="0"/>
          </p:cNvCxnSpPr>
          <p:nvPr/>
        </p:nvCxnSpPr>
        <p:spPr bwMode="auto">
          <a:xfrm>
            <a:off x="4572000" y="1988840"/>
            <a:ext cx="2250250" cy="192505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sp>
        <p:nvSpPr>
          <p:cNvPr id="9" name="ZoneTexte 8"/>
          <p:cNvSpPr txBox="1"/>
          <p:nvPr/>
        </p:nvSpPr>
        <p:spPr>
          <a:xfrm>
            <a:off x="899592" y="4437112"/>
            <a:ext cx="2448272" cy="7078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4000" dirty="0"/>
              <a:t>AINS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680012" y="3913892"/>
            <a:ext cx="4284476" cy="175432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3600" dirty="0"/>
              <a:t>AIS</a:t>
            </a:r>
          </a:p>
          <a:p>
            <a:pPr algn="ctr">
              <a:buNone/>
            </a:pPr>
            <a:r>
              <a:rPr lang="fr-FR" sz="3600" dirty="0"/>
              <a:t>=Glucocorticoïdes</a:t>
            </a:r>
          </a:p>
          <a:p>
            <a:pPr algn="ctr">
              <a:buNone/>
            </a:pPr>
            <a:r>
              <a:rPr lang="fr-FR" sz="3600" dirty="0"/>
              <a:t>=« Corticoïdes »</a:t>
            </a:r>
          </a:p>
        </p:txBody>
      </p:sp>
    </p:spTree>
    <p:extLst>
      <p:ext uri="{BB962C8B-B14F-4D97-AF65-F5344CB8AC3E}">
        <p14:creationId xmlns:p14="http://schemas.microsoft.com/office/powerpoint/2010/main" val="195393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4629150" y="809625"/>
            <a:ext cx="254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fr-FR" altLang="fr-FR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invGray">
          <a:xfrm>
            <a:off x="1978025" y="440564"/>
            <a:ext cx="5187950" cy="842962"/>
          </a:xfrm>
          <a:prstGeom prst="rect">
            <a:avLst/>
          </a:prstGeom>
          <a:noFill/>
          <a:ln>
            <a:noFill/>
          </a:ln>
          <a:effectLst>
            <a:outerShdw dist="35921" dir="2700000" sx="999" sy="999" algn="ctr" rotWithShape="0">
              <a:srgbClr val="FE9B0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250" tIns="82800" rIns="95250" bIns="82800" anchor="ctr" anchorCtr="1"/>
          <a:lstStyle>
            <a:lvl1pPr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Tx/>
              <a:buNone/>
            </a:pPr>
            <a:r>
              <a:rPr lang="fr-FR" altLang="fr-FR" sz="4200" b="1" dirty="0">
                <a:solidFill>
                  <a:srgbClr val="C00000"/>
                </a:solidFill>
                <a:latin typeface="Arial Unicode MS" pitchFamily="34" charset="-128"/>
              </a:rPr>
              <a:t>Historique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414838" y="1700808"/>
            <a:ext cx="8090705" cy="4868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6675" tIns="26988" rIns="66675" bIns="26988">
            <a:spAutoFit/>
          </a:bodyPr>
          <a:lstStyle>
            <a:lvl1pPr marL="190500" indent="-190500" defTabSz="79216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216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216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92163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60000"/>
              </a:spcBef>
            </a:pPr>
            <a:r>
              <a:rPr lang="fr-FR" altLang="fr-FR" sz="2000" dirty="0">
                <a:cs typeface="Arial" charset="0"/>
              </a:rPr>
              <a:t>Utilisation de la poudre </a:t>
            </a:r>
            <a:r>
              <a:rPr lang="fr-FR" altLang="fr-FR" sz="2000" b="1" dirty="0">
                <a:cs typeface="Arial" charset="0"/>
              </a:rPr>
              <a:t>d'écorce de saule </a:t>
            </a:r>
            <a:r>
              <a:rPr lang="fr-FR" altLang="fr-FR" sz="1600" dirty="0">
                <a:cs typeface="Arial" charset="0"/>
              </a:rPr>
              <a:t>(</a:t>
            </a:r>
            <a:r>
              <a:rPr lang="fr-FR" altLang="fr-FR" sz="1600" dirty="0" err="1">
                <a:cs typeface="Arial" charset="0"/>
              </a:rPr>
              <a:t>salix</a:t>
            </a:r>
            <a:r>
              <a:rPr lang="fr-FR" altLang="fr-FR" sz="1600" dirty="0">
                <a:cs typeface="Arial" charset="0"/>
              </a:rPr>
              <a:t> en latin) (avant JC)</a:t>
            </a:r>
          </a:p>
          <a:p>
            <a:pPr>
              <a:spcBef>
                <a:spcPct val="60000"/>
              </a:spcBef>
            </a:pPr>
            <a:r>
              <a:rPr lang="fr-FR" altLang="fr-FR" sz="2000" dirty="0">
                <a:cs typeface="Arial" charset="0"/>
              </a:rPr>
              <a:t>Extraction de la </a:t>
            </a:r>
            <a:r>
              <a:rPr lang="fr-FR" altLang="fr-FR" sz="2000" dirty="0" err="1">
                <a:cs typeface="Arial" charset="0"/>
              </a:rPr>
              <a:t>saliciline</a:t>
            </a:r>
            <a:r>
              <a:rPr lang="fr-FR" altLang="fr-FR" sz="2000" dirty="0">
                <a:cs typeface="Arial" charset="0"/>
              </a:rPr>
              <a:t> </a:t>
            </a:r>
            <a:r>
              <a:rPr lang="fr-FR" altLang="fr-FR" sz="1600" dirty="0">
                <a:cs typeface="Arial" charset="0"/>
              </a:rPr>
              <a:t>(ester d’acide salicylique)(Leroux,1827)</a:t>
            </a:r>
          </a:p>
          <a:p>
            <a:pPr>
              <a:spcBef>
                <a:spcPct val="60000"/>
              </a:spcBef>
            </a:pPr>
            <a:r>
              <a:rPr lang="fr-FR" altLang="fr-FR" sz="2000" dirty="0">
                <a:cs typeface="Arial" charset="0"/>
              </a:rPr>
              <a:t>Acétylation = </a:t>
            </a:r>
            <a:r>
              <a:rPr lang="fr-FR" altLang="fr-FR" sz="2000" b="1" dirty="0">
                <a:cs typeface="Arial" charset="0"/>
              </a:rPr>
              <a:t>acétylsalicylique ou aspirine </a:t>
            </a:r>
            <a:r>
              <a:rPr lang="fr-FR" altLang="fr-FR" sz="1600" dirty="0">
                <a:cs typeface="Arial" charset="0"/>
              </a:rPr>
              <a:t>(Hoffman1899)</a:t>
            </a:r>
          </a:p>
          <a:p>
            <a:pPr>
              <a:spcBef>
                <a:spcPct val="60000"/>
              </a:spcBef>
            </a:pPr>
            <a:r>
              <a:rPr lang="fr-FR" altLang="fr-FR" sz="2000" dirty="0">
                <a:cs typeface="Arial" charset="0"/>
              </a:rPr>
              <a:t>Découverte du </a:t>
            </a:r>
            <a:r>
              <a:rPr lang="fr-FR" altLang="fr-FR" sz="2000" b="1" dirty="0">
                <a:cs typeface="Arial" charset="0"/>
              </a:rPr>
              <a:t>mécanisme d’action</a:t>
            </a:r>
            <a:r>
              <a:rPr lang="fr-FR" altLang="fr-FR" sz="2000" dirty="0">
                <a:cs typeface="Arial" charset="0"/>
              </a:rPr>
              <a:t> anti-prostaglandine de l'aspirine </a:t>
            </a:r>
            <a:r>
              <a:rPr lang="fr-FR" altLang="fr-FR" sz="1600" dirty="0">
                <a:cs typeface="Arial" charset="0"/>
              </a:rPr>
              <a:t>(Vane, 1971, Prix Nobel)</a:t>
            </a:r>
            <a:endParaRPr lang="fr-FR" altLang="fr-FR" sz="2000" dirty="0">
              <a:cs typeface="Arial" charset="0"/>
            </a:endParaRPr>
          </a:p>
          <a:p>
            <a:pPr>
              <a:spcBef>
                <a:spcPct val="60000"/>
              </a:spcBef>
            </a:pPr>
            <a:endParaRPr lang="fr-FR" altLang="fr-FR" sz="2000" dirty="0">
              <a:cs typeface="Arial" charset="0"/>
            </a:endParaRPr>
          </a:p>
          <a:p>
            <a:pPr>
              <a:spcBef>
                <a:spcPct val="60000"/>
              </a:spcBef>
            </a:pPr>
            <a:r>
              <a:rPr lang="fr-FR" altLang="fr-FR" sz="2000" dirty="0">
                <a:cs typeface="Arial" charset="0"/>
              </a:rPr>
              <a:t>Utilisation en médecine vétérinaire </a:t>
            </a:r>
            <a:r>
              <a:rPr lang="fr-FR" altLang="fr-FR" sz="1600" dirty="0">
                <a:cs typeface="Arial" charset="0"/>
              </a:rPr>
              <a:t>(1980)</a:t>
            </a:r>
          </a:p>
          <a:p>
            <a:pPr>
              <a:spcBef>
                <a:spcPct val="60000"/>
              </a:spcBef>
            </a:pPr>
            <a:r>
              <a:rPr lang="fr-FR" altLang="fr-FR" sz="2000" dirty="0">
                <a:cs typeface="Arial" charset="0"/>
              </a:rPr>
              <a:t>Découverte des COX-2 sélectifs </a:t>
            </a:r>
            <a:r>
              <a:rPr lang="fr-FR" altLang="fr-FR" sz="1600" dirty="0">
                <a:cs typeface="Arial" charset="0"/>
              </a:rPr>
              <a:t>(1986) </a:t>
            </a:r>
          </a:p>
          <a:p>
            <a:pPr>
              <a:spcBef>
                <a:spcPct val="60000"/>
              </a:spcBef>
            </a:pPr>
            <a:r>
              <a:rPr lang="fr-FR" altLang="fr-FR" sz="2000" dirty="0">
                <a:cs typeface="Arial" charset="0"/>
              </a:rPr>
              <a:t>Arrivée massive en médecine vétérinaire des COX-2 sélectifs entre 2008 et 2012</a:t>
            </a:r>
          </a:p>
          <a:p>
            <a:pPr>
              <a:spcBef>
                <a:spcPct val="60000"/>
              </a:spcBef>
            </a:pPr>
            <a:endParaRPr lang="fr-FR" altLang="fr-FR" sz="18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98523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548680"/>
            <a:ext cx="7573963" cy="803275"/>
          </a:xfrm>
          <a:noFill/>
          <a:extLst>
            <a:ext uri="{91240B29-F687-4F45-9708-019B960494DF}">
              <a14:hiddenLine xmlns:a14="http://schemas.microsoft.com/office/drawing/2010/main" w="28575" cap="flat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 lIns="198417" tIns="119048" rIns="198417" bIns="119048"/>
          <a:lstStyle/>
          <a:p>
            <a:pPr defTabSz="820738"/>
            <a:r>
              <a:rPr lang="fr-FR" altLang="fr-FR" sz="4100" dirty="0"/>
              <a:t>Mécanisme d'action des AINS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3568" y="2708920"/>
            <a:ext cx="7776864" cy="2448272"/>
          </a:xfr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 lIns="94805" tIns="47402" rIns="94805" bIns="47402"/>
          <a:lstStyle/>
          <a:p>
            <a:pPr>
              <a:defRPr/>
            </a:pPr>
            <a:r>
              <a:rPr lang="fr-FR" sz="2800" b="0" dirty="0">
                <a:latin typeface="+mj-lt"/>
              </a:rPr>
              <a:t>Les AINS interfèrent avec </a:t>
            </a:r>
            <a:r>
              <a:rPr lang="fr-FR" sz="2800" dirty="0">
                <a:latin typeface="+mj-lt"/>
              </a:rPr>
              <a:t>la synthèse des médiateurs de l’inflammation</a:t>
            </a:r>
          </a:p>
          <a:p>
            <a:endParaRPr lang="fr-FR" dirty="0"/>
          </a:p>
          <a:p>
            <a:r>
              <a:rPr lang="fr-FR" dirty="0">
                <a:solidFill>
                  <a:srgbClr val="FF0000"/>
                </a:solidFill>
              </a:rPr>
              <a:t>Les AINS inhibent les </a:t>
            </a:r>
            <a:r>
              <a:rPr lang="fr-FR" u="sng" dirty="0">
                <a:solidFill>
                  <a:srgbClr val="FF0000"/>
                </a:solidFill>
              </a:rPr>
              <a:t>cyclo-oxygénases 1 et 2</a:t>
            </a:r>
          </a:p>
          <a:p>
            <a:r>
              <a:rPr lang="fr-FR" u="sng" dirty="0">
                <a:solidFill>
                  <a:srgbClr val="FF0000"/>
                </a:solidFill>
              </a:rPr>
              <a:t>(COX-1 et COX-2)</a:t>
            </a:r>
          </a:p>
          <a:p>
            <a:pPr>
              <a:defRPr/>
            </a:pPr>
            <a:endParaRPr lang="fr-FR" sz="3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Étoile à 5 branches 3"/>
          <p:cNvSpPr/>
          <p:nvPr/>
        </p:nvSpPr>
        <p:spPr>
          <a:xfrm>
            <a:off x="331379" y="3825044"/>
            <a:ext cx="864384" cy="79208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35845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PRESENTATIONGUID" val="db53c9f2-9454-4bf1-bb7f-2f8addbc5914"/>
  <p:tag name="WASPOLLED" val="AABA20AD570F493E876090BA598D6564"/>
  <p:tag name="TPVERSION" val="8"/>
  <p:tag name="TPFULLVERSION" val="8.3.0.202"/>
  <p:tag name="PPTVERSION" val="15"/>
  <p:tag name="TPOS" val="2"/>
  <p:tag name="TPLASTSAVEVERSION" val="6.2 PC"/>
</p:tagLst>
</file>

<file path=ppt/theme/theme1.xml><?xml version="1.0" encoding="utf-8"?>
<a:theme xmlns:a="http://schemas.openxmlformats.org/drawingml/2006/main" name="Disquette 3½ (A:)">
  <a:themeElements>
    <a:clrScheme name="Personnalisé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B2B2B2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</a:extLst>
      </a:spPr>
      <a:bodyPr lIns="90488" tIns="79200" rIns="90488" bIns="79200" anchorCtr="1">
        <a:spAutoFit/>
      </a:bodyPr>
      <a:lstStyle>
        <a:defPPr>
          <a:defRPr/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</a:extLst>
      </a:spPr>
      <a:bodyPr/>
      <a:lstStyle/>
    </a:lnDef>
  </a:objectDefaults>
  <a:extraClrSchemeLst>
    <a:extraClrScheme>
      <a:clrScheme name="Disquette 3½ (A: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quette 3½ (A: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quette 3½ (A:)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quette 3½ (A:)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quette 3½ (A:)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quette 3½ (A:)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quette 3½ (A:)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isquette 3½ (A:)">
  <a:themeElements>
    <a:clrScheme name="Personnalisé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B2B2B2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CC81"/>
        </a:solidFill>
        <a:ln>
          <a:noFill/>
        </a:ln>
        <a:effectLst/>
      </a:spPr>
      <a:bodyPr vert="horz" wrap="square" lIns="90488" tIns="79200" rIns="90488" bIns="79200" numCol="1" rtlCol="0" anchor="t" anchorCtr="1" compatLnSpc="1">
        <a:prstTxWarp prst="textNoShape">
          <a:avLst/>
        </a:prstTxWarp>
        <a:spAutoFit/>
      </a:bodyPr>
      <a:lstStyle>
        <a:defPPr marL="457200" marR="0" indent="-45720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AutoNum type="arabicPeriod"/>
          <a:tabLst/>
          <a:defRPr kumimoji="0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35921" dir="2700000" algn="ctr" rotWithShape="0">
            <a:srgbClr val="FE9B03"/>
          </a:outerShdw>
        </a:effectLst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91240B29-F687-4F45-9708-019B960494DF}">
            <a14:hiddenLine xmlns:a14="http://schemas.microsoft.com/office/drawing/2010/main" w="25400" cap="flat" cmpd="sng" algn="ctr">
              <a:solidFill>
                <a:srgbClr val="FE9B03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0488" tIns="79200" rIns="90488" bIns="79200" numCol="1" anchor="t" anchorCtr="1" compatLnSpc="1">
        <a:prstTxWarp prst="textNoShape">
          <a:avLst/>
        </a:prstTxWarp>
        <a:spAutoFit/>
      </a:bodyPr>
      <a:lstStyle>
        <a:defPPr marL="457200" marR="0" indent="-45720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AutoNum type="arabicPeriod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quette 3½ (A: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quette 3½ (A: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quette 3½ (A:)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quette 3½ (A:)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quette 3½ (A:)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quette 3½ (A:)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quette 3½ (A:)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12</Pages>
  <Words>2567</Words>
  <Application>Microsoft Office PowerPoint</Application>
  <PresentationFormat>Transparent</PresentationFormat>
  <Paragraphs>666</Paragraphs>
  <Slides>59</Slides>
  <Notes>57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59</vt:i4>
      </vt:variant>
    </vt:vector>
  </HeadingPairs>
  <TitlesOfParts>
    <vt:vector size="67" baseType="lpstr">
      <vt:lpstr>Arial</vt:lpstr>
      <vt:lpstr>Arial Black</vt:lpstr>
      <vt:lpstr>Arial Unicode MS</vt:lpstr>
      <vt:lpstr>Calibri</vt:lpstr>
      <vt:lpstr>Rockwell Extra Bold</vt:lpstr>
      <vt:lpstr>Disquette 3½ (A:)</vt:lpstr>
      <vt:lpstr>1_Disquette 3½ (A:)</vt:lpstr>
      <vt:lpstr>Équation</vt:lpstr>
      <vt:lpstr>Présentation PowerPoint</vt:lpstr>
      <vt:lpstr>Objectifs</vt:lpstr>
      <vt:lpstr>Plus en détails…</vt:lpstr>
      <vt:lpstr>Plan</vt:lpstr>
      <vt:lpstr>Inflammation</vt:lpstr>
      <vt:lpstr>Inflammation</vt:lpstr>
      <vt:lpstr>Présentation PowerPoint</vt:lpstr>
      <vt:lpstr>Présentation PowerPoint</vt:lpstr>
      <vt:lpstr>Mécanisme d'action des AINS</vt:lpstr>
      <vt:lpstr>Présentation PowerPoint</vt:lpstr>
      <vt:lpstr>Présentation PowerPoint</vt:lpstr>
      <vt:lpstr>Présentation PowerPoint</vt:lpstr>
      <vt:lpstr>Propriétés anti-inflammatoires</vt:lpstr>
      <vt:lpstr>Propriétés anti-inflammatoires</vt:lpstr>
      <vt:lpstr>Propriétés analgésiques</vt:lpstr>
      <vt:lpstr>Propriétés anti-pyrétiques</vt:lpstr>
      <vt:lpstr>Présentation PowerPoint</vt:lpstr>
      <vt:lpstr>Classification des AINS</vt:lpstr>
      <vt:lpstr>Présentation PowerPoint</vt:lpstr>
      <vt:lpstr>Classification des AINS</vt:lpstr>
      <vt:lpstr>Présentation PowerPoint</vt:lpstr>
      <vt:lpstr>Liste des AINS disponibles en France (suite)</vt:lpstr>
      <vt:lpstr>Sélectivité COX-1/COX-2</vt:lpstr>
      <vt:lpstr>Cyclo-oxygénases : COX</vt:lpstr>
      <vt:lpstr>COX</vt:lpstr>
      <vt:lpstr>Aspirine vs Ac. Salicylique </vt:lpstr>
      <vt:lpstr>Inhibition COX-1 vs COX-2</vt:lpstr>
      <vt:lpstr>Inhibition COX-1 vs COX-2</vt:lpstr>
      <vt:lpstr>Inhibition COX-1 vs COX-2</vt:lpstr>
      <vt:lpstr>Inhibition COX-1 vs COX-2</vt:lpstr>
      <vt:lpstr>Sélectivité COX-1 vs COX-2</vt:lpstr>
      <vt:lpstr>Sélectivité COX-1 vs COX-2</vt:lpstr>
      <vt:lpstr>Sélectivité COX-1 vs COX-2</vt:lpstr>
      <vt:lpstr>Sélectivité COX-1 vs COX-2</vt:lpstr>
      <vt:lpstr>Sélectivité COX-1 vs COX-2</vt:lpstr>
      <vt:lpstr>Présentation PowerPoint</vt:lpstr>
      <vt:lpstr>Présentation PowerPoint</vt:lpstr>
      <vt:lpstr>Présentation PowerPoint</vt:lpstr>
      <vt:lpstr>Sélectivité COX-1 vs COX-2</vt:lpstr>
      <vt:lpstr>Puissance des AINS</vt:lpstr>
      <vt:lpstr>Puissance des AINS</vt:lpstr>
      <vt:lpstr>Puissance des AINS</vt:lpstr>
      <vt:lpstr>Essais cliniques</vt:lpstr>
      <vt:lpstr>Essais cliniques</vt:lpstr>
      <vt:lpstr>Présentation PowerPoint</vt:lpstr>
      <vt:lpstr>Indications principales des AINS en médecine vétérinaire</vt:lpstr>
      <vt:lpstr>Indications antipyrétiques des AINS</vt:lpstr>
      <vt:lpstr>Inflammations ostéo-articulaires (associées à l’arthrose)</vt:lpstr>
      <vt:lpstr>Cas des coliques Propriétés analgésiques et/ou antispasmodiques  </vt:lpstr>
      <vt:lpstr>Cas des coliques Propriétés anti-endotoxémiques ?</vt:lpstr>
      <vt:lpstr>Traitements symptomatiques des mammites</vt:lpstr>
      <vt:lpstr>Traitements symptomatiques des mammites</vt:lpstr>
      <vt:lpstr>Traitements symptomatiques des diarrhées</vt:lpstr>
      <vt:lpstr>Traitements symptomatiques des maladies respiratoires</vt:lpstr>
      <vt:lpstr>Traitements symptomatiques des maladies respiratoires</vt:lpstr>
      <vt:lpstr>Utilisation en cancérologie</vt:lpstr>
      <vt:lpstr>Présentation PowerPoint</vt:lpstr>
      <vt:lpstr>Présentation PowerPoint</vt:lpstr>
      <vt:lpstr>Autres actions des AINS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2025-01-24T08:34:39Z</dcterms:created>
  <dcterms:modified xsi:type="dcterms:W3CDTF">2025-01-24T08:34:46Z</dcterms:modified>
</cp:coreProperties>
</file>