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24" r:id="rId1"/>
  </p:sldMasterIdLst>
  <p:notesMasterIdLst>
    <p:notesMasterId r:id="rId58"/>
  </p:notesMasterIdLst>
  <p:sldIdLst>
    <p:sldId id="256" r:id="rId2"/>
    <p:sldId id="344" r:id="rId3"/>
    <p:sldId id="391" r:id="rId4"/>
    <p:sldId id="257" r:id="rId5"/>
    <p:sldId id="410" r:id="rId6"/>
    <p:sldId id="413" r:id="rId7"/>
    <p:sldId id="393" r:id="rId8"/>
    <p:sldId id="324" r:id="rId9"/>
    <p:sldId id="416" r:id="rId10"/>
    <p:sldId id="396" r:id="rId11"/>
    <p:sldId id="412" r:id="rId12"/>
    <p:sldId id="399" r:id="rId13"/>
    <p:sldId id="411" r:id="rId14"/>
    <p:sldId id="398" r:id="rId15"/>
    <p:sldId id="317" r:id="rId16"/>
    <p:sldId id="306" r:id="rId17"/>
    <p:sldId id="377" r:id="rId18"/>
    <p:sldId id="378" r:id="rId19"/>
    <p:sldId id="379" r:id="rId20"/>
    <p:sldId id="380" r:id="rId21"/>
    <p:sldId id="381" r:id="rId22"/>
    <p:sldId id="271" r:id="rId23"/>
    <p:sldId id="802" r:id="rId24"/>
    <p:sldId id="346" r:id="rId25"/>
    <p:sldId id="332" r:id="rId26"/>
    <p:sldId id="801" r:id="rId27"/>
    <p:sldId id="318" r:id="rId28"/>
    <p:sldId id="262" r:id="rId29"/>
    <p:sldId id="293" r:id="rId30"/>
    <p:sldId id="336" r:id="rId31"/>
    <p:sldId id="804" r:id="rId32"/>
    <p:sldId id="325" r:id="rId33"/>
    <p:sldId id="327" r:id="rId34"/>
    <p:sldId id="338" r:id="rId35"/>
    <p:sldId id="337" r:id="rId36"/>
    <p:sldId id="299" r:id="rId37"/>
    <p:sldId id="803" r:id="rId38"/>
    <p:sldId id="382" r:id="rId39"/>
    <p:sldId id="300" r:id="rId40"/>
    <p:sldId id="376" r:id="rId41"/>
    <p:sldId id="301" r:id="rId42"/>
    <p:sldId id="385" r:id="rId43"/>
    <p:sldId id="392" r:id="rId44"/>
    <p:sldId id="351" r:id="rId45"/>
    <p:sldId id="400" r:id="rId46"/>
    <p:sldId id="401" r:id="rId47"/>
    <p:sldId id="354" r:id="rId48"/>
    <p:sldId id="403" r:id="rId49"/>
    <p:sldId id="397" r:id="rId50"/>
    <p:sldId id="807" r:id="rId51"/>
    <p:sldId id="798" r:id="rId52"/>
    <p:sldId id="799" r:id="rId53"/>
    <p:sldId id="805" r:id="rId54"/>
    <p:sldId id="806" r:id="rId55"/>
    <p:sldId id="384" r:id="rId56"/>
    <p:sldId id="322" r:id="rId5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6600"/>
    <a:srgbClr val="CCFF66"/>
    <a:srgbClr val="CCFFFF"/>
    <a:srgbClr val="33CC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71466" autoAdjust="0"/>
  </p:normalViewPr>
  <p:slideViewPr>
    <p:cSldViewPr>
      <p:cViewPr varScale="1">
        <p:scale>
          <a:sx n="88" d="100"/>
          <a:sy n="88" d="100"/>
        </p:scale>
        <p:origin x="269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838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B30ADC2-6B4C-48A7-AAA3-A8C6A83E238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2617609E-FABA-4A17-A055-A78ED770820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9E0B700B-A0B9-4BDF-AD40-244EEB515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FB1794E4-3919-43C2-BF46-2EA497E50A3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A12041A7-0D1C-4161-8738-3AFCE5FDFF1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D08488AA-A579-4773-A49F-F67E600897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F2C291-8C40-41D2-9240-DA535890833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9B397C3A-566C-4F70-BF5C-1326844747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BBF83-F8E1-4843-871B-1FEFA8329A73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E977D2F-2AD8-4FB1-A41E-FF2F226895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4B1DB1AA-247A-4ECD-A44E-E86A4276C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>
            <a:extLst>
              <a:ext uri="{FF2B5EF4-FFF2-40B4-BE49-F238E27FC236}">
                <a16:creationId xmlns:a16="http://schemas.microsoft.com/office/drawing/2014/main" id="{EEAC2CB5-4C1E-4786-B85C-3C56B17F79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Espace réservé des commentaires 2">
            <a:extLst>
              <a:ext uri="{FF2B5EF4-FFF2-40B4-BE49-F238E27FC236}">
                <a16:creationId xmlns:a16="http://schemas.microsoft.com/office/drawing/2014/main" id="{C06E30D9-7071-45DA-9BAE-46655E955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  <p:sp>
        <p:nvSpPr>
          <p:cNvPr id="23556" name="Espace réservé du numéro de diapositive 3">
            <a:extLst>
              <a:ext uri="{FF2B5EF4-FFF2-40B4-BE49-F238E27FC236}">
                <a16:creationId xmlns:a16="http://schemas.microsoft.com/office/drawing/2014/main" id="{9AC7BC9A-78AB-41C9-AB81-56BF4EFFD7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F52425-D4A1-4962-92A8-1818E45EA4B4}" type="slidenum">
              <a:rPr lang="fr-FR" altLang="fr-FR" smtClean="0"/>
              <a:pPr/>
              <a:t>10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F2C291-8C40-41D2-9240-DA5358908339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6421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>
            <a:extLst>
              <a:ext uri="{FF2B5EF4-FFF2-40B4-BE49-F238E27FC236}">
                <a16:creationId xmlns:a16="http://schemas.microsoft.com/office/drawing/2014/main" id="{A40471F1-D32E-475E-9E30-8F03AB9939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Espace réservé des notes 2">
            <a:extLst>
              <a:ext uri="{FF2B5EF4-FFF2-40B4-BE49-F238E27FC236}">
                <a16:creationId xmlns:a16="http://schemas.microsoft.com/office/drawing/2014/main" id="{D2A18FE8-DAE8-41F6-9E3E-6EE5FBBF0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21508" name="Espace réservé du numéro de diapositive 3">
            <a:extLst>
              <a:ext uri="{FF2B5EF4-FFF2-40B4-BE49-F238E27FC236}">
                <a16:creationId xmlns:a16="http://schemas.microsoft.com/office/drawing/2014/main" id="{BCF39AF4-9F61-479A-8D0B-B00FB8A48F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EA70DA-FFD5-4661-9B0F-3F3FE0409DE4}" type="slidenum">
              <a:rPr lang="fr-FR" altLang="fr-FR" smtClean="0"/>
              <a:pPr/>
              <a:t>12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>
            <a:extLst>
              <a:ext uri="{FF2B5EF4-FFF2-40B4-BE49-F238E27FC236}">
                <a16:creationId xmlns:a16="http://schemas.microsoft.com/office/drawing/2014/main" id="{A40471F1-D32E-475E-9E30-8F03AB9939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Espace réservé des notes 2">
            <a:extLst>
              <a:ext uri="{FF2B5EF4-FFF2-40B4-BE49-F238E27FC236}">
                <a16:creationId xmlns:a16="http://schemas.microsoft.com/office/drawing/2014/main" id="{D2A18FE8-DAE8-41F6-9E3E-6EE5FBBF0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  <p:sp>
        <p:nvSpPr>
          <p:cNvPr id="21508" name="Espace réservé du numéro de diapositive 3">
            <a:extLst>
              <a:ext uri="{FF2B5EF4-FFF2-40B4-BE49-F238E27FC236}">
                <a16:creationId xmlns:a16="http://schemas.microsoft.com/office/drawing/2014/main" id="{BCF39AF4-9F61-479A-8D0B-B00FB8A48F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EA70DA-FFD5-4661-9B0F-3F3FE0409DE4}" type="slidenum">
              <a:rPr lang="fr-FR" altLang="fr-FR" smtClean="0"/>
              <a:pPr/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3845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>
            <a:extLst>
              <a:ext uri="{FF2B5EF4-FFF2-40B4-BE49-F238E27FC236}">
                <a16:creationId xmlns:a16="http://schemas.microsoft.com/office/drawing/2014/main" id="{0FDAAA30-BFD6-4875-990B-FD378A687B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Espace réservé des notes 2">
            <a:extLst>
              <a:ext uri="{FF2B5EF4-FFF2-40B4-BE49-F238E27FC236}">
                <a16:creationId xmlns:a16="http://schemas.microsoft.com/office/drawing/2014/main" id="{89BF8388-25B4-49C3-A939-D6DD417E5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  <p:sp>
        <p:nvSpPr>
          <p:cNvPr id="25604" name="Espace réservé du numéro de diapositive 3">
            <a:extLst>
              <a:ext uri="{FF2B5EF4-FFF2-40B4-BE49-F238E27FC236}">
                <a16:creationId xmlns:a16="http://schemas.microsoft.com/office/drawing/2014/main" id="{3658A5C3-F2F7-4BE0-BD92-DC2C61E2F9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90B4B52-8E00-451D-9E14-FE5EA6C22749}" type="slidenum">
              <a:rPr lang="fr-FR" altLang="fr-FR" smtClean="0"/>
              <a:pPr/>
              <a:t>14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50EFEAA9-C7F1-491E-B9B4-EB06C26C12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CAD18B-8FC4-48AD-BCED-ECACEE0805F0}" type="slidenum">
              <a:rPr lang="fr-FR" altLang="fr-FR" smtClean="0"/>
              <a:pPr>
                <a:spcBef>
                  <a:spcPct val="0"/>
                </a:spcBef>
              </a:pPr>
              <a:t>15</a:t>
            </a:fld>
            <a:endParaRPr lang="fr-FR" altLang="fr-FR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30C2A619-A533-4CC9-9900-E9AF7F9E66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F25757E6-BEDC-429A-97DB-732DC27E2B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B7255A04-A6E2-4591-9BC7-55034F42BB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7F8FAD-B67B-4686-B413-D2D248265FE9}" type="slidenum">
              <a:rPr lang="fr-FR" altLang="fr-FR" smtClean="0"/>
              <a:pPr>
                <a:spcBef>
                  <a:spcPct val="0"/>
                </a:spcBef>
              </a:pPr>
              <a:t>16</a:t>
            </a:fld>
            <a:endParaRPr lang="fr-FR" altLang="fr-F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85F67CA5-8955-4166-92A3-E46E77C6FB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B6B4B211-E1F5-49EE-BF6F-51D115F5F5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E87ED3F3-301F-479B-BA18-B3DBBF182F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CF915B-09F6-4079-8BF9-1AE8221425E6}" type="slidenum">
              <a:rPr lang="fr-FR" altLang="fr-FR" smtClean="0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E3A61B9-05C7-4813-A444-10BAF8653B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A7F38AE6-B6CC-4BCB-83CA-66809576E9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DBC75EC0-D1C9-4A1C-8F3D-507F4F1C6B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A426D7-B6BD-4713-8A04-C2F5754B1404}" type="slidenum">
              <a:rPr lang="fr-FR" altLang="fr-FR" smtClean="0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156C855A-A7A8-4088-8C8D-F1E0923B96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03A820EB-BB2D-43B0-AF9B-C46125A92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4C6EDF2E-666D-40B6-8ADC-687EA3668C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9CFFDF-0EF4-4334-8F13-A59AA16B1DDD}" type="slidenum">
              <a:rPr lang="fr-FR" altLang="fr-FR" smtClean="0"/>
              <a:pPr>
                <a:spcBef>
                  <a:spcPct val="0"/>
                </a:spcBef>
              </a:pPr>
              <a:t>19</a:t>
            </a:fld>
            <a:endParaRPr lang="fr-FR" altLang="fr-FR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AD5C36A7-C4D7-4A6D-BB6A-F171078A73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58A1BFA8-A46B-4A56-A0FF-D9AD7299A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07CB3D15-4BCE-4745-B629-398974821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BCD852-6888-4B5B-A82D-59559F578139}" type="slidenum">
              <a:rPr lang="fr-FR" altLang="fr-FR" smtClean="0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434A06A4-746A-474B-B7AC-B2B43AFCE4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11FEC6D0-2232-4D31-ADE7-975197D0DC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D4992C8-EC92-4276-B111-5976298973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554BF6-3F6D-459E-9835-F275CB11E3E0}" type="slidenum">
              <a:rPr lang="fr-FR" altLang="fr-FR" smtClean="0"/>
              <a:pPr>
                <a:spcBef>
                  <a:spcPct val="0"/>
                </a:spcBef>
              </a:pPr>
              <a:t>20</a:t>
            </a:fld>
            <a:endParaRPr lang="fr-FR" altLang="fr-FR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1B497075-FCAA-4806-BDF9-06F7CE45CD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5D5FAB2-AC41-44EA-94BF-2983F4CD0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25F1DA9D-2972-41CD-B8A8-B429A77A5C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5D537B-C78D-4DDF-8A57-80F881F1A5A3}" type="slidenum">
              <a:rPr lang="fr-FR" altLang="fr-FR" smtClean="0"/>
              <a:pPr>
                <a:spcBef>
                  <a:spcPct val="0"/>
                </a:spcBef>
              </a:pPr>
              <a:t>21</a:t>
            </a:fld>
            <a:endParaRPr lang="fr-FR" altLang="fr-FR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38243B92-7410-4FED-B4E3-EFAB0E380B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FF1A5ACD-1CC1-4D98-A9EB-5A03C1D455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30FAA88B-3681-4A9E-883A-7059348326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25FAD3-8902-4CD0-9C6E-95795B4BAC70}" type="slidenum">
              <a:rPr lang="fr-FR" altLang="fr-FR" smtClean="0"/>
              <a:pPr>
                <a:spcBef>
                  <a:spcPct val="0"/>
                </a:spcBef>
              </a:pPr>
              <a:t>22</a:t>
            </a:fld>
            <a:endParaRPr lang="fr-FR" altLang="fr-F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6A8E6173-686E-42A8-A357-D21DB541BA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0015BFFA-A9AD-4638-B16C-D00AA9FE5A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07CB3D15-4BCE-4745-B629-398974821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BCD852-6888-4B5B-A82D-59559F578139}" type="slidenum">
              <a:rPr lang="fr-FR" altLang="fr-FR" smtClean="0"/>
              <a:pPr>
                <a:spcBef>
                  <a:spcPct val="0"/>
                </a:spcBef>
              </a:pPr>
              <a:t>23</a:t>
            </a:fld>
            <a:endParaRPr lang="fr-FR" altLang="fr-FR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434A06A4-746A-474B-B7AC-B2B43AFCE4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11FEC6D0-2232-4D31-ADE7-975197D0DC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836048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5B435D89-5776-4EFF-81A0-053ED8D811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0D3BAA-4D2B-40CF-9DAB-6FEB00ADA42B}" type="slidenum">
              <a:rPr lang="fr-FR" altLang="fr-FR" smtClean="0"/>
              <a:pPr>
                <a:spcBef>
                  <a:spcPct val="0"/>
                </a:spcBef>
              </a:pPr>
              <a:t>24</a:t>
            </a:fld>
            <a:endParaRPr lang="fr-FR" altLang="fr-FR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38900F9-BB5B-4E29-9583-6FA5588592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6A25E749-8645-4EA6-AFA6-25FC09B85C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30151889-1D0A-4DA3-AEC7-CCF10FD05A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2C3C69-6815-4850-8928-C670ECC42BAF}" type="slidenum">
              <a:rPr lang="fr-FR" altLang="fr-FR" smtClean="0"/>
              <a:pPr>
                <a:spcBef>
                  <a:spcPct val="0"/>
                </a:spcBef>
              </a:pPr>
              <a:t>25</a:t>
            </a:fld>
            <a:endParaRPr lang="fr-FR" altLang="fr-FR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598DD722-55E1-47E3-B667-0CC108DCD0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5C5C4494-6B6A-4783-9BA9-15CFDE36E9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1F058F76-618A-4DE3-9477-E452D177A8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4C3FBCE9-2C4D-4907-BF9A-198DC7D7F9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678271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D6153F1C-5C30-4B1D-A5CA-ACF22907D4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0A4B0D-EDE0-4CF1-91F9-7FE5DE7EDF95}" type="slidenum">
              <a:rPr lang="fr-FR" altLang="fr-FR" smtClean="0"/>
              <a:pPr>
                <a:spcBef>
                  <a:spcPct val="0"/>
                </a:spcBef>
              </a:pPr>
              <a:t>27</a:t>
            </a:fld>
            <a:endParaRPr lang="fr-FR" altLang="fr-FR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24545067-4814-4279-B973-D4B8321504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733B46E3-F7A3-4F26-9BF8-B80069094C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F0AA0C0B-C886-45FC-A15E-1BBB441A24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90A1EB-99BC-4409-A02D-84EFD1479648}" type="slidenum">
              <a:rPr lang="fr-FR" altLang="fr-FR" smtClean="0"/>
              <a:pPr>
                <a:spcBef>
                  <a:spcPct val="0"/>
                </a:spcBef>
              </a:pPr>
              <a:t>28</a:t>
            </a:fld>
            <a:endParaRPr lang="fr-FR" altLang="fr-FR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766E7414-ED9F-4202-8924-CDD7518B86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A6EC3B41-77C7-47A9-828B-3F66B9241F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313EF115-73BF-42A6-B05D-DF0A76466C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E5C86D-E7E5-4A28-A0B8-94E7F4F90756}" type="slidenum">
              <a:rPr lang="fr-FR" altLang="fr-FR" smtClean="0"/>
              <a:pPr>
                <a:spcBef>
                  <a:spcPct val="0"/>
                </a:spcBef>
              </a:pPr>
              <a:t>29</a:t>
            </a:fld>
            <a:endParaRPr lang="fr-FR" altLang="fr-FR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2F65C330-28A7-444E-84D2-86786FFA27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BAE6CBD5-17A0-48EE-8907-180EEF895B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>
            <a:extLst>
              <a:ext uri="{FF2B5EF4-FFF2-40B4-BE49-F238E27FC236}">
                <a16:creationId xmlns:a16="http://schemas.microsoft.com/office/drawing/2014/main" id="{2D72A9DA-05E8-4478-B4D2-92B28334AE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Espace réservé des commentaires 2">
            <a:extLst>
              <a:ext uri="{FF2B5EF4-FFF2-40B4-BE49-F238E27FC236}">
                <a16:creationId xmlns:a16="http://schemas.microsoft.com/office/drawing/2014/main" id="{A8D03C42-E659-4B94-9DD7-11F2E0F56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  <p:sp>
        <p:nvSpPr>
          <p:cNvPr id="9220" name="Espace réservé du numéro de diapositive 3">
            <a:extLst>
              <a:ext uri="{FF2B5EF4-FFF2-40B4-BE49-F238E27FC236}">
                <a16:creationId xmlns:a16="http://schemas.microsoft.com/office/drawing/2014/main" id="{9F5BBB9A-589C-46F9-8787-2D918FCF3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D7F16A-FA92-4485-B10D-55374A002F34}" type="slidenum">
              <a:rPr lang="fr-FR" altLang="fr-FR" smtClean="0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C5748F92-96EF-4793-88F0-EB155A6503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3C337A-4AEA-460E-BF12-DC45849DE511}" type="slidenum">
              <a:rPr lang="fr-FR" altLang="fr-FR" smtClean="0"/>
              <a:pPr>
                <a:spcBef>
                  <a:spcPct val="0"/>
                </a:spcBef>
              </a:pPr>
              <a:t>30</a:t>
            </a:fld>
            <a:endParaRPr lang="fr-FR" altLang="fr-FR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7970A45F-0BB6-4EB5-8E23-6DB3C0C2C1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F67A9622-F282-4D0A-9FF9-8A10100B4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BE9D0B51-63E8-4574-8E7C-20FCD48F69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EA479E-416D-489A-9FEC-C524F6C8ADAB}" type="slidenum">
              <a:rPr lang="fr-FR" altLang="fr-FR" smtClean="0"/>
              <a:pPr>
                <a:spcBef>
                  <a:spcPct val="0"/>
                </a:spcBef>
              </a:pPr>
              <a:t>31</a:t>
            </a:fld>
            <a:endParaRPr lang="fr-FR" altLang="fr-FR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8E569681-D959-4252-92EF-92B72A4AA7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4496D509-41F6-4607-8364-F19F81FAB2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71582A12-67A0-49A7-8CF8-12BF39A97C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41D1DB-244D-48C2-ADAE-85B2893FAC82}" type="slidenum">
              <a:rPr lang="fr-FR" altLang="fr-FR" smtClean="0"/>
              <a:pPr>
                <a:spcBef>
                  <a:spcPct val="0"/>
                </a:spcBef>
              </a:pPr>
              <a:t>32</a:t>
            </a:fld>
            <a:endParaRPr lang="fr-FR" altLang="fr-FR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69D4B78F-C21A-4C96-AF09-AB95789932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B92F31FC-58FF-474D-8A49-33C051FA1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CEC98688-6709-410F-B5BC-12AFE20FF1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D31F98-1940-4010-86A6-2D9682E48A7D}" type="slidenum">
              <a:rPr lang="fr-FR" altLang="fr-FR" smtClean="0"/>
              <a:pPr>
                <a:spcBef>
                  <a:spcPct val="0"/>
                </a:spcBef>
              </a:pPr>
              <a:t>33</a:t>
            </a:fld>
            <a:endParaRPr lang="fr-FR" altLang="fr-FR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C9A932B3-5BB3-44AA-BA9E-8BD4E251F4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D17A3094-E0A4-4A46-9B52-58BA9A952C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20028B17-76F2-4F54-AD35-2AC769DE6A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63878E-B493-4556-99F6-4517326C72BA}" type="slidenum">
              <a:rPr lang="fr-FR" altLang="fr-FR" smtClean="0"/>
              <a:pPr>
                <a:spcBef>
                  <a:spcPct val="0"/>
                </a:spcBef>
              </a:pPr>
              <a:t>34</a:t>
            </a:fld>
            <a:endParaRPr lang="fr-FR" altLang="fr-FR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7C150AC2-D026-422D-9E61-4901868F00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832A28F9-2CFB-4CCF-AE39-3D2ED907A4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7C143BBF-9771-49D4-A72B-9DDC1E21AF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9CDBA4-9215-4A5D-BF8E-6D72B0E3E981}" type="slidenum">
              <a:rPr lang="fr-FR" altLang="fr-FR" smtClean="0"/>
              <a:pPr>
                <a:spcBef>
                  <a:spcPct val="0"/>
                </a:spcBef>
              </a:pPr>
              <a:t>35</a:t>
            </a:fld>
            <a:endParaRPr lang="fr-FR" altLang="fr-FR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85F082E1-E8D3-490A-902C-E23D7E65C5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F5C38587-7E81-459A-AEB9-169D1F92C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E55A0B46-38DD-4CFC-9093-AB1A7CC9FD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48E91-9DC6-44C5-A127-C27BF358F090}" type="slidenum">
              <a:rPr lang="fr-FR" altLang="fr-FR" smtClean="0"/>
              <a:pPr>
                <a:spcBef>
                  <a:spcPct val="0"/>
                </a:spcBef>
              </a:pPr>
              <a:t>36</a:t>
            </a:fld>
            <a:endParaRPr lang="fr-FR" altLang="fr-FR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57970653-0B8F-4913-8710-1CBF19C0C4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3A25348D-8935-4D3A-93C6-1A41064F6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07CB3D15-4BCE-4745-B629-398974821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BCD852-6888-4B5B-A82D-59559F578139}" type="slidenum">
              <a:rPr lang="fr-FR" altLang="fr-FR" smtClean="0"/>
              <a:pPr>
                <a:spcBef>
                  <a:spcPct val="0"/>
                </a:spcBef>
              </a:pPr>
              <a:t>37</a:t>
            </a:fld>
            <a:endParaRPr lang="fr-FR" altLang="fr-FR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434A06A4-746A-474B-B7AC-B2B43AFCE4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11FEC6D0-2232-4D31-ADE7-975197D0DC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2581091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D66909CA-EF79-400C-9045-9A4E9C6A43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6DC8A2-41A7-44BD-ABE3-56987C7B8A93}" type="slidenum">
              <a:rPr lang="fr-FR" altLang="fr-FR" smtClean="0"/>
              <a:pPr>
                <a:spcBef>
                  <a:spcPct val="0"/>
                </a:spcBef>
              </a:pPr>
              <a:t>38</a:t>
            </a:fld>
            <a:endParaRPr lang="fr-FR" altLang="fr-FR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B3DEF40D-9902-45A4-803F-67B0F1B774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FD0FD0EA-46C6-4507-A684-28D84F6CC0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6369466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9C851FEF-67B6-4AE3-845A-13FFF104B1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E705E6-D9F8-48CA-9F3C-7E8F611F022E}" type="slidenum">
              <a:rPr lang="fr-FR" altLang="fr-FR" smtClean="0"/>
              <a:pPr>
                <a:spcBef>
                  <a:spcPct val="0"/>
                </a:spcBef>
              </a:pPr>
              <a:t>39</a:t>
            </a:fld>
            <a:endParaRPr lang="fr-FR" altLang="fr-FR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6ACEF2A2-8011-4BE5-BBFB-86CCCC211D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B0E6ACE4-4497-436B-8BA5-ABE4A3ECC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939672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00A91CF7-6B17-423D-8305-1CAEDE89C5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6E3FBF-5245-4C3A-9429-01E3B739C77E}" type="slidenum">
              <a:rPr lang="fr-FR" altLang="fr-FR" smtClean="0"/>
              <a:pPr>
                <a:spcBef>
                  <a:spcPct val="0"/>
                </a:spcBef>
              </a:pPr>
              <a:t>4</a:t>
            </a:fld>
            <a:endParaRPr lang="fr-FR" altLang="fr-FR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268A86B6-F4ED-431B-BBA6-5973C5DAA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B3131CF-3311-4AA9-9CDD-EC16300F6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932C4942-5D7C-4253-AE78-399D241ADE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FAD501-FA67-48E7-ACFA-2C0220C1FA5A}" type="slidenum">
              <a:rPr lang="fr-FR" altLang="fr-FR" smtClean="0"/>
              <a:pPr>
                <a:spcBef>
                  <a:spcPct val="0"/>
                </a:spcBef>
              </a:pPr>
              <a:t>40</a:t>
            </a:fld>
            <a:endParaRPr lang="fr-FR" altLang="fr-FR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D8110423-ACD9-4343-A9E6-4AC5858813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A2CC1056-E8F9-417A-8211-291E1BE898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7076745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284366C8-CE43-4DAB-8633-C2ED491871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5B1ADF-999C-4564-BA7C-6051F618A01E}" type="slidenum">
              <a:rPr lang="fr-FR" altLang="fr-FR" smtClean="0"/>
              <a:pPr>
                <a:spcBef>
                  <a:spcPct val="0"/>
                </a:spcBef>
              </a:pPr>
              <a:t>41</a:t>
            </a:fld>
            <a:endParaRPr lang="fr-FR" altLang="fr-FR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64EEF4CA-2A8F-4CA0-9E4E-5C881B0847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35B5A442-802E-404E-8FA9-DC92DBADA1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D5FF6A0E-31E3-4BC1-ABA0-300509E54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E553FF-93D3-4D5E-A94B-B3498B943D0D}" type="slidenum">
              <a:rPr lang="fr-FR" altLang="fr-FR" smtClean="0"/>
              <a:pPr>
                <a:spcBef>
                  <a:spcPct val="0"/>
                </a:spcBef>
              </a:pPr>
              <a:t>42</a:t>
            </a:fld>
            <a:endParaRPr lang="fr-FR" altLang="fr-FR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80353489-7097-49B2-98CB-C051FD44F3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69A59E8F-60B0-4DE6-B2DE-0C9532534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DC29B47A-BD2F-4F84-B138-3696E47324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3CA0C7-0E9B-497C-B107-45C3240D5274}" type="slidenum">
              <a:rPr lang="fr-FR" altLang="fr-FR" smtClean="0"/>
              <a:pPr>
                <a:spcBef>
                  <a:spcPct val="0"/>
                </a:spcBef>
              </a:pPr>
              <a:t>43</a:t>
            </a:fld>
            <a:endParaRPr lang="fr-FR" altLang="fr-FR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4AB0AC7D-4076-4234-8CA7-2465CBEE8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A23E0588-9050-4AC2-B594-5AF30D0A62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7F19B7BA-5F15-4F5E-9C67-2F0B8B45E3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33F1AD-3924-43F1-948C-E24FF525E79A}" type="slidenum">
              <a:rPr lang="fr-FR" altLang="fr-FR" smtClean="0"/>
              <a:pPr>
                <a:spcBef>
                  <a:spcPct val="0"/>
                </a:spcBef>
              </a:pPr>
              <a:t>44</a:t>
            </a:fld>
            <a:endParaRPr lang="fr-FR" altLang="fr-FR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9B913A66-464C-477D-8AC7-E06A2A9282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5EC72A67-0354-45EB-8FA2-59B3E5896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F2C291-8C40-41D2-9240-DA5358908339}" type="slidenum">
              <a:rPr lang="fr-FR" altLang="fr-FR" smtClean="0"/>
              <a:pPr>
                <a:defRPr/>
              </a:pPr>
              <a:t>46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817961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5956C91C-F242-4925-9DB5-97860E359E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C9A124-D675-4F84-8644-7F0BB18263F9}" type="slidenum">
              <a:rPr lang="fr-FR" altLang="fr-FR" smtClean="0"/>
              <a:pPr>
                <a:spcBef>
                  <a:spcPct val="0"/>
                </a:spcBef>
              </a:pPr>
              <a:t>47</a:t>
            </a:fld>
            <a:endParaRPr lang="fr-FR" altLang="fr-FR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ACD8760C-1FCA-498D-A104-FEC38A200F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2831106A-9357-4C8A-AC0C-392A478D1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B51307E8-4CD3-4778-8251-1CF1333ADC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CEDF0F-9D59-4B16-B906-5CF40EC63481}" type="slidenum">
              <a:rPr lang="fr-FR" altLang="fr-FR" smtClean="0"/>
              <a:pPr>
                <a:spcBef>
                  <a:spcPct val="0"/>
                </a:spcBef>
              </a:pPr>
              <a:t>49</a:t>
            </a:fld>
            <a:endParaRPr lang="fr-FR" altLang="fr-FR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B0FAB02A-C26A-4F25-B06F-24E8963EAA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E0D44979-23A5-4193-99DD-D4A93030C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07CB3D15-4BCE-4745-B629-398974821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BCD852-6888-4B5B-A82D-59559F578139}" type="slidenum">
              <a:rPr lang="fr-FR" altLang="fr-FR" smtClean="0"/>
              <a:pPr>
                <a:spcBef>
                  <a:spcPct val="0"/>
                </a:spcBef>
              </a:pPr>
              <a:t>50</a:t>
            </a:fld>
            <a:endParaRPr lang="fr-FR" altLang="fr-FR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434A06A4-746A-474B-B7AC-B2B43AFCE4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11FEC6D0-2232-4D31-ADE7-975197D0DC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427598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59538DAB-4E3D-4ABA-ABA4-28A3DF8911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9E0074-91D5-4D82-ACDC-8B672306109D}" type="slidenum">
              <a:rPr lang="fr-FR" altLang="fr-FR" smtClean="0"/>
              <a:pPr>
                <a:spcBef>
                  <a:spcPct val="0"/>
                </a:spcBef>
              </a:pPr>
              <a:t>51</a:t>
            </a:fld>
            <a:endParaRPr lang="fr-FR" altLang="fr-FR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86E4B862-0EA8-4EA6-8022-2D12C66572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134127EF-8124-406B-9B1A-D4AC97E651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167012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8976360A-20BF-47A2-958C-E4BF365484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C5DC68-D7B8-4580-8DAA-670B3777B8F3}" type="slidenum">
              <a:rPr lang="fr-FR" altLang="fr-FR" smtClean="0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5528BEE-6FD4-4709-A4E0-B8EBF3DAF9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2C6E3C86-4A62-4BB9-BD48-33E06BCE56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7362522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59538DAB-4E3D-4ABA-ABA4-28A3DF8911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9E0074-91D5-4D82-ACDC-8B672306109D}" type="slidenum">
              <a:rPr lang="fr-FR" altLang="fr-FR" smtClean="0"/>
              <a:pPr>
                <a:spcBef>
                  <a:spcPct val="0"/>
                </a:spcBef>
              </a:pPr>
              <a:t>52</a:t>
            </a:fld>
            <a:endParaRPr lang="fr-FR" altLang="fr-FR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86E4B862-0EA8-4EA6-8022-2D12C66572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134127EF-8124-406B-9B1A-D4AC97E651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BE9D0B51-63E8-4574-8E7C-20FCD48F69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EA479E-416D-489A-9FEC-C524F6C8ADAB}" type="slidenum">
              <a:rPr lang="fr-FR" altLang="fr-FR" smtClean="0"/>
              <a:pPr>
                <a:spcBef>
                  <a:spcPct val="0"/>
                </a:spcBef>
              </a:pPr>
              <a:t>53</a:t>
            </a:fld>
            <a:endParaRPr lang="fr-FR" altLang="fr-FR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8E569681-D959-4252-92EF-92B72A4AA7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4496D509-41F6-4607-8364-F19F81FAB2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873997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5410923E-16BD-4B9B-AFBB-B20A6ADEA9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B20A0C-7F3E-4676-87C0-6AC7B16A70DE}" type="slidenum">
              <a:rPr lang="fr-FR" altLang="fr-FR" smtClean="0"/>
              <a:pPr>
                <a:spcBef>
                  <a:spcPct val="0"/>
                </a:spcBef>
              </a:pPr>
              <a:t>54</a:t>
            </a:fld>
            <a:endParaRPr lang="fr-FR" altLang="fr-FR"/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24D6764C-1EA8-4EBC-806E-5CBE0557A1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85675BF9-E8F1-4F2E-B87B-05F03819A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72C05C95-9294-48CE-BFCA-CF341DFE59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B89251-2F3F-481B-9DE3-186AB8131CE7}" type="slidenum">
              <a:rPr lang="fr-FR" altLang="fr-FR" smtClean="0"/>
              <a:pPr>
                <a:spcBef>
                  <a:spcPct val="0"/>
                </a:spcBef>
              </a:pPr>
              <a:t>55</a:t>
            </a:fld>
            <a:endParaRPr lang="fr-FR" altLang="fr-FR"/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5FFA0D28-CB0C-4B74-A62B-8E80F9633B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FEB2B398-A79F-471F-B33D-473CA927E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9C76F0D4-88CD-499C-8964-0DBD3E368D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385565-8782-4B04-A507-F77F22E7C7F8}" type="slidenum">
              <a:rPr lang="fr-FR" altLang="fr-FR" smtClean="0"/>
              <a:pPr>
                <a:spcBef>
                  <a:spcPct val="0"/>
                </a:spcBef>
              </a:pPr>
              <a:t>56</a:t>
            </a:fld>
            <a:endParaRPr lang="fr-FR" altLang="fr-FR"/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20DE2C75-FCF6-47AC-B6DD-047C4D047F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AF53E924-38CA-40E8-8771-B8B11CA21F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F2C291-8C40-41D2-9240-DA5358908339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0749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>
            <a:extLst>
              <a:ext uri="{FF2B5EF4-FFF2-40B4-BE49-F238E27FC236}">
                <a16:creationId xmlns:a16="http://schemas.microsoft.com/office/drawing/2014/main" id="{4A6D577C-5662-4974-9A6A-10D275B085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Espace réservé des commentaires 2">
            <a:extLst>
              <a:ext uri="{FF2B5EF4-FFF2-40B4-BE49-F238E27FC236}">
                <a16:creationId xmlns:a16="http://schemas.microsoft.com/office/drawing/2014/main" id="{566D1774-A12C-4E33-ACEF-8890D990F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  <p:sp>
        <p:nvSpPr>
          <p:cNvPr id="15364" name="Espace réservé du numéro de diapositive 3">
            <a:extLst>
              <a:ext uri="{FF2B5EF4-FFF2-40B4-BE49-F238E27FC236}">
                <a16:creationId xmlns:a16="http://schemas.microsoft.com/office/drawing/2014/main" id="{72AB6595-768F-4498-B434-F8B869F612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45653B-3C50-4A0A-89D5-FF4BAAA2F72F}" type="slidenum">
              <a:rPr lang="fr-FR" altLang="fr-FR" smtClean="0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2AD37A97-7E5B-49A3-BA0B-24C4DAA66A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21B122-C817-492B-92F5-90A36AC43541}" type="slidenum">
              <a:rPr lang="fr-FR" altLang="fr-FR" smtClean="0"/>
              <a:pPr>
                <a:spcBef>
                  <a:spcPct val="0"/>
                </a:spcBef>
              </a:pPr>
              <a:t>8</a:t>
            </a:fld>
            <a:endParaRPr lang="fr-FR" altLang="fr-FR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D4C8B81-A4E2-41D9-B181-61B1A642FF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B4E5A34D-4849-40E8-B877-8BF0CF2921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2AD37A97-7E5B-49A3-BA0B-24C4DAA66A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21B122-C817-492B-92F5-90A36AC43541}" type="slidenum">
              <a:rPr lang="fr-FR" altLang="fr-FR" smtClean="0"/>
              <a:pPr>
                <a:spcBef>
                  <a:spcPct val="0"/>
                </a:spcBef>
              </a:pPr>
              <a:t>9</a:t>
            </a:fld>
            <a:endParaRPr lang="fr-FR" altLang="fr-FR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D4C8B81-A4E2-41D9-B181-61B1A642FF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B4E5A34D-4849-40E8-B877-8BF0CF2921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170750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F4DFC0-542A-462A-BFDD-3FA22073D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C0623FC-B17F-44F5-AE9B-BE498A8B5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BCF50B-2800-4DD5-ADC4-D4B7A45E2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81F4C0-CB62-488F-A062-2773FB88E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FE317A-ABC9-43EE-9768-5E8B8FCCB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4DB65-1659-4F97-AC03-D8E2FE5DBD15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645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55353B-2641-48B9-823C-596EF928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5552C61-F3DB-4A34-BEAC-79A48BFDE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EA788F-AD53-4BEB-95CD-83C8B1837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6EC285-9C02-4873-866B-0D497B2CC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FC1F03-30B7-48CE-9E2C-1F7F0E29B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10F78-01F6-42E3-8E04-971A48032A94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146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2E1A381-D17F-489E-899E-5697D9F441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4160242-FF06-453C-99AE-34BEBF39A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6F1768-547B-4FE8-82DD-F08C56AF2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8F6873-C4DC-4503-80E3-7635ACD14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C079C4-EBC5-44B5-96B2-0E00E7D3B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F3095-D6D9-449E-BE09-A4C2DDAE08E8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40235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20B44C1-9C24-4A85-9889-D79B68DE9F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144DC98-3349-42D3-8534-A05876A365F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9528-47C6-4AE5-89CB-FAF05B59AE8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7A86FA68-39F7-4A8D-91B3-EEE2AF1839F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86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1F138-8D66-4D4D-AAF6-5A7F8253F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F6BB14-6130-4139-8ED8-8E347530F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4AC3B3-DED9-4D50-AFE4-C0BBAC16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778E42-6EAB-4CCF-88F5-1D31F7D23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53D09A-0E2E-4676-8695-CB2398A4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657CC-F517-41F1-81E3-986ADF1880D8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6718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3875DA-7F0C-4FE7-B151-25F8B2CA3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E44919-39EC-46B1-9F3F-9A5D16B58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EB8A35-3AF0-405A-B10F-D5A2E2E87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F32D27-A4D6-4EA7-9107-19902BF8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F3475C-562A-4078-A58E-2E937EF0E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BF8F7-00AB-4C80-9779-A68CF9D84840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18940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AE02CA-80C1-43A0-8BE3-D39DEEB2E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CD3ECB-28FE-4931-8AED-5E8753585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0A5E7B0-E94B-4E0F-BC3E-9043FBB75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53927F-EA7F-41A3-BC7B-D36828B2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7FCD7F-D5B9-4FC0-BC1F-A1FF635F5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C1A85F-4576-4590-80ED-58F5B63D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883CA-DE96-4E2C-A89E-3C74D85FADE3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0739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38E27C-3CB9-487D-AD97-64F40C7AA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37FAC6-05D4-465B-8AF5-04662D586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D4FE2F-5449-4C05-900F-D11AD03CA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82CBE8-5BCC-4794-97C7-B06DD380D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5F109B8-3F2D-46DC-BE03-244426FE1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5803F2A-A0AC-43E6-9161-FB696400B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EBE4945-DB7D-40AF-AFD9-B00A0496D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43B788D-EB73-42B3-BB62-08F9ADF09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E8F729-C2DF-4B3E-A039-0C3E8692CD20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15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D39F0B-0338-4457-95C5-F4ED4CB8C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5E21C27-BCF8-471D-8B4F-4A25456FC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ED3C0F8-4A5B-4284-AA56-7C21862C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0DF9FC-5AB6-44BE-BE33-EE6C3003B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F0F13-E069-44E7-AA67-9D915CD3B4DB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06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F7B2536-67FE-4439-A0E0-260DDC778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3308819-EE15-4A15-B908-0F5E3A01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980B76-D342-41AB-8D05-8F2B5B163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49CE7-F85C-4FDC-BAB9-3170880B2F2F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7105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745D44-4A12-41A7-8516-0ACA949A5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ACEFB3-5635-48F9-A8E1-82D104AAE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3F9C53-36AF-4BE4-92A2-1CB437E7D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88E864-FA31-4D59-895A-1A87C278B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E34CBC-2B33-4713-8D68-88A475E43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754FD9-A0CF-440D-9007-287BFE33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BD6EA-ED55-49F7-987C-227E81319B87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3329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ED5733-B643-4FD0-9AE2-2010442F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C6D0CDA-C29F-4BE3-9D8D-2FC3D88F33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8DFCB1-F73B-4FD0-ABFE-4BC5EF65C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FA469B-1217-48AC-BC9F-3647B02FE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702060-BACE-4E36-8881-C2158A6B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3D8D25-FFA9-460B-96FC-C0E57496A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AE82C-B7B0-4977-933C-29CFE81A7A6B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9728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D4974A1-BCCF-4895-AC7E-BAF48401B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CE6C22-FF64-4230-8F3E-BDF6EC38A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43C9DA-33EC-4EC6-BDED-8235C3520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5C5899-0C81-4154-9282-D01EA6083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2882AA-2026-4D58-B19A-F2CE06005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76D33C-8725-4CA2-B3A8-4FFFA14DF962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9032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rae.fr/actualites/douleurs-animales-identifier-comprendre-limiter-animaux-delevag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C36D7FA-392F-40B5-8EA9-FA2585CDFA0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76883" y="1196752"/>
            <a:ext cx="7533456" cy="2387600"/>
          </a:xfrm>
        </p:spPr>
        <p:txBody>
          <a:bodyPr/>
          <a:lstStyle/>
          <a:p>
            <a:pPr eaLnBrk="1" hangingPunct="1"/>
            <a:r>
              <a:rPr lang="fr-FR" altLang="fr-FR" sz="4200" dirty="0"/>
              <a:t>Neurophysiologie de la douleur chez les animaux domestiques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0C1C417-04C9-4C54-A42B-DD775410729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300192" y="5773118"/>
            <a:ext cx="2550864" cy="216024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altLang="fr-FR" sz="2400" dirty="0"/>
              <a:t>2024</a:t>
            </a:r>
          </a:p>
          <a:p>
            <a:pPr algn="ctr" eaLnBrk="1" hangingPunct="1"/>
            <a:r>
              <a:rPr lang="fr-FR" altLang="fr-FR" sz="2000" dirty="0"/>
              <a:t>Aude Ferran</a:t>
            </a:r>
          </a:p>
          <a:p>
            <a:pPr algn="ctr" eaLnBrk="1" hangingPunct="1"/>
            <a:endParaRPr lang="fr-FR" altLang="fr-FR" sz="2400" dirty="0"/>
          </a:p>
        </p:txBody>
      </p:sp>
      <p:pic>
        <p:nvPicPr>
          <p:cNvPr id="4100" name="Image 4">
            <a:extLst>
              <a:ext uri="{FF2B5EF4-FFF2-40B4-BE49-F238E27FC236}">
                <a16:creationId xmlns:a16="http://schemas.microsoft.com/office/drawing/2014/main" id="{20BD58D9-CF37-4562-9160-27A1AD993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5648325"/>
            <a:ext cx="32829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>
            <a:extLst>
              <a:ext uri="{FF2B5EF4-FFF2-40B4-BE49-F238E27FC236}">
                <a16:creationId xmlns:a16="http://schemas.microsoft.com/office/drawing/2014/main" id="{B84709F5-3631-4452-A6BC-1F85B6539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9470" y="1340768"/>
            <a:ext cx="7886700" cy="369332"/>
          </a:xfrm>
        </p:spPr>
        <p:txBody>
          <a:bodyPr>
            <a:noAutofit/>
          </a:bodyPr>
          <a:lstStyle/>
          <a:p>
            <a:r>
              <a:rPr lang="fr-FR" altLang="fr-FR" sz="2000" dirty="0">
                <a:latin typeface="+mn-lt"/>
              </a:rPr>
              <a:t>Exemple : échelle visuelle analogique</a:t>
            </a:r>
          </a:p>
        </p:txBody>
      </p:sp>
      <p:pic>
        <p:nvPicPr>
          <p:cNvPr id="22531" name="Espace réservé du contenu 3">
            <a:extLst>
              <a:ext uri="{FF2B5EF4-FFF2-40B4-BE49-F238E27FC236}">
                <a16:creationId xmlns:a16="http://schemas.microsoft.com/office/drawing/2014/main" id="{037FFF59-4150-4C76-8DF7-D62FF45548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828800"/>
            <a:ext cx="5181600" cy="3886200"/>
          </a:xfr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06342B4-9682-402B-AA99-E75E51001A4B}"/>
              </a:ext>
            </a:extLst>
          </p:cNvPr>
          <p:cNvSpPr txBox="1"/>
          <p:nvPr/>
        </p:nvSpPr>
        <p:spPr>
          <a:xfrm>
            <a:off x="395536" y="260648"/>
            <a:ext cx="5102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Evaluation unidimensionnelle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73C512-59B0-492C-ABDE-A2F6D4640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79" y="43775"/>
            <a:ext cx="8407846" cy="1325563"/>
          </a:xfrm>
        </p:spPr>
        <p:txBody>
          <a:bodyPr/>
          <a:lstStyle/>
          <a:p>
            <a:r>
              <a:rPr lang="fr-FR" dirty="0"/>
              <a:t>Evaluation de la douleur basée sur les grimaces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F15DFDD-2F5A-47FC-AA26-FF5ABA452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693" y="1628799"/>
            <a:ext cx="3546733" cy="454816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821AB4D-BAB1-4AF1-A88A-A107208B80B0}"/>
              </a:ext>
            </a:extLst>
          </p:cNvPr>
          <p:cNvSpPr txBox="1"/>
          <p:nvPr/>
        </p:nvSpPr>
        <p:spPr>
          <a:xfrm>
            <a:off x="319246" y="1177503"/>
            <a:ext cx="41602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Scores pour: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Position des oreilles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Rétrécissement de l’ouverture des yeux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Tension du museau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Position des moustaches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898819A-A0E9-4AA4-A7B4-8C623534F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3" y="2924933"/>
            <a:ext cx="5208398" cy="223782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4E1B2E9-6A9D-4D8B-932A-C055DF2D197F}"/>
              </a:ext>
            </a:extLst>
          </p:cNvPr>
          <p:cNvSpPr txBox="1"/>
          <p:nvPr/>
        </p:nvSpPr>
        <p:spPr>
          <a:xfrm>
            <a:off x="113227" y="6452998"/>
            <a:ext cx="4572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CC00"/>
                </a:solidFill>
              </a:rPr>
              <a:t>RQ : L’anxiété peut aussi générer des grimaces</a:t>
            </a:r>
          </a:p>
        </p:txBody>
      </p:sp>
    </p:spTree>
    <p:extLst>
      <p:ext uri="{BB962C8B-B14F-4D97-AF65-F5344CB8AC3E}">
        <p14:creationId xmlns:p14="http://schemas.microsoft.com/office/powerpoint/2010/main" val="1636874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FC4CDE5-400F-4158-A08A-CBA4A9BB5708}"/>
              </a:ext>
            </a:extLst>
          </p:cNvPr>
          <p:cNvSpPr txBox="1"/>
          <p:nvPr/>
        </p:nvSpPr>
        <p:spPr>
          <a:xfrm>
            <a:off x="395536" y="260648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Evaluations multidimensionnelles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0CC7011-DB3C-40A3-AE07-F022BCDE7471}"/>
              </a:ext>
            </a:extLst>
          </p:cNvPr>
          <p:cNvSpPr txBox="1"/>
          <p:nvPr/>
        </p:nvSpPr>
        <p:spPr>
          <a:xfrm>
            <a:off x="395536" y="1556792"/>
            <a:ext cx="7881132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Evaluation du </a:t>
            </a:r>
            <a:r>
              <a:rPr lang="fr-FR" sz="2400" b="1" dirty="0"/>
              <a:t>comportement </a:t>
            </a:r>
            <a:r>
              <a:rPr lang="fr-FR" sz="2400" dirty="0"/>
              <a:t>et des </a:t>
            </a:r>
            <a:r>
              <a:rPr lang="fr-FR" sz="2400" b="1" dirty="0"/>
              <a:t>variables physiologiques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Plus long !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Pas toujours répétable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>
                <a:solidFill>
                  <a:srgbClr val="7030A0"/>
                </a:solidFill>
              </a:rPr>
              <a:t>Exemples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Colorado State </a:t>
            </a:r>
            <a:r>
              <a:rPr lang="fr-FR" dirty="0" err="1"/>
              <a:t>University</a:t>
            </a:r>
            <a:r>
              <a:rPr lang="fr-FR" dirty="0"/>
              <a:t> Canine Acute Pain </a:t>
            </a:r>
            <a:r>
              <a:rPr lang="fr-FR" dirty="0" err="1"/>
              <a:t>Scale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Glasgow Composite </a:t>
            </a:r>
            <a:r>
              <a:rPr lang="fr-FR" dirty="0" err="1"/>
              <a:t>measuring</a:t>
            </a:r>
            <a:r>
              <a:rPr lang="fr-FR" dirty="0"/>
              <a:t> Pain </a:t>
            </a:r>
            <a:r>
              <a:rPr lang="fr-FR" dirty="0" err="1"/>
              <a:t>Scale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University of Melbourne Pain Scale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4AVet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B27F11-8C83-4381-8BD3-72E45F423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BF89120-45B2-468B-B9A1-6687F9593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76672"/>
            <a:ext cx="4392488" cy="473721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051927B-95B1-4965-9004-F25D4AA30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219869"/>
            <a:ext cx="3824135" cy="499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89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Espace réservé du contenu 5">
            <a:extLst>
              <a:ext uri="{FF2B5EF4-FFF2-40B4-BE49-F238E27FC236}">
                <a16:creationId xmlns:a16="http://schemas.microsoft.com/office/drawing/2014/main" id="{D887A0BD-CFF8-41C3-904B-CE130FC690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32656"/>
            <a:ext cx="8579296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altLang="fr-FR" sz="3600" dirty="0"/>
              <a:t>Evaluation de la douleur </a:t>
            </a:r>
            <a:r>
              <a:rPr lang="fr-FR" altLang="fr-FR" sz="3600" b="1" dirty="0">
                <a:solidFill>
                  <a:srgbClr val="0070C0"/>
                </a:solidFill>
              </a:rPr>
              <a:t>chronique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5B14812-1FE3-412D-945C-BED6A9C12942}"/>
              </a:ext>
            </a:extLst>
          </p:cNvPr>
          <p:cNvSpPr txBox="1"/>
          <p:nvPr/>
        </p:nvSpPr>
        <p:spPr>
          <a:xfrm>
            <a:off x="324378" y="1124744"/>
            <a:ext cx="8819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L’échelle de référence est le </a:t>
            </a:r>
            <a:r>
              <a:rPr lang="fr-FR" sz="2000" b="1" dirty="0"/>
              <a:t>Canine Brief Pain Inventory </a:t>
            </a:r>
            <a:r>
              <a:rPr lang="fr-FR" sz="1600" dirty="0"/>
              <a:t>(université de Pennsylvanie).</a:t>
            </a:r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3F6F848-51B6-458C-94B7-34E3B90BA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504379"/>
            <a:ext cx="7200800" cy="51901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57E3B9B-EE91-484F-934D-78D85AD9B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7009" y="91280"/>
            <a:ext cx="7886700" cy="1325563"/>
          </a:xfrm>
        </p:spPr>
        <p:txBody>
          <a:bodyPr/>
          <a:lstStyle/>
          <a:p>
            <a:pPr eaLnBrk="1" hangingPunct="1"/>
            <a:r>
              <a:rPr lang="fr-FR" altLang="fr-FR" dirty="0"/>
              <a:t>Différents types de douleur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387564A-4224-45E0-A79E-BE67719668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1309" y="1371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800" b="1" dirty="0"/>
              <a:t>Douleur </a:t>
            </a:r>
            <a:r>
              <a:rPr lang="fr-FR" altLang="fr-FR" sz="2800" b="1" dirty="0">
                <a:solidFill>
                  <a:srgbClr val="FF0000"/>
                </a:solidFill>
              </a:rPr>
              <a:t>aigüe</a:t>
            </a:r>
            <a:r>
              <a:rPr lang="fr-FR" altLang="fr-FR" sz="2800" dirty="0"/>
              <a:t> </a:t>
            </a:r>
            <a:r>
              <a:rPr lang="fr-FR" altLang="fr-FR" sz="2400" dirty="0"/>
              <a:t>(courte)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FR" altLang="fr-FR" sz="2800" dirty="0"/>
              <a:t>	</a:t>
            </a:r>
            <a:r>
              <a:rPr lang="fr-FR" altLang="fr-FR" sz="2400" b="1" dirty="0"/>
              <a:t>signal d’alarme qui protège l’organisme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dirty="0"/>
              <a:t>prévient d’un danger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dirty="0"/>
              <a:t>permet d’éviter la cause et/ou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dirty="0"/>
              <a:t>de limiter les conséquences</a:t>
            </a:r>
          </a:p>
          <a:p>
            <a:pPr eaLnBrk="1" hangingPunct="1">
              <a:lnSpc>
                <a:spcPct val="90000"/>
              </a:lnSpc>
            </a:pPr>
            <a:endParaRPr lang="fr-FR" altLang="fr-FR" sz="2800" b="1" dirty="0"/>
          </a:p>
          <a:p>
            <a:pPr eaLnBrk="1" hangingPunct="1">
              <a:lnSpc>
                <a:spcPct val="90000"/>
              </a:lnSpc>
            </a:pPr>
            <a:r>
              <a:rPr lang="fr-FR" altLang="fr-FR" sz="2800" b="1" dirty="0"/>
              <a:t>Douleur </a:t>
            </a:r>
            <a:r>
              <a:rPr lang="fr-FR" altLang="fr-FR" sz="2800" b="1" dirty="0">
                <a:solidFill>
                  <a:srgbClr val="FF0000"/>
                </a:solidFill>
              </a:rPr>
              <a:t>chronique</a:t>
            </a:r>
            <a:r>
              <a:rPr lang="fr-FR" altLang="fr-FR" sz="2800" dirty="0"/>
              <a:t> </a:t>
            </a:r>
            <a:r>
              <a:rPr lang="fr-FR" altLang="fr-FR" sz="2400" dirty="0"/>
              <a:t>(prolongée plusieurs mois)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FR" altLang="fr-FR" sz="2400" dirty="0"/>
              <a:t>	</a:t>
            </a:r>
            <a:r>
              <a:rPr lang="fr-FR" altLang="fr-FR" sz="2400" b="1" dirty="0"/>
              <a:t>néfaste à l’organisme</a:t>
            </a:r>
            <a:endParaRPr lang="fr-FR" altLang="fr-FR" sz="2800" dirty="0"/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dirty="0"/>
              <a:t>destructrice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5F5830E-A12A-4DB5-AE30-D6AB54D23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2540" y="-12378"/>
            <a:ext cx="7886700" cy="1325563"/>
          </a:xfrm>
        </p:spPr>
        <p:txBody>
          <a:bodyPr/>
          <a:lstStyle/>
          <a:p>
            <a:pPr eaLnBrk="1" hangingPunct="1"/>
            <a:r>
              <a:rPr lang="fr-FR" altLang="fr-FR" dirty="0"/>
              <a:t>Différents types de douleur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87BA85E9-7CCE-40B4-B915-69DFD40472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7991475" cy="472281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fr-FR" altLang="fr-FR" sz="2400" b="1" dirty="0"/>
              <a:t>Origine de la douleur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1600" b="1" dirty="0"/>
              <a:t>	</a:t>
            </a:r>
          </a:p>
          <a:p>
            <a:pPr lvl="1" eaLnBrk="1" hangingPunct="1">
              <a:defRPr/>
            </a:pPr>
            <a:r>
              <a:rPr lang="fr-FR" altLang="fr-FR" sz="2400" b="1" dirty="0"/>
              <a:t>Douleur </a:t>
            </a:r>
            <a:r>
              <a:rPr lang="fr-FR" altLang="fr-FR" sz="2400" b="1" u="sng" dirty="0">
                <a:solidFill>
                  <a:srgbClr val="FF0000"/>
                </a:solidFill>
              </a:rPr>
              <a:t>nociceptive</a:t>
            </a:r>
            <a:r>
              <a:rPr lang="fr-FR" altLang="fr-FR" sz="2400" b="1" dirty="0"/>
              <a:t> :</a:t>
            </a:r>
            <a:r>
              <a:rPr lang="fr-FR" altLang="fr-FR" sz="2400" dirty="0"/>
              <a:t> douleur causée par une lésion tissulaire (excepté système nerveux)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fr-FR" altLang="fr-FR" sz="2400" dirty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fr-FR" altLang="fr-FR" sz="2400" b="1" dirty="0"/>
              <a:t>Douleur neurogène ou neuropathique :</a:t>
            </a:r>
            <a:r>
              <a:rPr lang="fr-FR" altLang="fr-FR" sz="2400" dirty="0"/>
              <a:t> douleur causée par une lésion ou maladie affectant le système somato-sensoriel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1800" dirty="0"/>
              <a:t>	</a:t>
            </a:r>
            <a:r>
              <a:rPr lang="fr-FR" altLang="fr-FR" sz="1600" dirty="0"/>
              <a:t>Exemples : compression, lésions des axones ou perte de myéline. 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fr-FR" altLang="fr-FR" sz="2000" dirty="0"/>
          </a:p>
          <a:p>
            <a:pPr lvl="1">
              <a:defRPr/>
            </a:pPr>
            <a:r>
              <a:rPr lang="fr-FR" altLang="fr-FR" sz="2400" b="1" dirty="0"/>
              <a:t>Douleur </a:t>
            </a:r>
            <a:r>
              <a:rPr lang="fr-FR" altLang="fr-FR" sz="2400" b="1" dirty="0" err="1"/>
              <a:t>nociplastique</a:t>
            </a:r>
            <a:r>
              <a:rPr lang="fr-FR" altLang="fr-FR" sz="2400" b="1" dirty="0"/>
              <a:t>:</a:t>
            </a:r>
            <a:r>
              <a:rPr lang="fr-FR" altLang="fr-FR" sz="2400" dirty="0"/>
              <a:t> douleur causée par une altération de la nociception due à un dysfonctionnement des mécanismes de transmission et de contrôle de la douleur</a:t>
            </a:r>
          </a:p>
          <a:p>
            <a:pPr marL="457200" lvl="1" indent="0">
              <a:buNone/>
              <a:defRPr/>
            </a:pPr>
            <a:r>
              <a:rPr lang="fr-FR" altLang="fr-FR" dirty="0"/>
              <a:t>	</a:t>
            </a:r>
            <a:r>
              <a:rPr lang="fr-FR" altLang="fr-FR" sz="1600" dirty="0"/>
              <a:t>Exemples : douleur chronique sans lésion tissulaire</a:t>
            </a:r>
            <a:endParaRPr lang="fr-FR" alt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612A3F0-1ADF-4E2A-BCDA-258249ECF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7886700" cy="1325563"/>
          </a:xfrm>
        </p:spPr>
        <p:txBody>
          <a:bodyPr/>
          <a:lstStyle/>
          <a:p>
            <a:pPr eaLnBrk="1" hangingPunct="1"/>
            <a:r>
              <a:rPr lang="fr-FR" altLang="fr-FR" dirty="0"/>
              <a:t>Différents types de douleur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8B5FA95-A008-45E3-AA57-AF8AEB0430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5468" y="1690689"/>
            <a:ext cx="7993063" cy="2951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800" b="1" dirty="0"/>
              <a:t>Localisation de la douleur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fr-FR" sz="1400" b="1" dirty="0"/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dirty="0"/>
              <a:t>Douleurs ressenties à un </a:t>
            </a:r>
            <a:r>
              <a:rPr lang="fr-FR" altLang="fr-FR" sz="2400" b="1" dirty="0"/>
              <a:t>site éloigné</a:t>
            </a:r>
            <a:r>
              <a:rPr lang="fr-FR" altLang="fr-FR" sz="2400" dirty="0"/>
              <a:t> de la lésion tissulaire 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2000" dirty="0"/>
              <a:t>Douleur projetée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2000" dirty="0"/>
              <a:t>Douleur référée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2400" dirty="0"/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dirty="0"/>
              <a:t>Douleurs ressenties à un </a:t>
            </a:r>
            <a:r>
              <a:rPr lang="fr-FR" altLang="fr-FR" sz="2400" b="1" dirty="0"/>
              <a:t>site inexistant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2000" dirty="0"/>
              <a:t>Douleur de membre fantôme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22F4427-3A5B-4BAC-AAAB-2F730FE8EE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/>
            <a:r>
              <a:rPr lang="fr-FR" altLang="fr-FR"/>
              <a:t>Différents types de douleur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2D2AC424-B79D-4E6E-A62A-6AEA1D167A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5113" y="1755775"/>
            <a:ext cx="5689600" cy="2016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400" b="1"/>
              <a:t>Douleur </a:t>
            </a:r>
            <a:r>
              <a:rPr lang="fr-FR" altLang="fr-FR" sz="2400" b="1">
                <a:solidFill>
                  <a:srgbClr val="FF0000"/>
                </a:solidFill>
              </a:rPr>
              <a:t>projetée</a:t>
            </a:r>
            <a:r>
              <a:rPr lang="fr-FR" altLang="fr-FR" sz="240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2400"/>
              <a:t>	Douleur ressentie dans le dermatome d’un nerf lésé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200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1600"/>
              <a:t>Ex : pincement d’un nerf au niveau du coude qui entraîne une douleur au bout des doigts</a:t>
            </a:r>
          </a:p>
        </p:txBody>
      </p:sp>
      <p:pic>
        <p:nvPicPr>
          <p:cNvPr id="34820" name="Picture 4" descr="dermatome">
            <a:extLst>
              <a:ext uri="{FF2B5EF4-FFF2-40B4-BE49-F238E27FC236}">
                <a16:creationId xmlns:a16="http://schemas.microsoft.com/office/drawing/2014/main" id="{9943A46B-54BF-4455-A005-931185436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773238"/>
            <a:ext cx="2732087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Image 1">
            <a:extLst>
              <a:ext uri="{FF2B5EF4-FFF2-40B4-BE49-F238E27FC236}">
                <a16:creationId xmlns:a16="http://schemas.microsoft.com/office/drawing/2014/main" id="{D59499EB-8672-4388-BB47-A9573FFD0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3575050"/>
            <a:ext cx="394017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>
            <a:extLst>
              <a:ext uri="{FF2B5EF4-FFF2-40B4-BE49-F238E27FC236}">
                <a16:creationId xmlns:a16="http://schemas.microsoft.com/office/drawing/2014/main" id="{62DD3831-7590-4845-B1FB-1C57ABEC33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-100013"/>
            <a:ext cx="7793037" cy="1152749"/>
          </a:xfrm>
        </p:spPr>
        <p:txBody>
          <a:bodyPr anchor="b"/>
          <a:lstStyle/>
          <a:p>
            <a:pPr eaLnBrk="1" hangingPunct="1"/>
            <a:r>
              <a:rPr lang="fr-FR" altLang="fr-FR" dirty="0"/>
              <a:t>Différents types de douleur</a:t>
            </a: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8A0ACFF1-7458-4D1D-8505-BE075163A66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86568" y="1484784"/>
            <a:ext cx="8243888" cy="4114800"/>
          </a:xfrm>
        </p:spPr>
        <p:txBody>
          <a:bodyPr/>
          <a:lstStyle/>
          <a:p>
            <a:pPr eaLnBrk="1" hangingPunct="1"/>
            <a:r>
              <a:rPr lang="fr-FR" altLang="fr-FR" sz="2800" b="1" dirty="0"/>
              <a:t>Douleur </a:t>
            </a:r>
            <a:r>
              <a:rPr lang="fr-FR" altLang="fr-FR" sz="2800" b="1" dirty="0">
                <a:solidFill>
                  <a:srgbClr val="FF0000"/>
                </a:solidFill>
              </a:rPr>
              <a:t>référée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400" b="1" dirty="0"/>
              <a:t>	= Localisation de douleurs viscérales sur la peau ou les muscles </a:t>
            </a:r>
            <a:endParaRPr lang="fr-FR" altLang="fr-FR" sz="2000" b="1" dirty="0"/>
          </a:p>
        </p:txBody>
      </p:sp>
      <p:pic>
        <p:nvPicPr>
          <p:cNvPr id="36867" name="Picture 3" descr="Referred%20Pain%20Regions">
            <a:extLst>
              <a:ext uri="{FF2B5EF4-FFF2-40B4-BE49-F238E27FC236}">
                <a16:creationId xmlns:a16="http://schemas.microsoft.com/office/drawing/2014/main" id="{268D9E7C-2018-4788-BAD0-6252CBAD1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24175"/>
            <a:ext cx="583247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4">
            <a:extLst>
              <a:ext uri="{FF2B5EF4-FFF2-40B4-BE49-F238E27FC236}">
                <a16:creationId xmlns:a16="http://schemas.microsoft.com/office/drawing/2014/main" id="{0A1E7D8A-1CDE-4F29-BC84-2D65225CB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6875" y="4005263"/>
            <a:ext cx="295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endParaRPr lang="fr-FR" altLang="fr-FR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0554AF6-03A4-412E-BDF7-4791667956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371600"/>
          </a:xfrm>
        </p:spPr>
        <p:txBody>
          <a:bodyPr/>
          <a:lstStyle/>
          <a:p>
            <a:pPr eaLnBrk="1" hangingPunct="1"/>
            <a:r>
              <a:rPr lang="fr-FR" altLang="fr-FR" sz="4000"/>
              <a:t>Neurophysiologie de la douleur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513D83A-EF9F-4165-ACA9-A246F0BEAF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700213"/>
            <a:ext cx="8208963" cy="424973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fr-FR" altLang="fr-FR" sz="2400" b="1" dirty="0"/>
              <a:t>Douleur chez les animaux domestiques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Définitions de la douleur chez l’animal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Définitions des termes décrivant la douleur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2000" dirty="0"/>
          </a:p>
          <a:p>
            <a:pPr eaLnBrk="1" hangingPunct="1">
              <a:lnSpc>
                <a:spcPct val="90000"/>
              </a:lnSpc>
            </a:pPr>
            <a:r>
              <a:rPr lang="fr-FR" altLang="fr-FR" sz="2400" b="1" dirty="0"/>
              <a:t>Transmission de la douleur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Du stimulus nociceptif à la moelle spinale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De la moelle à l’encéphale 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2000" dirty="0"/>
          </a:p>
          <a:p>
            <a:pPr eaLnBrk="1" hangingPunct="1">
              <a:lnSpc>
                <a:spcPct val="90000"/>
              </a:lnSpc>
            </a:pPr>
            <a:r>
              <a:rPr lang="fr-FR" altLang="fr-FR" sz="2400" b="1" dirty="0"/>
              <a:t>Modulation de la douleur</a:t>
            </a:r>
            <a:endParaRPr lang="fr-FR" altLang="fr-FR" sz="2000" b="1" dirty="0"/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Modulation segmentaire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Modulation par les voies descendantes inhibitrices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2000" dirty="0"/>
          </a:p>
          <a:p>
            <a:pPr eaLnBrk="1" hangingPunct="1">
              <a:lnSpc>
                <a:spcPct val="90000"/>
              </a:lnSpc>
            </a:pPr>
            <a:r>
              <a:rPr lang="fr-FR" altLang="fr-FR" sz="2400" b="1" dirty="0"/>
              <a:t>Sensibilisation à la douleur</a:t>
            </a:r>
            <a:endParaRPr lang="fr-FR" altLang="fr-FR" sz="2000" b="1" dirty="0"/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Sensibilisation périphérique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Sensibilisation centrale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B3A30E3A-6275-4CCE-BCAF-005F6C7A00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371601"/>
          </a:xfrm>
        </p:spPr>
        <p:txBody>
          <a:bodyPr anchor="b"/>
          <a:lstStyle/>
          <a:p>
            <a:pPr eaLnBrk="1" hangingPunct="1"/>
            <a:r>
              <a:rPr lang="fr-FR" altLang="fr-FR"/>
              <a:t>Différents types de douleur</a:t>
            </a: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1C742463-F61F-462E-A6DE-5F6E4986A8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700213"/>
            <a:ext cx="7772400" cy="4114800"/>
          </a:xfrm>
        </p:spPr>
        <p:txBody>
          <a:bodyPr/>
          <a:lstStyle/>
          <a:p>
            <a:pPr eaLnBrk="1" hangingPunct="1"/>
            <a:r>
              <a:rPr lang="fr-FR" altLang="fr-FR" sz="2800" b="1" dirty="0"/>
              <a:t>Douleur référée</a:t>
            </a:r>
            <a:r>
              <a:rPr lang="fr-FR" altLang="fr-FR" sz="2800" dirty="0"/>
              <a:t> (suite)</a:t>
            </a:r>
          </a:p>
          <a:p>
            <a:pPr lvl="1" eaLnBrk="1" hangingPunct="1"/>
            <a:r>
              <a:rPr lang="fr-FR" altLang="fr-FR" sz="2400" dirty="0"/>
              <a:t>Causes : </a:t>
            </a:r>
          </a:p>
          <a:p>
            <a:pPr lvl="2" eaLnBrk="1" hangingPunct="1"/>
            <a:r>
              <a:rPr lang="fr-FR" altLang="fr-FR" sz="2000" dirty="0"/>
              <a:t>Convergence vers le </a:t>
            </a:r>
            <a:r>
              <a:rPr lang="fr-FR" altLang="fr-FR" sz="2000" b="1" dirty="0"/>
              <a:t>même neurone spino-thalamique </a:t>
            </a:r>
            <a:r>
              <a:rPr lang="fr-FR" altLang="fr-FR" sz="2000" dirty="0"/>
              <a:t>(neurone qui part vers l’encéphale) de douleurs d’origine</a:t>
            </a:r>
          </a:p>
          <a:p>
            <a:pPr lvl="3" eaLnBrk="1" hangingPunct="1"/>
            <a:r>
              <a:rPr lang="fr-FR" altLang="fr-FR" sz="1800" dirty="0"/>
              <a:t>Cutanée</a:t>
            </a:r>
          </a:p>
          <a:p>
            <a:pPr lvl="3"/>
            <a:r>
              <a:rPr lang="fr-FR" altLang="fr-FR" sz="1800" dirty="0"/>
              <a:t>Articulaire</a:t>
            </a:r>
          </a:p>
          <a:p>
            <a:pPr lvl="3" eaLnBrk="1" hangingPunct="1"/>
            <a:r>
              <a:rPr lang="fr-FR" altLang="fr-FR" sz="1800" dirty="0"/>
              <a:t>Viscérale</a:t>
            </a:r>
          </a:p>
          <a:p>
            <a:pPr lvl="2" eaLnBrk="1" hangingPunct="1"/>
            <a:endParaRPr lang="fr-FR" altLang="fr-FR" sz="2000" dirty="0"/>
          </a:p>
          <a:p>
            <a:pPr lvl="2" eaLnBrk="1" hangingPunct="1"/>
            <a:r>
              <a:rPr lang="fr-FR" altLang="fr-FR" sz="2000" dirty="0"/>
              <a:t>Les informations nociceptives viennent </a:t>
            </a:r>
            <a:r>
              <a:rPr lang="fr-FR" altLang="fr-FR" sz="2000" b="1" dirty="0"/>
              <a:t>beaucoup plus souvent de la peau, tendons, ligaments, muscles,…que des viscères</a:t>
            </a:r>
          </a:p>
          <a:p>
            <a:pPr lvl="1" eaLnBrk="1" hangingPunct="1"/>
            <a:endParaRPr lang="fr-FR" altLang="fr-FR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8BAA815-0E39-4C3F-947F-8737A4E30104}"/>
              </a:ext>
            </a:extLst>
          </p:cNvPr>
          <p:cNvSpPr txBox="1"/>
          <p:nvPr/>
        </p:nvSpPr>
        <p:spPr>
          <a:xfrm>
            <a:off x="611189" y="5614958"/>
            <a:ext cx="807561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/>
              <a:t>Le cerveau finit par affecter une origine cutanée ou </a:t>
            </a:r>
            <a:r>
              <a:rPr lang="fr-FR" sz="2000" b="1" dirty="0" err="1"/>
              <a:t>musculo-squelettique</a:t>
            </a:r>
            <a:r>
              <a:rPr lang="fr-FR" sz="2000" b="1" dirty="0"/>
              <a:t> à tous les messages arrivant par ces neurones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5E9FCD5F-0E51-4AAE-BB03-CA23999EF9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03188"/>
            <a:ext cx="8229600" cy="1371601"/>
          </a:xfrm>
        </p:spPr>
        <p:txBody>
          <a:bodyPr anchor="b"/>
          <a:lstStyle/>
          <a:p>
            <a:pPr eaLnBrk="1" hangingPunct="1"/>
            <a:r>
              <a:rPr lang="fr-FR" altLang="fr-FR"/>
              <a:t>Différents types de douleur</a:t>
            </a: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4BEBAEE2-F266-4D0F-9E2B-69F93BA133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700213"/>
            <a:ext cx="7920038" cy="44656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r-FR" altLang="fr-FR" sz="2800" b="1" dirty="0"/>
              <a:t>Douleur du membre fantôme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FR" altLang="fr-FR" sz="2400" dirty="0"/>
              <a:t>	= Individu amputé peut ressentir la présence de l’élément amputé et parfois une douleur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2000" dirty="0"/>
          </a:p>
          <a:p>
            <a:pPr lvl="2" eaLnBrk="1" hangingPunct="1">
              <a:lnSpc>
                <a:spcPct val="90000"/>
              </a:lnSpc>
            </a:pPr>
            <a:endParaRPr lang="fr-FR" altLang="fr-FR" sz="1800" dirty="0"/>
          </a:p>
          <a:p>
            <a:pPr marL="342900" lvl="1" indent="0" eaLnBrk="1" hangingPunct="1">
              <a:lnSpc>
                <a:spcPct val="90000"/>
              </a:lnSpc>
              <a:buNone/>
            </a:pPr>
            <a:r>
              <a:rPr lang="fr-FR" altLang="fr-FR" sz="2000" u="sng" dirty="0"/>
              <a:t>Hypothèses</a:t>
            </a:r>
          </a:p>
          <a:p>
            <a:pPr lvl="1"/>
            <a:r>
              <a:rPr lang="fr-FR" altLang="fr-FR" sz="2000" dirty="0"/>
              <a:t>Formation d’un névrome, adhérence</a:t>
            </a:r>
          </a:p>
          <a:p>
            <a:pPr lvl="1"/>
            <a:r>
              <a:rPr lang="fr-FR" altLang="fr-FR" sz="2000" dirty="0"/>
              <a:t>Remaniement du cortex somatosensoriel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Sensibilisation au niveau de la moelle spinale due à la perte des influx afférents (perte de la modulation segmentaire de la douleur)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…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4490A94-F185-439C-8A66-000DC5D726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371600"/>
          </a:xfrm>
        </p:spPr>
        <p:txBody>
          <a:bodyPr/>
          <a:lstStyle/>
          <a:p>
            <a:pPr eaLnBrk="1" hangingPunct="1"/>
            <a:r>
              <a:rPr lang="fr-FR" altLang="fr-FR"/>
              <a:t>Différents types de douleur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0E692DA-7F7F-4FF0-8F95-9EE88AAF3B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773238"/>
            <a:ext cx="7772400" cy="381600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800" b="1" dirty="0"/>
              <a:t>Perception / Intensité de la douleur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1600" b="1" dirty="0"/>
          </a:p>
          <a:p>
            <a:pPr lvl="1">
              <a:lnSpc>
                <a:spcPct val="80000"/>
              </a:lnSpc>
            </a:pPr>
            <a:r>
              <a:rPr lang="fr-FR" altLang="fr-FR" sz="2400" b="1" dirty="0">
                <a:solidFill>
                  <a:srgbClr val="FF0000"/>
                </a:solidFill>
              </a:rPr>
              <a:t>Analgésie :</a:t>
            </a:r>
            <a:r>
              <a:rPr lang="fr-FR" altLang="fr-FR" sz="2400" dirty="0">
                <a:solidFill>
                  <a:srgbClr val="FF0000"/>
                </a:solidFill>
              </a:rPr>
              <a:t> </a:t>
            </a:r>
            <a:r>
              <a:rPr lang="fr-FR" altLang="fr-FR" sz="2400" dirty="0"/>
              <a:t>absence de sensibilité à la douleur</a:t>
            </a:r>
          </a:p>
          <a:p>
            <a:pPr lvl="1">
              <a:lnSpc>
                <a:spcPct val="80000"/>
              </a:lnSpc>
            </a:pPr>
            <a:endParaRPr lang="fr-FR" altLang="fr-FR" sz="2400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b="1" dirty="0">
                <a:solidFill>
                  <a:srgbClr val="FF0000"/>
                </a:solidFill>
              </a:rPr>
              <a:t>Allodynie :</a:t>
            </a:r>
            <a:r>
              <a:rPr lang="fr-FR" altLang="fr-FR" sz="2400" dirty="0">
                <a:solidFill>
                  <a:srgbClr val="FF0000"/>
                </a:solidFill>
              </a:rPr>
              <a:t> </a:t>
            </a:r>
            <a:r>
              <a:rPr lang="fr-FR" altLang="fr-FR" sz="2400" dirty="0"/>
              <a:t>douleur ressentie après un stimulus non douloureux 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400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b="1" dirty="0">
                <a:solidFill>
                  <a:srgbClr val="FF0000"/>
                </a:solidFill>
              </a:rPr>
              <a:t>Hyperalgésie/hyperalgie :</a:t>
            </a:r>
            <a:r>
              <a:rPr lang="fr-FR" altLang="fr-FR" sz="2400" dirty="0">
                <a:solidFill>
                  <a:srgbClr val="FF0000"/>
                </a:solidFill>
              </a:rPr>
              <a:t> </a:t>
            </a:r>
            <a:r>
              <a:rPr lang="fr-FR" altLang="fr-FR" sz="2400" dirty="0"/>
              <a:t>sensibilité excessive à un stimulus douloureux 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0554AF6-03A4-412E-BDF7-4791667956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371600"/>
          </a:xfrm>
        </p:spPr>
        <p:txBody>
          <a:bodyPr/>
          <a:lstStyle/>
          <a:p>
            <a:pPr eaLnBrk="1" hangingPunct="1"/>
            <a:r>
              <a:rPr lang="fr-FR" altLang="fr-FR" sz="4000"/>
              <a:t>Neurophysiologie de la douleur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513D83A-EF9F-4165-ACA9-A246F0BEAF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700213"/>
            <a:ext cx="8208963" cy="424973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fr-FR" altLang="fr-FR" sz="2400" b="1" dirty="0"/>
              <a:t>Douleur chez les animaux domestiques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Définitions de la douleur chez l’animal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Définitions des termes décrivant la douleur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2000" dirty="0"/>
          </a:p>
          <a:p>
            <a:pPr eaLnBrk="1" hangingPunct="1">
              <a:lnSpc>
                <a:spcPct val="90000"/>
              </a:lnSpc>
            </a:pPr>
            <a:r>
              <a:rPr lang="fr-FR" altLang="fr-FR" sz="2400" b="1" dirty="0"/>
              <a:t>Transmission de la douleur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Du stimulus nociceptif à la moelle spinale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De la moelle à l’encéphale 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2000" dirty="0"/>
          </a:p>
          <a:p>
            <a:pPr eaLnBrk="1" hangingPunct="1">
              <a:lnSpc>
                <a:spcPct val="90000"/>
              </a:lnSpc>
            </a:pPr>
            <a:r>
              <a:rPr lang="fr-FR" altLang="fr-FR" sz="2400" b="1" dirty="0"/>
              <a:t>Modulation de la douleur</a:t>
            </a:r>
            <a:endParaRPr lang="fr-FR" altLang="fr-FR" sz="2000" b="1" dirty="0"/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Modulation segmentaire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Modulation par les voies descendantes inhibitrices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2000" dirty="0"/>
          </a:p>
          <a:p>
            <a:pPr eaLnBrk="1" hangingPunct="1">
              <a:lnSpc>
                <a:spcPct val="90000"/>
              </a:lnSpc>
            </a:pPr>
            <a:r>
              <a:rPr lang="fr-FR" altLang="fr-FR" sz="2400" b="1" dirty="0"/>
              <a:t>Sensibilisation à la douleur</a:t>
            </a:r>
            <a:endParaRPr lang="fr-FR" altLang="fr-FR" sz="2000" b="1" dirty="0"/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Sensibilisation périphérique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Sensibilisation centrale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2000" dirty="0"/>
          </a:p>
        </p:txBody>
      </p:sp>
    </p:spTree>
    <p:extLst>
      <p:ext uri="{BB962C8B-B14F-4D97-AF65-F5344CB8AC3E}">
        <p14:creationId xmlns:p14="http://schemas.microsoft.com/office/powerpoint/2010/main" val="2154064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99592987-4DCE-43A2-A92C-A7BC61463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179173"/>
            <a:ext cx="7886700" cy="1325563"/>
          </a:xfrm>
        </p:spPr>
        <p:txBody>
          <a:bodyPr>
            <a:normAutofit/>
          </a:bodyPr>
          <a:lstStyle/>
          <a:p>
            <a:r>
              <a:rPr lang="fr-FR" altLang="fr-FR" sz="3600" dirty="0"/>
              <a:t>Transmission de la douleur </a:t>
            </a:r>
            <a:r>
              <a:rPr lang="fr-FR" altLang="fr-FR" dirty="0"/>
              <a:t>:</a:t>
            </a:r>
            <a:br>
              <a:rPr lang="fr-FR" altLang="fr-FR" dirty="0"/>
            </a:br>
            <a:r>
              <a:rPr lang="fr-FR" altLang="fr-FR" sz="3200" dirty="0"/>
              <a:t>du stimulus à la moelle spinale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CCF6F1E8-743C-41BF-B224-26F3B4D0B0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5" y="1808957"/>
            <a:ext cx="7848796" cy="1747258"/>
          </a:xfrm>
        </p:spPr>
        <p:txBody>
          <a:bodyPr/>
          <a:lstStyle/>
          <a:p>
            <a:pPr eaLnBrk="1" hangingPunct="1"/>
            <a:r>
              <a:rPr lang="fr-FR" altLang="fr-FR" sz="2800" b="1" dirty="0"/>
              <a:t>Nocicepteurs = </a:t>
            </a:r>
            <a:r>
              <a:rPr lang="fr-FR" altLang="fr-FR" sz="2400" dirty="0"/>
              <a:t>Canaux ioniques </a:t>
            </a:r>
          </a:p>
          <a:p>
            <a:pPr lvl="1" eaLnBrk="1" hangingPunct="1"/>
            <a:r>
              <a:rPr lang="fr-FR" altLang="fr-FR" sz="2400" dirty="0"/>
              <a:t>Sensibles </a:t>
            </a:r>
            <a:r>
              <a:rPr lang="fr-FR" altLang="fr-FR" sz="2400" b="1" dirty="0"/>
              <a:t>uniquement </a:t>
            </a:r>
            <a:r>
              <a:rPr lang="fr-FR" altLang="fr-FR" sz="2400" dirty="0"/>
              <a:t>aux stimuli douloureux</a:t>
            </a:r>
          </a:p>
          <a:p>
            <a:pPr lvl="1" eaLnBrk="1" hangingPunct="1"/>
            <a:r>
              <a:rPr lang="fr-FR" altLang="fr-FR" sz="2400" dirty="0"/>
              <a:t>Gradation de l’intensité du stimulus</a:t>
            </a:r>
          </a:p>
        </p:txBody>
      </p:sp>
      <p:sp>
        <p:nvSpPr>
          <p:cNvPr id="45060" name="Line 5">
            <a:extLst>
              <a:ext uri="{FF2B5EF4-FFF2-40B4-BE49-F238E27FC236}">
                <a16:creationId xmlns:a16="http://schemas.microsoft.com/office/drawing/2014/main" id="{EC06E7E0-0E6D-441D-B155-F671B12A97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47242" y="3829266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061" name="Line 6">
            <a:extLst>
              <a:ext uri="{FF2B5EF4-FFF2-40B4-BE49-F238E27FC236}">
                <a16:creationId xmlns:a16="http://schemas.microsoft.com/office/drawing/2014/main" id="{3DC1C05B-1B83-42FF-A097-525223192F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242" y="6058116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062" name="Freeform 8">
            <a:extLst>
              <a:ext uri="{FF2B5EF4-FFF2-40B4-BE49-F238E27FC236}">
                <a16:creationId xmlns:a16="http://schemas.microsoft.com/office/drawing/2014/main" id="{AF2CA78B-2DF9-4A70-B7BB-D132464B7FC3}"/>
              </a:ext>
            </a:extLst>
          </p:cNvPr>
          <p:cNvSpPr>
            <a:spLocks/>
          </p:cNvSpPr>
          <p:nvPr/>
        </p:nvSpPr>
        <p:spPr bwMode="auto">
          <a:xfrm>
            <a:off x="1547242" y="5488203"/>
            <a:ext cx="3168650" cy="574675"/>
          </a:xfrm>
          <a:custGeom>
            <a:avLst/>
            <a:gdLst>
              <a:gd name="T0" fmla="*/ 0 w 1996"/>
              <a:gd name="T1" fmla="*/ 2147483646 h 362"/>
              <a:gd name="T2" fmla="*/ 2147483646 w 1996"/>
              <a:gd name="T3" fmla="*/ 2147483646 h 362"/>
              <a:gd name="T4" fmla="*/ 2147483646 w 1996"/>
              <a:gd name="T5" fmla="*/ 2147483646 h 362"/>
              <a:gd name="T6" fmla="*/ 2147483646 w 1996"/>
              <a:gd name="T7" fmla="*/ 0 h 362"/>
              <a:gd name="T8" fmla="*/ 0 60000 65536"/>
              <a:gd name="T9" fmla="*/ 0 60000 65536"/>
              <a:gd name="T10" fmla="*/ 0 60000 65536"/>
              <a:gd name="T11" fmla="*/ 0 60000 65536"/>
              <a:gd name="T12" fmla="*/ 0 w 1996"/>
              <a:gd name="T13" fmla="*/ 0 h 362"/>
              <a:gd name="T14" fmla="*/ 1996 w 1996"/>
              <a:gd name="T15" fmla="*/ 362 h 3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96" h="362">
                <a:moveTo>
                  <a:pt x="0" y="362"/>
                </a:moveTo>
                <a:cubicBezTo>
                  <a:pt x="45" y="343"/>
                  <a:pt x="90" y="325"/>
                  <a:pt x="181" y="272"/>
                </a:cubicBezTo>
                <a:cubicBezTo>
                  <a:pt x="272" y="219"/>
                  <a:pt x="242" y="90"/>
                  <a:pt x="544" y="45"/>
                </a:cubicBezTo>
                <a:cubicBezTo>
                  <a:pt x="846" y="0"/>
                  <a:pt x="1421" y="0"/>
                  <a:pt x="1996" y="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063" name="Freeform 10">
            <a:extLst>
              <a:ext uri="{FF2B5EF4-FFF2-40B4-BE49-F238E27FC236}">
                <a16:creationId xmlns:a16="http://schemas.microsoft.com/office/drawing/2014/main" id="{E60FFC42-2059-4F03-95B3-200E9A2A04D0}"/>
              </a:ext>
            </a:extLst>
          </p:cNvPr>
          <p:cNvSpPr>
            <a:spLocks/>
          </p:cNvSpPr>
          <p:nvPr/>
        </p:nvSpPr>
        <p:spPr bwMode="auto">
          <a:xfrm>
            <a:off x="2915667" y="4119778"/>
            <a:ext cx="1584325" cy="1979613"/>
          </a:xfrm>
          <a:custGeom>
            <a:avLst/>
            <a:gdLst>
              <a:gd name="T0" fmla="*/ 0 w 998"/>
              <a:gd name="T1" fmla="*/ 2147483646 h 1247"/>
              <a:gd name="T2" fmla="*/ 2147483646 w 998"/>
              <a:gd name="T3" fmla="*/ 2147483646 h 1247"/>
              <a:gd name="T4" fmla="*/ 2147483646 w 998"/>
              <a:gd name="T5" fmla="*/ 0 h 1247"/>
              <a:gd name="T6" fmla="*/ 0 60000 65536"/>
              <a:gd name="T7" fmla="*/ 0 60000 65536"/>
              <a:gd name="T8" fmla="*/ 0 60000 65536"/>
              <a:gd name="T9" fmla="*/ 0 w 998"/>
              <a:gd name="T10" fmla="*/ 0 h 1247"/>
              <a:gd name="T11" fmla="*/ 998 w 998"/>
              <a:gd name="T12" fmla="*/ 1247 h 1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8" h="1247">
                <a:moveTo>
                  <a:pt x="0" y="1224"/>
                </a:moveTo>
                <a:cubicBezTo>
                  <a:pt x="75" y="1235"/>
                  <a:pt x="151" y="1247"/>
                  <a:pt x="317" y="1043"/>
                </a:cubicBezTo>
                <a:cubicBezTo>
                  <a:pt x="483" y="839"/>
                  <a:pt x="740" y="419"/>
                  <a:pt x="998" y="0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064" name="Line 11">
            <a:extLst>
              <a:ext uri="{FF2B5EF4-FFF2-40B4-BE49-F238E27FC236}">
                <a16:creationId xmlns:a16="http://schemas.microsoft.com/office/drawing/2014/main" id="{32D5D8F7-A817-4ABF-8CC9-A52B13F70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242" y="6064466"/>
            <a:ext cx="158432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065" name="Text Box 12">
            <a:extLst>
              <a:ext uri="{FF2B5EF4-FFF2-40B4-BE49-F238E27FC236}">
                <a16:creationId xmlns:a16="http://schemas.microsoft.com/office/drawing/2014/main" id="{E2CEAC35-0065-4233-989C-BB0AE5365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9992" y="3875303"/>
            <a:ext cx="1684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latin typeface="Tahoma" panose="020B0604030504040204" pitchFamily="34" charset="0"/>
              </a:rPr>
              <a:t>nocicepteur</a:t>
            </a:r>
          </a:p>
        </p:txBody>
      </p:sp>
      <p:sp>
        <p:nvSpPr>
          <p:cNvPr id="45066" name="Text Box 13">
            <a:extLst>
              <a:ext uri="{FF2B5EF4-FFF2-40B4-BE49-F238E27FC236}">
                <a16:creationId xmlns:a16="http://schemas.microsoft.com/office/drawing/2014/main" id="{B50B602A-F412-4738-8BCB-6F7435BF5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204" y="5229441"/>
            <a:ext cx="2343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 dirty="0">
                <a:latin typeface="Tahoma" panose="020B0604030504040204" pitchFamily="34" charset="0"/>
              </a:rPr>
              <a:t>thermorécepteur</a:t>
            </a:r>
          </a:p>
        </p:txBody>
      </p:sp>
      <p:sp>
        <p:nvSpPr>
          <p:cNvPr id="45067" name="Text Box 14">
            <a:extLst>
              <a:ext uri="{FF2B5EF4-FFF2-40B4-BE49-F238E27FC236}">
                <a16:creationId xmlns:a16="http://schemas.microsoft.com/office/drawing/2014/main" id="{304253F1-0AEC-4A3B-A2C4-3C06AA7EEDB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25635" y="4746048"/>
            <a:ext cx="2200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ahoma" panose="020B0604030504040204" pitchFamily="34" charset="0"/>
              </a:rPr>
              <a:t>Potentiels d’action/s</a:t>
            </a:r>
          </a:p>
        </p:txBody>
      </p:sp>
      <p:sp>
        <p:nvSpPr>
          <p:cNvPr id="45068" name="Text Box 15">
            <a:extLst>
              <a:ext uri="{FF2B5EF4-FFF2-40B4-BE49-F238E27FC236}">
                <a16:creationId xmlns:a16="http://schemas.microsoft.com/office/drawing/2014/main" id="{D242E367-9187-4E43-9D0D-19FEF2905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429" y="6058116"/>
            <a:ext cx="196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ahoma" panose="020B0604030504040204" pitchFamily="34" charset="0"/>
              </a:rPr>
              <a:t>Température (°C)</a:t>
            </a:r>
          </a:p>
        </p:txBody>
      </p:sp>
      <p:sp>
        <p:nvSpPr>
          <p:cNvPr id="45069" name="Line 16">
            <a:extLst>
              <a:ext uri="{FF2B5EF4-FFF2-40B4-BE49-F238E27FC236}">
                <a16:creationId xmlns:a16="http://schemas.microsoft.com/office/drawing/2014/main" id="{2C901ECC-F5A5-4D62-90E0-5B57D3222B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042" y="3899116"/>
            <a:ext cx="0" cy="215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070" name="Line 17">
            <a:extLst>
              <a:ext uri="{FF2B5EF4-FFF2-40B4-BE49-F238E27FC236}">
                <a16:creationId xmlns:a16="http://schemas.microsoft.com/office/drawing/2014/main" id="{E784033B-58BA-49E0-B9CF-4CC622ADC1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4804" y="3899116"/>
            <a:ext cx="0" cy="215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071" name="Text Box 18">
            <a:extLst>
              <a:ext uri="{FF2B5EF4-FFF2-40B4-BE49-F238E27FC236}">
                <a16:creationId xmlns:a16="http://schemas.microsoft.com/office/drawing/2014/main" id="{5B4B246D-A7DC-4133-9087-BC88CF1A1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504" y="6051766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ahoma" panose="020B0604030504040204" pitchFamily="34" charset="0"/>
              </a:rPr>
              <a:t>40</a:t>
            </a:r>
          </a:p>
        </p:txBody>
      </p:sp>
      <p:sp>
        <p:nvSpPr>
          <p:cNvPr id="45072" name="Text Box 19">
            <a:extLst>
              <a:ext uri="{FF2B5EF4-FFF2-40B4-BE49-F238E27FC236}">
                <a16:creationId xmlns:a16="http://schemas.microsoft.com/office/drawing/2014/main" id="{C6FA85F8-4967-4289-88C5-80166AD90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929" y="6051766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Tahoma" panose="020B0604030504040204" pitchFamily="34" charset="0"/>
              </a:rPr>
              <a:t>45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FB920C49-B864-4928-AD57-6AFF83BE28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altLang="fr-FR" sz="3600" dirty="0"/>
              <a:t>Transmission de la douleur </a:t>
            </a:r>
            <a:r>
              <a:rPr lang="fr-FR" altLang="fr-FR" sz="3200" dirty="0"/>
              <a:t>:</a:t>
            </a:r>
            <a:br>
              <a:rPr lang="fr-FR" altLang="fr-FR" sz="3200" dirty="0"/>
            </a:br>
            <a:r>
              <a:rPr lang="fr-FR" altLang="fr-FR" sz="3200" dirty="0"/>
              <a:t>du stimulus à la moelle spinale</a:t>
            </a:r>
            <a:endParaRPr lang="fr-FR" altLang="fr-FR" sz="2800" dirty="0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753D83B6-54C9-4A09-964A-EFD9FBE7A9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2060575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altLang="fr-FR" sz="2800" b="1" dirty="0"/>
              <a:t>Nocicepteurs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2400" dirty="0"/>
              <a:t>Nombreux sur 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altLang="fr-FR" sz="2000" dirty="0"/>
              <a:t>peau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altLang="fr-FR" sz="2000" dirty="0"/>
              <a:t>périoste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altLang="fr-FR" sz="2000" dirty="0"/>
              <a:t>surfaces articulaires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r-FR" altLang="fr-FR" sz="2000" b="1" dirty="0">
                <a:solidFill>
                  <a:srgbClr val="002060"/>
                </a:solidFill>
              </a:rPr>
              <a:t>Très bonne localisation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24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2400" dirty="0"/>
              <a:t>Peu nombreux sur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altLang="fr-FR" sz="2000" dirty="0"/>
              <a:t>les viscères 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r-FR" altLang="fr-FR" sz="2000" b="1" dirty="0">
                <a:solidFill>
                  <a:srgbClr val="002060"/>
                </a:solidFill>
              </a:rPr>
              <a:t>Mauvaise localisation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2400" dirty="0"/>
          </a:p>
          <a:p>
            <a:pPr marL="457200" lvl="1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r-FR" altLang="fr-FR" sz="2400" b="1" dirty="0">
                <a:solidFill>
                  <a:srgbClr val="FF0000"/>
                </a:solidFill>
              </a:rPr>
              <a:t> 	Absents du SNC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fr-FR" altLang="fr-FR" sz="2000" dirty="0"/>
          </a:p>
        </p:txBody>
      </p:sp>
      <p:sp>
        <p:nvSpPr>
          <p:cNvPr id="47108" name="AutoShape 4">
            <a:extLst>
              <a:ext uri="{FF2B5EF4-FFF2-40B4-BE49-F238E27FC236}">
                <a16:creationId xmlns:a16="http://schemas.microsoft.com/office/drawing/2014/main" id="{50057139-8EFA-49B1-97F6-5840DFD69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130" y="3645024"/>
            <a:ext cx="574675" cy="2873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97285" name="AutoShape 5">
            <a:extLst>
              <a:ext uri="{FF2B5EF4-FFF2-40B4-BE49-F238E27FC236}">
                <a16:creationId xmlns:a16="http://schemas.microsoft.com/office/drawing/2014/main" id="{58E51FF1-C130-4560-A1EE-E8C3B4C3B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891" y="4998245"/>
            <a:ext cx="574675" cy="2873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91E8994-0A05-4E3E-89E0-50D5AB71B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Transmission de la douleur :</a:t>
            </a:r>
            <a:br>
              <a:rPr lang="fr-FR" altLang="fr-FR" dirty="0"/>
            </a:br>
            <a:r>
              <a:rPr lang="fr-FR" altLang="fr-FR" sz="3200" dirty="0"/>
              <a:t>du stimulus à la moelle spinale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B22479DE-6C10-41D2-B0C0-533C8F0162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2060575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400" b="1" dirty="0"/>
              <a:t>Exemples de nocicepteurs</a:t>
            </a:r>
          </a:p>
          <a:p>
            <a:pPr lvl="1">
              <a:lnSpc>
                <a:spcPct val="90000"/>
              </a:lnSpc>
            </a:pPr>
            <a:r>
              <a:rPr lang="fr-FR" altLang="fr-FR" sz="2300" dirty="0"/>
              <a:t>TRP (transient </a:t>
            </a:r>
            <a:r>
              <a:rPr lang="fr-FR" altLang="fr-FR" sz="2300" dirty="0" err="1"/>
              <a:t>receptor</a:t>
            </a:r>
            <a:r>
              <a:rPr lang="fr-FR" altLang="fr-FR" sz="2300" dirty="0"/>
              <a:t> </a:t>
            </a:r>
            <a:r>
              <a:rPr lang="fr-FR" altLang="fr-FR" sz="2300" dirty="0" err="1"/>
              <a:t>potential</a:t>
            </a:r>
            <a:r>
              <a:rPr lang="fr-FR" altLang="fr-FR" sz="2300" dirty="0"/>
              <a:t>)</a:t>
            </a:r>
          </a:p>
          <a:p>
            <a:pPr lvl="2">
              <a:lnSpc>
                <a:spcPct val="90000"/>
              </a:lnSpc>
            </a:pPr>
            <a:r>
              <a:rPr lang="fr-FR" altLang="fr-FR" sz="2000" dirty="0"/>
              <a:t>TRPV : </a:t>
            </a:r>
            <a:r>
              <a:rPr lang="fr-FR" altLang="fr-FR" sz="2000" dirty="0" err="1"/>
              <a:t>vanilloïdes</a:t>
            </a:r>
            <a:r>
              <a:rPr lang="fr-FR" altLang="fr-FR" sz="2000" dirty="0"/>
              <a:t> = thermosensibles (chaleur) </a:t>
            </a:r>
          </a:p>
          <a:p>
            <a:pPr lvl="3">
              <a:lnSpc>
                <a:spcPct val="90000"/>
              </a:lnSpc>
            </a:pPr>
            <a:r>
              <a:rPr lang="fr-FR" altLang="fr-FR" sz="1400" dirty="0"/>
              <a:t>TRPV1 thermosensible (chaleur) + sensibilité à la capsaïcine</a:t>
            </a:r>
          </a:p>
          <a:p>
            <a:pPr lvl="3">
              <a:lnSpc>
                <a:spcPct val="90000"/>
              </a:lnSpc>
            </a:pPr>
            <a:r>
              <a:rPr lang="fr-FR" altLang="fr-FR" sz="1400" dirty="0"/>
              <a:t>TRPV2 thermosensible (chaleur). </a:t>
            </a:r>
            <a:r>
              <a:rPr lang="fr-FR" altLang="fr-FR" sz="1200" dirty="0"/>
              <a:t>(Pas de sensibilité à la capsaïcine)</a:t>
            </a:r>
          </a:p>
          <a:p>
            <a:pPr lvl="3">
              <a:lnSpc>
                <a:spcPct val="90000"/>
              </a:lnSpc>
            </a:pPr>
            <a:r>
              <a:rPr lang="fr-FR" altLang="fr-FR" sz="1400" dirty="0"/>
              <a:t>TRPV3-4 Seuil plus bas</a:t>
            </a:r>
          </a:p>
          <a:p>
            <a:pPr lvl="3">
              <a:lnSpc>
                <a:spcPct val="90000"/>
              </a:lnSpc>
            </a:pPr>
            <a:endParaRPr lang="fr-FR" altLang="fr-FR" sz="2100" dirty="0"/>
          </a:p>
          <a:p>
            <a:pPr lvl="2">
              <a:lnSpc>
                <a:spcPct val="90000"/>
              </a:lnSpc>
            </a:pPr>
            <a:r>
              <a:rPr lang="fr-FR" altLang="fr-FR" sz="2000" dirty="0"/>
              <a:t>TRPM8 thermosensible (froid)</a:t>
            </a:r>
          </a:p>
          <a:p>
            <a:pPr lvl="2">
              <a:lnSpc>
                <a:spcPct val="90000"/>
              </a:lnSpc>
            </a:pPr>
            <a:r>
              <a:rPr lang="fr-FR" altLang="fr-FR" sz="2000" dirty="0"/>
              <a:t>TRPA4 thermosensible (froid)</a:t>
            </a:r>
          </a:p>
          <a:p>
            <a:pPr lvl="2">
              <a:lnSpc>
                <a:spcPct val="90000"/>
              </a:lnSpc>
            </a:pPr>
            <a:endParaRPr lang="fr-FR" altLang="fr-FR" dirty="0"/>
          </a:p>
          <a:p>
            <a:pPr lvl="1">
              <a:lnSpc>
                <a:spcPct val="90000"/>
              </a:lnSpc>
            </a:pPr>
            <a:r>
              <a:rPr lang="fr-FR" altLang="fr-FR" sz="2000" dirty="0"/>
              <a:t>TREK : </a:t>
            </a:r>
            <a:r>
              <a:rPr lang="fr-FR" altLang="fr-FR" sz="2000" dirty="0" err="1"/>
              <a:t>mécanosensibles</a:t>
            </a:r>
            <a:endParaRPr lang="fr-FR" altLang="fr-FR" sz="2000" dirty="0"/>
          </a:p>
        </p:txBody>
      </p:sp>
    </p:spTree>
    <p:extLst>
      <p:ext uri="{BB962C8B-B14F-4D97-AF65-F5344CB8AC3E}">
        <p14:creationId xmlns:p14="http://schemas.microsoft.com/office/powerpoint/2010/main" val="173817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308D892A-25F2-42C9-B59C-7D76FDC2BE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4000" dirty="0"/>
              <a:t>Transmission de la douleur </a:t>
            </a:r>
            <a:r>
              <a:rPr lang="fr-FR" altLang="fr-FR" sz="3600" dirty="0"/>
              <a:t>:</a:t>
            </a:r>
            <a:br>
              <a:rPr lang="fr-FR" altLang="fr-FR" sz="3600" dirty="0"/>
            </a:br>
            <a:r>
              <a:rPr lang="fr-FR" altLang="fr-FR" sz="3600" dirty="0"/>
              <a:t>du stimulus à la moelle spinale</a:t>
            </a:r>
            <a:endParaRPr lang="fr-FR" altLang="fr-FR" sz="3200" dirty="0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475596C-C064-46F6-BF54-1E291D8E00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1" y="2060575"/>
            <a:ext cx="7571184" cy="41148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fr-FR" altLang="fr-FR" sz="2800" b="1" dirty="0"/>
              <a:t>Nocicepteurs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300" b="1" dirty="0"/>
              <a:t>Structure :</a:t>
            </a:r>
          </a:p>
          <a:p>
            <a:pPr lvl="2"/>
            <a:r>
              <a:rPr lang="fr-FR" altLang="fr-FR" sz="2300" b="1" dirty="0">
                <a:solidFill>
                  <a:srgbClr val="FF0000"/>
                </a:solidFill>
              </a:rPr>
              <a:t>canaux ioniques </a:t>
            </a:r>
            <a:r>
              <a:rPr lang="fr-FR" altLang="fr-FR" sz="2300" dirty="0"/>
              <a:t>qui laissent entrer le Na</a:t>
            </a:r>
            <a:r>
              <a:rPr lang="fr-FR" altLang="fr-FR" sz="2300" baseline="30000" dirty="0"/>
              <a:t>+</a:t>
            </a:r>
            <a:r>
              <a:rPr lang="fr-FR" altLang="fr-FR" sz="2300" dirty="0"/>
              <a:t> et Ca </a:t>
            </a:r>
            <a:r>
              <a:rPr lang="fr-FR" altLang="fr-FR" sz="2300" baseline="30000" dirty="0"/>
              <a:t>2+ </a:t>
            </a:r>
            <a:r>
              <a:rPr lang="fr-FR" altLang="fr-FR" sz="2300" dirty="0"/>
              <a:t>situés sur des extrémités neuronales </a:t>
            </a:r>
            <a:r>
              <a:rPr lang="fr-FR" altLang="fr-FR" sz="2300" b="1" dirty="0"/>
              <a:t>libres</a:t>
            </a:r>
            <a:r>
              <a:rPr lang="fr-FR" altLang="fr-FR" sz="2300" dirty="0"/>
              <a:t> (pas de structure type corpuscule de Pacini) </a:t>
            </a:r>
          </a:p>
          <a:p>
            <a:pPr lvl="2" eaLnBrk="1" hangingPunct="1">
              <a:lnSpc>
                <a:spcPct val="90000"/>
              </a:lnSpc>
            </a:pPr>
            <a:endParaRPr lang="fr-FR" altLang="fr-FR" sz="2000" baseline="30000" dirty="0"/>
          </a:p>
          <a:p>
            <a:pPr marL="685800" lvl="2" indent="0">
              <a:buNone/>
            </a:pPr>
            <a:endParaRPr lang="fr-FR" altLang="fr-FR" sz="2000" dirty="0"/>
          </a:p>
          <a:p>
            <a:pPr lvl="1">
              <a:defRPr/>
            </a:pPr>
            <a:r>
              <a:rPr lang="fr-FR" altLang="fr-FR" sz="2400" b="1" dirty="0"/>
              <a:t>Activation :</a:t>
            </a:r>
          </a:p>
          <a:p>
            <a:pPr lvl="2">
              <a:defRPr/>
            </a:pPr>
            <a:r>
              <a:rPr lang="fr-FR" altLang="fr-FR" sz="2200" b="1" dirty="0"/>
              <a:t>Directe </a:t>
            </a:r>
            <a:r>
              <a:rPr lang="fr-FR" altLang="fr-FR" sz="2200" dirty="0"/>
              <a:t>par la stimulation nociceptive sur le nocicepteur </a:t>
            </a:r>
          </a:p>
          <a:p>
            <a:pPr lvl="2">
              <a:buNone/>
              <a:defRPr/>
            </a:pPr>
            <a:r>
              <a:rPr lang="fr-FR" altLang="fr-FR" sz="2100" dirty="0"/>
              <a:t>	ex: température élevée</a:t>
            </a:r>
          </a:p>
          <a:p>
            <a:pPr lvl="2">
              <a:buNone/>
              <a:defRPr/>
            </a:pPr>
            <a:endParaRPr lang="fr-FR" altLang="fr-FR" sz="2000" b="1" dirty="0"/>
          </a:p>
          <a:p>
            <a:pPr lvl="2">
              <a:defRPr/>
            </a:pPr>
            <a:r>
              <a:rPr lang="fr-FR" altLang="fr-FR" sz="2200" b="1" dirty="0"/>
              <a:t>Indirecte </a:t>
            </a:r>
            <a:r>
              <a:rPr lang="fr-FR" altLang="fr-FR" sz="2200" dirty="0"/>
              <a:t>par l'intermédiaire de </a:t>
            </a:r>
            <a:r>
              <a:rPr lang="fr-FR" altLang="fr-FR" sz="2200" b="1" dirty="0"/>
              <a:t>substances algogènes </a:t>
            </a:r>
            <a:r>
              <a:rPr lang="fr-FR" altLang="fr-FR" sz="2200" dirty="0"/>
              <a:t>endogènes libérées en cascade suite à la lésion tissulaire = « soupe inflammatoire » </a:t>
            </a:r>
          </a:p>
          <a:p>
            <a:pPr lvl="2">
              <a:buNone/>
              <a:defRPr/>
            </a:pPr>
            <a:r>
              <a:rPr lang="fr-FR" altLang="fr-FR" sz="2200" dirty="0"/>
              <a:t>	ex : </a:t>
            </a:r>
            <a:r>
              <a:rPr lang="fr-FR" sz="1800" b="1" dirty="0"/>
              <a:t>ions H</a:t>
            </a:r>
            <a:r>
              <a:rPr lang="fr-FR" sz="1800" b="1" baseline="30000" dirty="0"/>
              <a:t>+</a:t>
            </a:r>
            <a:r>
              <a:rPr lang="fr-FR" sz="1800" b="1" dirty="0"/>
              <a:t>, K</a:t>
            </a:r>
            <a:r>
              <a:rPr lang="fr-FR" sz="1800" b="1" baseline="30000" dirty="0"/>
              <a:t>+</a:t>
            </a:r>
            <a:r>
              <a:rPr lang="fr-FR" sz="1800" b="1" dirty="0"/>
              <a:t>, prostaglandine, bradykinine, histamine</a:t>
            </a:r>
          </a:p>
          <a:p>
            <a:pPr lvl="2">
              <a:buNone/>
              <a:defRPr/>
            </a:pPr>
            <a:endParaRPr lang="fr-FR" altLang="fr-FR" sz="1800" dirty="0"/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b="1" dirty="0"/>
              <a:t>Transduction  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2100" dirty="0"/>
              <a:t>transformation de </a:t>
            </a:r>
            <a:r>
              <a:rPr lang="fr-FR" altLang="fr-FR" sz="2100" b="1" dirty="0"/>
              <a:t>stimuli nociceptifs en activité électrique</a:t>
            </a:r>
            <a:endParaRPr lang="fr-FR" altLang="fr-FR" sz="2100" dirty="0"/>
          </a:p>
          <a:p>
            <a:pPr marL="685800" lvl="2" indent="0" eaLnBrk="1" hangingPunct="1">
              <a:lnSpc>
                <a:spcPct val="90000"/>
              </a:lnSpc>
              <a:buNone/>
            </a:pPr>
            <a:endParaRPr lang="fr-FR" altLang="fr-FR" sz="2000" baseline="30000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fr-FR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A55D2DA6-577A-4A57-BF0F-1CBBFD1C6E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4000" dirty="0"/>
              <a:t>Transmission de la douleur </a:t>
            </a:r>
            <a:r>
              <a:rPr lang="fr-FR" altLang="fr-FR" sz="3600" dirty="0"/>
              <a:t>:</a:t>
            </a:r>
            <a:br>
              <a:rPr lang="fr-FR" altLang="fr-FR" sz="3600" dirty="0"/>
            </a:br>
            <a:r>
              <a:rPr lang="fr-FR" altLang="fr-FR" sz="3600" dirty="0"/>
              <a:t>du stimulus à la moelle spinale</a:t>
            </a:r>
            <a:endParaRPr lang="fr-FR" altLang="fr-FR" sz="3200" dirty="0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BA1BB377-3DAD-432D-B114-47B9F93A41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44824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400" b="1" dirty="0"/>
              <a:t>Fibres nerveuses afférentes = protoneurones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b="1" dirty="0"/>
              <a:t>A</a:t>
            </a:r>
            <a:r>
              <a:rPr lang="el-GR" altLang="fr-FR" sz="2000" b="1" dirty="0">
                <a:cs typeface="Tahoma" panose="020B0604030504040204" pitchFamily="34" charset="0"/>
              </a:rPr>
              <a:t>δ</a:t>
            </a:r>
            <a:r>
              <a:rPr lang="fr-FR" altLang="fr-FR" sz="2000" b="1" dirty="0">
                <a:cs typeface="Tahoma" panose="020B0604030504040204" pitchFamily="34" charset="0"/>
              </a:rPr>
              <a:t> </a:t>
            </a:r>
            <a:r>
              <a:rPr lang="fr-FR" altLang="fr-FR" sz="2000" b="1" dirty="0"/>
              <a:t>myélinisées</a:t>
            </a:r>
            <a:r>
              <a:rPr lang="fr-FR" altLang="fr-FR" sz="2000" dirty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1800" dirty="0"/>
              <a:t>conduction rapide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1800" b="1" dirty="0"/>
              <a:t>« première douleur » immédiate</a:t>
            </a:r>
            <a:r>
              <a:rPr lang="fr-FR" altLang="fr-FR" sz="1800" dirty="0"/>
              <a:t> très localisée et aiguë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1800" dirty="0"/>
              <a:t>répartition sur le derme et épiderme principalement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1800" dirty="0"/>
              <a:t>spécialisées surtout dans les stimuli mécaniques</a:t>
            </a:r>
          </a:p>
          <a:p>
            <a:pPr lvl="2" eaLnBrk="1" hangingPunct="1">
              <a:lnSpc>
                <a:spcPct val="90000"/>
              </a:lnSpc>
            </a:pPr>
            <a:endParaRPr lang="fr-FR" altLang="fr-FR" sz="1800" dirty="0"/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b="1" dirty="0"/>
              <a:t>C non myélinisées 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1800" dirty="0"/>
              <a:t>conduction lente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1800" b="1" dirty="0"/>
              <a:t>« seconde douleur »</a:t>
            </a:r>
            <a:r>
              <a:rPr lang="fr-FR" altLang="fr-FR" sz="1800" b="1" dirty="0">
                <a:solidFill>
                  <a:srgbClr val="FF0000"/>
                </a:solidFill>
              </a:rPr>
              <a:t> </a:t>
            </a:r>
            <a:r>
              <a:rPr lang="fr-FR" altLang="fr-FR" sz="1800" dirty="0"/>
              <a:t>moins localisée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1800" dirty="0"/>
              <a:t>présentes dans la peau, et surtout les muscles, articulations, tendons et viscères.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1800" dirty="0"/>
              <a:t>plurimodales (thermique, mécanique et chimique)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BB5EB1D6-5F7E-4B83-A150-4FF040F75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4000" dirty="0"/>
              <a:t>Transmission de la douleur </a:t>
            </a:r>
            <a:r>
              <a:rPr lang="fr-FR" altLang="fr-FR" sz="3600" dirty="0"/>
              <a:t>:</a:t>
            </a:r>
            <a:br>
              <a:rPr lang="fr-FR" altLang="fr-FR" sz="3600" dirty="0"/>
            </a:br>
            <a:r>
              <a:rPr lang="fr-FR" altLang="fr-FR" sz="3600" dirty="0"/>
              <a:t>du stimulus à la moelle spinale</a:t>
            </a:r>
            <a:endParaRPr lang="fr-FR" altLang="fr-FR" sz="3200" dirty="0"/>
          </a:p>
        </p:txBody>
      </p:sp>
      <p:pic>
        <p:nvPicPr>
          <p:cNvPr id="61443" name="Picture 3" descr="85702c15_fig1">
            <a:extLst>
              <a:ext uri="{FF2B5EF4-FFF2-40B4-BE49-F238E27FC236}">
                <a16:creationId xmlns:a16="http://schemas.microsoft.com/office/drawing/2014/main" id="{7F376EE6-FE80-4994-B55F-1CF9F79A2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879600"/>
            <a:ext cx="89662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CE424C0-2CC5-4194-9640-7759BD4E73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Définitions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E77F59E-E812-4321-B500-8FDE5A94B2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8638" y="2341563"/>
            <a:ext cx="7931150" cy="3248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500" dirty="0"/>
              <a:t>La </a:t>
            </a:r>
            <a:r>
              <a:rPr lang="fr-FR" altLang="fr-FR" sz="2500" b="1" dirty="0">
                <a:solidFill>
                  <a:schemeClr val="accent1">
                    <a:lumMod val="75000"/>
                  </a:schemeClr>
                </a:solidFill>
              </a:rPr>
              <a:t>nociception</a:t>
            </a:r>
            <a:r>
              <a:rPr lang="fr-FR" altLang="fr-FR" sz="2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altLang="fr-FR" sz="2500" dirty="0"/>
              <a:t>est un </a:t>
            </a:r>
            <a:r>
              <a:rPr lang="fr-FR" altLang="fr-FR" sz="2500" b="1" dirty="0">
                <a:solidFill>
                  <a:schemeClr val="accent1">
                    <a:lumMod val="75000"/>
                  </a:schemeClr>
                </a:solidFill>
              </a:rPr>
              <a:t>processus sensoriel</a:t>
            </a:r>
            <a:r>
              <a:rPr lang="fr-FR" altLang="fr-FR" sz="2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altLang="fr-FR" sz="2500" dirty="0"/>
              <a:t>qui permet d’alerter sur des potentiels dommages tissulaires.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altLang="fr-FR" sz="2500" dirty="0"/>
              <a:t>= capacité sensorielle dite « basique »</a:t>
            </a:r>
          </a:p>
          <a:p>
            <a:pPr>
              <a:lnSpc>
                <a:spcPct val="80000"/>
              </a:lnSpc>
            </a:pPr>
            <a:endParaRPr lang="fr-FR" altLang="fr-FR" sz="2500" dirty="0"/>
          </a:p>
          <a:p>
            <a:pPr>
              <a:lnSpc>
                <a:spcPct val="80000"/>
              </a:lnSpc>
            </a:pPr>
            <a:r>
              <a:rPr lang="fr-FR" altLang="fr-FR" sz="2500" dirty="0"/>
              <a:t>La </a:t>
            </a:r>
            <a:r>
              <a:rPr lang="fr-FR" altLang="fr-FR" sz="2500" b="1" dirty="0">
                <a:solidFill>
                  <a:srgbClr val="7030A0"/>
                </a:solidFill>
              </a:rPr>
              <a:t>douleur</a:t>
            </a:r>
            <a:r>
              <a:rPr lang="fr-FR" altLang="fr-FR" sz="2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altLang="fr-FR" sz="2500" u="sng" dirty="0"/>
              <a:t>chez l’Homme </a:t>
            </a:r>
            <a:r>
              <a:rPr lang="fr-FR" altLang="fr-FR" sz="2500" dirty="0"/>
              <a:t>est une expérience </a:t>
            </a:r>
            <a:r>
              <a:rPr lang="fr-FR" altLang="fr-FR" sz="2500" b="1" dirty="0">
                <a:solidFill>
                  <a:schemeClr val="accent1">
                    <a:lumMod val="75000"/>
                  </a:schemeClr>
                </a:solidFill>
              </a:rPr>
              <a:t>sensorielle</a:t>
            </a:r>
            <a:r>
              <a:rPr lang="fr-FR" altLang="fr-FR" sz="2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altLang="fr-FR" sz="2500" dirty="0"/>
              <a:t>et</a:t>
            </a:r>
            <a:r>
              <a:rPr lang="fr-FR" altLang="fr-FR" sz="2500" dirty="0">
                <a:solidFill>
                  <a:srgbClr val="7030A0"/>
                </a:solidFill>
              </a:rPr>
              <a:t> </a:t>
            </a:r>
            <a:r>
              <a:rPr lang="fr-FR" altLang="fr-FR" sz="2500" b="1" dirty="0">
                <a:solidFill>
                  <a:srgbClr val="7030A0"/>
                </a:solidFill>
              </a:rPr>
              <a:t>émotionnelle </a:t>
            </a:r>
            <a:r>
              <a:rPr lang="fr-FR" altLang="fr-FR" sz="2500" dirty="0"/>
              <a:t>désagréable liée à une lésion tissulaire</a:t>
            </a:r>
            <a:r>
              <a:rPr lang="fr-FR" altLang="fr-FR" sz="2500" dirty="0">
                <a:solidFill>
                  <a:schemeClr val="folHlink"/>
                </a:solidFill>
              </a:rPr>
              <a:t> </a:t>
            </a:r>
            <a:r>
              <a:rPr lang="fr-FR" altLang="fr-FR" sz="2500" b="1" dirty="0">
                <a:solidFill>
                  <a:schemeClr val="accent1">
                    <a:lumMod val="75000"/>
                  </a:schemeClr>
                </a:solidFill>
              </a:rPr>
              <a:t>existante</a:t>
            </a:r>
            <a:r>
              <a:rPr lang="fr-FR" altLang="fr-FR" sz="2500" dirty="0">
                <a:solidFill>
                  <a:schemeClr val="folHlink"/>
                </a:solidFill>
              </a:rPr>
              <a:t> </a:t>
            </a:r>
            <a:r>
              <a:rPr lang="fr-FR" altLang="fr-FR" sz="2500" dirty="0"/>
              <a:t>ou </a:t>
            </a:r>
            <a:r>
              <a:rPr lang="fr-FR" altLang="fr-FR" sz="2500" b="1" dirty="0">
                <a:solidFill>
                  <a:schemeClr val="accent1">
                    <a:lumMod val="75000"/>
                  </a:schemeClr>
                </a:solidFill>
              </a:rPr>
              <a:t>potentielle</a:t>
            </a:r>
            <a:r>
              <a:rPr lang="fr-FR" altLang="fr-FR" sz="2500" b="1" dirty="0"/>
              <a:t> </a:t>
            </a:r>
            <a:r>
              <a:rPr lang="fr-FR" altLang="fr-FR" sz="2500" dirty="0"/>
              <a:t>ou </a:t>
            </a:r>
            <a:r>
              <a:rPr lang="fr-FR" altLang="fr-FR" sz="2500" b="1" dirty="0">
                <a:solidFill>
                  <a:schemeClr val="accent1">
                    <a:lumMod val="75000"/>
                  </a:schemeClr>
                </a:solidFill>
              </a:rPr>
              <a:t>décrite</a:t>
            </a:r>
            <a:r>
              <a:rPr lang="fr-FR" altLang="fr-FR" sz="2500" dirty="0"/>
              <a:t> en termes d'une telle lésion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AB7D11AA-69A8-4C3F-8A7C-3BC762A853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4000" dirty="0"/>
              <a:t>Transmission de la douleur </a:t>
            </a:r>
            <a:r>
              <a:rPr lang="fr-FR" altLang="fr-FR" sz="3600" dirty="0"/>
              <a:t>:</a:t>
            </a:r>
            <a:br>
              <a:rPr lang="fr-FR" altLang="fr-FR" sz="3600" dirty="0"/>
            </a:br>
            <a:r>
              <a:rPr lang="fr-FR" altLang="fr-FR" sz="3600" dirty="0"/>
              <a:t>du stimulus à la moelle spinale</a:t>
            </a:r>
            <a:endParaRPr lang="fr-FR" altLang="fr-FR" sz="3200" dirty="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E76C6D7-8B97-4646-A208-DA74469E32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2133600"/>
            <a:ext cx="6480175" cy="43195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400" b="1" dirty="0"/>
              <a:t>Corps cellulaires</a:t>
            </a:r>
            <a:r>
              <a:rPr lang="fr-FR" altLang="fr-FR" sz="2400" dirty="0"/>
              <a:t> des protoneurones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dans les </a:t>
            </a:r>
            <a:r>
              <a:rPr lang="fr-FR" altLang="fr-FR" sz="2000" b="1" dirty="0"/>
              <a:t>ganglions dorsaux</a:t>
            </a:r>
            <a:r>
              <a:rPr lang="fr-FR" altLang="fr-FR" sz="2000" dirty="0"/>
              <a:t> de la moelle spinale ou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dans les </a:t>
            </a:r>
            <a:r>
              <a:rPr lang="fr-FR" altLang="fr-FR" sz="2000" b="1" dirty="0"/>
              <a:t>ganglions trijumeaux</a:t>
            </a:r>
            <a:r>
              <a:rPr lang="fr-FR" altLang="fr-FR" sz="2000" dirty="0"/>
              <a:t> pour les nerfs sensitifs de la tête.</a:t>
            </a:r>
          </a:p>
          <a:p>
            <a:pPr eaLnBrk="1" hangingPunct="1">
              <a:lnSpc>
                <a:spcPct val="90000"/>
              </a:lnSpc>
            </a:pPr>
            <a:endParaRPr lang="fr-FR" altLang="fr-FR" sz="2400" dirty="0"/>
          </a:p>
          <a:p>
            <a:pPr eaLnBrk="1" hangingPunct="1">
              <a:lnSpc>
                <a:spcPct val="90000"/>
              </a:lnSpc>
            </a:pPr>
            <a:r>
              <a:rPr lang="fr-FR" altLang="fr-FR" sz="2400" b="1" dirty="0">
                <a:solidFill>
                  <a:srgbClr val="FF0000"/>
                </a:solidFill>
              </a:rPr>
              <a:t>Synapses dans corne dorsale de la moelle spinale </a:t>
            </a:r>
            <a:r>
              <a:rPr lang="fr-FR" altLang="fr-FR" sz="2000" dirty="0"/>
              <a:t>dans différentes couches de la corne dorsale </a:t>
            </a:r>
          </a:p>
          <a:p>
            <a:pPr marL="342900" lvl="1" indent="0" eaLnBrk="1" hangingPunct="1">
              <a:lnSpc>
                <a:spcPct val="90000"/>
              </a:lnSpc>
              <a:buNone/>
            </a:pPr>
            <a:r>
              <a:rPr lang="fr-FR" altLang="fr-FR" sz="1600" dirty="0"/>
              <a:t>(</a:t>
            </a:r>
            <a:r>
              <a:rPr lang="fr-FR" altLang="fr-FR" sz="1400" dirty="0"/>
              <a:t>Couches I et II : neurones spécifiques de la douleur, Couche V : neurones non spécifiques de la douleur (WDR))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2000" dirty="0"/>
          </a:p>
          <a:p>
            <a:pPr lvl="2" eaLnBrk="1" hangingPunct="1">
              <a:lnSpc>
                <a:spcPct val="90000"/>
              </a:lnSpc>
            </a:pPr>
            <a:endParaRPr lang="fr-FR" altLang="fr-FR" sz="1800" b="1" dirty="0"/>
          </a:p>
          <a:p>
            <a:pPr lvl="2" eaLnBrk="1" hangingPunct="1">
              <a:lnSpc>
                <a:spcPct val="90000"/>
              </a:lnSpc>
            </a:pPr>
            <a:endParaRPr lang="fr-FR" altLang="fr-FR" sz="1800" b="1" dirty="0"/>
          </a:p>
          <a:p>
            <a:pPr lvl="2" eaLnBrk="1" hangingPunct="1">
              <a:lnSpc>
                <a:spcPct val="90000"/>
              </a:lnSpc>
            </a:pPr>
            <a:endParaRPr lang="fr-FR" altLang="fr-FR" sz="1800" b="1" dirty="0"/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id="{65E01FB9-CABC-47DB-AB15-EDADE24D9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2565400"/>
            <a:ext cx="284321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6">
            <a:extLst>
              <a:ext uri="{FF2B5EF4-FFF2-40B4-BE49-F238E27FC236}">
                <a16:creationId xmlns:a16="http://schemas.microsoft.com/office/drawing/2014/main" id="{16405FC5-B920-4C9C-BAEC-603BB43F1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4797425"/>
            <a:ext cx="2216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/>
              <a:t>coupe de moelle spinale et couches de Rexed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7769D18E-236D-4053-BD48-0932F23A3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4000" dirty="0"/>
              <a:t>Transmission de la douleur </a:t>
            </a:r>
            <a:r>
              <a:rPr lang="fr-FR" altLang="fr-FR" sz="3600" dirty="0"/>
              <a:t>:</a:t>
            </a:r>
            <a:br>
              <a:rPr lang="fr-FR" altLang="fr-FR" sz="3600" dirty="0"/>
            </a:br>
            <a:r>
              <a:rPr lang="fr-FR" altLang="fr-FR" sz="3600" dirty="0"/>
              <a:t>du stimulus à la moelle spinale</a:t>
            </a:r>
            <a:endParaRPr lang="fr-FR" altLang="fr-FR" sz="3200" dirty="0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D7B3F3AA-9BEB-4632-9DFA-78EF241C97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6551" y="2204864"/>
            <a:ext cx="7993063" cy="36734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fr-FR" altLang="fr-FR" sz="2400" b="1" dirty="0">
                <a:solidFill>
                  <a:srgbClr val="FF0000"/>
                </a:solidFill>
              </a:rPr>
              <a:t>Synapses</a:t>
            </a:r>
            <a:r>
              <a:rPr lang="fr-FR" altLang="fr-FR" sz="2400" dirty="0"/>
              <a:t> dans la corne dorsale de la moelle spinale vers un neurone ascendant </a:t>
            </a:r>
            <a:endParaRPr lang="fr-FR" altLang="fr-FR" sz="2400" b="1" dirty="0"/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10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2000" dirty="0"/>
              <a:t>Neurotransmetteur = </a:t>
            </a:r>
            <a:r>
              <a:rPr lang="fr-FR" altLang="fr-FR" sz="2200" b="1" dirty="0">
                <a:solidFill>
                  <a:schemeClr val="accent1"/>
                </a:solidFill>
              </a:rPr>
              <a:t>Glutamate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fr-FR" altLang="fr-FR" sz="24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2400" b="1" dirty="0"/>
              <a:t>Récepteurs post-synaptiques = </a:t>
            </a:r>
            <a:r>
              <a:rPr lang="fr-FR" altLang="fr-FR" sz="2400" b="1" dirty="0">
                <a:solidFill>
                  <a:schemeClr val="accent1"/>
                </a:solidFill>
              </a:rPr>
              <a:t>AMPA ionotropiques </a:t>
            </a:r>
            <a:r>
              <a:rPr lang="fr-FR" altLang="fr-FR" sz="2400" dirty="0"/>
              <a:t>(Na</a:t>
            </a:r>
            <a:r>
              <a:rPr lang="fr-FR" altLang="fr-FR" sz="2400" baseline="30000" dirty="0"/>
              <a:t>+</a:t>
            </a:r>
            <a:r>
              <a:rPr lang="fr-FR" altLang="fr-FR" sz="2400" dirty="0"/>
              <a:t>)</a:t>
            </a:r>
          </a:p>
          <a:p>
            <a:pPr lvl="2" eaLnBrk="1" hangingPunct="1">
              <a:lnSpc>
                <a:spcPct val="170000"/>
              </a:lnSpc>
              <a:defRPr/>
            </a:pPr>
            <a:endParaRPr lang="fr-FR" altLang="fr-FR" sz="1400" dirty="0"/>
          </a:p>
          <a:p>
            <a:pPr lvl="2" eaLnBrk="1" hangingPunct="1">
              <a:lnSpc>
                <a:spcPct val="80000"/>
              </a:lnSpc>
              <a:defRPr/>
            </a:pPr>
            <a:endParaRPr lang="fr-FR" altLang="fr-FR" sz="3000" b="1" dirty="0"/>
          </a:p>
          <a:p>
            <a:pPr lvl="2" eaLnBrk="1" hangingPunct="1">
              <a:lnSpc>
                <a:spcPct val="80000"/>
              </a:lnSpc>
              <a:defRPr/>
            </a:pPr>
            <a:endParaRPr lang="fr-FR" altLang="fr-FR" sz="12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4511B68B-3801-46CD-A977-CBB7166869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4000" dirty="0"/>
              <a:t>Transmission de la douleur </a:t>
            </a:r>
            <a:r>
              <a:rPr lang="fr-FR" altLang="fr-FR" sz="3600" dirty="0"/>
              <a:t>:</a:t>
            </a:r>
            <a:br>
              <a:rPr lang="fr-FR" altLang="fr-FR" sz="3600" dirty="0"/>
            </a:br>
            <a:r>
              <a:rPr lang="fr-FR" altLang="fr-FR" sz="3600" dirty="0"/>
              <a:t>du stimulus à la moelle spinale</a:t>
            </a:r>
            <a:endParaRPr lang="fr-FR" altLang="fr-FR" sz="3200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D656741D-CA87-42BE-9B97-15D8A0CCAB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060575"/>
            <a:ext cx="8351837" cy="4348163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800" b="1" dirty="0"/>
              <a:t>Second neurone</a:t>
            </a:r>
            <a:r>
              <a:rPr lang="fr-FR" altLang="fr-FR" dirty="0"/>
              <a:t> </a:t>
            </a:r>
            <a:r>
              <a:rPr lang="fr-FR" altLang="fr-FR" sz="2800" dirty="0"/>
              <a:t>de la voie nociceptive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fr-FR" altLang="fr-FR" sz="2000" dirty="0"/>
          </a:p>
          <a:p>
            <a:pPr lvl="1">
              <a:defRPr/>
            </a:pPr>
            <a:r>
              <a:rPr lang="fr-FR" altLang="fr-FR" sz="2000" dirty="0"/>
              <a:t>Neurone </a:t>
            </a:r>
            <a:r>
              <a:rPr lang="fr-FR" altLang="fr-FR" sz="2000" b="1" dirty="0"/>
              <a:t>ascendant</a:t>
            </a:r>
            <a:r>
              <a:rPr lang="fr-FR" altLang="fr-FR" sz="2000" dirty="0"/>
              <a:t> </a:t>
            </a:r>
            <a:r>
              <a:rPr lang="fr-FR" altLang="fr-FR" sz="2000" b="1" dirty="0">
                <a:solidFill>
                  <a:srgbClr val="0070C0"/>
                </a:solidFill>
              </a:rPr>
              <a:t>spécifique</a:t>
            </a:r>
            <a:r>
              <a:rPr lang="fr-FR" altLang="fr-FR" sz="2000" dirty="0"/>
              <a:t> de la nociception</a:t>
            </a:r>
            <a:endParaRPr lang="fr-FR" altLang="fr-FR" sz="2000" b="1" dirty="0">
              <a:solidFill>
                <a:srgbClr val="0070C0"/>
              </a:solidFill>
            </a:endParaRPr>
          </a:p>
          <a:p>
            <a:pPr lvl="1">
              <a:defRPr/>
            </a:pPr>
            <a:endParaRPr lang="fr-FR" altLang="fr-FR" sz="2000" dirty="0"/>
          </a:p>
          <a:p>
            <a:pPr lvl="1">
              <a:defRPr/>
            </a:pPr>
            <a:r>
              <a:rPr lang="fr-FR" altLang="fr-FR" sz="2000" dirty="0"/>
              <a:t>Neurone </a:t>
            </a:r>
            <a:r>
              <a:rPr lang="fr-FR" altLang="fr-FR" sz="2000" b="1" dirty="0"/>
              <a:t>ascendant</a:t>
            </a:r>
            <a:r>
              <a:rPr lang="fr-FR" altLang="fr-FR" sz="2000" dirty="0"/>
              <a:t> </a:t>
            </a:r>
            <a:r>
              <a:rPr lang="fr-FR" altLang="fr-FR" sz="2000" b="1" dirty="0">
                <a:solidFill>
                  <a:srgbClr val="0070C0"/>
                </a:solidFill>
              </a:rPr>
              <a:t>non spécifique </a:t>
            </a:r>
            <a:r>
              <a:rPr lang="fr-FR" altLang="fr-FR" sz="2000" dirty="0"/>
              <a:t>de la nociception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2000" b="1" dirty="0"/>
              <a:t>=</a:t>
            </a:r>
            <a:r>
              <a:rPr lang="fr-FR" altLang="fr-FR" sz="2000" dirty="0"/>
              <a:t> </a:t>
            </a:r>
            <a:r>
              <a:rPr lang="fr-FR" altLang="fr-FR" sz="2000" b="1" dirty="0"/>
              <a:t>neurone Wide </a:t>
            </a:r>
            <a:r>
              <a:rPr lang="fr-FR" altLang="fr-FR" sz="2000" b="1" dirty="0" err="1"/>
              <a:t>Dynamic</a:t>
            </a:r>
            <a:r>
              <a:rPr lang="fr-FR" altLang="fr-FR" sz="2000" b="1" dirty="0"/>
              <a:t> Range</a:t>
            </a:r>
            <a:endParaRPr lang="fr-FR" altLang="fr-FR" b="1" dirty="0"/>
          </a:p>
          <a:p>
            <a:pPr lvl="1">
              <a:buNone/>
              <a:defRPr/>
            </a:pPr>
            <a:endParaRPr lang="fr-FR" altLang="fr-FR" sz="2400" dirty="0"/>
          </a:p>
          <a:p>
            <a:pPr lvl="1">
              <a:buNone/>
              <a:defRPr/>
            </a:pPr>
            <a:endParaRPr lang="fr-FR" altLang="fr-FR" sz="2400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fr-FR" altLang="fr-FR" sz="2400" dirty="0"/>
          </a:p>
        </p:txBody>
      </p:sp>
      <p:sp>
        <p:nvSpPr>
          <p:cNvPr id="2" name="Accolade fermante 1">
            <a:extLst>
              <a:ext uri="{FF2B5EF4-FFF2-40B4-BE49-F238E27FC236}">
                <a16:creationId xmlns:a16="http://schemas.microsoft.com/office/drawing/2014/main" id="{0D6FC1C2-0FA8-400F-9155-CBF861B3DF16}"/>
              </a:ext>
            </a:extLst>
          </p:cNvPr>
          <p:cNvSpPr/>
          <p:nvPr/>
        </p:nvSpPr>
        <p:spPr>
          <a:xfrm>
            <a:off x="6516216" y="2852936"/>
            <a:ext cx="216024" cy="13255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9E81579-B708-44DF-A45D-47E37CE1F35D}"/>
              </a:ext>
            </a:extLst>
          </p:cNvPr>
          <p:cNvSpPr txBox="1"/>
          <p:nvPr/>
        </p:nvSpPr>
        <p:spPr>
          <a:xfrm>
            <a:off x="6840091" y="310021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= neurones de projection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5B50B42C-B748-46A8-9C70-CEA00F798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Transmission de la douleur :</a:t>
            </a:r>
            <a:br>
              <a:rPr lang="fr-FR" altLang="fr-FR" dirty="0"/>
            </a:br>
            <a:r>
              <a:rPr lang="fr-FR" altLang="fr-FR" sz="3200" dirty="0"/>
              <a:t>de la moelle spinale à l’encéphale</a:t>
            </a:r>
            <a:endParaRPr lang="fr-FR" altLang="fr-FR" sz="3200" dirty="0">
              <a:solidFill>
                <a:srgbClr val="FF0000"/>
              </a:solidFill>
            </a:endParaRP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62ED9C0E-720C-4236-B4EB-1E8BFAEBBA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2276475"/>
            <a:ext cx="7920037" cy="4105275"/>
          </a:xfrm>
        </p:spPr>
        <p:txBody>
          <a:bodyPr/>
          <a:lstStyle/>
          <a:p>
            <a:pPr eaLnBrk="1" hangingPunct="1"/>
            <a:r>
              <a:rPr lang="fr-FR" altLang="fr-FR" sz="2800" b="1" dirty="0"/>
              <a:t>Voies ascendantes</a:t>
            </a:r>
            <a:r>
              <a:rPr lang="fr-FR" altLang="fr-FR" sz="2800" dirty="0"/>
              <a:t> des neurones de projection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fr-FR" altLang="fr-FR" sz="1900" b="1" dirty="0"/>
          </a:p>
          <a:p>
            <a:pPr lvl="1" eaLnBrk="1" hangingPunct="1"/>
            <a:r>
              <a:rPr lang="fr-FR" altLang="fr-FR" sz="2100" dirty="0"/>
              <a:t>Voie </a:t>
            </a:r>
            <a:r>
              <a:rPr lang="fr-FR" altLang="fr-FR" sz="2100" dirty="0" err="1"/>
              <a:t>paléospinothalamique</a:t>
            </a:r>
            <a:endParaRPr lang="fr-FR" altLang="fr-FR" sz="2100" dirty="0"/>
          </a:p>
          <a:p>
            <a:pPr lvl="1" eaLnBrk="1" hangingPunct="1"/>
            <a:r>
              <a:rPr lang="fr-FR" altLang="fr-FR" sz="2100" dirty="0"/>
              <a:t>Voie </a:t>
            </a:r>
            <a:r>
              <a:rPr lang="fr-FR" altLang="fr-FR" sz="2100" dirty="0" err="1"/>
              <a:t>néospinothalamique</a:t>
            </a:r>
            <a:endParaRPr lang="fr-FR" altLang="fr-FR" sz="3200" dirty="0"/>
          </a:p>
        </p:txBody>
      </p:sp>
      <p:sp>
        <p:nvSpPr>
          <p:cNvPr id="77828" name="Rectangle 4">
            <a:extLst>
              <a:ext uri="{FF2B5EF4-FFF2-40B4-BE49-F238E27FC236}">
                <a16:creationId xmlns:a16="http://schemas.microsoft.com/office/drawing/2014/main" id="{987D8318-432F-4FEE-98BD-5347F2718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237" y="4725144"/>
            <a:ext cx="7250113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fr-FR" altLang="fr-FR" sz="2400"/>
              <a:t>Relais dans </a:t>
            </a:r>
            <a:r>
              <a:rPr lang="fr-FR" altLang="fr-FR" sz="2400" b="1"/>
              <a:t>différentes structures de l’encéphale</a:t>
            </a:r>
          </a:p>
          <a:p>
            <a:pPr algn="ctr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fr-FR" altLang="fr-FR" sz="2400" b="1">
                <a:solidFill>
                  <a:srgbClr val="FF0000"/>
                </a:solidFill>
              </a:rPr>
              <a:t>= pas de centre de la douleur   </a:t>
            </a:r>
          </a:p>
        </p:txBody>
      </p:sp>
      <p:sp>
        <p:nvSpPr>
          <p:cNvPr id="77829" name="AutoShape 5">
            <a:extLst>
              <a:ext uri="{FF2B5EF4-FFF2-40B4-BE49-F238E27FC236}">
                <a16:creationId xmlns:a16="http://schemas.microsoft.com/office/drawing/2014/main" id="{8CDC84C9-6C1F-49A1-950A-F8EFA8F38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4697969"/>
            <a:ext cx="647700" cy="6477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1A7D849-F05D-4E9F-A8F0-A758D95CF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Transmission de la douleur :</a:t>
            </a:r>
            <a:br>
              <a:rPr lang="fr-FR" altLang="fr-FR" dirty="0"/>
            </a:br>
            <a:r>
              <a:rPr lang="fr-FR" altLang="fr-FR" sz="3600" dirty="0"/>
              <a:t>de la moelle spinale à l’encéphale</a:t>
            </a:r>
            <a:endParaRPr lang="fr-FR" altLang="fr-FR" sz="3200" dirty="0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3C6F971B-BBFD-442D-A186-2EAED9FAF0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841500"/>
            <a:ext cx="8248604" cy="36750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altLang="fr-FR" sz="2400" b="1" dirty="0"/>
              <a:t>Voie </a:t>
            </a:r>
            <a:r>
              <a:rPr lang="fr-FR" altLang="fr-FR" sz="2400" b="1" dirty="0" err="1"/>
              <a:t>paléospinothalamique</a:t>
            </a:r>
            <a:r>
              <a:rPr lang="fr-FR" altLang="fr-FR" sz="2400" b="1" dirty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altLang="fr-FR" sz="2000" dirty="0"/>
              <a:t>Conduction lente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altLang="fr-FR" sz="2000" dirty="0"/>
              <a:t>Pas de </a:t>
            </a:r>
            <a:r>
              <a:rPr lang="fr-FR" altLang="fr-FR" sz="2000" dirty="0" err="1"/>
              <a:t>somatotopie</a:t>
            </a:r>
            <a:r>
              <a:rPr lang="fr-FR" altLang="fr-FR" sz="2000" dirty="0"/>
              <a:t> = </a:t>
            </a:r>
            <a:r>
              <a:rPr lang="fr-FR" altLang="fr-FR" sz="2000" b="1" dirty="0"/>
              <a:t>mauvaise localisation</a:t>
            </a:r>
          </a:p>
          <a:p>
            <a:pPr marL="45720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r-FR" altLang="fr-FR" sz="20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altLang="fr-FR" sz="2000" dirty="0"/>
              <a:t>Se projette sur le </a:t>
            </a:r>
            <a:r>
              <a:rPr lang="fr-FR" altLang="fr-FR" sz="2000" b="1" dirty="0"/>
              <a:t>thalamus</a:t>
            </a:r>
            <a:r>
              <a:rPr lang="fr-FR" altLang="fr-FR" sz="2000" dirty="0"/>
              <a:t> (perception des informations sensorielles, réactions motrices)</a:t>
            </a:r>
          </a:p>
          <a:p>
            <a:pPr marL="45720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r-FR" altLang="fr-FR" sz="20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altLang="fr-FR" sz="2000" dirty="0"/>
              <a:t>Projections sur 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altLang="fr-FR" sz="2000" b="1" dirty="0"/>
              <a:t>Formation réticulée </a:t>
            </a:r>
            <a:r>
              <a:rPr lang="fr-FR" altLang="fr-FR" sz="2000" dirty="0"/>
              <a:t>(Éveil, modulation de la douleur)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altLang="fr-FR" sz="2000" b="1" dirty="0"/>
              <a:t>Système limbique </a:t>
            </a:r>
            <a:r>
              <a:rPr lang="fr-FR" altLang="fr-FR" sz="2000" dirty="0"/>
              <a:t>(apprentissage)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altLang="fr-FR" sz="2000" b="1" dirty="0"/>
              <a:t>Hypothalamus</a:t>
            </a:r>
            <a:r>
              <a:rPr lang="fr-FR" altLang="fr-FR" sz="2000" dirty="0"/>
              <a:t> (réponses endocrines et autonomes)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fr-FR" altLang="fr-FR" sz="20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altLang="fr-FR" sz="2000" dirty="0"/>
              <a:t>Troisième neurone vers le cortex cérébral 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altLang="fr-FR" sz="2000" b="1" dirty="0"/>
          </a:p>
        </p:txBody>
      </p:sp>
      <p:sp>
        <p:nvSpPr>
          <p:cNvPr id="81924" name="Rectangle 5">
            <a:extLst>
              <a:ext uri="{FF2B5EF4-FFF2-40B4-BE49-F238E27FC236}">
                <a16:creationId xmlns:a16="http://schemas.microsoft.com/office/drawing/2014/main" id="{DEB5F49A-F937-427D-B8F0-6CD2A340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5687861"/>
            <a:ext cx="84930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/>
              <a:t>	Douleur + </a:t>
            </a:r>
            <a:r>
              <a:rPr lang="fr-FR" altLang="fr-FR" sz="2400" b="1" dirty="0">
                <a:solidFill>
                  <a:schemeClr val="accent1">
                    <a:lumMod val="75000"/>
                  </a:schemeClr>
                </a:solidFill>
              </a:rPr>
              <a:t>composante affective </a:t>
            </a:r>
            <a:r>
              <a:rPr lang="fr-FR" altLang="fr-FR" sz="2400" dirty="0"/>
              <a:t>et comportementale</a:t>
            </a:r>
          </a:p>
        </p:txBody>
      </p:sp>
      <p:sp>
        <p:nvSpPr>
          <p:cNvPr id="81925" name="AutoShape 6">
            <a:extLst>
              <a:ext uri="{FF2B5EF4-FFF2-40B4-BE49-F238E27FC236}">
                <a16:creationId xmlns:a16="http://schemas.microsoft.com/office/drawing/2014/main" id="{3E8B308F-BB5D-439D-B359-B4400E1C0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50" y="5716436"/>
            <a:ext cx="576262" cy="431800"/>
          </a:xfrm>
          <a:prstGeom prst="rightArrow">
            <a:avLst>
              <a:gd name="adj1" fmla="val 50000"/>
              <a:gd name="adj2" fmla="val 33364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CE5B3639-EEB1-4292-BF1D-6CDEF4A63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Transmission de la douleur :</a:t>
            </a:r>
            <a:br>
              <a:rPr lang="fr-FR" altLang="fr-FR" dirty="0"/>
            </a:br>
            <a:r>
              <a:rPr lang="fr-FR" altLang="fr-FR" sz="3600" dirty="0"/>
              <a:t>de la moelle spinale à l’encéphale</a:t>
            </a:r>
            <a:endParaRPr lang="fr-FR" altLang="fr-FR" sz="3200" dirty="0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A0866309-CE1E-42A8-90F6-9D4F7704B3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2133600"/>
            <a:ext cx="7775575" cy="38877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400" b="1" dirty="0"/>
              <a:t>Voie </a:t>
            </a:r>
            <a:r>
              <a:rPr lang="fr-FR" altLang="fr-FR" sz="2400" b="1" dirty="0" err="1"/>
              <a:t>néospinothalamique</a:t>
            </a:r>
            <a:endParaRPr lang="fr-FR" altLang="fr-FR" sz="2400" b="1" dirty="0"/>
          </a:p>
          <a:p>
            <a:pPr eaLnBrk="1" hangingPunct="1">
              <a:lnSpc>
                <a:spcPct val="80000"/>
              </a:lnSpc>
            </a:pPr>
            <a:endParaRPr lang="fr-FR" altLang="fr-FR" sz="1600" b="1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b="1" dirty="0"/>
              <a:t>Seulement chez les mammifères 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dirty="0"/>
              <a:t>Conduction rapide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b="1" dirty="0"/>
              <a:t>Somatotopie =</a:t>
            </a:r>
            <a:r>
              <a:rPr lang="fr-FR" altLang="fr-FR" sz="2000" dirty="0"/>
              <a:t> localisation de la douleur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000" dirty="0"/>
          </a:p>
          <a:p>
            <a:pPr lvl="1" eaLnBrk="1" hangingPunct="1">
              <a:lnSpc>
                <a:spcPct val="80000"/>
              </a:lnSpc>
            </a:pPr>
            <a:endParaRPr lang="fr-FR" altLang="fr-FR" sz="2000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dirty="0"/>
              <a:t>Relais du thalamus vers un 3</a:t>
            </a:r>
            <a:r>
              <a:rPr lang="fr-FR" altLang="fr-FR" sz="2000" baseline="30000" dirty="0"/>
              <a:t>ème</a:t>
            </a:r>
            <a:r>
              <a:rPr lang="fr-FR" altLang="fr-FR" sz="2000" dirty="0"/>
              <a:t> neurone se terminant sur le </a:t>
            </a:r>
            <a:r>
              <a:rPr lang="fr-FR" altLang="fr-FR" sz="2000" b="1" dirty="0">
                <a:solidFill>
                  <a:srgbClr val="FF0000"/>
                </a:solidFill>
              </a:rPr>
              <a:t>cortex somatosensoriel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000" b="1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dirty="0"/>
              <a:t>Toutes les fibres décussent (≠ autres voies) au niveau de la moelle spinale</a:t>
            </a:r>
          </a:p>
          <a:p>
            <a:pPr eaLnBrk="1" hangingPunct="1">
              <a:lnSpc>
                <a:spcPct val="80000"/>
              </a:lnSpc>
            </a:pPr>
            <a:endParaRPr lang="fr-FR" altLang="fr-FR" sz="2400" b="1" dirty="0"/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7C40F349-9099-4D8D-9576-0D78EFDDD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21074"/>
            <a:ext cx="86405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/>
              <a:t>	Douleur </a:t>
            </a:r>
            <a:r>
              <a:rPr lang="fr-FR" altLang="fr-FR" sz="2000" dirty="0"/>
              <a:t>+ </a:t>
            </a:r>
            <a:r>
              <a:rPr lang="fr-FR" altLang="fr-FR" sz="2400" b="1" dirty="0">
                <a:solidFill>
                  <a:schemeClr val="accent1">
                    <a:lumMod val="75000"/>
                  </a:schemeClr>
                </a:solidFill>
              </a:rPr>
              <a:t>Localisation et identification de la douleur</a:t>
            </a:r>
            <a:endParaRPr lang="fr-FR" alt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973" name="AutoShape 5">
            <a:extLst>
              <a:ext uri="{FF2B5EF4-FFF2-40B4-BE49-F238E27FC236}">
                <a16:creationId xmlns:a16="http://schemas.microsoft.com/office/drawing/2014/main" id="{9AC538E9-CCAD-40FD-A57F-55FE15F3E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58" y="6020404"/>
            <a:ext cx="576262" cy="431800"/>
          </a:xfrm>
          <a:prstGeom prst="rightArrow">
            <a:avLst>
              <a:gd name="adj1" fmla="val 50000"/>
              <a:gd name="adj2" fmla="val 33364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>
            <a:extLst>
              <a:ext uri="{FF2B5EF4-FFF2-40B4-BE49-F238E27FC236}">
                <a16:creationId xmlns:a16="http://schemas.microsoft.com/office/drawing/2014/main" id="{7A1B02C1-4E64-4B78-9E3D-11DBAA899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1275"/>
            <a:ext cx="7921625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0554AF6-03A4-412E-BDF7-4791667956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371600"/>
          </a:xfrm>
        </p:spPr>
        <p:txBody>
          <a:bodyPr/>
          <a:lstStyle/>
          <a:p>
            <a:pPr eaLnBrk="1" hangingPunct="1"/>
            <a:r>
              <a:rPr lang="fr-FR" altLang="fr-FR" sz="4000"/>
              <a:t>Neurophysiologie de la douleur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513D83A-EF9F-4165-ACA9-A246F0BEAF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700213"/>
            <a:ext cx="8208963" cy="424973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fr-FR" altLang="fr-FR" sz="2400" b="1" dirty="0"/>
              <a:t>Douleur chez les animaux domestiques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Définitions de la douleur chez l’animal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Définitions des termes décrivant la douleur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2000" dirty="0"/>
          </a:p>
          <a:p>
            <a:pPr eaLnBrk="1" hangingPunct="1">
              <a:lnSpc>
                <a:spcPct val="90000"/>
              </a:lnSpc>
            </a:pPr>
            <a:r>
              <a:rPr lang="fr-FR" altLang="fr-FR" sz="2400" b="1" dirty="0"/>
              <a:t>Transmission de la douleur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Du stimulus nociceptif à la moelle spinale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De la moelle à l’encéphale 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2000" dirty="0"/>
          </a:p>
          <a:p>
            <a:pPr eaLnBrk="1" hangingPunct="1">
              <a:lnSpc>
                <a:spcPct val="90000"/>
              </a:lnSpc>
            </a:pPr>
            <a:r>
              <a:rPr lang="fr-FR" altLang="fr-FR" sz="2400" b="1" dirty="0"/>
              <a:t>Modulation de la douleur</a:t>
            </a:r>
            <a:endParaRPr lang="fr-FR" altLang="fr-FR" sz="2000" b="1" dirty="0"/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Modulation segmentaire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Modulation par les voies descendantes inhibitrices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2000" dirty="0"/>
          </a:p>
          <a:p>
            <a:pPr eaLnBrk="1" hangingPunct="1">
              <a:lnSpc>
                <a:spcPct val="90000"/>
              </a:lnSpc>
            </a:pPr>
            <a:r>
              <a:rPr lang="fr-FR" altLang="fr-FR" sz="2400" b="1" dirty="0"/>
              <a:t>Sensibilisation à la douleur</a:t>
            </a:r>
            <a:endParaRPr lang="fr-FR" altLang="fr-FR" sz="2000" b="1" dirty="0"/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Sensibilisation périphérique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Sensibilisation centrale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2000" dirty="0"/>
          </a:p>
        </p:txBody>
      </p:sp>
    </p:spTree>
    <p:extLst>
      <p:ext uri="{BB962C8B-B14F-4D97-AF65-F5344CB8AC3E}">
        <p14:creationId xmlns:p14="http://schemas.microsoft.com/office/powerpoint/2010/main" val="21355463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39B1E1EE-7A0F-478A-8DEF-EA927046A3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137319"/>
            <a:ext cx="7886700" cy="1325563"/>
          </a:xfrm>
        </p:spPr>
        <p:txBody>
          <a:bodyPr/>
          <a:lstStyle/>
          <a:p>
            <a:pPr eaLnBrk="1" hangingPunct="1"/>
            <a:r>
              <a:rPr lang="fr-FR" altLang="fr-FR" sz="3600" dirty="0"/>
              <a:t>Modulation de la douleur </a:t>
            </a:r>
            <a:br>
              <a:rPr lang="fr-FR" altLang="fr-FR" sz="3600" dirty="0"/>
            </a:br>
            <a:r>
              <a:rPr lang="fr-FR" altLang="fr-FR" sz="3200" dirty="0"/>
              <a:t>modulation segmentaire de la douleur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2DA10996-5082-4C1F-A47F-844291AF45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2060575"/>
            <a:ext cx="8353425" cy="4114800"/>
          </a:xfrm>
        </p:spPr>
        <p:txBody>
          <a:bodyPr/>
          <a:lstStyle/>
          <a:p>
            <a:pPr marL="0" indent="0">
              <a:buNone/>
            </a:pPr>
            <a:r>
              <a:rPr lang="fr-FR" altLang="fr-FR" sz="2700" b="1" dirty="0"/>
              <a:t>Théorie du portillon = </a:t>
            </a:r>
            <a:r>
              <a:rPr lang="fr-FR" altLang="fr-FR" sz="2700" b="1" dirty="0" err="1"/>
              <a:t>Gate</a:t>
            </a:r>
            <a:r>
              <a:rPr lang="fr-FR" altLang="fr-FR" sz="2700" b="1" dirty="0"/>
              <a:t> control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fr-FR" altLang="fr-FR" sz="1900" dirty="0"/>
              <a:t>(</a:t>
            </a:r>
            <a:r>
              <a:rPr lang="fr-FR" altLang="fr-FR" sz="1900" dirty="0" err="1"/>
              <a:t>Melzack</a:t>
            </a:r>
            <a:r>
              <a:rPr lang="fr-FR" altLang="fr-FR" sz="1900" dirty="0"/>
              <a:t> et Wall 1965)</a:t>
            </a:r>
            <a:endParaRPr lang="fr-FR" altLang="fr-FR" sz="1900" dirty="0">
              <a:solidFill>
                <a:srgbClr val="FF0000"/>
              </a:solidFill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B210955E-FC05-4437-9F2C-945BBD1E3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6035675"/>
            <a:ext cx="3919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Fibres de la nociception (C ou A</a:t>
            </a:r>
            <a:r>
              <a:rPr lang="el-GR" altLang="fr-FR" sz="1800" b="1">
                <a:solidFill>
                  <a:srgbClr val="FF0000"/>
                </a:solidFill>
              </a:rPr>
              <a:t>δ</a:t>
            </a:r>
            <a:r>
              <a:rPr lang="fr-FR" altLang="fr-FR" sz="1800" b="1">
                <a:solidFill>
                  <a:srgbClr val="FF000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fr-FR" sz="1800" b="1">
              <a:solidFill>
                <a:srgbClr val="FF0000"/>
              </a:solidFill>
            </a:endParaRPr>
          </a:p>
        </p:txBody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55A1B563-2272-4A50-9831-EB008A1F6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3436938"/>
            <a:ext cx="1236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bg2"/>
                </a:solidFill>
              </a:rPr>
              <a:t>Fibres </a:t>
            </a:r>
            <a:r>
              <a:rPr lang="fr-FR" altLang="fr-FR" sz="1800" b="1">
                <a:solidFill>
                  <a:schemeClr val="bg2"/>
                </a:solidFill>
                <a:latin typeface="Tahoma" panose="020B0604030504040204" pitchFamily="34" charset="0"/>
              </a:rPr>
              <a:t>A</a:t>
            </a:r>
            <a:r>
              <a:rPr lang="el-GR" altLang="fr-FR" sz="1800" b="1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β</a:t>
            </a:r>
          </a:p>
        </p:txBody>
      </p:sp>
      <p:sp>
        <p:nvSpPr>
          <p:cNvPr id="69638" name="Line 10">
            <a:extLst>
              <a:ext uri="{FF2B5EF4-FFF2-40B4-BE49-F238E27FC236}">
                <a16:creationId xmlns:a16="http://schemas.microsoft.com/office/drawing/2014/main" id="{8D783559-C450-4317-8C60-38E753EA26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3789363"/>
            <a:ext cx="2592387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639" name="Arc 11">
            <a:extLst>
              <a:ext uri="{FF2B5EF4-FFF2-40B4-BE49-F238E27FC236}">
                <a16:creationId xmlns:a16="http://schemas.microsoft.com/office/drawing/2014/main" id="{B0CAA4D4-6CEB-482D-A2EF-EC00E39D8570}"/>
              </a:ext>
            </a:extLst>
          </p:cNvPr>
          <p:cNvSpPr>
            <a:spLocks/>
          </p:cNvSpPr>
          <p:nvPr/>
        </p:nvSpPr>
        <p:spPr bwMode="auto">
          <a:xfrm>
            <a:off x="5292725" y="3789363"/>
            <a:ext cx="647700" cy="661987"/>
          </a:xfrm>
          <a:custGeom>
            <a:avLst/>
            <a:gdLst>
              <a:gd name="T0" fmla="*/ 0 w 21600"/>
              <a:gd name="T1" fmla="*/ 0 h 22194"/>
              <a:gd name="T2" fmla="*/ 2147483646 w 21600"/>
              <a:gd name="T3" fmla="*/ 2147483646 h 22194"/>
              <a:gd name="T4" fmla="*/ 0 w 21600"/>
              <a:gd name="T5" fmla="*/ 2147483646 h 22194"/>
              <a:gd name="T6" fmla="*/ 0 60000 65536"/>
              <a:gd name="T7" fmla="*/ 0 60000 65536"/>
              <a:gd name="T8" fmla="*/ 0 60000 65536"/>
              <a:gd name="T9" fmla="*/ 0 w 21600"/>
              <a:gd name="T10" fmla="*/ 0 h 22194"/>
              <a:gd name="T11" fmla="*/ 21600 w 21600"/>
              <a:gd name="T12" fmla="*/ 22194 h 22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19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98"/>
                  <a:pt x="21597" y="21996"/>
                  <a:pt x="21591" y="22193"/>
                </a:cubicBezTo>
              </a:path>
              <a:path w="21600" h="2219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98"/>
                  <a:pt x="21597" y="21996"/>
                  <a:pt x="21591" y="2219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640" name="Line 12">
            <a:extLst>
              <a:ext uri="{FF2B5EF4-FFF2-40B4-BE49-F238E27FC236}">
                <a16:creationId xmlns:a16="http://schemas.microsoft.com/office/drawing/2014/main" id="{FCE31629-2458-49D0-928E-8FEB76E4FC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2700" y="3789363"/>
            <a:ext cx="0" cy="719137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641" name="Oval 13">
            <a:extLst>
              <a:ext uri="{FF2B5EF4-FFF2-40B4-BE49-F238E27FC236}">
                <a16:creationId xmlns:a16="http://schemas.microsoft.com/office/drawing/2014/main" id="{196DAE68-230D-4D96-9DC1-613CF79BC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652963"/>
            <a:ext cx="647700" cy="576262"/>
          </a:xfrm>
          <a:prstGeom prst="ellipse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9642" name="Line 14">
            <a:extLst>
              <a:ext uri="{FF2B5EF4-FFF2-40B4-BE49-F238E27FC236}">
                <a16:creationId xmlns:a16="http://schemas.microsoft.com/office/drawing/2014/main" id="{9309DD83-EAF4-42A1-B88B-1740DAD58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875" y="5949950"/>
            <a:ext cx="25923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643" name="Line 15">
            <a:extLst>
              <a:ext uri="{FF2B5EF4-FFF2-40B4-BE49-F238E27FC236}">
                <a16:creationId xmlns:a16="http://schemas.microsoft.com/office/drawing/2014/main" id="{3BD0B13C-C44E-4D12-A880-CEA05FE2CF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2700" y="5373688"/>
            <a:ext cx="0" cy="576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644" name="Arc 16">
            <a:extLst>
              <a:ext uri="{FF2B5EF4-FFF2-40B4-BE49-F238E27FC236}">
                <a16:creationId xmlns:a16="http://schemas.microsoft.com/office/drawing/2014/main" id="{14178EE8-D2FE-49C5-94FB-4DF6D8A25571}"/>
              </a:ext>
            </a:extLst>
          </p:cNvPr>
          <p:cNvSpPr>
            <a:spLocks/>
          </p:cNvSpPr>
          <p:nvPr/>
        </p:nvSpPr>
        <p:spPr bwMode="auto">
          <a:xfrm flipV="1">
            <a:off x="5076825" y="5272088"/>
            <a:ext cx="792163" cy="676275"/>
          </a:xfrm>
          <a:custGeom>
            <a:avLst/>
            <a:gdLst>
              <a:gd name="T0" fmla="*/ 2147483646 w 21600"/>
              <a:gd name="T1" fmla="*/ 0 h 22483"/>
              <a:gd name="T2" fmla="*/ 2147483646 w 21600"/>
              <a:gd name="T3" fmla="*/ 2147483646 h 22483"/>
              <a:gd name="T4" fmla="*/ 0 w 21600"/>
              <a:gd name="T5" fmla="*/ 2147483646 h 22483"/>
              <a:gd name="T6" fmla="*/ 0 60000 65536"/>
              <a:gd name="T7" fmla="*/ 0 60000 65536"/>
              <a:gd name="T8" fmla="*/ 0 60000 65536"/>
              <a:gd name="T9" fmla="*/ 0 w 21600"/>
              <a:gd name="T10" fmla="*/ 0 h 22483"/>
              <a:gd name="T11" fmla="*/ 21600 w 21600"/>
              <a:gd name="T12" fmla="*/ 22483 h 224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483" fill="none" extrusionOk="0">
                <a:moveTo>
                  <a:pt x="689" y="-1"/>
                </a:moveTo>
                <a:cubicBezTo>
                  <a:pt x="12344" y="371"/>
                  <a:pt x="21600" y="9927"/>
                  <a:pt x="21600" y="21589"/>
                </a:cubicBezTo>
                <a:cubicBezTo>
                  <a:pt x="21600" y="21887"/>
                  <a:pt x="21593" y="22185"/>
                  <a:pt x="21581" y="22483"/>
                </a:cubicBezTo>
              </a:path>
              <a:path w="21600" h="22483" stroke="0" extrusionOk="0">
                <a:moveTo>
                  <a:pt x="689" y="-1"/>
                </a:moveTo>
                <a:cubicBezTo>
                  <a:pt x="12344" y="371"/>
                  <a:pt x="21600" y="9927"/>
                  <a:pt x="21600" y="21589"/>
                </a:cubicBezTo>
                <a:cubicBezTo>
                  <a:pt x="21600" y="21887"/>
                  <a:pt x="21593" y="22185"/>
                  <a:pt x="21581" y="22483"/>
                </a:cubicBezTo>
                <a:lnTo>
                  <a:pt x="0" y="21589"/>
                </a:lnTo>
                <a:lnTo>
                  <a:pt x="689" y="-1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645" name="Oval 17">
            <a:extLst>
              <a:ext uri="{FF2B5EF4-FFF2-40B4-BE49-F238E27FC236}">
                <a16:creationId xmlns:a16="http://schemas.microsoft.com/office/drawing/2014/main" id="{3862736C-76D3-4D2E-9C24-603F1B096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581525"/>
            <a:ext cx="647700" cy="576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grpSp>
        <p:nvGrpSpPr>
          <p:cNvPr id="69646" name="Group 18">
            <a:extLst>
              <a:ext uri="{FF2B5EF4-FFF2-40B4-BE49-F238E27FC236}">
                <a16:creationId xmlns:a16="http://schemas.microsoft.com/office/drawing/2014/main" id="{FD017B70-D03D-4052-B424-6972874719C9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5229225"/>
            <a:ext cx="215900" cy="144463"/>
            <a:chOff x="1156" y="3113"/>
            <a:chExt cx="182" cy="136"/>
          </a:xfrm>
        </p:grpSpPr>
        <p:sp>
          <p:nvSpPr>
            <p:cNvPr id="69674" name="Line 19">
              <a:extLst>
                <a:ext uri="{FF2B5EF4-FFF2-40B4-BE49-F238E27FC236}">
                  <a16:creationId xmlns:a16="http://schemas.microsoft.com/office/drawing/2014/main" id="{54DAFD17-F392-434A-B8BB-3DBD3B827F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3113"/>
              <a:ext cx="91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675" name="Line 20">
              <a:extLst>
                <a:ext uri="{FF2B5EF4-FFF2-40B4-BE49-F238E27FC236}">
                  <a16:creationId xmlns:a16="http://schemas.microsoft.com/office/drawing/2014/main" id="{7FAF25EE-1F42-47A7-A5E6-1154EA84B2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7" y="3113"/>
              <a:ext cx="91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9647" name="Group 21">
            <a:extLst>
              <a:ext uri="{FF2B5EF4-FFF2-40B4-BE49-F238E27FC236}">
                <a16:creationId xmlns:a16="http://schemas.microsoft.com/office/drawing/2014/main" id="{4AEEDC00-F543-4CBE-A8FC-DBF5BD3E3A0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708400" y="4508500"/>
            <a:ext cx="215900" cy="144463"/>
            <a:chOff x="1156" y="3113"/>
            <a:chExt cx="182" cy="136"/>
          </a:xfrm>
        </p:grpSpPr>
        <p:sp>
          <p:nvSpPr>
            <p:cNvPr id="69672" name="Line 22">
              <a:extLst>
                <a:ext uri="{FF2B5EF4-FFF2-40B4-BE49-F238E27FC236}">
                  <a16:creationId xmlns:a16="http://schemas.microsoft.com/office/drawing/2014/main" id="{5634962B-9D45-4E50-BDCD-3ACA158F31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3113"/>
              <a:ext cx="91" cy="13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673" name="Line 23">
              <a:extLst>
                <a:ext uri="{FF2B5EF4-FFF2-40B4-BE49-F238E27FC236}">
                  <a16:creationId xmlns:a16="http://schemas.microsoft.com/office/drawing/2014/main" id="{29A2947B-E7D3-4405-93DF-6BAFF6E9C3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7" y="3113"/>
              <a:ext cx="91" cy="13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9648" name="Group 24">
            <a:extLst>
              <a:ext uri="{FF2B5EF4-FFF2-40B4-BE49-F238E27FC236}">
                <a16:creationId xmlns:a16="http://schemas.microsoft.com/office/drawing/2014/main" id="{5BCDC062-A3EF-47A4-AC59-24A2D8201A56}"/>
              </a:ext>
            </a:extLst>
          </p:cNvPr>
          <p:cNvGrpSpPr>
            <a:grpSpLocks/>
          </p:cNvGrpSpPr>
          <p:nvPr/>
        </p:nvGrpSpPr>
        <p:grpSpPr bwMode="auto">
          <a:xfrm>
            <a:off x="5767388" y="5157788"/>
            <a:ext cx="215900" cy="144462"/>
            <a:chOff x="1156" y="3113"/>
            <a:chExt cx="182" cy="136"/>
          </a:xfrm>
        </p:grpSpPr>
        <p:sp>
          <p:nvSpPr>
            <p:cNvPr id="69670" name="Line 25">
              <a:extLst>
                <a:ext uri="{FF2B5EF4-FFF2-40B4-BE49-F238E27FC236}">
                  <a16:creationId xmlns:a16="http://schemas.microsoft.com/office/drawing/2014/main" id="{E0E8F342-A742-472C-AD40-85EFB9EB38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3113"/>
              <a:ext cx="91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671" name="Line 26">
              <a:extLst>
                <a:ext uri="{FF2B5EF4-FFF2-40B4-BE49-F238E27FC236}">
                  <a16:creationId xmlns:a16="http://schemas.microsoft.com/office/drawing/2014/main" id="{F8CDACAC-F5A7-41B5-9D0E-50ECC7C6E8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7" y="3113"/>
              <a:ext cx="91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9649" name="Group 27">
            <a:extLst>
              <a:ext uri="{FF2B5EF4-FFF2-40B4-BE49-F238E27FC236}">
                <a16:creationId xmlns:a16="http://schemas.microsoft.com/office/drawing/2014/main" id="{ECE25276-934A-4CFB-8410-75D24B8E827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810250" y="4437063"/>
            <a:ext cx="215900" cy="144462"/>
            <a:chOff x="1156" y="3113"/>
            <a:chExt cx="182" cy="136"/>
          </a:xfrm>
        </p:grpSpPr>
        <p:sp>
          <p:nvSpPr>
            <p:cNvPr id="69668" name="Line 28">
              <a:extLst>
                <a:ext uri="{FF2B5EF4-FFF2-40B4-BE49-F238E27FC236}">
                  <a16:creationId xmlns:a16="http://schemas.microsoft.com/office/drawing/2014/main" id="{4E21092D-6FF3-45F9-ACB4-D979F5F760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3113"/>
              <a:ext cx="91" cy="13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669" name="Line 29">
              <a:extLst>
                <a:ext uri="{FF2B5EF4-FFF2-40B4-BE49-F238E27FC236}">
                  <a16:creationId xmlns:a16="http://schemas.microsoft.com/office/drawing/2014/main" id="{7A91239E-28B8-421B-86DB-66CBA6DCF3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7" y="3113"/>
              <a:ext cx="91" cy="13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9650" name="Line 30">
            <a:extLst>
              <a:ext uri="{FF2B5EF4-FFF2-40B4-BE49-F238E27FC236}">
                <a16:creationId xmlns:a16="http://schemas.microsoft.com/office/drawing/2014/main" id="{619BA5EE-65F1-48B0-A3F0-8CDBDE9C22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0200" y="4941888"/>
            <a:ext cx="8636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651" name="Line 31">
            <a:extLst>
              <a:ext uri="{FF2B5EF4-FFF2-40B4-BE49-F238E27FC236}">
                <a16:creationId xmlns:a16="http://schemas.microsoft.com/office/drawing/2014/main" id="{7C8505D8-7F29-4BAE-8F15-8E2232E6B9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03800" y="4292600"/>
            <a:ext cx="720725" cy="649288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652" name="Line 32">
            <a:extLst>
              <a:ext uri="{FF2B5EF4-FFF2-40B4-BE49-F238E27FC236}">
                <a16:creationId xmlns:a16="http://schemas.microsoft.com/office/drawing/2014/main" id="{91F73C36-E084-473B-89E9-8D2F8286DED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3800" y="4941888"/>
            <a:ext cx="576263" cy="431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69653" name="Group 33">
            <a:extLst>
              <a:ext uri="{FF2B5EF4-FFF2-40B4-BE49-F238E27FC236}">
                <a16:creationId xmlns:a16="http://schemas.microsoft.com/office/drawing/2014/main" id="{EFFE0E7F-5107-4F3F-B26E-3544C2E59F46}"/>
              </a:ext>
            </a:extLst>
          </p:cNvPr>
          <p:cNvGrpSpPr>
            <a:grpSpLocks/>
          </p:cNvGrpSpPr>
          <p:nvPr/>
        </p:nvGrpSpPr>
        <p:grpSpPr bwMode="auto">
          <a:xfrm rot="3099044">
            <a:off x="5689600" y="4111625"/>
            <a:ext cx="184150" cy="260350"/>
            <a:chOff x="1156" y="3113"/>
            <a:chExt cx="182" cy="136"/>
          </a:xfrm>
        </p:grpSpPr>
        <p:sp>
          <p:nvSpPr>
            <p:cNvPr id="69666" name="Line 34">
              <a:extLst>
                <a:ext uri="{FF2B5EF4-FFF2-40B4-BE49-F238E27FC236}">
                  <a16:creationId xmlns:a16="http://schemas.microsoft.com/office/drawing/2014/main" id="{0ABFF0F4-0301-494C-A823-2EFEFF640D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3113"/>
              <a:ext cx="91" cy="13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667" name="Line 35">
              <a:extLst>
                <a:ext uri="{FF2B5EF4-FFF2-40B4-BE49-F238E27FC236}">
                  <a16:creationId xmlns:a16="http://schemas.microsoft.com/office/drawing/2014/main" id="{0C12B576-F7B7-4484-B11F-3A62ECF564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7" y="3113"/>
              <a:ext cx="91" cy="13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9654" name="Group 36">
            <a:extLst>
              <a:ext uri="{FF2B5EF4-FFF2-40B4-BE49-F238E27FC236}">
                <a16:creationId xmlns:a16="http://schemas.microsoft.com/office/drawing/2014/main" id="{94EB7B06-1E58-4397-9573-0418D21BA6A2}"/>
              </a:ext>
            </a:extLst>
          </p:cNvPr>
          <p:cNvGrpSpPr>
            <a:grpSpLocks/>
          </p:cNvGrpSpPr>
          <p:nvPr/>
        </p:nvGrpSpPr>
        <p:grpSpPr bwMode="auto">
          <a:xfrm rot="6515695" flipH="1">
            <a:off x="5588794" y="5291932"/>
            <a:ext cx="228600" cy="246062"/>
            <a:chOff x="1156" y="3113"/>
            <a:chExt cx="182" cy="136"/>
          </a:xfrm>
        </p:grpSpPr>
        <p:sp>
          <p:nvSpPr>
            <p:cNvPr id="69664" name="Line 37">
              <a:extLst>
                <a:ext uri="{FF2B5EF4-FFF2-40B4-BE49-F238E27FC236}">
                  <a16:creationId xmlns:a16="http://schemas.microsoft.com/office/drawing/2014/main" id="{39845AF0-3CEA-4970-A33A-970639F7C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3113"/>
              <a:ext cx="91" cy="13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665" name="Line 38">
              <a:extLst>
                <a:ext uri="{FF2B5EF4-FFF2-40B4-BE49-F238E27FC236}">
                  <a16:creationId xmlns:a16="http://schemas.microsoft.com/office/drawing/2014/main" id="{1063486E-6448-4A76-ACCB-99A8D30F19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7" y="3113"/>
              <a:ext cx="91" cy="13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9655" name="Line 39">
            <a:extLst>
              <a:ext uri="{FF2B5EF4-FFF2-40B4-BE49-F238E27FC236}">
                <a16:creationId xmlns:a16="http://schemas.microsoft.com/office/drawing/2014/main" id="{98094CB1-685A-4E37-80EB-DCC6456AAD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7763" y="4868863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656" name="Text Box 43">
            <a:extLst>
              <a:ext uri="{FF2B5EF4-FFF2-40B4-BE49-F238E27FC236}">
                <a16:creationId xmlns:a16="http://schemas.microsoft.com/office/drawing/2014/main" id="{4F3766DC-E353-42E3-8E7F-563064A06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868863"/>
            <a:ext cx="230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Neurone ascendant</a:t>
            </a:r>
          </a:p>
        </p:txBody>
      </p:sp>
      <p:sp>
        <p:nvSpPr>
          <p:cNvPr id="69657" name="Text Box 44">
            <a:extLst>
              <a:ext uri="{FF2B5EF4-FFF2-40B4-BE49-F238E27FC236}">
                <a16:creationId xmlns:a16="http://schemas.microsoft.com/office/drawing/2014/main" id="{C45BAB03-1C1F-459A-AD30-05A739803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4724400"/>
            <a:ext cx="168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006600"/>
                </a:solidFill>
              </a:rPr>
              <a:t>interneurone</a:t>
            </a:r>
          </a:p>
        </p:txBody>
      </p:sp>
      <p:sp>
        <p:nvSpPr>
          <p:cNvPr id="69658" name="Oval 39">
            <a:extLst>
              <a:ext uri="{FF2B5EF4-FFF2-40B4-BE49-F238E27FC236}">
                <a16:creationId xmlns:a16="http://schemas.microsoft.com/office/drawing/2014/main" id="{BDA259E0-D76D-443C-90CA-677E0C71C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702050"/>
            <a:ext cx="360363" cy="21590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9659" name="Oval 40">
            <a:extLst>
              <a:ext uri="{FF2B5EF4-FFF2-40B4-BE49-F238E27FC236}">
                <a16:creationId xmlns:a16="http://schemas.microsoft.com/office/drawing/2014/main" id="{57357076-B383-4E89-85FE-5A0637762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075" y="3740150"/>
            <a:ext cx="288925" cy="144463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9660" name="Oval 41">
            <a:extLst>
              <a:ext uri="{FF2B5EF4-FFF2-40B4-BE49-F238E27FC236}">
                <a16:creationId xmlns:a16="http://schemas.microsoft.com/office/drawing/2014/main" id="{CD8EA8AF-3B28-4924-B10E-3072BBBFB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175" y="3784600"/>
            <a:ext cx="212725" cy="5715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9661" name="Freeform 42">
            <a:extLst>
              <a:ext uri="{FF2B5EF4-FFF2-40B4-BE49-F238E27FC236}">
                <a16:creationId xmlns:a16="http://schemas.microsoft.com/office/drawing/2014/main" id="{D1002621-790F-45AF-B142-EF148E14D7A8}"/>
              </a:ext>
            </a:extLst>
          </p:cNvPr>
          <p:cNvSpPr>
            <a:spLocks/>
          </p:cNvSpPr>
          <p:nvPr/>
        </p:nvSpPr>
        <p:spPr bwMode="auto">
          <a:xfrm>
            <a:off x="2411413" y="5864225"/>
            <a:ext cx="144462" cy="85725"/>
          </a:xfrm>
          <a:custGeom>
            <a:avLst/>
            <a:gdLst>
              <a:gd name="T0" fmla="*/ 2147483646 w 91"/>
              <a:gd name="T1" fmla="*/ 2147483646 h 54"/>
              <a:gd name="T2" fmla="*/ 2147483646 w 91"/>
              <a:gd name="T3" fmla="*/ 2147483646 h 54"/>
              <a:gd name="T4" fmla="*/ 0 w 91"/>
              <a:gd name="T5" fmla="*/ 2147483646 h 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" h="54">
                <a:moveTo>
                  <a:pt x="91" y="54"/>
                </a:moveTo>
                <a:cubicBezTo>
                  <a:pt x="76" y="35"/>
                  <a:pt x="61" y="16"/>
                  <a:pt x="46" y="8"/>
                </a:cubicBezTo>
                <a:cubicBezTo>
                  <a:pt x="31" y="0"/>
                  <a:pt x="8" y="8"/>
                  <a:pt x="0" y="8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662" name="Freeform 43">
            <a:extLst>
              <a:ext uri="{FF2B5EF4-FFF2-40B4-BE49-F238E27FC236}">
                <a16:creationId xmlns:a16="http://schemas.microsoft.com/office/drawing/2014/main" id="{8AA34CC4-91BB-404C-AFA3-9883839A59B9}"/>
              </a:ext>
            </a:extLst>
          </p:cNvPr>
          <p:cNvSpPr>
            <a:spLocks/>
          </p:cNvSpPr>
          <p:nvPr/>
        </p:nvSpPr>
        <p:spPr bwMode="auto">
          <a:xfrm>
            <a:off x="2268538" y="5949950"/>
            <a:ext cx="287337" cy="82550"/>
          </a:xfrm>
          <a:custGeom>
            <a:avLst/>
            <a:gdLst>
              <a:gd name="T0" fmla="*/ 2147483646 w 181"/>
              <a:gd name="T1" fmla="*/ 0 h 52"/>
              <a:gd name="T2" fmla="*/ 2147483646 w 181"/>
              <a:gd name="T3" fmla="*/ 2147483646 h 52"/>
              <a:gd name="T4" fmla="*/ 0 w 181"/>
              <a:gd name="T5" fmla="*/ 2147483646 h 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1" h="52">
                <a:moveTo>
                  <a:pt x="181" y="0"/>
                </a:moveTo>
                <a:cubicBezTo>
                  <a:pt x="150" y="19"/>
                  <a:pt x="120" y="38"/>
                  <a:pt x="90" y="45"/>
                </a:cubicBezTo>
                <a:cubicBezTo>
                  <a:pt x="60" y="52"/>
                  <a:pt x="15" y="45"/>
                  <a:pt x="0" y="45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663" name="Freeform 44">
            <a:extLst>
              <a:ext uri="{FF2B5EF4-FFF2-40B4-BE49-F238E27FC236}">
                <a16:creationId xmlns:a16="http://schemas.microsoft.com/office/drawing/2014/main" id="{748F5D2E-EBF0-43FD-B79F-6152E9AA4B3B}"/>
              </a:ext>
            </a:extLst>
          </p:cNvPr>
          <p:cNvSpPr>
            <a:spLocks/>
          </p:cNvSpPr>
          <p:nvPr/>
        </p:nvSpPr>
        <p:spPr bwMode="auto">
          <a:xfrm>
            <a:off x="2473325" y="5949950"/>
            <a:ext cx="82550" cy="215900"/>
          </a:xfrm>
          <a:custGeom>
            <a:avLst/>
            <a:gdLst>
              <a:gd name="T0" fmla="*/ 2147483646 w 52"/>
              <a:gd name="T1" fmla="*/ 0 h 136"/>
              <a:gd name="T2" fmla="*/ 2147483646 w 52"/>
              <a:gd name="T3" fmla="*/ 2147483646 h 136"/>
              <a:gd name="T4" fmla="*/ 2147483646 w 52"/>
              <a:gd name="T5" fmla="*/ 2147483646 h 1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" h="136">
                <a:moveTo>
                  <a:pt x="52" y="0"/>
                </a:moveTo>
                <a:cubicBezTo>
                  <a:pt x="33" y="33"/>
                  <a:pt x="14" y="67"/>
                  <a:pt x="7" y="90"/>
                </a:cubicBezTo>
                <a:cubicBezTo>
                  <a:pt x="0" y="113"/>
                  <a:pt x="7" y="128"/>
                  <a:pt x="7" y="13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872216F-54DF-4B34-98E0-C3FB418FA234}"/>
              </a:ext>
            </a:extLst>
          </p:cNvPr>
          <p:cNvSpPr txBox="1"/>
          <p:nvPr/>
        </p:nvSpPr>
        <p:spPr>
          <a:xfrm>
            <a:off x="2288233" y="6532105"/>
            <a:ext cx="411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dans la corne dorsale de la moelle spinale</a:t>
            </a:r>
          </a:p>
        </p:txBody>
      </p:sp>
    </p:spTree>
    <p:extLst>
      <p:ext uri="{BB962C8B-B14F-4D97-AF65-F5344CB8AC3E}">
        <p14:creationId xmlns:p14="http://schemas.microsoft.com/office/powerpoint/2010/main" val="311693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  <p:bldP spid="69636" grpId="0"/>
      <p:bldP spid="69637" grpId="0"/>
      <p:bldP spid="69638" grpId="0" animBg="1"/>
      <p:bldP spid="69639" grpId="0" animBg="1"/>
      <p:bldP spid="69640" grpId="0" animBg="1"/>
      <p:bldP spid="69641" grpId="0" animBg="1"/>
      <p:bldP spid="69642" grpId="0" animBg="1"/>
      <p:bldP spid="69643" grpId="0" animBg="1"/>
      <p:bldP spid="69644" grpId="0" animBg="1"/>
      <p:bldP spid="69645" grpId="0" animBg="1"/>
      <p:bldP spid="69650" grpId="0" animBg="1"/>
      <p:bldP spid="69651" grpId="0" animBg="1"/>
      <p:bldP spid="69652" grpId="0" animBg="1"/>
      <p:bldP spid="69655" grpId="0" animBg="1"/>
      <p:bldP spid="69656" grpId="0"/>
      <p:bldP spid="69657" grpId="0"/>
      <p:bldP spid="69658" grpId="0" animBg="1"/>
      <p:bldP spid="69659" grpId="0" animBg="1"/>
      <p:bldP spid="69660" grpId="0" animBg="1"/>
      <p:bldP spid="69661" grpId="0" animBg="1"/>
      <p:bldP spid="69662" grpId="0" animBg="1"/>
      <p:bldP spid="6966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800063E5-FD2D-4FF0-BC04-9E0D30B10E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3600" dirty="0"/>
              <a:t>Modulation de la douleur </a:t>
            </a:r>
            <a:br>
              <a:rPr lang="fr-FR" altLang="fr-FR" sz="3600" dirty="0"/>
            </a:br>
            <a:r>
              <a:rPr lang="fr-FR" altLang="fr-FR" sz="3200" dirty="0"/>
              <a:t>modulation segmentaire de la douleur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CC56338C-8F48-454D-9503-1909937729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2060575"/>
            <a:ext cx="8353425" cy="4114800"/>
          </a:xfrm>
        </p:spPr>
        <p:txBody>
          <a:bodyPr/>
          <a:lstStyle/>
          <a:p>
            <a:pPr marL="0" indent="0">
              <a:buNone/>
            </a:pPr>
            <a:r>
              <a:rPr lang="fr-FR" altLang="fr-FR" sz="2800" b="1" dirty="0"/>
              <a:t>Théorie du portillon = </a:t>
            </a:r>
            <a:r>
              <a:rPr lang="fr-FR" altLang="fr-FR" sz="2800" b="1" dirty="0" err="1"/>
              <a:t>Gate</a:t>
            </a:r>
            <a:r>
              <a:rPr lang="fr-FR" altLang="fr-FR" sz="2800" b="1" dirty="0"/>
              <a:t> control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fr-FR" altLang="fr-FR" sz="1900" dirty="0">
              <a:solidFill>
                <a:srgbClr val="FF0000"/>
              </a:solidFill>
            </a:endParaRPr>
          </a:p>
        </p:txBody>
      </p:sp>
      <p:sp>
        <p:nvSpPr>
          <p:cNvPr id="71684" name="Text Box 6">
            <a:extLst>
              <a:ext uri="{FF2B5EF4-FFF2-40B4-BE49-F238E27FC236}">
                <a16:creationId xmlns:a16="http://schemas.microsoft.com/office/drawing/2014/main" id="{D0DCC2F6-0ADC-46A3-B7E1-4D7594860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6035675"/>
            <a:ext cx="3763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Fibre de la nociception (C ou A</a:t>
            </a:r>
            <a:r>
              <a:rPr lang="el-GR" altLang="fr-FR" sz="1800" b="1">
                <a:solidFill>
                  <a:srgbClr val="FF0000"/>
                </a:solidFill>
              </a:rPr>
              <a:t>δ</a:t>
            </a:r>
            <a:r>
              <a:rPr lang="fr-FR" altLang="fr-FR" sz="1800" b="1">
                <a:solidFill>
                  <a:srgbClr val="FF0000"/>
                </a:solidFill>
              </a:rPr>
              <a:t>)</a:t>
            </a:r>
            <a:endParaRPr lang="el-GR" altLang="fr-FR" sz="1800" b="1">
              <a:solidFill>
                <a:srgbClr val="FF0000"/>
              </a:solidFill>
            </a:endParaRPr>
          </a:p>
        </p:txBody>
      </p:sp>
      <p:sp>
        <p:nvSpPr>
          <p:cNvPr id="71685" name="Text Box 8">
            <a:extLst>
              <a:ext uri="{FF2B5EF4-FFF2-40B4-BE49-F238E27FC236}">
                <a16:creationId xmlns:a16="http://schemas.microsoft.com/office/drawing/2014/main" id="{A61489BC-E80E-431E-A993-0777FA541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3436938"/>
            <a:ext cx="1238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bg2"/>
                </a:solidFill>
              </a:rPr>
              <a:t>Fibres A</a:t>
            </a:r>
            <a:r>
              <a:rPr lang="el-GR" altLang="fr-FR" sz="1800" b="1">
                <a:solidFill>
                  <a:schemeClr val="bg2"/>
                </a:solidFill>
              </a:rPr>
              <a:t>β</a:t>
            </a:r>
            <a:endParaRPr lang="el-GR" altLang="fr-FR" sz="1800" b="1">
              <a:solidFill>
                <a:schemeClr val="bg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686" name="Text Box 10">
            <a:extLst>
              <a:ext uri="{FF2B5EF4-FFF2-40B4-BE49-F238E27FC236}">
                <a16:creationId xmlns:a16="http://schemas.microsoft.com/office/drawing/2014/main" id="{35905854-DE78-4826-A59D-846F18022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98825"/>
            <a:ext cx="1423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latin typeface="Tahoma" panose="020B0604030504040204" pitchFamily="34" charset="0"/>
              </a:rPr>
              <a:t>pas de stimulus mécanique</a:t>
            </a:r>
          </a:p>
        </p:txBody>
      </p:sp>
      <p:sp>
        <p:nvSpPr>
          <p:cNvPr id="71687" name="Text Box 11">
            <a:extLst>
              <a:ext uri="{FF2B5EF4-FFF2-40B4-BE49-F238E27FC236}">
                <a16:creationId xmlns:a16="http://schemas.microsoft.com/office/drawing/2014/main" id="{B74CD164-B7B5-425D-9E67-AB665187D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22925"/>
            <a:ext cx="1582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0000"/>
                </a:solidFill>
                <a:latin typeface="Tahoma" panose="020B0604030504040204" pitchFamily="34" charset="0"/>
              </a:rPr>
              <a:t>Stimulus nociceptif</a:t>
            </a:r>
          </a:p>
        </p:txBody>
      </p:sp>
      <p:sp>
        <p:nvSpPr>
          <p:cNvPr id="71688" name="Text Box 17">
            <a:extLst>
              <a:ext uri="{FF2B5EF4-FFF2-40B4-BE49-F238E27FC236}">
                <a16:creationId xmlns:a16="http://schemas.microsoft.com/office/drawing/2014/main" id="{7C9593C8-87FD-4B58-96F3-B68E80082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4581525"/>
            <a:ext cx="1296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solidFill>
                  <a:srgbClr val="FF0000"/>
                </a:solidFill>
                <a:latin typeface="Tahoma" panose="020B0604030504040204" pitchFamily="34" charset="0"/>
              </a:rPr>
              <a:t>DOULEUR</a:t>
            </a:r>
          </a:p>
        </p:txBody>
      </p:sp>
      <p:sp>
        <p:nvSpPr>
          <p:cNvPr id="71689" name="Line 19">
            <a:extLst>
              <a:ext uri="{FF2B5EF4-FFF2-40B4-BE49-F238E27FC236}">
                <a16:creationId xmlns:a16="http://schemas.microsoft.com/office/drawing/2014/main" id="{13DA153F-3757-4F60-A741-0421B81BFF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25" y="4797425"/>
            <a:ext cx="5762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690" name="Line 21">
            <a:extLst>
              <a:ext uri="{FF2B5EF4-FFF2-40B4-BE49-F238E27FC236}">
                <a16:creationId xmlns:a16="http://schemas.microsoft.com/office/drawing/2014/main" id="{D4596543-E542-4A72-AC37-C3C43DCF8F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3789363"/>
            <a:ext cx="2592387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691" name="Arc 22">
            <a:extLst>
              <a:ext uri="{FF2B5EF4-FFF2-40B4-BE49-F238E27FC236}">
                <a16:creationId xmlns:a16="http://schemas.microsoft.com/office/drawing/2014/main" id="{9CC43783-A161-4437-9284-466E08D77CCD}"/>
              </a:ext>
            </a:extLst>
          </p:cNvPr>
          <p:cNvSpPr>
            <a:spLocks/>
          </p:cNvSpPr>
          <p:nvPr/>
        </p:nvSpPr>
        <p:spPr bwMode="auto">
          <a:xfrm>
            <a:off x="5292725" y="3789363"/>
            <a:ext cx="647700" cy="661987"/>
          </a:xfrm>
          <a:custGeom>
            <a:avLst/>
            <a:gdLst>
              <a:gd name="T0" fmla="*/ 0 w 21600"/>
              <a:gd name="T1" fmla="*/ 0 h 22194"/>
              <a:gd name="T2" fmla="*/ 2147483646 w 21600"/>
              <a:gd name="T3" fmla="*/ 2147483646 h 22194"/>
              <a:gd name="T4" fmla="*/ 0 w 21600"/>
              <a:gd name="T5" fmla="*/ 2147483646 h 22194"/>
              <a:gd name="T6" fmla="*/ 0 60000 65536"/>
              <a:gd name="T7" fmla="*/ 0 60000 65536"/>
              <a:gd name="T8" fmla="*/ 0 60000 65536"/>
              <a:gd name="T9" fmla="*/ 0 w 21600"/>
              <a:gd name="T10" fmla="*/ 0 h 22194"/>
              <a:gd name="T11" fmla="*/ 21600 w 21600"/>
              <a:gd name="T12" fmla="*/ 22194 h 22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19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98"/>
                  <a:pt x="21597" y="21996"/>
                  <a:pt x="21591" y="22193"/>
                </a:cubicBezTo>
              </a:path>
              <a:path w="21600" h="2219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98"/>
                  <a:pt x="21597" y="21996"/>
                  <a:pt x="21591" y="2219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692" name="Line 23">
            <a:extLst>
              <a:ext uri="{FF2B5EF4-FFF2-40B4-BE49-F238E27FC236}">
                <a16:creationId xmlns:a16="http://schemas.microsoft.com/office/drawing/2014/main" id="{643950E7-C2CB-4133-AB9D-6C66FC5E8E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2700" y="3789363"/>
            <a:ext cx="0" cy="719137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693" name="Oval 24">
            <a:extLst>
              <a:ext uri="{FF2B5EF4-FFF2-40B4-BE49-F238E27FC236}">
                <a16:creationId xmlns:a16="http://schemas.microsoft.com/office/drawing/2014/main" id="{7FAFA801-753F-4BFC-A944-228B65C6E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652963"/>
            <a:ext cx="647700" cy="576262"/>
          </a:xfrm>
          <a:prstGeom prst="ellipse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1694" name="Line 25">
            <a:extLst>
              <a:ext uri="{FF2B5EF4-FFF2-40B4-BE49-F238E27FC236}">
                <a16:creationId xmlns:a16="http://schemas.microsoft.com/office/drawing/2014/main" id="{A3F34DE4-E04A-4FFD-8394-CBCF207E7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875" y="5949950"/>
            <a:ext cx="25923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695" name="Line 26">
            <a:extLst>
              <a:ext uri="{FF2B5EF4-FFF2-40B4-BE49-F238E27FC236}">
                <a16:creationId xmlns:a16="http://schemas.microsoft.com/office/drawing/2014/main" id="{25AB0EA4-A3C8-4A26-BB77-820511C4C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2700" y="5373688"/>
            <a:ext cx="0" cy="576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696" name="Arc 27">
            <a:extLst>
              <a:ext uri="{FF2B5EF4-FFF2-40B4-BE49-F238E27FC236}">
                <a16:creationId xmlns:a16="http://schemas.microsoft.com/office/drawing/2014/main" id="{8EB7E499-4452-45CC-9417-1CF3A4C16F90}"/>
              </a:ext>
            </a:extLst>
          </p:cNvPr>
          <p:cNvSpPr>
            <a:spLocks/>
          </p:cNvSpPr>
          <p:nvPr/>
        </p:nvSpPr>
        <p:spPr bwMode="auto">
          <a:xfrm flipV="1">
            <a:off x="5076825" y="5272088"/>
            <a:ext cx="792163" cy="676275"/>
          </a:xfrm>
          <a:custGeom>
            <a:avLst/>
            <a:gdLst>
              <a:gd name="T0" fmla="*/ 2147483646 w 21600"/>
              <a:gd name="T1" fmla="*/ 0 h 22483"/>
              <a:gd name="T2" fmla="*/ 2147483646 w 21600"/>
              <a:gd name="T3" fmla="*/ 2147483646 h 22483"/>
              <a:gd name="T4" fmla="*/ 0 w 21600"/>
              <a:gd name="T5" fmla="*/ 2147483646 h 22483"/>
              <a:gd name="T6" fmla="*/ 0 60000 65536"/>
              <a:gd name="T7" fmla="*/ 0 60000 65536"/>
              <a:gd name="T8" fmla="*/ 0 60000 65536"/>
              <a:gd name="T9" fmla="*/ 0 w 21600"/>
              <a:gd name="T10" fmla="*/ 0 h 22483"/>
              <a:gd name="T11" fmla="*/ 21600 w 21600"/>
              <a:gd name="T12" fmla="*/ 22483 h 224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483" fill="none" extrusionOk="0">
                <a:moveTo>
                  <a:pt x="689" y="-1"/>
                </a:moveTo>
                <a:cubicBezTo>
                  <a:pt x="12344" y="371"/>
                  <a:pt x="21600" y="9927"/>
                  <a:pt x="21600" y="21589"/>
                </a:cubicBezTo>
                <a:cubicBezTo>
                  <a:pt x="21600" y="21887"/>
                  <a:pt x="21593" y="22185"/>
                  <a:pt x="21581" y="22483"/>
                </a:cubicBezTo>
              </a:path>
              <a:path w="21600" h="22483" stroke="0" extrusionOk="0">
                <a:moveTo>
                  <a:pt x="689" y="-1"/>
                </a:moveTo>
                <a:cubicBezTo>
                  <a:pt x="12344" y="371"/>
                  <a:pt x="21600" y="9927"/>
                  <a:pt x="21600" y="21589"/>
                </a:cubicBezTo>
                <a:cubicBezTo>
                  <a:pt x="21600" y="21887"/>
                  <a:pt x="21593" y="22185"/>
                  <a:pt x="21581" y="22483"/>
                </a:cubicBezTo>
                <a:lnTo>
                  <a:pt x="0" y="21589"/>
                </a:lnTo>
                <a:lnTo>
                  <a:pt x="689" y="-1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697" name="Oval 28">
            <a:extLst>
              <a:ext uri="{FF2B5EF4-FFF2-40B4-BE49-F238E27FC236}">
                <a16:creationId xmlns:a16="http://schemas.microsoft.com/office/drawing/2014/main" id="{5C96457C-4980-4493-9E21-4933E74C2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581525"/>
            <a:ext cx="647700" cy="576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grpSp>
        <p:nvGrpSpPr>
          <p:cNvPr id="71698" name="Group 31">
            <a:extLst>
              <a:ext uri="{FF2B5EF4-FFF2-40B4-BE49-F238E27FC236}">
                <a16:creationId xmlns:a16="http://schemas.microsoft.com/office/drawing/2014/main" id="{FEA94F0D-1285-4316-A92D-3A26644E2017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5229225"/>
            <a:ext cx="215900" cy="144463"/>
            <a:chOff x="1156" y="3113"/>
            <a:chExt cx="182" cy="136"/>
          </a:xfrm>
        </p:grpSpPr>
        <p:sp>
          <p:nvSpPr>
            <p:cNvPr id="71730" name="Line 29">
              <a:extLst>
                <a:ext uri="{FF2B5EF4-FFF2-40B4-BE49-F238E27FC236}">
                  <a16:creationId xmlns:a16="http://schemas.microsoft.com/office/drawing/2014/main" id="{1113EF9D-D3D9-4877-8601-A918490DFF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3113"/>
              <a:ext cx="91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731" name="Line 30">
              <a:extLst>
                <a:ext uri="{FF2B5EF4-FFF2-40B4-BE49-F238E27FC236}">
                  <a16:creationId xmlns:a16="http://schemas.microsoft.com/office/drawing/2014/main" id="{05DA0F43-7AED-4E65-8111-2990309F06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7" y="3113"/>
              <a:ext cx="91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1699" name="Group 32">
            <a:extLst>
              <a:ext uri="{FF2B5EF4-FFF2-40B4-BE49-F238E27FC236}">
                <a16:creationId xmlns:a16="http://schemas.microsoft.com/office/drawing/2014/main" id="{0E0CFD6A-6510-4D97-80C3-71CC6E4779E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708400" y="4508500"/>
            <a:ext cx="215900" cy="144463"/>
            <a:chOff x="1156" y="3113"/>
            <a:chExt cx="182" cy="136"/>
          </a:xfrm>
        </p:grpSpPr>
        <p:sp>
          <p:nvSpPr>
            <p:cNvPr id="71728" name="Line 33">
              <a:extLst>
                <a:ext uri="{FF2B5EF4-FFF2-40B4-BE49-F238E27FC236}">
                  <a16:creationId xmlns:a16="http://schemas.microsoft.com/office/drawing/2014/main" id="{EEE59122-6C06-4493-B997-0827532DEE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3113"/>
              <a:ext cx="91" cy="13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729" name="Line 34">
              <a:extLst>
                <a:ext uri="{FF2B5EF4-FFF2-40B4-BE49-F238E27FC236}">
                  <a16:creationId xmlns:a16="http://schemas.microsoft.com/office/drawing/2014/main" id="{60296CC8-7895-4AF0-B0CE-1FE743B1A5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7" y="3113"/>
              <a:ext cx="91" cy="13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1700" name="Group 35">
            <a:extLst>
              <a:ext uri="{FF2B5EF4-FFF2-40B4-BE49-F238E27FC236}">
                <a16:creationId xmlns:a16="http://schemas.microsoft.com/office/drawing/2014/main" id="{577A62A2-6472-4BED-BAD9-422A3129897B}"/>
              </a:ext>
            </a:extLst>
          </p:cNvPr>
          <p:cNvGrpSpPr>
            <a:grpSpLocks/>
          </p:cNvGrpSpPr>
          <p:nvPr/>
        </p:nvGrpSpPr>
        <p:grpSpPr bwMode="auto">
          <a:xfrm>
            <a:off x="5767388" y="5157788"/>
            <a:ext cx="215900" cy="144462"/>
            <a:chOff x="1156" y="3113"/>
            <a:chExt cx="182" cy="136"/>
          </a:xfrm>
        </p:grpSpPr>
        <p:sp>
          <p:nvSpPr>
            <p:cNvPr id="71726" name="Line 36">
              <a:extLst>
                <a:ext uri="{FF2B5EF4-FFF2-40B4-BE49-F238E27FC236}">
                  <a16:creationId xmlns:a16="http://schemas.microsoft.com/office/drawing/2014/main" id="{E204BC25-6648-4FD1-923A-7589366F89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3113"/>
              <a:ext cx="91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727" name="Line 37">
              <a:extLst>
                <a:ext uri="{FF2B5EF4-FFF2-40B4-BE49-F238E27FC236}">
                  <a16:creationId xmlns:a16="http://schemas.microsoft.com/office/drawing/2014/main" id="{1AAE4CE4-17C1-424D-98BF-479A900ED5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7" y="3113"/>
              <a:ext cx="91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1701" name="Group 38">
            <a:extLst>
              <a:ext uri="{FF2B5EF4-FFF2-40B4-BE49-F238E27FC236}">
                <a16:creationId xmlns:a16="http://schemas.microsoft.com/office/drawing/2014/main" id="{4AC5F4B2-3007-47D1-A8A0-2042EB92D84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810250" y="4437063"/>
            <a:ext cx="215900" cy="144462"/>
            <a:chOff x="1156" y="3113"/>
            <a:chExt cx="182" cy="136"/>
          </a:xfrm>
        </p:grpSpPr>
        <p:sp>
          <p:nvSpPr>
            <p:cNvPr id="71724" name="Line 39">
              <a:extLst>
                <a:ext uri="{FF2B5EF4-FFF2-40B4-BE49-F238E27FC236}">
                  <a16:creationId xmlns:a16="http://schemas.microsoft.com/office/drawing/2014/main" id="{8E0E1EC4-9D37-4CE6-9621-511F7B2728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3113"/>
              <a:ext cx="91" cy="13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725" name="Line 40">
              <a:extLst>
                <a:ext uri="{FF2B5EF4-FFF2-40B4-BE49-F238E27FC236}">
                  <a16:creationId xmlns:a16="http://schemas.microsoft.com/office/drawing/2014/main" id="{FD6D7F8E-D1E7-408A-8A2B-B672324514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7" y="3113"/>
              <a:ext cx="91" cy="13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1702" name="Line 41">
            <a:extLst>
              <a:ext uri="{FF2B5EF4-FFF2-40B4-BE49-F238E27FC236}">
                <a16:creationId xmlns:a16="http://schemas.microsoft.com/office/drawing/2014/main" id="{2F82FDC4-7ADF-4B56-9659-E933542088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0200" y="4941888"/>
            <a:ext cx="8636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03" name="Line 42">
            <a:extLst>
              <a:ext uri="{FF2B5EF4-FFF2-40B4-BE49-F238E27FC236}">
                <a16:creationId xmlns:a16="http://schemas.microsoft.com/office/drawing/2014/main" id="{D1594F5C-3FBB-4BA3-B63E-2938352871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03800" y="4292600"/>
            <a:ext cx="720725" cy="649288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04" name="Line 43">
            <a:extLst>
              <a:ext uri="{FF2B5EF4-FFF2-40B4-BE49-F238E27FC236}">
                <a16:creationId xmlns:a16="http://schemas.microsoft.com/office/drawing/2014/main" id="{97200B99-486C-4666-A670-60054167FB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3800" y="4941888"/>
            <a:ext cx="576263" cy="431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71705" name="Group 44">
            <a:extLst>
              <a:ext uri="{FF2B5EF4-FFF2-40B4-BE49-F238E27FC236}">
                <a16:creationId xmlns:a16="http://schemas.microsoft.com/office/drawing/2014/main" id="{6706B4D1-FB7F-4F75-B0E1-FD84CA391CE7}"/>
              </a:ext>
            </a:extLst>
          </p:cNvPr>
          <p:cNvGrpSpPr>
            <a:grpSpLocks/>
          </p:cNvGrpSpPr>
          <p:nvPr/>
        </p:nvGrpSpPr>
        <p:grpSpPr bwMode="auto">
          <a:xfrm rot="3099044">
            <a:off x="5689600" y="4111625"/>
            <a:ext cx="184150" cy="260350"/>
            <a:chOff x="1156" y="3113"/>
            <a:chExt cx="182" cy="136"/>
          </a:xfrm>
        </p:grpSpPr>
        <p:sp>
          <p:nvSpPr>
            <p:cNvPr id="71722" name="Line 45">
              <a:extLst>
                <a:ext uri="{FF2B5EF4-FFF2-40B4-BE49-F238E27FC236}">
                  <a16:creationId xmlns:a16="http://schemas.microsoft.com/office/drawing/2014/main" id="{2E9F4F51-D0B8-4679-A6B5-93138F471D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3113"/>
              <a:ext cx="91" cy="13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723" name="Line 46">
              <a:extLst>
                <a:ext uri="{FF2B5EF4-FFF2-40B4-BE49-F238E27FC236}">
                  <a16:creationId xmlns:a16="http://schemas.microsoft.com/office/drawing/2014/main" id="{4F976971-419A-4851-94D5-FFDEAD1EEC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7" y="3113"/>
              <a:ext cx="91" cy="13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1706" name="Group 47">
            <a:extLst>
              <a:ext uri="{FF2B5EF4-FFF2-40B4-BE49-F238E27FC236}">
                <a16:creationId xmlns:a16="http://schemas.microsoft.com/office/drawing/2014/main" id="{4691DFDB-4C49-46F4-841D-42BDE6F26665}"/>
              </a:ext>
            </a:extLst>
          </p:cNvPr>
          <p:cNvGrpSpPr>
            <a:grpSpLocks/>
          </p:cNvGrpSpPr>
          <p:nvPr/>
        </p:nvGrpSpPr>
        <p:grpSpPr bwMode="auto">
          <a:xfrm rot="6515695" flipH="1">
            <a:off x="5588794" y="5291932"/>
            <a:ext cx="228600" cy="246062"/>
            <a:chOff x="1156" y="3113"/>
            <a:chExt cx="182" cy="136"/>
          </a:xfrm>
        </p:grpSpPr>
        <p:sp>
          <p:nvSpPr>
            <p:cNvPr id="71720" name="Line 48">
              <a:extLst>
                <a:ext uri="{FF2B5EF4-FFF2-40B4-BE49-F238E27FC236}">
                  <a16:creationId xmlns:a16="http://schemas.microsoft.com/office/drawing/2014/main" id="{471445AB-AC2A-4150-BF7C-84BF7AB807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3113"/>
              <a:ext cx="91" cy="13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721" name="Line 49">
              <a:extLst>
                <a:ext uri="{FF2B5EF4-FFF2-40B4-BE49-F238E27FC236}">
                  <a16:creationId xmlns:a16="http://schemas.microsoft.com/office/drawing/2014/main" id="{DB781B4C-203F-48AF-AE89-3802873A00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7" y="3113"/>
              <a:ext cx="91" cy="13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1707" name="Line 50">
            <a:extLst>
              <a:ext uri="{FF2B5EF4-FFF2-40B4-BE49-F238E27FC236}">
                <a16:creationId xmlns:a16="http://schemas.microsoft.com/office/drawing/2014/main" id="{BB26C3B0-83F2-4F92-8519-89ABC68F50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7763" y="4868863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08" name="Line 51">
            <a:extLst>
              <a:ext uri="{FF2B5EF4-FFF2-40B4-BE49-F238E27FC236}">
                <a16:creationId xmlns:a16="http://schemas.microsoft.com/office/drawing/2014/main" id="{9DBF6A07-24F3-4F46-B8B5-A7EEF4168A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5589588"/>
            <a:ext cx="1444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09" name="Text Box 52">
            <a:extLst>
              <a:ext uri="{FF2B5EF4-FFF2-40B4-BE49-F238E27FC236}">
                <a16:creationId xmlns:a16="http://schemas.microsoft.com/office/drawing/2014/main" id="{6E4E2EBF-69D4-4CF2-9609-5D3082C45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30066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1710" name="Text Box 53">
            <a:extLst>
              <a:ext uri="{FF2B5EF4-FFF2-40B4-BE49-F238E27FC236}">
                <a16:creationId xmlns:a16="http://schemas.microsoft.com/office/drawing/2014/main" id="{348DF658-D525-4D0A-84EC-25D227912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42926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1711" name="Text Box 55">
            <a:extLst>
              <a:ext uri="{FF2B5EF4-FFF2-40B4-BE49-F238E27FC236}">
                <a16:creationId xmlns:a16="http://schemas.microsoft.com/office/drawing/2014/main" id="{5540380D-352B-4320-A2C9-C19B990CA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0" y="4889500"/>
            <a:ext cx="230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Neurone ascendant</a:t>
            </a:r>
          </a:p>
        </p:txBody>
      </p:sp>
      <p:sp>
        <p:nvSpPr>
          <p:cNvPr id="71712" name="Oval 45">
            <a:extLst>
              <a:ext uri="{FF2B5EF4-FFF2-40B4-BE49-F238E27FC236}">
                <a16:creationId xmlns:a16="http://schemas.microsoft.com/office/drawing/2014/main" id="{7C94F339-E916-4670-9D5F-A60032D13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702050"/>
            <a:ext cx="360363" cy="21590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1713" name="Oval 46">
            <a:extLst>
              <a:ext uri="{FF2B5EF4-FFF2-40B4-BE49-F238E27FC236}">
                <a16:creationId xmlns:a16="http://schemas.microsoft.com/office/drawing/2014/main" id="{9E3CAA80-5D57-4841-9CB4-64E6FCFEF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075" y="3740150"/>
            <a:ext cx="288925" cy="144463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1714" name="Oval 47">
            <a:extLst>
              <a:ext uri="{FF2B5EF4-FFF2-40B4-BE49-F238E27FC236}">
                <a16:creationId xmlns:a16="http://schemas.microsoft.com/office/drawing/2014/main" id="{1B7CB499-44DE-4941-B206-48DB50A47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175" y="3784600"/>
            <a:ext cx="212725" cy="5715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1715" name="Freeform 48">
            <a:extLst>
              <a:ext uri="{FF2B5EF4-FFF2-40B4-BE49-F238E27FC236}">
                <a16:creationId xmlns:a16="http://schemas.microsoft.com/office/drawing/2014/main" id="{13CA656F-6342-48B4-BCC9-AC37FAE67231}"/>
              </a:ext>
            </a:extLst>
          </p:cNvPr>
          <p:cNvSpPr>
            <a:spLocks/>
          </p:cNvSpPr>
          <p:nvPr/>
        </p:nvSpPr>
        <p:spPr bwMode="auto">
          <a:xfrm>
            <a:off x="2411413" y="5864225"/>
            <a:ext cx="144462" cy="85725"/>
          </a:xfrm>
          <a:custGeom>
            <a:avLst/>
            <a:gdLst>
              <a:gd name="T0" fmla="*/ 2147483646 w 91"/>
              <a:gd name="T1" fmla="*/ 2147483646 h 54"/>
              <a:gd name="T2" fmla="*/ 2147483646 w 91"/>
              <a:gd name="T3" fmla="*/ 2147483646 h 54"/>
              <a:gd name="T4" fmla="*/ 0 w 91"/>
              <a:gd name="T5" fmla="*/ 2147483646 h 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" h="54">
                <a:moveTo>
                  <a:pt x="91" y="54"/>
                </a:moveTo>
                <a:cubicBezTo>
                  <a:pt x="76" y="35"/>
                  <a:pt x="61" y="16"/>
                  <a:pt x="46" y="8"/>
                </a:cubicBezTo>
                <a:cubicBezTo>
                  <a:pt x="31" y="0"/>
                  <a:pt x="8" y="8"/>
                  <a:pt x="0" y="8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16" name="Freeform 49">
            <a:extLst>
              <a:ext uri="{FF2B5EF4-FFF2-40B4-BE49-F238E27FC236}">
                <a16:creationId xmlns:a16="http://schemas.microsoft.com/office/drawing/2014/main" id="{9964650C-BBC3-4251-94C2-78B402AA9878}"/>
              </a:ext>
            </a:extLst>
          </p:cNvPr>
          <p:cNvSpPr>
            <a:spLocks/>
          </p:cNvSpPr>
          <p:nvPr/>
        </p:nvSpPr>
        <p:spPr bwMode="auto">
          <a:xfrm>
            <a:off x="2268538" y="5949950"/>
            <a:ext cx="287337" cy="82550"/>
          </a:xfrm>
          <a:custGeom>
            <a:avLst/>
            <a:gdLst>
              <a:gd name="T0" fmla="*/ 2147483646 w 181"/>
              <a:gd name="T1" fmla="*/ 0 h 52"/>
              <a:gd name="T2" fmla="*/ 2147483646 w 181"/>
              <a:gd name="T3" fmla="*/ 2147483646 h 52"/>
              <a:gd name="T4" fmla="*/ 0 w 181"/>
              <a:gd name="T5" fmla="*/ 2147483646 h 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1" h="52">
                <a:moveTo>
                  <a:pt x="181" y="0"/>
                </a:moveTo>
                <a:cubicBezTo>
                  <a:pt x="150" y="19"/>
                  <a:pt x="120" y="38"/>
                  <a:pt x="90" y="45"/>
                </a:cubicBezTo>
                <a:cubicBezTo>
                  <a:pt x="60" y="52"/>
                  <a:pt x="15" y="45"/>
                  <a:pt x="0" y="45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17" name="Freeform 50">
            <a:extLst>
              <a:ext uri="{FF2B5EF4-FFF2-40B4-BE49-F238E27FC236}">
                <a16:creationId xmlns:a16="http://schemas.microsoft.com/office/drawing/2014/main" id="{377EB503-7CE2-4837-B9B3-C22EA690D1F6}"/>
              </a:ext>
            </a:extLst>
          </p:cNvPr>
          <p:cNvSpPr>
            <a:spLocks/>
          </p:cNvSpPr>
          <p:nvPr/>
        </p:nvSpPr>
        <p:spPr bwMode="auto">
          <a:xfrm>
            <a:off x="2473325" y="5949950"/>
            <a:ext cx="82550" cy="215900"/>
          </a:xfrm>
          <a:custGeom>
            <a:avLst/>
            <a:gdLst>
              <a:gd name="T0" fmla="*/ 2147483646 w 52"/>
              <a:gd name="T1" fmla="*/ 0 h 136"/>
              <a:gd name="T2" fmla="*/ 2147483646 w 52"/>
              <a:gd name="T3" fmla="*/ 2147483646 h 136"/>
              <a:gd name="T4" fmla="*/ 2147483646 w 52"/>
              <a:gd name="T5" fmla="*/ 2147483646 h 1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" h="136">
                <a:moveTo>
                  <a:pt x="52" y="0"/>
                </a:moveTo>
                <a:cubicBezTo>
                  <a:pt x="33" y="33"/>
                  <a:pt x="14" y="67"/>
                  <a:pt x="7" y="90"/>
                </a:cubicBezTo>
                <a:cubicBezTo>
                  <a:pt x="0" y="113"/>
                  <a:pt x="7" y="128"/>
                  <a:pt x="7" y="13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Interdiction 1">
            <a:extLst>
              <a:ext uri="{FF2B5EF4-FFF2-40B4-BE49-F238E27FC236}">
                <a16:creationId xmlns:a16="http://schemas.microsoft.com/office/drawing/2014/main" id="{A2767C66-0769-4FFB-9F89-4AE3C9A85CBE}"/>
              </a:ext>
            </a:extLst>
          </p:cNvPr>
          <p:cNvSpPr/>
          <p:nvPr/>
        </p:nvSpPr>
        <p:spPr>
          <a:xfrm>
            <a:off x="487363" y="3508375"/>
            <a:ext cx="585787" cy="587375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51" name="Éclair 50">
            <a:extLst>
              <a:ext uri="{FF2B5EF4-FFF2-40B4-BE49-F238E27FC236}">
                <a16:creationId xmlns:a16="http://schemas.microsoft.com/office/drawing/2014/main" id="{07A4DDB3-A459-4962-91F4-E4B11325C823}"/>
              </a:ext>
            </a:extLst>
          </p:cNvPr>
          <p:cNvSpPr/>
          <p:nvPr/>
        </p:nvSpPr>
        <p:spPr>
          <a:xfrm>
            <a:off x="1700213" y="5218113"/>
            <a:ext cx="604837" cy="614362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289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3FB5D47-E018-4FC1-B4FF-F271A0597C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886700" cy="1325563"/>
          </a:xfrm>
        </p:spPr>
        <p:txBody>
          <a:bodyPr/>
          <a:lstStyle/>
          <a:p>
            <a:pPr eaLnBrk="1" hangingPunct="1"/>
            <a:r>
              <a:rPr lang="fr-FR" altLang="fr-FR" dirty="0"/>
              <a:t>Définitions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C27A53D-B58C-45DB-A059-6AD256ACF2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6919" y="1325563"/>
            <a:ext cx="7643812" cy="475138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fr-FR" altLang="fr-FR" sz="2400" dirty="0"/>
              <a:t>La douleur </a:t>
            </a:r>
            <a:r>
              <a:rPr lang="fr-FR" altLang="fr-FR" sz="2400" u="sng" dirty="0"/>
              <a:t>chez l’animal </a:t>
            </a:r>
            <a:r>
              <a:rPr lang="fr-FR" altLang="fr-FR" sz="2400" dirty="0"/>
              <a:t>est </a:t>
            </a:r>
          </a:p>
          <a:p>
            <a:pPr marL="342900" lvl="1" indent="0" eaLnBrk="1" hangingPunct="1">
              <a:lnSpc>
                <a:spcPct val="90000"/>
              </a:lnSpc>
              <a:buNone/>
              <a:defRPr/>
            </a:pPr>
            <a:r>
              <a:rPr lang="fr-FR" altLang="fr-FR" sz="2000" dirty="0"/>
              <a:t>une </a:t>
            </a:r>
            <a:r>
              <a:rPr lang="fr-FR" altLang="fr-FR" sz="2000" b="1" dirty="0">
                <a:solidFill>
                  <a:schemeClr val="accent1">
                    <a:lumMod val="75000"/>
                  </a:schemeClr>
                </a:solidFill>
              </a:rPr>
              <a:t>expérience sensorielle aversive</a:t>
            </a:r>
            <a:r>
              <a:rPr lang="fr-FR" altLang="fr-F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altLang="fr-FR" sz="2000" dirty="0"/>
              <a:t>qui déclenche des actions motrices </a:t>
            </a:r>
            <a:r>
              <a:rPr lang="fr-FR" altLang="fr-FR" sz="2000" b="1" dirty="0">
                <a:solidFill>
                  <a:schemeClr val="accent1">
                    <a:lumMod val="75000"/>
                  </a:schemeClr>
                </a:solidFill>
              </a:rPr>
              <a:t>protectrices</a:t>
            </a:r>
            <a:r>
              <a:rPr lang="fr-FR" altLang="fr-FR" sz="2000" dirty="0"/>
              <a:t>, des apprentissages d’</a:t>
            </a:r>
            <a:r>
              <a:rPr lang="fr-FR" altLang="fr-FR" sz="2000" b="1" dirty="0">
                <a:solidFill>
                  <a:schemeClr val="accent1">
                    <a:lumMod val="75000"/>
                  </a:schemeClr>
                </a:solidFill>
              </a:rPr>
              <a:t>évitement</a:t>
            </a:r>
            <a:r>
              <a:rPr lang="fr-FR" altLang="fr-F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altLang="fr-FR" sz="2000" dirty="0"/>
              <a:t>et qui peut </a:t>
            </a:r>
            <a:r>
              <a:rPr lang="fr-FR" altLang="fr-FR" sz="2000" b="1" dirty="0">
                <a:solidFill>
                  <a:srgbClr val="0070C0"/>
                </a:solidFill>
              </a:rPr>
              <a:t>modifier le comportement social </a:t>
            </a:r>
            <a:r>
              <a:rPr lang="fr-FR" altLang="fr-FR" sz="2000" dirty="0"/>
              <a:t>de l’animal ou du groupe</a:t>
            </a:r>
            <a:r>
              <a:rPr lang="fr-FR" altLang="fr-F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altLang="fr-FR" sz="1200" dirty="0"/>
              <a:t>(Zimmerman 1986)</a:t>
            </a:r>
          </a:p>
          <a:p>
            <a:pPr lvl="1">
              <a:defRPr/>
            </a:pPr>
            <a:endParaRPr lang="fr-FR" altLang="fr-FR" sz="12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98FD872-F1B0-4D03-89E6-78D7AFAE3FAA}"/>
              </a:ext>
            </a:extLst>
          </p:cNvPr>
          <p:cNvSpPr txBox="1">
            <a:spLocks noChangeArrowheads="1"/>
          </p:cNvSpPr>
          <p:nvPr/>
        </p:nvSpPr>
        <p:spPr>
          <a:xfrm>
            <a:off x="631057" y="2924945"/>
            <a:ext cx="6389216" cy="25202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600" b="1" dirty="0"/>
              <a:t>Réactions motrices</a:t>
            </a:r>
            <a:r>
              <a:rPr lang="fr-FR" altLang="fr-FR" sz="1600" dirty="0"/>
              <a:t> de protection </a:t>
            </a:r>
          </a:p>
          <a:p>
            <a:r>
              <a:rPr lang="fr-FR" altLang="fr-FR" sz="1600" dirty="0"/>
              <a:t>Réponses d’</a:t>
            </a:r>
            <a:r>
              <a:rPr lang="fr-FR" altLang="fr-FR" sz="1600" b="1" dirty="0"/>
              <a:t>évitement</a:t>
            </a:r>
            <a:r>
              <a:rPr lang="fr-FR" altLang="fr-FR" sz="1600" dirty="0"/>
              <a:t> apprises</a:t>
            </a:r>
          </a:p>
          <a:p>
            <a:r>
              <a:rPr lang="fr-FR" altLang="fr-FR" sz="1600" dirty="0"/>
              <a:t>Réponses du </a:t>
            </a:r>
            <a:r>
              <a:rPr lang="fr-FR" altLang="fr-FR" sz="1600" b="1" dirty="0"/>
              <a:t>système nerveux autonome</a:t>
            </a:r>
            <a:endParaRPr lang="fr-FR" altLang="fr-FR" sz="1400" b="1" dirty="0"/>
          </a:p>
          <a:p>
            <a:pPr lvl="1"/>
            <a:r>
              <a:rPr lang="fr-FR" altLang="fr-FR" sz="1600" dirty="0"/>
              <a:t>augmentation des concentrations sanguines de </a:t>
            </a:r>
            <a:r>
              <a:rPr lang="fr-FR" altLang="fr-FR" sz="1600" b="1" dirty="0"/>
              <a:t>cortisol, d’adrénaline, de noradrénaline et d’opioïdes endogènes</a:t>
            </a:r>
          </a:p>
          <a:p>
            <a:pPr lvl="1"/>
            <a:r>
              <a:rPr lang="fr-FR" altLang="fr-FR" sz="1600" dirty="0"/>
              <a:t>tachycardie</a:t>
            </a:r>
          </a:p>
          <a:p>
            <a:pPr lvl="1"/>
            <a:r>
              <a:rPr lang="fr-FR" altLang="fr-FR" sz="1600" dirty="0"/>
              <a:t>tachypnée</a:t>
            </a:r>
          </a:p>
          <a:p>
            <a:pPr lvl="1"/>
            <a:r>
              <a:rPr lang="fr-FR" altLang="fr-FR" sz="1600" dirty="0"/>
              <a:t>mydriase</a:t>
            </a:r>
          </a:p>
          <a:p>
            <a:pPr lvl="1"/>
            <a:r>
              <a:rPr lang="fr-FR" altLang="fr-FR" sz="1600" dirty="0"/>
              <a:t>hypertension</a:t>
            </a:r>
          </a:p>
          <a:p>
            <a:pPr lvl="1"/>
            <a:endParaRPr lang="fr-FR" altLang="fr-FR" sz="1600" dirty="0"/>
          </a:p>
          <a:p>
            <a:pPr marL="342900" lvl="1" indent="0">
              <a:buNone/>
            </a:pPr>
            <a:endParaRPr lang="fr-FR" altLang="fr-FR" sz="16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009383A-F305-4EB4-82FD-F9E17AB8D2E6}"/>
              </a:ext>
            </a:extLst>
          </p:cNvPr>
          <p:cNvSpPr txBox="1"/>
          <p:nvPr/>
        </p:nvSpPr>
        <p:spPr>
          <a:xfrm>
            <a:off x="278655" y="5532437"/>
            <a:ext cx="80755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0">
              <a:buNone/>
            </a:pPr>
            <a:r>
              <a:rPr lang="fr-FR" dirty="0"/>
              <a:t>Ces réactions peuvent parfois être classées en tant que </a:t>
            </a:r>
            <a:r>
              <a:rPr lang="fr-FR" b="1" dirty="0"/>
              <a:t>« réflexe complexe inconscient» </a:t>
            </a:r>
            <a:r>
              <a:rPr lang="fr-FR" dirty="0"/>
              <a:t>et ne sont </a:t>
            </a:r>
            <a:r>
              <a:rPr lang="fr-FR" b="1" dirty="0"/>
              <a:t>pas toujours reconnues </a:t>
            </a:r>
            <a:r>
              <a:rPr lang="fr-FR" dirty="0"/>
              <a:t>comme critère permettant de distinguer « nociception » et « douleur ».</a:t>
            </a:r>
          </a:p>
        </p:txBody>
      </p:sp>
      <p:sp>
        <p:nvSpPr>
          <p:cNvPr id="3" name="Accolade fermante 2">
            <a:extLst>
              <a:ext uri="{FF2B5EF4-FFF2-40B4-BE49-F238E27FC236}">
                <a16:creationId xmlns:a16="http://schemas.microsoft.com/office/drawing/2014/main" id="{64A19171-6054-446A-B46B-503BA7F8E3E8}"/>
              </a:ext>
            </a:extLst>
          </p:cNvPr>
          <p:cNvSpPr/>
          <p:nvPr/>
        </p:nvSpPr>
        <p:spPr>
          <a:xfrm>
            <a:off x="5940152" y="2954478"/>
            <a:ext cx="504056" cy="230425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CFDCADD-2124-490D-8FB0-E37BF33C6C32}"/>
              </a:ext>
            </a:extLst>
          </p:cNvPr>
          <p:cNvSpPr txBox="1"/>
          <p:nvPr/>
        </p:nvSpPr>
        <p:spPr>
          <a:xfrm>
            <a:off x="6588224" y="3921939"/>
            <a:ext cx="229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Identiques à l’Homme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9D3A5FB8-32CC-42A4-9EFB-FCB367827E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371600"/>
          </a:xfrm>
        </p:spPr>
        <p:txBody>
          <a:bodyPr/>
          <a:lstStyle/>
          <a:p>
            <a:pPr eaLnBrk="1" hangingPunct="1"/>
            <a:r>
              <a:rPr lang="fr-FR" altLang="fr-FR" sz="3600" dirty="0"/>
              <a:t>Modulation de la douleur </a:t>
            </a:r>
            <a:br>
              <a:rPr lang="fr-FR" altLang="fr-FR" sz="3600" dirty="0"/>
            </a:br>
            <a:r>
              <a:rPr lang="fr-FR" altLang="fr-FR" sz="3200" dirty="0"/>
              <a:t>modulation segmentaire de la douleur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DA1052E3-A4CB-42B2-A0CC-9FE377F8E8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844675"/>
            <a:ext cx="8497887" cy="4114800"/>
          </a:xfrm>
        </p:spPr>
        <p:txBody>
          <a:bodyPr/>
          <a:lstStyle/>
          <a:p>
            <a:pPr marL="0" indent="0">
              <a:buNone/>
            </a:pPr>
            <a:r>
              <a:rPr lang="fr-FR" altLang="fr-FR" sz="2700" b="1" dirty="0"/>
              <a:t>Théorie du portillon = </a:t>
            </a:r>
            <a:r>
              <a:rPr lang="fr-FR" altLang="fr-FR" sz="2700" b="1" dirty="0" err="1"/>
              <a:t>Gate</a:t>
            </a:r>
            <a:r>
              <a:rPr lang="fr-FR" altLang="fr-FR" sz="2700" b="1" dirty="0"/>
              <a:t> control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fr-FR" altLang="fr-FR" sz="2400" dirty="0">
              <a:solidFill>
                <a:srgbClr val="FF0000"/>
              </a:solidFill>
            </a:endParaRPr>
          </a:p>
        </p:txBody>
      </p:sp>
      <p:sp>
        <p:nvSpPr>
          <p:cNvPr id="33796" name="Text Box 9">
            <a:extLst>
              <a:ext uri="{FF2B5EF4-FFF2-40B4-BE49-F238E27FC236}">
                <a16:creationId xmlns:a16="http://schemas.microsoft.com/office/drawing/2014/main" id="{016D3CCD-BFDD-494A-B407-AE89E1A61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013" y="4522788"/>
            <a:ext cx="147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solidFill>
                  <a:srgbClr val="FF0000"/>
                </a:solidFill>
                <a:latin typeface="Tahoma" panose="020B0604030504040204" pitchFamily="34" charset="0"/>
              </a:rPr>
              <a:t>Absence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fr-FR" altLang="fr-FR" sz="2000">
                <a:latin typeface="Tahoma" panose="020B0604030504040204" pitchFamily="34" charset="0"/>
              </a:rPr>
              <a:t>de douleur</a:t>
            </a:r>
          </a:p>
        </p:txBody>
      </p:sp>
      <p:sp>
        <p:nvSpPr>
          <p:cNvPr id="33797" name="Line 10">
            <a:extLst>
              <a:ext uri="{FF2B5EF4-FFF2-40B4-BE49-F238E27FC236}">
                <a16:creationId xmlns:a16="http://schemas.microsoft.com/office/drawing/2014/main" id="{D29DBFE9-84C1-4206-815B-474A906562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25" y="4797425"/>
            <a:ext cx="5762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734" name="Line 11">
            <a:extLst>
              <a:ext uri="{FF2B5EF4-FFF2-40B4-BE49-F238E27FC236}">
                <a16:creationId xmlns:a16="http://schemas.microsoft.com/office/drawing/2014/main" id="{5B3669EC-7C0F-4AE8-AAFC-072F1A1D47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3789363"/>
            <a:ext cx="259238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735" name="Arc 12">
            <a:extLst>
              <a:ext uri="{FF2B5EF4-FFF2-40B4-BE49-F238E27FC236}">
                <a16:creationId xmlns:a16="http://schemas.microsoft.com/office/drawing/2014/main" id="{764B513C-C756-4446-9953-BA9C62F0803B}"/>
              </a:ext>
            </a:extLst>
          </p:cNvPr>
          <p:cNvSpPr>
            <a:spLocks/>
          </p:cNvSpPr>
          <p:nvPr/>
        </p:nvSpPr>
        <p:spPr bwMode="auto">
          <a:xfrm>
            <a:off x="5292725" y="3789363"/>
            <a:ext cx="647700" cy="661987"/>
          </a:xfrm>
          <a:custGeom>
            <a:avLst/>
            <a:gdLst>
              <a:gd name="T0" fmla="*/ 0 w 21600"/>
              <a:gd name="T1" fmla="*/ 0 h 22194"/>
              <a:gd name="T2" fmla="*/ 2147483646 w 21600"/>
              <a:gd name="T3" fmla="*/ 2147483646 h 22194"/>
              <a:gd name="T4" fmla="*/ 0 w 21600"/>
              <a:gd name="T5" fmla="*/ 2147483646 h 22194"/>
              <a:gd name="T6" fmla="*/ 0 60000 65536"/>
              <a:gd name="T7" fmla="*/ 0 60000 65536"/>
              <a:gd name="T8" fmla="*/ 0 60000 65536"/>
              <a:gd name="T9" fmla="*/ 0 w 21600"/>
              <a:gd name="T10" fmla="*/ 0 h 22194"/>
              <a:gd name="T11" fmla="*/ 21600 w 21600"/>
              <a:gd name="T12" fmla="*/ 22194 h 22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19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98"/>
                  <a:pt x="21597" y="21996"/>
                  <a:pt x="21591" y="22193"/>
                </a:cubicBezTo>
              </a:path>
              <a:path w="21600" h="2219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98"/>
                  <a:pt x="21597" y="21996"/>
                  <a:pt x="21591" y="2219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3736" name="Line 13">
            <a:extLst>
              <a:ext uri="{FF2B5EF4-FFF2-40B4-BE49-F238E27FC236}">
                <a16:creationId xmlns:a16="http://schemas.microsoft.com/office/drawing/2014/main" id="{BDA320AD-FFA7-4E33-A5C3-7A18AC750C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2700" y="3789363"/>
            <a:ext cx="0" cy="71913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737" name="Oval 14">
            <a:extLst>
              <a:ext uri="{FF2B5EF4-FFF2-40B4-BE49-F238E27FC236}">
                <a16:creationId xmlns:a16="http://schemas.microsoft.com/office/drawing/2014/main" id="{6CB975AB-7C46-42E0-B8DD-B3F47D2E9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652963"/>
            <a:ext cx="647700" cy="576262"/>
          </a:xfrm>
          <a:prstGeom prst="ellipse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3738" name="Line 15">
            <a:extLst>
              <a:ext uri="{FF2B5EF4-FFF2-40B4-BE49-F238E27FC236}">
                <a16:creationId xmlns:a16="http://schemas.microsoft.com/office/drawing/2014/main" id="{5DB79B7F-02BC-479F-A047-6C579B5578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875" y="5949950"/>
            <a:ext cx="25923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739" name="Line 16">
            <a:extLst>
              <a:ext uri="{FF2B5EF4-FFF2-40B4-BE49-F238E27FC236}">
                <a16:creationId xmlns:a16="http://schemas.microsoft.com/office/drawing/2014/main" id="{FC8AA4DF-A83E-4C09-9119-B37844FB7D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2700" y="5373688"/>
            <a:ext cx="0" cy="576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740" name="Arc 17">
            <a:extLst>
              <a:ext uri="{FF2B5EF4-FFF2-40B4-BE49-F238E27FC236}">
                <a16:creationId xmlns:a16="http://schemas.microsoft.com/office/drawing/2014/main" id="{013C886F-94DF-47E9-8E28-4326FF058CA6}"/>
              </a:ext>
            </a:extLst>
          </p:cNvPr>
          <p:cNvSpPr>
            <a:spLocks/>
          </p:cNvSpPr>
          <p:nvPr/>
        </p:nvSpPr>
        <p:spPr bwMode="auto">
          <a:xfrm flipV="1">
            <a:off x="5076825" y="5272088"/>
            <a:ext cx="792163" cy="676275"/>
          </a:xfrm>
          <a:custGeom>
            <a:avLst/>
            <a:gdLst>
              <a:gd name="T0" fmla="*/ 2147483646 w 21600"/>
              <a:gd name="T1" fmla="*/ 0 h 22483"/>
              <a:gd name="T2" fmla="*/ 2147483646 w 21600"/>
              <a:gd name="T3" fmla="*/ 2147483646 h 22483"/>
              <a:gd name="T4" fmla="*/ 0 w 21600"/>
              <a:gd name="T5" fmla="*/ 2147483646 h 22483"/>
              <a:gd name="T6" fmla="*/ 0 60000 65536"/>
              <a:gd name="T7" fmla="*/ 0 60000 65536"/>
              <a:gd name="T8" fmla="*/ 0 60000 65536"/>
              <a:gd name="T9" fmla="*/ 0 w 21600"/>
              <a:gd name="T10" fmla="*/ 0 h 22483"/>
              <a:gd name="T11" fmla="*/ 21600 w 21600"/>
              <a:gd name="T12" fmla="*/ 22483 h 224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483" fill="none" extrusionOk="0">
                <a:moveTo>
                  <a:pt x="689" y="-1"/>
                </a:moveTo>
                <a:cubicBezTo>
                  <a:pt x="12344" y="371"/>
                  <a:pt x="21600" y="9927"/>
                  <a:pt x="21600" y="21589"/>
                </a:cubicBezTo>
                <a:cubicBezTo>
                  <a:pt x="21600" y="21887"/>
                  <a:pt x="21593" y="22185"/>
                  <a:pt x="21581" y="22483"/>
                </a:cubicBezTo>
              </a:path>
              <a:path w="21600" h="22483" stroke="0" extrusionOk="0">
                <a:moveTo>
                  <a:pt x="689" y="-1"/>
                </a:moveTo>
                <a:cubicBezTo>
                  <a:pt x="12344" y="371"/>
                  <a:pt x="21600" y="9927"/>
                  <a:pt x="21600" y="21589"/>
                </a:cubicBezTo>
                <a:cubicBezTo>
                  <a:pt x="21600" y="21887"/>
                  <a:pt x="21593" y="22185"/>
                  <a:pt x="21581" y="22483"/>
                </a:cubicBezTo>
                <a:lnTo>
                  <a:pt x="0" y="21589"/>
                </a:lnTo>
                <a:lnTo>
                  <a:pt x="689" y="-1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3741" name="Oval 18">
            <a:extLst>
              <a:ext uri="{FF2B5EF4-FFF2-40B4-BE49-F238E27FC236}">
                <a16:creationId xmlns:a16="http://schemas.microsoft.com/office/drawing/2014/main" id="{933B9891-EBAC-47F3-ABE2-2E6E336CB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581525"/>
            <a:ext cx="647700" cy="576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grpSp>
        <p:nvGrpSpPr>
          <p:cNvPr id="73742" name="Group 19">
            <a:extLst>
              <a:ext uri="{FF2B5EF4-FFF2-40B4-BE49-F238E27FC236}">
                <a16:creationId xmlns:a16="http://schemas.microsoft.com/office/drawing/2014/main" id="{E4841A2E-FCC2-4C27-9A51-182BA4DFF576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5229225"/>
            <a:ext cx="215900" cy="144463"/>
            <a:chOff x="1156" y="3113"/>
            <a:chExt cx="182" cy="136"/>
          </a:xfrm>
        </p:grpSpPr>
        <p:sp>
          <p:nvSpPr>
            <p:cNvPr id="73782" name="Line 20">
              <a:extLst>
                <a:ext uri="{FF2B5EF4-FFF2-40B4-BE49-F238E27FC236}">
                  <a16:creationId xmlns:a16="http://schemas.microsoft.com/office/drawing/2014/main" id="{4E129EDF-6EF7-419C-8981-DA8981EB22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3113"/>
              <a:ext cx="91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783" name="Line 21">
              <a:extLst>
                <a:ext uri="{FF2B5EF4-FFF2-40B4-BE49-F238E27FC236}">
                  <a16:creationId xmlns:a16="http://schemas.microsoft.com/office/drawing/2014/main" id="{CD4FC70F-86C9-4E90-B958-0090A51AF8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7" y="3113"/>
              <a:ext cx="91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3743" name="Group 22">
            <a:extLst>
              <a:ext uri="{FF2B5EF4-FFF2-40B4-BE49-F238E27FC236}">
                <a16:creationId xmlns:a16="http://schemas.microsoft.com/office/drawing/2014/main" id="{A854E279-0E36-47D7-BA37-784281A87B6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708400" y="4508500"/>
            <a:ext cx="215900" cy="144463"/>
            <a:chOff x="1156" y="3113"/>
            <a:chExt cx="182" cy="136"/>
          </a:xfrm>
        </p:grpSpPr>
        <p:sp>
          <p:nvSpPr>
            <p:cNvPr id="73780" name="Line 23">
              <a:extLst>
                <a:ext uri="{FF2B5EF4-FFF2-40B4-BE49-F238E27FC236}">
                  <a16:creationId xmlns:a16="http://schemas.microsoft.com/office/drawing/2014/main" id="{76956153-11E2-438B-98C1-1EA49EC5F2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3113"/>
              <a:ext cx="91" cy="13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781" name="Line 24">
              <a:extLst>
                <a:ext uri="{FF2B5EF4-FFF2-40B4-BE49-F238E27FC236}">
                  <a16:creationId xmlns:a16="http://schemas.microsoft.com/office/drawing/2014/main" id="{F4912E3B-D29F-4999-8C2C-225A4F2814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7" y="3113"/>
              <a:ext cx="91" cy="13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3744" name="Group 25">
            <a:extLst>
              <a:ext uri="{FF2B5EF4-FFF2-40B4-BE49-F238E27FC236}">
                <a16:creationId xmlns:a16="http://schemas.microsoft.com/office/drawing/2014/main" id="{FEBEA621-BEA1-4163-A07B-FBC828E60D76}"/>
              </a:ext>
            </a:extLst>
          </p:cNvPr>
          <p:cNvGrpSpPr>
            <a:grpSpLocks/>
          </p:cNvGrpSpPr>
          <p:nvPr/>
        </p:nvGrpSpPr>
        <p:grpSpPr bwMode="auto">
          <a:xfrm>
            <a:off x="5767388" y="5157788"/>
            <a:ext cx="215900" cy="144462"/>
            <a:chOff x="1156" y="3113"/>
            <a:chExt cx="182" cy="136"/>
          </a:xfrm>
        </p:grpSpPr>
        <p:sp>
          <p:nvSpPr>
            <p:cNvPr id="73778" name="Line 26">
              <a:extLst>
                <a:ext uri="{FF2B5EF4-FFF2-40B4-BE49-F238E27FC236}">
                  <a16:creationId xmlns:a16="http://schemas.microsoft.com/office/drawing/2014/main" id="{1BD209C2-E4DF-480B-B797-EA581D15F1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3113"/>
              <a:ext cx="91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779" name="Line 27">
              <a:extLst>
                <a:ext uri="{FF2B5EF4-FFF2-40B4-BE49-F238E27FC236}">
                  <a16:creationId xmlns:a16="http://schemas.microsoft.com/office/drawing/2014/main" id="{021EDF1B-3FE3-4B9A-9659-9F11ED8C7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7" y="3113"/>
              <a:ext cx="91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3745" name="Group 28">
            <a:extLst>
              <a:ext uri="{FF2B5EF4-FFF2-40B4-BE49-F238E27FC236}">
                <a16:creationId xmlns:a16="http://schemas.microsoft.com/office/drawing/2014/main" id="{A89C7813-D07B-4DE6-859B-C76F42ABA26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810250" y="4437063"/>
            <a:ext cx="215900" cy="144462"/>
            <a:chOff x="1156" y="3113"/>
            <a:chExt cx="182" cy="136"/>
          </a:xfrm>
        </p:grpSpPr>
        <p:sp>
          <p:nvSpPr>
            <p:cNvPr id="73776" name="Line 29">
              <a:extLst>
                <a:ext uri="{FF2B5EF4-FFF2-40B4-BE49-F238E27FC236}">
                  <a16:creationId xmlns:a16="http://schemas.microsoft.com/office/drawing/2014/main" id="{490A591D-F858-4045-A606-64EA02BE7A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3113"/>
              <a:ext cx="91" cy="13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777" name="Line 30">
              <a:extLst>
                <a:ext uri="{FF2B5EF4-FFF2-40B4-BE49-F238E27FC236}">
                  <a16:creationId xmlns:a16="http://schemas.microsoft.com/office/drawing/2014/main" id="{E3DDF2C2-0F82-4129-87BE-1A9D8750E3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7" y="3113"/>
              <a:ext cx="91" cy="13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3746" name="Line 31">
            <a:extLst>
              <a:ext uri="{FF2B5EF4-FFF2-40B4-BE49-F238E27FC236}">
                <a16:creationId xmlns:a16="http://schemas.microsoft.com/office/drawing/2014/main" id="{89E8794D-A4C9-4AB5-8CCC-22AFE3EE6C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0200" y="4941888"/>
            <a:ext cx="8636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747" name="Line 32">
            <a:extLst>
              <a:ext uri="{FF2B5EF4-FFF2-40B4-BE49-F238E27FC236}">
                <a16:creationId xmlns:a16="http://schemas.microsoft.com/office/drawing/2014/main" id="{5DF9E81E-304C-4DEF-84C4-332C2AEBE3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03800" y="4292600"/>
            <a:ext cx="720725" cy="649288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748" name="Line 33">
            <a:extLst>
              <a:ext uri="{FF2B5EF4-FFF2-40B4-BE49-F238E27FC236}">
                <a16:creationId xmlns:a16="http://schemas.microsoft.com/office/drawing/2014/main" id="{FD623ACA-CA9C-45E3-A6A6-70F51BAA1F8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3800" y="4941888"/>
            <a:ext cx="576263" cy="431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73749" name="Group 34">
            <a:extLst>
              <a:ext uri="{FF2B5EF4-FFF2-40B4-BE49-F238E27FC236}">
                <a16:creationId xmlns:a16="http://schemas.microsoft.com/office/drawing/2014/main" id="{4B87624E-7943-42AE-A196-0420EDEED97A}"/>
              </a:ext>
            </a:extLst>
          </p:cNvPr>
          <p:cNvGrpSpPr>
            <a:grpSpLocks/>
          </p:cNvGrpSpPr>
          <p:nvPr/>
        </p:nvGrpSpPr>
        <p:grpSpPr bwMode="auto">
          <a:xfrm rot="3099044">
            <a:off x="5689600" y="4111625"/>
            <a:ext cx="184150" cy="260350"/>
            <a:chOff x="1156" y="3113"/>
            <a:chExt cx="182" cy="136"/>
          </a:xfrm>
        </p:grpSpPr>
        <p:sp>
          <p:nvSpPr>
            <p:cNvPr id="73774" name="Line 35">
              <a:extLst>
                <a:ext uri="{FF2B5EF4-FFF2-40B4-BE49-F238E27FC236}">
                  <a16:creationId xmlns:a16="http://schemas.microsoft.com/office/drawing/2014/main" id="{52EBBC4F-FE51-4258-9D2C-258133217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3113"/>
              <a:ext cx="91" cy="13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775" name="Line 36">
              <a:extLst>
                <a:ext uri="{FF2B5EF4-FFF2-40B4-BE49-F238E27FC236}">
                  <a16:creationId xmlns:a16="http://schemas.microsoft.com/office/drawing/2014/main" id="{29DC814B-67FF-41F7-9339-8C14B5CADE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7" y="3113"/>
              <a:ext cx="91" cy="13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3750" name="Group 37">
            <a:extLst>
              <a:ext uri="{FF2B5EF4-FFF2-40B4-BE49-F238E27FC236}">
                <a16:creationId xmlns:a16="http://schemas.microsoft.com/office/drawing/2014/main" id="{332BB232-1249-40DA-A778-F6E0651647D1}"/>
              </a:ext>
            </a:extLst>
          </p:cNvPr>
          <p:cNvGrpSpPr>
            <a:grpSpLocks/>
          </p:cNvGrpSpPr>
          <p:nvPr/>
        </p:nvGrpSpPr>
        <p:grpSpPr bwMode="auto">
          <a:xfrm rot="6515695" flipH="1">
            <a:off x="5588794" y="5291932"/>
            <a:ext cx="228600" cy="246062"/>
            <a:chOff x="1156" y="3113"/>
            <a:chExt cx="182" cy="136"/>
          </a:xfrm>
        </p:grpSpPr>
        <p:sp>
          <p:nvSpPr>
            <p:cNvPr id="73772" name="Line 38">
              <a:extLst>
                <a:ext uri="{FF2B5EF4-FFF2-40B4-BE49-F238E27FC236}">
                  <a16:creationId xmlns:a16="http://schemas.microsoft.com/office/drawing/2014/main" id="{712C4BA0-B3C6-4DA1-8D83-AE5DBBFBB3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3113"/>
              <a:ext cx="91" cy="13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773" name="Line 39">
              <a:extLst>
                <a:ext uri="{FF2B5EF4-FFF2-40B4-BE49-F238E27FC236}">
                  <a16:creationId xmlns:a16="http://schemas.microsoft.com/office/drawing/2014/main" id="{A4E6B51F-9F90-4100-9D2D-851A768B0D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7" y="3113"/>
              <a:ext cx="91" cy="13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3751" name="Line 40">
            <a:extLst>
              <a:ext uri="{FF2B5EF4-FFF2-40B4-BE49-F238E27FC236}">
                <a16:creationId xmlns:a16="http://schemas.microsoft.com/office/drawing/2014/main" id="{7671387C-D26E-4E7E-869F-98EE724B972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7763" y="4868863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752" name="Line 41">
            <a:extLst>
              <a:ext uri="{FF2B5EF4-FFF2-40B4-BE49-F238E27FC236}">
                <a16:creationId xmlns:a16="http://schemas.microsoft.com/office/drawing/2014/main" id="{A530EA75-12F7-4CEF-9AE1-99A483EFF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5589588"/>
            <a:ext cx="1444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753" name="Text Box 42">
            <a:extLst>
              <a:ext uri="{FF2B5EF4-FFF2-40B4-BE49-F238E27FC236}">
                <a16:creationId xmlns:a16="http://schemas.microsoft.com/office/drawing/2014/main" id="{661C7D88-B81C-4EE6-9E4C-8C4EDBEFE46F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4787900" y="5876925"/>
            <a:ext cx="28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3818" name="Text Box 44">
            <a:extLst>
              <a:ext uri="{FF2B5EF4-FFF2-40B4-BE49-F238E27FC236}">
                <a16:creationId xmlns:a16="http://schemas.microsoft.com/office/drawing/2014/main" id="{8B0549C2-88B9-4746-923D-5D8582993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350" y="3917950"/>
            <a:ext cx="422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33819" name="Line 46">
            <a:extLst>
              <a:ext uri="{FF2B5EF4-FFF2-40B4-BE49-F238E27FC236}">
                <a16:creationId xmlns:a16="http://schemas.microsoft.com/office/drawing/2014/main" id="{10055449-5499-4FDB-9FDF-85681CDF1D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225" y="4724400"/>
            <a:ext cx="1444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820" name="Line 47">
            <a:extLst>
              <a:ext uri="{FF2B5EF4-FFF2-40B4-BE49-F238E27FC236}">
                <a16:creationId xmlns:a16="http://schemas.microsoft.com/office/drawing/2014/main" id="{C3B2A7C1-EE7B-447A-BDC2-E5EA56B5EB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5516563"/>
            <a:ext cx="144463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821" name="Line 48">
            <a:extLst>
              <a:ext uri="{FF2B5EF4-FFF2-40B4-BE49-F238E27FC236}">
                <a16:creationId xmlns:a16="http://schemas.microsoft.com/office/drawing/2014/main" id="{2102BF7D-F09F-4993-AB1A-D3E7A47C4F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63" y="4221163"/>
            <a:ext cx="144462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822" name="Text Box 49">
            <a:extLst>
              <a:ext uri="{FF2B5EF4-FFF2-40B4-BE49-F238E27FC236}">
                <a16:creationId xmlns:a16="http://schemas.microsoft.com/office/drawing/2014/main" id="{C58F7233-5DE5-4F54-932B-FBC695399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5229225"/>
            <a:ext cx="229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Enképhaline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(opioïde endogène)</a:t>
            </a:r>
          </a:p>
        </p:txBody>
      </p:sp>
      <p:sp>
        <p:nvSpPr>
          <p:cNvPr id="73759" name="Text Box 50">
            <a:extLst>
              <a:ext uri="{FF2B5EF4-FFF2-40B4-BE49-F238E27FC236}">
                <a16:creationId xmlns:a16="http://schemas.microsoft.com/office/drawing/2014/main" id="{CBD0130C-8040-4AA4-9C18-B2E877E66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6092825"/>
            <a:ext cx="3763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Fibre de la nociception (C ou A</a:t>
            </a:r>
            <a:r>
              <a:rPr lang="el-GR" altLang="fr-FR" sz="1800" b="1">
                <a:solidFill>
                  <a:srgbClr val="FF0000"/>
                </a:solidFill>
              </a:rPr>
              <a:t>δ</a:t>
            </a:r>
            <a:r>
              <a:rPr lang="fr-FR" altLang="fr-FR" sz="1800" b="1">
                <a:solidFill>
                  <a:srgbClr val="FF0000"/>
                </a:solidFill>
              </a:rPr>
              <a:t>)</a:t>
            </a:r>
            <a:endParaRPr lang="el-GR" altLang="fr-FR" sz="1800" b="1">
              <a:solidFill>
                <a:srgbClr val="FF0000"/>
              </a:solidFill>
            </a:endParaRPr>
          </a:p>
        </p:txBody>
      </p:sp>
      <p:sp>
        <p:nvSpPr>
          <p:cNvPr id="73760" name="Text Box 51">
            <a:extLst>
              <a:ext uri="{FF2B5EF4-FFF2-40B4-BE49-F238E27FC236}">
                <a16:creationId xmlns:a16="http://schemas.microsoft.com/office/drawing/2014/main" id="{AA6F2972-0EA3-48CE-A3D0-FA43EE1D1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34290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accent1"/>
                </a:solidFill>
              </a:rPr>
              <a:t>Fibres A</a:t>
            </a:r>
            <a:r>
              <a:rPr lang="el-GR" altLang="fr-FR" sz="1800" b="1">
                <a:solidFill>
                  <a:schemeClr val="accent1"/>
                </a:solidFill>
              </a:rPr>
              <a:t>β</a:t>
            </a:r>
            <a:endParaRPr lang="el-GR" altLang="fr-FR" sz="1800" b="1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761" name="Text Box 52">
            <a:extLst>
              <a:ext uri="{FF2B5EF4-FFF2-40B4-BE49-F238E27FC236}">
                <a16:creationId xmlns:a16="http://schemas.microsoft.com/office/drawing/2014/main" id="{CCB3DBF7-8BEE-4B77-8DC1-CC9170F0E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444875"/>
            <a:ext cx="1673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chemeClr val="accent1"/>
                </a:solidFill>
                <a:latin typeface="Tahoma" panose="020B0604030504040204" pitchFamily="34" charset="0"/>
              </a:rPr>
              <a:t>Stimulus mécanique</a:t>
            </a:r>
          </a:p>
        </p:txBody>
      </p:sp>
      <p:sp>
        <p:nvSpPr>
          <p:cNvPr id="73762" name="Text Box 53">
            <a:extLst>
              <a:ext uri="{FF2B5EF4-FFF2-40B4-BE49-F238E27FC236}">
                <a16:creationId xmlns:a16="http://schemas.microsoft.com/office/drawing/2014/main" id="{089EE6EE-BE74-4875-AA57-9743D51D0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5589588"/>
            <a:ext cx="1581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0000"/>
                </a:solidFill>
                <a:latin typeface="Tahoma" panose="020B0604030504040204" pitchFamily="34" charset="0"/>
              </a:rPr>
              <a:t>Stimulus nociceptif</a:t>
            </a:r>
          </a:p>
        </p:txBody>
      </p:sp>
      <p:sp>
        <p:nvSpPr>
          <p:cNvPr id="33827" name="Oval 54">
            <a:extLst>
              <a:ext uri="{FF2B5EF4-FFF2-40B4-BE49-F238E27FC236}">
                <a16:creationId xmlns:a16="http://schemas.microsoft.com/office/drawing/2014/main" id="{3D86A773-D33F-40DB-BB55-B12054230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979988"/>
            <a:ext cx="647700" cy="7921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3764" name="Oval 50">
            <a:extLst>
              <a:ext uri="{FF2B5EF4-FFF2-40B4-BE49-F238E27FC236}">
                <a16:creationId xmlns:a16="http://schemas.microsoft.com/office/drawing/2014/main" id="{950727CE-34E5-48E6-B382-1A9DB8947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702050"/>
            <a:ext cx="360363" cy="2159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3765" name="Oval 51">
            <a:extLst>
              <a:ext uri="{FF2B5EF4-FFF2-40B4-BE49-F238E27FC236}">
                <a16:creationId xmlns:a16="http://schemas.microsoft.com/office/drawing/2014/main" id="{AC73544A-81F5-4DD5-B6B4-EE4E0E4CC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075" y="3740150"/>
            <a:ext cx="288925" cy="144463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solidFill>
                <a:srgbClr val="0070C0"/>
              </a:solidFill>
            </a:endParaRPr>
          </a:p>
        </p:txBody>
      </p:sp>
      <p:sp>
        <p:nvSpPr>
          <p:cNvPr id="73766" name="Oval 52">
            <a:extLst>
              <a:ext uri="{FF2B5EF4-FFF2-40B4-BE49-F238E27FC236}">
                <a16:creationId xmlns:a16="http://schemas.microsoft.com/office/drawing/2014/main" id="{72BF1E5E-229B-4E80-BFF6-1802D5451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175" y="3784600"/>
            <a:ext cx="212725" cy="5715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3767" name="Freeform 53">
            <a:extLst>
              <a:ext uri="{FF2B5EF4-FFF2-40B4-BE49-F238E27FC236}">
                <a16:creationId xmlns:a16="http://schemas.microsoft.com/office/drawing/2014/main" id="{F462366E-0991-40F1-AB62-1AA94AD87DE8}"/>
              </a:ext>
            </a:extLst>
          </p:cNvPr>
          <p:cNvSpPr>
            <a:spLocks/>
          </p:cNvSpPr>
          <p:nvPr/>
        </p:nvSpPr>
        <p:spPr bwMode="auto">
          <a:xfrm>
            <a:off x="2411413" y="5864225"/>
            <a:ext cx="144462" cy="85725"/>
          </a:xfrm>
          <a:custGeom>
            <a:avLst/>
            <a:gdLst>
              <a:gd name="T0" fmla="*/ 2147483646 w 91"/>
              <a:gd name="T1" fmla="*/ 2147483646 h 54"/>
              <a:gd name="T2" fmla="*/ 2147483646 w 91"/>
              <a:gd name="T3" fmla="*/ 2147483646 h 54"/>
              <a:gd name="T4" fmla="*/ 0 w 91"/>
              <a:gd name="T5" fmla="*/ 2147483646 h 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" h="54">
                <a:moveTo>
                  <a:pt x="91" y="54"/>
                </a:moveTo>
                <a:cubicBezTo>
                  <a:pt x="76" y="35"/>
                  <a:pt x="61" y="16"/>
                  <a:pt x="46" y="8"/>
                </a:cubicBezTo>
                <a:cubicBezTo>
                  <a:pt x="31" y="0"/>
                  <a:pt x="8" y="8"/>
                  <a:pt x="0" y="8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768" name="Freeform 54">
            <a:extLst>
              <a:ext uri="{FF2B5EF4-FFF2-40B4-BE49-F238E27FC236}">
                <a16:creationId xmlns:a16="http://schemas.microsoft.com/office/drawing/2014/main" id="{7A446D2A-D7ED-4F8E-92C4-EAD42A99939E}"/>
              </a:ext>
            </a:extLst>
          </p:cNvPr>
          <p:cNvSpPr>
            <a:spLocks/>
          </p:cNvSpPr>
          <p:nvPr/>
        </p:nvSpPr>
        <p:spPr bwMode="auto">
          <a:xfrm>
            <a:off x="2268538" y="5949950"/>
            <a:ext cx="287337" cy="82550"/>
          </a:xfrm>
          <a:custGeom>
            <a:avLst/>
            <a:gdLst>
              <a:gd name="T0" fmla="*/ 2147483646 w 181"/>
              <a:gd name="T1" fmla="*/ 0 h 52"/>
              <a:gd name="T2" fmla="*/ 2147483646 w 181"/>
              <a:gd name="T3" fmla="*/ 2147483646 h 52"/>
              <a:gd name="T4" fmla="*/ 0 w 181"/>
              <a:gd name="T5" fmla="*/ 2147483646 h 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1" h="52">
                <a:moveTo>
                  <a:pt x="181" y="0"/>
                </a:moveTo>
                <a:cubicBezTo>
                  <a:pt x="150" y="19"/>
                  <a:pt x="120" y="38"/>
                  <a:pt x="90" y="45"/>
                </a:cubicBezTo>
                <a:cubicBezTo>
                  <a:pt x="60" y="52"/>
                  <a:pt x="15" y="45"/>
                  <a:pt x="0" y="45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769" name="Freeform 55">
            <a:extLst>
              <a:ext uri="{FF2B5EF4-FFF2-40B4-BE49-F238E27FC236}">
                <a16:creationId xmlns:a16="http://schemas.microsoft.com/office/drawing/2014/main" id="{C028F36D-C13D-4E80-BC26-2D9ABE39DCB5}"/>
              </a:ext>
            </a:extLst>
          </p:cNvPr>
          <p:cNvSpPr>
            <a:spLocks/>
          </p:cNvSpPr>
          <p:nvPr/>
        </p:nvSpPr>
        <p:spPr bwMode="auto">
          <a:xfrm>
            <a:off x="2473325" y="5949950"/>
            <a:ext cx="82550" cy="215900"/>
          </a:xfrm>
          <a:custGeom>
            <a:avLst/>
            <a:gdLst>
              <a:gd name="T0" fmla="*/ 2147483646 w 52"/>
              <a:gd name="T1" fmla="*/ 0 h 136"/>
              <a:gd name="T2" fmla="*/ 2147483646 w 52"/>
              <a:gd name="T3" fmla="*/ 2147483646 h 136"/>
              <a:gd name="T4" fmla="*/ 2147483646 w 52"/>
              <a:gd name="T5" fmla="*/ 2147483646 h 1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" h="136">
                <a:moveTo>
                  <a:pt x="52" y="0"/>
                </a:moveTo>
                <a:cubicBezTo>
                  <a:pt x="33" y="33"/>
                  <a:pt x="14" y="67"/>
                  <a:pt x="7" y="90"/>
                </a:cubicBezTo>
                <a:cubicBezTo>
                  <a:pt x="0" y="113"/>
                  <a:pt x="7" y="128"/>
                  <a:pt x="7" y="13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Éclair 1">
            <a:extLst>
              <a:ext uri="{FF2B5EF4-FFF2-40B4-BE49-F238E27FC236}">
                <a16:creationId xmlns:a16="http://schemas.microsoft.com/office/drawing/2014/main" id="{FBD9A851-AE99-4D92-A2EF-574274A7DB5B}"/>
              </a:ext>
            </a:extLst>
          </p:cNvPr>
          <p:cNvSpPr/>
          <p:nvPr/>
        </p:nvSpPr>
        <p:spPr>
          <a:xfrm>
            <a:off x="1835150" y="3068638"/>
            <a:ext cx="504825" cy="63341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3" name="Éclair 2">
            <a:extLst>
              <a:ext uri="{FF2B5EF4-FFF2-40B4-BE49-F238E27FC236}">
                <a16:creationId xmlns:a16="http://schemas.microsoft.com/office/drawing/2014/main" id="{9D311D98-5C79-4FCF-9B59-47239B54BBD7}"/>
              </a:ext>
            </a:extLst>
          </p:cNvPr>
          <p:cNvSpPr/>
          <p:nvPr/>
        </p:nvSpPr>
        <p:spPr>
          <a:xfrm>
            <a:off x="1768475" y="5157788"/>
            <a:ext cx="603250" cy="614362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60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818" grpId="0"/>
      <p:bldP spid="33822" grpId="0"/>
      <p:bldP spid="3382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>
            <a:extLst>
              <a:ext uri="{FF2B5EF4-FFF2-40B4-BE49-F238E27FC236}">
                <a16:creationId xmlns:a16="http://schemas.microsoft.com/office/drawing/2014/main" id="{9E90653A-935C-4EC3-A543-96B96F3DD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0"/>
            <a:ext cx="5699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CB28A469-AEE3-4C2E-95EF-506B51FC16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278" y="428625"/>
            <a:ext cx="8229600" cy="1371600"/>
          </a:xfrm>
        </p:spPr>
        <p:txBody>
          <a:bodyPr/>
          <a:lstStyle/>
          <a:p>
            <a:pPr eaLnBrk="1" hangingPunct="1"/>
            <a:r>
              <a:rPr lang="fr-FR" altLang="fr-FR" dirty="0"/>
              <a:t>Modulation de la douleur </a:t>
            </a:r>
            <a:br>
              <a:rPr lang="fr-FR" altLang="fr-FR" dirty="0"/>
            </a:br>
            <a:r>
              <a:rPr lang="fr-FR" altLang="fr-FR" sz="2800" dirty="0"/>
              <a:t>Voies descendantes inhibitrices</a:t>
            </a:r>
            <a:endParaRPr lang="fr-FR" altLang="fr-FR" sz="3200" dirty="0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2C23A27B-54D8-4877-918D-67C3D0CB04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4974" y="2060848"/>
            <a:ext cx="8217903" cy="4368527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fr-FR" altLang="fr-FR" sz="3200" b="1" dirty="0"/>
              <a:t>Voies descendantes inhibitrices</a:t>
            </a:r>
          </a:p>
          <a:p>
            <a:pPr lvl="1"/>
            <a:r>
              <a:rPr lang="fr-FR" altLang="fr-FR" sz="3100" dirty="0"/>
              <a:t>diminuent le signal douloureux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3100" b="1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3100" dirty="0"/>
              <a:t>Origine = tronc cérébral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1600" dirty="0"/>
              <a:t>Substance grise périaqueducale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1600" dirty="0"/>
              <a:t>Locus </a:t>
            </a:r>
            <a:r>
              <a:rPr lang="en-US" altLang="fr-FR" sz="1600" dirty="0" err="1"/>
              <a:t>cœruleus</a:t>
            </a:r>
            <a:r>
              <a:rPr lang="en-US" altLang="fr-FR" sz="1600" dirty="0"/>
              <a:t> </a:t>
            </a:r>
            <a:endParaRPr lang="fr-FR" altLang="fr-FR" sz="1300" dirty="0"/>
          </a:p>
          <a:p>
            <a:pPr lvl="2" eaLnBrk="1" hangingPunct="1">
              <a:lnSpc>
                <a:spcPct val="80000"/>
              </a:lnSpc>
            </a:pPr>
            <a:endParaRPr lang="fr-FR" altLang="fr-FR" sz="2100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3100" dirty="0"/>
              <a:t>Neurotransmetteurs :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2300" b="1" dirty="0">
                <a:solidFill>
                  <a:srgbClr val="FF0000"/>
                </a:solidFill>
              </a:rPr>
              <a:t>sérotonine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2300" b="1" dirty="0">
                <a:solidFill>
                  <a:srgbClr val="FF0000"/>
                </a:solidFill>
              </a:rPr>
              <a:t>noradrénaline 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2300" b="1" dirty="0">
                <a:solidFill>
                  <a:srgbClr val="FF0000"/>
                </a:solidFill>
              </a:rPr>
              <a:t>opioïdes endogènes</a:t>
            </a:r>
            <a:r>
              <a:rPr lang="fr-FR" altLang="fr-FR" sz="2300" dirty="0">
                <a:solidFill>
                  <a:srgbClr val="FF0000"/>
                </a:solidFill>
              </a:rPr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2300" dirty="0"/>
              <a:t>glycine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2300" dirty="0"/>
              <a:t>GABA</a:t>
            </a:r>
          </a:p>
          <a:p>
            <a:pPr marL="342900" lvl="1" indent="0" eaLnBrk="1" hangingPunct="1">
              <a:buNone/>
            </a:pPr>
            <a:endParaRPr lang="fr-FR" altLang="fr-FR" sz="2500" b="1" dirty="0">
              <a:solidFill>
                <a:srgbClr val="00CC00"/>
              </a:solidFill>
            </a:endParaRPr>
          </a:p>
          <a:p>
            <a:pPr marL="342900" lvl="1" indent="0" eaLnBrk="1" hangingPunct="1">
              <a:buNone/>
            </a:pPr>
            <a:endParaRPr lang="fr-FR" altLang="fr-FR" sz="2000" b="1" dirty="0">
              <a:solidFill>
                <a:srgbClr val="00CC00"/>
              </a:solidFill>
            </a:endParaRPr>
          </a:p>
          <a:p>
            <a:pPr marL="342900" lvl="1" indent="0" eaLnBrk="1" hangingPunct="1">
              <a:buNone/>
            </a:pPr>
            <a:r>
              <a:rPr lang="fr-FR" altLang="fr-FR" sz="2000" b="1" dirty="0">
                <a:solidFill>
                  <a:srgbClr val="00CC00"/>
                </a:solidFill>
              </a:rPr>
              <a:t>Remarque: </a:t>
            </a:r>
            <a:r>
              <a:rPr lang="fr-FR" altLang="fr-FR" sz="2000" b="1" dirty="0"/>
              <a:t>il existe aussi des voies descendantes excitatrices beaucoup moins bien décrites</a:t>
            </a:r>
          </a:p>
          <a:p>
            <a:pPr lvl="1" eaLnBrk="1" hangingPunct="1"/>
            <a:endParaRPr lang="fr-FR" altLang="fr-FR" sz="2100" b="1" dirty="0"/>
          </a:p>
          <a:p>
            <a:pPr lvl="1" eaLnBrk="1" hangingPunct="1"/>
            <a:endParaRPr lang="fr-FR" altLang="fr-FR" sz="21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4">
            <a:extLst>
              <a:ext uri="{FF2B5EF4-FFF2-40B4-BE49-F238E27FC236}">
                <a16:creationId xmlns:a16="http://schemas.microsoft.com/office/drawing/2014/main" id="{2F0E2939-67E2-4E4E-BC28-E5401403B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0"/>
            <a:ext cx="5699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2B0C46DF-F492-4CB1-93DB-AD6B84D12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Modulation de la douleur </a:t>
            </a:r>
            <a:br>
              <a:rPr lang="fr-FR" altLang="fr-FR" dirty="0"/>
            </a:br>
            <a:r>
              <a:rPr lang="fr-FR" altLang="fr-FR" sz="2800" dirty="0"/>
              <a:t>voies descendantes inhibitrices</a:t>
            </a:r>
            <a:endParaRPr lang="fr-FR" altLang="fr-FR" sz="3200" dirty="0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64C1B7E9-06A9-4CF6-BFA2-C2CF7280ED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8135937" cy="43926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800" b="1" dirty="0"/>
              <a:t>Voies descendantes inhibitrices</a:t>
            </a:r>
          </a:p>
          <a:p>
            <a:pPr eaLnBrk="1" hangingPunct="1">
              <a:lnSpc>
                <a:spcPct val="80000"/>
              </a:lnSpc>
            </a:pPr>
            <a:endParaRPr lang="fr-FR" altLang="fr-FR" sz="2800" b="1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b="1" dirty="0">
                <a:solidFill>
                  <a:srgbClr val="002060"/>
                </a:solidFill>
              </a:rPr>
              <a:t>voie </a:t>
            </a:r>
            <a:r>
              <a:rPr lang="fr-FR" altLang="fr-FR" sz="2400" b="1" u="sng" dirty="0">
                <a:solidFill>
                  <a:srgbClr val="002060"/>
                </a:solidFill>
              </a:rPr>
              <a:t>sérotoninergique</a:t>
            </a:r>
            <a:endParaRPr lang="fr-FR" altLang="fr-FR" sz="1800" dirty="0"/>
          </a:p>
          <a:p>
            <a:pPr lvl="2" eaLnBrk="1" hangingPunct="1">
              <a:lnSpc>
                <a:spcPct val="80000"/>
              </a:lnSpc>
            </a:pPr>
            <a:r>
              <a:rPr lang="fr-FR" altLang="fr-FR" sz="2000" b="1" dirty="0"/>
              <a:t>Neurones </a:t>
            </a:r>
            <a:r>
              <a:rPr lang="fr-FR" altLang="fr-FR" sz="2000" dirty="0"/>
              <a:t>libèrent dans la corne dorsale de</a:t>
            </a:r>
            <a:r>
              <a:rPr lang="fr-FR" altLang="fr-FR" sz="2000" dirty="0">
                <a:solidFill>
                  <a:srgbClr val="0070C0"/>
                </a:solidFill>
              </a:rPr>
              <a:t> la </a:t>
            </a:r>
            <a:r>
              <a:rPr lang="fr-FR" altLang="fr-FR" sz="2000" b="1" dirty="0">
                <a:solidFill>
                  <a:srgbClr val="0070C0"/>
                </a:solidFill>
              </a:rPr>
              <a:t>sérotonine</a:t>
            </a:r>
            <a:r>
              <a:rPr lang="fr-FR" altLang="fr-FR" sz="2000" dirty="0"/>
              <a:t> et</a:t>
            </a:r>
            <a:r>
              <a:rPr lang="fr-FR" altLang="fr-FR" sz="2000" b="1" dirty="0">
                <a:solidFill>
                  <a:srgbClr val="0070C0"/>
                </a:solidFill>
              </a:rPr>
              <a:t> </a:t>
            </a:r>
            <a:r>
              <a:rPr lang="fr-FR" altLang="fr-FR" sz="2000" dirty="0"/>
              <a:t>des substances </a:t>
            </a:r>
            <a:r>
              <a:rPr lang="fr-FR" altLang="fr-FR" sz="2000" b="1" dirty="0">
                <a:solidFill>
                  <a:schemeClr val="accent1"/>
                </a:solidFill>
              </a:rPr>
              <a:t>opioïdes </a:t>
            </a:r>
            <a:r>
              <a:rPr lang="fr-FR" altLang="fr-FR" sz="2000" dirty="0">
                <a:solidFill>
                  <a:schemeClr val="accent1"/>
                </a:solidFill>
              </a:rPr>
              <a:t>endogènes</a:t>
            </a:r>
          </a:p>
          <a:p>
            <a:pPr lvl="3">
              <a:lnSpc>
                <a:spcPct val="80000"/>
              </a:lnSpc>
            </a:pPr>
            <a:endParaRPr lang="fr-FR" altLang="fr-FR" sz="1600" dirty="0"/>
          </a:p>
          <a:p>
            <a:pPr lvl="1" eaLnBrk="1" hangingPunct="1">
              <a:lnSpc>
                <a:spcPct val="80000"/>
              </a:lnSpc>
            </a:pPr>
            <a:r>
              <a:rPr lang="en-US" altLang="fr-FR" sz="2400" b="1" dirty="0" err="1">
                <a:solidFill>
                  <a:srgbClr val="002060"/>
                </a:solidFill>
              </a:rPr>
              <a:t>voie</a:t>
            </a:r>
            <a:r>
              <a:rPr lang="en-US" altLang="fr-FR" sz="2400" b="1" dirty="0">
                <a:solidFill>
                  <a:srgbClr val="002060"/>
                </a:solidFill>
              </a:rPr>
              <a:t> </a:t>
            </a:r>
            <a:r>
              <a:rPr lang="en-US" altLang="fr-FR" sz="2400" b="1" u="sng" dirty="0" err="1">
                <a:solidFill>
                  <a:srgbClr val="002060"/>
                </a:solidFill>
              </a:rPr>
              <a:t>noradrénergique</a:t>
            </a:r>
            <a:endParaRPr lang="fr-FR" altLang="fr-FR" sz="1400" dirty="0"/>
          </a:p>
          <a:p>
            <a:pPr lvl="2">
              <a:lnSpc>
                <a:spcPct val="80000"/>
              </a:lnSpc>
            </a:pPr>
            <a:r>
              <a:rPr lang="fr-FR" altLang="fr-FR" sz="2000" b="1" dirty="0"/>
              <a:t>Neurones </a:t>
            </a:r>
            <a:r>
              <a:rPr lang="fr-FR" altLang="fr-FR" sz="2000" dirty="0"/>
              <a:t>libèrent dans la corne dorsale de</a:t>
            </a:r>
            <a:r>
              <a:rPr lang="fr-FR" altLang="fr-FR" sz="2000" dirty="0">
                <a:solidFill>
                  <a:srgbClr val="0070C0"/>
                </a:solidFill>
              </a:rPr>
              <a:t> la </a:t>
            </a:r>
            <a:r>
              <a:rPr lang="fr-FR" altLang="fr-FR" sz="2000" b="1" dirty="0">
                <a:solidFill>
                  <a:srgbClr val="0070C0"/>
                </a:solidFill>
              </a:rPr>
              <a:t>noradrénaline </a:t>
            </a:r>
            <a:r>
              <a:rPr lang="fr-FR" altLang="fr-FR" sz="2000" dirty="0"/>
              <a:t>qui se lie à des </a:t>
            </a:r>
            <a:r>
              <a:rPr lang="fr-FR" altLang="fr-FR" sz="2000" b="1" u="sng" dirty="0">
                <a:solidFill>
                  <a:schemeClr val="accent1"/>
                </a:solidFill>
              </a:rPr>
              <a:t>récepteurs adrénergiques </a:t>
            </a:r>
            <a:r>
              <a:rPr lang="el-GR" altLang="fr-FR" sz="2000" b="1" u="sng" dirty="0">
                <a:solidFill>
                  <a:schemeClr val="accent1"/>
                </a:solidFill>
              </a:rPr>
              <a:t>α</a:t>
            </a:r>
            <a:r>
              <a:rPr lang="fr-FR" altLang="fr-FR" sz="2000" b="1" u="sng" dirty="0">
                <a:solidFill>
                  <a:schemeClr val="accent1"/>
                </a:solidFill>
              </a:rPr>
              <a:t>2 </a:t>
            </a:r>
          </a:p>
          <a:p>
            <a:pPr lvl="2" eaLnBrk="1" hangingPunct="1">
              <a:lnSpc>
                <a:spcPct val="80000"/>
              </a:lnSpc>
            </a:pPr>
            <a:endParaRPr lang="fr-FR" altLang="fr-FR" sz="1600" dirty="0"/>
          </a:p>
          <a:p>
            <a:pPr lvl="2" eaLnBrk="1" hangingPunct="1">
              <a:lnSpc>
                <a:spcPct val="80000"/>
              </a:lnSpc>
            </a:pPr>
            <a:endParaRPr lang="fr-FR" altLang="fr-FR" sz="16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4">
            <a:extLst>
              <a:ext uri="{FF2B5EF4-FFF2-40B4-BE49-F238E27FC236}">
                <a16:creationId xmlns:a16="http://schemas.microsoft.com/office/drawing/2014/main" id="{5BD2E02E-5BA3-4436-B6FA-F737FDA2E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43050"/>
            <a:ext cx="5068887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07" name="Titre 1">
            <a:extLst>
              <a:ext uri="{FF2B5EF4-FFF2-40B4-BE49-F238E27FC236}">
                <a16:creationId xmlns:a16="http://schemas.microsoft.com/office/drawing/2014/main" id="{5BA5B696-3CA1-4DCD-9BA2-FE119EE24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pic>
        <p:nvPicPr>
          <p:cNvPr id="102403" name="Picture 3">
            <a:extLst>
              <a:ext uri="{FF2B5EF4-FFF2-40B4-BE49-F238E27FC236}">
                <a16:creationId xmlns:a16="http://schemas.microsoft.com/office/drawing/2014/main" id="{C7CD1508-A721-4864-B6A0-3BE5A8A75C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38" y="3284051"/>
            <a:ext cx="5334000" cy="3400425"/>
          </a:xfr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BE19EA9-6DCF-43F5-9613-F423384CBCF8}"/>
              </a:ext>
            </a:extLst>
          </p:cNvPr>
          <p:cNvSpPr/>
          <p:nvPr/>
        </p:nvSpPr>
        <p:spPr>
          <a:xfrm>
            <a:off x="3348038" y="2492375"/>
            <a:ext cx="503237" cy="720725"/>
          </a:xfrm>
          <a:prstGeom prst="ellipse">
            <a:avLst/>
          </a:prstGeom>
          <a:noFill/>
          <a:ln w="57150"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Curved Left Arrow 5">
            <a:extLst>
              <a:ext uri="{FF2B5EF4-FFF2-40B4-BE49-F238E27FC236}">
                <a16:creationId xmlns:a16="http://schemas.microsoft.com/office/drawing/2014/main" id="{F4FAEB21-CFCF-4ABA-B7E7-97BCB2B3B3BC}"/>
              </a:ext>
            </a:extLst>
          </p:cNvPr>
          <p:cNvSpPr/>
          <p:nvPr/>
        </p:nvSpPr>
        <p:spPr>
          <a:xfrm rot="20008208">
            <a:off x="3927475" y="2644775"/>
            <a:ext cx="504825" cy="1089025"/>
          </a:xfrm>
          <a:prstGeom prst="curved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2406" name="Rectangle 3">
            <a:extLst>
              <a:ext uri="{FF2B5EF4-FFF2-40B4-BE49-F238E27FC236}">
                <a16:creationId xmlns:a16="http://schemas.microsoft.com/office/drawing/2014/main" id="{4A30133D-3BC1-4E58-8543-36B91AF1A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8" y="6473825"/>
            <a:ext cx="76327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panose="020B0604030504040204" pitchFamily="34" charset="0"/>
              </a:rPr>
              <a:t>http://www.rationalprescribing.com/learners/modules/chronic_pain/normal_physiology.html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B2451033-769D-44D2-B2FB-AA6CC79C1F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6388" y="550863"/>
            <a:ext cx="8229600" cy="600075"/>
          </a:xfrm>
        </p:spPr>
        <p:txBody>
          <a:bodyPr/>
          <a:lstStyle/>
          <a:p>
            <a:pPr eaLnBrk="1" hangingPunct="1"/>
            <a:r>
              <a:rPr lang="fr-FR" altLang="en-US"/>
              <a:t>Modulation de la douleur</a:t>
            </a:r>
          </a:p>
        </p:txBody>
      </p:sp>
      <p:pic>
        <p:nvPicPr>
          <p:cNvPr id="105475" name="Picture 3">
            <a:extLst>
              <a:ext uri="{FF2B5EF4-FFF2-40B4-BE49-F238E27FC236}">
                <a16:creationId xmlns:a16="http://schemas.microsoft.com/office/drawing/2014/main" id="{012BEEE6-C342-41C0-8F12-3FBDFE71FE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75" y="1766888"/>
            <a:ext cx="7464425" cy="4757737"/>
          </a:xfrm>
        </p:spPr>
      </p:pic>
      <p:sp>
        <p:nvSpPr>
          <p:cNvPr id="105476" name="Rectangle 3">
            <a:extLst>
              <a:ext uri="{FF2B5EF4-FFF2-40B4-BE49-F238E27FC236}">
                <a16:creationId xmlns:a16="http://schemas.microsoft.com/office/drawing/2014/main" id="{B6B30416-BCB6-4B39-83F4-A0332848E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6211888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http://www.rationalprescribing.com/learners/modules/chronic_pain/normal_physiology.html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8422FC-1F09-439E-960A-46C063C4DD57}"/>
              </a:ext>
            </a:extLst>
          </p:cNvPr>
          <p:cNvSpPr/>
          <p:nvPr/>
        </p:nvSpPr>
        <p:spPr>
          <a:xfrm>
            <a:off x="484745" y="5542222"/>
            <a:ext cx="19431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b="1" dirty="0">
                <a:solidFill>
                  <a:srgbClr val="00B050"/>
                </a:solidFill>
              </a:rPr>
              <a:t>Interneurone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5471A5-627F-471A-9524-C286274EB1D7}"/>
              </a:ext>
            </a:extLst>
          </p:cNvPr>
          <p:cNvSpPr/>
          <p:nvPr/>
        </p:nvSpPr>
        <p:spPr>
          <a:xfrm>
            <a:off x="6180779" y="1313349"/>
            <a:ext cx="2665413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>
                <a:solidFill>
                  <a:srgbClr val="0070C0"/>
                </a:solidFill>
              </a:rPr>
              <a:t>Neurone descendant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5A505E-9EFE-473F-97FC-06329B2156B7}"/>
              </a:ext>
            </a:extLst>
          </p:cNvPr>
          <p:cNvSpPr/>
          <p:nvPr/>
        </p:nvSpPr>
        <p:spPr>
          <a:xfrm>
            <a:off x="1808493" y="1538288"/>
            <a:ext cx="2663825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Neurone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fr-FR" baseline="30000" dirty="0" err="1">
                <a:solidFill>
                  <a:schemeClr val="tx2">
                    <a:lumMod val="75000"/>
                  </a:schemeClr>
                </a:solidFill>
              </a:rPr>
              <a:t>aire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 afférent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6081E0-751B-4A30-905F-C35743649044}"/>
              </a:ext>
            </a:extLst>
          </p:cNvPr>
          <p:cNvSpPr/>
          <p:nvPr/>
        </p:nvSpPr>
        <p:spPr>
          <a:xfrm>
            <a:off x="5651500" y="5378450"/>
            <a:ext cx="3168650" cy="79692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>
                <a:solidFill>
                  <a:srgbClr val="7030A0"/>
                </a:solidFill>
              </a:rPr>
              <a:t>Neurone ascendant (de projection)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1A1A9E11-5AF0-4E37-A7B6-11B3570D896E}"/>
              </a:ext>
            </a:extLst>
          </p:cNvPr>
          <p:cNvSpPr/>
          <p:nvPr/>
        </p:nvSpPr>
        <p:spPr>
          <a:xfrm rot="20721674">
            <a:off x="1645966" y="3567973"/>
            <a:ext cx="2304256" cy="504056"/>
          </a:xfrm>
          <a:prstGeom prst="ellipse">
            <a:avLst/>
          </a:pr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DC5A3B2-626C-4528-A358-A204062909BB}"/>
              </a:ext>
            </a:extLst>
          </p:cNvPr>
          <p:cNvSpPr txBox="1"/>
          <p:nvPr/>
        </p:nvSpPr>
        <p:spPr>
          <a:xfrm>
            <a:off x="990600" y="2720131"/>
            <a:ext cx="271730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Modulation segmentaire de la douleur 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79613BE-BFE8-4616-BF5B-4D7B1BF6EA68}"/>
              </a:ext>
            </a:extLst>
          </p:cNvPr>
          <p:cNvSpPr/>
          <p:nvPr/>
        </p:nvSpPr>
        <p:spPr>
          <a:xfrm rot="1514627">
            <a:off x="5256065" y="2672293"/>
            <a:ext cx="3031987" cy="734725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C0BBB96-A58A-4CD5-AA6A-84F91686C4BC}"/>
              </a:ext>
            </a:extLst>
          </p:cNvPr>
          <p:cNvSpPr txBox="1"/>
          <p:nvPr/>
        </p:nvSpPr>
        <p:spPr>
          <a:xfrm>
            <a:off x="5083519" y="1790414"/>
            <a:ext cx="225969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Voies descendantes inhibitrices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4" grpId="0" animBg="1"/>
      <p:bldP spid="5" grpId="0" animBg="1"/>
      <p:bldP spid="14" grpId="0" animBg="1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480A66BF-7248-4217-BC53-BB83D86F2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fr-FR" altLang="fr-FR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Modulation de la douleur </a:t>
            </a:r>
            <a:br>
              <a:rPr kumimoji="0" lang="fr-FR" altLang="fr-FR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voies descendantes inhibitrices</a:t>
            </a:r>
            <a:endParaRPr lang="fr-FR" altLang="fr-FR" sz="3200" dirty="0"/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D9B49901-E3A6-4107-A461-EE9047E806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2133600"/>
            <a:ext cx="8351838" cy="3959225"/>
          </a:xfrm>
        </p:spPr>
        <p:txBody>
          <a:bodyPr/>
          <a:lstStyle/>
          <a:p>
            <a:pPr eaLnBrk="1" hangingPunct="1"/>
            <a:r>
              <a:rPr lang="fr-FR" altLang="fr-FR" sz="2800" b="1" dirty="0"/>
              <a:t>Voies descendantes inhibitrices</a:t>
            </a:r>
          </a:p>
          <a:p>
            <a:pPr lvl="2" eaLnBrk="1" hangingPunct="1"/>
            <a:endParaRPr lang="fr-FR" altLang="fr-FR" sz="2000" dirty="0"/>
          </a:p>
          <a:p>
            <a:pPr lvl="2" eaLnBrk="1" hangingPunct="1"/>
            <a:r>
              <a:rPr lang="fr-FR" altLang="fr-FR" sz="2000" dirty="0"/>
              <a:t>Au niveau de la corne dorsale, </a:t>
            </a:r>
            <a:r>
              <a:rPr lang="fr-FR" altLang="fr-FR" sz="2000" b="1" dirty="0"/>
              <a:t>opioïdes endogènes, noradrénaline et sérotonine </a:t>
            </a:r>
            <a:r>
              <a:rPr lang="fr-FR" altLang="fr-FR" sz="2000" dirty="0"/>
              <a:t>se lient  </a:t>
            </a:r>
          </a:p>
          <a:p>
            <a:pPr lvl="2" eaLnBrk="1" hangingPunct="1"/>
            <a:endParaRPr lang="fr-FR" altLang="fr-FR" sz="2000" dirty="0"/>
          </a:p>
          <a:p>
            <a:pPr lvl="3" eaLnBrk="1" hangingPunct="1"/>
            <a:r>
              <a:rPr lang="fr-FR" altLang="fr-FR" sz="2000" b="1" dirty="0"/>
              <a:t>Aux récepteurs pré-synaptiques</a:t>
            </a:r>
            <a:r>
              <a:rPr lang="fr-FR" altLang="fr-FR" sz="2000" dirty="0"/>
              <a:t> des fibres afférentes  </a:t>
            </a:r>
          </a:p>
          <a:p>
            <a:pPr lvl="3" eaLnBrk="1" hangingPunct="1">
              <a:buFont typeface="Wingdings" panose="05000000000000000000" pitchFamily="2" charset="2"/>
              <a:buNone/>
            </a:pPr>
            <a:r>
              <a:rPr lang="fr-FR" altLang="fr-FR" sz="2000" dirty="0"/>
              <a:t>Diminution de la libération de glutamate (et de substance P) </a:t>
            </a:r>
          </a:p>
          <a:p>
            <a:pPr lvl="3" eaLnBrk="1" hangingPunct="1">
              <a:buFont typeface="Wingdings" panose="05000000000000000000" pitchFamily="2" charset="2"/>
              <a:buNone/>
            </a:pPr>
            <a:endParaRPr lang="fr-FR" altLang="fr-FR" sz="2000" dirty="0"/>
          </a:p>
          <a:p>
            <a:pPr lvl="3" eaLnBrk="1" hangingPunct="1"/>
            <a:r>
              <a:rPr lang="fr-FR" altLang="fr-FR" sz="2000" b="1" dirty="0"/>
              <a:t>Aux récepteurs post-synaptiques </a:t>
            </a:r>
          </a:p>
          <a:p>
            <a:pPr lvl="3" eaLnBrk="1" hangingPunct="1">
              <a:buFont typeface="Wingdings" panose="05000000000000000000" pitchFamily="2" charset="2"/>
              <a:buNone/>
            </a:pPr>
            <a:r>
              <a:rPr lang="fr-FR" altLang="fr-FR" sz="2000" dirty="0"/>
              <a:t>Hyperpolarisation des neurones ascendants</a:t>
            </a:r>
          </a:p>
          <a:p>
            <a:pPr lvl="2" eaLnBrk="1" hangingPunct="1"/>
            <a:endParaRPr lang="fr-FR" altLang="fr-FR" sz="2800" dirty="0"/>
          </a:p>
        </p:txBody>
      </p:sp>
      <p:sp>
        <p:nvSpPr>
          <p:cNvPr id="103428" name="AutoShape 5">
            <a:extLst>
              <a:ext uri="{FF2B5EF4-FFF2-40B4-BE49-F238E27FC236}">
                <a16:creationId xmlns:a16="http://schemas.microsoft.com/office/drawing/2014/main" id="{442C8383-4F1B-4BE9-845B-00B6354C5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689" y="4154488"/>
            <a:ext cx="288925" cy="2889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03429" name="AutoShape 6">
            <a:extLst>
              <a:ext uri="{FF2B5EF4-FFF2-40B4-BE49-F238E27FC236}">
                <a16:creationId xmlns:a16="http://schemas.microsoft.com/office/drawing/2014/main" id="{C066DD9C-939A-4326-A5BC-86962D1AE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387" y="5128959"/>
            <a:ext cx="288925" cy="2889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1C0A93B-7859-478E-B8B8-3EE1C4FDAB3E}"/>
              </a:ext>
            </a:extLst>
          </p:cNvPr>
          <p:cNvSpPr txBox="1"/>
          <p:nvPr/>
        </p:nvSpPr>
        <p:spPr>
          <a:xfrm>
            <a:off x="1547664" y="5892770"/>
            <a:ext cx="628890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/>
              <a:t>Très forte diminution du signal transmis vers l’encéphale 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CA95EDE4-D106-40DC-8CA7-052F9E1F0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5763" y="139700"/>
            <a:ext cx="8229600" cy="1371600"/>
          </a:xfrm>
        </p:spPr>
        <p:txBody>
          <a:bodyPr/>
          <a:lstStyle/>
          <a:p>
            <a:pPr eaLnBrk="1" hangingPunct="1"/>
            <a:r>
              <a:rPr lang="fr-FR" altLang="en-US"/>
              <a:t>Modulation de la douleur</a:t>
            </a:r>
          </a:p>
        </p:txBody>
      </p:sp>
      <p:pic>
        <p:nvPicPr>
          <p:cNvPr id="106499" name="Picture 3">
            <a:extLst>
              <a:ext uri="{FF2B5EF4-FFF2-40B4-BE49-F238E27FC236}">
                <a16:creationId xmlns:a16="http://schemas.microsoft.com/office/drawing/2014/main" id="{BF1EA3BE-D827-4A6B-8A7C-BE3C13F813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8350" y="1728788"/>
            <a:ext cx="7464425" cy="4757737"/>
          </a:xfrm>
        </p:spPr>
      </p:pic>
      <p:sp>
        <p:nvSpPr>
          <p:cNvPr id="106500" name="Rectangle 3">
            <a:extLst>
              <a:ext uri="{FF2B5EF4-FFF2-40B4-BE49-F238E27FC236}">
                <a16:creationId xmlns:a16="http://schemas.microsoft.com/office/drawing/2014/main" id="{602C22A9-FB4F-4F5D-9929-BB1C2A498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6211888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http://www.rationalprescribing.com/learners/modules/chronic_pain/normal_physiology.html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87AD6D-6079-4DDB-869D-5D362132D6E3}"/>
              </a:ext>
            </a:extLst>
          </p:cNvPr>
          <p:cNvSpPr/>
          <p:nvPr/>
        </p:nvSpPr>
        <p:spPr>
          <a:xfrm>
            <a:off x="620713" y="5648325"/>
            <a:ext cx="19431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b="1" dirty="0">
                <a:solidFill>
                  <a:srgbClr val="00B050"/>
                </a:solidFill>
              </a:rPr>
              <a:t>Interneurone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510E7A-26BC-4B88-A87A-BD046C4DE4C6}"/>
              </a:ext>
            </a:extLst>
          </p:cNvPr>
          <p:cNvSpPr/>
          <p:nvPr/>
        </p:nvSpPr>
        <p:spPr>
          <a:xfrm>
            <a:off x="6334125" y="1708150"/>
            <a:ext cx="2665413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>
                <a:solidFill>
                  <a:srgbClr val="0070C0"/>
                </a:solidFill>
              </a:rPr>
              <a:t>Neurone descendant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9464B4-027E-466A-B5DB-BD29D441C996}"/>
              </a:ext>
            </a:extLst>
          </p:cNvPr>
          <p:cNvSpPr/>
          <p:nvPr/>
        </p:nvSpPr>
        <p:spPr>
          <a:xfrm>
            <a:off x="1836738" y="1500188"/>
            <a:ext cx="26638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Neurone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fr-FR" baseline="30000" dirty="0" err="1">
                <a:solidFill>
                  <a:schemeClr val="tx2">
                    <a:lumMod val="75000"/>
                  </a:schemeClr>
                </a:solidFill>
              </a:rPr>
              <a:t>aire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 afférent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A74127-5C4C-4ECE-ACEF-E8AC02DABEDB}"/>
              </a:ext>
            </a:extLst>
          </p:cNvPr>
          <p:cNvSpPr/>
          <p:nvPr/>
        </p:nvSpPr>
        <p:spPr>
          <a:xfrm>
            <a:off x="5975350" y="5999163"/>
            <a:ext cx="3168650" cy="79692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>
                <a:solidFill>
                  <a:srgbClr val="7030A0"/>
                </a:solidFill>
              </a:rPr>
              <a:t>Neurone ascendant (de projection)</a:t>
            </a:r>
          </a:p>
        </p:txBody>
      </p:sp>
      <p:sp>
        <p:nvSpPr>
          <p:cNvPr id="106505" name="ZoneTexte 3">
            <a:extLst>
              <a:ext uri="{FF2B5EF4-FFF2-40B4-BE49-F238E27FC236}">
                <a16:creationId xmlns:a16="http://schemas.microsoft.com/office/drawing/2014/main" id="{00BB96E9-C620-41AB-95ED-D368828DF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62071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latin typeface="Verdan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DD55C8-722D-47D1-BB3E-EF0A4617CC0E}"/>
              </a:ext>
            </a:extLst>
          </p:cNvPr>
          <p:cNvSpPr/>
          <p:nvPr/>
        </p:nvSpPr>
        <p:spPr>
          <a:xfrm rot="20606706">
            <a:off x="3044825" y="3095625"/>
            <a:ext cx="2663825" cy="785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2000" b="1" dirty="0">
                <a:solidFill>
                  <a:schemeClr val="tx1"/>
                </a:solidFill>
              </a:rPr>
              <a:t>Moins de lib de neurotransmetteur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2F9061-8C6F-4F84-9851-C46166EBEACA}"/>
              </a:ext>
            </a:extLst>
          </p:cNvPr>
          <p:cNvSpPr/>
          <p:nvPr/>
        </p:nvSpPr>
        <p:spPr>
          <a:xfrm rot="20606706">
            <a:off x="4867275" y="5357813"/>
            <a:ext cx="2663825" cy="579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2000" b="1" dirty="0">
                <a:solidFill>
                  <a:schemeClr val="tx1"/>
                </a:solidFill>
              </a:rPr>
              <a:t>Hyperpolarisation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B1C46F64-178D-4196-BA35-22E538115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371600"/>
          </a:xfrm>
        </p:spPr>
        <p:txBody>
          <a:bodyPr/>
          <a:lstStyle/>
          <a:p>
            <a:pPr eaLnBrk="1" hangingPunct="1"/>
            <a:r>
              <a:rPr kumimoji="0" lang="fr-FR" altLang="fr-FR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Modulation de la douleur </a:t>
            </a:r>
            <a:br>
              <a:rPr kumimoji="0" lang="fr-FR" altLang="fr-FR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voies descendantes inhibitrices</a:t>
            </a:r>
            <a:endParaRPr lang="fr-FR" altLang="fr-FR" sz="3200" dirty="0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4A0B66E4-E98C-4293-A309-1990E24AD0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060848"/>
            <a:ext cx="8497887" cy="4114800"/>
          </a:xfrm>
        </p:spPr>
        <p:txBody>
          <a:bodyPr/>
          <a:lstStyle/>
          <a:p>
            <a:pPr eaLnBrk="1" hangingPunct="1"/>
            <a:r>
              <a:rPr lang="fr-FR" altLang="fr-FR" sz="2800" b="1" dirty="0">
                <a:solidFill>
                  <a:srgbClr val="FF0000"/>
                </a:solidFill>
              </a:rPr>
              <a:t>Contrôle inhibiteur diffus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fr-FR" altLang="fr-FR" sz="2400" dirty="0"/>
              <a:t>Un </a:t>
            </a:r>
            <a:r>
              <a:rPr lang="fr-FR" altLang="fr-FR" sz="2400" b="1" dirty="0"/>
              <a:t>stimulus nociceptif </a:t>
            </a:r>
            <a:r>
              <a:rPr lang="fr-FR" altLang="fr-FR" sz="2400" dirty="0"/>
              <a:t>peut diminuer la douleur par l’activation de voies descendantes </a:t>
            </a:r>
            <a:endParaRPr lang="fr-FR" altLang="fr-FR" sz="1900" dirty="0">
              <a:solidFill>
                <a:srgbClr val="FF0000"/>
              </a:solidFill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fr-FR" altLang="fr-FR" sz="2400" dirty="0">
              <a:solidFill>
                <a:srgbClr val="FF0000"/>
              </a:solidFill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= Une douleur peut en masquer une autre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fr-FR" altLang="fr-FR" sz="2400" dirty="0"/>
              <a:t>si elle est plus intense et provient d’une autre segment de moelle</a:t>
            </a:r>
            <a:endParaRPr lang="fr-FR" altLang="fr-FR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E47B3D2-4107-4716-83F7-81D17FEE0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229600" cy="1371600"/>
          </a:xfrm>
        </p:spPr>
        <p:txBody>
          <a:bodyPr/>
          <a:lstStyle/>
          <a:p>
            <a:pPr eaLnBrk="1" hangingPunct="1"/>
            <a:r>
              <a:rPr lang="fr-FR" altLang="fr-FR" dirty="0"/>
              <a:t>Définitions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41C0040-F43E-44B3-97E8-11147F9E7F41}"/>
              </a:ext>
            </a:extLst>
          </p:cNvPr>
          <p:cNvSpPr txBox="1"/>
          <p:nvPr/>
        </p:nvSpPr>
        <p:spPr>
          <a:xfrm>
            <a:off x="611560" y="4725144"/>
            <a:ext cx="8229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  <a:p>
            <a:endParaRPr lang="fr-FR" sz="20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D47843-ECB0-4EEE-9B4A-6A5D42CD6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478" y="1253331"/>
            <a:ext cx="7886700" cy="4351338"/>
          </a:xfrm>
        </p:spPr>
        <p:txBody>
          <a:bodyPr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Autres définitions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douleur </a:t>
            </a:r>
            <a:r>
              <a:rPr kumimoji="0" lang="fr-FR" altLang="fr-F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chez l’animal </a:t>
            </a: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 </a:t>
            </a:r>
            <a:endParaRPr lang="fr-FR" altLang="fr-FR" sz="1400" dirty="0"/>
          </a:p>
          <a:p>
            <a:pPr lvl="1">
              <a:defRPr/>
            </a:pPr>
            <a:r>
              <a:rPr lang="fr-FR" altLang="fr-FR" sz="2400" dirty="0"/>
              <a:t>Un apprentissage rapide </a:t>
            </a:r>
            <a:r>
              <a:rPr lang="fr-FR" altLang="fr-FR" sz="2400" b="1" dirty="0">
                <a:solidFill>
                  <a:schemeClr val="accent1">
                    <a:lumMod val="75000"/>
                  </a:schemeClr>
                </a:solidFill>
              </a:rPr>
              <a:t>d’évitement </a:t>
            </a:r>
            <a:r>
              <a:rPr lang="fr-FR" altLang="fr-FR" sz="2400" dirty="0"/>
              <a:t>du stimulus nociceptif </a:t>
            </a:r>
            <a:r>
              <a:rPr lang="fr-FR" altLang="fr-FR" sz="2400" b="1" dirty="0"/>
              <a:t>associé à </a:t>
            </a:r>
            <a:r>
              <a:rPr lang="fr-FR" altLang="fr-FR" sz="2400" dirty="0"/>
              <a:t>des </a:t>
            </a:r>
            <a:r>
              <a:rPr lang="fr-FR" altLang="fr-FR" sz="2400" b="1" dirty="0">
                <a:solidFill>
                  <a:schemeClr val="accent1">
                    <a:lumMod val="75000"/>
                  </a:schemeClr>
                </a:solidFill>
              </a:rPr>
              <a:t>changements de comportement durables </a:t>
            </a:r>
            <a:r>
              <a:rPr lang="fr-FR" altLang="fr-FR" sz="2400" dirty="0"/>
              <a:t>qui ont une fonction protectrice</a:t>
            </a:r>
            <a:r>
              <a:rPr lang="fr-FR" altLang="fr-FR" dirty="0"/>
              <a:t> </a:t>
            </a:r>
            <a:r>
              <a:rPr lang="fr-FR" altLang="fr-FR" sz="1600" dirty="0"/>
              <a:t>(</a:t>
            </a:r>
            <a:r>
              <a:rPr lang="fr-FR" altLang="fr-FR" sz="1600" dirty="0" err="1"/>
              <a:t>Sneddon</a:t>
            </a:r>
            <a:r>
              <a:rPr lang="fr-FR" altLang="fr-FR" sz="1600" dirty="0"/>
              <a:t>, 2014)</a:t>
            </a:r>
          </a:p>
          <a:p>
            <a:pPr lvl="1">
              <a:defRPr/>
            </a:pPr>
            <a:endParaRPr lang="fr-FR" altLang="fr-FR" sz="18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400" dirty="0"/>
              <a:t>une expérience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sensorielle et </a:t>
            </a:r>
            <a:r>
              <a:rPr lang="fr-FR" sz="2400" b="1" u="sng" dirty="0">
                <a:solidFill>
                  <a:schemeClr val="accent1">
                    <a:lumMod val="75000"/>
                  </a:schemeClr>
                </a:solidFill>
              </a:rPr>
              <a:t>émotionnelle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 aversive</a:t>
            </a:r>
            <a:r>
              <a:rPr lang="fr-FR" sz="24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fr-FR" sz="2400" dirty="0"/>
              <a:t>représentée par la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"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conscience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" </a:t>
            </a:r>
            <a:r>
              <a:rPr lang="fr-FR" sz="2400" dirty="0"/>
              <a:t>que l’animal a de la rupture ou de la menace de rupture de l’intégrité de ses tissus</a:t>
            </a:r>
            <a:r>
              <a:rPr lang="fr-FR" sz="1600" dirty="0"/>
              <a:t>.  </a:t>
            </a:r>
            <a:r>
              <a:rPr lang="fr-FR" altLang="fr-FR" sz="1600" dirty="0">
                <a:hlinkClick r:id="rId3"/>
              </a:rPr>
              <a:t>Expertise INRA sur la douleur</a:t>
            </a:r>
            <a:r>
              <a:rPr lang="fr-FR" altLang="fr-FR" sz="1600" dirty="0"/>
              <a:t>.2009.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685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0554AF6-03A4-412E-BDF7-4791667956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371600"/>
          </a:xfrm>
        </p:spPr>
        <p:txBody>
          <a:bodyPr/>
          <a:lstStyle/>
          <a:p>
            <a:pPr eaLnBrk="1" hangingPunct="1"/>
            <a:r>
              <a:rPr lang="fr-FR" altLang="fr-FR" sz="4000"/>
              <a:t>Neurophysiologie de la douleur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513D83A-EF9F-4165-ACA9-A246F0BEAF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700213"/>
            <a:ext cx="8208963" cy="424973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fr-FR" altLang="fr-FR" sz="2400" b="1" dirty="0"/>
              <a:t>Douleur chez les animaux domestiques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Définitions de la douleur chez l’animal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Définitions des termes décrivant la douleur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2000" dirty="0"/>
          </a:p>
          <a:p>
            <a:pPr eaLnBrk="1" hangingPunct="1">
              <a:lnSpc>
                <a:spcPct val="90000"/>
              </a:lnSpc>
            </a:pPr>
            <a:r>
              <a:rPr lang="fr-FR" altLang="fr-FR" sz="2400" b="1" dirty="0"/>
              <a:t>Transmission de la douleur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Du stimulus nociceptif à la moelle spinale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De la moelle à l’encéphale 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2000" dirty="0"/>
          </a:p>
          <a:p>
            <a:pPr eaLnBrk="1" hangingPunct="1">
              <a:lnSpc>
                <a:spcPct val="90000"/>
              </a:lnSpc>
            </a:pPr>
            <a:r>
              <a:rPr lang="fr-FR" altLang="fr-FR" sz="2400" b="1" dirty="0"/>
              <a:t>Modulation de la douleur</a:t>
            </a:r>
            <a:endParaRPr lang="fr-FR" altLang="fr-FR" sz="2000" b="1" dirty="0"/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Modulation segmentaire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Modulation par les voies descendantes inhibitrices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2000" dirty="0"/>
          </a:p>
          <a:p>
            <a:pPr eaLnBrk="1" hangingPunct="1">
              <a:lnSpc>
                <a:spcPct val="90000"/>
              </a:lnSpc>
            </a:pPr>
            <a:r>
              <a:rPr lang="fr-FR" altLang="fr-FR" sz="2400" b="1" dirty="0"/>
              <a:t>Sensibilisation à la douleur</a:t>
            </a:r>
            <a:endParaRPr lang="fr-FR" altLang="fr-FR" sz="2000" b="1" dirty="0"/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Sensibilisation périphérique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/>
              <a:t>Sensibilisation centrale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2000" dirty="0"/>
          </a:p>
        </p:txBody>
      </p:sp>
    </p:spTree>
    <p:extLst>
      <p:ext uri="{BB962C8B-B14F-4D97-AF65-F5344CB8AC3E}">
        <p14:creationId xmlns:p14="http://schemas.microsoft.com/office/powerpoint/2010/main" val="6392127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A22B4928-F8D8-445F-A0B3-1A548BAD4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43808"/>
            <a:ext cx="7886700" cy="1325563"/>
          </a:xfrm>
        </p:spPr>
        <p:txBody>
          <a:bodyPr/>
          <a:lstStyle/>
          <a:p>
            <a:pPr eaLnBrk="1" hangingPunct="1"/>
            <a:r>
              <a:rPr kumimoji="0" lang="fr-FR" alt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Sensibilisation à la douleur </a:t>
            </a:r>
            <a:br>
              <a:rPr kumimoji="0" lang="fr-FR" alt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fr-FR" alt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Sensibilisation périphérique</a:t>
            </a:r>
            <a:endParaRPr lang="fr-FR" altLang="fr-FR" sz="3200" b="1" dirty="0">
              <a:solidFill>
                <a:srgbClr val="FF0000"/>
              </a:solidFill>
            </a:endParaRP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E151FAED-2E4B-4E4F-85F3-2189C38336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7920038" cy="41052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fr-FR" altLang="fr-FR" sz="2400" dirty="0"/>
              <a:t>Les destructions tissulaires </a:t>
            </a:r>
            <a:r>
              <a:rPr lang="fr-FR" altLang="fr-FR" sz="2400" b="1" dirty="0"/>
              <a:t>locales</a:t>
            </a:r>
            <a:r>
              <a:rPr lang="fr-FR" altLang="fr-FR" sz="2400" dirty="0"/>
              <a:t> entraînent une libération de </a:t>
            </a:r>
            <a:r>
              <a:rPr lang="fr-FR" altLang="fr-FR" sz="2400" b="1" dirty="0"/>
              <a:t>substances algogènes</a:t>
            </a:r>
          </a:p>
          <a:p>
            <a:pPr lvl="1" eaLnBrk="1" hangingPunct="1">
              <a:lnSpc>
                <a:spcPct val="80000"/>
              </a:lnSpc>
              <a:spcBef>
                <a:spcPct val="70000"/>
              </a:spcBef>
            </a:pPr>
            <a:r>
              <a:rPr lang="fr-FR" altLang="fr-FR" sz="1600" b="1" dirty="0"/>
              <a:t>K</a:t>
            </a:r>
            <a:r>
              <a:rPr lang="fr-FR" altLang="fr-FR" sz="1600" b="1" baseline="30000" dirty="0"/>
              <a:t>+</a:t>
            </a:r>
            <a:r>
              <a:rPr lang="fr-FR" altLang="fr-FR" sz="1600" b="1" dirty="0"/>
              <a:t> et H</a:t>
            </a:r>
            <a:r>
              <a:rPr lang="fr-FR" altLang="fr-FR" sz="1600" b="1" baseline="30000" dirty="0"/>
              <a:t>+ </a:t>
            </a:r>
            <a:r>
              <a:rPr lang="fr-FR" altLang="fr-FR" sz="1600" dirty="0"/>
              <a:t>(libérés par les cellules lésées)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1600" b="1" dirty="0"/>
              <a:t>histamine </a:t>
            </a:r>
            <a:r>
              <a:rPr lang="fr-FR" altLang="fr-FR" sz="1600" dirty="0"/>
              <a:t>(libérée par les mastocytes) 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1600" b="1" dirty="0"/>
              <a:t>bradykinine </a:t>
            </a:r>
            <a:r>
              <a:rPr lang="fr-FR" altLang="fr-FR" sz="1600" dirty="0"/>
              <a:t>(provient du plasma)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1600" dirty="0"/>
          </a:p>
          <a:p>
            <a:pPr lvl="1">
              <a:lnSpc>
                <a:spcPct val="80000"/>
              </a:lnSpc>
            </a:pPr>
            <a:r>
              <a:rPr lang="fr-FR" altLang="fr-FR" sz="1600" b="1" dirty="0"/>
              <a:t>NGF</a:t>
            </a:r>
            <a:r>
              <a:rPr lang="fr-FR" altLang="fr-FR" sz="1600" dirty="0"/>
              <a:t> (nerve </a:t>
            </a:r>
            <a:r>
              <a:rPr lang="fr-FR" altLang="fr-FR" sz="1600" dirty="0" err="1"/>
              <a:t>growth</a:t>
            </a:r>
            <a:r>
              <a:rPr lang="fr-FR" altLang="fr-FR" sz="1600" dirty="0"/>
              <a:t> factor) (libéré par les cellules </a:t>
            </a:r>
            <a:r>
              <a:rPr lang="fr-FR" altLang="fr-FR" sz="1600" dirty="0" err="1"/>
              <a:t>infl</a:t>
            </a:r>
            <a:r>
              <a:rPr lang="fr-FR" altLang="fr-FR" sz="1600" dirty="0"/>
              <a:t>)</a:t>
            </a:r>
          </a:p>
          <a:p>
            <a:pPr lvl="1">
              <a:lnSpc>
                <a:spcPct val="80000"/>
              </a:lnSpc>
            </a:pPr>
            <a:r>
              <a:rPr lang="fr-FR" altLang="fr-FR" sz="1700" b="1" dirty="0"/>
              <a:t>PGE</a:t>
            </a:r>
            <a:r>
              <a:rPr lang="fr-FR" altLang="fr-FR" sz="1700" b="1" baseline="-25000" dirty="0"/>
              <a:t>2</a:t>
            </a:r>
            <a:r>
              <a:rPr lang="fr-FR" altLang="fr-FR" sz="1700" b="1" dirty="0"/>
              <a:t> </a:t>
            </a:r>
            <a:r>
              <a:rPr lang="fr-FR" altLang="fr-FR" sz="1700" dirty="0"/>
              <a:t>(libérée par les cellules </a:t>
            </a:r>
            <a:r>
              <a:rPr lang="fr-FR" altLang="fr-FR" sz="1700" dirty="0" err="1"/>
              <a:t>infl</a:t>
            </a:r>
            <a:r>
              <a:rPr lang="fr-FR" altLang="fr-FR" sz="1700" dirty="0"/>
              <a:t>)</a:t>
            </a:r>
            <a:r>
              <a:rPr lang="fr-FR" altLang="fr-FR" sz="1700" b="1" dirty="0"/>
              <a:t> </a:t>
            </a:r>
          </a:p>
          <a:p>
            <a:pPr lvl="1">
              <a:lnSpc>
                <a:spcPct val="80000"/>
              </a:lnSpc>
            </a:pPr>
            <a:r>
              <a:rPr lang="fr-FR" altLang="fr-FR" sz="1700" b="1" dirty="0"/>
              <a:t>Substance P</a:t>
            </a:r>
            <a:r>
              <a:rPr lang="fr-FR" altLang="fr-FR" sz="1700" dirty="0"/>
              <a:t> (libérée par l’extrémité neuronale) </a:t>
            </a:r>
          </a:p>
          <a:p>
            <a:pPr lvl="1">
              <a:lnSpc>
                <a:spcPct val="80000"/>
              </a:lnSpc>
            </a:pPr>
            <a:endParaRPr lang="fr-FR" altLang="fr-FR" sz="17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1800" dirty="0"/>
              <a:t>	</a:t>
            </a:r>
            <a:endParaRPr lang="fr-FR" altLang="fr-FR" sz="1000" b="1" dirty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2800" b="1" dirty="0"/>
              <a:t>			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2500" b="1" dirty="0"/>
              <a:t>			</a:t>
            </a:r>
          </a:p>
        </p:txBody>
      </p:sp>
      <p:sp>
        <p:nvSpPr>
          <p:cNvPr id="111620" name="AutoShape 4">
            <a:extLst>
              <a:ext uri="{FF2B5EF4-FFF2-40B4-BE49-F238E27FC236}">
                <a16:creationId xmlns:a16="http://schemas.microsoft.com/office/drawing/2014/main" id="{E0A1A5A2-3943-4AB8-ABB7-28A169D58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8771" y="5733256"/>
            <a:ext cx="700861" cy="392440"/>
          </a:xfrm>
          <a:prstGeom prst="rightArrow">
            <a:avLst>
              <a:gd name="adj1" fmla="val 50000"/>
              <a:gd name="adj2" fmla="val 312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F85050C-8430-4A62-9037-97651D33A21D}"/>
              </a:ext>
            </a:extLst>
          </p:cNvPr>
          <p:cNvSpPr txBox="1"/>
          <p:nvPr/>
        </p:nvSpPr>
        <p:spPr>
          <a:xfrm>
            <a:off x="3136512" y="568147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2400" b="1" dirty="0"/>
              <a:t>Hyperalgésie primaire </a:t>
            </a:r>
            <a:endParaRPr lang="fr-FR" sz="2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C8BDD00-2486-4A81-A0E3-2BA87B5789A3}"/>
              </a:ext>
            </a:extLst>
          </p:cNvPr>
          <p:cNvSpPr txBox="1"/>
          <p:nvPr/>
        </p:nvSpPr>
        <p:spPr>
          <a:xfrm>
            <a:off x="5763994" y="4188544"/>
            <a:ext cx="3740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Augmentation du</a:t>
            </a:r>
            <a:r>
              <a:rPr lang="en-US" sz="1600" b="1" dirty="0"/>
              <a:t> </a:t>
            </a:r>
            <a:r>
              <a:rPr lang="en-US" sz="1600" b="1" dirty="0" err="1"/>
              <a:t>nombre</a:t>
            </a:r>
            <a:r>
              <a:rPr lang="en-US" sz="1600" b="1" dirty="0"/>
              <a:t> de </a:t>
            </a:r>
            <a:r>
              <a:rPr lang="en-US" sz="1600" b="1" dirty="0" err="1"/>
              <a:t>nocicepteurs</a:t>
            </a:r>
            <a:r>
              <a:rPr lang="en-US" sz="1600" b="1" dirty="0"/>
              <a:t> (trpV1) </a:t>
            </a:r>
            <a:r>
              <a:rPr lang="en-US" sz="1600" b="1" dirty="0" err="1"/>
              <a:t>présents</a:t>
            </a:r>
            <a:r>
              <a:rPr lang="en-US" sz="1600" b="1" dirty="0"/>
              <a:t> </a:t>
            </a:r>
            <a:r>
              <a:rPr lang="en-US" sz="1600" dirty="0"/>
              <a:t>sur la membrane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Augmentation </a:t>
            </a:r>
            <a:r>
              <a:rPr lang="en-US" sz="1600" b="1" dirty="0"/>
              <a:t>de </a:t>
            </a:r>
            <a:r>
              <a:rPr lang="en-US" sz="1600" b="1" dirty="0" err="1"/>
              <a:t>l’excitabilité</a:t>
            </a:r>
            <a:r>
              <a:rPr lang="en-US" sz="1600" b="1" dirty="0"/>
              <a:t> 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ED58D6A-6C1E-40E2-8939-71D7A69809C3}"/>
              </a:ext>
            </a:extLst>
          </p:cNvPr>
          <p:cNvSpPr txBox="1"/>
          <p:nvPr/>
        </p:nvSpPr>
        <p:spPr>
          <a:xfrm>
            <a:off x="4461264" y="2772448"/>
            <a:ext cx="4572000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0">
              <a:lnSpc>
                <a:spcPct val="80000"/>
              </a:lnSpc>
              <a:buNone/>
            </a:pPr>
            <a:r>
              <a:rPr lang="fr-FR" altLang="fr-FR" sz="1800" b="1" dirty="0"/>
              <a:t>Activation directe des nocicepteurs </a:t>
            </a:r>
            <a:endParaRPr lang="fr-FR" altLang="fr-FR" sz="18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C9848C1-1072-44D0-A3E5-49AF64E2D3E8}"/>
              </a:ext>
            </a:extLst>
          </p:cNvPr>
          <p:cNvSpPr txBox="1"/>
          <p:nvPr/>
        </p:nvSpPr>
        <p:spPr>
          <a:xfrm>
            <a:off x="5605920" y="356294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1800" b="1" dirty="0"/>
              <a:t>Augmentation de la sensibilité des nocicepteurs </a:t>
            </a:r>
            <a:endParaRPr lang="fr-FR" dirty="0"/>
          </a:p>
        </p:txBody>
      </p:sp>
      <p:sp>
        <p:nvSpPr>
          <p:cNvPr id="2" name="Accolade fermante 1">
            <a:extLst>
              <a:ext uri="{FF2B5EF4-FFF2-40B4-BE49-F238E27FC236}">
                <a16:creationId xmlns:a16="http://schemas.microsoft.com/office/drawing/2014/main" id="{2513B145-0CF2-4BBB-9F0B-9C452A4FCD60}"/>
              </a:ext>
            </a:extLst>
          </p:cNvPr>
          <p:cNvSpPr/>
          <p:nvPr/>
        </p:nvSpPr>
        <p:spPr>
          <a:xfrm>
            <a:off x="4461264" y="2401478"/>
            <a:ext cx="182744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ccolade fermante 15">
            <a:extLst>
              <a:ext uri="{FF2B5EF4-FFF2-40B4-BE49-F238E27FC236}">
                <a16:creationId xmlns:a16="http://schemas.microsoft.com/office/drawing/2014/main" id="{67F1F873-5B72-4540-B946-FFA851D08D59}"/>
              </a:ext>
            </a:extLst>
          </p:cNvPr>
          <p:cNvSpPr/>
          <p:nvPr/>
        </p:nvSpPr>
        <p:spPr>
          <a:xfrm>
            <a:off x="5500458" y="3540866"/>
            <a:ext cx="130432" cy="6904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1836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>
            <a:extLst>
              <a:ext uri="{FF2B5EF4-FFF2-40B4-BE49-F238E27FC236}">
                <a16:creationId xmlns:a16="http://schemas.microsoft.com/office/drawing/2014/main" id="{E151FAED-2E4B-4E4F-85F3-2189C38336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981" y="1938369"/>
            <a:ext cx="7920038" cy="41052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fr-FR" altLang="fr-FR" sz="2400" dirty="0"/>
              <a:t>Les destructions tissulaires </a:t>
            </a:r>
            <a:r>
              <a:rPr lang="fr-FR" altLang="fr-FR" sz="2400" b="1" dirty="0"/>
              <a:t>locales</a:t>
            </a:r>
            <a:r>
              <a:rPr lang="fr-FR" altLang="fr-FR" sz="2400" dirty="0"/>
              <a:t> entraînent une libération de </a:t>
            </a:r>
            <a:r>
              <a:rPr lang="fr-FR" altLang="fr-FR" sz="2400" b="1" dirty="0"/>
              <a:t>substances algogènes</a:t>
            </a:r>
          </a:p>
          <a:p>
            <a:pPr lvl="1" eaLnBrk="1" hangingPunct="1">
              <a:lnSpc>
                <a:spcPct val="80000"/>
              </a:lnSpc>
              <a:spcBef>
                <a:spcPct val="70000"/>
              </a:spcBef>
            </a:pPr>
            <a:r>
              <a:rPr lang="fr-FR" altLang="fr-FR" sz="1600" b="1" dirty="0"/>
              <a:t>K</a:t>
            </a:r>
            <a:r>
              <a:rPr lang="fr-FR" altLang="fr-FR" sz="1600" b="1" baseline="30000" dirty="0"/>
              <a:t>+</a:t>
            </a:r>
            <a:r>
              <a:rPr lang="fr-FR" altLang="fr-FR" sz="1600" b="1" dirty="0"/>
              <a:t> et H</a:t>
            </a:r>
            <a:r>
              <a:rPr lang="fr-FR" altLang="fr-FR" sz="1600" b="1" baseline="30000" dirty="0"/>
              <a:t>+ </a:t>
            </a:r>
            <a:r>
              <a:rPr lang="fr-FR" altLang="fr-FR" sz="1600" dirty="0"/>
              <a:t>(libérés par les cellules)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1600" b="1" dirty="0"/>
              <a:t>histamine </a:t>
            </a:r>
            <a:r>
              <a:rPr lang="fr-FR" altLang="fr-FR" sz="1600" dirty="0"/>
              <a:t>(libérée par les mastocytes) 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1600" b="1" dirty="0"/>
              <a:t>bradykinine </a:t>
            </a:r>
            <a:r>
              <a:rPr lang="fr-FR" altLang="fr-FR" sz="1600" dirty="0"/>
              <a:t>(provient du plasma)</a:t>
            </a:r>
          </a:p>
          <a:p>
            <a:pPr marL="342900" lvl="1" indent="0">
              <a:lnSpc>
                <a:spcPct val="80000"/>
              </a:lnSpc>
              <a:buNone/>
            </a:pPr>
            <a:endParaRPr lang="fr-FR" altLang="fr-FR" sz="1600" b="1" dirty="0"/>
          </a:p>
          <a:p>
            <a:pPr lvl="1" eaLnBrk="1" hangingPunct="1">
              <a:lnSpc>
                <a:spcPct val="80000"/>
              </a:lnSpc>
            </a:pPr>
            <a:endParaRPr lang="fr-FR" altLang="fr-FR" sz="1600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1600" b="1" dirty="0"/>
              <a:t>NGF</a:t>
            </a:r>
            <a:r>
              <a:rPr lang="fr-FR" altLang="fr-FR" sz="1600" dirty="0"/>
              <a:t> (nerve </a:t>
            </a:r>
            <a:r>
              <a:rPr lang="fr-FR" altLang="fr-FR" sz="1600" dirty="0" err="1"/>
              <a:t>growth</a:t>
            </a:r>
            <a:r>
              <a:rPr lang="fr-FR" altLang="fr-FR" sz="1600" dirty="0"/>
              <a:t> factor) </a:t>
            </a:r>
            <a:r>
              <a:rPr lang="fr-FR" altLang="fr-FR" sz="1600" b="1" dirty="0">
                <a:solidFill>
                  <a:schemeClr val="accent1">
                    <a:lumMod val="75000"/>
                  </a:schemeClr>
                </a:solidFill>
              </a:rPr>
              <a:t>(auto-induction) </a:t>
            </a:r>
            <a:endParaRPr lang="fr-FR" altLang="fr-FR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r>
              <a:rPr lang="fr-FR" altLang="fr-FR" sz="1700" b="1" dirty="0"/>
              <a:t>Substance P</a:t>
            </a:r>
            <a:r>
              <a:rPr lang="fr-FR" altLang="fr-FR" sz="1700" dirty="0"/>
              <a:t> (libérée par l’extrémité neuronale) </a:t>
            </a:r>
          </a:p>
          <a:p>
            <a:pPr lvl="1">
              <a:lnSpc>
                <a:spcPct val="80000"/>
              </a:lnSpc>
            </a:pPr>
            <a:r>
              <a:rPr lang="fr-FR" altLang="fr-FR" sz="1700" b="1" dirty="0"/>
              <a:t>PGE</a:t>
            </a:r>
            <a:r>
              <a:rPr lang="fr-FR" altLang="fr-FR" sz="1700" b="1" baseline="-25000" dirty="0"/>
              <a:t>2</a:t>
            </a:r>
            <a:r>
              <a:rPr lang="fr-FR" altLang="fr-FR" sz="1700" b="1" dirty="0"/>
              <a:t> </a:t>
            </a:r>
            <a:r>
              <a:rPr lang="fr-FR" altLang="fr-FR" sz="1700" dirty="0"/>
              <a:t>(libérée par les cellules)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1800" dirty="0"/>
              <a:t>	</a:t>
            </a:r>
            <a:endParaRPr lang="fr-FR" altLang="fr-FR" sz="1000" b="1" dirty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2800" b="1" dirty="0"/>
              <a:t>			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2500" b="1" dirty="0"/>
              <a:t>			</a:t>
            </a:r>
          </a:p>
        </p:txBody>
      </p:sp>
      <p:sp>
        <p:nvSpPr>
          <p:cNvPr id="111620" name="AutoShape 4">
            <a:extLst>
              <a:ext uri="{FF2B5EF4-FFF2-40B4-BE49-F238E27FC236}">
                <a16:creationId xmlns:a16="http://schemas.microsoft.com/office/drawing/2014/main" id="{E0A1A5A2-3943-4AB8-ABB7-28A169D58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019" y="5445224"/>
            <a:ext cx="720725" cy="576262"/>
          </a:xfrm>
          <a:prstGeom prst="rightArrow">
            <a:avLst>
              <a:gd name="adj1" fmla="val 50000"/>
              <a:gd name="adj2" fmla="val 312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F85050C-8430-4A62-9037-97651D33A21D}"/>
              </a:ext>
            </a:extLst>
          </p:cNvPr>
          <p:cNvSpPr txBox="1"/>
          <p:nvPr/>
        </p:nvSpPr>
        <p:spPr>
          <a:xfrm>
            <a:off x="2394048" y="549438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2400" b="1" dirty="0"/>
              <a:t>Hyperalgésie primaire </a:t>
            </a:r>
            <a:endParaRPr lang="fr-FR" sz="2400" dirty="0"/>
          </a:p>
        </p:txBody>
      </p:sp>
      <p:sp>
        <p:nvSpPr>
          <p:cNvPr id="6" name="Flèche : courbe vers la gauche 5">
            <a:extLst>
              <a:ext uri="{FF2B5EF4-FFF2-40B4-BE49-F238E27FC236}">
                <a16:creationId xmlns:a16="http://schemas.microsoft.com/office/drawing/2014/main" id="{A10F756B-9D09-4775-95B6-D6605C1784FE}"/>
              </a:ext>
            </a:extLst>
          </p:cNvPr>
          <p:cNvSpPr/>
          <p:nvPr/>
        </p:nvSpPr>
        <p:spPr>
          <a:xfrm>
            <a:off x="5724549" y="4007191"/>
            <a:ext cx="360040" cy="7200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Flèche : courbe vers la gauche 13">
            <a:extLst>
              <a:ext uri="{FF2B5EF4-FFF2-40B4-BE49-F238E27FC236}">
                <a16:creationId xmlns:a16="http://schemas.microsoft.com/office/drawing/2014/main" id="{14DA6B13-8177-43DB-A5F3-13459945FF5B}"/>
              </a:ext>
            </a:extLst>
          </p:cNvPr>
          <p:cNvSpPr/>
          <p:nvPr/>
        </p:nvSpPr>
        <p:spPr>
          <a:xfrm>
            <a:off x="5730015" y="3998691"/>
            <a:ext cx="360040" cy="43204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Flèche : courbe vers le haut 7">
            <a:extLst>
              <a:ext uri="{FF2B5EF4-FFF2-40B4-BE49-F238E27FC236}">
                <a16:creationId xmlns:a16="http://schemas.microsoft.com/office/drawing/2014/main" id="{067652F8-1687-4784-AE98-9A96BA6C1CDD}"/>
              </a:ext>
            </a:extLst>
          </p:cNvPr>
          <p:cNvSpPr/>
          <p:nvPr/>
        </p:nvSpPr>
        <p:spPr>
          <a:xfrm rot="16200000">
            <a:off x="5359110" y="4339289"/>
            <a:ext cx="378355" cy="22277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Flèche : courbe vers le haut 16">
            <a:extLst>
              <a:ext uri="{FF2B5EF4-FFF2-40B4-BE49-F238E27FC236}">
                <a16:creationId xmlns:a16="http://schemas.microsoft.com/office/drawing/2014/main" id="{E49952BE-B73A-4C69-8E70-A91819A474A1}"/>
              </a:ext>
            </a:extLst>
          </p:cNvPr>
          <p:cNvSpPr/>
          <p:nvPr/>
        </p:nvSpPr>
        <p:spPr>
          <a:xfrm rot="16200000" flipV="1">
            <a:off x="-137074" y="3232571"/>
            <a:ext cx="1728192" cy="53687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4A1CCE8-63AA-43A6-94C3-D3BFA2CE5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9493" y="196124"/>
            <a:ext cx="7886700" cy="1325563"/>
          </a:xfrm>
        </p:spPr>
        <p:txBody>
          <a:bodyPr/>
          <a:lstStyle/>
          <a:p>
            <a:pPr eaLnBrk="1" hangingPunct="1"/>
            <a:r>
              <a:rPr kumimoji="0" lang="fr-FR" alt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Sensibilisation à la douleur </a:t>
            </a:r>
            <a:br>
              <a:rPr kumimoji="0" lang="fr-FR" alt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fr-FR" alt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Sensibilisation périphérique</a:t>
            </a:r>
            <a:endParaRPr lang="fr-FR" altLang="fr-F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>
            <a:extLst>
              <a:ext uri="{FF2B5EF4-FFF2-40B4-BE49-F238E27FC236}">
                <a16:creationId xmlns:a16="http://schemas.microsoft.com/office/drawing/2014/main" id="{D7B3F3AA-9BEB-4632-9DFA-78EF241C97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5468" y="1916833"/>
            <a:ext cx="7993063" cy="259228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fr-FR" altLang="fr-FR" sz="2400" b="1" dirty="0">
                <a:solidFill>
                  <a:srgbClr val="FF0000"/>
                </a:solidFill>
              </a:rPr>
              <a:t>Nouveaux intervenants </a:t>
            </a:r>
            <a:r>
              <a:rPr lang="fr-FR" altLang="fr-FR" sz="2400" dirty="0"/>
              <a:t>dans corne dorsale de la </a:t>
            </a:r>
            <a:r>
              <a:rPr lang="fr-FR" altLang="fr-FR" sz="2400" b="1" dirty="0"/>
              <a:t>moelle spinale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altLang="fr-FR" sz="2400" b="1" dirty="0"/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10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2000" dirty="0"/>
              <a:t>Neurotransmetteurs </a:t>
            </a:r>
          </a:p>
          <a:p>
            <a:pPr marL="342900" lvl="1" indent="0" eaLnBrk="1" hangingPunct="1">
              <a:lnSpc>
                <a:spcPct val="80000"/>
              </a:lnSpc>
              <a:buNone/>
              <a:defRPr/>
            </a:pPr>
            <a:endParaRPr lang="fr-FR" altLang="fr-FR" sz="2000" dirty="0"/>
          </a:p>
          <a:p>
            <a:pPr lvl="2">
              <a:lnSpc>
                <a:spcPct val="80000"/>
              </a:lnSpc>
              <a:defRPr/>
            </a:pPr>
            <a:r>
              <a:rPr lang="fr-FR" altLang="fr-FR" sz="2400" b="1" dirty="0">
                <a:solidFill>
                  <a:schemeClr val="bg1">
                    <a:lumMod val="75000"/>
                  </a:schemeClr>
                </a:solidFill>
              </a:rPr>
              <a:t>glutamate</a:t>
            </a:r>
            <a:r>
              <a:rPr lang="fr-FR" altLang="fr-FR" sz="2400" dirty="0">
                <a:solidFill>
                  <a:schemeClr val="bg1">
                    <a:lumMod val="75000"/>
                  </a:schemeClr>
                </a:solidFill>
              </a:rPr>
              <a:t> 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altLang="fr-FR" sz="2400" b="1" dirty="0"/>
              <a:t>substance P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fr-FR" altLang="fr-FR" sz="2400" b="1" dirty="0"/>
          </a:p>
          <a:p>
            <a:pPr lvl="2" eaLnBrk="1" hangingPunct="1">
              <a:lnSpc>
                <a:spcPct val="80000"/>
              </a:lnSpc>
              <a:defRPr/>
            </a:pPr>
            <a:endParaRPr lang="fr-FR" altLang="fr-FR" sz="2400" dirty="0"/>
          </a:p>
          <a:p>
            <a:pPr lvl="2" eaLnBrk="1" hangingPunct="1">
              <a:lnSpc>
                <a:spcPct val="80000"/>
              </a:lnSpc>
              <a:defRPr/>
            </a:pPr>
            <a:endParaRPr lang="fr-FR" altLang="fr-FR" sz="1200" b="1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440401E7-6DA0-47AC-9B9B-920DCD275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907" y="5624178"/>
            <a:ext cx="720725" cy="576262"/>
          </a:xfrm>
          <a:prstGeom prst="rightArrow">
            <a:avLst>
              <a:gd name="adj1" fmla="val 50000"/>
              <a:gd name="adj2" fmla="val 312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CEE732A-DE0A-447D-857A-6318C623B904}"/>
              </a:ext>
            </a:extLst>
          </p:cNvPr>
          <p:cNvSpPr txBox="1"/>
          <p:nvPr/>
        </p:nvSpPr>
        <p:spPr>
          <a:xfrm>
            <a:off x="3136512" y="5681477"/>
            <a:ext cx="35237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altLang="fr-FR" sz="2400" b="1" dirty="0"/>
              <a:t>Hyperalgésie secondaire </a:t>
            </a:r>
            <a:endParaRPr lang="fr-FR" sz="2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A293C18-F997-4846-BAD5-2DAA951A8C61}"/>
              </a:ext>
            </a:extLst>
          </p:cNvPr>
          <p:cNvSpPr txBox="1"/>
          <p:nvPr/>
        </p:nvSpPr>
        <p:spPr>
          <a:xfrm>
            <a:off x="3996531" y="3117390"/>
            <a:ext cx="4572000" cy="1914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2000" b="1" dirty="0"/>
              <a:t>Récepteurs post-synaptiques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2000" b="1" dirty="0"/>
          </a:p>
          <a:p>
            <a:pPr marL="1257300" lvl="2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2000" b="1" dirty="0">
                <a:solidFill>
                  <a:schemeClr val="bg1">
                    <a:lumMod val="75000"/>
                  </a:schemeClr>
                </a:solidFill>
              </a:rPr>
              <a:t>AMPA ionotropique </a:t>
            </a:r>
            <a:r>
              <a:rPr lang="fr-FR" altLang="fr-FR" sz="2000" dirty="0">
                <a:solidFill>
                  <a:schemeClr val="bg1">
                    <a:lumMod val="75000"/>
                  </a:schemeClr>
                </a:solidFill>
              </a:rPr>
              <a:t>(Na</a:t>
            </a:r>
            <a:r>
              <a:rPr lang="fr-FR" altLang="fr-FR" sz="2000" baseline="30000" dirty="0">
                <a:solidFill>
                  <a:schemeClr val="bg1">
                    <a:lumMod val="75000"/>
                  </a:schemeClr>
                </a:solidFill>
              </a:rPr>
              <a:t>+</a:t>
            </a:r>
            <a:r>
              <a:rPr lang="fr-FR" altLang="fr-FR" sz="2000" dirty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fr-FR" altLang="fr-FR" sz="1400" dirty="0"/>
          </a:p>
          <a:p>
            <a:pPr marL="1257300" lvl="2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2000" b="1" dirty="0"/>
              <a:t>NMDA ionotropique (Ca</a:t>
            </a:r>
            <a:r>
              <a:rPr lang="fr-FR" altLang="fr-FR" sz="2000" b="1" baseline="30000" dirty="0"/>
              <a:t>2+</a:t>
            </a:r>
            <a:r>
              <a:rPr lang="fr-FR" altLang="fr-FR" sz="2000" b="1" dirty="0"/>
              <a:t>)</a:t>
            </a:r>
          </a:p>
          <a:p>
            <a:pPr marL="1257300" lvl="2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fr-FR" altLang="fr-FR" sz="2000" b="1" dirty="0"/>
          </a:p>
          <a:p>
            <a:pPr marL="1257300" lvl="2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2000" b="1" dirty="0"/>
              <a:t>NK1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9B4B3A32-C0D0-4AD3-8014-8ADFF299A502}"/>
              </a:ext>
            </a:extLst>
          </p:cNvPr>
          <p:cNvCxnSpPr/>
          <p:nvPr/>
        </p:nvCxnSpPr>
        <p:spPr>
          <a:xfrm flipV="1">
            <a:off x="3275856" y="3705243"/>
            <a:ext cx="1584176" cy="154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A425725-3D8F-4B39-A381-A7A9120EAA4D}"/>
              </a:ext>
            </a:extLst>
          </p:cNvPr>
          <p:cNvCxnSpPr>
            <a:cxnSpLocks/>
          </p:cNvCxnSpPr>
          <p:nvPr/>
        </p:nvCxnSpPr>
        <p:spPr>
          <a:xfrm>
            <a:off x="3275856" y="3859831"/>
            <a:ext cx="1584176" cy="215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682B2F38-9FF8-404B-A4EE-6977302C8473}"/>
              </a:ext>
            </a:extLst>
          </p:cNvPr>
          <p:cNvCxnSpPr>
            <a:cxnSpLocks/>
          </p:cNvCxnSpPr>
          <p:nvPr/>
        </p:nvCxnSpPr>
        <p:spPr>
          <a:xfrm>
            <a:off x="3275856" y="4293096"/>
            <a:ext cx="158417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>
            <a:extLst>
              <a:ext uri="{FF2B5EF4-FFF2-40B4-BE49-F238E27FC236}">
                <a16:creationId xmlns:a16="http://schemas.microsoft.com/office/drawing/2014/main" id="{DD588B97-E8DF-4545-8603-EB1E30B638B0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14380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4000" dirty="0">
                <a:solidFill>
                  <a:prstClr val="black"/>
                </a:solidFill>
                <a:latin typeface="Calibri Light" panose="020F0302020204030204"/>
              </a:rPr>
              <a:t>Sensibilisation à la douleur </a:t>
            </a:r>
            <a:br>
              <a:rPr lang="fr-FR" altLang="fr-FR" sz="400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fr-FR" altLang="fr-FR" sz="3200" b="1" dirty="0">
                <a:solidFill>
                  <a:prstClr val="black"/>
                </a:solidFill>
                <a:latin typeface="Calibri Light" panose="020F0302020204030204"/>
              </a:rPr>
              <a:t>Sensibilisation centrale</a:t>
            </a:r>
            <a:endParaRPr lang="fr-FR" alt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1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>
            <a:extLst>
              <a:ext uri="{FF2B5EF4-FFF2-40B4-BE49-F238E27FC236}">
                <a16:creationId xmlns:a16="http://schemas.microsoft.com/office/drawing/2014/main" id="{6B1C45FD-A3D2-4089-874D-94C26D4147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3133" y="4492959"/>
            <a:ext cx="7437259" cy="143937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fr-FR" altLang="fr-FR" sz="2400" dirty="0"/>
          </a:p>
          <a:p>
            <a:pPr>
              <a:lnSpc>
                <a:spcPct val="80000"/>
              </a:lnSpc>
            </a:pPr>
            <a:r>
              <a:rPr lang="fr-FR" altLang="fr-FR" sz="2400" dirty="0"/>
              <a:t>Modification des informations transmises par les </a:t>
            </a:r>
            <a:r>
              <a:rPr lang="fr-FR" altLang="fr-FR" sz="2400" b="1" dirty="0"/>
              <a:t>neurones non spécifiques</a:t>
            </a:r>
            <a:r>
              <a:rPr lang="fr-FR" altLang="fr-FR" sz="2400" dirty="0"/>
              <a:t> nociceptifs (WDR) </a:t>
            </a:r>
          </a:p>
          <a:p>
            <a:pPr>
              <a:lnSpc>
                <a:spcPct val="80000"/>
              </a:lnSpc>
            </a:pPr>
            <a:endParaRPr lang="fr-FR" altLang="fr-FR" sz="2400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9D8B2C8E-E4FF-417C-8D8C-7554F66CB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5949082"/>
            <a:ext cx="720725" cy="576262"/>
          </a:xfrm>
          <a:prstGeom prst="rightArrow">
            <a:avLst>
              <a:gd name="adj1" fmla="val 50000"/>
              <a:gd name="adj2" fmla="val 312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2989C94-B8DA-44A0-9AB0-C20207835763}"/>
              </a:ext>
            </a:extLst>
          </p:cNvPr>
          <p:cNvSpPr txBox="1"/>
          <p:nvPr/>
        </p:nvSpPr>
        <p:spPr>
          <a:xfrm>
            <a:off x="3102769" y="6028505"/>
            <a:ext cx="15795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altLang="fr-FR" sz="2400" b="1" dirty="0"/>
              <a:t>Allodynie</a:t>
            </a:r>
            <a:endParaRPr lang="fr-FR" sz="2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E0FDCBA-4118-4317-B8FF-AD2347ADD248}"/>
              </a:ext>
            </a:extLst>
          </p:cNvPr>
          <p:cNvSpPr txBox="1"/>
          <p:nvPr/>
        </p:nvSpPr>
        <p:spPr>
          <a:xfrm>
            <a:off x="628650" y="1916832"/>
            <a:ext cx="4572000" cy="2574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Activité diminuée des voies descendantes inhibitrices</a:t>
            </a:r>
          </a:p>
          <a:p>
            <a:pPr marL="0" marR="0" lvl="0" indent="0" algn="l" defTabSz="685800" rtl="0" eaLnBrk="1" fontAlgn="auto" latinLnBrk="0" hangingPunct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Diminution ou suppression de la modulation segmentaire </a:t>
            </a: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la douleur. </a:t>
            </a:r>
          </a:p>
        </p:txBody>
      </p:sp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11F5B3DF-B22A-48E7-9E7A-239B72AD1BF2}"/>
              </a:ext>
            </a:extLst>
          </p:cNvPr>
          <p:cNvSpPr/>
          <p:nvPr/>
        </p:nvSpPr>
        <p:spPr>
          <a:xfrm>
            <a:off x="5041565" y="2454067"/>
            <a:ext cx="504056" cy="183212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3DB6EFF-F654-4C5F-A8A9-6BCC04FC23F1}"/>
              </a:ext>
            </a:extLst>
          </p:cNvPr>
          <p:cNvSpPr txBox="1"/>
          <p:nvPr/>
        </p:nvSpPr>
        <p:spPr>
          <a:xfrm>
            <a:off x="5724128" y="285919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Inefficacité des mécanismes de modulation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385F846-6E50-49D4-B673-1C07E0469422}"/>
              </a:ext>
            </a:extLst>
          </p:cNvPr>
          <p:cNvSpPr txBox="1">
            <a:spLocks noChangeArrowheads="1"/>
          </p:cNvSpPr>
          <p:nvPr/>
        </p:nvSpPr>
        <p:spPr>
          <a:xfrm>
            <a:off x="614248" y="143661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altLang="fr-FR" sz="3200" b="1" dirty="0">
              <a:solidFill>
                <a:srgbClr val="FF0000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7487969-96FE-4CCE-AABD-62F8337F9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sz="4400" dirty="0">
                <a:solidFill>
                  <a:prstClr val="black"/>
                </a:solidFill>
                <a:latin typeface="Calibri Light" panose="020F0302020204030204"/>
              </a:rPr>
              <a:t>Sensibilisation à la douleur </a:t>
            </a:r>
            <a:br>
              <a:rPr lang="fr-FR" altLang="fr-FR" sz="440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fr-FR" altLang="fr-FR" sz="3600" b="1" dirty="0">
                <a:solidFill>
                  <a:prstClr val="black"/>
                </a:solidFill>
                <a:latin typeface="Calibri Light" panose="020F0302020204030204"/>
              </a:rPr>
              <a:t>Sensibilisation centrale</a:t>
            </a:r>
            <a:br>
              <a:rPr lang="fr-FR" altLang="fr-FR" sz="2800" b="1" dirty="0">
                <a:solidFill>
                  <a:srgbClr val="FF0000"/>
                </a:solidFill>
              </a:rPr>
            </a:br>
            <a:endParaRPr lang="fr-F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65B59622-BC1D-478E-A554-178F55862D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482" y="332656"/>
            <a:ext cx="7886700" cy="1325563"/>
          </a:xfrm>
        </p:spPr>
        <p:txBody>
          <a:bodyPr/>
          <a:lstStyle/>
          <a:p>
            <a:pPr eaLnBrk="1" hangingPunct="1"/>
            <a:r>
              <a:rPr lang="fr-FR" altLang="fr-FR" sz="4000" dirty="0">
                <a:solidFill>
                  <a:prstClr val="black"/>
                </a:solidFill>
                <a:latin typeface="Calibri Light" panose="020F0302020204030204"/>
              </a:rPr>
              <a:t>Sensibilisation à la douleur </a:t>
            </a:r>
            <a:br>
              <a:rPr lang="fr-FR" altLang="fr-FR" sz="400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fr-FR" altLang="fr-FR" sz="3200" b="1" dirty="0">
                <a:solidFill>
                  <a:prstClr val="black"/>
                </a:solidFill>
                <a:latin typeface="Calibri Light" panose="020F0302020204030204"/>
              </a:rPr>
              <a:t>Sensibilisation centrale</a:t>
            </a:r>
            <a:endParaRPr lang="fr-FR" altLang="fr-FR" sz="2400" dirty="0"/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E8A2AAA6-56CA-413F-B3D9-6CA5BEDB1F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047038" cy="3095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3200" b="1" dirty="0"/>
              <a:t>Traitement très difficile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2000" dirty="0"/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b="1" dirty="0"/>
              <a:t>AINS et opioïdes</a:t>
            </a:r>
            <a:r>
              <a:rPr lang="fr-FR" altLang="fr-FR" sz="2000" dirty="0"/>
              <a:t> souvent </a:t>
            </a:r>
            <a:r>
              <a:rPr lang="fr-FR" altLang="fr-FR" sz="2000" b="1" dirty="0"/>
              <a:t>inefficaces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b="1" dirty="0"/>
              <a:t>inhibiteurs de la recapture</a:t>
            </a:r>
            <a:r>
              <a:rPr lang="fr-FR" altLang="fr-FR" sz="2000" dirty="0"/>
              <a:t> de la noradrénaline et de la sérotonine (ex : certains antidépresseurs, </a:t>
            </a:r>
            <a:r>
              <a:rPr lang="fr-FR" altLang="fr-FR" sz="2000" dirty="0" err="1"/>
              <a:t>tramadol</a:t>
            </a:r>
            <a:r>
              <a:rPr lang="fr-FR" altLang="fr-FR" sz="20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b="1" dirty="0"/>
              <a:t>gabapentine</a:t>
            </a:r>
            <a:r>
              <a:rPr lang="fr-FR" altLang="fr-FR" sz="2000" dirty="0"/>
              <a:t> qui semblerait activer le système descendant noradrénergique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b="1" dirty="0"/>
              <a:t>kétamine : </a:t>
            </a:r>
            <a:r>
              <a:rPr lang="fr-FR" altLang="fr-FR" sz="2000" dirty="0"/>
              <a:t>antagoniste des récepteurs NMDA</a:t>
            </a:r>
          </a:p>
          <a:p>
            <a:pPr lvl="2" eaLnBrk="1" hangingPunct="1">
              <a:lnSpc>
                <a:spcPct val="90000"/>
              </a:lnSpc>
            </a:pPr>
            <a:endParaRPr lang="fr-FR" altLang="fr-FR" sz="1800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fr-FR" sz="1700" b="1" dirty="0"/>
          </a:p>
          <a:p>
            <a:pPr lvl="1" eaLnBrk="1" hangingPunct="1">
              <a:lnSpc>
                <a:spcPct val="90000"/>
              </a:lnSpc>
            </a:pPr>
            <a:endParaRPr lang="fr-FR" altLang="fr-FR" sz="1700" dirty="0"/>
          </a:p>
          <a:p>
            <a:pPr lvl="1" eaLnBrk="1" hangingPunct="1">
              <a:lnSpc>
                <a:spcPct val="90000"/>
              </a:lnSpc>
            </a:pPr>
            <a:endParaRPr lang="fr-FR" altLang="fr-FR" sz="1700" dirty="0"/>
          </a:p>
        </p:txBody>
      </p:sp>
      <p:sp>
        <p:nvSpPr>
          <p:cNvPr id="119812" name="Text Box 4">
            <a:extLst>
              <a:ext uri="{FF2B5EF4-FFF2-40B4-BE49-F238E27FC236}">
                <a16:creationId xmlns:a16="http://schemas.microsoft.com/office/drawing/2014/main" id="{EC8A559F-E794-4AFB-BDF0-50D1CE9CA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5445125"/>
            <a:ext cx="3973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</a:rPr>
              <a:t>Prévention indispensable</a:t>
            </a:r>
            <a:r>
              <a:rPr lang="fr-FR" altLang="fr-FR" sz="1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9813" name="AutoShape 5">
            <a:extLst>
              <a:ext uri="{FF2B5EF4-FFF2-40B4-BE49-F238E27FC236}">
                <a16:creationId xmlns:a16="http://schemas.microsoft.com/office/drawing/2014/main" id="{E96E54C9-D569-4354-BA90-CBCA5335C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400675"/>
            <a:ext cx="719137" cy="503238"/>
          </a:xfrm>
          <a:prstGeom prst="rightArrow">
            <a:avLst>
              <a:gd name="adj1" fmla="val 50000"/>
              <a:gd name="adj2" fmla="val 35725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D582CA93-4E7B-462A-A289-CAA8B08BC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Conclusion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84186C92-5BCA-4C09-8772-6142F6FE64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844675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800" dirty="0"/>
              <a:t>Repérer la douleur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dirty="0"/>
              <a:t>Comportement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dirty="0"/>
              <a:t>Anamnèse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fr-FR" sz="2400" dirty="0"/>
          </a:p>
          <a:p>
            <a:pPr eaLnBrk="1" hangingPunct="1">
              <a:lnSpc>
                <a:spcPct val="90000"/>
              </a:lnSpc>
            </a:pPr>
            <a:r>
              <a:rPr lang="fr-FR" altLang="fr-FR" sz="2800" dirty="0"/>
              <a:t>Comprendre les mécanismes de la douleur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dirty="0"/>
              <a:t>Prévenir une sensibilisation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dirty="0"/>
              <a:t>Identifier les cibles thérapeutiques des analgésiques 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2400" dirty="0"/>
          </a:p>
          <a:p>
            <a:pPr eaLnBrk="1" hangingPunct="1">
              <a:lnSpc>
                <a:spcPct val="90000"/>
              </a:lnSpc>
            </a:pPr>
            <a:endParaRPr lang="fr-FR" altLang="fr-FR" sz="2800" dirty="0"/>
          </a:p>
          <a:p>
            <a:pPr lvl="1" eaLnBrk="1" hangingPunct="1">
              <a:lnSpc>
                <a:spcPct val="90000"/>
              </a:lnSpc>
            </a:pPr>
            <a:endParaRPr lang="fr-FR" altLang="fr-F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38DCC57-1FFE-4BA4-A93B-1DDEF77A1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990975"/>
            <a:ext cx="3028950" cy="1514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421F0-9F73-49DE-ABA1-F5EFD6A0F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-99392"/>
            <a:ext cx="7886700" cy="1325563"/>
          </a:xfrm>
        </p:spPr>
        <p:txBody>
          <a:bodyPr/>
          <a:lstStyle/>
          <a:p>
            <a:r>
              <a:rPr lang="fr-FR" dirty="0"/>
              <a:t>Définitions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F5B9425-2E4B-43C3-A1D0-8A2440349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1164" y="981538"/>
            <a:ext cx="5814925" cy="4751718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84143A3-4ADC-4F1B-A86E-1F8B863DC543}"/>
              </a:ext>
            </a:extLst>
          </p:cNvPr>
          <p:cNvSpPr txBox="1"/>
          <p:nvPr/>
        </p:nvSpPr>
        <p:spPr>
          <a:xfrm>
            <a:off x="467544" y="6021288"/>
            <a:ext cx="830874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/>
              <a:t>Aucun doute sur la présence de douleur chez </a:t>
            </a:r>
            <a:r>
              <a:rPr lang="fr-FR" sz="2000" b="1" u="sng" dirty="0"/>
              <a:t>les mammifères et les oiseaux</a:t>
            </a:r>
          </a:p>
        </p:txBody>
      </p:sp>
    </p:spTree>
    <p:extLst>
      <p:ext uri="{BB962C8B-B14F-4D97-AF65-F5344CB8AC3E}">
        <p14:creationId xmlns:p14="http://schemas.microsoft.com/office/powerpoint/2010/main" val="222685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>
            <a:extLst>
              <a:ext uri="{FF2B5EF4-FFF2-40B4-BE49-F238E27FC236}">
                <a16:creationId xmlns:a16="http://schemas.microsoft.com/office/drawing/2014/main" id="{D24A228E-7865-42D9-A8AD-788612C0D3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7886700" cy="1325563"/>
          </a:xfrm>
        </p:spPr>
        <p:txBody>
          <a:bodyPr/>
          <a:lstStyle/>
          <a:p>
            <a:r>
              <a:rPr lang="fr-FR" altLang="fr-FR" dirty="0"/>
              <a:t>Douleur chez l’animal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9A0A2C-9E12-41FB-AB6E-78A251D2A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b="1" dirty="0"/>
              <a:t>Depuis 28 janvier 2015 </a:t>
            </a:r>
            <a:r>
              <a:rPr lang="fr-FR" sz="2400" dirty="0"/>
              <a:t>(adoption définitive)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fr-FR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fr-FR" dirty="0"/>
              <a:t>L’animal n’est plus un « bien meuble » mais un « </a:t>
            </a:r>
            <a:r>
              <a:rPr lang="fr-FR" b="1" i="1" dirty="0"/>
              <a:t>être vivant doué de sensibilité</a:t>
            </a:r>
            <a:r>
              <a:rPr lang="fr-FR" dirty="0"/>
              <a:t> » dans le code civil (nouvel article 515-14)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CC70D6-D0D2-4943-8D99-2F456869A65C}"/>
              </a:ext>
            </a:extLst>
          </p:cNvPr>
          <p:cNvSpPr/>
          <p:nvPr/>
        </p:nvSpPr>
        <p:spPr>
          <a:xfrm>
            <a:off x="457200" y="1715796"/>
            <a:ext cx="8229600" cy="172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EB7A07A-1275-4543-A210-050F2FA148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27856"/>
            <a:ext cx="8229600" cy="1371600"/>
          </a:xfrm>
        </p:spPr>
        <p:txBody>
          <a:bodyPr/>
          <a:lstStyle/>
          <a:p>
            <a:pPr eaLnBrk="1" hangingPunct="1"/>
            <a:r>
              <a:rPr lang="fr-FR" altLang="fr-FR" dirty="0"/>
              <a:t>Douleur chez les mammifères</a:t>
            </a:r>
            <a:endParaRPr lang="fr-FR" altLang="fr-FR" dirty="0">
              <a:solidFill>
                <a:srgbClr val="FF0000"/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BE1DB6C-B2A7-4AEF-A2C5-F5061A5284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1421093"/>
            <a:ext cx="8280400" cy="424817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400" dirty="0"/>
              <a:t>Chez l’animal, la douleur peut être très </a:t>
            </a:r>
            <a:r>
              <a:rPr lang="fr-FR" altLang="fr-FR" sz="2400" b="1" dirty="0"/>
              <a:t>difficile à saisir</a:t>
            </a:r>
            <a:r>
              <a:rPr lang="fr-FR" altLang="fr-FR" sz="2400" dirty="0"/>
              <a:t>, l’expression de douleur </a:t>
            </a:r>
            <a:r>
              <a:rPr lang="fr-FR" altLang="fr-FR" sz="2400" dirty="0">
                <a:solidFill>
                  <a:srgbClr val="FF0000"/>
                </a:solidFill>
              </a:rPr>
              <a:t>varie </a:t>
            </a:r>
            <a:r>
              <a:rPr lang="fr-FR" altLang="fr-FR" sz="2400" b="1" dirty="0">
                <a:solidFill>
                  <a:srgbClr val="FF0000"/>
                </a:solidFill>
              </a:rPr>
              <a:t>selon les espèces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1000" b="1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b="1" dirty="0"/>
              <a:t>Changement de comportement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000" b="1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dirty="0"/>
              <a:t>Hypoactivité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000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dirty="0"/>
              <a:t>Hyperactivité 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dirty="0"/>
              <a:t>Vocalisation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000" b="1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b="1" dirty="0"/>
              <a:t>Grattage, léchage, mutilation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b="1" dirty="0"/>
              <a:t>Ronronnement chez le chat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20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5DCCE52-6DDA-4516-A6DF-40ECCC793CA9}"/>
              </a:ext>
            </a:extLst>
          </p:cNvPr>
          <p:cNvSpPr txBox="1"/>
          <p:nvPr/>
        </p:nvSpPr>
        <p:spPr>
          <a:xfrm>
            <a:off x="683568" y="5408498"/>
            <a:ext cx="5382307" cy="40011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fr-FR" sz="2000" b="1" i="1" dirty="0"/>
              <a:t>Attention à la résilience chez l’animal hospitalisé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EB7A07A-1275-4543-A210-050F2FA148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27856"/>
            <a:ext cx="8229600" cy="1371600"/>
          </a:xfrm>
        </p:spPr>
        <p:txBody>
          <a:bodyPr/>
          <a:lstStyle/>
          <a:p>
            <a:pPr eaLnBrk="1" hangingPunct="1"/>
            <a:r>
              <a:rPr lang="fr-FR" altLang="fr-FR" dirty="0"/>
              <a:t>Douleur chez les mammifères</a:t>
            </a:r>
            <a:endParaRPr lang="fr-FR" altLang="fr-FR" dirty="0">
              <a:solidFill>
                <a:srgbClr val="FF0000"/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BE1DB6C-B2A7-4AEF-A2C5-F5061A5284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1916832"/>
            <a:ext cx="8280400" cy="424817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400" dirty="0"/>
              <a:t>Différentes modalités d’évaluation (quelques exemples)</a:t>
            </a:r>
          </a:p>
          <a:p>
            <a:pPr eaLnBrk="1" hangingPunct="1">
              <a:lnSpc>
                <a:spcPct val="80000"/>
              </a:lnSpc>
            </a:pPr>
            <a:endParaRPr lang="fr-FR" altLang="fr-FR" sz="2400" b="1" dirty="0"/>
          </a:p>
          <a:p>
            <a:pPr lvl="1">
              <a:lnSpc>
                <a:spcPct val="80000"/>
              </a:lnSpc>
            </a:pPr>
            <a:r>
              <a:rPr lang="fr-FR" altLang="fr-FR" sz="2000" b="1" dirty="0"/>
              <a:t>Évaluation unidimensionnelle</a:t>
            </a:r>
          </a:p>
          <a:p>
            <a:pPr lvl="2">
              <a:lnSpc>
                <a:spcPct val="80000"/>
              </a:lnSpc>
            </a:pPr>
            <a:r>
              <a:rPr lang="fr-FR" altLang="fr-FR" sz="1400" dirty="0"/>
              <a:t>Echelle visuelle analogique</a:t>
            </a:r>
          </a:p>
          <a:p>
            <a:pPr lvl="2">
              <a:lnSpc>
                <a:spcPct val="80000"/>
              </a:lnSpc>
            </a:pPr>
            <a:r>
              <a:rPr lang="fr-FR" altLang="fr-FR" sz="1400" dirty="0"/>
              <a:t>Evaluation basée sur les grimaces</a:t>
            </a:r>
          </a:p>
          <a:p>
            <a:pPr lvl="2">
              <a:lnSpc>
                <a:spcPct val="80000"/>
              </a:lnSpc>
            </a:pPr>
            <a:endParaRPr lang="fr-FR" altLang="fr-FR" sz="1400" b="1" dirty="0"/>
          </a:p>
          <a:p>
            <a:pPr lvl="2">
              <a:lnSpc>
                <a:spcPct val="80000"/>
              </a:lnSpc>
            </a:pPr>
            <a:endParaRPr lang="fr-FR" altLang="fr-FR" sz="1400" b="1" dirty="0"/>
          </a:p>
          <a:p>
            <a:pPr lvl="1">
              <a:lnSpc>
                <a:spcPct val="80000"/>
              </a:lnSpc>
            </a:pPr>
            <a:r>
              <a:rPr lang="fr-FR" altLang="fr-FR" sz="2000" b="1" dirty="0"/>
              <a:t>Évaluation multidimensionnelle</a:t>
            </a:r>
          </a:p>
          <a:p>
            <a:pPr lvl="2">
              <a:lnSpc>
                <a:spcPct val="80000"/>
              </a:lnSpc>
            </a:pPr>
            <a:r>
              <a:rPr lang="fr-FR" altLang="fr-FR" sz="1400" dirty="0"/>
              <a:t>Comportement + variables physiologiques</a:t>
            </a:r>
          </a:p>
          <a:p>
            <a:pPr lvl="2">
              <a:lnSpc>
                <a:spcPct val="80000"/>
              </a:lnSpc>
            </a:pPr>
            <a:endParaRPr lang="fr-FR" altLang="fr-FR" sz="1400" b="1" dirty="0"/>
          </a:p>
          <a:p>
            <a:pPr lvl="1">
              <a:lnSpc>
                <a:spcPct val="80000"/>
              </a:lnSpc>
            </a:pPr>
            <a:r>
              <a:rPr lang="fr-FR" altLang="fr-FR" sz="2000" b="1" dirty="0"/>
              <a:t>Évaluation spécifique des douleurs chroniques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8427836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2530</Words>
  <Application>Microsoft Office PowerPoint</Application>
  <PresentationFormat>Affichage à l'écran (4:3)</PresentationFormat>
  <Paragraphs>551</Paragraphs>
  <Slides>56</Slides>
  <Notes>54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63" baseType="lpstr">
      <vt:lpstr>Arial</vt:lpstr>
      <vt:lpstr>Calibri</vt:lpstr>
      <vt:lpstr>Calibri Light</vt:lpstr>
      <vt:lpstr>Tahoma</vt:lpstr>
      <vt:lpstr>Verdana</vt:lpstr>
      <vt:lpstr>Wingdings</vt:lpstr>
      <vt:lpstr>Thème Office</vt:lpstr>
      <vt:lpstr>Neurophysiologie de la douleur chez les animaux domestiques</vt:lpstr>
      <vt:lpstr>Neurophysiologie de la douleur</vt:lpstr>
      <vt:lpstr>Définitions</vt:lpstr>
      <vt:lpstr>Définitions</vt:lpstr>
      <vt:lpstr>Définitions </vt:lpstr>
      <vt:lpstr>Définitions </vt:lpstr>
      <vt:lpstr>Douleur chez l’animal</vt:lpstr>
      <vt:lpstr>Douleur chez les mammifères</vt:lpstr>
      <vt:lpstr>Douleur chez les mammifères</vt:lpstr>
      <vt:lpstr>Exemple : échelle visuelle analogique</vt:lpstr>
      <vt:lpstr>Evaluation de la douleur basée sur les grimaces</vt:lpstr>
      <vt:lpstr>Présentation PowerPoint</vt:lpstr>
      <vt:lpstr>Présentation PowerPoint</vt:lpstr>
      <vt:lpstr>Présentation PowerPoint</vt:lpstr>
      <vt:lpstr>Différents types de douleur</vt:lpstr>
      <vt:lpstr>Différents types de douleur</vt:lpstr>
      <vt:lpstr>Différents types de douleur</vt:lpstr>
      <vt:lpstr>Différents types de douleur</vt:lpstr>
      <vt:lpstr>Différents types de douleur</vt:lpstr>
      <vt:lpstr>Différents types de douleur</vt:lpstr>
      <vt:lpstr>Différents types de douleur</vt:lpstr>
      <vt:lpstr>Différents types de douleur</vt:lpstr>
      <vt:lpstr>Neurophysiologie de la douleur</vt:lpstr>
      <vt:lpstr>Transmission de la douleur : du stimulus à la moelle spinale</vt:lpstr>
      <vt:lpstr>Transmission de la douleur : du stimulus à la moelle spinale</vt:lpstr>
      <vt:lpstr>Transmission de la douleur : du stimulus à la moelle spinale</vt:lpstr>
      <vt:lpstr>Transmission de la douleur : du stimulus à la moelle spinale</vt:lpstr>
      <vt:lpstr>Transmission de la douleur : du stimulus à la moelle spinale</vt:lpstr>
      <vt:lpstr>Transmission de la douleur : du stimulus à la moelle spinale</vt:lpstr>
      <vt:lpstr>Transmission de la douleur : du stimulus à la moelle spinale</vt:lpstr>
      <vt:lpstr>Transmission de la douleur : du stimulus à la moelle spinale</vt:lpstr>
      <vt:lpstr>Transmission de la douleur : du stimulus à la moelle spinale</vt:lpstr>
      <vt:lpstr>Transmission de la douleur : de la moelle spinale à l’encéphale</vt:lpstr>
      <vt:lpstr>Transmission de la douleur : de la moelle spinale à l’encéphale</vt:lpstr>
      <vt:lpstr>Transmission de la douleur : de la moelle spinale à l’encéphale</vt:lpstr>
      <vt:lpstr>Présentation PowerPoint</vt:lpstr>
      <vt:lpstr>Neurophysiologie de la douleur</vt:lpstr>
      <vt:lpstr>Modulation de la douleur  modulation segmentaire de la douleur</vt:lpstr>
      <vt:lpstr>Modulation de la douleur  modulation segmentaire de la douleur</vt:lpstr>
      <vt:lpstr>Modulation de la douleur  modulation segmentaire de la douleur</vt:lpstr>
      <vt:lpstr>Présentation PowerPoint</vt:lpstr>
      <vt:lpstr>Modulation de la douleur  Voies descendantes inhibitrices</vt:lpstr>
      <vt:lpstr>Présentation PowerPoint</vt:lpstr>
      <vt:lpstr>Modulation de la douleur  voies descendantes inhibitrices</vt:lpstr>
      <vt:lpstr>Présentation PowerPoint</vt:lpstr>
      <vt:lpstr>Modulation de la douleur</vt:lpstr>
      <vt:lpstr>Modulation de la douleur  voies descendantes inhibitrices</vt:lpstr>
      <vt:lpstr>Modulation de la douleur</vt:lpstr>
      <vt:lpstr>Modulation de la douleur  voies descendantes inhibitrices</vt:lpstr>
      <vt:lpstr>Neurophysiologie de la douleur</vt:lpstr>
      <vt:lpstr>Sensibilisation à la douleur  Sensibilisation périphérique</vt:lpstr>
      <vt:lpstr>Sensibilisation à la douleur  Sensibilisation périphérique</vt:lpstr>
      <vt:lpstr>Présentation PowerPoint</vt:lpstr>
      <vt:lpstr>Sensibilisation à la douleur  Sensibilisation centrale </vt:lpstr>
      <vt:lpstr>Sensibilisation à la douleur  Sensibilisation centrale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2024-11-08T14:32:29Z</dcterms:created>
  <dcterms:modified xsi:type="dcterms:W3CDTF">2024-11-08T14:32:37Z</dcterms:modified>
</cp:coreProperties>
</file>