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8"/>
  </p:notesMasterIdLst>
  <p:sldIdLst>
    <p:sldId id="256" r:id="rId2"/>
    <p:sldId id="358" r:id="rId3"/>
    <p:sldId id="383" r:id="rId4"/>
    <p:sldId id="289" r:id="rId5"/>
    <p:sldId id="273" r:id="rId6"/>
    <p:sldId id="290" r:id="rId7"/>
    <p:sldId id="291" r:id="rId8"/>
    <p:sldId id="323" r:id="rId9"/>
    <p:sldId id="292" r:id="rId10"/>
    <p:sldId id="324" r:id="rId11"/>
    <p:sldId id="294" r:id="rId12"/>
    <p:sldId id="389" r:id="rId13"/>
    <p:sldId id="296" r:id="rId14"/>
    <p:sldId id="315" r:id="rId15"/>
    <p:sldId id="295" r:id="rId16"/>
    <p:sldId id="299" r:id="rId17"/>
    <p:sldId id="326" r:id="rId18"/>
    <p:sldId id="327" r:id="rId19"/>
    <p:sldId id="301" r:id="rId20"/>
    <p:sldId id="303" r:id="rId21"/>
    <p:sldId id="302" r:id="rId22"/>
    <p:sldId id="304" r:id="rId23"/>
    <p:sldId id="314" r:id="rId24"/>
    <p:sldId id="306" r:id="rId25"/>
    <p:sldId id="312" r:id="rId26"/>
    <p:sldId id="307" r:id="rId27"/>
    <p:sldId id="360" r:id="rId28"/>
    <p:sldId id="391" r:id="rId29"/>
    <p:sldId id="359" r:id="rId30"/>
    <p:sldId id="263" r:id="rId31"/>
    <p:sldId id="259" r:id="rId32"/>
    <p:sldId id="365" r:id="rId33"/>
    <p:sldId id="328" r:id="rId34"/>
    <p:sldId id="375" r:id="rId35"/>
    <p:sldId id="374" r:id="rId36"/>
    <p:sldId id="334" r:id="rId37"/>
    <p:sldId id="329" r:id="rId38"/>
    <p:sldId id="376" r:id="rId39"/>
    <p:sldId id="335" r:id="rId40"/>
    <p:sldId id="311" r:id="rId41"/>
    <p:sldId id="379" r:id="rId42"/>
    <p:sldId id="331" r:id="rId43"/>
    <p:sldId id="382" r:id="rId44"/>
    <p:sldId id="377" r:id="rId45"/>
    <p:sldId id="332" r:id="rId46"/>
    <p:sldId id="380" r:id="rId47"/>
    <p:sldId id="340" r:id="rId48"/>
    <p:sldId id="337" r:id="rId49"/>
    <p:sldId id="310" r:id="rId50"/>
    <p:sldId id="344" r:id="rId51"/>
    <p:sldId id="343" r:id="rId52"/>
    <p:sldId id="348" r:id="rId53"/>
    <p:sldId id="356" r:id="rId54"/>
    <p:sldId id="355" r:id="rId55"/>
    <p:sldId id="345" r:id="rId56"/>
    <p:sldId id="350" r:id="rId57"/>
    <p:sldId id="347" r:id="rId58"/>
    <p:sldId id="260" r:id="rId59"/>
    <p:sldId id="372" r:id="rId60"/>
    <p:sldId id="371" r:id="rId61"/>
    <p:sldId id="357" r:id="rId62"/>
    <p:sldId id="354" r:id="rId63"/>
    <p:sldId id="381" r:id="rId64"/>
    <p:sldId id="353" r:id="rId65"/>
    <p:sldId id="392" r:id="rId66"/>
    <p:sldId id="352" r:id="rId6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80" autoAdjust="0"/>
  </p:normalViewPr>
  <p:slideViewPr>
    <p:cSldViewPr showGuides="1">
      <p:cViewPr varScale="1">
        <p:scale>
          <a:sx n="93" d="100"/>
          <a:sy n="93" d="100"/>
        </p:scale>
        <p:origin x="2458" y="77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7452A-2619-433C-9225-D41E1613CF12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3E25A-F771-4A7D-9ECB-C7E098D14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59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921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132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54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080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05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801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695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949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427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164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77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4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608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425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650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958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751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470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329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4746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257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81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3207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3365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3244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6422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2148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4765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9488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8421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0797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0836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566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985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7729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9922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100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0878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3811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5954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1373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3996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43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804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187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759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496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E25A-F771-4A7D-9ECB-C7E098D14C8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51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F206-7CBF-42FF-9A07-1AFEEC154582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85-9BD1-4CE3-994A-C38764408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55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F206-7CBF-42FF-9A07-1AFEEC154582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85-9BD1-4CE3-994A-C38764408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7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F206-7CBF-42FF-9A07-1AFEEC154582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85-9BD1-4CE3-994A-C38764408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60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F023AE-FD01-4E08-9A7E-86CDA2AA345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296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F206-7CBF-42FF-9A07-1AFEEC154582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85-9BD1-4CE3-994A-C38764408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4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F206-7CBF-42FF-9A07-1AFEEC154582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85-9BD1-4CE3-994A-C38764408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38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F206-7CBF-42FF-9A07-1AFEEC154582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85-9BD1-4CE3-994A-C38764408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28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F206-7CBF-42FF-9A07-1AFEEC154582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85-9BD1-4CE3-994A-C38764408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00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F206-7CBF-42FF-9A07-1AFEEC154582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85-9BD1-4CE3-994A-C38764408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16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F206-7CBF-42FF-9A07-1AFEEC154582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85-9BD1-4CE3-994A-C38764408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10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F206-7CBF-42FF-9A07-1AFEEC154582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85-9BD1-4CE3-994A-C38764408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69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F206-7CBF-42FF-9A07-1AFEEC154582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85-9BD1-4CE3-994A-C38764408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4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AF206-7CBF-42FF-9A07-1AFEEC154582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9185-9BD1-4CE3-994A-C38764408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13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i2D1KZkN1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KcMF8rJDTI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xGX_cbkHh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youtu.be/rBZyKYoh2BU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plFf0nra-w?si=_Ph7-bN8uTLwqfWU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FtXNnmifbhE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i2D1KZkN1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/>
              <a:t>Physiologie des bruits du cœur </a:t>
            </a:r>
            <a:br>
              <a:rPr lang="fr-FR" dirty="0"/>
            </a:br>
            <a:r>
              <a:rPr lang="fr-FR" dirty="0"/>
              <a:t>et ECG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5956459"/>
            <a:ext cx="6400800" cy="735777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/>
              <a:t>Aude FERRAN</a:t>
            </a:r>
          </a:p>
          <a:p>
            <a:r>
              <a:rPr lang="fr-FR" sz="2000" dirty="0"/>
              <a:t>Physiologie A2 2024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40" y="1719865"/>
            <a:ext cx="6766520" cy="2493433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827584" y="4365104"/>
            <a:ext cx="7359432" cy="1446214"/>
            <a:chOff x="395536" y="1966359"/>
            <a:chExt cx="7359432" cy="1446214"/>
          </a:xfrm>
        </p:grpSpPr>
        <p:grpSp>
          <p:nvGrpSpPr>
            <p:cNvPr id="7" name="Groupe 6"/>
            <p:cNvGrpSpPr/>
            <p:nvPr/>
          </p:nvGrpSpPr>
          <p:grpSpPr>
            <a:xfrm>
              <a:off x="395536" y="1966359"/>
              <a:ext cx="3254976" cy="1390633"/>
              <a:chOff x="395536" y="1966359"/>
              <a:chExt cx="3254976" cy="1390633"/>
            </a:xfrm>
          </p:grpSpPr>
          <p:sp>
            <p:nvSpPr>
              <p:cNvPr id="17" name="Forme libre 16"/>
              <p:cNvSpPr/>
              <p:nvPr/>
            </p:nvSpPr>
            <p:spPr>
              <a:xfrm>
                <a:off x="395536" y="2111216"/>
                <a:ext cx="864096" cy="270855"/>
              </a:xfrm>
              <a:custGeom>
                <a:avLst/>
                <a:gdLst>
                  <a:gd name="connsiteX0" fmla="*/ 0 w 999460"/>
                  <a:gd name="connsiteY0" fmla="*/ 242124 h 270855"/>
                  <a:gd name="connsiteX1" fmla="*/ 212651 w 999460"/>
                  <a:gd name="connsiteY1" fmla="*/ 135798 h 270855"/>
                  <a:gd name="connsiteX2" fmla="*/ 333153 w 999460"/>
                  <a:gd name="connsiteY2" fmla="*/ 15296 h 270855"/>
                  <a:gd name="connsiteX3" fmla="*/ 446567 w 999460"/>
                  <a:gd name="connsiteY3" fmla="*/ 135798 h 270855"/>
                  <a:gd name="connsiteX4" fmla="*/ 588334 w 999460"/>
                  <a:gd name="connsiteY4" fmla="*/ 1119 h 270855"/>
                  <a:gd name="connsiteX5" fmla="*/ 751367 w 999460"/>
                  <a:gd name="connsiteY5" fmla="*/ 227947 h 270855"/>
                  <a:gd name="connsiteX6" fmla="*/ 999460 w 999460"/>
                  <a:gd name="connsiteY6" fmla="*/ 270477 h 27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9460" h="270855">
                    <a:moveTo>
                      <a:pt x="0" y="242124"/>
                    </a:moveTo>
                    <a:cubicBezTo>
                      <a:pt x="78563" y="207863"/>
                      <a:pt x="157126" y="173603"/>
                      <a:pt x="212651" y="135798"/>
                    </a:cubicBezTo>
                    <a:cubicBezTo>
                      <a:pt x="268176" y="97993"/>
                      <a:pt x="294167" y="15296"/>
                      <a:pt x="333153" y="15296"/>
                    </a:cubicBezTo>
                    <a:cubicBezTo>
                      <a:pt x="372139" y="15296"/>
                      <a:pt x="404037" y="138161"/>
                      <a:pt x="446567" y="135798"/>
                    </a:cubicBezTo>
                    <a:cubicBezTo>
                      <a:pt x="489097" y="133435"/>
                      <a:pt x="537534" y="-14239"/>
                      <a:pt x="588334" y="1119"/>
                    </a:cubicBezTo>
                    <a:cubicBezTo>
                      <a:pt x="639134" y="16477"/>
                      <a:pt x="682846" y="183054"/>
                      <a:pt x="751367" y="227947"/>
                    </a:cubicBezTo>
                    <a:cubicBezTo>
                      <a:pt x="819888" y="272840"/>
                      <a:pt x="909674" y="271658"/>
                      <a:pt x="999460" y="270477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8" name="Connecteur droit 17"/>
              <p:cNvCxnSpPr/>
              <p:nvPr/>
            </p:nvCxnSpPr>
            <p:spPr>
              <a:xfrm flipV="1">
                <a:off x="1469740" y="2111405"/>
                <a:ext cx="120288" cy="26972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>
                <a:off x="1590028" y="2111216"/>
                <a:ext cx="101652" cy="121208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V="1">
                <a:off x="1698040" y="2358865"/>
                <a:ext cx="60176" cy="99812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1758216" y="2381133"/>
                <a:ext cx="9931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orme libre 21"/>
              <p:cNvSpPr/>
              <p:nvPr/>
            </p:nvSpPr>
            <p:spPr>
              <a:xfrm>
                <a:off x="2757377" y="1966359"/>
                <a:ext cx="893135" cy="727750"/>
              </a:xfrm>
              <a:custGeom>
                <a:avLst/>
                <a:gdLst>
                  <a:gd name="connsiteX0" fmla="*/ 0 w 893135"/>
                  <a:gd name="connsiteY0" fmla="*/ 415334 h 727750"/>
                  <a:gd name="connsiteX1" fmla="*/ 141767 w 893135"/>
                  <a:gd name="connsiteY1" fmla="*/ 713046 h 727750"/>
                  <a:gd name="connsiteX2" fmla="*/ 283535 w 893135"/>
                  <a:gd name="connsiteY2" fmla="*/ 4208 h 727750"/>
                  <a:gd name="connsiteX3" fmla="*/ 453656 w 893135"/>
                  <a:gd name="connsiteY3" fmla="*/ 422422 h 727750"/>
                  <a:gd name="connsiteX4" fmla="*/ 893135 w 893135"/>
                  <a:gd name="connsiteY4" fmla="*/ 500394 h 72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3135" h="727750">
                    <a:moveTo>
                      <a:pt x="0" y="415334"/>
                    </a:moveTo>
                    <a:cubicBezTo>
                      <a:pt x="47255" y="598450"/>
                      <a:pt x="94511" y="781567"/>
                      <a:pt x="141767" y="713046"/>
                    </a:cubicBezTo>
                    <a:cubicBezTo>
                      <a:pt x="189023" y="644525"/>
                      <a:pt x="231554" y="52645"/>
                      <a:pt x="283535" y="4208"/>
                    </a:cubicBezTo>
                    <a:cubicBezTo>
                      <a:pt x="335517" y="-44229"/>
                      <a:pt x="352056" y="339724"/>
                      <a:pt x="453656" y="422422"/>
                    </a:cubicBezTo>
                    <a:cubicBezTo>
                      <a:pt x="555256" y="505120"/>
                      <a:pt x="724195" y="502757"/>
                      <a:pt x="893135" y="500394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3" name="Connecteur droit 22"/>
              <p:cNvCxnSpPr>
                <a:stCxn id="17" idx="6"/>
              </p:cNvCxnSpPr>
              <p:nvPr/>
            </p:nvCxnSpPr>
            <p:spPr>
              <a:xfrm flipV="1">
                <a:off x="1259632" y="2381133"/>
                <a:ext cx="216024" cy="56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e 7"/>
            <p:cNvGrpSpPr/>
            <p:nvPr/>
          </p:nvGrpSpPr>
          <p:grpSpPr>
            <a:xfrm>
              <a:off x="4499992" y="2021940"/>
              <a:ext cx="3254976" cy="1390633"/>
              <a:chOff x="395536" y="1966359"/>
              <a:chExt cx="3254976" cy="1390633"/>
            </a:xfrm>
          </p:grpSpPr>
          <p:sp>
            <p:nvSpPr>
              <p:cNvPr id="10" name="Forme libre 9"/>
              <p:cNvSpPr/>
              <p:nvPr/>
            </p:nvSpPr>
            <p:spPr>
              <a:xfrm>
                <a:off x="395536" y="2111216"/>
                <a:ext cx="864096" cy="270855"/>
              </a:xfrm>
              <a:custGeom>
                <a:avLst/>
                <a:gdLst>
                  <a:gd name="connsiteX0" fmla="*/ 0 w 999460"/>
                  <a:gd name="connsiteY0" fmla="*/ 242124 h 270855"/>
                  <a:gd name="connsiteX1" fmla="*/ 212651 w 999460"/>
                  <a:gd name="connsiteY1" fmla="*/ 135798 h 270855"/>
                  <a:gd name="connsiteX2" fmla="*/ 333153 w 999460"/>
                  <a:gd name="connsiteY2" fmla="*/ 15296 h 270855"/>
                  <a:gd name="connsiteX3" fmla="*/ 446567 w 999460"/>
                  <a:gd name="connsiteY3" fmla="*/ 135798 h 270855"/>
                  <a:gd name="connsiteX4" fmla="*/ 588334 w 999460"/>
                  <a:gd name="connsiteY4" fmla="*/ 1119 h 270855"/>
                  <a:gd name="connsiteX5" fmla="*/ 751367 w 999460"/>
                  <a:gd name="connsiteY5" fmla="*/ 227947 h 270855"/>
                  <a:gd name="connsiteX6" fmla="*/ 999460 w 999460"/>
                  <a:gd name="connsiteY6" fmla="*/ 270477 h 27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9460" h="270855">
                    <a:moveTo>
                      <a:pt x="0" y="242124"/>
                    </a:moveTo>
                    <a:cubicBezTo>
                      <a:pt x="78563" y="207863"/>
                      <a:pt x="157126" y="173603"/>
                      <a:pt x="212651" y="135798"/>
                    </a:cubicBezTo>
                    <a:cubicBezTo>
                      <a:pt x="268176" y="97993"/>
                      <a:pt x="294167" y="15296"/>
                      <a:pt x="333153" y="15296"/>
                    </a:cubicBezTo>
                    <a:cubicBezTo>
                      <a:pt x="372139" y="15296"/>
                      <a:pt x="404037" y="138161"/>
                      <a:pt x="446567" y="135798"/>
                    </a:cubicBezTo>
                    <a:cubicBezTo>
                      <a:pt x="489097" y="133435"/>
                      <a:pt x="537534" y="-14239"/>
                      <a:pt x="588334" y="1119"/>
                    </a:cubicBezTo>
                    <a:cubicBezTo>
                      <a:pt x="639134" y="16477"/>
                      <a:pt x="682846" y="183054"/>
                      <a:pt x="751367" y="227947"/>
                    </a:cubicBezTo>
                    <a:cubicBezTo>
                      <a:pt x="819888" y="272840"/>
                      <a:pt x="909674" y="271658"/>
                      <a:pt x="999460" y="270477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" name="Connecteur droit 10"/>
              <p:cNvCxnSpPr/>
              <p:nvPr/>
            </p:nvCxnSpPr>
            <p:spPr>
              <a:xfrm flipV="1">
                <a:off x="1469740" y="2111405"/>
                <a:ext cx="120288" cy="26972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1590028" y="2111216"/>
                <a:ext cx="101652" cy="121208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 flipV="1">
                <a:off x="1698040" y="2358865"/>
                <a:ext cx="60176" cy="99812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1758216" y="2381133"/>
                <a:ext cx="9931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orme libre 14"/>
              <p:cNvSpPr/>
              <p:nvPr/>
            </p:nvSpPr>
            <p:spPr>
              <a:xfrm>
                <a:off x="2757377" y="1966359"/>
                <a:ext cx="893135" cy="727750"/>
              </a:xfrm>
              <a:custGeom>
                <a:avLst/>
                <a:gdLst>
                  <a:gd name="connsiteX0" fmla="*/ 0 w 893135"/>
                  <a:gd name="connsiteY0" fmla="*/ 415334 h 727750"/>
                  <a:gd name="connsiteX1" fmla="*/ 141767 w 893135"/>
                  <a:gd name="connsiteY1" fmla="*/ 713046 h 727750"/>
                  <a:gd name="connsiteX2" fmla="*/ 283535 w 893135"/>
                  <a:gd name="connsiteY2" fmla="*/ 4208 h 727750"/>
                  <a:gd name="connsiteX3" fmla="*/ 453656 w 893135"/>
                  <a:gd name="connsiteY3" fmla="*/ 422422 h 727750"/>
                  <a:gd name="connsiteX4" fmla="*/ 893135 w 893135"/>
                  <a:gd name="connsiteY4" fmla="*/ 500394 h 72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3135" h="727750">
                    <a:moveTo>
                      <a:pt x="0" y="415334"/>
                    </a:moveTo>
                    <a:cubicBezTo>
                      <a:pt x="47255" y="598450"/>
                      <a:pt x="94511" y="781567"/>
                      <a:pt x="141767" y="713046"/>
                    </a:cubicBezTo>
                    <a:cubicBezTo>
                      <a:pt x="189023" y="644525"/>
                      <a:pt x="231554" y="52645"/>
                      <a:pt x="283535" y="4208"/>
                    </a:cubicBezTo>
                    <a:cubicBezTo>
                      <a:pt x="335517" y="-44229"/>
                      <a:pt x="352056" y="339724"/>
                      <a:pt x="453656" y="422422"/>
                    </a:cubicBezTo>
                    <a:cubicBezTo>
                      <a:pt x="555256" y="505120"/>
                      <a:pt x="724195" y="502757"/>
                      <a:pt x="893135" y="500394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6" name="Connecteur droit 15"/>
              <p:cNvCxnSpPr>
                <a:stCxn id="10" idx="6"/>
              </p:cNvCxnSpPr>
              <p:nvPr/>
            </p:nvCxnSpPr>
            <p:spPr>
              <a:xfrm flipV="1">
                <a:off x="1259632" y="2381133"/>
                <a:ext cx="216024" cy="56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Connecteur droit 8"/>
            <p:cNvCxnSpPr>
              <a:stCxn id="22" idx="4"/>
            </p:cNvCxnSpPr>
            <p:nvPr/>
          </p:nvCxnSpPr>
          <p:spPr>
            <a:xfrm flipV="1">
              <a:off x="3650512" y="2420888"/>
              <a:ext cx="849480" cy="4586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259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4632" y="150207"/>
            <a:ext cx="8229600" cy="1143000"/>
          </a:xfrm>
        </p:spPr>
        <p:txBody>
          <a:bodyPr/>
          <a:lstStyle/>
          <a:p>
            <a:r>
              <a:rPr lang="fr-FR" dirty="0"/>
              <a:t>Bruit B4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090" y="1293207"/>
            <a:ext cx="8229600" cy="4285492"/>
          </a:xfrm>
        </p:spPr>
        <p:txBody>
          <a:bodyPr/>
          <a:lstStyle/>
          <a:p>
            <a:r>
              <a:rPr lang="fr-FR" sz="2800" dirty="0"/>
              <a:t>B4 résulte d’une </a:t>
            </a:r>
            <a:r>
              <a:rPr lang="fr-FR" sz="2800" b="1" dirty="0"/>
              <a:t>vibration du ventricule </a:t>
            </a:r>
            <a:r>
              <a:rPr lang="fr-FR" sz="2800" dirty="0"/>
              <a:t>lors de la </a:t>
            </a:r>
            <a:r>
              <a:rPr lang="fr-FR" sz="2800" b="1" dirty="0"/>
              <a:t>systole auriculaire</a:t>
            </a:r>
            <a:endParaRPr lang="fr-FR" sz="2800" b="1" dirty="0">
              <a:solidFill>
                <a:srgbClr val="FF0000"/>
              </a:solidFill>
            </a:endParaRPr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 flipH="1">
            <a:off x="658282" y="6165304"/>
            <a:ext cx="785921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B4-B1----B2 = galop auriculaire ou </a:t>
            </a:r>
            <a:r>
              <a:rPr lang="fr-FR" sz="2800" dirty="0" err="1"/>
              <a:t>présystolique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4587890" y="283609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A écouter avec écouteurs au calme</a:t>
            </a:r>
            <a:endParaRPr lang="fr-FR" dirty="0">
              <a:hlinkClick r:id="rId3"/>
            </a:endParaRPr>
          </a:p>
          <a:p>
            <a:r>
              <a:rPr lang="fr-FR" dirty="0">
                <a:hlinkClick r:id="rId4"/>
              </a:rPr>
              <a:t>Bruit B4 B1 B2</a:t>
            </a:r>
            <a:r>
              <a:rPr lang="fr-FR" dirty="0"/>
              <a:t> /Niveau Difficile</a:t>
            </a:r>
          </a:p>
          <a:p>
            <a:r>
              <a:rPr lang="fr-FR" i="1" dirty="0"/>
              <a:t>Ne pas lire les diapos dont le texte se réfère à la médecine humaine</a:t>
            </a:r>
          </a:p>
        </p:txBody>
      </p:sp>
    </p:spTree>
    <p:extLst>
      <p:ext uri="{BB962C8B-B14F-4D97-AF65-F5344CB8AC3E}">
        <p14:creationId xmlns:p14="http://schemas.microsoft.com/office/powerpoint/2010/main" val="86931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Bruit B4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B4 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physiologique chez le cheval y compris au repos</a:t>
            </a:r>
          </a:p>
          <a:p>
            <a:pPr lvl="1"/>
            <a:r>
              <a:rPr lang="fr-FR" dirty="0"/>
              <a:t>Pathologique chez les autres espèces au repos</a:t>
            </a:r>
          </a:p>
          <a:p>
            <a:pPr lvl="1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82352" y="4077072"/>
            <a:ext cx="8579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600" dirty="0">
                <a:solidFill>
                  <a:srgbClr val="00B0F0"/>
                </a:solidFill>
              </a:rPr>
              <a:t>Pour info : </a:t>
            </a:r>
            <a:r>
              <a:rPr lang="fr-FR" sz="1600" dirty="0"/>
              <a:t>Pathologique chez l’Homme (contraction auriculaire très forte associée à une faible compliance ventriculaire)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7824" y="5301208"/>
            <a:ext cx="3410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 écouter</a:t>
            </a:r>
            <a:endParaRPr lang="fr-FR" dirty="0">
              <a:hlinkClick r:id="rId3"/>
            </a:endParaRPr>
          </a:p>
          <a:p>
            <a:r>
              <a:rPr lang="fr-FR" dirty="0">
                <a:hlinkClick r:id="rId3"/>
              </a:rPr>
              <a:t>B4 B1 B2</a:t>
            </a:r>
            <a:r>
              <a:rPr lang="fr-FR" dirty="0"/>
              <a:t> + (souffle entre B1 et B2)</a:t>
            </a:r>
          </a:p>
        </p:txBody>
      </p:sp>
    </p:spTree>
    <p:extLst>
      <p:ext uri="{BB962C8B-B14F-4D97-AF65-F5344CB8AC3E}">
        <p14:creationId xmlns:p14="http://schemas.microsoft.com/office/powerpoint/2010/main" val="233459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résumé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fr-FR" b="1" dirty="0">
                <a:solidFill>
                  <a:srgbClr val="FF0000"/>
                </a:solidFill>
              </a:rPr>
              <a:t>B1 et B2 </a:t>
            </a:r>
            <a:r>
              <a:rPr lang="fr-FR" dirty="0"/>
              <a:t>s’entendent chez tous les mammifères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Chez le </a:t>
            </a:r>
            <a:r>
              <a:rPr lang="fr-FR" dirty="0">
                <a:solidFill>
                  <a:srgbClr val="FF0000"/>
                </a:solidFill>
              </a:rPr>
              <a:t>cheval </a:t>
            </a:r>
            <a:r>
              <a:rPr lang="fr-FR" b="1" dirty="0">
                <a:solidFill>
                  <a:srgbClr val="FF0000"/>
                </a:solidFill>
              </a:rPr>
              <a:t>sain</a:t>
            </a:r>
            <a:r>
              <a:rPr lang="fr-FR" b="1" dirty="0"/>
              <a:t>, il est possible selon les chevaux d’entendre </a:t>
            </a:r>
            <a:r>
              <a:rPr lang="fr-FR" dirty="0"/>
              <a:t>(du + au – fréquent)</a:t>
            </a:r>
          </a:p>
          <a:p>
            <a:pPr lvl="2"/>
            <a:r>
              <a:rPr lang="fr-FR" b="1" dirty="0"/>
              <a:t>B1-B2</a:t>
            </a:r>
          </a:p>
          <a:p>
            <a:pPr lvl="2"/>
            <a:r>
              <a:rPr lang="fr-FR" b="1" dirty="0"/>
              <a:t>B4-B1-B2</a:t>
            </a:r>
          </a:p>
          <a:p>
            <a:pPr lvl="2"/>
            <a:r>
              <a:rPr lang="fr-FR" dirty="0"/>
              <a:t>B1-B2-B3</a:t>
            </a:r>
          </a:p>
          <a:p>
            <a:pPr lvl="2"/>
            <a:r>
              <a:rPr lang="fr-FR" dirty="0"/>
              <a:t>B4-B1-B2-B3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Chez le chien et le chat, B3 et B4 sont pathologiques</a:t>
            </a:r>
          </a:p>
        </p:txBody>
      </p:sp>
    </p:spTree>
    <p:extLst>
      <p:ext uri="{BB962C8B-B14F-4D97-AF65-F5344CB8AC3E}">
        <p14:creationId xmlns:p14="http://schemas.microsoft.com/office/powerpoint/2010/main" val="4024037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Site d’auscultation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Rappels d’anatomie </a:t>
            </a:r>
            <a:r>
              <a:rPr lang="fr-FR" sz="2400" dirty="0"/>
              <a:t>(voir cours </a:t>
            </a:r>
            <a:r>
              <a:rPr lang="fr-FR" sz="2400" dirty="0" err="1"/>
              <a:t>anat</a:t>
            </a:r>
            <a:r>
              <a:rPr lang="fr-FR" sz="2400" dirty="0"/>
              <a:t> pour + de détails): </a:t>
            </a:r>
            <a:endParaRPr lang="fr-FR" dirty="0"/>
          </a:p>
          <a:p>
            <a:endParaRPr lang="fr-FR" dirty="0"/>
          </a:p>
          <a:p>
            <a:pPr lvl="1"/>
            <a:r>
              <a:rPr lang="fr-FR" dirty="0"/>
              <a:t>Les mammifères domestiques ont leur thorax aplati </a:t>
            </a:r>
            <a:r>
              <a:rPr lang="fr-FR" b="1" dirty="0" err="1">
                <a:solidFill>
                  <a:srgbClr val="FF0000"/>
                </a:solidFill>
              </a:rPr>
              <a:t>latéro</a:t>
            </a:r>
            <a:r>
              <a:rPr lang="fr-FR" b="1" dirty="0">
                <a:solidFill>
                  <a:srgbClr val="FF0000"/>
                </a:solidFill>
              </a:rPr>
              <a:t>-latéralement</a:t>
            </a:r>
          </a:p>
          <a:p>
            <a:pPr lvl="1"/>
            <a:endParaRPr lang="fr-FR" dirty="0"/>
          </a:p>
          <a:p>
            <a:pPr marL="971550" lvl="1" indent="-514350">
              <a:buAutoNum type="arabicPeriod"/>
            </a:pPr>
            <a:r>
              <a:rPr lang="fr-FR" dirty="0"/>
              <a:t>Cœur incliné dans la cage thoracique avec </a:t>
            </a:r>
          </a:p>
          <a:p>
            <a:pPr marL="1200150" lvl="2" indent="-342900"/>
            <a:r>
              <a:rPr lang="fr-FR" dirty="0"/>
              <a:t>une </a:t>
            </a:r>
            <a:r>
              <a:rPr lang="fr-FR" b="1" dirty="0">
                <a:solidFill>
                  <a:srgbClr val="FF0000"/>
                </a:solidFill>
              </a:rPr>
              <a:t>base dorso-crâniale</a:t>
            </a:r>
            <a:r>
              <a:rPr lang="fr-FR" dirty="0"/>
              <a:t> formant un angle de 25 à 90° avec l'axe du sternum</a:t>
            </a:r>
            <a:r>
              <a:rPr lang="fr-FR" sz="2000" dirty="0"/>
              <a:t> </a:t>
            </a:r>
            <a:r>
              <a:rPr lang="fr-FR" dirty="0"/>
              <a:t>et </a:t>
            </a:r>
          </a:p>
          <a:p>
            <a:pPr marL="1200150" lvl="2" indent="-342900"/>
            <a:r>
              <a:rPr lang="fr-FR" dirty="0"/>
              <a:t>un </a:t>
            </a:r>
            <a:r>
              <a:rPr lang="fr-FR" b="1" dirty="0">
                <a:solidFill>
                  <a:srgbClr val="FF0000"/>
                </a:solidFill>
              </a:rPr>
              <a:t>apex </a:t>
            </a:r>
            <a:r>
              <a:rPr lang="fr-FR" b="1" dirty="0" err="1">
                <a:solidFill>
                  <a:srgbClr val="FF0000"/>
                </a:solidFill>
              </a:rPr>
              <a:t>ventro</a:t>
            </a:r>
            <a:r>
              <a:rPr lang="fr-FR" b="1" dirty="0">
                <a:solidFill>
                  <a:srgbClr val="FF0000"/>
                </a:solidFill>
              </a:rPr>
              <a:t>-caudal</a:t>
            </a:r>
          </a:p>
        </p:txBody>
      </p:sp>
    </p:spTree>
    <p:extLst>
      <p:ext uri="{BB962C8B-B14F-4D97-AF65-F5344CB8AC3E}">
        <p14:creationId xmlns:p14="http://schemas.microsoft.com/office/powerpoint/2010/main" val="232169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Site d’auscultation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Rappels d’anatomie (suite):</a:t>
            </a:r>
          </a:p>
          <a:p>
            <a:endParaRPr lang="fr-FR" dirty="0"/>
          </a:p>
          <a:p>
            <a:pPr marL="457200" lvl="1" indent="0">
              <a:buNone/>
            </a:pPr>
            <a:r>
              <a:rPr lang="fr-FR" dirty="0"/>
              <a:t>2. Par rapport à l’Homme, le cœur est </a:t>
            </a:r>
            <a:r>
              <a:rPr lang="fr-FR" b="1" dirty="0">
                <a:solidFill>
                  <a:srgbClr val="FF0000"/>
                </a:solidFill>
              </a:rPr>
              <a:t>pivoté</a:t>
            </a:r>
            <a:r>
              <a:rPr lang="fr-FR" dirty="0"/>
              <a:t> sur son axe longitudinal vers la gauche</a:t>
            </a:r>
          </a:p>
          <a:p>
            <a:pPr lvl="2"/>
            <a:r>
              <a:rPr lang="fr-FR" dirty="0" err="1"/>
              <a:t>Demi-cœur</a:t>
            </a:r>
            <a:r>
              <a:rPr lang="fr-FR" dirty="0"/>
              <a:t> droit est crânial</a:t>
            </a:r>
          </a:p>
          <a:p>
            <a:pPr lvl="2"/>
            <a:r>
              <a:rPr lang="fr-FR" dirty="0" err="1"/>
              <a:t>Demi-cœur</a:t>
            </a:r>
            <a:r>
              <a:rPr lang="fr-FR" dirty="0"/>
              <a:t> gauche est caudal</a:t>
            </a:r>
          </a:p>
        </p:txBody>
      </p:sp>
    </p:spTree>
    <p:extLst>
      <p:ext uri="{BB962C8B-B14F-4D97-AF65-F5344CB8AC3E}">
        <p14:creationId xmlns:p14="http://schemas.microsoft.com/office/powerpoint/2010/main" val="2670812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Site d’auscultation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600" dirty="0"/>
              <a:t>Le </a:t>
            </a:r>
            <a:r>
              <a:rPr lang="fr-FR" sz="2600" b="1" u="sng" dirty="0"/>
              <a:t>principal </a:t>
            </a:r>
            <a:r>
              <a:rPr lang="fr-FR" sz="2600" b="1" dirty="0"/>
              <a:t>site d’auscultation </a:t>
            </a:r>
            <a:r>
              <a:rPr lang="fr-FR" sz="2600" dirty="0"/>
              <a:t>peut se repérer par le </a:t>
            </a:r>
            <a:r>
              <a:rPr lang="fr-FR" sz="2600" b="1" dirty="0">
                <a:solidFill>
                  <a:srgbClr val="FF0000"/>
                </a:solidFill>
              </a:rPr>
              <a:t>choc </a:t>
            </a:r>
            <a:r>
              <a:rPr lang="fr-FR" sz="2600" b="1" dirty="0" err="1">
                <a:solidFill>
                  <a:srgbClr val="FF0000"/>
                </a:solidFill>
              </a:rPr>
              <a:t>apexien</a:t>
            </a:r>
            <a:r>
              <a:rPr lang="fr-FR" sz="2600" dirty="0">
                <a:solidFill>
                  <a:srgbClr val="FF0000"/>
                </a:solidFill>
              </a:rPr>
              <a:t> </a:t>
            </a:r>
            <a:r>
              <a:rPr lang="fr-FR" sz="2600" dirty="0"/>
              <a:t>(ou </a:t>
            </a:r>
            <a:r>
              <a:rPr lang="fr-FR" sz="2600" b="1" dirty="0"/>
              <a:t>de pointe </a:t>
            </a:r>
            <a:r>
              <a:rPr lang="fr-FR" sz="2600" dirty="0"/>
              <a:t>ou </a:t>
            </a:r>
            <a:r>
              <a:rPr lang="fr-FR" sz="2600" b="1" dirty="0"/>
              <a:t>précordial</a:t>
            </a:r>
            <a:r>
              <a:rPr lang="fr-FR" sz="2600" dirty="0"/>
              <a:t>) qui est la </a:t>
            </a:r>
            <a:r>
              <a:rPr lang="fr-FR" sz="2600" b="1" dirty="0"/>
              <a:t>vibration </a:t>
            </a:r>
            <a:r>
              <a:rPr lang="fr-FR" sz="2600" dirty="0"/>
              <a:t>ressentie (sans instrument) sur la cage thoracique à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gauche</a:t>
            </a:r>
            <a:r>
              <a:rPr lang="fr-FR" b="1" dirty="0"/>
              <a:t> 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ventralement</a:t>
            </a:r>
          </a:p>
          <a:p>
            <a:pPr lvl="1"/>
            <a:r>
              <a:rPr lang="fr-FR" b="1" dirty="0"/>
              <a:t>au niveau du 5</a:t>
            </a:r>
            <a:r>
              <a:rPr lang="fr-FR" b="1" baseline="30000" dirty="0"/>
              <a:t>ème</a:t>
            </a:r>
            <a:r>
              <a:rPr lang="fr-FR" b="1" dirty="0"/>
              <a:t> espace intercostal 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sz="3000" dirty="0"/>
              <a:t>Les sites d’auscultation cardiaques se situent </a:t>
            </a:r>
            <a:r>
              <a:rPr lang="fr-FR" sz="3000" b="1" dirty="0"/>
              <a:t>entre le 3 et 6</a:t>
            </a:r>
            <a:r>
              <a:rPr lang="fr-FR" sz="3000" b="1" baseline="30000" dirty="0"/>
              <a:t>ème</a:t>
            </a:r>
            <a:r>
              <a:rPr lang="fr-FR" sz="3000" b="1" dirty="0"/>
              <a:t> espace intercostal </a:t>
            </a:r>
            <a:r>
              <a:rPr lang="fr-FR" sz="3000" b="1" dirty="0">
                <a:solidFill>
                  <a:srgbClr val="FF0000"/>
                </a:solidFill>
              </a:rPr>
              <a:t>à gauche et à droite </a:t>
            </a:r>
          </a:p>
          <a:p>
            <a:pPr marL="0" indent="0">
              <a:buNone/>
            </a:pPr>
            <a:r>
              <a:rPr lang="fr-FR" sz="2200" dirty="0"/>
              <a:t>Les bruits sont moins audibles à droite, l’auscultation à droite permet principalement la recherche de souffle.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247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90241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/>
              <a:t>Sites (approximatifs) d’auscultation cardiaque chez le chien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386542"/>
            <a:ext cx="4232269" cy="33386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791" y="4227366"/>
            <a:ext cx="2242474" cy="1768963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rot="2894952">
            <a:off x="5560733" y="5085310"/>
            <a:ext cx="315305" cy="448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 rot="19158514">
            <a:off x="2601816" y="2834243"/>
            <a:ext cx="497833" cy="901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11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Fréquence cardiaque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Valeurs en </a:t>
            </a:r>
            <a:r>
              <a:rPr lang="fr-FR" sz="2800" dirty="0" err="1"/>
              <a:t>batt</a:t>
            </a:r>
            <a:r>
              <a:rPr lang="fr-FR" sz="2800" dirty="0"/>
              <a:t>/min </a:t>
            </a:r>
            <a:r>
              <a:rPr lang="fr-FR" sz="1800" dirty="0"/>
              <a:t>(cf. Cours H. Lefebvre)</a:t>
            </a:r>
          </a:p>
          <a:p>
            <a:pPr lvl="1"/>
            <a:r>
              <a:rPr lang="fr-FR" sz="2400" dirty="0"/>
              <a:t>Chien : 70-130</a:t>
            </a:r>
          </a:p>
          <a:p>
            <a:pPr lvl="1"/>
            <a:r>
              <a:rPr lang="fr-FR" sz="2400" dirty="0"/>
              <a:t>Chat : 120-140</a:t>
            </a:r>
          </a:p>
          <a:p>
            <a:pPr lvl="1"/>
            <a:r>
              <a:rPr lang="fr-FR" sz="2400" b="1" dirty="0">
                <a:solidFill>
                  <a:srgbClr val="FF0000"/>
                </a:solidFill>
              </a:rPr>
              <a:t>Cheval : 25-40 (à savoir pour le TP)</a:t>
            </a:r>
          </a:p>
          <a:p>
            <a:pPr lvl="1"/>
            <a:r>
              <a:rPr lang="fr-FR" sz="2400" dirty="0"/>
              <a:t>Vache : 46-84</a:t>
            </a:r>
          </a:p>
          <a:p>
            <a:pPr lvl="1"/>
            <a:r>
              <a:rPr lang="fr-FR" sz="2400" dirty="0"/>
              <a:t>Porc : 70-120</a:t>
            </a:r>
          </a:p>
          <a:p>
            <a:pPr lvl="1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85303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Rythme cardiaque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Régulier </a:t>
            </a:r>
            <a:r>
              <a:rPr lang="fr-FR" sz="2400" dirty="0"/>
              <a:t>au repos…mais existence d’</a:t>
            </a:r>
            <a:r>
              <a:rPr lang="fr-FR" sz="2400" b="1" dirty="0">
                <a:solidFill>
                  <a:srgbClr val="FF0000"/>
                </a:solidFill>
              </a:rPr>
              <a:t>arythmies physiologiques </a:t>
            </a:r>
            <a:r>
              <a:rPr lang="fr-FR" sz="2400" dirty="0"/>
              <a:t>telles que </a:t>
            </a:r>
            <a:r>
              <a:rPr lang="fr-FR" sz="2400" b="1" dirty="0"/>
              <a:t>l’arythmie sinusale </a:t>
            </a:r>
            <a:r>
              <a:rPr lang="fr-FR" sz="2400" dirty="0"/>
              <a:t>ou respiratoire (augmentation de la fréquence cardiaque à l’inspiration) surtout chez le chien</a:t>
            </a:r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 marL="0" indent="0">
              <a:buNone/>
            </a:pPr>
            <a:r>
              <a:rPr lang="fr-FR" sz="1600" b="1" dirty="0">
                <a:solidFill>
                  <a:srgbClr val="00B0F0"/>
                </a:solidFill>
              </a:rPr>
              <a:t>Pour info : </a:t>
            </a:r>
            <a:r>
              <a:rPr lang="fr-FR" sz="1600" dirty="0"/>
              <a:t>quelques exemples d’arythmies pathologiques </a:t>
            </a:r>
            <a:r>
              <a:rPr lang="fr-FR" sz="1200" dirty="0"/>
              <a:t>(abordées plus tard dans le cursus)</a:t>
            </a:r>
          </a:p>
          <a:p>
            <a:pPr lvl="1"/>
            <a:r>
              <a:rPr lang="fr-FR" sz="1400" dirty="0"/>
              <a:t>Fibrillations atriales (principale arythmie pathologique chez le cheval avec perte de forme) et ventriculaires (mortelles) : contractions rapides et irrégulières</a:t>
            </a:r>
          </a:p>
          <a:p>
            <a:pPr lvl="1"/>
            <a:r>
              <a:rPr lang="fr-FR" sz="1400" dirty="0"/>
              <a:t>Extrasystoles : contractions supplémentaires </a:t>
            </a:r>
          </a:p>
          <a:p>
            <a:pPr lvl="1"/>
            <a:r>
              <a:rPr lang="fr-FR" sz="1400" dirty="0"/>
              <a:t>…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5787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Souffles cardiaques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/>
              <a:t>Les souffles sont dus à des </a:t>
            </a:r>
            <a:r>
              <a:rPr lang="fr-FR" sz="2800" b="1" dirty="0">
                <a:solidFill>
                  <a:srgbClr val="FF0000"/>
                </a:solidFill>
              </a:rPr>
              <a:t>turbulences </a:t>
            </a:r>
            <a:r>
              <a:rPr lang="fr-FR" sz="2800" dirty="0"/>
              <a:t>dans l’écoulement sanguin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Certains sont </a:t>
            </a:r>
            <a:r>
              <a:rPr lang="fr-FR" sz="2800" b="1" dirty="0">
                <a:solidFill>
                  <a:srgbClr val="FF0000"/>
                </a:solidFill>
              </a:rPr>
              <a:t>physiologiques</a:t>
            </a:r>
            <a:r>
              <a:rPr lang="fr-FR" sz="2800" dirty="0"/>
              <a:t> notamment chez le cheval</a:t>
            </a:r>
          </a:p>
          <a:p>
            <a:pPr marL="457200" lvl="1" indent="0">
              <a:buNone/>
            </a:pPr>
            <a:r>
              <a:rPr lang="fr-FR" sz="2400" dirty="0"/>
              <a:t> </a:t>
            </a:r>
            <a:r>
              <a:rPr lang="fr-FR" sz="2400" u="sng" dirty="0"/>
              <a:t>ex:</a:t>
            </a:r>
            <a:r>
              <a:rPr lang="fr-FR" sz="2400" dirty="0"/>
              <a:t>  </a:t>
            </a:r>
            <a:r>
              <a:rPr lang="fr-FR" sz="2400" b="1" dirty="0">
                <a:solidFill>
                  <a:srgbClr val="FF0000"/>
                </a:solidFill>
              </a:rPr>
              <a:t>Fréquents </a:t>
            </a:r>
            <a:r>
              <a:rPr lang="fr-FR" sz="2400" b="1" dirty="0"/>
              <a:t>chez le jeune cheval et le pur-sang</a:t>
            </a:r>
          </a:p>
          <a:p>
            <a:pPr lvl="2"/>
            <a:r>
              <a:rPr lang="fr-FR" sz="2000" dirty="0"/>
              <a:t>Sportif (</a:t>
            </a:r>
            <a:r>
              <a:rPr lang="fr-FR" sz="2000" dirty="0" err="1"/>
              <a:t>inotropisme</a:t>
            </a:r>
            <a:r>
              <a:rPr lang="fr-FR" sz="2000" dirty="0"/>
              <a:t> fort du muscle cardiaque); </a:t>
            </a:r>
          </a:p>
          <a:p>
            <a:pPr lvl="2"/>
            <a:r>
              <a:rPr lang="fr-FR" sz="2000" b="1" dirty="0"/>
              <a:t>Au repos </a:t>
            </a:r>
            <a:r>
              <a:rPr lang="fr-FR" sz="2000" dirty="0"/>
              <a:t>(faible hématocrite</a:t>
            </a:r>
            <a:r>
              <a:rPr lang="fr-FR" sz="2000" dirty="0">
                <a:solidFill>
                  <a:srgbClr val="7030A0"/>
                </a:solidFill>
              </a:rPr>
              <a:t>) </a:t>
            </a:r>
          </a:p>
          <a:p>
            <a:pPr marL="457200" lvl="1" indent="0">
              <a:buNone/>
            </a:pPr>
            <a:r>
              <a:rPr lang="fr-FR" sz="2400" dirty="0"/>
              <a:t>Ces souffles </a:t>
            </a:r>
            <a:r>
              <a:rPr lang="fr-FR" sz="2400" b="1" dirty="0"/>
              <a:t>disparaissent à l’effort </a:t>
            </a:r>
            <a:r>
              <a:rPr lang="fr-FR" sz="2400" dirty="0"/>
              <a:t>avec l’augmentation de l’hématocrite.</a:t>
            </a:r>
          </a:p>
          <a:p>
            <a:pPr marL="457200" lvl="1" indent="0">
              <a:buNone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919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/>
              <a:t>Auscultation cardiaque</a:t>
            </a:r>
          </a:p>
          <a:p>
            <a:pPr lvl="1"/>
            <a:r>
              <a:rPr lang="fr-FR" sz="2400" b="1" dirty="0">
                <a:solidFill>
                  <a:srgbClr val="FF0000"/>
                </a:solidFill>
              </a:rPr>
              <a:t>Bruits cardiaques</a:t>
            </a:r>
          </a:p>
          <a:p>
            <a:pPr lvl="1"/>
            <a:r>
              <a:rPr lang="fr-FR" sz="2400" b="1" dirty="0">
                <a:solidFill>
                  <a:srgbClr val="FF0000"/>
                </a:solidFill>
              </a:rPr>
              <a:t>Site d’auscultation</a:t>
            </a:r>
          </a:p>
          <a:p>
            <a:pPr lvl="1"/>
            <a:r>
              <a:rPr lang="fr-FR" sz="2400" dirty="0"/>
              <a:t>Fréquence et rythme (</a:t>
            </a:r>
            <a:r>
              <a:rPr lang="fr-FR" sz="2400" dirty="0" err="1"/>
              <a:t>cf</a:t>
            </a:r>
            <a:r>
              <a:rPr lang="fr-FR" sz="2400" dirty="0"/>
              <a:t> cours H. Lefebvre)</a:t>
            </a:r>
          </a:p>
          <a:p>
            <a:pPr lvl="1"/>
            <a:r>
              <a:rPr lang="fr-FR" sz="2400" dirty="0"/>
              <a:t>Souffles physiologiques</a:t>
            </a:r>
          </a:p>
          <a:p>
            <a:pPr lvl="1"/>
            <a:endParaRPr lang="fr-FR" sz="2600" dirty="0"/>
          </a:p>
          <a:p>
            <a:r>
              <a:rPr lang="fr-FR" b="1" dirty="0"/>
              <a:t>ECG</a:t>
            </a:r>
          </a:p>
          <a:p>
            <a:pPr lvl="1"/>
            <a:r>
              <a:rPr lang="fr-FR" sz="2200" dirty="0"/>
              <a:t>Théorie d’Einthoven</a:t>
            </a:r>
          </a:p>
          <a:p>
            <a:pPr lvl="1"/>
            <a:r>
              <a:rPr lang="fr-FR" sz="2200" dirty="0"/>
              <a:t>Vecteur dipolaire</a:t>
            </a:r>
          </a:p>
          <a:p>
            <a:pPr lvl="1"/>
            <a:r>
              <a:rPr lang="fr-FR" sz="2200" b="1" dirty="0">
                <a:solidFill>
                  <a:srgbClr val="FF0000"/>
                </a:solidFill>
              </a:rPr>
              <a:t>Tracé de l’ECG</a:t>
            </a:r>
          </a:p>
          <a:p>
            <a:pPr lvl="1"/>
            <a:r>
              <a:rPr lang="fr-FR" sz="2200" b="1" dirty="0">
                <a:solidFill>
                  <a:srgbClr val="FF0000"/>
                </a:solidFill>
              </a:rPr>
              <a:t>Particularités du cheval </a:t>
            </a:r>
          </a:p>
          <a:p>
            <a:pPr lvl="1"/>
            <a:r>
              <a:rPr lang="fr-FR" sz="2200" dirty="0"/>
              <a:t>Mise en œuvre (</a:t>
            </a:r>
            <a:r>
              <a:rPr lang="fr-FR" sz="2200" dirty="0" err="1"/>
              <a:t>cf</a:t>
            </a:r>
            <a:r>
              <a:rPr lang="fr-FR" sz="2200" dirty="0"/>
              <a:t> TP)</a:t>
            </a:r>
          </a:p>
          <a:p>
            <a:pPr lvl="1"/>
            <a:endParaRPr lang="fr-FR" b="1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02529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Souffles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fr-FR" sz="2800" dirty="0"/>
              <a:t>Les souffles sont </a:t>
            </a:r>
            <a:r>
              <a:rPr lang="fr-FR" sz="2800" b="1" dirty="0"/>
              <a:t>le plus souvent </a:t>
            </a:r>
            <a:r>
              <a:rPr lang="fr-FR" sz="2800" b="1" dirty="0">
                <a:solidFill>
                  <a:srgbClr val="FF0000"/>
                </a:solidFill>
              </a:rPr>
              <a:t>pathologiques</a:t>
            </a:r>
            <a:r>
              <a:rPr lang="fr-FR" sz="2800" dirty="0"/>
              <a:t> et sont la conséquence de turbulences lors de passage du sang à travers un </a:t>
            </a:r>
            <a:r>
              <a:rPr lang="fr-FR" sz="2800" b="1" dirty="0"/>
              <a:t>rétrécissement</a:t>
            </a:r>
            <a:r>
              <a:rPr lang="fr-FR" sz="2800" dirty="0"/>
              <a:t> tel qu’</a:t>
            </a:r>
          </a:p>
          <a:p>
            <a:pPr lvl="2"/>
            <a:r>
              <a:rPr lang="fr-FR" sz="2000" b="1" dirty="0">
                <a:solidFill>
                  <a:srgbClr val="FF0000"/>
                </a:solidFill>
              </a:rPr>
              <a:t>Une valve lésée </a:t>
            </a:r>
            <a:r>
              <a:rPr lang="fr-FR" sz="2000" dirty="0"/>
              <a:t>(sténose, dégénérescence)</a:t>
            </a:r>
          </a:p>
          <a:p>
            <a:pPr lvl="2"/>
            <a:r>
              <a:rPr lang="fr-FR" sz="2000" b="1" dirty="0">
                <a:solidFill>
                  <a:srgbClr val="FF0000"/>
                </a:solidFill>
              </a:rPr>
              <a:t>Une cloison intracardiaque </a:t>
            </a:r>
            <a:r>
              <a:rPr lang="fr-FR" sz="2000" dirty="0"/>
              <a:t>non étanche (communications interventriculaires, inter-atriales, persistance du canal artériel)</a:t>
            </a:r>
          </a:p>
          <a:p>
            <a:pPr marL="457200" lvl="1" indent="0">
              <a:buNone/>
            </a:pPr>
            <a:r>
              <a:rPr lang="fr-FR" dirty="0"/>
              <a:t> </a:t>
            </a:r>
          </a:p>
          <a:p>
            <a:pPr marL="457200" lvl="1" indent="0">
              <a:buNone/>
            </a:pPr>
            <a:endParaRPr lang="fr-FR" sz="2000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fr-FR" sz="2000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fr-FR" sz="2000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r>
              <a:rPr lang="fr-FR" sz="2000" dirty="0">
                <a:solidFill>
                  <a:srgbClr val="00B0F0"/>
                </a:solidFill>
              </a:rPr>
              <a:t>Plus d’infos ultérieurement dans le cursus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72626" y="4725144"/>
            <a:ext cx="759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Les souffles pathologiques ne disparaissent pas à l’effort ! </a:t>
            </a:r>
          </a:p>
        </p:txBody>
      </p:sp>
    </p:spTree>
    <p:extLst>
      <p:ext uri="{BB962C8B-B14F-4D97-AF65-F5344CB8AC3E}">
        <p14:creationId xmlns:p14="http://schemas.microsoft.com/office/powerpoint/2010/main" val="3727897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Souffles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(plus tard dans le cursus) </a:t>
            </a:r>
            <a:r>
              <a:rPr lang="fr-FR" dirty="0"/>
              <a:t>Pour identifier la cause d’un souffle, il faut </a:t>
            </a:r>
            <a:r>
              <a:rPr lang="fr-FR" b="1" dirty="0"/>
              <a:t>caractériser</a:t>
            </a:r>
            <a:r>
              <a:rPr lang="fr-FR" dirty="0"/>
              <a:t> à l’auscultation:</a:t>
            </a:r>
          </a:p>
          <a:p>
            <a:pPr lvl="1"/>
            <a:r>
              <a:rPr lang="fr-FR" sz="2400" dirty="0"/>
              <a:t>Intensité = grade de I à VI </a:t>
            </a:r>
          </a:p>
          <a:p>
            <a:pPr lvl="1"/>
            <a:r>
              <a:rPr lang="fr-FR" sz="2400" dirty="0"/>
              <a:t>Localisation </a:t>
            </a:r>
            <a:r>
              <a:rPr lang="fr-FR" sz="2000" dirty="0"/>
              <a:t>(gauche, droite, base, apex)</a:t>
            </a:r>
          </a:p>
          <a:p>
            <a:pPr lvl="1"/>
            <a:r>
              <a:rPr lang="fr-FR" sz="2400" dirty="0"/>
              <a:t>Position temporelle dans le cycle cardiaque </a:t>
            </a:r>
            <a:r>
              <a:rPr lang="fr-FR" sz="2000" dirty="0"/>
              <a:t>(systole (proto-, méso-, télé-, </a:t>
            </a:r>
            <a:r>
              <a:rPr lang="fr-FR" sz="2000" dirty="0" err="1"/>
              <a:t>holo</a:t>
            </a:r>
            <a:r>
              <a:rPr lang="fr-FR" sz="2000" dirty="0"/>
              <a:t>- diastolique ou systolique, continu,…)</a:t>
            </a:r>
          </a:p>
        </p:txBody>
      </p:sp>
    </p:spTree>
    <p:extLst>
      <p:ext uri="{BB962C8B-B14F-4D97-AF65-F5344CB8AC3E}">
        <p14:creationId xmlns:p14="http://schemas.microsoft.com/office/powerpoint/2010/main" val="1771768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7" y="846138"/>
            <a:ext cx="1844824" cy="18448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Autres bruits physiologiques audibles à l’auscultation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fr-FR" dirty="0"/>
              <a:t>Comment les distinguer? </a:t>
            </a:r>
          </a:p>
          <a:p>
            <a:pPr lvl="1"/>
            <a:r>
              <a:rPr lang="fr-FR" b="1" dirty="0"/>
              <a:t>Bruits respiratoires : </a:t>
            </a:r>
            <a:r>
              <a:rPr lang="fr-FR" dirty="0"/>
              <a:t>regarder les mouvements thoraciques et abdominaux</a:t>
            </a:r>
          </a:p>
          <a:p>
            <a:endParaRPr lang="fr-FR" dirty="0"/>
          </a:p>
          <a:p>
            <a:pPr lvl="1"/>
            <a:r>
              <a:rPr lang="fr-FR" b="1" dirty="0"/>
              <a:t>Bruits digestifs : </a:t>
            </a:r>
            <a:r>
              <a:rPr lang="fr-FR" dirty="0"/>
              <a:t>souvent très forts, plus aigus et toujours irréguliers (borborygmes) </a:t>
            </a:r>
          </a:p>
        </p:txBody>
      </p:sp>
    </p:spTree>
    <p:extLst>
      <p:ext uri="{BB962C8B-B14F-4D97-AF65-F5344CB8AC3E}">
        <p14:creationId xmlns:p14="http://schemas.microsoft.com/office/powerpoint/2010/main" val="2135412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Electrocardiogramme: </a:t>
            </a:r>
            <a:br>
              <a:rPr lang="fr-FR" dirty="0"/>
            </a:br>
            <a:r>
              <a:rPr lang="fr-FR" sz="3200" dirty="0"/>
              <a:t>théorie et tracé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807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95536" y="1371600"/>
            <a:ext cx="8352928" cy="4577680"/>
          </a:xfrm>
        </p:spPr>
        <p:txBody>
          <a:bodyPr>
            <a:normAutofit/>
          </a:bodyPr>
          <a:lstStyle/>
          <a:p>
            <a:r>
              <a:rPr lang="fr-FR" b="1" dirty="0"/>
              <a:t>ECG</a:t>
            </a:r>
            <a:r>
              <a:rPr lang="fr-FR" dirty="0"/>
              <a:t> est une représentation graphique du décours temporel de </a:t>
            </a:r>
            <a:r>
              <a:rPr lang="fr-FR" b="1" dirty="0">
                <a:solidFill>
                  <a:srgbClr val="FF0000"/>
                </a:solidFill>
              </a:rPr>
              <a:t>l’activité électrique</a:t>
            </a:r>
            <a:r>
              <a:rPr lang="fr-FR" dirty="0"/>
              <a:t> du cœur. 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fr-FR" dirty="0"/>
              <a:t>Il enregistre des signaux extracellulaires provenant de la </a:t>
            </a:r>
            <a:r>
              <a:rPr lang="fr-FR" b="1" dirty="0">
                <a:solidFill>
                  <a:srgbClr val="FF0000"/>
                </a:solidFill>
              </a:rPr>
              <a:t>propagation des potentiels d’action (PA) dans les cardiomyocytes </a:t>
            </a:r>
            <a:r>
              <a:rPr lang="fr-FR" dirty="0"/>
              <a:t>lors du cycle cardiaque.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4982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ECG est obtenu avec un électrocardiographe = </a:t>
            </a:r>
            <a:r>
              <a:rPr lang="fr-FR" sz="2400" dirty="0"/>
              <a:t>outil clinique pour mesurer l’activité électrique du cœur 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89" y="2479351"/>
            <a:ext cx="2633137" cy="1860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7604" y="5813928"/>
            <a:ext cx="7128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400" dirty="0"/>
              <a:t>Enregistrement à la surface de l’animal </a:t>
            </a:r>
            <a:r>
              <a:rPr lang="fr-FR" sz="2400" b="1" dirty="0">
                <a:solidFill>
                  <a:srgbClr val="FF0000"/>
                </a:solidFill>
              </a:rPr>
              <a:t>= non invasif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19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1844824"/>
            <a:ext cx="7772400" cy="4251176"/>
          </a:xfrm>
        </p:spPr>
        <p:txBody>
          <a:bodyPr>
            <a:normAutofit/>
          </a:bodyPr>
          <a:lstStyle/>
          <a:p>
            <a:r>
              <a:rPr lang="fr-FR" dirty="0"/>
              <a:t>ECG permet de donner des infos sur:</a:t>
            </a:r>
          </a:p>
          <a:p>
            <a:pPr lvl="1"/>
            <a:r>
              <a:rPr lang="fr-FR" sz="2400" b="1" dirty="0">
                <a:solidFill>
                  <a:srgbClr val="FF0000"/>
                </a:solidFill>
              </a:rPr>
              <a:t>Rythme et conduction </a:t>
            </a:r>
          </a:p>
          <a:p>
            <a:pPr lvl="1"/>
            <a:r>
              <a:rPr lang="fr-FR" sz="2400" i="1" dirty="0"/>
              <a:t>Axe électrique du cœur</a:t>
            </a:r>
          </a:p>
          <a:p>
            <a:pPr lvl="1"/>
            <a:r>
              <a:rPr lang="fr-FR" sz="2400" i="1" dirty="0"/>
              <a:t>Volumes des cavités cardiaques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7011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400" b="1" u="sng" dirty="0">
                <a:solidFill>
                  <a:schemeClr val="accent1"/>
                </a:solidFill>
              </a:rPr>
              <a:t>Rappel : </a:t>
            </a:r>
          </a:p>
          <a:p>
            <a:endParaRPr lang="fr-FR" dirty="0"/>
          </a:p>
          <a:p>
            <a:r>
              <a:rPr lang="fr-FR" sz="2400" dirty="0"/>
              <a:t>Cellule</a:t>
            </a:r>
            <a:r>
              <a:rPr lang="fr-FR" sz="2400" b="1" dirty="0">
                <a:solidFill>
                  <a:srgbClr val="FF0000"/>
                </a:solidFill>
              </a:rPr>
              <a:t> dépolarisée </a:t>
            </a:r>
            <a:r>
              <a:rPr lang="fr-FR" sz="2400" dirty="0"/>
              <a:t>a une charge </a:t>
            </a:r>
            <a:r>
              <a:rPr lang="fr-FR" sz="2400" b="1" dirty="0"/>
              <a:t>extracellulaire négative </a:t>
            </a:r>
            <a:r>
              <a:rPr lang="fr-FR" sz="2400" dirty="0"/>
              <a:t>et une charge </a:t>
            </a:r>
            <a:r>
              <a:rPr lang="fr-FR" sz="2400" b="1" dirty="0"/>
              <a:t>intracellulaire positive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Le </a:t>
            </a:r>
            <a:r>
              <a:rPr lang="fr-FR" sz="2400" b="1" dirty="0"/>
              <a:t>décours temporel </a:t>
            </a:r>
            <a:r>
              <a:rPr lang="fr-FR" sz="2400" dirty="0"/>
              <a:t>de la charge électrique sur la </a:t>
            </a:r>
            <a:r>
              <a:rPr lang="fr-FR" sz="2400" b="1" dirty="0"/>
              <a:t>surface </a:t>
            </a:r>
            <a:r>
              <a:rPr lang="fr-FR" sz="2400" b="1" dirty="0">
                <a:solidFill>
                  <a:srgbClr val="FF0000"/>
                </a:solidFill>
              </a:rPr>
              <a:t>externe </a:t>
            </a:r>
            <a:r>
              <a:rPr lang="fr-FR" sz="2400" dirty="0"/>
              <a:t>d’un ensemble de cellules induit une </a:t>
            </a:r>
            <a:r>
              <a:rPr lang="fr-FR" sz="2400" b="1" dirty="0"/>
              <a:t>différence de potentiels </a:t>
            </a:r>
            <a:r>
              <a:rPr lang="fr-FR" sz="2400" dirty="0"/>
              <a:t>au cours du temps = </a:t>
            </a:r>
            <a:r>
              <a:rPr lang="fr-FR" sz="2400" b="1" dirty="0">
                <a:solidFill>
                  <a:srgbClr val="FF0000"/>
                </a:solidFill>
              </a:rPr>
              <a:t>onde de dépolarisation.</a:t>
            </a:r>
          </a:p>
          <a:p>
            <a:pPr marL="0" indent="0">
              <a:buNone/>
            </a:pPr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/>
              <a:t>La différence de potentiel </a:t>
            </a:r>
            <a:r>
              <a:rPr lang="fr-FR" sz="2400" dirty="0"/>
              <a:t>peut être représentée à chaque instant par un </a:t>
            </a:r>
            <a:r>
              <a:rPr lang="fr-FR" sz="2400" b="1" dirty="0"/>
              <a:t>vecteur</a:t>
            </a: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420888"/>
            <a:ext cx="4429693" cy="15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72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fr-FR" dirty="0"/>
              <a:t>Vecteurs dipolaires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772816"/>
            <a:ext cx="4665218" cy="285990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671792" y="217153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Tracé enregistré par l’ECG</a:t>
            </a:r>
          </a:p>
          <a:p>
            <a:pPr algn="ctr"/>
            <a:r>
              <a:rPr lang="fr-FR" dirty="0"/>
              <a:t>lors de dépolarisation de la gauche vers la droite ( = de l’électrode – vers l’électrode +)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3CC5103-1321-4E82-BC18-B2C680BDA5DC}"/>
              </a:ext>
            </a:extLst>
          </p:cNvPr>
          <p:cNvSpPr txBox="1"/>
          <p:nvPr/>
        </p:nvSpPr>
        <p:spPr>
          <a:xfrm>
            <a:off x="5868144" y="1740376"/>
            <a:ext cx="5256584" cy="21602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6AF9E5-C0CC-4B1E-8562-1BEFFCA24F15}"/>
              </a:ext>
            </a:extLst>
          </p:cNvPr>
          <p:cNvSpPr txBox="1"/>
          <p:nvPr/>
        </p:nvSpPr>
        <p:spPr>
          <a:xfrm>
            <a:off x="2123728" y="4647661"/>
            <a:ext cx="52565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/>
              <a:t>Dipôle caractérisé par un vecteur</a:t>
            </a:r>
          </a:p>
        </p:txBody>
      </p:sp>
    </p:spTree>
    <p:extLst>
      <p:ext uri="{BB962C8B-B14F-4D97-AF65-F5344CB8AC3E}">
        <p14:creationId xmlns:p14="http://schemas.microsoft.com/office/powerpoint/2010/main" val="323592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Théorie d’Einthoven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490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1" dirty="0"/>
              <a:t>Théorie d’Einthoven 1924 (Prix Nobel) =  </a:t>
            </a:r>
            <a:r>
              <a:rPr lang="fr-FR" dirty="0"/>
              <a:t>Théorie simplificatrice pour enregistrer et interpréter les tracés observés lors de l’enregistrement à distance du cœur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Première hypothèse : </a:t>
            </a:r>
            <a:r>
              <a:rPr lang="fr-FR" dirty="0"/>
              <a:t>A chaque instant, le potentiel créé par le cœur en voie de dépolarisation ou de repolarisation peut être </a:t>
            </a:r>
            <a:r>
              <a:rPr lang="fr-FR" b="1" dirty="0">
                <a:solidFill>
                  <a:srgbClr val="FF0000"/>
                </a:solidFill>
              </a:rPr>
              <a:t>assimilé à celui créé par un dipôle unique </a:t>
            </a:r>
          </a:p>
          <a:p>
            <a:endParaRPr lang="fr-FR" sz="3600" b="1" dirty="0">
              <a:solidFill>
                <a:srgbClr val="FF0000"/>
              </a:solidFill>
            </a:endParaRPr>
          </a:p>
          <a:p>
            <a:pPr lvl="1"/>
            <a:r>
              <a:rPr lang="fr-FR" sz="2900" dirty="0"/>
              <a:t>Les vecteurs  </a:t>
            </a:r>
            <a:r>
              <a:rPr lang="fr-FR" sz="2200" dirty="0"/>
              <a:t>(comme en maths! )</a:t>
            </a:r>
          </a:p>
          <a:p>
            <a:pPr lvl="2"/>
            <a:r>
              <a:rPr lang="fr-FR" sz="2500" dirty="0"/>
              <a:t>s’ajoutent s’ils sont dans la même direction</a:t>
            </a:r>
          </a:p>
          <a:p>
            <a:pPr lvl="2"/>
            <a:r>
              <a:rPr lang="fr-FR" sz="2500" dirty="0"/>
              <a:t>s’annulent s’ils sont dans la direction opposée</a:t>
            </a:r>
          </a:p>
          <a:p>
            <a:pPr lvl="1"/>
            <a:endParaRPr lang="fr-FR" sz="2900" dirty="0"/>
          </a:p>
          <a:p>
            <a:pPr lvl="1"/>
            <a:r>
              <a:rPr lang="fr-FR" sz="2900" dirty="0"/>
              <a:t>La somme des vecteurs représente </a:t>
            </a:r>
          </a:p>
          <a:p>
            <a:pPr lvl="2"/>
            <a:r>
              <a:rPr lang="fr-FR" sz="2500" b="1" dirty="0"/>
              <a:t>La direction principale de propagation du courant </a:t>
            </a:r>
            <a:r>
              <a:rPr lang="fr-FR" sz="2500" dirty="0"/>
              <a:t>électrique</a:t>
            </a:r>
          </a:p>
          <a:p>
            <a:pPr lvl="2"/>
            <a:r>
              <a:rPr lang="fr-FR" sz="2500" b="1" dirty="0"/>
              <a:t>L’intensité (voltage) du courant </a:t>
            </a:r>
            <a:r>
              <a:rPr lang="fr-FR" sz="2500" dirty="0"/>
              <a:t>qui dépend des masses dépolarisées et polarisées</a:t>
            </a:r>
          </a:p>
          <a:p>
            <a:pPr lvl="1"/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811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11560" y="332656"/>
            <a:ext cx="7772400" cy="5486400"/>
          </a:xfrm>
        </p:spPr>
        <p:txBody>
          <a:bodyPr/>
          <a:lstStyle/>
          <a:p>
            <a:r>
              <a:rPr lang="fr-FR" u="sng" dirty="0">
                <a:solidFill>
                  <a:schemeClr val="accent1"/>
                </a:solidFill>
              </a:rPr>
              <a:t>rappels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09" y="718810"/>
            <a:ext cx="4692816" cy="556185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29980" y="6096000"/>
            <a:ext cx="161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4"/>
              </a:rPr>
              <a:t>vidéo débutant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592408" y="2060848"/>
            <a:ext cx="349717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4 cavités:</a:t>
            </a:r>
          </a:p>
          <a:p>
            <a:pPr marL="285750" indent="-285750">
              <a:buFontTx/>
              <a:buChar char="-"/>
            </a:pPr>
            <a:r>
              <a:rPr lang="fr-FR" dirty="0"/>
              <a:t>2 oreillettes (atrium)</a:t>
            </a:r>
          </a:p>
          <a:p>
            <a:pPr marL="285750" indent="-285750">
              <a:buFontTx/>
              <a:buChar char="-"/>
            </a:pPr>
            <a:r>
              <a:rPr lang="fr-FR" dirty="0"/>
              <a:t>2 ventricules</a:t>
            </a:r>
          </a:p>
          <a:p>
            <a:endParaRPr lang="fr-FR" b="1" dirty="0"/>
          </a:p>
          <a:p>
            <a:r>
              <a:rPr lang="fr-FR" b="1" dirty="0"/>
              <a:t>2 valves auriculo-ventriculaires:</a:t>
            </a:r>
          </a:p>
          <a:p>
            <a:pPr lvl="1"/>
            <a:r>
              <a:rPr lang="fr-FR" dirty="0"/>
              <a:t>- valve mitrale (G)</a:t>
            </a:r>
          </a:p>
          <a:p>
            <a:pPr lvl="1"/>
            <a:r>
              <a:rPr lang="fr-FR" dirty="0"/>
              <a:t>- Valve tricuspide (D)</a:t>
            </a:r>
          </a:p>
          <a:p>
            <a:pPr lvl="1"/>
            <a:endParaRPr lang="fr-FR" b="1" dirty="0"/>
          </a:p>
          <a:p>
            <a:pPr lvl="1"/>
            <a:r>
              <a:rPr lang="fr-FR" b="1" dirty="0"/>
              <a:t>2 valves (valvules) sigmoïdes: </a:t>
            </a:r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/>
              <a:t>Valve aortique (G)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Valve pulmonaire (D)</a:t>
            </a:r>
          </a:p>
        </p:txBody>
      </p:sp>
    </p:spTree>
    <p:extLst>
      <p:ext uri="{BB962C8B-B14F-4D97-AF65-F5344CB8AC3E}">
        <p14:creationId xmlns:p14="http://schemas.microsoft.com/office/powerpoint/2010/main" val="3012144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fr-FR" altLang="fr-FR" sz="2000" b="1" dirty="0">
                <a:solidFill>
                  <a:schemeClr val="tx1"/>
                </a:solidFill>
                <a:latin typeface="Times New Roman" charset="0"/>
              </a:rPr>
              <a:t>Cœur Schéma du temps de propagation du processus d’excitation dans le ventricule de chien. (in Wright, Flammarion 1971)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8580" y="4946471"/>
            <a:ext cx="2549243" cy="126188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Le </a:t>
            </a:r>
            <a:r>
              <a:rPr lang="fr-FR" dirty="0">
                <a:solidFill>
                  <a:srgbClr val="FF0000"/>
                </a:solidFill>
              </a:rPr>
              <a:t>vecteur rouge </a:t>
            </a:r>
            <a:r>
              <a:rPr lang="fr-FR" dirty="0">
                <a:solidFill>
                  <a:schemeClr val="tx1"/>
                </a:solidFill>
              </a:rPr>
              <a:t>représente au temps t la </a:t>
            </a:r>
            <a:r>
              <a:rPr lang="fr-FR" sz="2000" b="1" dirty="0">
                <a:solidFill>
                  <a:schemeClr val="tx1"/>
                </a:solidFill>
              </a:rPr>
              <a:t>somme vectorielle de tous les vecteurs noirs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88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Théorie d’Einthoven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49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1" dirty="0"/>
              <a:t>Théorie d’Einthoven 1924 (Prix Nobel) =  </a:t>
            </a:r>
            <a:r>
              <a:rPr lang="fr-FR" dirty="0"/>
              <a:t>Théorie simplificatrice pour expliquer les tracés observés lors de l’enregistrement à distance du cœur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Première hypothèse :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A chaque instant, le potentiel créé par le cœur en voie de dépolarisation ou de repolarisation peut être </a:t>
            </a:r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assimilé à celui créé par un dipôle unique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Deuxième hypothèse : L’origine du vecteur </a:t>
            </a:r>
            <a:r>
              <a:rPr lang="fr-FR" dirty="0"/>
              <a:t>peut être considérée comme </a:t>
            </a:r>
            <a:r>
              <a:rPr lang="fr-FR" b="1" dirty="0">
                <a:solidFill>
                  <a:srgbClr val="FF0000"/>
                </a:solidFill>
              </a:rPr>
              <a:t>fixe = centre électrique du cœur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3098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Théorie d’Einthoven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dirty="0"/>
              <a:t>Théorie d’Einthoven 1924 (Prix Nobel) =  </a:t>
            </a:r>
            <a:r>
              <a:rPr lang="fr-FR" dirty="0"/>
              <a:t>Théorie simplificatrice pour expliquer les tracés observés lors de l’enregistrement à distance du cœur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Première hypothèse :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A chaque instant, le potentiel créé par le cœur en voie de dépolarisation ou de repolarisation peut être </a:t>
            </a:r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assimilé à celui créé par un dipôle unique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Deuxième hypothèse : L’origine du vecteur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moment peut être considérée comme </a:t>
            </a:r>
            <a:r>
              <a:rPr lang="fr-FR" b="1" dirty="0">
                <a:solidFill>
                  <a:schemeClr val="bg1">
                    <a:lumMod val="75000"/>
                  </a:schemeClr>
                </a:solidFill>
              </a:rPr>
              <a:t>fixe = centre électrique du cœur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Troisième hypothèse : Les 3 points (emplacements des électrodes) </a:t>
            </a:r>
            <a:r>
              <a:rPr lang="fr-FR" dirty="0"/>
              <a:t>forment </a:t>
            </a:r>
            <a:r>
              <a:rPr lang="fr-FR" b="1" dirty="0"/>
              <a:t>un </a:t>
            </a:r>
            <a:r>
              <a:rPr lang="fr-FR" b="1" dirty="0">
                <a:solidFill>
                  <a:srgbClr val="FF0000"/>
                </a:solidFill>
              </a:rPr>
              <a:t>triangle équilatéral </a:t>
            </a:r>
            <a:r>
              <a:rPr lang="fr-FR" dirty="0"/>
              <a:t>dont le centre de gravité est le centre électrique du cœur. Le cœur est </a:t>
            </a:r>
            <a:r>
              <a:rPr lang="fr-FR" b="1" dirty="0">
                <a:solidFill>
                  <a:srgbClr val="FF0000"/>
                </a:solidFill>
              </a:rPr>
              <a:t>complètement inclus </a:t>
            </a:r>
            <a:r>
              <a:rPr lang="fr-FR" dirty="0"/>
              <a:t>dans ce triangle </a:t>
            </a:r>
          </a:p>
        </p:txBody>
      </p:sp>
    </p:spTree>
    <p:extLst>
      <p:ext uri="{BB962C8B-B14F-4D97-AF65-F5344CB8AC3E}">
        <p14:creationId xmlns:p14="http://schemas.microsoft.com/office/powerpoint/2010/main" val="3619098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129738"/>
            <a:ext cx="8676456" cy="1483568"/>
          </a:xfrm>
        </p:spPr>
        <p:txBody>
          <a:bodyPr>
            <a:normAutofit/>
          </a:bodyPr>
          <a:lstStyle/>
          <a:p>
            <a:r>
              <a:rPr lang="fr-FR" dirty="0"/>
              <a:t>Théorie d’Einthoven</a:t>
            </a:r>
            <a:br>
              <a:rPr lang="fr-FR" dirty="0"/>
            </a:br>
            <a:r>
              <a:rPr lang="fr-FR" sz="2700" dirty="0">
                <a:solidFill>
                  <a:srgbClr val="FF0000"/>
                </a:solidFill>
              </a:rPr>
              <a:t>triangle d’Einthoven</a:t>
            </a:r>
            <a:r>
              <a:rPr lang="fr-FR" sz="2700" dirty="0"/>
              <a:t> et définition des </a:t>
            </a:r>
            <a:r>
              <a:rPr lang="fr-FR" sz="2700" dirty="0">
                <a:solidFill>
                  <a:srgbClr val="FF0000"/>
                </a:solidFill>
              </a:rPr>
              <a:t>dérivations standards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08004" y="2159195"/>
            <a:ext cx="428447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/>
          </a:p>
          <a:p>
            <a:r>
              <a:rPr lang="fr-FR" sz="2000" b="1" dirty="0"/>
              <a:t>Dérivations standards =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I: RA-LA </a:t>
            </a:r>
            <a:r>
              <a:rPr lang="fr-FR" dirty="0"/>
              <a:t>(poignet droit/poignet gauche)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FF0000"/>
                </a:solidFill>
              </a:rPr>
              <a:t>II: RA-LL </a:t>
            </a:r>
            <a:r>
              <a:rPr lang="fr-FR" dirty="0">
                <a:solidFill>
                  <a:srgbClr val="FF0000"/>
                </a:solidFill>
              </a:rPr>
              <a:t>(poignet droit/jambe gauche)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III:LA-LL </a:t>
            </a:r>
            <a:r>
              <a:rPr lang="fr-FR" dirty="0"/>
              <a:t>(Poignet gauche/ jambe gauche)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Emplacement standardisé </a:t>
            </a:r>
            <a:r>
              <a:rPr lang="fr-FR" b="1" dirty="0"/>
              <a:t>des électrodes – et + </a:t>
            </a:r>
          </a:p>
          <a:p>
            <a:endParaRPr lang="fr-FR" b="1" dirty="0"/>
          </a:p>
          <a:p>
            <a:r>
              <a:rPr lang="fr-FR" b="1" dirty="0"/>
              <a:t>Ces dérivations permettent d’obtenir les amplitudes les plus importantes sur l’ECG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200"/>
            <a:ext cx="3577144" cy="4005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68" y="1499843"/>
            <a:ext cx="1424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Droite</a:t>
            </a:r>
            <a:endParaRPr lang="en-US" dirty="0"/>
          </a:p>
          <a:p>
            <a:r>
              <a:rPr lang="en-US" dirty="0"/>
              <a:t>RA: right arm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8616" y="1666454"/>
            <a:ext cx="137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Gauche</a:t>
            </a:r>
          </a:p>
          <a:p>
            <a:r>
              <a:rPr lang="en-US" dirty="0"/>
              <a:t>LA: Left arm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4125" y="5520955"/>
            <a:ext cx="1184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LL: Left leg</a:t>
            </a:r>
          </a:p>
        </p:txBody>
      </p:sp>
    </p:spTree>
    <p:extLst>
      <p:ext uri="{BB962C8B-B14F-4D97-AF65-F5344CB8AC3E}">
        <p14:creationId xmlns:p14="http://schemas.microsoft.com/office/powerpoint/2010/main" val="302793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136904" cy="1483568"/>
          </a:xfrm>
        </p:spPr>
        <p:txBody>
          <a:bodyPr>
            <a:normAutofit fontScale="90000"/>
          </a:bodyPr>
          <a:lstStyle/>
          <a:p>
            <a:r>
              <a:rPr lang="fr-FR" dirty="0"/>
              <a:t>Théorie d’Einthoven</a:t>
            </a:r>
            <a:br>
              <a:rPr lang="fr-FR" dirty="0"/>
            </a:br>
            <a:r>
              <a:rPr lang="fr-FR" sz="3600" dirty="0"/>
              <a:t>triangle d’Einthoven et définition des dérivations standards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120061" y="3140968"/>
            <a:ext cx="50239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b="1" dirty="0"/>
          </a:p>
          <a:p>
            <a:r>
              <a:rPr lang="fr-FR" sz="2400" b="1" dirty="0"/>
              <a:t>Dérivations standards =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I: RA-LA </a:t>
            </a:r>
            <a:r>
              <a:rPr lang="fr-FR" sz="2000" dirty="0"/>
              <a:t>(poignet droit/poignet gauche)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u="sng" dirty="0">
                <a:solidFill>
                  <a:srgbClr val="FF0000"/>
                </a:solidFill>
              </a:rPr>
              <a:t>II: RA-LL </a:t>
            </a:r>
            <a:r>
              <a:rPr lang="fr-FR" sz="2000" u="sng" dirty="0">
                <a:solidFill>
                  <a:srgbClr val="FF0000"/>
                </a:solidFill>
              </a:rPr>
              <a:t>(poignet droit/jambe gauche)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III:LA-LL </a:t>
            </a:r>
            <a:r>
              <a:rPr lang="fr-FR" sz="2000" dirty="0"/>
              <a:t>(Poignet gauche/ jambe gauche)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200"/>
            <a:ext cx="3577144" cy="4005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68" y="1499843"/>
            <a:ext cx="1424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Droite</a:t>
            </a:r>
            <a:endParaRPr lang="en-US" dirty="0"/>
          </a:p>
          <a:p>
            <a:r>
              <a:rPr lang="en-US" dirty="0"/>
              <a:t>RA: right arm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8616" y="1666454"/>
            <a:ext cx="137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Gauche</a:t>
            </a:r>
          </a:p>
          <a:p>
            <a:r>
              <a:rPr lang="en-US" dirty="0"/>
              <a:t>LA: Left arm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4125" y="5520955"/>
            <a:ext cx="1184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LL: Left leg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463350" y="3140968"/>
            <a:ext cx="378837" cy="3980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Étoile à 5 branches 4"/>
          <p:cNvSpPr/>
          <p:nvPr/>
        </p:nvSpPr>
        <p:spPr>
          <a:xfrm>
            <a:off x="4001788" y="4142630"/>
            <a:ext cx="432048" cy="43204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589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/>
              <a:t>Exemple de tracé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2060848"/>
            <a:ext cx="3624578" cy="312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1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Théorie d’Einthoven</a:t>
            </a:r>
            <a:br>
              <a:rPr lang="fr-FR" dirty="0"/>
            </a:br>
            <a:r>
              <a:rPr lang="fr-FR" sz="3600" dirty="0"/>
              <a:t>triangle d’Einthoven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76056" y="2348880"/>
            <a:ext cx="32592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b="1" dirty="0"/>
          </a:p>
          <a:p>
            <a:r>
              <a:rPr lang="fr-FR" sz="2400" b="1" dirty="0"/>
              <a:t>Dérivations standards =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III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05523" y="62202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Guide to Canine and Feline Electrocardiography, Wiley Blackwell, 2018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5374432" y="470337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membres sont considérés comme des « fils électriques »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72023" y="6497255"/>
            <a:ext cx="2891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Le chien est représenté en décubitus dorsal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8" y="1772816"/>
            <a:ext cx="76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Droite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23928" y="1768699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Gauche</a:t>
            </a:r>
          </a:p>
        </p:txBody>
      </p:sp>
    </p:spTree>
    <p:extLst>
      <p:ext uri="{BB962C8B-B14F-4D97-AF65-F5344CB8AC3E}">
        <p14:creationId xmlns:p14="http://schemas.microsoft.com/office/powerpoint/2010/main" val="2963452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443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Théorie d’Einthoven</a:t>
            </a:r>
            <a:br>
              <a:rPr lang="fr-FR" dirty="0"/>
            </a:br>
            <a:r>
              <a:rPr lang="fr-FR" sz="3600" dirty="0"/>
              <a:t>triangle d’Einthoven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147624" y="1417638"/>
            <a:ext cx="4816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Système HEXAXIAL</a:t>
            </a:r>
          </a:p>
          <a:p>
            <a:r>
              <a:rPr lang="fr-FR" sz="2000" b="1" dirty="0"/>
              <a:t>Dérivations standards dites bipolaires: </a:t>
            </a:r>
            <a:r>
              <a:rPr lang="fr-FR" dirty="0"/>
              <a:t>différence de potentiels entre 2 électrodes (de 60⁰ en 60⁰)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III</a:t>
            </a:r>
          </a:p>
          <a:p>
            <a:endParaRPr lang="fr-FR" dirty="0"/>
          </a:p>
          <a:p>
            <a:r>
              <a:rPr lang="fr-FR" b="1" dirty="0"/>
              <a:t>Dérivations augmentées unipolaires:</a:t>
            </a:r>
            <a:r>
              <a:rPr lang="fr-FR" sz="1600" dirty="0"/>
              <a:t> </a:t>
            </a:r>
            <a:r>
              <a:rPr lang="fr-FR" dirty="0"/>
              <a:t>une électrode positive (celle qui donne le nom à la dérivation que l’on explore) et l’autre dite nulle </a:t>
            </a:r>
            <a:r>
              <a:rPr lang="fr-FR" sz="1400" dirty="0"/>
              <a:t>(obtenue par la connexion des deux autres électrodes) </a:t>
            </a:r>
            <a:r>
              <a:rPr lang="fr-FR" dirty="0"/>
              <a:t>(de 60⁰ en 60⁰ intercalés entre les dérivations standards)</a:t>
            </a:r>
          </a:p>
          <a:p>
            <a:r>
              <a:rPr lang="fr-FR" sz="1400" dirty="0"/>
              <a:t>(</a:t>
            </a:r>
            <a:r>
              <a:rPr lang="fr-FR" sz="1400" dirty="0" err="1"/>
              <a:t>Goldberger</a:t>
            </a:r>
            <a:r>
              <a:rPr lang="fr-FR" sz="1400" dirty="0"/>
              <a:t> 1942)</a:t>
            </a:r>
          </a:p>
          <a:p>
            <a:pPr lvl="1"/>
            <a:r>
              <a:rPr lang="fr-FR" sz="1600" dirty="0" err="1"/>
              <a:t>aVR</a:t>
            </a:r>
            <a:r>
              <a:rPr lang="fr-FR" sz="1600" dirty="0"/>
              <a:t> (</a:t>
            </a:r>
            <a:r>
              <a:rPr lang="fr-FR" sz="1600" dirty="0" err="1"/>
              <a:t>augmented</a:t>
            </a:r>
            <a:r>
              <a:rPr lang="fr-FR" sz="1600" dirty="0"/>
              <a:t> voltage Right)</a:t>
            </a:r>
          </a:p>
          <a:p>
            <a:pPr lvl="1"/>
            <a:r>
              <a:rPr lang="fr-FR" sz="1600" dirty="0" err="1"/>
              <a:t>aVL</a:t>
            </a:r>
            <a:r>
              <a:rPr lang="fr-FR" sz="1600" dirty="0"/>
              <a:t> (</a:t>
            </a:r>
            <a:r>
              <a:rPr lang="fr-FR" sz="1600" dirty="0" err="1"/>
              <a:t>augmented</a:t>
            </a:r>
            <a:r>
              <a:rPr lang="fr-FR" sz="1600" dirty="0"/>
              <a:t> voltage </a:t>
            </a:r>
            <a:r>
              <a:rPr lang="fr-FR" sz="1600" dirty="0" err="1"/>
              <a:t>Left</a:t>
            </a:r>
            <a:r>
              <a:rPr lang="fr-FR" sz="1600" dirty="0"/>
              <a:t>)</a:t>
            </a:r>
          </a:p>
          <a:p>
            <a:pPr lvl="1"/>
            <a:r>
              <a:rPr lang="fr-FR" sz="1600" dirty="0"/>
              <a:t>AVF (</a:t>
            </a:r>
            <a:r>
              <a:rPr lang="fr-FR" sz="1600" dirty="0" err="1"/>
              <a:t>augmented</a:t>
            </a:r>
            <a:r>
              <a:rPr lang="fr-FR" sz="1600" dirty="0"/>
              <a:t> voltage Foot)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00808"/>
            <a:ext cx="33528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17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25657"/>
            <a:ext cx="4060272" cy="510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03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Théorie d’Einthoven</a:t>
            </a:r>
            <a:br>
              <a:rPr lang="fr-FR" dirty="0"/>
            </a:br>
            <a:r>
              <a:rPr lang="fr-FR" sz="3600" dirty="0"/>
              <a:t>triangle d’Einthoven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76264"/>
            <a:ext cx="7211144" cy="648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Dérivations augmentées chez le chien</a:t>
            </a:r>
          </a:p>
        </p:txBody>
      </p:sp>
      <p:sp>
        <p:nvSpPr>
          <p:cNvPr id="4" name="Rectangle 3"/>
          <p:cNvSpPr/>
          <p:nvPr/>
        </p:nvSpPr>
        <p:spPr>
          <a:xfrm>
            <a:off x="505523" y="62202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Guide to Canine and Feline Electrocardiography, Wiley Blackwell, 2018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4888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Bruits 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Auscultation cardiaque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2 types de sons </a:t>
            </a:r>
          </a:p>
          <a:p>
            <a:pPr lvl="2"/>
            <a:r>
              <a:rPr lang="fr-FR" dirty="0"/>
              <a:t>Bruits (</a:t>
            </a:r>
            <a:r>
              <a:rPr lang="fr-FR" dirty="0" err="1"/>
              <a:t>sounds</a:t>
            </a:r>
            <a:r>
              <a:rPr lang="fr-FR" dirty="0"/>
              <a:t>) = « chocs » fréquence assez basse</a:t>
            </a:r>
          </a:p>
          <a:p>
            <a:pPr lvl="2"/>
            <a:r>
              <a:rPr lang="fr-FR" dirty="0"/>
              <a:t>Souffles (</a:t>
            </a:r>
            <a:r>
              <a:rPr lang="fr-FR" dirty="0" err="1"/>
              <a:t>murmurs</a:t>
            </a:r>
            <a:r>
              <a:rPr lang="fr-FR" dirty="0"/>
              <a:t>) </a:t>
            </a:r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019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048672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pPr marL="0" indent="0">
              <a:buNone/>
            </a:pPr>
            <a:r>
              <a:rPr lang="fr-FR" sz="2400" b="1" dirty="0">
                <a:solidFill>
                  <a:srgbClr val="00B050"/>
                </a:solidFill>
              </a:rPr>
              <a:t>Remarque : </a:t>
            </a:r>
            <a:r>
              <a:rPr lang="fr-FR" sz="2400" b="1" dirty="0"/>
              <a:t>système PRECORDIAL</a:t>
            </a:r>
          </a:p>
          <a:p>
            <a:r>
              <a:rPr lang="fr-FR" sz="2400" dirty="0"/>
              <a:t>dérivations précordiales (plan transverse) Peu de données en médecine vétérinaire à cause des différentes conformations des races.</a:t>
            </a:r>
          </a:p>
          <a:p>
            <a:pPr marL="0" indent="0">
              <a:buNone/>
            </a:pPr>
            <a:r>
              <a:rPr lang="fr-FR" sz="1800" dirty="0"/>
              <a:t>Typiquement pour étudier les infarctus qui n’existent pas en médecine vétérinaire</a:t>
            </a:r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01008"/>
            <a:ext cx="3384376" cy="302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41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143000"/>
          </a:xfrm>
        </p:spPr>
        <p:txBody>
          <a:bodyPr>
            <a:normAutofit/>
          </a:bodyPr>
          <a:lstStyle/>
          <a:p>
            <a:r>
              <a:rPr lang="fr-FR" sz="3200" dirty="0"/>
              <a:t>Déplacement du courant dans l’axe d’une dérivation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- __________________ + </a:t>
            </a:r>
          </a:p>
          <a:p>
            <a:pPr marL="0" indent="0">
              <a:buNone/>
            </a:pPr>
            <a:r>
              <a:rPr lang="fr-FR" sz="1900" dirty="0"/>
              <a:t>Dérivation I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Forme libre 3"/>
          <p:cNvSpPr/>
          <p:nvPr/>
        </p:nvSpPr>
        <p:spPr>
          <a:xfrm>
            <a:off x="4792163" y="1760082"/>
            <a:ext cx="523907" cy="316553"/>
          </a:xfrm>
          <a:custGeom>
            <a:avLst/>
            <a:gdLst>
              <a:gd name="connsiteX0" fmla="*/ 0 w 523907"/>
              <a:gd name="connsiteY0" fmla="*/ 300799 h 316553"/>
              <a:gd name="connsiteX1" fmla="*/ 276727 w 523907"/>
              <a:gd name="connsiteY1" fmla="*/ 10 h 316553"/>
              <a:gd name="connsiteX2" fmla="*/ 493295 w 523907"/>
              <a:gd name="connsiteY2" fmla="*/ 288768 h 316553"/>
              <a:gd name="connsiteX3" fmla="*/ 517358 w 523907"/>
              <a:gd name="connsiteY3" fmla="*/ 288768 h 31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07" h="316553">
                <a:moveTo>
                  <a:pt x="0" y="300799"/>
                </a:moveTo>
                <a:cubicBezTo>
                  <a:pt x="97255" y="151407"/>
                  <a:pt x="194511" y="2015"/>
                  <a:pt x="276727" y="10"/>
                </a:cubicBezTo>
                <a:cubicBezTo>
                  <a:pt x="358943" y="-1995"/>
                  <a:pt x="493295" y="288768"/>
                  <a:pt x="493295" y="288768"/>
                </a:cubicBezTo>
                <a:cubicBezTo>
                  <a:pt x="533400" y="336894"/>
                  <a:pt x="525379" y="312831"/>
                  <a:pt x="517358" y="2887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5478765" y="1337292"/>
            <a:ext cx="233318" cy="1081212"/>
            <a:chOff x="6300192" y="1828790"/>
            <a:chExt cx="432048" cy="448082"/>
          </a:xfrm>
        </p:grpSpPr>
        <p:cxnSp>
          <p:nvCxnSpPr>
            <p:cNvPr id="6" name="Connecteur droit 5"/>
            <p:cNvCxnSpPr/>
            <p:nvPr/>
          </p:nvCxnSpPr>
          <p:spPr>
            <a:xfrm flipV="1">
              <a:off x="6300192" y="1828790"/>
              <a:ext cx="144016" cy="3165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6444208" y="1828790"/>
              <a:ext cx="288032" cy="4480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lèche droite 9"/>
          <p:cNvSpPr/>
          <p:nvPr/>
        </p:nvSpPr>
        <p:spPr>
          <a:xfrm>
            <a:off x="1719954" y="1701135"/>
            <a:ext cx="1686683" cy="35352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873311" y="1269792"/>
            <a:ext cx="3012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cellules </a:t>
            </a:r>
            <a:r>
              <a:rPr lang="fr-FR" b="1" dirty="0">
                <a:solidFill>
                  <a:srgbClr val="FF0000"/>
                </a:solidFill>
              </a:rPr>
              <a:t>se dépolarisent de l’électrode négative vers l’électrode positive</a:t>
            </a:r>
          </a:p>
          <a:p>
            <a:r>
              <a:rPr lang="fr-FR" b="1" dirty="0"/>
              <a:t>Ou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se </a:t>
            </a:r>
            <a:r>
              <a:rPr lang="fr-FR" b="1" dirty="0" err="1">
                <a:solidFill>
                  <a:srgbClr val="FF0000"/>
                </a:solidFill>
              </a:rPr>
              <a:t>repolarisent</a:t>
            </a:r>
            <a:r>
              <a:rPr lang="fr-FR" b="1" dirty="0">
                <a:solidFill>
                  <a:srgbClr val="FF0000"/>
                </a:solidFill>
              </a:rPr>
              <a:t> de l’électrode positive vers l’électrode négative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57200" y="3836646"/>
            <a:ext cx="21734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+++++++++++++++++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737017" y="3836646"/>
            <a:ext cx="2152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--------++++++++++++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642824" y="4950460"/>
            <a:ext cx="18639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----------------++++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990184" y="43517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933914" y="3836646"/>
            <a:ext cx="20305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----------------------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57200" y="4941168"/>
            <a:ext cx="20265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--------------------------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995675" y="3836646"/>
            <a:ext cx="18639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----------------++++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905961" y="4943557"/>
            <a:ext cx="21734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+++++++++++++++++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665822" y="4943557"/>
            <a:ext cx="2152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--------++++++++++++</a:t>
            </a:r>
          </a:p>
        </p:txBody>
      </p:sp>
      <p:cxnSp>
        <p:nvCxnSpPr>
          <p:cNvPr id="44" name="Connecteur droit avec flèche 43"/>
          <p:cNvCxnSpPr>
            <a:stCxn id="32" idx="3"/>
            <a:endCxn id="34" idx="1"/>
          </p:cNvCxnSpPr>
          <p:nvPr/>
        </p:nvCxnSpPr>
        <p:spPr>
          <a:xfrm>
            <a:off x="2630615" y="4021312"/>
            <a:ext cx="1064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34" idx="3"/>
            <a:endCxn id="40" idx="1"/>
          </p:cNvCxnSpPr>
          <p:nvPr/>
        </p:nvCxnSpPr>
        <p:spPr>
          <a:xfrm>
            <a:off x="4889273" y="4021312"/>
            <a:ext cx="1064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40" idx="3"/>
            <a:endCxn id="38" idx="1"/>
          </p:cNvCxnSpPr>
          <p:nvPr/>
        </p:nvCxnSpPr>
        <p:spPr>
          <a:xfrm>
            <a:off x="6859617" y="4021312"/>
            <a:ext cx="742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39" idx="3"/>
            <a:endCxn id="35" idx="1"/>
          </p:cNvCxnSpPr>
          <p:nvPr/>
        </p:nvCxnSpPr>
        <p:spPr>
          <a:xfrm>
            <a:off x="2483768" y="5125834"/>
            <a:ext cx="159056" cy="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stCxn id="35" idx="3"/>
            <a:endCxn id="42" idx="1"/>
          </p:cNvCxnSpPr>
          <p:nvPr/>
        </p:nvCxnSpPr>
        <p:spPr>
          <a:xfrm flipV="1">
            <a:off x="4506766" y="5128223"/>
            <a:ext cx="159056" cy="6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stCxn id="42" idx="3"/>
            <a:endCxn id="41" idx="1"/>
          </p:cNvCxnSpPr>
          <p:nvPr/>
        </p:nvCxnSpPr>
        <p:spPr>
          <a:xfrm>
            <a:off x="6818078" y="5128223"/>
            <a:ext cx="878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290266" y="6045690"/>
            <a:ext cx="643300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Le sens de l’onde (positive ou négative) ne permet pas de conclure sur le phénomène de dépolarisation ou de repolarisation</a:t>
            </a:r>
          </a:p>
        </p:txBody>
      </p:sp>
      <p:sp>
        <p:nvSpPr>
          <p:cNvPr id="27" name="Étoile à 5 branches 26"/>
          <p:cNvSpPr/>
          <p:nvPr/>
        </p:nvSpPr>
        <p:spPr>
          <a:xfrm>
            <a:off x="912072" y="5650227"/>
            <a:ext cx="576064" cy="72008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26919" y="3503648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411760" y="3563724"/>
            <a:ext cx="2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653344" y="3482096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642234" y="3525989"/>
            <a:ext cx="2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870727" y="3474048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650131" y="3517941"/>
            <a:ext cx="2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883003" y="3477827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748464" y="3521720"/>
            <a:ext cx="2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316399" y="4571453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2267744" y="4643844"/>
            <a:ext cx="2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2567056" y="458672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4270496" y="4634186"/>
            <a:ext cx="2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4589018" y="4589525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563101" y="4613171"/>
            <a:ext cx="2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6872483" y="4545632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8737944" y="4589525"/>
            <a:ext cx="2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F403D19-47DB-46C0-BA63-57C32F11DD54}"/>
              </a:ext>
            </a:extLst>
          </p:cNvPr>
          <p:cNvSpPr txBox="1"/>
          <p:nvPr/>
        </p:nvSpPr>
        <p:spPr>
          <a:xfrm>
            <a:off x="481411" y="4174235"/>
            <a:ext cx="2079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Toutes les cellules sont relâchées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E7BBAEB4-456C-44DB-8FB0-47BB2D64C248}"/>
              </a:ext>
            </a:extLst>
          </p:cNvPr>
          <p:cNvSpPr txBox="1"/>
          <p:nvPr/>
        </p:nvSpPr>
        <p:spPr>
          <a:xfrm>
            <a:off x="6851805" y="4174235"/>
            <a:ext cx="22765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Toutes les cellules sont contractées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30AA4F1-3963-40F2-BA8B-0A41D234F6BA}"/>
              </a:ext>
            </a:extLst>
          </p:cNvPr>
          <p:cNvSpPr txBox="1"/>
          <p:nvPr/>
        </p:nvSpPr>
        <p:spPr>
          <a:xfrm>
            <a:off x="366239" y="5256889"/>
            <a:ext cx="22765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Toutes les cellules sont contractées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A907C1FF-FF9F-4175-8331-539EB4414EFE}"/>
              </a:ext>
            </a:extLst>
          </p:cNvPr>
          <p:cNvSpPr txBox="1"/>
          <p:nvPr/>
        </p:nvSpPr>
        <p:spPr>
          <a:xfrm>
            <a:off x="6905961" y="5275574"/>
            <a:ext cx="2079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Toutes les cellules sont relâchées</a:t>
            </a:r>
          </a:p>
        </p:txBody>
      </p:sp>
    </p:spTree>
    <p:extLst>
      <p:ext uri="{BB962C8B-B14F-4D97-AF65-F5344CB8AC3E}">
        <p14:creationId xmlns:p14="http://schemas.microsoft.com/office/powerpoint/2010/main" val="4300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/>
      <p:bldP spid="38" grpId="0" animBg="1"/>
      <p:bldP spid="39" grpId="0" animBg="1"/>
      <p:bldP spid="40" grpId="0" animBg="1"/>
      <p:bldP spid="41" grpId="0" animBg="1"/>
      <p:bldP spid="42" grpId="0" animBg="1"/>
      <p:bldP spid="26" grpId="0" animBg="1"/>
      <p:bldP spid="27" grpId="0" animBg="1"/>
      <p:bldP spid="48" grpId="0"/>
      <p:bldP spid="49" grpId="0"/>
      <p:bldP spid="51" grpId="0"/>
      <p:bldP spid="53" grpId="0"/>
      <p:bldP spid="55" grpId="0"/>
      <p:bldP spid="57" grpId="0"/>
      <p:bldP spid="59" grpId="0"/>
      <p:bldP spid="60" grpId="0"/>
      <p:bldP spid="62" grpId="0"/>
      <p:bldP spid="6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108632"/>
            <a:ext cx="8435280" cy="1143000"/>
          </a:xfrm>
        </p:spPr>
        <p:txBody>
          <a:bodyPr>
            <a:normAutofit/>
          </a:bodyPr>
          <a:lstStyle/>
          <a:p>
            <a:r>
              <a:rPr lang="fr-FR" sz="3200" dirty="0"/>
              <a:t>Déplacement du courant dans l’axe d’une dérivation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34849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- __________________ + </a:t>
            </a:r>
          </a:p>
          <a:p>
            <a:pPr marL="0" indent="0">
              <a:buNone/>
            </a:pPr>
            <a:r>
              <a:rPr lang="fr-FR" sz="1900" dirty="0"/>
              <a:t>Dérivation I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__________________ + </a:t>
            </a:r>
          </a:p>
          <a:p>
            <a:pPr marL="0" indent="0">
              <a:buNone/>
            </a:pPr>
            <a:r>
              <a:rPr lang="fr-FR" sz="2100" dirty="0"/>
              <a:t>Dérivation I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Forme libre 3"/>
          <p:cNvSpPr/>
          <p:nvPr/>
        </p:nvSpPr>
        <p:spPr>
          <a:xfrm>
            <a:off x="4731791" y="1799161"/>
            <a:ext cx="523907" cy="316553"/>
          </a:xfrm>
          <a:custGeom>
            <a:avLst/>
            <a:gdLst>
              <a:gd name="connsiteX0" fmla="*/ 0 w 523907"/>
              <a:gd name="connsiteY0" fmla="*/ 300799 h 316553"/>
              <a:gd name="connsiteX1" fmla="*/ 276727 w 523907"/>
              <a:gd name="connsiteY1" fmla="*/ 10 h 316553"/>
              <a:gd name="connsiteX2" fmla="*/ 493295 w 523907"/>
              <a:gd name="connsiteY2" fmla="*/ 288768 h 316553"/>
              <a:gd name="connsiteX3" fmla="*/ 517358 w 523907"/>
              <a:gd name="connsiteY3" fmla="*/ 288768 h 31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07" h="316553">
                <a:moveTo>
                  <a:pt x="0" y="300799"/>
                </a:moveTo>
                <a:cubicBezTo>
                  <a:pt x="97255" y="151407"/>
                  <a:pt x="194511" y="2015"/>
                  <a:pt x="276727" y="10"/>
                </a:cubicBezTo>
                <a:cubicBezTo>
                  <a:pt x="358943" y="-1995"/>
                  <a:pt x="493295" y="288768"/>
                  <a:pt x="493295" y="288768"/>
                </a:cubicBezTo>
                <a:cubicBezTo>
                  <a:pt x="533400" y="336894"/>
                  <a:pt x="525379" y="312831"/>
                  <a:pt x="517358" y="2887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5478765" y="1337292"/>
            <a:ext cx="233318" cy="1081212"/>
            <a:chOff x="6300192" y="1828790"/>
            <a:chExt cx="432048" cy="448082"/>
          </a:xfrm>
        </p:grpSpPr>
        <p:cxnSp>
          <p:nvCxnSpPr>
            <p:cNvPr id="6" name="Connecteur droit 5"/>
            <p:cNvCxnSpPr/>
            <p:nvPr/>
          </p:nvCxnSpPr>
          <p:spPr>
            <a:xfrm flipV="1">
              <a:off x="6300192" y="1828790"/>
              <a:ext cx="144016" cy="3165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6444208" y="1828790"/>
              <a:ext cx="288032" cy="4480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orme libre 11"/>
          <p:cNvSpPr/>
          <p:nvPr/>
        </p:nvSpPr>
        <p:spPr>
          <a:xfrm flipV="1">
            <a:off x="4551729" y="2989260"/>
            <a:ext cx="523907" cy="1419289"/>
          </a:xfrm>
          <a:custGeom>
            <a:avLst/>
            <a:gdLst>
              <a:gd name="connsiteX0" fmla="*/ 0 w 523907"/>
              <a:gd name="connsiteY0" fmla="*/ 300799 h 316553"/>
              <a:gd name="connsiteX1" fmla="*/ 276727 w 523907"/>
              <a:gd name="connsiteY1" fmla="*/ 10 h 316553"/>
              <a:gd name="connsiteX2" fmla="*/ 493295 w 523907"/>
              <a:gd name="connsiteY2" fmla="*/ 288768 h 316553"/>
              <a:gd name="connsiteX3" fmla="*/ 517358 w 523907"/>
              <a:gd name="connsiteY3" fmla="*/ 288768 h 31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07" h="316553">
                <a:moveTo>
                  <a:pt x="0" y="300799"/>
                </a:moveTo>
                <a:cubicBezTo>
                  <a:pt x="97255" y="151407"/>
                  <a:pt x="194511" y="2015"/>
                  <a:pt x="276727" y="10"/>
                </a:cubicBezTo>
                <a:cubicBezTo>
                  <a:pt x="358943" y="-1995"/>
                  <a:pt x="493295" y="288768"/>
                  <a:pt x="493295" y="288768"/>
                </a:cubicBezTo>
                <a:cubicBezTo>
                  <a:pt x="533400" y="336894"/>
                  <a:pt x="525379" y="312831"/>
                  <a:pt x="517358" y="2887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 flipV="1">
            <a:off x="5487411" y="3281639"/>
            <a:ext cx="293797" cy="894620"/>
            <a:chOff x="6300192" y="1828790"/>
            <a:chExt cx="432048" cy="448082"/>
          </a:xfrm>
        </p:grpSpPr>
        <p:cxnSp>
          <p:nvCxnSpPr>
            <p:cNvPr id="15" name="Connecteur droit 14"/>
            <p:cNvCxnSpPr/>
            <p:nvPr/>
          </p:nvCxnSpPr>
          <p:spPr>
            <a:xfrm flipV="1">
              <a:off x="6300192" y="1828790"/>
              <a:ext cx="144016" cy="3165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6444208" y="1828790"/>
              <a:ext cx="288032" cy="4480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oneTexte 4"/>
          <p:cNvSpPr txBox="1"/>
          <p:nvPr/>
        </p:nvSpPr>
        <p:spPr>
          <a:xfrm>
            <a:off x="6157441" y="833086"/>
            <a:ext cx="3012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cellules se dépolarisent de l’électrode négative vers l’électrode positive</a:t>
            </a:r>
          </a:p>
          <a:p>
            <a:r>
              <a:rPr lang="fr-FR" b="1" dirty="0"/>
              <a:t>Ou</a:t>
            </a:r>
            <a:r>
              <a:rPr lang="fr-FR" dirty="0"/>
              <a:t> se </a:t>
            </a:r>
            <a:r>
              <a:rPr lang="fr-FR" dirty="0" err="1"/>
              <a:t>repolarisent</a:t>
            </a:r>
            <a:r>
              <a:rPr lang="fr-FR" dirty="0"/>
              <a:t> de l’électrode positive vers l’électrode négative</a:t>
            </a:r>
          </a:p>
        </p:txBody>
      </p:sp>
      <p:sp>
        <p:nvSpPr>
          <p:cNvPr id="20" name="Flèche droite 19"/>
          <p:cNvSpPr/>
          <p:nvPr/>
        </p:nvSpPr>
        <p:spPr>
          <a:xfrm rot="10800000">
            <a:off x="1700152" y="3979304"/>
            <a:ext cx="1686683" cy="35352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6071993" y="2975574"/>
            <a:ext cx="3012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cellules se dépolarisent de l’électrode positive vers l’électrode négative</a:t>
            </a:r>
            <a:r>
              <a:rPr lang="fr-FR" b="1" dirty="0"/>
              <a:t> Ou </a:t>
            </a:r>
            <a:r>
              <a:rPr lang="fr-FR" dirty="0"/>
              <a:t>se </a:t>
            </a:r>
            <a:r>
              <a:rPr lang="fr-FR" dirty="0" err="1"/>
              <a:t>repolarisent</a:t>
            </a:r>
            <a:r>
              <a:rPr lang="fr-FR" dirty="0"/>
              <a:t> de l’électrode négative vers l’électrode positive </a:t>
            </a:r>
          </a:p>
        </p:txBody>
      </p:sp>
      <p:sp>
        <p:nvSpPr>
          <p:cNvPr id="32" name="Flèche droite 31"/>
          <p:cNvSpPr/>
          <p:nvPr/>
        </p:nvSpPr>
        <p:spPr>
          <a:xfrm>
            <a:off x="1620624" y="1472129"/>
            <a:ext cx="1686683" cy="35352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57870" y="5209310"/>
            <a:ext cx="21734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+++++++++++++++++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637687" y="5209310"/>
            <a:ext cx="2011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++++++++++++------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543494" y="6323124"/>
            <a:ext cx="18639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+++++-------------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899592" y="57258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834584" y="5209310"/>
            <a:ext cx="20305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----------------------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57870" y="6313832"/>
            <a:ext cx="20265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--------------------------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896345" y="5209310"/>
            <a:ext cx="18639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++++-------------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6806631" y="6316221"/>
            <a:ext cx="21734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+++++++++++++++++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566492" y="6316221"/>
            <a:ext cx="19406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++++++++++++-----</a:t>
            </a:r>
          </a:p>
        </p:txBody>
      </p:sp>
      <p:cxnSp>
        <p:nvCxnSpPr>
          <p:cNvPr id="42" name="Connecteur droit avec flèche 41"/>
          <p:cNvCxnSpPr>
            <a:stCxn id="33" idx="3"/>
            <a:endCxn id="34" idx="1"/>
          </p:cNvCxnSpPr>
          <p:nvPr/>
        </p:nvCxnSpPr>
        <p:spPr>
          <a:xfrm>
            <a:off x="2531285" y="5393976"/>
            <a:ext cx="1064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34" idx="3"/>
            <a:endCxn id="39" idx="1"/>
          </p:cNvCxnSpPr>
          <p:nvPr/>
        </p:nvCxnSpPr>
        <p:spPr>
          <a:xfrm>
            <a:off x="4648879" y="5393976"/>
            <a:ext cx="2474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39" idx="3"/>
            <a:endCxn id="37" idx="1"/>
          </p:cNvCxnSpPr>
          <p:nvPr/>
        </p:nvCxnSpPr>
        <p:spPr>
          <a:xfrm>
            <a:off x="6760287" y="5393976"/>
            <a:ext cx="742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35" idx="3"/>
            <a:endCxn id="41" idx="1"/>
          </p:cNvCxnSpPr>
          <p:nvPr/>
        </p:nvCxnSpPr>
        <p:spPr>
          <a:xfrm flipV="1">
            <a:off x="4407436" y="6500887"/>
            <a:ext cx="159056" cy="6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41" idx="3"/>
            <a:endCxn id="40" idx="1"/>
          </p:cNvCxnSpPr>
          <p:nvPr/>
        </p:nvCxnSpPr>
        <p:spPr>
          <a:xfrm>
            <a:off x="6507151" y="6500887"/>
            <a:ext cx="299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251520" y="4855552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336361" y="4915628"/>
            <a:ext cx="2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2577945" y="483400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4467476" y="4880166"/>
            <a:ext cx="2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4795328" y="4825952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6574732" y="4869845"/>
            <a:ext cx="2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6807604" y="4829731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673065" y="4873624"/>
            <a:ext cx="2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+</a:t>
            </a:r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2411760" y="6494358"/>
            <a:ext cx="1064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251520" y="5969436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2172188" y="6018108"/>
            <a:ext cx="2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2413772" y="593648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4216294" y="6007429"/>
            <a:ext cx="2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4499983" y="5976104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6275527" y="6024544"/>
            <a:ext cx="2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6714459" y="5961261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8764754" y="6015602"/>
            <a:ext cx="2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787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108632"/>
            <a:ext cx="8435280" cy="1143000"/>
          </a:xfrm>
        </p:spPr>
        <p:txBody>
          <a:bodyPr>
            <a:normAutofit/>
          </a:bodyPr>
          <a:lstStyle/>
          <a:p>
            <a:r>
              <a:rPr lang="fr-FR" sz="3200" dirty="0"/>
              <a:t>Déplacement du courant dans l’axe d’une dérivation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6865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- __________________ + </a:t>
            </a:r>
          </a:p>
          <a:p>
            <a:pPr marL="0" indent="0">
              <a:buNone/>
            </a:pPr>
            <a:r>
              <a:rPr lang="fr-FR" sz="1900" dirty="0"/>
              <a:t>Dérivation I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__________________ + </a:t>
            </a:r>
          </a:p>
          <a:p>
            <a:pPr marL="0" indent="0">
              <a:buNone/>
            </a:pPr>
            <a:r>
              <a:rPr lang="fr-FR" sz="2100" dirty="0"/>
              <a:t>Dérivation I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__________________ + </a:t>
            </a:r>
          </a:p>
          <a:p>
            <a:pPr marL="0" indent="0">
              <a:buNone/>
            </a:pPr>
            <a:r>
              <a:rPr lang="fr-FR" sz="1900" dirty="0"/>
              <a:t>Dérivation I</a:t>
            </a:r>
          </a:p>
        </p:txBody>
      </p:sp>
      <p:sp>
        <p:nvSpPr>
          <p:cNvPr id="4" name="Forme libre 3"/>
          <p:cNvSpPr/>
          <p:nvPr/>
        </p:nvSpPr>
        <p:spPr>
          <a:xfrm>
            <a:off x="4513287" y="1774493"/>
            <a:ext cx="523907" cy="316553"/>
          </a:xfrm>
          <a:custGeom>
            <a:avLst/>
            <a:gdLst>
              <a:gd name="connsiteX0" fmla="*/ 0 w 523907"/>
              <a:gd name="connsiteY0" fmla="*/ 300799 h 316553"/>
              <a:gd name="connsiteX1" fmla="*/ 276727 w 523907"/>
              <a:gd name="connsiteY1" fmla="*/ 10 h 316553"/>
              <a:gd name="connsiteX2" fmla="*/ 493295 w 523907"/>
              <a:gd name="connsiteY2" fmla="*/ 288768 h 316553"/>
              <a:gd name="connsiteX3" fmla="*/ 517358 w 523907"/>
              <a:gd name="connsiteY3" fmla="*/ 288768 h 31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07" h="316553">
                <a:moveTo>
                  <a:pt x="0" y="300799"/>
                </a:moveTo>
                <a:cubicBezTo>
                  <a:pt x="97255" y="151407"/>
                  <a:pt x="194511" y="2015"/>
                  <a:pt x="276727" y="10"/>
                </a:cubicBezTo>
                <a:cubicBezTo>
                  <a:pt x="358943" y="-1995"/>
                  <a:pt x="493295" y="288768"/>
                  <a:pt x="493295" y="288768"/>
                </a:cubicBezTo>
                <a:cubicBezTo>
                  <a:pt x="533400" y="336894"/>
                  <a:pt x="525379" y="312831"/>
                  <a:pt x="517358" y="2887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5478765" y="1337292"/>
            <a:ext cx="233318" cy="1081212"/>
            <a:chOff x="6300192" y="1828790"/>
            <a:chExt cx="432048" cy="448082"/>
          </a:xfrm>
        </p:grpSpPr>
        <p:cxnSp>
          <p:nvCxnSpPr>
            <p:cNvPr id="6" name="Connecteur droit 5"/>
            <p:cNvCxnSpPr/>
            <p:nvPr/>
          </p:nvCxnSpPr>
          <p:spPr>
            <a:xfrm flipV="1">
              <a:off x="6300192" y="1828790"/>
              <a:ext cx="144016" cy="3165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6444208" y="1828790"/>
              <a:ext cx="288032" cy="4480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orme libre 11"/>
          <p:cNvSpPr/>
          <p:nvPr/>
        </p:nvSpPr>
        <p:spPr>
          <a:xfrm flipV="1">
            <a:off x="4551729" y="2989260"/>
            <a:ext cx="523907" cy="1419289"/>
          </a:xfrm>
          <a:custGeom>
            <a:avLst/>
            <a:gdLst>
              <a:gd name="connsiteX0" fmla="*/ 0 w 523907"/>
              <a:gd name="connsiteY0" fmla="*/ 300799 h 316553"/>
              <a:gd name="connsiteX1" fmla="*/ 276727 w 523907"/>
              <a:gd name="connsiteY1" fmla="*/ 10 h 316553"/>
              <a:gd name="connsiteX2" fmla="*/ 493295 w 523907"/>
              <a:gd name="connsiteY2" fmla="*/ 288768 h 316553"/>
              <a:gd name="connsiteX3" fmla="*/ 517358 w 523907"/>
              <a:gd name="connsiteY3" fmla="*/ 288768 h 31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07" h="316553">
                <a:moveTo>
                  <a:pt x="0" y="300799"/>
                </a:moveTo>
                <a:cubicBezTo>
                  <a:pt x="97255" y="151407"/>
                  <a:pt x="194511" y="2015"/>
                  <a:pt x="276727" y="10"/>
                </a:cubicBezTo>
                <a:cubicBezTo>
                  <a:pt x="358943" y="-1995"/>
                  <a:pt x="493295" y="288768"/>
                  <a:pt x="493295" y="288768"/>
                </a:cubicBezTo>
                <a:cubicBezTo>
                  <a:pt x="533400" y="336894"/>
                  <a:pt x="525379" y="312831"/>
                  <a:pt x="517358" y="2887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 flipV="1">
            <a:off x="5487411" y="3281639"/>
            <a:ext cx="293797" cy="894620"/>
            <a:chOff x="6300192" y="1828790"/>
            <a:chExt cx="432048" cy="448082"/>
          </a:xfrm>
        </p:grpSpPr>
        <p:cxnSp>
          <p:nvCxnSpPr>
            <p:cNvPr id="15" name="Connecteur droit 14"/>
            <p:cNvCxnSpPr/>
            <p:nvPr/>
          </p:nvCxnSpPr>
          <p:spPr>
            <a:xfrm flipV="1">
              <a:off x="6300192" y="1828790"/>
              <a:ext cx="144016" cy="3165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6444208" y="1828790"/>
              <a:ext cx="288032" cy="4480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16"/>
          <p:cNvSpPr txBox="1"/>
          <p:nvPr/>
        </p:nvSpPr>
        <p:spPr>
          <a:xfrm>
            <a:off x="6948264" y="4725144"/>
            <a:ext cx="2061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Toutes les cellules sont dépolarisées </a:t>
            </a:r>
            <a:r>
              <a:rPr lang="fr-FR" b="1" dirty="0"/>
              <a:t>ou</a:t>
            </a:r>
            <a:r>
              <a:rPr lang="fr-FR" dirty="0"/>
              <a:t> toutes les celles sont polarisées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73311" y="1269792"/>
            <a:ext cx="3012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cellules se dépolarisent de la gauche vers la droite</a:t>
            </a:r>
          </a:p>
          <a:p>
            <a:r>
              <a:rPr lang="fr-FR" b="1" dirty="0"/>
              <a:t>Ou</a:t>
            </a:r>
            <a:r>
              <a:rPr lang="fr-FR" dirty="0"/>
              <a:t> se </a:t>
            </a:r>
            <a:r>
              <a:rPr lang="fr-FR" dirty="0" err="1"/>
              <a:t>repolarisent</a:t>
            </a:r>
            <a:r>
              <a:rPr lang="fr-FR" dirty="0"/>
              <a:t> de la droite vers la gauche </a:t>
            </a:r>
          </a:p>
        </p:txBody>
      </p:sp>
      <p:sp>
        <p:nvSpPr>
          <p:cNvPr id="20" name="Flèche droite 19"/>
          <p:cNvSpPr/>
          <p:nvPr/>
        </p:nvSpPr>
        <p:spPr>
          <a:xfrm rot="10800000">
            <a:off x="1373117" y="3477616"/>
            <a:ext cx="1686683" cy="35352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6071993" y="2975574"/>
            <a:ext cx="3012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cellules se dépolarisent de la droite vers la gauche </a:t>
            </a:r>
          </a:p>
          <a:p>
            <a:r>
              <a:rPr lang="fr-FR" b="1" dirty="0"/>
              <a:t> Ou </a:t>
            </a:r>
            <a:r>
              <a:rPr lang="fr-FR" dirty="0"/>
              <a:t>se </a:t>
            </a:r>
            <a:r>
              <a:rPr lang="fr-FR" dirty="0" err="1"/>
              <a:t>repolarisent</a:t>
            </a:r>
            <a:r>
              <a:rPr lang="fr-FR" dirty="0"/>
              <a:t> de la gauche vers la droite</a:t>
            </a:r>
          </a:p>
          <a:p>
            <a:r>
              <a:rPr lang="fr-FR" dirty="0"/>
              <a:t> </a:t>
            </a:r>
          </a:p>
        </p:txBody>
      </p:sp>
      <p:sp>
        <p:nvSpPr>
          <p:cNvPr id="32" name="Flèche droite 31"/>
          <p:cNvSpPr/>
          <p:nvPr/>
        </p:nvSpPr>
        <p:spPr>
          <a:xfrm>
            <a:off x="1444578" y="1410217"/>
            <a:ext cx="1686683" cy="35352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4728446" y="5661248"/>
            <a:ext cx="1656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8265" y="4333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Projection du vecteur sur </a:t>
            </a:r>
            <a:br>
              <a:rPr lang="fr-FR" dirty="0"/>
            </a:br>
            <a:r>
              <a:rPr lang="fr-FR" dirty="0"/>
              <a:t>les 3 dérivations standards</a:t>
            </a:r>
            <a:br>
              <a:rPr lang="fr-FR" dirty="0"/>
            </a:br>
            <a:endParaRPr lang="fr-FR" dirty="0"/>
          </a:p>
        </p:txBody>
      </p:sp>
      <p:sp>
        <p:nvSpPr>
          <p:cNvPr id="14" name="Triangle isocèle 13"/>
          <p:cNvSpPr/>
          <p:nvPr/>
        </p:nvSpPr>
        <p:spPr>
          <a:xfrm rot="10800000">
            <a:off x="1093515" y="2589331"/>
            <a:ext cx="3240360" cy="2592288"/>
          </a:xfrm>
          <a:prstGeom prst="triangle">
            <a:avLst>
              <a:gd name="adj" fmla="val 492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6" name="Ellipse 15"/>
          <p:cNvSpPr/>
          <p:nvPr/>
        </p:nvSpPr>
        <p:spPr>
          <a:xfrm>
            <a:off x="2623683" y="3597443"/>
            <a:ext cx="180021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cxnSp>
        <p:nvCxnSpPr>
          <p:cNvPr id="17" name="Connecteur droit avec flèche 16"/>
          <p:cNvCxnSpPr>
            <a:endCxn id="14" idx="1"/>
          </p:cNvCxnSpPr>
          <p:nvPr/>
        </p:nvCxnSpPr>
        <p:spPr>
          <a:xfrm>
            <a:off x="2713693" y="3669451"/>
            <a:ext cx="822389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4" idx="1"/>
          </p:cNvCxnSpPr>
          <p:nvPr/>
        </p:nvCxnSpPr>
        <p:spPr>
          <a:xfrm flipH="1">
            <a:off x="2461667" y="3885475"/>
            <a:ext cx="1074415" cy="7920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029619" y="4029491"/>
            <a:ext cx="432048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4" idx="1"/>
          </p:cNvCxnSpPr>
          <p:nvPr/>
        </p:nvCxnSpPr>
        <p:spPr>
          <a:xfrm flipH="1" flipV="1">
            <a:off x="3525164" y="2636187"/>
            <a:ext cx="10918" cy="12492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4" idx="1"/>
          </p:cNvCxnSpPr>
          <p:nvPr/>
        </p:nvCxnSpPr>
        <p:spPr>
          <a:xfrm flipH="1" flipV="1">
            <a:off x="2461668" y="3165395"/>
            <a:ext cx="1074414" cy="72008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615497" y="2606062"/>
            <a:ext cx="920585" cy="192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cxnSpLocks/>
            <a:endCxn id="14" idx="1"/>
          </p:cNvCxnSpPr>
          <p:nvPr/>
        </p:nvCxnSpPr>
        <p:spPr>
          <a:xfrm flipV="1">
            <a:off x="3326474" y="3885475"/>
            <a:ext cx="209608" cy="2805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33475" y="2104111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7030A0"/>
                </a:solidFill>
              </a:rPr>
              <a:t>-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31633" y="2615698"/>
            <a:ext cx="539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191972" y="5145573"/>
            <a:ext cx="539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398043" y="5172037"/>
            <a:ext cx="1138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555875" y="2060848"/>
            <a:ext cx="1138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807136" y="2457509"/>
            <a:ext cx="113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B050"/>
                </a:solidFill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2412" y="2116422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54522" y="5434518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63065" y="2116421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LA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61667" y="206084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I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072265" y="365061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III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164812" y="38401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II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62701" y="4620398"/>
            <a:ext cx="4655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Quelle est l’affirmation vraie? </a:t>
            </a:r>
          </a:p>
          <a:p>
            <a:pPr marL="342900" indent="-342900">
              <a:buFont typeface="+mj-lt"/>
              <a:buAutoNum type="alphaUcPeriod"/>
            </a:pPr>
            <a:r>
              <a:rPr lang="fr-FR" dirty="0"/>
              <a:t>L’onde est positive sur toutes les dérivations</a:t>
            </a:r>
          </a:p>
          <a:p>
            <a:pPr marL="342900" indent="-342900">
              <a:buFont typeface="+mj-lt"/>
              <a:buAutoNum type="alphaUcPeriod"/>
            </a:pPr>
            <a:r>
              <a:rPr lang="fr-FR" dirty="0"/>
              <a:t>L’onde est négative sur la dérivation III</a:t>
            </a:r>
          </a:p>
          <a:p>
            <a:pPr marL="342900" indent="-342900">
              <a:buFont typeface="+mj-lt"/>
              <a:buAutoNum type="alphaUcPeriod"/>
            </a:pPr>
            <a:r>
              <a:rPr lang="fr-FR" dirty="0"/>
              <a:t>L’onde est négative sur les dérivations I et II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940545" y="2892484"/>
            <a:ext cx="3951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noir: vecteur dipolaire unique</a:t>
            </a:r>
          </a:p>
          <a:p>
            <a:r>
              <a:rPr lang="fr-FR" dirty="0"/>
              <a:t>En rouge: projections du vecteur dipolaire unique sur les 3 dérivations standards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139F41-3876-4369-9F24-EADF9C81CA23}"/>
              </a:ext>
            </a:extLst>
          </p:cNvPr>
          <p:cNvSpPr txBox="1"/>
          <p:nvPr/>
        </p:nvSpPr>
        <p:spPr>
          <a:xfrm>
            <a:off x="626100" y="6450802"/>
            <a:ext cx="427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2"/>
              </a:rPr>
              <a:t>vidéo projection de vecteurs (</a:t>
            </a:r>
            <a:r>
              <a:rPr lang="fr-FR" dirty="0" err="1">
                <a:hlinkClick r:id="rId2"/>
              </a:rPr>
              <a:t>niv</a:t>
            </a:r>
            <a:r>
              <a:rPr lang="fr-FR" dirty="0">
                <a:hlinkClick r:id="rId2"/>
              </a:rPr>
              <a:t>. débutant)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41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41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Projection du vecteur sur </a:t>
            </a:r>
            <a:br>
              <a:rPr lang="fr-FR" dirty="0"/>
            </a:br>
            <a:r>
              <a:rPr lang="fr-FR" dirty="0"/>
              <a:t>les 3 dérivations standards</a:t>
            </a:r>
            <a:br>
              <a:rPr lang="fr-FR" dirty="0">
                <a:solidFill>
                  <a:srgbClr val="7030A0"/>
                </a:solidFill>
              </a:rPr>
            </a:b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794433" y="2135722"/>
            <a:ext cx="4062281" cy="3634409"/>
            <a:chOff x="-4682" y="1859321"/>
            <a:chExt cx="4062281" cy="3634409"/>
          </a:xfrm>
        </p:grpSpPr>
        <p:sp>
          <p:nvSpPr>
            <p:cNvPr id="14" name="Triangle isocèle 13"/>
            <p:cNvSpPr/>
            <p:nvPr/>
          </p:nvSpPr>
          <p:spPr>
            <a:xfrm rot="10800000">
              <a:off x="457200" y="2387804"/>
              <a:ext cx="3240360" cy="2592288"/>
            </a:xfrm>
            <a:prstGeom prst="triangle">
              <a:avLst>
                <a:gd name="adj" fmla="val 4924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987368" y="3395916"/>
              <a:ext cx="180021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avec flèche 16"/>
            <p:cNvCxnSpPr>
              <a:endCxn id="14" idx="1"/>
            </p:cNvCxnSpPr>
            <p:nvPr/>
          </p:nvCxnSpPr>
          <p:spPr>
            <a:xfrm>
              <a:off x="2077378" y="3467924"/>
              <a:ext cx="822389" cy="21602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>
              <a:stCxn id="14" idx="1"/>
            </p:cNvCxnSpPr>
            <p:nvPr/>
          </p:nvCxnSpPr>
          <p:spPr>
            <a:xfrm flipH="1">
              <a:off x="1825352" y="3683948"/>
              <a:ext cx="1074415" cy="7920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>
              <a:off x="1393304" y="3827964"/>
              <a:ext cx="432048" cy="64807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>
              <a:stCxn id="14" idx="1"/>
            </p:cNvCxnSpPr>
            <p:nvPr/>
          </p:nvCxnSpPr>
          <p:spPr>
            <a:xfrm flipH="1" flipV="1">
              <a:off x="2888849" y="2434660"/>
              <a:ext cx="10918" cy="124928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>
              <a:stCxn id="14" idx="1"/>
            </p:cNvCxnSpPr>
            <p:nvPr/>
          </p:nvCxnSpPr>
          <p:spPr>
            <a:xfrm flipH="1" flipV="1">
              <a:off x="1825353" y="2963868"/>
              <a:ext cx="1074414" cy="72008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1979182" y="2404535"/>
              <a:ext cx="920585" cy="1927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V="1">
              <a:off x="2690159" y="3668904"/>
              <a:ext cx="156409" cy="29555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97160" y="1902584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</a:rPr>
                <a:t>-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-4682" y="2414171"/>
              <a:ext cx="539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6">
                      <a:lumMod val="75000"/>
                    </a:schemeClr>
                  </a:solidFill>
                </a:rPr>
                <a:t>-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555657" y="4944046"/>
              <a:ext cx="539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761728" y="4970510"/>
              <a:ext cx="1138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00B050"/>
                  </a:solidFill>
                </a:rPr>
                <a:t>+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2919560" y="1859321"/>
              <a:ext cx="11380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7030A0"/>
                  </a:solidFill>
                </a:rPr>
                <a:t>+</a:t>
              </a: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3969936" y="2532383"/>
            <a:ext cx="1138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388" y="2191296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RA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17322" y="5509392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LL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09233" y="2305851"/>
            <a:ext cx="66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LA</a:t>
            </a:r>
          </a:p>
        </p:txBody>
      </p:sp>
      <p:sp>
        <p:nvSpPr>
          <p:cNvPr id="34" name="Forme libre 11"/>
          <p:cNvSpPr/>
          <p:nvPr/>
        </p:nvSpPr>
        <p:spPr>
          <a:xfrm flipV="1">
            <a:off x="4327471" y="3964965"/>
            <a:ext cx="397516" cy="391428"/>
          </a:xfrm>
          <a:custGeom>
            <a:avLst/>
            <a:gdLst>
              <a:gd name="connsiteX0" fmla="*/ 0 w 523907"/>
              <a:gd name="connsiteY0" fmla="*/ 300799 h 316553"/>
              <a:gd name="connsiteX1" fmla="*/ 276727 w 523907"/>
              <a:gd name="connsiteY1" fmla="*/ 10 h 316553"/>
              <a:gd name="connsiteX2" fmla="*/ 493295 w 523907"/>
              <a:gd name="connsiteY2" fmla="*/ 288768 h 316553"/>
              <a:gd name="connsiteX3" fmla="*/ 517358 w 523907"/>
              <a:gd name="connsiteY3" fmla="*/ 288768 h 31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07" h="316553">
                <a:moveTo>
                  <a:pt x="0" y="300799"/>
                </a:moveTo>
                <a:cubicBezTo>
                  <a:pt x="97255" y="151407"/>
                  <a:pt x="194511" y="2015"/>
                  <a:pt x="276727" y="10"/>
                </a:cubicBezTo>
                <a:cubicBezTo>
                  <a:pt x="358943" y="-1995"/>
                  <a:pt x="493295" y="288768"/>
                  <a:pt x="493295" y="288768"/>
                </a:cubicBezTo>
                <a:cubicBezTo>
                  <a:pt x="533400" y="336894"/>
                  <a:pt x="525379" y="312831"/>
                  <a:pt x="517358" y="288768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space réservé du contenu 2"/>
          <p:cNvSpPr>
            <a:spLocks noGrp="1"/>
          </p:cNvSpPr>
          <p:nvPr>
            <p:ph idx="1"/>
          </p:nvPr>
        </p:nvSpPr>
        <p:spPr>
          <a:xfrm>
            <a:off x="5375270" y="1902584"/>
            <a:ext cx="3768730" cy="4260190"/>
          </a:xfrm>
        </p:spPr>
        <p:txBody>
          <a:bodyPr>
            <a:normAutofit fontScale="85000" lnSpcReduction="10000"/>
          </a:bodyPr>
          <a:lstStyle/>
          <a:p>
            <a:r>
              <a:rPr lang="fr-FR" dirty="0">
                <a:solidFill>
                  <a:srgbClr val="7030A0"/>
                </a:solidFill>
              </a:rPr>
              <a:t>Dérivation I :  tracé positif (= vers le haut)</a:t>
            </a:r>
          </a:p>
          <a:p>
            <a:endParaRPr lang="fr-FR" dirty="0">
              <a:solidFill>
                <a:srgbClr val="7030A0"/>
              </a:solidFill>
            </a:endParaRP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Dérivation II :  tracé positif (= vers le haut)</a:t>
            </a:r>
          </a:p>
          <a:p>
            <a:endParaRPr lang="fr-FR" dirty="0">
              <a:solidFill>
                <a:srgbClr val="7030A0"/>
              </a:solidFill>
            </a:endParaRPr>
          </a:p>
          <a:p>
            <a:r>
              <a:rPr lang="fr-FR" dirty="0">
                <a:solidFill>
                  <a:srgbClr val="00B050"/>
                </a:solidFill>
              </a:rPr>
              <a:t>Dérivation I :  tracé négatif (= vers le bas)</a:t>
            </a:r>
          </a:p>
          <a:p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2360645" y="1455517"/>
            <a:ext cx="447869" cy="998434"/>
          </a:xfrm>
          <a:custGeom>
            <a:avLst/>
            <a:gdLst>
              <a:gd name="connsiteX0" fmla="*/ 0 w 447869"/>
              <a:gd name="connsiteY0" fmla="*/ 961112 h 998434"/>
              <a:gd name="connsiteX1" fmla="*/ 167951 w 447869"/>
              <a:gd name="connsiteY1" fmla="*/ 59 h 998434"/>
              <a:gd name="connsiteX2" fmla="*/ 447869 w 447869"/>
              <a:gd name="connsiteY2" fmla="*/ 998434 h 99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869" h="998434">
                <a:moveTo>
                  <a:pt x="0" y="961112"/>
                </a:moveTo>
                <a:cubicBezTo>
                  <a:pt x="46653" y="477475"/>
                  <a:pt x="93306" y="-6161"/>
                  <a:pt x="167951" y="59"/>
                </a:cubicBezTo>
                <a:cubicBezTo>
                  <a:pt x="242596" y="6279"/>
                  <a:pt x="345232" y="502356"/>
                  <a:pt x="447869" y="998434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1206321" y="3720160"/>
            <a:ext cx="447869" cy="998434"/>
          </a:xfrm>
          <a:custGeom>
            <a:avLst/>
            <a:gdLst>
              <a:gd name="connsiteX0" fmla="*/ 0 w 447869"/>
              <a:gd name="connsiteY0" fmla="*/ 961112 h 998434"/>
              <a:gd name="connsiteX1" fmla="*/ 167951 w 447869"/>
              <a:gd name="connsiteY1" fmla="*/ 59 h 998434"/>
              <a:gd name="connsiteX2" fmla="*/ 447869 w 447869"/>
              <a:gd name="connsiteY2" fmla="*/ 998434 h 99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869" h="998434">
                <a:moveTo>
                  <a:pt x="0" y="961112"/>
                </a:moveTo>
                <a:cubicBezTo>
                  <a:pt x="46653" y="477475"/>
                  <a:pt x="93306" y="-6161"/>
                  <a:pt x="167951" y="59"/>
                </a:cubicBezTo>
                <a:cubicBezTo>
                  <a:pt x="242596" y="6279"/>
                  <a:pt x="345232" y="502356"/>
                  <a:pt x="447869" y="998434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775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2204864"/>
            <a:ext cx="7772400" cy="3891136"/>
          </a:xfrm>
        </p:spPr>
        <p:txBody>
          <a:bodyPr>
            <a:normAutofit/>
          </a:bodyPr>
          <a:lstStyle/>
          <a:p>
            <a:r>
              <a:rPr lang="fr-FR" sz="2400" dirty="0"/>
              <a:t>Début de dépolarisation dans le </a:t>
            </a:r>
            <a:r>
              <a:rPr lang="fr-FR" sz="2400" b="1" dirty="0">
                <a:solidFill>
                  <a:srgbClr val="FF0000"/>
                </a:solidFill>
              </a:rPr>
              <a:t>nœud sinusal (NS ou NSA) dans l’oreillette droite </a:t>
            </a:r>
            <a:r>
              <a:rPr lang="fr-FR" sz="2400" dirty="0"/>
              <a:t>due à la présence de </a:t>
            </a:r>
            <a:r>
              <a:rPr lang="fr-FR" sz="2400" b="1" dirty="0">
                <a:solidFill>
                  <a:srgbClr val="FF0000"/>
                </a:solidFill>
              </a:rPr>
              <a:t>cellules pacemakers</a:t>
            </a:r>
          </a:p>
          <a:p>
            <a:pPr marL="0" indent="0">
              <a:buNone/>
            </a:pPr>
            <a:r>
              <a:rPr lang="fr-FR" b="1" dirty="0"/>
              <a:t>Propagation à travers le myocarde </a:t>
            </a:r>
          </a:p>
          <a:p>
            <a:pPr marL="0" indent="0">
              <a:buNone/>
            </a:pPr>
            <a:endParaRPr lang="fr-FR" sz="2400" b="1" dirty="0"/>
          </a:p>
        </p:txBody>
      </p:sp>
      <p:sp>
        <p:nvSpPr>
          <p:cNvPr id="3" name="Flèche droite 2"/>
          <p:cNvSpPr/>
          <p:nvPr/>
        </p:nvSpPr>
        <p:spPr>
          <a:xfrm>
            <a:off x="178701" y="3501008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95736" y="40466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Application à l’ECG</a:t>
            </a:r>
          </a:p>
        </p:txBody>
      </p:sp>
    </p:spTree>
    <p:extLst>
      <p:ext uri="{BB962C8B-B14F-4D97-AF65-F5344CB8AC3E}">
        <p14:creationId xmlns:p14="http://schemas.microsoft.com/office/powerpoint/2010/main" val="1067887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1196752"/>
            <a:ext cx="8134672" cy="4899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</a:rPr>
              <a:t>ECG = enregistrement de la propagation des courants électriques</a:t>
            </a:r>
          </a:p>
          <a:p>
            <a:pPr marL="0" indent="0">
              <a:buNone/>
            </a:pPr>
            <a:r>
              <a:rPr lang="fr-FR" sz="2400" b="1" dirty="0"/>
              <a:t>Théorie d’Einthoven: </a:t>
            </a:r>
            <a:r>
              <a:rPr lang="fr-FR" sz="2400" dirty="0"/>
              <a:t>à chaque instant, </a:t>
            </a:r>
            <a:r>
              <a:rPr lang="fr-FR" sz="2400" b="1" dirty="0"/>
              <a:t>l’intensité </a:t>
            </a:r>
            <a:r>
              <a:rPr lang="fr-FR" sz="2400" dirty="0"/>
              <a:t>(proportionnelle à la masse de </a:t>
            </a:r>
            <a:r>
              <a:rPr lang="fr-FR" sz="2400" u="sng" dirty="0"/>
              <a:t>myocarde </a:t>
            </a:r>
            <a:r>
              <a:rPr lang="fr-FR" sz="2400" dirty="0"/>
              <a:t>concernée) </a:t>
            </a:r>
            <a:r>
              <a:rPr lang="fr-FR" sz="2400" b="1" dirty="0"/>
              <a:t>et la direction</a:t>
            </a:r>
            <a:r>
              <a:rPr lang="fr-FR" sz="2400" dirty="0"/>
              <a:t> du courant peuvent être représentées par un vecteur</a:t>
            </a: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400" b="1" dirty="0"/>
          </a:p>
        </p:txBody>
      </p:sp>
      <p:sp>
        <p:nvSpPr>
          <p:cNvPr id="3" name="Flèche droite 2"/>
          <p:cNvSpPr/>
          <p:nvPr/>
        </p:nvSpPr>
        <p:spPr>
          <a:xfrm>
            <a:off x="217748" y="1700808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69775" y="4077072"/>
            <a:ext cx="7846641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La progression du courant </a:t>
            </a:r>
          </a:p>
          <a:p>
            <a:pPr algn="ctr"/>
            <a:r>
              <a:rPr lang="fr-FR" sz="2800" b="1" dirty="0"/>
              <a:t>dans le tissu nodal n’est </a:t>
            </a:r>
            <a:r>
              <a:rPr lang="fr-FR" sz="2800" b="1" u="sng" dirty="0"/>
              <a:t>pas</a:t>
            </a:r>
            <a:r>
              <a:rPr lang="fr-FR" sz="2800" b="1" dirty="0"/>
              <a:t> visible à l’ECG </a:t>
            </a:r>
          </a:p>
          <a:p>
            <a:pPr algn="ctr"/>
            <a:r>
              <a:rPr lang="fr-FR" sz="2800" dirty="0"/>
              <a:t>car peu de masse cellulaire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61315" y="408057"/>
            <a:ext cx="1021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/>
              <a:t>ECG</a:t>
            </a:r>
          </a:p>
        </p:txBody>
      </p:sp>
      <p:sp>
        <p:nvSpPr>
          <p:cNvPr id="6" name="Étoile à 5 branches 5"/>
          <p:cNvSpPr/>
          <p:nvPr/>
        </p:nvSpPr>
        <p:spPr>
          <a:xfrm>
            <a:off x="323528" y="3717032"/>
            <a:ext cx="576064" cy="72008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9940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773" y="116632"/>
            <a:ext cx="8229600" cy="1143000"/>
          </a:xfrm>
        </p:spPr>
        <p:txBody>
          <a:bodyPr/>
          <a:lstStyle/>
          <a:p>
            <a:r>
              <a:rPr lang="fr-FR" dirty="0"/>
              <a:t>ECG chien </a:t>
            </a:r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473624" y="3263505"/>
            <a:ext cx="8229600" cy="2985195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Ondes</a:t>
            </a:r>
            <a:r>
              <a:rPr lang="fr-FR" b="1" dirty="0"/>
              <a:t> (fluctuations)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p : </a:t>
            </a:r>
            <a:r>
              <a:rPr lang="fr-FR" b="1" u="sng" dirty="0">
                <a:solidFill>
                  <a:srgbClr val="FF0000"/>
                </a:solidFill>
              </a:rPr>
              <a:t>dépolarisation</a:t>
            </a:r>
            <a:r>
              <a:rPr lang="fr-FR" b="1" dirty="0">
                <a:solidFill>
                  <a:srgbClr val="FF0000"/>
                </a:solidFill>
              </a:rPr>
              <a:t> des oreillettes </a:t>
            </a:r>
          </a:p>
          <a:p>
            <a:pPr lvl="1"/>
            <a:r>
              <a:rPr lang="fr-FR" b="1" dirty="0" err="1">
                <a:solidFill>
                  <a:srgbClr val="FF0000"/>
                </a:solidFill>
              </a:rPr>
              <a:t>qRs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/>
              <a:t>ou </a:t>
            </a:r>
            <a:r>
              <a:rPr lang="fr-FR" b="1" dirty="0" err="1"/>
              <a:t>rS</a:t>
            </a:r>
            <a:r>
              <a:rPr lang="fr-FR" b="1" dirty="0"/>
              <a:t> (cheval)</a:t>
            </a:r>
            <a:r>
              <a:rPr lang="fr-FR" b="1" dirty="0">
                <a:solidFill>
                  <a:srgbClr val="FF0000"/>
                </a:solidFill>
              </a:rPr>
              <a:t>: complexe ventriculaire/</a:t>
            </a:r>
            <a:r>
              <a:rPr lang="fr-FR" b="1" u="sng" dirty="0">
                <a:solidFill>
                  <a:srgbClr val="FF0000"/>
                </a:solidFill>
              </a:rPr>
              <a:t> dépolarisation</a:t>
            </a:r>
            <a:r>
              <a:rPr lang="fr-FR" b="1" dirty="0">
                <a:solidFill>
                  <a:srgbClr val="FF0000"/>
                </a:solidFill>
              </a:rPr>
              <a:t> des  ventricules</a:t>
            </a:r>
          </a:p>
          <a:p>
            <a:pPr lvl="2"/>
            <a:r>
              <a:rPr lang="fr-FR" dirty="0"/>
              <a:t>q : onde négative avant R</a:t>
            </a:r>
          </a:p>
          <a:p>
            <a:pPr lvl="2"/>
            <a:r>
              <a:rPr lang="fr-FR" dirty="0"/>
              <a:t>R: première onde positive</a:t>
            </a:r>
          </a:p>
          <a:p>
            <a:pPr lvl="2"/>
            <a:r>
              <a:rPr lang="fr-FR" dirty="0"/>
              <a:t>s: onde négative après R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T : </a:t>
            </a:r>
            <a:r>
              <a:rPr lang="fr-FR" b="1" u="sng" dirty="0">
                <a:solidFill>
                  <a:srgbClr val="FF0000"/>
                </a:solidFill>
              </a:rPr>
              <a:t>repolarisation</a:t>
            </a:r>
            <a:r>
              <a:rPr lang="fr-FR" b="1" dirty="0">
                <a:solidFill>
                  <a:srgbClr val="FF0000"/>
                </a:solidFill>
              </a:rPr>
              <a:t> des ventricules</a:t>
            </a:r>
          </a:p>
          <a:p>
            <a:pPr lvl="1"/>
            <a:endParaRPr lang="fr-FR" dirty="0">
              <a:solidFill>
                <a:srgbClr val="7030A0"/>
              </a:solidFill>
            </a:endParaRPr>
          </a:p>
          <a:p>
            <a:pPr lvl="1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206735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 </a:t>
            </a:r>
            <a:r>
              <a:rPr lang="fr-FR" b="1" dirty="0"/>
              <a:t>II</a:t>
            </a:r>
            <a:r>
              <a:rPr lang="fr-FR" dirty="0"/>
              <a:t> </a:t>
            </a:r>
          </a:p>
        </p:txBody>
      </p:sp>
      <p:pic>
        <p:nvPicPr>
          <p:cNvPr id="3076" name="Picture 4" descr="ECG from a normal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8323"/>
            <a:ext cx="5019511" cy="136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11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79512" y="335875"/>
            <a:ext cx="8424936" cy="2655887"/>
          </a:xfrm>
        </p:spPr>
        <p:txBody>
          <a:bodyPr/>
          <a:lstStyle/>
          <a:p>
            <a:r>
              <a:rPr lang="fr-FR" dirty="0"/>
              <a:t>Composants de l’ECG</a:t>
            </a:r>
          </a:p>
          <a:p>
            <a:pPr lvl="1"/>
            <a:r>
              <a:rPr lang="fr-FR" dirty="0"/>
              <a:t> </a:t>
            </a:r>
            <a:r>
              <a:rPr lang="fr-FR" b="1" dirty="0"/>
              <a:t>onde p </a:t>
            </a:r>
            <a:r>
              <a:rPr lang="fr-FR" dirty="0"/>
              <a:t>(petit  «p»): dépolarisation oreillettes caudalement vers la gauche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3373684" y="2313914"/>
            <a:ext cx="3019126" cy="2827328"/>
            <a:chOff x="4577210" y="2313914"/>
            <a:chExt cx="4162363" cy="4056594"/>
          </a:xfrm>
        </p:grpSpPr>
        <p:grpSp>
          <p:nvGrpSpPr>
            <p:cNvPr id="3" name="Groupe 2"/>
            <p:cNvGrpSpPr/>
            <p:nvPr/>
          </p:nvGrpSpPr>
          <p:grpSpPr>
            <a:xfrm>
              <a:off x="4577210" y="2596932"/>
              <a:ext cx="4062281" cy="3773576"/>
              <a:chOff x="-4682" y="1859321"/>
              <a:chExt cx="4062281" cy="3773576"/>
            </a:xfrm>
          </p:grpSpPr>
          <p:sp>
            <p:nvSpPr>
              <p:cNvPr id="4" name="Triangle isocèle 3"/>
              <p:cNvSpPr/>
              <p:nvPr/>
            </p:nvSpPr>
            <p:spPr>
              <a:xfrm rot="10800000">
                <a:off x="457200" y="2387804"/>
                <a:ext cx="3240360" cy="2592288"/>
              </a:xfrm>
              <a:prstGeom prst="triangle">
                <a:avLst>
                  <a:gd name="adj" fmla="val 4924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" name="Ellipse 4"/>
              <p:cNvSpPr/>
              <p:nvPr/>
            </p:nvSpPr>
            <p:spPr>
              <a:xfrm>
                <a:off x="1987368" y="3395916"/>
                <a:ext cx="180021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cxnSp>
            <p:nvCxnSpPr>
              <p:cNvPr id="6" name="Connecteur droit avec flèche 5"/>
              <p:cNvCxnSpPr/>
              <p:nvPr/>
            </p:nvCxnSpPr>
            <p:spPr>
              <a:xfrm>
                <a:off x="2077377" y="3467925"/>
                <a:ext cx="165666" cy="73203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ZoneTexte 12"/>
              <p:cNvSpPr txBox="1"/>
              <p:nvPr/>
            </p:nvSpPr>
            <p:spPr>
              <a:xfrm>
                <a:off x="97160" y="1902584"/>
                <a:ext cx="576064" cy="66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>
                    <a:solidFill>
                      <a:srgbClr val="7030A0"/>
                    </a:solidFill>
                  </a:rPr>
                  <a:t>-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-4682" y="2414170"/>
                <a:ext cx="539389" cy="66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-</a:t>
                </a: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1555658" y="4944046"/>
                <a:ext cx="539389" cy="66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+</a:t>
                </a: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1761728" y="4970509"/>
                <a:ext cx="1138039" cy="66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>
                    <a:solidFill>
                      <a:srgbClr val="00B050"/>
                    </a:solidFill>
                  </a:rPr>
                  <a:t>+</a:t>
                </a: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2919560" y="1859321"/>
                <a:ext cx="1138039" cy="66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>
                    <a:solidFill>
                      <a:srgbClr val="7030A0"/>
                    </a:solidFill>
                  </a:rPr>
                  <a:t>+</a:t>
                </a:r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6416463" y="2313914"/>
              <a:ext cx="537846" cy="66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7030A0"/>
                  </a:solidFill>
                </a:rPr>
                <a:t>I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602905" y="4277543"/>
              <a:ext cx="745062" cy="66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00B050"/>
                  </a:solidFill>
                </a:rPr>
                <a:t>III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255116" y="4275185"/>
              <a:ext cx="537846" cy="66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chemeClr val="accent6">
                      <a:lumMod val="75000"/>
                    </a:schemeClr>
                  </a:solidFill>
                </a:rPr>
                <a:t>II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8163509" y="3018118"/>
              <a:ext cx="576064" cy="66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B050"/>
                  </a:solidFill>
                </a:rPr>
                <a:t>-</a:t>
              </a:r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241" y="2088615"/>
            <a:ext cx="2431711" cy="38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Bruits du cœur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 Auscultation cardiaque</a:t>
            </a:r>
          </a:p>
          <a:p>
            <a:endParaRPr lang="fr-FR" dirty="0"/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 2 bruits toujours audibles chez l’individu sain : </a:t>
            </a:r>
          </a:p>
          <a:p>
            <a:pPr lvl="2"/>
            <a:r>
              <a:rPr lang="fr-FR" dirty="0">
                <a:solidFill>
                  <a:srgbClr val="FF0000"/>
                </a:solidFill>
              </a:rPr>
              <a:t>B1 = </a:t>
            </a:r>
            <a:r>
              <a:rPr lang="fr-FR" dirty="0" err="1">
                <a:solidFill>
                  <a:srgbClr val="FF0000"/>
                </a:solidFill>
              </a:rPr>
              <a:t>Toum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sz="2200" dirty="0"/>
              <a:t>plus long et plus fort</a:t>
            </a:r>
            <a:endParaRPr lang="fr-FR" sz="1600" dirty="0"/>
          </a:p>
          <a:p>
            <a:pPr lvl="2"/>
            <a:r>
              <a:rPr lang="fr-FR" dirty="0">
                <a:solidFill>
                  <a:srgbClr val="FF0000"/>
                </a:solidFill>
              </a:rPr>
              <a:t>B2 = Ta</a:t>
            </a:r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r>
              <a:rPr lang="fr-FR" sz="3400" b="1" dirty="0"/>
              <a:t>B1 et B2 ont été les premiers à être identifiés mais ils ne sont pas 1</a:t>
            </a:r>
            <a:r>
              <a:rPr lang="fr-FR" sz="3400" b="1" baseline="30000" dirty="0"/>
              <a:t>er</a:t>
            </a:r>
            <a:r>
              <a:rPr lang="fr-FR" sz="3400" b="1" dirty="0"/>
              <a:t> et 2</a:t>
            </a:r>
            <a:r>
              <a:rPr lang="fr-FR" sz="3400" b="1" baseline="30000" dirty="0"/>
              <a:t>ème</a:t>
            </a:r>
            <a:r>
              <a:rPr lang="fr-FR" sz="3400" b="1" dirty="0"/>
              <a:t> dans le cycle cardiaque ! </a:t>
            </a:r>
          </a:p>
          <a:p>
            <a:pPr lvl="2"/>
            <a:endParaRPr lang="fr-FR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>
                <a:solidFill>
                  <a:prstClr val="black"/>
                </a:solidFill>
              </a:rPr>
              <a:t>4 bruits cardiaques </a:t>
            </a:r>
            <a:r>
              <a:rPr lang="fr-FR" b="1" dirty="0">
                <a:solidFill>
                  <a:prstClr val="black"/>
                </a:solidFill>
              </a:rPr>
              <a:t>maximum</a:t>
            </a:r>
            <a:r>
              <a:rPr lang="fr-FR" dirty="0">
                <a:solidFill>
                  <a:prstClr val="black"/>
                </a:solidFill>
              </a:rPr>
              <a:t> peuvent être entendus lors d’un cycle</a:t>
            </a:r>
          </a:p>
          <a:p>
            <a:pPr lvl="2"/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755576" y="3378695"/>
            <a:ext cx="7931224" cy="96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Étoile à 5 branches 3"/>
          <p:cNvSpPr/>
          <p:nvPr/>
        </p:nvSpPr>
        <p:spPr>
          <a:xfrm>
            <a:off x="395536" y="3018655"/>
            <a:ext cx="576064" cy="72008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2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fr-FR" dirty="0"/>
              <a:t>Composants de l’ECG</a:t>
            </a:r>
          </a:p>
          <a:p>
            <a:pPr lvl="1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onde p</a:t>
            </a:r>
          </a:p>
          <a:p>
            <a:pPr lvl="1"/>
            <a:r>
              <a:rPr lang="fr-FR" sz="2400" b="1" dirty="0"/>
              <a:t>Segment isoélectrique </a:t>
            </a:r>
            <a:r>
              <a:rPr lang="fr-FR" sz="2400" b="1" dirty="0" err="1"/>
              <a:t>pR</a:t>
            </a:r>
            <a:r>
              <a:rPr lang="fr-FR" sz="2400" b="1" dirty="0"/>
              <a:t> (</a:t>
            </a:r>
            <a:r>
              <a:rPr lang="fr-FR" sz="2400" b="1" dirty="0" err="1"/>
              <a:t>pq</a:t>
            </a:r>
            <a:r>
              <a:rPr lang="fr-FR" sz="2400" b="1" dirty="0"/>
              <a:t>): </a:t>
            </a:r>
            <a:r>
              <a:rPr lang="fr-FR" sz="2400" dirty="0"/>
              <a:t>passage ralenti dans le nœud auriculo-ventriculaire (NAV) </a:t>
            </a:r>
            <a:r>
              <a:rPr lang="fr-FR" sz="2000" dirty="0"/>
              <a:t>(ainsi que faisceau de </a:t>
            </a:r>
            <a:r>
              <a:rPr lang="fr-FR" sz="2000" dirty="0" err="1"/>
              <a:t>His</a:t>
            </a:r>
            <a:r>
              <a:rPr lang="fr-FR" sz="2000" dirty="0"/>
              <a:t> et réseau de Purkinje)</a:t>
            </a:r>
            <a:r>
              <a:rPr lang="fr-FR" sz="2400" dirty="0"/>
              <a:t>, qui </a:t>
            </a:r>
            <a:r>
              <a:rPr lang="fr-FR" sz="2400" b="1" dirty="0"/>
              <a:t>évite une synchronisation </a:t>
            </a:r>
            <a:r>
              <a:rPr lang="fr-FR" sz="2400" dirty="0"/>
              <a:t>des systoles auriculaires et ventriculaires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87529"/>
            <a:ext cx="2989312" cy="26512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040" y="3297581"/>
            <a:ext cx="2083165" cy="2593541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 flipV="1">
            <a:off x="1763688" y="5013174"/>
            <a:ext cx="648072" cy="4960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9484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4632" cy="5486400"/>
          </a:xfrm>
        </p:spPr>
        <p:txBody>
          <a:bodyPr/>
          <a:lstStyle/>
          <a:p>
            <a:r>
              <a:rPr lang="fr-FR" dirty="0"/>
              <a:t>Composants de l’ECG</a:t>
            </a:r>
          </a:p>
          <a:p>
            <a:pPr lvl="1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onde p</a:t>
            </a:r>
          </a:p>
          <a:p>
            <a:pPr lvl="1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Segment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pR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fr-FR" b="1" dirty="0"/>
              <a:t>Complexe </a:t>
            </a:r>
            <a:r>
              <a:rPr lang="fr-FR" b="1" dirty="0" err="1"/>
              <a:t>qRs</a:t>
            </a:r>
            <a:r>
              <a:rPr lang="fr-FR" b="1" dirty="0"/>
              <a:t> (ou </a:t>
            </a:r>
            <a:r>
              <a:rPr lang="fr-FR" b="1" dirty="0" err="1"/>
              <a:t>rS</a:t>
            </a:r>
            <a:r>
              <a:rPr lang="fr-FR" b="1" dirty="0"/>
              <a:t> chez le cheval) = </a:t>
            </a:r>
            <a:r>
              <a:rPr lang="fr-FR" sz="2400" b="1" dirty="0"/>
              <a:t>complexe ventriculaire/ dépolarisation ventriculaire</a:t>
            </a:r>
            <a:endParaRPr lang="fr-FR" sz="2400" dirty="0"/>
          </a:p>
          <a:p>
            <a:pPr lvl="1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149080"/>
            <a:ext cx="2083165" cy="259354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flipV="1">
            <a:off x="1977178" y="4077072"/>
            <a:ext cx="648072" cy="25202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6445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qRs</a:t>
            </a:r>
            <a:r>
              <a:rPr lang="fr-FR" dirty="0"/>
              <a:t> plus en détail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8520" y="1437378"/>
            <a:ext cx="8229600" cy="4525963"/>
          </a:xfrm>
        </p:spPr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08104" y="2636912"/>
            <a:ext cx="3384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1.Onde q:  Dépolarisation de la gauche vers la droite du septum et </a:t>
            </a:r>
            <a:r>
              <a:rPr lang="fr-FR" dirty="0" err="1"/>
              <a:t>crânialement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8541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qRs</a:t>
            </a:r>
            <a:r>
              <a:rPr lang="fr-FR" dirty="0"/>
              <a:t> plus en détail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80112" y="2348880"/>
            <a:ext cx="338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2.Onde R: </a:t>
            </a:r>
            <a:r>
              <a:rPr lang="fr-FR" dirty="0"/>
              <a:t>Dépolarisation du septum vers apex (principalement ventricule gauche) et de l’endocarde vers l’</a:t>
            </a:r>
            <a:r>
              <a:rPr lang="fr-FR" dirty="0" err="1"/>
              <a:t>épicarde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9D09C8-20A3-4BFC-9D7F-A76D617DD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626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qRs</a:t>
            </a:r>
            <a:r>
              <a:rPr lang="fr-FR" dirty="0"/>
              <a:t> plus en détail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 fontScale="70000" lnSpcReduction="20000"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b="1" dirty="0"/>
              <a:t>S n’est pas toujours visible </a:t>
            </a:r>
            <a:r>
              <a:rPr lang="fr-FR" dirty="0"/>
              <a:t>chez les animaux domestiques car le vecteur peut être perpendiculaire au plan frontal dans le système </a:t>
            </a:r>
            <a:r>
              <a:rPr lang="fr-FR" dirty="0" err="1"/>
              <a:t>hexaxial</a:t>
            </a:r>
            <a:r>
              <a:rPr lang="fr-FR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80112" y="2348880"/>
            <a:ext cx="338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3. </a:t>
            </a:r>
            <a:r>
              <a:rPr lang="fr-FR" b="1" dirty="0"/>
              <a:t>Onde S : </a:t>
            </a:r>
            <a:r>
              <a:rPr lang="fr-FR" dirty="0"/>
              <a:t>Dépolarisation de la base du cœur</a:t>
            </a:r>
          </a:p>
        </p:txBody>
      </p:sp>
    </p:spTree>
    <p:extLst>
      <p:ext uri="{BB962C8B-B14F-4D97-AF65-F5344CB8AC3E}">
        <p14:creationId xmlns:p14="http://schemas.microsoft.com/office/powerpoint/2010/main" val="14981856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fr-FR" dirty="0"/>
              <a:t>Composant de l’ECG</a:t>
            </a:r>
          </a:p>
          <a:p>
            <a:pPr lvl="1"/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 onde p</a:t>
            </a:r>
          </a:p>
          <a:p>
            <a:pPr lvl="1"/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Segment </a:t>
            </a:r>
            <a:r>
              <a:rPr lang="fr-FR" sz="1800" dirty="0" err="1">
                <a:solidFill>
                  <a:schemeClr val="bg1">
                    <a:lumMod val="75000"/>
                  </a:schemeClr>
                </a:solidFill>
              </a:rPr>
              <a:t>pr</a:t>
            </a: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Complexe </a:t>
            </a:r>
            <a:r>
              <a:rPr lang="fr-FR" sz="1800" dirty="0" err="1">
                <a:solidFill>
                  <a:schemeClr val="bg1">
                    <a:lumMod val="75000"/>
                  </a:schemeClr>
                </a:solidFill>
              </a:rPr>
              <a:t>qRs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 (ou </a:t>
            </a:r>
            <a:r>
              <a:rPr lang="fr-FR" sz="1800" dirty="0" err="1">
                <a:solidFill>
                  <a:schemeClr val="bg1">
                    <a:lumMod val="75000"/>
                  </a:schemeClr>
                </a:solidFill>
              </a:rPr>
              <a:t>rS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 chez le cheval) = complexe ventriculaire</a:t>
            </a:r>
          </a:p>
          <a:p>
            <a:pPr lvl="1"/>
            <a:r>
              <a:rPr lang="fr-FR" b="1" dirty="0"/>
              <a:t>Segment </a:t>
            </a:r>
            <a:r>
              <a:rPr lang="fr-FR" b="1" dirty="0" err="1"/>
              <a:t>sT</a:t>
            </a:r>
            <a:r>
              <a:rPr lang="fr-FR" b="1" dirty="0"/>
              <a:t> : temps de la systole ventriculaire</a:t>
            </a:r>
          </a:p>
          <a:p>
            <a:pPr lvl="2"/>
            <a:r>
              <a:rPr lang="fr-FR" b="1" dirty="0"/>
              <a:t>= tracé stable sur la ligne isoélectrique</a:t>
            </a:r>
          </a:p>
          <a:p>
            <a:pPr marL="914400" lvl="2" indent="0">
              <a:buNone/>
            </a:pPr>
            <a:r>
              <a:rPr lang="fr-FR" sz="1600" dirty="0">
                <a:solidFill>
                  <a:schemeClr val="accent1"/>
                </a:solidFill>
              </a:rPr>
              <a:t>Pour info : </a:t>
            </a:r>
            <a:r>
              <a:rPr lang="fr-FR" sz="1600" dirty="0"/>
              <a:t>une légère déviation de la ligne de base est physiologique chez le chien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789040"/>
            <a:ext cx="2083165" cy="259354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flipV="1">
            <a:off x="4716016" y="5517232"/>
            <a:ext cx="648072" cy="3600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8513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r>
              <a:rPr lang="fr-FR" dirty="0"/>
              <a:t>Composant de l’ECG</a:t>
            </a:r>
          </a:p>
          <a:p>
            <a:pPr lvl="1"/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 onde p</a:t>
            </a:r>
          </a:p>
          <a:p>
            <a:pPr lvl="1"/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Segment </a:t>
            </a:r>
            <a:r>
              <a:rPr lang="fr-FR" sz="1800" dirty="0" err="1">
                <a:solidFill>
                  <a:schemeClr val="bg1">
                    <a:lumMod val="75000"/>
                  </a:schemeClr>
                </a:solidFill>
              </a:rPr>
              <a:t>pr</a:t>
            </a: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Complexe </a:t>
            </a:r>
            <a:r>
              <a:rPr lang="fr-FR" sz="1800" dirty="0" err="1">
                <a:solidFill>
                  <a:schemeClr val="bg1">
                    <a:lumMod val="75000"/>
                  </a:schemeClr>
                </a:solidFill>
              </a:rPr>
              <a:t>qRs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 (ou </a:t>
            </a:r>
            <a:r>
              <a:rPr lang="fr-FR" sz="1800" dirty="0" err="1">
                <a:solidFill>
                  <a:schemeClr val="bg1">
                    <a:lumMod val="75000"/>
                  </a:schemeClr>
                </a:solidFill>
              </a:rPr>
              <a:t>rS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 chez le cheval) = complexe ventriculaire/ dépolarisation ventriculaire</a:t>
            </a:r>
          </a:p>
          <a:p>
            <a:pPr lvl="1"/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Segment st </a:t>
            </a:r>
          </a:p>
          <a:p>
            <a:pPr lvl="1"/>
            <a:r>
              <a:rPr lang="fr-FR" dirty="0"/>
              <a:t>Onde T : repolarisation ventricule</a:t>
            </a:r>
          </a:p>
          <a:p>
            <a:pPr lvl="2"/>
            <a:r>
              <a:rPr lang="fr-FR" b="1" dirty="0"/>
              <a:t>Repolarisation </a:t>
            </a:r>
            <a:r>
              <a:rPr lang="fr-FR" b="1" dirty="0" err="1"/>
              <a:t>épicarde</a:t>
            </a:r>
            <a:r>
              <a:rPr lang="fr-FR" b="1" dirty="0"/>
              <a:t> avant endocarde </a:t>
            </a:r>
            <a:r>
              <a:rPr lang="fr-FR" dirty="0"/>
              <a:t>= </a:t>
            </a:r>
            <a:r>
              <a:rPr lang="fr-FR" dirty="0" err="1"/>
              <a:t>épicarde</a:t>
            </a:r>
            <a:r>
              <a:rPr lang="fr-FR" dirty="0"/>
              <a:t> (qui contient vaisseaux sanguins) reste dépolarisé moins longtemps que l’endocarde</a:t>
            </a:r>
          </a:p>
          <a:p>
            <a:pPr lvl="2"/>
            <a:r>
              <a:rPr lang="fr-FR" b="1" dirty="0"/>
              <a:t>Repolarisation apex avant base </a:t>
            </a:r>
            <a:r>
              <a:rPr lang="fr-FR" sz="1800" dirty="0"/>
              <a:t>d’où une onde de même direction que R chez l’homme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331640" y="5229200"/>
            <a:ext cx="6336704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fr-FR" sz="2400" dirty="0"/>
              <a:t>L’onde t peut être </a:t>
            </a:r>
          </a:p>
          <a:p>
            <a:pPr lvl="1" algn="ctr"/>
            <a:r>
              <a:rPr lang="fr-FR" sz="2400" b="1" dirty="0">
                <a:solidFill>
                  <a:srgbClr val="FF0000"/>
                </a:solidFill>
              </a:rPr>
              <a:t>positive, négative ou </a:t>
            </a:r>
            <a:r>
              <a:rPr lang="fr-FR" sz="2400" b="1" dirty="0" err="1">
                <a:solidFill>
                  <a:srgbClr val="FF0000"/>
                </a:solidFill>
              </a:rPr>
              <a:t>biphasique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dirty="0"/>
              <a:t>chez le chien, le chat, le cheval et les ruminants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269173"/>
            <a:ext cx="1851814" cy="2305509"/>
          </a:xfrm>
          <a:prstGeom prst="rect">
            <a:avLst/>
          </a:prstGeom>
        </p:spPr>
      </p:pic>
      <p:sp>
        <p:nvSpPr>
          <p:cNvPr id="5" name="Étoile à 5 branches 4"/>
          <p:cNvSpPr/>
          <p:nvPr/>
        </p:nvSpPr>
        <p:spPr>
          <a:xfrm>
            <a:off x="1043608" y="4869160"/>
            <a:ext cx="576064" cy="72008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0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403648" y="2060848"/>
            <a:ext cx="7054552" cy="1224136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rgbClr val="FF0000"/>
                </a:solidFill>
              </a:rPr>
              <a:t>La repolarisation des oreillettes </a:t>
            </a:r>
            <a:r>
              <a:rPr lang="fr-FR" sz="2400" dirty="0"/>
              <a:t>n’est pas visible à l’ECG car elle se produit au même moment que la dépolarisation ventriculaire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1043608" y="1628800"/>
            <a:ext cx="576064" cy="72008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9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780928"/>
            <a:ext cx="3215680" cy="27132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Particularités du cheval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8995" y="1628800"/>
            <a:ext cx="59150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fr-FR" sz="2400" dirty="0"/>
              <a:t>Le cœur n’est pas inscrit dans le triangle d’Einthoven (angle de 90° avec l'axe du sternum)</a:t>
            </a:r>
            <a:endParaRPr lang="fr-FR" sz="2000" dirty="0"/>
          </a:p>
          <a:p>
            <a:pPr marL="457200" lvl="1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400" dirty="0"/>
          </a:p>
          <a:p>
            <a:pPr marL="457200" lvl="1" indent="0">
              <a:buNone/>
            </a:pPr>
            <a:r>
              <a:rPr lang="fr-FR" sz="2400" dirty="0"/>
              <a:t>Amélioration de la technique par Dubois: </a:t>
            </a:r>
            <a:r>
              <a:rPr lang="fr-FR" sz="2400" b="1" dirty="0"/>
              <a:t>Positionnement des électrodes sur la masse musculaire </a:t>
            </a:r>
            <a:r>
              <a:rPr lang="fr-FR" sz="2400" dirty="0"/>
              <a:t>des épaules G et D (mi-distance entre le garrot et la pointe de l’épaule) et </a:t>
            </a:r>
            <a:r>
              <a:rPr lang="fr-FR" sz="2400" b="1" dirty="0"/>
              <a:t>sur l’appendice </a:t>
            </a:r>
            <a:r>
              <a:rPr lang="fr-FR" sz="2400" b="1" dirty="0" err="1"/>
              <a:t>xyphoïde</a:t>
            </a:r>
            <a:endParaRPr lang="fr-FR" sz="2400" b="1" dirty="0"/>
          </a:p>
        </p:txBody>
      </p:sp>
      <p:sp>
        <p:nvSpPr>
          <p:cNvPr id="4" name="Flèche droite 3"/>
          <p:cNvSpPr/>
          <p:nvPr/>
        </p:nvSpPr>
        <p:spPr>
          <a:xfrm>
            <a:off x="528995" y="421473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A236651-0E5D-48ED-A9DD-CA284F797CD2}"/>
              </a:ext>
            </a:extLst>
          </p:cNvPr>
          <p:cNvSpPr/>
          <p:nvPr/>
        </p:nvSpPr>
        <p:spPr>
          <a:xfrm>
            <a:off x="7020272" y="36450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B0CB4E4-B339-4E81-94E3-31D2E5B41FAD}"/>
              </a:ext>
            </a:extLst>
          </p:cNvPr>
          <p:cNvSpPr/>
          <p:nvPr/>
        </p:nvSpPr>
        <p:spPr>
          <a:xfrm>
            <a:off x="7278381" y="424650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07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ECG du cheval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358865"/>
            <a:ext cx="8229600" cy="452596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149080"/>
            <a:ext cx="7292929" cy="2232248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611560" y="2132856"/>
            <a:ext cx="7359432" cy="1446214"/>
            <a:chOff x="395536" y="1966359"/>
            <a:chExt cx="7359432" cy="1446214"/>
          </a:xfrm>
        </p:grpSpPr>
        <p:grpSp>
          <p:nvGrpSpPr>
            <p:cNvPr id="6" name="Groupe 5"/>
            <p:cNvGrpSpPr/>
            <p:nvPr/>
          </p:nvGrpSpPr>
          <p:grpSpPr>
            <a:xfrm>
              <a:off x="395536" y="1966359"/>
              <a:ext cx="3254976" cy="1390633"/>
              <a:chOff x="395536" y="1966359"/>
              <a:chExt cx="3254976" cy="1390633"/>
            </a:xfrm>
          </p:grpSpPr>
          <p:sp>
            <p:nvSpPr>
              <p:cNvPr id="16" name="Forme libre 15"/>
              <p:cNvSpPr/>
              <p:nvPr/>
            </p:nvSpPr>
            <p:spPr>
              <a:xfrm>
                <a:off x="395536" y="2111216"/>
                <a:ext cx="864096" cy="270855"/>
              </a:xfrm>
              <a:custGeom>
                <a:avLst/>
                <a:gdLst>
                  <a:gd name="connsiteX0" fmla="*/ 0 w 999460"/>
                  <a:gd name="connsiteY0" fmla="*/ 242124 h 270855"/>
                  <a:gd name="connsiteX1" fmla="*/ 212651 w 999460"/>
                  <a:gd name="connsiteY1" fmla="*/ 135798 h 270855"/>
                  <a:gd name="connsiteX2" fmla="*/ 333153 w 999460"/>
                  <a:gd name="connsiteY2" fmla="*/ 15296 h 270855"/>
                  <a:gd name="connsiteX3" fmla="*/ 446567 w 999460"/>
                  <a:gd name="connsiteY3" fmla="*/ 135798 h 270855"/>
                  <a:gd name="connsiteX4" fmla="*/ 588334 w 999460"/>
                  <a:gd name="connsiteY4" fmla="*/ 1119 h 270855"/>
                  <a:gd name="connsiteX5" fmla="*/ 751367 w 999460"/>
                  <a:gd name="connsiteY5" fmla="*/ 227947 h 270855"/>
                  <a:gd name="connsiteX6" fmla="*/ 999460 w 999460"/>
                  <a:gd name="connsiteY6" fmla="*/ 270477 h 27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9460" h="270855">
                    <a:moveTo>
                      <a:pt x="0" y="242124"/>
                    </a:moveTo>
                    <a:cubicBezTo>
                      <a:pt x="78563" y="207863"/>
                      <a:pt x="157126" y="173603"/>
                      <a:pt x="212651" y="135798"/>
                    </a:cubicBezTo>
                    <a:cubicBezTo>
                      <a:pt x="268176" y="97993"/>
                      <a:pt x="294167" y="15296"/>
                      <a:pt x="333153" y="15296"/>
                    </a:cubicBezTo>
                    <a:cubicBezTo>
                      <a:pt x="372139" y="15296"/>
                      <a:pt x="404037" y="138161"/>
                      <a:pt x="446567" y="135798"/>
                    </a:cubicBezTo>
                    <a:cubicBezTo>
                      <a:pt x="489097" y="133435"/>
                      <a:pt x="537534" y="-14239"/>
                      <a:pt x="588334" y="1119"/>
                    </a:cubicBezTo>
                    <a:cubicBezTo>
                      <a:pt x="639134" y="16477"/>
                      <a:pt x="682846" y="183054"/>
                      <a:pt x="751367" y="227947"/>
                    </a:cubicBezTo>
                    <a:cubicBezTo>
                      <a:pt x="819888" y="272840"/>
                      <a:pt x="909674" y="271658"/>
                      <a:pt x="999460" y="270477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7" name="Connecteur droit 16"/>
              <p:cNvCxnSpPr/>
              <p:nvPr/>
            </p:nvCxnSpPr>
            <p:spPr>
              <a:xfrm flipV="1">
                <a:off x="1469740" y="2111405"/>
                <a:ext cx="120288" cy="26972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1590028" y="2111216"/>
                <a:ext cx="101652" cy="121208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flipV="1">
                <a:off x="1698040" y="2358865"/>
                <a:ext cx="60176" cy="99812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>
                <a:off x="1758216" y="2381133"/>
                <a:ext cx="9931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orme libre 20"/>
              <p:cNvSpPr/>
              <p:nvPr/>
            </p:nvSpPr>
            <p:spPr>
              <a:xfrm>
                <a:off x="2757377" y="1966359"/>
                <a:ext cx="893135" cy="727750"/>
              </a:xfrm>
              <a:custGeom>
                <a:avLst/>
                <a:gdLst>
                  <a:gd name="connsiteX0" fmla="*/ 0 w 893135"/>
                  <a:gd name="connsiteY0" fmla="*/ 415334 h 727750"/>
                  <a:gd name="connsiteX1" fmla="*/ 141767 w 893135"/>
                  <a:gd name="connsiteY1" fmla="*/ 713046 h 727750"/>
                  <a:gd name="connsiteX2" fmla="*/ 283535 w 893135"/>
                  <a:gd name="connsiteY2" fmla="*/ 4208 h 727750"/>
                  <a:gd name="connsiteX3" fmla="*/ 453656 w 893135"/>
                  <a:gd name="connsiteY3" fmla="*/ 422422 h 727750"/>
                  <a:gd name="connsiteX4" fmla="*/ 893135 w 893135"/>
                  <a:gd name="connsiteY4" fmla="*/ 500394 h 72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3135" h="727750">
                    <a:moveTo>
                      <a:pt x="0" y="415334"/>
                    </a:moveTo>
                    <a:cubicBezTo>
                      <a:pt x="47255" y="598450"/>
                      <a:pt x="94511" y="781567"/>
                      <a:pt x="141767" y="713046"/>
                    </a:cubicBezTo>
                    <a:cubicBezTo>
                      <a:pt x="189023" y="644525"/>
                      <a:pt x="231554" y="52645"/>
                      <a:pt x="283535" y="4208"/>
                    </a:cubicBezTo>
                    <a:cubicBezTo>
                      <a:pt x="335517" y="-44229"/>
                      <a:pt x="352056" y="339724"/>
                      <a:pt x="453656" y="422422"/>
                    </a:cubicBezTo>
                    <a:cubicBezTo>
                      <a:pt x="555256" y="505120"/>
                      <a:pt x="724195" y="502757"/>
                      <a:pt x="893135" y="500394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2" name="Connecteur droit 21"/>
              <p:cNvCxnSpPr>
                <a:stCxn id="16" idx="6"/>
              </p:cNvCxnSpPr>
              <p:nvPr/>
            </p:nvCxnSpPr>
            <p:spPr>
              <a:xfrm flipV="1">
                <a:off x="1259632" y="2381133"/>
                <a:ext cx="216024" cy="56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e 6"/>
            <p:cNvGrpSpPr/>
            <p:nvPr/>
          </p:nvGrpSpPr>
          <p:grpSpPr>
            <a:xfrm>
              <a:off x="4499992" y="2021940"/>
              <a:ext cx="3254976" cy="1390633"/>
              <a:chOff x="395536" y="1966359"/>
              <a:chExt cx="3254976" cy="1390633"/>
            </a:xfrm>
          </p:grpSpPr>
          <p:sp>
            <p:nvSpPr>
              <p:cNvPr id="9" name="Forme libre 8"/>
              <p:cNvSpPr/>
              <p:nvPr/>
            </p:nvSpPr>
            <p:spPr>
              <a:xfrm>
                <a:off x="395536" y="2111216"/>
                <a:ext cx="864096" cy="270855"/>
              </a:xfrm>
              <a:custGeom>
                <a:avLst/>
                <a:gdLst>
                  <a:gd name="connsiteX0" fmla="*/ 0 w 999460"/>
                  <a:gd name="connsiteY0" fmla="*/ 242124 h 270855"/>
                  <a:gd name="connsiteX1" fmla="*/ 212651 w 999460"/>
                  <a:gd name="connsiteY1" fmla="*/ 135798 h 270855"/>
                  <a:gd name="connsiteX2" fmla="*/ 333153 w 999460"/>
                  <a:gd name="connsiteY2" fmla="*/ 15296 h 270855"/>
                  <a:gd name="connsiteX3" fmla="*/ 446567 w 999460"/>
                  <a:gd name="connsiteY3" fmla="*/ 135798 h 270855"/>
                  <a:gd name="connsiteX4" fmla="*/ 588334 w 999460"/>
                  <a:gd name="connsiteY4" fmla="*/ 1119 h 270855"/>
                  <a:gd name="connsiteX5" fmla="*/ 751367 w 999460"/>
                  <a:gd name="connsiteY5" fmla="*/ 227947 h 270855"/>
                  <a:gd name="connsiteX6" fmla="*/ 999460 w 999460"/>
                  <a:gd name="connsiteY6" fmla="*/ 270477 h 27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9460" h="270855">
                    <a:moveTo>
                      <a:pt x="0" y="242124"/>
                    </a:moveTo>
                    <a:cubicBezTo>
                      <a:pt x="78563" y="207863"/>
                      <a:pt x="157126" y="173603"/>
                      <a:pt x="212651" y="135798"/>
                    </a:cubicBezTo>
                    <a:cubicBezTo>
                      <a:pt x="268176" y="97993"/>
                      <a:pt x="294167" y="15296"/>
                      <a:pt x="333153" y="15296"/>
                    </a:cubicBezTo>
                    <a:cubicBezTo>
                      <a:pt x="372139" y="15296"/>
                      <a:pt x="404037" y="138161"/>
                      <a:pt x="446567" y="135798"/>
                    </a:cubicBezTo>
                    <a:cubicBezTo>
                      <a:pt x="489097" y="133435"/>
                      <a:pt x="537534" y="-14239"/>
                      <a:pt x="588334" y="1119"/>
                    </a:cubicBezTo>
                    <a:cubicBezTo>
                      <a:pt x="639134" y="16477"/>
                      <a:pt x="682846" y="183054"/>
                      <a:pt x="751367" y="227947"/>
                    </a:cubicBezTo>
                    <a:cubicBezTo>
                      <a:pt x="819888" y="272840"/>
                      <a:pt x="909674" y="271658"/>
                      <a:pt x="999460" y="270477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" name="Connecteur droit 9"/>
              <p:cNvCxnSpPr/>
              <p:nvPr/>
            </p:nvCxnSpPr>
            <p:spPr>
              <a:xfrm flipV="1">
                <a:off x="1469740" y="2111405"/>
                <a:ext cx="120288" cy="26972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1590028" y="2111216"/>
                <a:ext cx="101652" cy="121208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 flipV="1">
                <a:off x="1698040" y="2358865"/>
                <a:ext cx="60176" cy="99812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1758216" y="2381133"/>
                <a:ext cx="9931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orme libre 13"/>
              <p:cNvSpPr/>
              <p:nvPr/>
            </p:nvSpPr>
            <p:spPr>
              <a:xfrm>
                <a:off x="2757377" y="1966359"/>
                <a:ext cx="893135" cy="727750"/>
              </a:xfrm>
              <a:custGeom>
                <a:avLst/>
                <a:gdLst>
                  <a:gd name="connsiteX0" fmla="*/ 0 w 893135"/>
                  <a:gd name="connsiteY0" fmla="*/ 415334 h 727750"/>
                  <a:gd name="connsiteX1" fmla="*/ 141767 w 893135"/>
                  <a:gd name="connsiteY1" fmla="*/ 713046 h 727750"/>
                  <a:gd name="connsiteX2" fmla="*/ 283535 w 893135"/>
                  <a:gd name="connsiteY2" fmla="*/ 4208 h 727750"/>
                  <a:gd name="connsiteX3" fmla="*/ 453656 w 893135"/>
                  <a:gd name="connsiteY3" fmla="*/ 422422 h 727750"/>
                  <a:gd name="connsiteX4" fmla="*/ 893135 w 893135"/>
                  <a:gd name="connsiteY4" fmla="*/ 500394 h 72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3135" h="727750">
                    <a:moveTo>
                      <a:pt x="0" y="415334"/>
                    </a:moveTo>
                    <a:cubicBezTo>
                      <a:pt x="47255" y="598450"/>
                      <a:pt x="94511" y="781567"/>
                      <a:pt x="141767" y="713046"/>
                    </a:cubicBezTo>
                    <a:cubicBezTo>
                      <a:pt x="189023" y="644525"/>
                      <a:pt x="231554" y="52645"/>
                      <a:pt x="283535" y="4208"/>
                    </a:cubicBezTo>
                    <a:cubicBezTo>
                      <a:pt x="335517" y="-44229"/>
                      <a:pt x="352056" y="339724"/>
                      <a:pt x="453656" y="422422"/>
                    </a:cubicBezTo>
                    <a:cubicBezTo>
                      <a:pt x="555256" y="505120"/>
                      <a:pt x="724195" y="502757"/>
                      <a:pt x="893135" y="500394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" name="Connecteur droit 14"/>
              <p:cNvCxnSpPr>
                <a:stCxn id="9" idx="6"/>
              </p:cNvCxnSpPr>
              <p:nvPr/>
            </p:nvCxnSpPr>
            <p:spPr>
              <a:xfrm flipV="1">
                <a:off x="1259632" y="2381133"/>
                <a:ext cx="216024" cy="56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Connecteur droit 7"/>
            <p:cNvCxnSpPr>
              <a:stCxn id="21" idx="4"/>
            </p:cNvCxnSpPr>
            <p:nvPr/>
          </p:nvCxnSpPr>
          <p:spPr>
            <a:xfrm flipV="1">
              <a:off x="3650512" y="2420888"/>
              <a:ext cx="849480" cy="4586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ZoneTexte 22"/>
          <p:cNvSpPr txBox="1"/>
          <p:nvPr/>
        </p:nvSpPr>
        <p:spPr>
          <a:xfrm flipH="1">
            <a:off x="655395" y="1908381"/>
            <a:ext cx="6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p1</a:t>
            </a:r>
          </a:p>
        </p:txBody>
      </p:sp>
      <p:sp>
        <p:nvSpPr>
          <p:cNvPr id="24" name="ZoneTexte 23"/>
          <p:cNvSpPr txBox="1"/>
          <p:nvPr/>
        </p:nvSpPr>
        <p:spPr>
          <a:xfrm flipH="1">
            <a:off x="1000406" y="1899250"/>
            <a:ext cx="6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630275" y="189925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003614" y="311764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952066" y="186094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04558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Bruits B1 et B2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2895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/>
              <a:t>Les bruits B1 et B2 </a:t>
            </a:r>
            <a:r>
              <a:rPr lang="fr-FR" sz="2800" b="1" dirty="0"/>
              <a:t>suivent immédiatement la </a:t>
            </a:r>
            <a:r>
              <a:rPr lang="fr-FR" sz="2800" b="1" dirty="0">
                <a:solidFill>
                  <a:srgbClr val="FF0000"/>
                </a:solidFill>
              </a:rPr>
              <a:t>fermeture de valves/valvules cardiaques</a:t>
            </a:r>
            <a:r>
              <a:rPr lang="fr-FR" sz="2800" b="1" dirty="0"/>
              <a:t>.</a:t>
            </a:r>
          </a:p>
          <a:p>
            <a:pPr marL="0" indent="0">
              <a:buNone/>
            </a:pPr>
            <a:endParaRPr lang="fr-FR" sz="2800" dirty="0"/>
          </a:p>
          <a:p>
            <a:pPr lvl="1"/>
            <a:r>
              <a:rPr lang="fr-FR" sz="2400" dirty="0"/>
              <a:t>B1 suit la </a:t>
            </a:r>
            <a:r>
              <a:rPr lang="fr-FR" sz="2400" b="1" dirty="0"/>
              <a:t>fermeture des valves auriculoventriculaires (AV) </a:t>
            </a:r>
          </a:p>
          <a:p>
            <a:pPr marL="457200" lvl="1" indent="0">
              <a:buNone/>
            </a:pPr>
            <a:r>
              <a:rPr lang="fr-FR" sz="2400" b="1" dirty="0">
                <a:solidFill>
                  <a:srgbClr val="FF0000"/>
                </a:solidFill>
              </a:rPr>
              <a:t>= début systole ventriculaire</a:t>
            </a:r>
          </a:p>
          <a:p>
            <a:pPr marL="457200" lvl="1" indent="0">
              <a:buNone/>
            </a:pPr>
            <a:endParaRPr lang="fr-FR" sz="2400" b="1" dirty="0">
              <a:solidFill>
                <a:srgbClr val="FF0000"/>
              </a:solidFill>
            </a:endParaRPr>
          </a:p>
          <a:p>
            <a:pPr lvl="1"/>
            <a:r>
              <a:rPr lang="fr-FR" sz="2400" dirty="0"/>
              <a:t>B2 suit la </a:t>
            </a:r>
            <a:r>
              <a:rPr lang="fr-FR" sz="2400" b="1" dirty="0"/>
              <a:t>fermeture des valvules sigmoïdes</a:t>
            </a:r>
          </a:p>
          <a:p>
            <a:pPr marL="457200" lvl="1" indent="0">
              <a:buNone/>
            </a:pPr>
            <a:r>
              <a:rPr lang="fr-FR" sz="2400" b="1" dirty="0"/>
              <a:t> </a:t>
            </a:r>
            <a:r>
              <a:rPr lang="fr-FR" sz="2400" b="1" dirty="0">
                <a:solidFill>
                  <a:srgbClr val="FF0000"/>
                </a:solidFill>
              </a:rPr>
              <a:t>= fin systole/ début diastole ventriculaire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87625" y="4437112"/>
            <a:ext cx="741682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On n’entend pas un claquement de valves ! </a:t>
            </a:r>
          </a:p>
        </p:txBody>
      </p:sp>
      <p:sp>
        <p:nvSpPr>
          <p:cNvPr id="5" name="AutoShape 2" descr="Résultat de recherche d'images pour &quot;panneau atten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981172" cy="9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1" y="4396778"/>
            <a:ext cx="653059" cy="65305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18509" y="5805264"/>
            <a:ext cx="2676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Lien </a:t>
            </a:r>
            <a:r>
              <a:rPr lang="fr-FR" dirty="0" err="1"/>
              <a:t>Youtube</a:t>
            </a:r>
            <a:r>
              <a:rPr lang="fr-FR" dirty="0"/>
              <a:t> pour écouter</a:t>
            </a:r>
            <a:endParaRPr lang="fr-FR" dirty="0">
              <a:hlinkClick r:id="rId4"/>
            </a:endParaRPr>
          </a:p>
          <a:p>
            <a:pPr algn="ctr"/>
            <a:r>
              <a:rPr lang="fr-FR" dirty="0">
                <a:hlinkClick r:id="rId4"/>
              </a:rPr>
              <a:t>B1 B2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247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ECG du cheval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358865"/>
            <a:ext cx="8229600" cy="452596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sz="2800" dirty="0"/>
              <a:t>p1 et p2 = onde p </a:t>
            </a:r>
            <a:r>
              <a:rPr lang="fr-FR" sz="2800" b="1" dirty="0"/>
              <a:t>biphasique/bifide</a:t>
            </a:r>
            <a:r>
              <a:rPr lang="fr-FR" sz="2800" dirty="0"/>
              <a:t> </a:t>
            </a:r>
          </a:p>
          <a:p>
            <a:pPr lvl="1"/>
            <a:r>
              <a:rPr lang="fr-FR" sz="1400" dirty="0"/>
              <a:t>p1: dépolarisation de l’oreillette droite</a:t>
            </a:r>
          </a:p>
          <a:p>
            <a:pPr lvl="1"/>
            <a:r>
              <a:rPr lang="fr-FR" sz="1400" dirty="0"/>
              <a:t>p2: passage à l’oreillette gauche</a:t>
            </a:r>
          </a:p>
          <a:p>
            <a:pPr lvl="1"/>
            <a:endParaRPr lang="fr-FR" sz="2400" dirty="0"/>
          </a:p>
          <a:p>
            <a:r>
              <a:rPr lang="fr-FR" sz="1800" b="1" dirty="0">
                <a:solidFill>
                  <a:srgbClr val="00B050"/>
                </a:solidFill>
              </a:rPr>
              <a:t>Remarque : </a:t>
            </a:r>
            <a:r>
              <a:rPr lang="fr-FR" sz="1800" dirty="0" err="1"/>
              <a:t>Wandering</a:t>
            </a:r>
            <a:r>
              <a:rPr lang="fr-FR" sz="1800" dirty="0"/>
              <a:t> pacemaker possible car le pacemaker n’est pas toujours au niveau du nœud sinusal (6 points possibles chez le cheval)</a:t>
            </a:r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34" name="Groupe 33"/>
          <p:cNvGrpSpPr/>
          <p:nvPr/>
        </p:nvGrpSpPr>
        <p:grpSpPr>
          <a:xfrm>
            <a:off x="395536" y="1966359"/>
            <a:ext cx="7359432" cy="1446214"/>
            <a:chOff x="395536" y="1966359"/>
            <a:chExt cx="7359432" cy="1446214"/>
          </a:xfrm>
        </p:grpSpPr>
        <p:grpSp>
          <p:nvGrpSpPr>
            <p:cNvPr id="23" name="Groupe 22"/>
            <p:cNvGrpSpPr/>
            <p:nvPr/>
          </p:nvGrpSpPr>
          <p:grpSpPr>
            <a:xfrm>
              <a:off x="395536" y="1966359"/>
              <a:ext cx="3254976" cy="1390633"/>
              <a:chOff x="395536" y="1966359"/>
              <a:chExt cx="3254976" cy="1390633"/>
            </a:xfrm>
          </p:grpSpPr>
          <p:sp>
            <p:nvSpPr>
              <p:cNvPr id="5" name="Forme libre 4"/>
              <p:cNvSpPr/>
              <p:nvPr/>
            </p:nvSpPr>
            <p:spPr>
              <a:xfrm>
                <a:off x="395536" y="2111216"/>
                <a:ext cx="864096" cy="270855"/>
              </a:xfrm>
              <a:custGeom>
                <a:avLst/>
                <a:gdLst>
                  <a:gd name="connsiteX0" fmla="*/ 0 w 999460"/>
                  <a:gd name="connsiteY0" fmla="*/ 242124 h 270855"/>
                  <a:gd name="connsiteX1" fmla="*/ 212651 w 999460"/>
                  <a:gd name="connsiteY1" fmla="*/ 135798 h 270855"/>
                  <a:gd name="connsiteX2" fmla="*/ 333153 w 999460"/>
                  <a:gd name="connsiteY2" fmla="*/ 15296 h 270855"/>
                  <a:gd name="connsiteX3" fmla="*/ 446567 w 999460"/>
                  <a:gd name="connsiteY3" fmla="*/ 135798 h 270855"/>
                  <a:gd name="connsiteX4" fmla="*/ 588334 w 999460"/>
                  <a:gd name="connsiteY4" fmla="*/ 1119 h 270855"/>
                  <a:gd name="connsiteX5" fmla="*/ 751367 w 999460"/>
                  <a:gd name="connsiteY5" fmla="*/ 227947 h 270855"/>
                  <a:gd name="connsiteX6" fmla="*/ 999460 w 999460"/>
                  <a:gd name="connsiteY6" fmla="*/ 270477 h 27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9460" h="270855">
                    <a:moveTo>
                      <a:pt x="0" y="242124"/>
                    </a:moveTo>
                    <a:cubicBezTo>
                      <a:pt x="78563" y="207863"/>
                      <a:pt x="157126" y="173603"/>
                      <a:pt x="212651" y="135798"/>
                    </a:cubicBezTo>
                    <a:cubicBezTo>
                      <a:pt x="268176" y="97993"/>
                      <a:pt x="294167" y="15296"/>
                      <a:pt x="333153" y="15296"/>
                    </a:cubicBezTo>
                    <a:cubicBezTo>
                      <a:pt x="372139" y="15296"/>
                      <a:pt x="404037" y="138161"/>
                      <a:pt x="446567" y="135798"/>
                    </a:cubicBezTo>
                    <a:cubicBezTo>
                      <a:pt x="489097" y="133435"/>
                      <a:pt x="537534" y="-14239"/>
                      <a:pt x="588334" y="1119"/>
                    </a:cubicBezTo>
                    <a:cubicBezTo>
                      <a:pt x="639134" y="16477"/>
                      <a:pt x="682846" y="183054"/>
                      <a:pt x="751367" y="227947"/>
                    </a:cubicBezTo>
                    <a:cubicBezTo>
                      <a:pt x="819888" y="272840"/>
                      <a:pt x="909674" y="271658"/>
                      <a:pt x="999460" y="270477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" name="Connecteur droit 6"/>
              <p:cNvCxnSpPr/>
              <p:nvPr/>
            </p:nvCxnSpPr>
            <p:spPr>
              <a:xfrm flipV="1">
                <a:off x="1469740" y="2111405"/>
                <a:ext cx="120288" cy="26972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1590028" y="2111216"/>
                <a:ext cx="101652" cy="121208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 flipV="1">
                <a:off x="1698040" y="2358865"/>
                <a:ext cx="60176" cy="99812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1758216" y="2381133"/>
                <a:ext cx="9931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orme libre 16"/>
              <p:cNvSpPr/>
              <p:nvPr/>
            </p:nvSpPr>
            <p:spPr>
              <a:xfrm>
                <a:off x="2757377" y="1966359"/>
                <a:ext cx="893135" cy="727750"/>
              </a:xfrm>
              <a:custGeom>
                <a:avLst/>
                <a:gdLst>
                  <a:gd name="connsiteX0" fmla="*/ 0 w 893135"/>
                  <a:gd name="connsiteY0" fmla="*/ 415334 h 727750"/>
                  <a:gd name="connsiteX1" fmla="*/ 141767 w 893135"/>
                  <a:gd name="connsiteY1" fmla="*/ 713046 h 727750"/>
                  <a:gd name="connsiteX2" fmla="*/ 283535 w 893135"/>
                  <a:gd name="connsiteY2" fmla="*/ 4208 h 727750"/>
                  <a:gd name="connsiteX3" fmla="*/ 453656 w 893135"/>
                  <a:gd name="connsiteY3" fmla="*/ 422422 h 727750"/>
                  <a:gd name="connsiteX4" fmla="*/ 893135 w 893135"/>
                  <a:gd name="connsiteY4" fmla="*/ 500394 h 72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3135" h="727750">
                    <a:moveTo>
                      <a:pt x="0" y="415334"/>
                    </a:moveTo>
                    <a:cubicBezTo>
                      <a:pt x="47255" y="598450"/>
                      <a:pt x="94511" y="781567"/>
                      <a:pt x="141767" y="713046"/>
                    </a:cubicBezTo>
                    <a:cubicBezTo>
                      <a:pt x="189023" y="644525"/>
                      <a:pt x="231554" y="52645"/>
                      <a:pt x="283535" y="4208"/>
                    </a:cubicBezTo>
                    <a:cubicBezTo>
                      <a:pt x="335517" y="-44229"/>
                      <a:pt x="352056" y="339724"/>
                      <a:pt x="453656" y="422422"/>
                    </a:cubicBezTo>
                    <a:cubicBezTo>
                      <a:pt x="555256" y="505120"/>
                      <a:pt x="724195" y="502757"/>
                      <a:pt x="893135" y="500394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1" name="Connecteur droit 20"/>
              <p:cNvCxnSpPr>
                <a:stCxn id="5" idx="6"/>
              </p:cNvCxnSpPr>
              <p:nvPr/>
            </p:nvCxnSpPr>
            <p:spPr>
              <a:xfrm flipV="1">
                <a:off x="1259632" y="2381133"/>
                <a:ext cx="216024" cy="56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e 23"/>
            <p:cNvGrpSpPr/>
            <p:nvPr/>
          </p:nvGrpSpPr>
          <p:grpSpPr>
            <a:xfrm>
              <a:off x="4499992" y="2021940"/>
              <a:ext cx="3254976" cy="1390633"/>
              <a:chOff x="395536" y="1966359"/>
              <a:chExt cx="3254976" cy="1390633"/>
            </a:xfrm>
          </p:grpSpPr>
          <p:sp>
            <p:nvSpPr>
              <p:cNvPr id="25" name="Forme libre 24"/>
              <p:cNvSpPr/>
              <p:nvPr/>
            </p:nvSpPr>
            <p:spPr>
              <a:xfrm>
                <a:off x="395536" y="2111216"/>
                <a:ext cx="864096" cy="270855"/>
              </a:xfrm>
              <a:custGeom>
                <a:avLst/>
                <a:gdLst>
                  <a:gd name="connsiteX0" fmla="*/ 0 w 999460"/>
                  <a:gd name="connsiteY0" fmla="*/ 242124 h 270855"/>
                  <a:gd name="connsiteX1" fmla="*/ 212651 w 999460"/>
                  <a:gd name="connsiteY1" fmla="*/ 135798 h 270855"/>
                  <a:gd name="connsiteX2" fmla="*/ 333153 w 999460"/>
                  <a:gd name="connsiteY2" fmla="*/ 15296 h 270855"/>
                  <a:gd name="connsiteX3" fmla="*/ 446567 w 999460"/>
                  <a:gd name="connsiteY3" fmla="*/ 135798 h 270855"/>
                  <a:gd name="connsiteX4" fmla="*/ 588334 w 999460"/>
                  <a:gd name="connsiteY4" fmla="*/ 1119 h 270855"/>
                  <a:gd name="connsiteX5" fmla="*/ 751367 w 999460"/>
                  <a:gd name="connsiteY5" fmla="*/ 227947 h 270855"/>
                  <a:gd name="connsiteX6" fmla="*/ 999460 w 999460"/>
                  <a:gd name="connsiteY6" fmla="*/ 270477 h 27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9460" h="270855">
                    <a:moveTo>
                      <a:pt x="0" y="242124"/>
                    </a:moveTo>
                    <a:cubicBezTo>
                      <a:pt x="78563" y="207863"/>
                      <a:pt x="157126" y="173603"/>
                      <a:pt x="212651" y="135798"/>
                    </a:cubicBezTo>
                    <a:cubicBezTo>
                      <a:pt x="268176" y="97993"/>
                      <a:pt x="294167" y="15296"/>
                      <a:pt x="333153" y="15296"/>
                    </a:cubicBezTo>
                    <a:cubicBezTo>
                      <a:pt x="372139" y="15296"/>
                      <a:pt x="404037" y="138161"/>
                      <a:pt x="446567" y="135798"/>
                    </a:cubicBezTo>
                    <a:cubicBezTo>
                      <a:pt x="489097" y="133435"/>
                      <a:pt x="537534" y="-14239"/>
                      <a:pt x="588334" y="1119"/>
                    </a:cubicBezTo>
                    <a:cubicBezTo>
                      <a:pt x="639134" y="16477"/>
                      <a:pt x="682846" y="183054"/>
                      <a:pt x="751367" y="227947"/>
                    </a:cubicBezTo>
                    <a:cubicBezTo>
                      <a:pt x="819888" y="272840"/>
                      <a:pt x="909674" y="271658"/>
                      <a:pt x="999460" y="270477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6" name="Connecteur droit 25"/>
              <p:cNvCxnSpPr/>
              <p:nvPr/>
            </p:nvCxnSpPr>
            <p:spPr>
              <a:xfrm flipV="1">
                <a:off x="1469740" y="2111405"/>
                <a:ext cx="120288" cy="26972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1590028" y="2111216"/>
                <a:ext cx="101652" cy="121208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flipV="1">
                <a:off x="1698040" y="2358865"/>
                <a:ext cx="60176" cy="99812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>
                <a:off x="1758216" y="2381133"/>
                <a:ext cx="9931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orme libre 29"/>
              <p:cNvSpPr/>
              <p:nvPr/>
            </p:nvSpPr>
            <p:spPr>
              <a:xfrm>
                <a:off x="2757377" y="1966359"/>
                <a:ext cx="893135" cy="727750"/>
              </a:xfrm>
              <a:custGeom>
                <a:avLst/>
                <a:gdLst>
                  <a:gd name="connsiteX0" fmla="*/ 0 w 893135"/>
                  <a:gd name="connsiteY0" fmla="*/ 415334 h 727750"/>
                  <a:gd name="connsiteX1" fmla="*/ 141767 w 893135"/>
                  <a:gd name="connsiteY1" fmla="*/ 713046 h 727750"/>
                  <a:gd name="connsiteX2" fmla="*/ 283535 w 893135"/>
                  <a:gd name="connsiteY2" fmla="*/ 4208 h 727750"/>
                  <a:gd name="connsiteX3" fmla="*/ 453656 w 893135"/>
                  <a:gd name="connsiteY3" fmla="*/ 422422 h 727750"/>
                  <a:gd name="connsiteX4" fmla="*/ 893135 w 893135"/>
                  <a:gd name="connsiteY4" fmla="*/ 500394 h 72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3135" h="727750">
                    <a:moveTo>
                      <a:pt x="0" y="415334"/>
                    </a:moveTo>
                    <a:cubicBezTo>
                      <a:pt x="47255" y="598450"/>
                      <a:pt x="94511" y="781567"/>
                      <a:pt x="141767" y="713046"/>
                    </a:cubicBezTo>
                    <a:cubicBezTo>
                      <a:pt x="189023" y="644525"/>
                      <a:pt x="231554" y="52645"/>
                      <a:pt x="283535" y="4208"/>
                    </a:cubicBezTo>
                    <a:cubicBezTo>
                      <a:pt x="335517" y="-44229"/>
                      <a:pt x="352056" y="339724"/>
                      <a:pt x="453656" y="422422"/>
                    </a:cubicBezTo>
                    <a:cubicBezTo>
                      <a:pt x="555256" y="505120"/>
                      <a:pt x="724195" y="502757"/>
                      <a:pt x="893135" y="500394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1" name="Connecteur droit 30"/>
              <p:cNvCxnSpPr>
                <a:stCxn id="25" idx="6"/>
              </p:cNvCxnSpPr>
              <p:nvPr/>
            </p:nvCxnSpPr>
            <p:spPr>
              <a:xfrm flipV="1">
                <a:off x="1259632" y="2381133"/>
                <a:ext cx="216024" cy="56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Connecteur droit 32"/>
            <p:cNvCxnSpPr>
              <a:stCxn id="17" idx="4"/>
            </p:cNvCxnSpPr>
            <p:nvPr/>
          </p:nvCxnSpPr>
          <p:spPr>
            <a:xfrm flipV="1">
              <a:off x="3650512" y="2420888"/>
              <a:ext cx="849480" cy="4586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/>
          <p:cNvSpPr txBox="1"/>
          <p:nvPr/>
        </p:nvSpPr>
        <p:spPr>
          <a:xfrm flipH="1">
            <a:off x="388382" y="1763694"/>
            <a:ext cx="6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p1</a:t>
            </a:r>
          </a:p>
        </p:txBody>
      </p:sp>
      <p:sp>
        <p:nvSpPr>
          <p:cNvPr id="32" name="ZoneTexte 31"/>
          <p:cNvSpPr txBox="1"/>
          <p:nvPr/>
        </p:nvSpPr>
        <p:spPr>
          <a:xfrm flipH="1">
            <a:off x="733393" y="1754563"/>
            <a:ext cx="6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3855411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211" y="4423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Particularité du cheval </a:t>
            </a:r>
            <a:br>
              <a:rPr lang="fr-FR" dirty="0"/>
            </a:br>
            <a:r>
              <a:rPr lang="fr-FR" sz="3600" dirty="0"/>
              <a:t>et des </a:t>
            </a:r>
            <a:r>
              <a:rPr lang="fr-FR" sz="3600" b="1" u="sng" dirty="0">
                <a:solidFill>
                  <a:srgbClr val="FF0000"/>
                </a:solidFill>
              </a:rPr>
              <a:t>ongulés en général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211" y="1484784"/>
            <a:ext cx="8229600" cy="4525963"/>
          </a:xfrm>
        </p:spPr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</a:rPr>
              <a:t>Complexe </a:t>
            </a:r>
            <a:r>
              <a:rPr lang="fr-FR" sz="2800" b="1" dirty="0" err="1">
                <a:solidFill>
                  <a:srgbClr val="FF0000"/>
                </a:solidFill>
              </a:rPr>
              <a:t>rS</a:t>
            </a:r>
            <a:r>
              <a:rPr lang="fr-FR" sz="2800" b="1" dirty="0">
                <a:solidFill>
                  <a:srgbClr val="FF0000"/>
                </a:solidFill>
              </a:rPr>
              <a:t>  </a:t>
            </a:r>
            <a:r>
              <a:rPr lang="fr-FR" sz="2800" dirty="0">
                <a:solidFill>
                  <a:srgbClr val="FF0000"/>
                </a:solidFill>
              </a:rPr>
              <a:t>très différent de l’Homme ou des carnivores </a:t>
            </a:r>
            <a:r>
              <a:rPr lang="fr-FR" sz="2400" dirty="0"/>
              <a:t>car l’onde dominante est négative</a:t>
            </a:r>
          </a:p>
          <a:p>
            <a:pPr lvl="1"/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210" y="2522719"/>
            <a:ext cx="4052569" cy="257715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3" y="5373215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</a:t>
            </a:r>
            <a:r>
              <a:rPr lang="fr-FR" b="1" dirty="0">
                <a:solidFill>
                  <a:srgbClr val="FF0000"/>
                </a:solidFill>
              </a:rPr>
              <a:t>réseau de Purkinje est très développé </a:t>
            </a:r>
            <a:r>
              <a:rPr lang="fr-FR" dirty="0"/>
              <a:t>induisant une dépolarisation quasiment instantanée de tout le myocarde </a:t>
            </a:r>
            <a:r>
              <a:rPr lang="fr-FR" b="1" dirty="0">
                <a:solidFill>
                  <a:srgbClr val="FF0000"/>
                </a:solidFill>
              </a:rPr>
              <a:t>= vecteur nul</a:t>
            </a:r>
          </a:p>
          <a:p>
            <a:endParaRPr lang="fr-FR" dirty="0"/>
          </a:p>
          <a:p>
            <a:r>
              <a:rPr lang="fr-FR" dirty="0"/>
              <a:t>L’onde négative correspond à la dépolarisation de la base du cœur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828906"/>
            <a:ext cx="2281806" cy="240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783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Particularités du cheval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b="1" dirty="0">
                <a:solidFill>
                  <a:srgbClr val="FF0000"/>
                </a:solidFill>
              </a:rPr>
              <a:t>Onde T : fréquemment </a:t>
            </a:r>
            <a:r>
              <a:rPr lang="fr-FR" b="1" dirty="0" err="1">
                <a:solidFill>
                  <a:srgbClr val="FF0000"/>
                </a:solidFill>
              </a:rPr>
              <a:t>biphasique</a:t>
            </a:r>
            <a:endParaRPr lang="fr-FR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fr-FR" sz="2400" dirty="0"/>
              <a:t>La forme de l’onde T peut varier au cours de l’effort. </a:t>
            </a:r>
          </a:p>
          <a:p>
            <a:pPr lvl="1"/>
            <a:endParaRPr lang="fr-FR" b="1" dirty="0">
              <a:solidFill>
                <a:srgbClr val="FF0000"/>
              </a:solidFill>
            </a:endParaRPr>
          </a:p>
          <a:p>
            <a:pPr lvl="1"/>
            <a:endParaRPr lang="fr-FR" b="1" dirty="0">
              <a:solidFill>
                <a:srgbClr val="FF0000"/>
              </a:solidFill>
            </a:endParaRP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Fréquence cardiaque basse: </a:t>
            </a:r>
            <a:r>
              <a:rPr lang="fr-FR" sz="2400" dirty="0"/>
              <a:t>environ 30-35 </a:t>
            </a:r>
            <a:r>
              <a:rPr lang="fr-FR" sz="2400" dirty="0" err="1"/>
              <a:t>Batt</a:t>
            </a:r>
            <a:r>
              <a:rPr lang="fr-FR" sz="2400" dirty="0"/>
              <a:t>/min due à un </a:t>
            </a:r>
            <a:r>
              <a:rPr lang="fr-FR" sz="2400" b="1" dirty="0"/>
              <a:t>tonus vagal </a:t>
            </a:r>
            <a:r>
              <a:rPr lang="fr-FR" sz="2400" dirty="0"/>
              <a:t>très important chez cette espèce</a:t>
            </a:r>
          </a:p>
          <a:p>
            <a:pPr marL="914400" lvl="2" indent="0">
              <a:buNone/>
            </a:pPr>
            <a:endParaRPr lang="fr-FR" sz="2800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6146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250" y="116632"/>
            <a:ext cx="8229600" cy="1143000"/>
          </a:xfrm>
        </p:spPr>
        <p:txBody>
          <a:bodyPr/>
          <a:lstStyle/>
          <a:p>
            <a:r>
              <a:rPr lang="fr-FR" dirty="0"/>
              <a:t>Particularités du cheval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0250" y="1168450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fr-FR" sz="2400" b="1" dirty="0">
                <a:solidFill>
                  <a:srgbClr val="FF0000"/>
                </a:solidFill>
              </a:rPr>
              <a:t>Bloc auriculo-ventriculaires (BAV) </a:t>
            </a:r>
            <a:r>
              <a:rPr lang="fr-FR" sz="2400" b="1" u="sng" dirty="0">
                <a:solidFill>
                  <a:srgbClr val="FF0000"/>
                </a:solidFill>
              </a:rPr>
              <a:t>physiologiques  </a:t>
            </a:r>
            <a:r>
              <a:rPr lang="fr-FR" sz="2400" dirty="0"/>
              <a:t>fréquents liés au </a:t>
            </a:r>
            <a:r>
              <a:rPr lang="fr-FR" sz="2400" b="1" dirty="0"/>
              <a:t>fort tonus vagal </a:t>
            </a:r>
            <a:r>
              <a:rPr lang="fr-FR" sz="2400" dirty="0"/>
              <a:t>du cheval qui </a:t>
            </a:r>
          </a:p>
          <a:p>
            <a:pPr lvl="2"/>
            <a:r>
              <a:rPr lang="fr-FR" b="1" dirty="0"/>
              <a:t>ralentit</a:t>
            </a:r>
            <a:r>
              <a:rPr lang="fr-FR" dirty="0"/>
              <a:t> (BAV I)  ou </a:t>
            </a:r>
          </a:p>
          <a:p>
            <a:pPr lvl="2"/>
            <a:r>
              <a:rPr lang="fr-FR" b="1" dirty="0"/>
              <a:t>bloque</a:t>
            </a:r>
            <a:r>
              <a:rPr lang="fr-FR" dirty="0"/>
              <a:t> (BAV II)  </a:t>
            </a:r>
          </a:p>
          <a:p>
            <a:pPr marL="914400" lvl="2" indent="0">
              <a:buNone/>
            </a:pPr>
            <a:r>
              <a:rPr lang="fr-FR" dirty="0"/>
              <a:t>la </a:t>
            </a:r>
            <a:r>
              <a:rPr lang="fr-FR" b="1" dirty="0"/>
              <a:t>propagation de l’onde </a:t>
            </a:r>
            <a:r>
              <a:rPr lang="fr-FR" dirty="0"/>
              <a:t>de dépolarisation des oreillettes aux ventricules.</a:t>
            </a:r>
          </a:p>
          <a:p>
            <a:pPr marL="914400" lvl="2" indent="0">
              <a:buNone/>
            </a:pPr>
            <a:endParaRPr lang="fr-FR" dirty="0"/>
          </a:p>
          <a:p>
            <a:pPr algn="ctr"/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1763688" y="6126560"/>
            <a:ext cx="5760640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2" algn="ctr"/>
            <a:r>
              <a:rPr lang="fr-FR" sz="2400" b="1" dirty="0"/>
              <a:t>BAV physiologiques disparaissent à l’effort  </a:t>
            </a:r>
          </a:p>
        </p:txBody>
      </p:sp>
      <p:sp>
        <p:nvSpPr>
          <p:cNvPr id="5" name="Étoile à 5 branches 4"/>
          <p:cNvSpPr/>
          <p:nvPr/>
        </p:nvSpPr>
        <p:spPr>
          <a:xfrm>
            <a:off x="1547664" y="5907286"/>
            <a:ext cx="360040" cy="45010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070" y="3556642"/>
            <a:ext cx="4381859" cy="23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6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en pratique</a:t>
            </a:r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fr-FR" sz="2400" dirty="0"/>
              <a:t>Cheval : debout!</a:t>
            </a:r>
          </a:p>
          <a:p>
            <a:r>
              <a:rPr lang="fr-FR" sz="2400" dirty="0"/>
              <a:t>Chien, chat : </a:t>
            </a:r>
            <a:r>
              <a:rPr lang="fr-FR" sz="2400" b="1" dirty="0"/>
              <a:t>décubitus latéral droit </a:t>
            </a:r>
            <a:r>
              <a:rPr lang="fr-FR" sz="2400" dirty="0"/>
              <a:t>avec membres antérieurs perpendiculaire au corps et membre postérieurs légèrement fléchis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04893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5A38C9-6BE1-4CB3-895D-51F0A20E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634738-5905-4AFF-9627-4DEFEFEB0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7616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en pratique</a:t>
            </a:r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Classiquement, on utilise </a:t>
            </a:r>
            <a:r>
              <a:rPr lang="fr-FR" b="1" dirty="0">
                <a:solidFill>
                  <a:srgbClr val="FF0000"/>
                </a:solidFill>
              </a:rPr>
              <a:t>4 électrodes</a:t>
            </a:r>
          </a:p>
          <a:p>
            <a:pPr lvl="2"/>
            <a:r>
              <a:rPr lang="fr-FR" dirty="0"/>
              <a:t>Rouge (épaule droite ou au-dessus du coude)</a:t>
            </a:r>
          </a:p>
          <a:p>
            <a:pPr lvl="2"/>
            <a:r>
              <a:rPr lang="fr-FR" dirty="0"/>
              <a:t>Jaune (épaule gauche ou au-dessus du coude)</a:t>
            </a:r>
          </a:p>
          <a:p>
            <a:pPr lvl="2"/>
            <a:r>
              <a:rPr lang="fr-FR" dirty="0"/>
              <a:t>Vert (appendice xiphoïde ou au-dessus du genou)</a:t>
            </a:r>
          </a:p>
          <a:p>
            <a:pPr lvl="2"/>
            <a:r>
              <a:rPr lang="fr-FR" dirty="0"/>
              <a:t>Noir (position indifférente)</a:t>
            </a:r>
          </a:p>
          <a:p>
            <a:pPr marL="914400" lvl="2" indent="0">
              <a:buNone/>
            </a:pPr>
            <a:r>
              <a:rPr lang="fr-FR" sz="1800" dirty="0">
                <a:solidFill>
                  <a:srgbClr val="00B050"/>
                </a:solidFill>
              </a:rPr>
              <a:t>Remarque : </a:t>
            </a:r>
            <a:r>
              <a:rPr lang="fr-FR" sz="1800" dirty="0"/>
              <a:t>ce code couleur est européen </a:t>
            </a:r>
          </a:p>
        </p:txBody>
      </p:sp>
    </p:spTree>
    <p:extLst>
      <p:ext uri="{BB962C8B-B14F-4D97-AF65-F5344CB8AC3E}">
        <p14:creationId xmlns:p14="http://schemas.microsoft.com/office/powerpoint/2010/main" val="11444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Bruits B1 et B2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fr-FR" sz="2600" dirty="0"/>
              <a:t>B1 et B2 sont dus aux </a:t>
            </a:r>
            <a:r>
              <a:rPr lang="fr-FR" sz="2600" b="1" dirty="0">
                <a:solidFill>
                  <a:srgbClr val="FF0000"/>
                </a:solidFill>
              </a:rPr>
              <a:t>tensions exercées </a:t>
            </a:r>
            <a:r>
              <a:rPr lang="fr-FR" sz="2600" dirty="0"/>
              <a:t>par la masse sanguine sur les </a:t>
            </a:r>
            <a:r>
              <a:rPr lang="fr-FR" sz="2600" b="1" dirty="0">
                <a:solidFill>
                  <a:srgbClr val="FF0000"/>
                </a:solidFill>
              </a:rPr>
              <a:t>parois </a:t>
            </a:r>
            <a:r>
              <a:rPr lang="fr-FR" sz="2600" b="1" dirty="0"/>
              <a:t>des ventricules</a:t>
            </a:r>
            <a:r>
              <a:rPr lang="fr-FR" sz="2600" dirty="0"/>
              <a:t> ou des </a:t>
            </a:r>
            <a:r>
              <a:rPr lang="fr-FR" sz="2600" b="1" dirty="0"/>
              <a:t>gros vaisseaux </a:t>
            </a:r>
            <a:r>
              <a:rPr lang="fr-FR" sz="2600" dirty="0"/>
              <a:t>(aorte et artères pulmonaires)</a:t>
            </a:r>
            <a:r>
              <a:rPr lang="fr-FR" sz="2600" b="1" dirty="0"/>
              <a:t> </a:t>
            </a:r>
            <a:r>
              <a:rPr lang="fr-FR" sz="2600" dirty="0"/>
              <a:t>suite à la fermeture brutale des valves. </a:t>
            </a:r>
          </a:p>
          <a:p>
            <a:endParaRPr lang="fr-FR" dirty="0"/>
          </a:p>
          <a:p>
            <a:r>
              <a:rPr lang="fr-FR" sz="2600" dirty="0"/>
              <a:t>Les vibrations générées par les parois des ventricules ou des gros vaisseaux se </a:t>
            </a:r>
            <a:r>
              <a:rPr lang="fr-FR" sz="2600" b="1" dirty="0"/>
              <a:t>propagent</a:t>
            </a:r>
            <a:r>
              <a:rPr lang="fr-FR" sz="2600" dirty="0"/>
              <a:t> ensuite dans la </a:t>
            </a:r>
            <a:r>
              <a:rPr lang="fr-FR" sz="2600" b="1" dirty="0"/>
              <a:t>cage thoracique</a:t>
            </a:r>
          </a:p>
          <a:p>
            <a:endParaRPr lang="fr-FR" dirty="0"/>
          </a:p>
          <a:p>
            <a:pPr marL="0" indent="0">
              <a:lnSpc>
                <a:spcPct val="110000"/>
              </a:lnSpc>
              <a:buNone/>
            </a:pPr>
            <a:r>
              <a:rPr lang="fr-FR" sz="1800" b="1" dirty="0">
                <a:solidFill>
                  <a:srgbClr val="00B050"/>
                </a:solidFill>
              </a:rPr>
              <a:t>Remarque :  </a:t>
            </a:r>
            <a:r>
              <a:rPr lang="fr-FR" sz="1800" dirty="0"/>
              <a:t>les fermetures des valves aortiques et pulmonaires peuvent être très légèrement décalées ce qui entraîne alors une division de B2 en 2 bruits très rapprochés. </a:t>
            </a:r>
          </a:p>
        </p:txBody>
      </p:sp>
    </p:spTree>
    <p:extLst>
      <p:ext uri="{BB962C8B-B14F-4D97-AF65-F5344CB8AC3E}">
        <p14:creationId xmlns:p14="http://schemas.microsoft.com/office/powerpoint/2010/main" val="776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153" y="-15799"/>
            <a:ext cx="8229600" cy="1143000"/>
          </a:xfrm>
        </p:spPr>
        <p:txBody>
          <a:bodyPr/>
          <a:lstStyle/>
          <a:p>
            <a:r>
              <a:rPr lang="fr-FR" dirty="0"/>
              <a:t>Bruit B3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/>
              <a:t>B3 résulte d’une </a:t>
            </a:r>
            <a:r>
              <a:rPr lang="fr-FR" sz="2400" b="1" dirty="0"/>
              <a:t>vibration du ventricule en début de diastole</a:t>
            </a:r>
            <a:r>
              <a:rPr lang="fr-FR" sz="2400" dirty="0"/>
              <a:t> lors du remplissage rapide  (ouverture des valves AV)</a:t>
            </a:r>
          </a:p>
        </p:txBody>
      </p:sp>
      <p:sp>
        <p:nvSpPr>
          <p:cNvPr id="4" name="ZoneTexte 3"/>
          <p:cNvSpPr txBox="1"/>
          <p:nvPr/>
        </p:nvSpPr>
        <p:spPr>
          <a:xfrm flipH="1">
            <a:off x="457200" y="6159223"/>
            <a:ext cx="843528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B1----B2-B3 = galop ventriculaire ou </a:t>
            </a:r>
            <a:r>
              <a:rPr lang="fr-FR" sz="2800" b="1" dirty="0" err="1"/>
              <a:t>protodiastolique</a:t>
            </a:r>
            <a:endParaRPr lang="fr-FR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499992" y="3905401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écouter avec écouteurs au calme</a:t>
            </a:r>
            <a:endParaRPr lang="fr-FR" dirty="0">
              <a:hlinkClick r:id="rId3"/>
            </a:endParaRPr>
          </a:p>
          <a:p>
            <a:r>
              <a:rPr lang="fr-FR" dirty="0">
                <a:hlinkClick r:id="rId3"/>
              </a:rPr>
              <a:t>Bruits B1 B2 B3</a:t>
            </a:r>
            <a:endParaRPr lang="fr-FR" dirty="0"/>
          </a:p>
          <a:p>
            <a:r>
              <a:rPr lang="fr-FR" sz="1400" i="1" dirty="0"/>
              <a:t>Ne pas lire les diapos dont le texte se réfère à la médecine humaine</a:t>
            </a:r>
          </a:p>
        </p:txBody>
      </p:sp>
      <p:sp>
        <p:nvSpPr>
          <p:cNvPr id="11" name="Étoile à 5 branches 10"/>
          <p:cNvSpPr/>
          <p:nvPr/>
        </p:nvSpPr>
        <p:spPr>
          <a:xfrm>
            <a:off x="7957375" y="3745672"/>
            <a:ext cx="576064" cy="72008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05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Bruit B3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B3 </a:t>
            </a:r>
          </a:p>
          <a:p>
            <a:pPr lvl="1"/>
            <a:r>
              <a:rPr lang="fr-FR" b="1" dirty="0"/>
              <a:t>Physiologique chez le cheval y compris au repos </a:t>
            </a:r>
            <a:r>
              <a:rPr lang="fr-FR" dirty="0"/>
              <a:t>(assez rare)</a:t>
            </a:r>
          </a:p>
          <a:p>
            <a:pPr lvl="1"/>
            <a:r>
              <a:rPr lang="fr-FR" dirty="0"/>
              <a:t>Pathologique chez les autres espèces au repos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fr-FR" sz="1800" dirty="0">
                <a:solidFill>
                  <a:srgbClr val="00B0F0"/>
                </a:solidFill>
              </a:rPr>
              <a:t>Pour info : </a:t>
            </a:r>
            <a:r>
              <a:rPr lang="fr-FR" sz="1800" dirty="0"/>
              <a:t>physiologique chez enfants et femmes enceintes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1058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3075</Words>
  <Application>Microsoft Office PowerPoint</Application>
  <PresentationFormat>Affichage à l'écran (4:3)</PresentationFormat>
  <Paragraphs>588</Paragraphs>
  <Slides>66</Slides>
  <Notes>48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70" baseType="lpstr">
      <vt:lpstr>Arial</vt:lpstr>
      <vt:lpstr>Calibri</vt:lpstr>
      <vt:lpstr>Times New Roman</vt:lpstr>
      <vt:lpstr>Thème Office</vt:lpstr>
      <vt:lpstr>Physiologie des bruits du cœur  et ECG </vt:lpstr>
      <vt:lpstr>Plan</vt:lpstr>
      <vt:lpstr>Présentation PowerPoint</vt:lpstr>
      <vt:lpstr>Bruits du cœur</vt:lpstr>
      <vt:lpstr>Bruits du cœur</vt:lpstr>
      <vt:lpstr>Bruits B1 et B2</vt:lpstr>
      <vt:lpstr>Bruits B1 et B2</vt:lpstr>
      <vt:lpstr>Bruit B3</vt:lpstr>
      <vt:lpstr>Bruit B3</vt:lpstr>
      <vt:lpstr>Bruit B4</vt:lpstr>
      <vt:lpstr>Bruit B4</vt:lpstr>
      <vt:lpstr>En résumé</vt:lpstr>
      <vt:lpstr>Site d’auscultation</vt:lpstr>
      <vt:lpstr>Site d’auscultation</vt:lpstr>
      <vt:lpstr>Site d’auscultation</vt:lpstr>
      <vt:lpstr>Sites (approximatifs) d’auscultation cardiaque chez le chien</vt:lpstr>
      <vt:lpstr>Fréquence cardiaque</vt:lpstr>
      <vt:lpstr>Rythme cardiaque</vt:lpstr>
      <vt:lpstr>Souffles cardiaques</vt:lpstr>
      <vt:lpstr>Souffles</vt:lpstr>
      <vt:lpstr>Souffles </vt:lpstr>
      <vt:lpstr>Autres bruits physiologiques audibles à l’auscultation </vt:lpstr>
      <vt:lpstr>Electrocardiogramme:  théorie et tracé</vt:lpstr>
      <vt:lpstr>Présentation PowerPoint</vt:lpstr>
      <vt:lpstr>Présentation PowerPoint</vt:lpstr>
      <vt:lpstr>Présentation PowerPoint</vt:lpstr>
      <vt:lpstr>Présentation PowerPoint</vt:lpstr>
      <vt:lpstr>Vecteurs dipolaires </vt:lpstr>
      <vt:lpstr>Théorie d’Einthoven</vt:lpstr>
      <vt:lpstr>Cœur Schéma du temps de propagation du processus d’excitation dans le ventricule de chien. (in Wright, Flammarion 1971)</vt:lpstr>
      <vt:lpstr>Théorie d’Einthoven</vt:lpstr>
      <vt:lpstr>Théorie d’Einthoven</vt:lpstr>
      <vt:lpstr>Théorie d’Einthoven triangle d’Einthoven et définition des dérivations standards</vt:lpstr>
      <vt:lpstr>Théorie d’Einthoven triangle d’Einthoven et définition des dérivations standards</vt:lpstr>
      <vt:lpstr>Exemple de tracé</vt:lpstr>
      <vt:lpstr>Théorie d’Einthoven triangle d’Einthoven</vt:lpstr>
      <vt:lpstr>Théorie d’Einthoven triangle d’Einthoven</vt:lpstr>
      <vt:lpstr>Présentation PowerPoint</vt:lpstr>
      <vt:lpstr>Théorie d’Einthoven triangle d’Einthoven</vt:lpstr>
      <vt:lpstr>Présentation PowerPoint</vt:lpstr>
      <vt:lpstr>Déplacement du courant dans l’axe d’une dérivation</vt:lpstr>
      <vt:lpstr>Déplacement du courant dans l’axe d’une dérivation</vt:lpstr>
      <vt:lpstr>Déplacement du courant dans l’axe d’une dérivation</vt:lpstr>
      <vt:lpstr>Projection du vecteur sur  les 3 dérivations standards </vt:lpstr>
      <vt:lpstr>Projection du vecteur sur  les 3 dérivations standards </vt:lpstr>
      <vt:lpstr>Présentation PowerPoint</vt:lpstr>
      <vt:lpstr>Présentation PowerPoint</vt:lpstr>
      <vt:lpstr>ECG chien </vt:lpstr>
      <vt:lpstr>Présentation PowerPoint</vt:lpstr>
      <vt:lpstr>Présentation PowerPoint</vt:lpstr>
      <vt:lpstr>Présentation PowerPoint</vt:lpstr>
      <vt:lpstr>qRs plus en détail </vt:lpstr>
      <vt:lpstr>qRs plus en détail </vt:lpstr>
      <vt:lpstr>qRs plus en détail </vt:lpstr>
      <vt:lpstr>Présentation PowerPoint</vt:lpstr>
      <vt:lpstr>Présentation PowerPoint</vt:lpstr>
      <vt:lpstr>Présentation PowerPoint</vt:lpstr>
      <vt:lpstr>Particularités du cheval</vt:lpstr>
      <vt:lpstr>ECG du cheval</vt:lpstr>
      <vt:lpstr>ECG du cheval</vt:lpstr>
      <vt:lpstr>Particularité du cheval  et des ongulés en général </vt:lpstr>
      <vt:lpstr>Particularités du cheval</vt:lpstr>
      <vt:lpstr>Particularités du cheval</vt:lpstr>
      <vt:lpstr>Mise en pratique</vt:lpstr>
      <vt:lpstr>Présentation PowerPoint</vt:lpstr>
      <vt:lpstr>Mise en pratique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2024-09-02T14:20:40Z</dcterms:created>
  <dcterms:modified xsi:type="dcterms:W3CDTF">2024-09-02T14:40:34Z</dcterms:modified>
</cp:coreProperties>
</file>