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632" r:id="rId14"/>
    <p:sldId id="764" r:id="rId15"/>
    <p:sldId id="793" r:id="rId16"/>
    <p:sldId id="702" r:id="rId17"/>
    <p:sldId id="704" r:id="rId18"/>
    <p:sldId id="791" r:id="rId19"/>
    <p:sldId id="705" r:id="rId20"/>
    <p:sldId id="783" r:id="rId21"/>
    <p:sldId id="784" r:id="rId22"/>
    <p:sldId id="708" r:id="rId23"/>
    <p:sldId id="710" r:id="rId24"/>
    <p:sldId id="781" r:id="rId25"/>
    <p:sldId id="782" r:id="rId26"/>
    <p:sldId id="721" r:id="rId27"/>
    <p:sldId id="785" r:id="rId28"/>
    <p:sldId id="789" r:id="rId29"/>
    <p:sldId id="786" r:id="rId30"/>
  </p:sldIdLst>
  <p:sldSz cx="9144000" cy="6858000" type="screen4x3"/>
  <p:notesSz cx="6772275" cy="99028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CC66"/>
    <a:srgbClr val="FF9933"/>
    <a:srgbClr val="0066FF"/>
    <a:srgbClr val="808000"/>
    <a:srgbClr val="777777"/>
    <a:srgbClr val="66CC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67888" autoAdjust="0"/>
  </p:normalViewPr>
  <p:slideViewPr>
    <p:cSldViewPr snapToGrid="0" snapToObjects="1">
      <p:cViewPr varScale="1">
        <p:scale>
          <a:sx n="84" d="100"/>
          <a:sy n="84" d="100"/>
        </p:scale>
        <p:origin x="2765" y="67"/>
      </p:cViewPr>
      <p:guideLst>
        <p:guide orient="horz" pos="18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197311" y="9492824"/>
            <a:ext cx="506702" cy="3120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8841" tIns="43640" rIns="88841" bIns="43640" anchor="ctr">
            <a:spAutoFit/>
          </a:bodyPr>
          <a:lstStyle/>
          <a:p>
            <a:pPr algn="r" defTabSz="898431" eaLnBrk="0" hangingPunct="0">
              <a:defRPr/>
            </a:pPr>
            <a:fld id="{985ADA24-40B1-4101-9A9B-AB26EE96E56A}" type="slidenum">
              <a:rPr lang="fr-FR" sz="1400">
                <a:cs typeface="+mn-cs"/>
              </a:rPr>
              <a:pPr algn="r" defTabSz="898431" eaLnBrk="0" hangingPunct="0">
                <a:defRPr/>
              </a:pPr>
              <a:t>‹N°›</a:t>
            </a:fld>
            <a:endParaRPr lang="fr-FR" sz="14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963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8526"/>
            <a:ext cx="4965700" cy="390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8841" tIns="43640" rIns="88841" bIns="43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 style de texte du masque</a:t>
            </a:r>
          </a:p>
          <a:p>
            <a:pPr lvl="1"/>
            <a:r>
              <a:rPr lang="fr-FR" noProof="0"/>
              <a:t>Second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7913" y="868363"/>
            <a:ext cx="4616450" cy="3462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197311" y="9492824"/>
            <a:ext cx="506702" cy="3120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8841" tIns="43640" rIns="88841" bIns="43640" anchor="ctr">
            <a:spAutoFit/>
          </a:bodyPr>
          <a:lstStyle/>
          <a:p>
            <a:pPr algn="r" defTabSz="898431" eaLnBrk="0" hangingPunct="0">
              <a:defRPr/>
            </a:pPr>
            <a:fld id="{E7AA2B87-38A9-4E7B-A7CC-4D7BBC48EF77}" type="slidenum">
              <a:rPr lang="fr-FR" sz="1400">
                <a:cs typeface="+mn-cs"/>
              </a:rPr>
              <a:pPr algn="r" defTabSz="898431" eaLnBrk="0" hangingPunct="0">
                <a:defRPr/>
              </a:pPr>
              <a:t>‹N°›</a:t>
            </a:fld>
            <a:endParaRPr lang="fr-FR" sz="14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342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2432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418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732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03764"/>
            <a:ext cx="5416550" cy="4456112"/>
          </a:xfrm>
          <a:noFill/>
          <a:ln w="9525"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9801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4"/>
            <a:ext cx="4965700" cy="4456112"/>
          </a:xfrm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545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4"/>
            <a:ext cx="4965700" cy="4456112"/>
          </a:xfrm>
          <a:noFill/>
          <a:ln w="9525"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9062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4"/>
            <a:ext cx="4965700" cy="4456112"/>
          </a:xfrm>
          <a:noFill/>
          <a:ln w="9525"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0307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4"/>
            <a:ext cx="4965700" cy="4456112"/>
          </a:xfrm>
          <a:noFill/>
          <a:ln w="9525"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5933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4"/>
            <a:ext cx="4965700" cy="4456112"/>
          </a:xfrm>
          <a:noFill/>
          <a:ln w="9525"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2953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4"/>
            <a:ext cx="4965700" cy="4456112"/>
          </a:xfrm>
          <a:noFill/>
          <a:ln w="9525"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955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03764"/>
            <a:ext cx="5416550" cy="4456112"/>
          </a:xfrm>
          <a:noFill/>
          <a:ln w="9525"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6702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2485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03764"/>
            <a:ext cx="5416550" cy="4456112"/>
          </a:xfrm>
          <a:noFill/>
          <a:ln w="9525"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2890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4"/>
            <a:ext cx="4965700" cy="4456112"/>
          </a:xfrm>
          <a:noFill/>
          <a:ln w="9525"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4296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03764"/>
            <a:ext cx="5416550" cy="4456112"/>
          </a:xfrm>
          <a:noFill/>
          <a:ln w="9525"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9252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03764"/>
            <a:ext cx="5416550" cy="4456112"/>
          </a:xfrm>
          <a:noFill/>
          <a:ln w="9525"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4714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4"/>
            <a:ext cx="4965700" cy="4456112"/>
          </a:xfrm>
          <a:noFill/>
          <a:ln w="9525"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4410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03764"/>
            <a:ext cx="5416550" cy="4456112"/>
          </a:xfrm>
          <a:noFill/>
          <a:ln w="9525"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3987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3764"/>
            <a:ext cx="4965700" cy="4456112"/>
          </a:xfrm>
          <a:noFill/>
          <a:ln w="9525"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91354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03764"/>
            <a:ext cx="5416550" cy="4456112"/>
          </a:xfrm>
          <a:noFill/>
          <a:ln w="9525"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94172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2950"/>
            <a:ext cx="4948237" cy="3713163"/>
          </a:xfrm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03764"/>
            <a:ext cx="5416550" cy="4456112"/>
          </a:xfrm>
          <a:noFill/>
          <a:ln w="9525"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3773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9493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4260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03764"/>
            <a:ext cx="5416550" cy="4456112"/>
          </a:xfrm>
          <a:noFill/>
          <a:ln w="9525"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786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03764"/>
            <a:ext cx="5416550" cy="4456112"/>
          </a:xfrm>
          <a:noFill/>
          <a:ln w="9525"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3192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537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03764"/>
            <a:ext cx="5416550" cy="4456112"/>
          </a:xfrm>
          <a:noFill/>
          <a:ln w="9525"/>
        </p:spPr>
        <p:txBody>
          <a:bodyPr/>
          <a:lstStyle/>
          <a:p>
            <a:pPr lvl="2"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357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03764"/>
            <a:ext cx="5416550" cy="4456112"/>
          </a:xfrm>
          <a:noFill/>
          <a:ln w="9525"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887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74A36-535A-4A0B-B2B2-5DB7DCE3C6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1AB7F-55C6-4B78-BB9F-6DBE7B5900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57200"/>
            <a:ext cx="2314575" cy="54102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6791325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01ED4-0DD0-429C-A052-6E4161C9A0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0509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3886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BCFA8-4113-4EAF-8CD0-F9B36BDBC8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0509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4552950" cy="18669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219700" y="4000500"/>
            <a:ext cx="4552950" cy="18669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7BD27-9B3A-4C9F-A088-C700FC25B3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AFC6-7736-4617-801A-3E4F8FCAA6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1EA73-EB6E-4C33-9763-D2A6073382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31765-CE59-4DE8-AB1E-BF1DDDB233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4DF6A-AA91-40ED-9AA6-6CC13968F6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49CC8-BF7C-4DB0-81B0-660A31CE6D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95D9C-DFF1-412D-A8BC-61E3D0E7F7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69242-EC23-46FC-BBEB-3C18653B51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A5922-B1A1-4A3C-99CF-5B079B024F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3EBB16AD-728B-4C73-A149-08887C616E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5092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36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TUUYClSWFI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zHFYAmVFS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tBa_luGZX8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5094526-BA68-419A-8AB8-DC5939FAE236}" type="slidenum">
              <a:rPr lang="fr-FR" smtClean="0">
                <a:solidFill>
                  <a:srgbClr val="000000"/>
                </a:solidFill>
                <a:cs typeface="Arial" charset="0"/>
              </a:rPr>
              <a:pPr/>
              <a:t>1</a:t>
            </a:fld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5722" y="2460211"/>
            <a:ext cx="7772400" cy="1298575"/>
          </a:xfrm>
        </p:spPr>
        <p:txBody>
          <a:bodyPr/>
          <a:lstStyle/>
          <a:p>
            <a:pPr eaLnBrk="1" hangingPunct="1"/>
            <a:r>
              <a:rPr lang="fr-FR" dirty="0"/>
              <a:t>Faim et Satiété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553200" y="5830669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Aude FERRAN</a:t>
            </a:r>
          </a:p>
          <a:p>
            <a:pPr algn="ctr"/>
            <a:r>
              <a:rPr lang="fr-FR" dirty="0"/>
              <a:t>2024</a:t>
            </a:r>
          </a:p>
        </p:txBody>
      </p:sp>
      <p:pic>
        <p:nvPicPr>
          <p:cNvPr id="6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5429250"/>
            <a:ext cx="3284537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010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98E67-99A3-43CA-BE04-DE19577CBE1B}" type="slidenum">
              <a:rPr lang="fr-FR" smtClean="0">
                <a:solidFill>
                  <a:srgbClr val="000000"/>
                </a:solidFill>
                <a:cs typeface="Arial" charset="0"/>
              </a:rPr>
              <a:pPr/>
              <a:t>10</a:t>
            </a:fld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/>
              <a:t>Influence des facteurs environnementaux sur l’appétit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2081216"/>
            <a:ext cx="8477251" cy="4624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b="1" dirty="0">
                <a:solidFill>
                  <a:srgbClr val="990000"/>
                </a:solidFill>
              </a:rPr>
              <a:t>Température extérieure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/>
              <a:t>Si la température diminue, la prise alimentaire augmente 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/>
              <a:t>Si la température augmente, la prise alimentaire diminue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800" dirty="0">
                <a:solidFill>
                  <a:schemeClr val="tx2"/>
                </a:solidFill>
              </a:rPr>
              <a:t>	</a:t>
            </a:r>
            <a:r>
              <a:rPr lang="fr-FR" sz="2500" dirty="0">
                <a:solidFill>
                  <a:schemeClr val="tx2"/>
                </a:solidFill>
              </a:rPr>
              <a:t>= </a:t>
            </a:r>
            <a:r>
              <a:rPr lang="fr-FR" sz="2500" b="1" dirty="0">
                <a:solidFill>
                  <a:srgbClr val="990000"/>
                </a:solidFill>
              </a:rPr>
              <a:t>réponse anticipée</a:t>
            </a:r>
            <a:r>
              <a:rPr lang="fr-FR" sz="2500" dirty="0"/>
              <a:t> avant la perte d’énergie par production de chaleur ou avant hyperthermie due à la digestion</a:t>
            </a:r>
          </a:p>
          <a:p>
            <a:pPr eaLnBrk="1" hangingPunct="1">
              <a:lnSpc>
                <a:spcPct val="90000"/>
              </a:lnSpc>
            </a:pPr>
            <a:endParaRPr lang="fr-FR" sz="2500" dirty="0"/>
          </a:p>
          <a:p>
            <a:pPr eaLnBrk="1" hangingPunct="1">
              <a:lnSpc>
                <a:spcPct val="90000"/>
              </a:lnSpc>
            </a:pPr>
            <a:r>
              <a:rPr lang="fr-FR" sz="2200" dirty="0"/>
              <a:t>Cette modulation est possible grâce aux </a:t>
            </a:r>
            <a:r>
              <a:rPr lang="fr-FR" sz="2200" b="1" dirty="0">
                <a:solidFill>
                  <a:srgbClr val="FF0000"/>
                </a:solidFill>
              </a:rPr>
              <a:t>thermorécepteurs situés sur la peau et au niveau du SNC</a:t>
            </a:r>
          </a:p>
        </p:txBody>
      </p:sp>
    </p:spTree>
    <p:extLst>
      <p:ext uri="{BB962C8B-B14F-4D97-AF65-F5344CB8AC3E}">
        <p14:creationId xmlns:p14="http://schemas.microsoft.com/office/powerpoint/2010/main" val="860453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C0D5951-4943-46EA-8D62-D00EDF0DB3CA}" type="slidenum">
              <a:rPr lang="fr-FR" smtClean="0">
                <a:solidFill>
                  <a:srgbClr val="000000"/>
                </a:solidFill>
                <a:cs typeface="Arial" charset="0"/>
              </a:rPr>
              <a:pPr/>
              <a:t>11</a:t>
            </a:fld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Effets des stéroïdes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z="2500" dirty="0" err="1"/>
              <a:t>Oestrogènes</a:t>
            </a:r>
            <a:r>
              <a:rPr lang="fr-FR" sz="2500" dirty="0"/>
              <a:t> et testostérone</a:t>
            </a:r>
          </a:p>
          <a:p>
            <a:pPr eaLnBrk="1" hangingPunct="1"/>
            <a:endParaRPr lang="fr-FR" sz="2500" dirty="0"/>
          </a:p>
          <a:p>
            <a:pPr lvl="1" eaLnBrk="1" hangingPunct="1"/>
            <a:r>
              <a:rPr lang="fr-FR" sz="2200" dirty="0"/>
              <a:t>Diminuent l’appétit</a:t>
            </a:r>
          </a:p>
          <a:p>
            <a:pPr lvl="1" eaLnBrk="1" hangingPunct="1"/>
            <a:r>
              <a:rPr lang="fr-FR" sz="2200" dirty="0"/>
              <a:t>Augmentent l’activité et le métabolisme</a:t>
            </a:r>
          </a:p>
          <a:p>
            <a:pPr lvl="1" eaLnBrk="1" hangingPunct="1">
              <a:buFont typeface="Wingdings" pitchFamily="2" charset="2"/>
              <a:buNone/>
            </a:pPr>
            <a:endParaRPr lang="fr-FR" sz="2200" dirty="0"/>
          </a:p>
          <a:p>
            <a:pPr algn="ctr" eaLnBrk="1" hangingPunct="1">
              <a:buFont typeface="Wingdings" pitchFamily="2" charset="2"/>
              <a:buNone/>
            </a:pPr>
            <a:r>
              <a:rPr lang="fr-FR" b="1" dirty="0"/>
              <a:t>Tendance à la prise de poids après la stérilisation</a:t>
            </a:r>
          </a:p>
          <a:p>
            <a:pPr lvl="2" eaLnBrk="1" hangingPunct="1"/>
            <a:endParaRPr lang="fr-FR" sz="2200" b="1" dirty="0">
              <a:solidFill>
                <a:srgbClr val="8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50900" y="4076700"/>
            <a:ext cx="7543800" cy="1193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Étoile à 5 branches 2"/>
          <p:cNvSpPr/>
          <p:nvPr/>
        </p:nvSpPr>
        <p:spPr bwMode="auto">
          <a:xfrm>
            <a:off x="304855" y="3695700"/>
            <a:ext cx="824459" cy="675182"/>
          </a:xfrm>
          <a:prstGeom prst="star5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7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FA1E03C-DEE7-480D-90F7-160AB2F01D24}" type="slidenum">
              <a:rPr lang="fr-FR" smtClean="0">
                <a:solidFill>
                  <a:srgbClr val="000000"/>
                </a:solidFill>
                <a:cs typeface="Arial" charset="0"/>
              </a:rPr>
              <a:pPr/>
              <a:t>12</a:t>
            </a:fld>
            <a:endParaRPr lang="fr-FR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Anorexie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981202"/>
            <a:ext cx="8172451" cy="335915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3000" b="1" dirty="0">
                <a:solidFill>
                  <a:srgbClr val="800000"/>
                </a:solidFill>
              </a:rPr>
              <a:t>Symptôme très courant</a:t>
            </a:r>
            <a:r>
              <a:rPr lang="fr-FR" sz="1900" dirty="0"/>
              <a:t> en clinique qui ne permet jamais d’établir à lui seul un diagnostic</a:t>
            </a:r>
          </a:p>
          <a:p>
            <a:pPr eaLnBrk="1" hangingPunct="1">
              <a:lnSpc>
                <a:spcPct val="80000"/>
              </a:lnSpc>
            </a:pPr>
            <a:endParaRPr lang="fr-FR" sz="1900" dirty="0"/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Exemples de causes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2000" dirty="0"/>
              <a:t>Problème dentaire (Ex: animal âgé)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2000" dirty="0"/>
              <a:t>Maladies infectieuses (production de cytokines) 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2000" dirty="0"/>
              <a:t>Distension intestinale (Ex: cheval en colique)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2000" dirty="0"/>
              <a:t>Douleurs 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2000" dirty="0"/>
              <a:t>Maladies métaboliques, 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2000" dirty="0"/>
              <a:t>Cancers,…</a:t>
            </a:r>
          </a:p>
        </p:txBody>
      </p:sp>
    </p:spTree>
    <p:extLst>
      <p:ext uri="{BB962C8B-B14F-4D97-AF65-F5344CB8AC3E}">
        <p14:creationId xmlns:p14="http://schemas.microsoft.com/office/powerpoint/2010/main" val="54301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946900" y="6270625"/>
            <a:ext cx="2133600" cy="457200"/>
          </a:xfrm>
          <a:noFill/>
        </p:spPr>
        <p:txBody>
          <a:bodyPr/>
          <a:lstStyle/>
          <a:p>
            <a:fld id="{175741E1-3997-4242-81BF-6092617FBFD6}" type="slidenum">
              <a:rPr lang="fr-FR" smtClean="0">
                <a:cs typeface="Arial" charset="0"/>
              </a:rPr>
              <a:pPr/>
              <a:t>13</a:t>
            </a:fld>
            <a:endParaRPr lang="fr-FR">
              <a:cs typeface="Arial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2303463"/>
            <a:ext cx="8234363" cy="1470025"/>
          </a:xfrm>
        </p:spPr>
        <p:txBody>
          <a:bodyPr/>
          <a:lstStyle/>
          <a:p>
            <a:pPr eaLnBrk="1" hangingPunct="1"/>
            <a:r>
              <a:rPr lang="fr-FR" dirty="0"/>
              <a:t>Le comportement alimentaire</a:t>
            </a:r>
            <a:endParaRPr lang="fr-FR" noProof="1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62088" y="50228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 b="1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6946900" y="5791339"/>
            <a:ext cx="16097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/>
              <a:t>Aude </a:t>
            </a:r>
            <a:r>
              <a:rPr lang="en-US" sz="2000" dirty="0" err="1"/>
              <a:t>Ferran</a:t>
            </a:r>
            <a:endParaRPr lang="en-US" sz="2000" dirty="0"/>
          </a:p>
          <a:p>
            <a:pPr algn="ctr" eaLnBrk="0" hangingPunct="0"/>
            <a:r>
              <a:rPr lang="en-US" sz="2000" dirty="0"/>
              <a:t>2024</a:t>
            </a:r>
          </a:p>
        </p:txBody>
      </p:sp>
      <p:pic>
        <p:nvPicPr>
          <p:cNvPr id="8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5429250"/>
            <a:ext cx="3284537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260350"/>
            <a:ext cx="7772400" cy="1166813"/>
          </a:xfrm>
        </p:spPr>
        <p:txBody>
          <a:bodyPr/>
          <a:lstStyle/>
          <a:p>
            <a:r>
              <a:rPr lang="fr-FR" sz="2800"/>
              <a:t>Grandes variabilités interspécifiques</a:t>
            </a:r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2254250"/>
            <a:ext cx="264160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3713" y="1795463"/>
            <a:ext cx="1614487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5">
            <a:lum bright="4000"/>
          </a:blip>
          <a:srcRect/>
          <a:stretch>
            <a:fillRect/>
          </a:stretch>
        </p:blipFill>
        <p:spPr bwMode="auto">
          <a:xfrm>
            <a:off x="4843463" y="2705100"/>
            <a:ext cx="38925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dimanche peyssey-7-auot 200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4000" y="4672551"/>
            <a:ext cx="2652713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White Rhinoceros at Busch Gardens Tampa Ba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03563" y="4475163"/>
            <a:ext cx="15843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84215"/>
            <a:ext cx="8229600" cy="3886200"/>
          </a:xfrm>
        </p:spPr>
        <p:txBody>
          <a:bodyPr/>
          <a:lstStyle/>
          <a:p>
            <a:r>
              <a:rPr lang="fr-FR" sz="2800" b="1" dirty="0">
                <a:solidFill>
                  <a:srgbClr val="FF0000"/>
                </a:solidFill>
              </a:rPr>
              <a:t>Comportement alimentaire </a:t>
            </a:r>
          </a:p>
          <a:p>
            <a:pPr lvl="1"/>
            <a:r>
              <a:rPr lang="fr-FR" sz="2400" dirty="0"/>
              <a:t>Chien</a:t>
            </a:r>
          </a:p>
          <a:p>
            <a:pPr lvl="1"/>
            <a:r>
              <a:rPr lang="fr-FR" sz="2400" dirty="0"/>
              <a:t>Chat </a:t>
            </a:r>
          </a:p>
          <a:p>
            <a:pPr lvl="1"/>
            <a:r>
              <a:rPr lang="fr-FR" sz="2400" dirty="0"/>
              <a:t>Ruminants</a:t>
            </a:r>
          </a:p>
          <a:p>
            <a:pPr lvl="1"/>
            <a:r>
              <a:rPr lang="fr-FR" sz="2400" dirty="0"/>
              <a:t>Cheval </a:t>
            </a:r>
          </a:p>
          <a:p>
            <a:pPr lvl="1"/>
            <a:r>
              <a:rPr lang="fr-FR" sz="2400" dirty="0"/>
              <a:t>Porc</a:t>
            </a:r>
          </a:p>
          <a:p>
            <a:pPr marL="0" indent="0">
              <a:buNone/>
            </a:pPr>
            <a:endParaRPr lang="fr-FR" sz="2800" dirty="0"/>
          </a:p>
          <a:p>
            <a:r>
              <a:rPr lang="fr-FR" sz="2800" dirty="0"/>
              <a:t>Mastication</a:t>
            </a:r>
          </a:p>
          <a:p>
            <a:pPr lvl="1"/>
            <a:r>
              <a:rPr lang="fr-FR" sz="2400" dirty="0"/>
              <a:t>Carnivores</a:t>
            </a:r>
          </a:p>
          <a:p>
            <a:pPr lvl="1"/>
            <a:r>
              <a:rPr lang="fr-FR" sz="2400" dirty="0"/>
              <a:t>herbivores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76AFC6-7736-4617-801A-3E4F8FCAA6CD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947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CD704EA-7A0C-4CAB-844A-6531665311D0}" type="slidenum">
              <a:rPr lang="fr-FR" smtClean="0">
                <a:cs typeface="Arial" charset="0"/>
              </a:rPr>
              <a:pPr/>
              <a:t>16</a:t>
            </a:fld>
            <a:endParaRPr lang="fr-FR" dirty="0">
              <a:cs typeface="Arial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31825" y="249238"/>
            <a:ext cx="7772400" cy="800100"/>
          </a:xfrm>
        </p:spPr>
        <p:txBody>
          <a:bodyPr/>
          <a:lstStyle/>
          <a:p>
            <a:pPr eaLnBrk="1" hangingPunct="1"/>
            <a:r>
              <a:rPr lang="fr-FR"/>
              <a:t>Chien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" y="1639888"/>
            <a:ext cx="6053138" cy="50657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dirty="0"/>
              <a:t>Chasse en meute = compétition et hiérarchie dans l’accès à la proie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/>
              <a:t>Le repas est vite ingéré </a:t>
            </a:r>
          </a:p>
          <a:p>
            <a:pPr eaLnBrk="1" hangingPunct="1">
              <a:lnSpc>
                <a:spcPct val="90000"/>
              </a:lnSpc>
            </a:pPr>
            <a:endParaRPr lang="fr-FR" sz="2400" dirty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solidFill>
                  <a:schemeClr val="bg2"/>
                </a:solidFill>
              </a:rPr>
              <a:t>Grand repas à intervalles larges et irréguliers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/>
              <a:t>Distension importante de l’estomac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/>
              <a:t>Pas de satiété gastrique en cours du repas </a:t>
            </a:r>
          </a:p>
          <a:p>
            <a:pPr lvl="2" eaLnBrk="1" hangingPunct="1">
              <a:lnSpc>
                <a:spcPct val="90000"/>
              </a:lnSpc>
            </a:pPr>
            <a:endParaRPr lang="fr-FR" sz="1800" b="1" dirty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b="1" dirty="0">
                <a:solidFill>
                  <a:schemeClr val="bg2"/>
                </a:solidFill>
              </a:rPr>
              <a:t>	Le chien régularise mal son poids</a:t>
            </a:r>
            <a:r>
              <a:rPr lang="fr-FR" sz="2000" dirty="0">
                <a:solidFill>
                  <a:schemeClr val="bg2"/>
                </a:solidFill>
              </a:rPr>
              <a:t> </a:t>
            </a:r>
            <a:r>
              <a:rPr lang="fr-FR" sz="2000" dirty="0"/>
              <a:t>face à une alimentation </a:t>
            </a:r>
            <a:r>
              <a:rPr lang="fr-FR" sz="2000" i="1" dirty="0"/>
              <a:t>ad libitum </a:t>
            </a:r>
            <a:r>
              <a:rPr lang="fr-FR" sz="2000" dirty="0"/>
              <a:t>(à volonté) ce qui explique les risques d’obésité</a:t>
            </a:r>
          </a:p>
          <a:p>
            <a:pPr lvl="2" eaLnBrk="1" hangingPunct="1">
              <a:lnSpc>
                <a:spcPct val="90000"/>
              </a:lnSpc>
            </a:pPr>
            <a:endParaRPr lang="fr-FR" sz="1800" dirty="0"/>
          </a:p>
          <a:p>
            <a:pPr eaLnBrk="1" hangingPunct="1">
              <a:lnSpc>
                <a:spcPct val="90000"/>
              </a:lnSpc>
            </a:pPr>
            <a:r>
              <a:rPr lang="fr-FR" sz="2000" dirty="0"/>
              <a:t>Le chien est généralement </a:t>
            </a:r>
            <a:r>
              <a:rPr lang="fr-FR" sz="2000" dirty="0" err="1"/>
              <a:t>néophile</a:t>
            </a:r>
            <a:endParaRPr lang="fr-FR" sz="2400" dirty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fr-FR" sz="2000" dirty="0">
              <a:solidFill>
                <a:schemeClr val="bg2"/>
              </a:solidFill>
            </a:endParaRPr>
          </a:p>
        </p:txBody>
      </p:sp>
      <p:sp>
        <p:nvSpPr>
          <p:cNvPr id="21508" name="Freeform 4"/>
          <p:cNvSpPr>
            <a:spLocks noChangeAspect="1"/>
          </p:cNvSpPr>
          <p:nvPr/>
        </p:nvSpPr>
        <p:spPr bwMode="auto">
          <a:xfrm>
            <a:off x="7240588" y="534988"/>
            <a:ext cx="1058862" cy="1028700"/>
          </a:xfrm>
          <a:custGeom>
            <a:avLst/>
            <a:gdLst>
              <a:gd name="T0" fmla="*/ 2147483647 w 884"/>
              <a:gd name="T1" fmla="*/ 2147483647 h 763"/>
              <a:gd name="T2" fmla="*/ 2147483647 w 884"/>
              <a:gd name="T3" fmla="*/ 2147483647 h 763"/>
              <a:gd name="T4" fmla="*/ 2147483647 w 884"/>
              <a:gd name="T5" fmla="*/ 2147483647 h 763"/>
              <a:gd name="T6" fmla="*/ 2147483647 w 884"/>
              <a:gd name="T7" fmla="*/ 2147483647 h 763"/>
              <a:gd name="T8" fmla="*/ 2147483647 w 884"/>
              <a:gd name="T9" fmla="*/ 2147483647 h 763"/>
              <a:gd name="T10" fmla="*/ 2147483647 w 884"/>
              <a:gd name="T11" fmla="*/ 2147483647 h 763"/>
              <a:gd name="T12" fmla="*/ 2147483647 w 884"/>
              <a:gd name="T13" fmla="*/ 2147483647 h 763"/>
              <a:gd name="T14" fmla="*/ 2147483647 w 884"/>
              <a:gd name="T15" fmla="*/ 2147483647 h 763"/>
              <a:gd name="T16" fmla="*/ 2147483647 w 884"/>
              <a:gd name="T17" fmla="*/ 2147483647 h 763"/>
              <a:gd name="T18" fmla="*/ 2147483647 w 884"/>
              <a:gd name="T19" fmla="*/ 2147483647 h 763"/>
              <a:gd name="T20" fmla="*/ 2147483647 w 884"/>
              <a:gd name="T21" fmla="*/ 2147483647 h 763"/>
              <a:gd name="T22" fmla="*/ 2147483647 w 884"/>
              <a:gd name="T23" fmla="*/ 2147483647 h 763"/>
              <a:gd name="T24" fmla="*/ 2147483647 w 884"/>
              <a:gd name="T25" fmla="*/ 2147483647 h 763"/>
              <a:gd name="T26" fmla="*/ 2147483647 w 884"/>
              <a:gd name="T27" fmla="*/ 2147483647 h 763"/>
              <a:gd name="T28" fmla="*/ 2147483647 w 884"/>
              <a:gd name="T29" fmla="*/ 2147483647 h 763"/>
              <a:gd name="T30" fmla="*/ 2147483647 w 884"/>
              <a:gd name="T31" fmla="*/ 2147483647 h 763"/>
              <a:gd name="T32" fmla="*/ 2147483647 w 884"/>
              <a:gd name="T33" fmla="*/ 2147483647 h 763"/>
              <a:gd name="T34" fmla="*/ 2147483647 w 884"/>
              <a:gd name="T35" fmla="*/ 2147483647 h 763"/>
              <a:gd name="T36" fmla="*/ 2147483647 w 884"/>
              <a:gd name="T37" fmla="*/ 2147483647 h 763"/>
              <a:gd name="T38" fmla="*/ 2147483647 w 884"/>
              <a:gd name="T39" fmla="*/ 2147483647 h 763"/>
              <a:gd name="T40" fmla="*/ 2147483647 w 884"/>
              <a:gd name="T41" fmla="*/ 2147483647 h 763"/>
              <a:gd name="T42" fmla="*/ 2147483647 w 884"/>
              <a:gd name="T43" fmla="*/ 2147483647 h 763"/>
              <a:gd name="T44" fmla="*/ 2147483647 w 884"/>
              <a:gd name="T45" fmla="*/ 2147483647 h 763"/>
              <a:gd name="T46" fmla="*/ 2147483647 w 884"/>
              <a:gd name="T47" fmla="*/ 2147483647 h 763"/>
              <a:gd name="T48" fmla="*/ 2147483647 w 884"/>
              <a:gd name="T49" fmla="*/ 2147483647 h 763"/>
              <a:gd name="T50" fmla="*/ 2147483647 w 884"/>
              <a:gd name="T51" fmla="*/ 2147483647 h 763"/>
              <a:gd name="T52" fmla="*/ 2147483647 w 884"/>
              <a:gd name="T53" fmla="*/ 2147483647 h 763"/>
              <a:gd name="T54" fmla="*/ 2147483647 w 884"/>
              <a:gd name="T55" fmla="*/ 2147483647 h 763"/>
              <a:gd name="T56" fmla="*/ 2147483647 w 884"/>
              <a:gd name="T57" fmla="*/ 2147483647 h 763"/>
              <a:gd name="T58" fmla="*/ 2147483647 w 884"/>
              <a:gd name="T59" fmla="*/ 2147483647 h 763"/>
              <a:gd name="T60" fmla="*/ 2147483647 w 884"/>
              <a:gd name="T61" fmla="*/ 2147483647 h 763"/>
              <a:gd name="T62" fmla="*/ 2147483647 w 884"/>
              <a:gd name="T63" fmla="*/ 2147483647 h 763"/>
              <a:gd name="T64" fmla="*/ 2147483647 w 884"/>
              <a:gd name="T65" fmla="*/ 2147483647 h 763"/>
              <a:gd name="T66" fmla="*/ 2147483647 w 884"/>
              <a:gd name="T67" fmla="*/ 2147483647 h 763"/>
              <a:gd name="T68" fmla="*/ 2147483647 w 884"/>
              <a:gd name="T69" fmla="*/ 2147483647 h 763"/>
              <a:gd name="T70" fmla="*/ 2147483647 w 884"/>
              <a:gd name="T71" fmla="*/ 2147483647 h 763"/>
              <a:gd name="T72" fmla="*/ 2147483647 w 884"/>
              <a:gd name="T73" fmla="*/ 2147483647 h 763"/>
              <a:gd name="T74" fmla="*/ 2147483647 w 884"/>
              <a:gd name="T75" fmla="*/ 2147483647 h 763"/>
              <a:gd name="T76" fmla="*/ 2147483647 w 884"/>
              <a:gd name="T77" fmla="*/ 2147483647 h 763"/>
              <a:gd name="T78" fmla="*/ 2147483647 w 884"/>
              <a:gd name="T79" fmla="*/ 2147483647 h 763"/>
              <a:gd name="T80" fmla="*/ 2147483647 w 884"/>
              <a:gd name="T81" fmla="*/ 2147483647 h 763"/>
              <a:gd name="T82" fmla="*/ 2147483647 w 884"/>
              <a:gd name="T83" fmla="*/ 2147483647 h 763"/>
              <a:gd name="T84" fmla="*/ 2147483647 w 884"/>
              <a:gd name="T85" fmla="*/ 2147483647 h 763"/>
              <a:gd name="T86" fmla="*/ 2147483647 w 884"/>
              <a:gd name="T87" fmla="*/ 2147483647 h 763"/>
              <a:gd name="T88" fmla="*/ 2147483647 w 884"/>
              <a:gd name="T89" fmla="*/ 2147483647 h 7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84"/>
              <a:gd name="T136" fmla="*/ 0 h 763"/>
              <a:gd name="T137" fmla="*/ 884 w 884"/>
              <a:gd name="T138" fmla="*/ 763 h 7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1509" name="Picture 6" descr="fd3f8ed4-36b9-01d4-c573-b9d5e8be050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0138" y="2381250"/>
            <a:ext cx="29638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80A8AB-DAC7-4375-8660-897D595F1CF5}" type="slidenum">
              <a:rPr lang="fr-FR" smtClean="0">
                <a:cs typeface="Arial" charset="0"/>
              </a:rPr>
              <a:pPr/>
              <a:t>17</a:t>
            </a:fld>
            <a:endParaRPr lang="fr-FR">
              <a:cs typeface="Arial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419100"/>
            <a:ext cx="7772400" cy="760413"/>
          </a:xfrm>
        </p:spPr>
        <p:txBody>
          <a:bodyPr/>
          <a:lstStyle/>
          <a:p>
            <a:pPr eaLnBrk="1" hangingPunct="1"/>
            <a:r>
              <a:rPr lang="fr-FR" sz="3600"/>
              <a:t>Chat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1839913"/>
            <a:ext cx="7772400" cy="46339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800" dirty="0"/>
              <a:t>Chasseur solitaire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Petite proie</a:t>
            </a:r>
          </a:p>
          <a:p>
            <a:pPr lvl="1" eaLnBrk="1" hangingPunct="1">
              <a:lnSpc>
                <a:spcPct val="80000"/>
              </a:lnSpc>
            </a:pPr>
            <a:endParaRPr lang="fr-FR" sz="2000" dirty="0"/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Pas de compétition pour l’ingestion de la proie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000" dirty="0"/>
              <a:t>	= </a:t>
            </a:r>
            <a:r>
              <a:rPr lang="fr-FR" sz="2000" b="1" dirty="0">
                <a:solidFill>
                  <a:srgbClr val="800000"/>
                </a:solidFill>
              </a:rPr>
              <a:t>Régularise mieux son poids corporel</a:t>
            </a:r>
            <a:r>
              <a:rPr lang="fr-FR" sz="2000" dirty="0"/>
              <a:t> face à une alimentation </a:t>
            </a:r>
            <a:r>
              <a:rPr lang="fr-FR" sz="2000" i="1" dirty="0"/>
              <a:t>ad libitum</a:t>
            </a:r>
          </a:p>
          <a:p>
            <a:pPr lvl="2" eaLnBrk="1" hangingPunct="1">
              <a:lnSpc>
                <a:spcPct val="80000"/>
              </a:lnSpc>
            </a:pPr>
            <a:endParaRPr lang="fr-FR" sz="1800" dirty="0"/>
          </a:p>
          <a:p>
            <a:pPr lvl="2" eaLnBrk="1" hangingPunct="1">
              <a:lnSpc>
                <a:spcPct val="80000"/>
              </a:lnSpc>
            </a:pPr>
            <a:endParaRPr lang="fr-FR" sz="1800" dirty="0"/>
          </a:p>
          <a:p>
            <a:pPr eaLnBrk="1" hangingPunct="1">
              <a:lnSpc>
                <a:spcPct val="80000"/>
              </a:lnSpc>
            </a:pPr>
            <a:r>
              <a:rPr lang="fr-FR" sz="2800" b="1" dirty="0">
                <a:solidFill>
                  <a:srgbClr val="800000"/>
                </a:solidFill>
              </a:rPr>
              <a:t>Grignoteur</a:t>
            </a:r>
          </a:p>
          <a:p>
            <a:pPr eaLnBrk="1" hangingPunct="1">
              <a:lnSpc>
                <a:spcPct val="80000"/>
              </a:lnSpc>
            </a:pPr>
            <a:endParaRPr lang="fr-FR" sz="2800" b="1" dirty="0">
              <a:solidFill>
                <a:srgbClr val="8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fr-FR" sz="2800" dirty="0"/>
          </a:p>
          <a:p>
            <a:pPr lvl="1" eaLnBrk="1" hangingPunct="1">
              <a:lnSpc>
                <a:spcPct val="80000"/>
              </a:lnSpc>
            </a:pPr>
            <a:endParaRPr lang="fr-FR" sz="2400" dirty="0"/>
          </a:p>
        </p:txBody>
      </p:sp>
      <p:sp>
        <p:nvSpPr>
          <p:cNvPr id="23556" name="Freeform 4"/>
          <p:cNvSpPr>
            <a:spLocks/>
          </p:cNvSpPr>
          <p:nvPr/>
        </p:nvSpPr>
        <p:spPr bwMode="invGray">
          <a:xfrm>
            <a:off x="7629525" y="546100"/>
            <a:ext cx="974725" cy="812800"/>
          </a:xfrm>
          <a:custGeom>
            <a:avLst/>
            <a:gdLst>
              <a:gd name="T0" fmla="*/ 2147483647 w 691"/>
              <a:gd name="T1" fmla="*/ 2147483647 h 512"/>
              <a:gd name="T2" fmla="*/ 2147483647 w 691"/>
              <a:gd name="T3" fmla="*/ 2147483647 h 512"/>
              <a:gd name="T4" fmla="*/ 2147483647 w 691"/>
              <a:gd name="T5" fmla="*/ 2147483647 h 512"/>
              <a:gd name="T6" fmla="*/ 2147483647 w 691"/>
              <a:gd name="T7" fmla="*/ 2147483647 h 512"/>
              <a:gd name="T8" fmla="*/ 2147483647 w 691"/>
              <a:gd name="T9" fmla="*/ 2147483647 h 512"/>
              <a:gd name="T10" fmla="*/ 2147483647 w 691"/>
              <a:gd name="T11" fmla="*/ 2147483647 h 512"/>
              <a:gd name="T12" fmla="*/ 2147483647 w 691"/>
              <a:gd name="T13" fmla="*/ 2147483647 h 512"/>
              <a:gd name="T14" fmla="*/ 2147483647 w 691"/>
              <a:gd name="T15" fmla="*/ 2147483647 h 512"/>
              <a:gd name="T16" fmla="*/ 2147483647 w 691"/>
              <a:gd name="T17" fmla="*/ 2147483647 h 512"/>
              <a:gd name="T18" fmla="*/ 2147483647 w 691"/>
              <a:gd name="T19" fmla="*/ 2147483647 h 512"/>
              <a:gd name="T20" fmla="*/ 2147483647 w 691"/>
              <a:gd name="T21" fmla="*/ 2147483647 h 512"/>
              <a:gd name="T22" fmla="*/ 2147483647 w 691"/>
              <a:gd name="T23" fmla="*/ 2147483647 h 512"/>
              <a:gd name="T24" fmla="*/ 2147483647 w 691"/>
              <a:gd name="T25" fmla="*/ 2147483647 h 512"/>
              <a:gd name="T26" fmla="*/ 2147483647 w 691"/>
              <a:gd name="T27" fmla="*/ 2147483647 h 512"/>
              <a:gd name="T28" fmla="*/ 2147483647 w 691"/>
              <a:gd name="T29" fmla="*/ 2147483647 h 512"/>
              <a:gd name="T30" fmla="*/ 2147483647 w 691"/>
              <a:gd name="T31" fmla="*/ 2147483647 h 512"/>
              <a:gd name="T32" fmla="*/ 2147483647 w 691"/>
              <a:gd name="T33" fmla="*/ 2147483647 h 512"/>
              <a:gd name="T34" fmla="*/ 2147483647 w 691"/>
              <a:gd name="T35" fmla="*/ 2147483647 h 512"/>
              <a:gd name="T36" fmla="*/ 2147483647 w 691"/>
              <a:gd name="T37" fmla="*/ 2147483647 h 512"/>
              <a:gd name="T38" fmla="*/ 2147483647 w 691"/>
              <a:gd name="T39" fmla="*/ 2147483647 h 512"/>
              <a:gd name="T40" fmla="*/ 2147483647 w 691"/>
              <a:gd name="T41" fmla="*/ 2147483647 h 512"/>
              <a:gd name="T42" fmla="*/ 2147483647 w 691"/>
              <a:gd name="T43" fmla="*/ 2147483647 h 512"/>
              <a:gd name="T44" fmla="*/ 2147483647 w 691"/>
              <a:gd name="T45" fmla="*/ 2147483647 h 512"/>
              <a:gd name="T46" fmla="*/ 2147483647 w 691"/>
              <a:gd name="T47" fmla="*/ 2147483647 h 512"/>
              <a:gd name="T48" fmla="*/ 2147483647 w 691"/>
              <a:gd name="T49" fmla="*/ 2147483647 h 512"/>
              <a:gd name="T50" fmla="*/ 2147483647 w 691"/>
              <a:gd name="T51" fmla="*/ 2147483647 h 512"/>
              <a:gd name="T52" fmla="*/ 2147483647 w 691"/>
              <a:gd name="T53" fmla="*/ 2147483647 h 512"/>
              <a:gd name="T54" fmla="*/ 2147483647 w 691"/>
              <a:gd name="T55" fmla="*/ 2147483647 h 512"/>
              <a:gd name="T56" fmla="*/ 2147483647 w 691"/>
              <a:gd name="T57" fmla="*/ 2147483647 h 512"/>
              <a:gd name="T58" fmla="*/ 2147483647 w 691"/>
              <a:gd name="T59" fmla="*/ 2147483647 h 512"/>
              <a:gd name="T60" fmla="*/ 2147483647 w 691"/>
              <a:gd name="T61" fmla="*/ 2147483647 h 512"/>
              <a:gd name="T62" fmla="*/ 2147483647 w 691"/>
              <a:gd name="T63" fmla="*/ 2147483647 h 512"/>
              <a:gd name="T64" fmla="*/ 2147483647 w 691"/>
              <a:gd name="T65" fmla="*/ 2147483647 h 512"/>
              <a:gd name="T66" fmla="*/ 2147483647 w 691"/>
              <a:gd name="T67" fmla="*/ 2147483647 h 512"/>
              <a:gd name="T68" fmla="*/ 2147483647 w 691"/>
              <a:gd name="T69" fmla="*/ 2147483647 h 512"/>
              <a:gd name="T70" fmla="*/ 2147483647 w 691"/>
              <a:gd name="T71" fmla="*/ 2147483647 h 512"/>
              <a:gd name="T72" fmla="*/ 2147483647 w 691"/>
              <a:gd name="T73" fmla="*/ 2147483647 h 512"/>
              <a:gd name="T74" fmla="*/ 2147483647 w 691"/>
              <a:gd name="T75" fmla="*/ 2147483647 h 512"/>
              <a:gd name="T76" fmla="*/ 2147483647 w 691"/>
              <a:gd name="T77" fmla="*/ 2147483647 h 512"/>
              <a:gd name="T78" fmla="*/ 2147483647 w 691"/>
              <a:gd name="T79" fmla="*/ 2147483647 h 512"/>
              <a:gd name="T80" fmla="*/ 2147483647 w 691"/>
              <a:gd name="T81" fmla="*/ 2147483647 h 512"/>
              <a:gd name="T82" fmla="*/ 2147483647 w 691"/>
              <a:gd name="T83" fmla="*/ 2147483647 h 51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91"/>
              <a:gd name="T127" fmla="*/ 0 h 512"/>
              <a:gd name="T128" fmla="*/ 691 w 691"/>
              <a:gd name="T129" fmla="*/ 512 h 51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91" h="512">
                <a:moveTo>
                  <a:pt x="4" y="96"/>
                </a:moveTo>
                <a:cubicBezTo>
                  <a:pt x="8" y="87"/>
                  <a:pt x="23" y="84"/>
                  <a:pt x="30" y="78"/>
                </a:cubicBezTo>
                <a:cubicBezTo>
                  <a:pt x="37" y="72"/>
                  <a:pt x="41" y="67"/>
                  <a:pt x="46" y="62"/>
                </a:cubicBezTo>
                <a:cubicBezTo>
                  <a:pt x="51" y="57"/>
                  <a:pt x="55" y="52"/>
                  <a:pt x="62" y="48"/>
                </a:cubicBezTo>
                <a:cubicBezTo>
                  <a:pt x="69" y="44"/>
                  <a:pt x="85" y="42"/>
                  <a:pt x="90" y="38"/>
                </a:cubicBezTo>
                <a:cubicBezTo>
                  <a:pt x="95" y="34"/>
                  <a:pt x="91" y="28"/>
                  <a:pt x="90" y="22"/>
                </a:cubicBezTo>
                <a:cubicBezTo>
                  <a:pt x="89" y="16"/>
                  <a:pt x="82" y="4"/>
                  <a:pt x="86" y="2"/>
                </a:cubicBezTo>
                <a:cubicBezTo>
                  <a:pt x="90" y="0"/>
                  <a:pt x="106" y="8"/>
                  <a:pt x="114" y="12"/>
                </a:cubicBezTo>
                <a:cubicBezTo>
                  <a:pt x="122" y="16"/>
                  <a:pt x="124" y="20"/>
                  <a:pt x="132" y="28"/>
                </a:cubicBezTo>
                <a:cubicBezTo>
                  <a:pt x="140" y="36"/>
                  <a:pt x="150" y="48"/>
                  <a:pt x="162" y="62"/>
                </a:cubicBezTo>
                <a:cubicBezTo>
                  <a:pt x="174" y="76"/>
                  <a:pt x="188" y="103"/>
                  <a:pt x="206" y="114"/>
                </a:cubicBezTo>
                <a:cubicBezTo>
                  <a:pt x="224" y="125"/>
                  <a:pt x="253" y="125"/>
                  <a:pt x="270" y="128"/>
                </a:cubicBezTo>
                <a:cubicBezTo>
                  <a:pt x="287" y="131"/>
                  <a:pt x="291" y="133"/>
                  <a:pt x="306" y="132"/>
                </a:cubicBezTo>
                <a:cubicBezTo>
                  <a:pt x="321" y="131"/>
                  <a:pt x="344" y="125"/>
                  <a:pt x="362" y="122"/>
                </a:cubicBezTo>
                <a:cubicBezTo>
                  <a:pt x="380" y="119"/>
                  <a:pt x="397" y="114"/>
                  <a:pt x="416" y="112"/>
                </a:cubicBezTo>
                <a:cubicBezTo>
                  <a:pt x="435" y="110"/>
                  <a:pt x="459" y="110"/>
                  <a:pt x="478" y="112"/>
                </a:cubicBezTo>
                <a:cubicBezTo>
                  <a:pt x="497" y="114"/>
                  <a:pt x="514" y="121"/>
                  <a:pt x="528" y="124"/>
                </a:cubicBezTo>
                <a:cubicBezTo>
                  <a:pt x="542" y="127"/>
                  <a:pt x="554" y="128"/>
                  <a:pt x="564" y="132"/>
                </a:cubicBezTo>
                <a:cubicBezTo>
                  <a:pt x="574" y="136"/>
                  <a:pt x="583" y="142"/>
                  <a:pt x="590" y="148"/>
                </a:cubicBezTo>
                <a:cubicBezTo>
                  <a:pt x="597" y="154"/>
                  <a:pt x="602" y="157"/>
                  <a:pt x="606" y="168"/>
                </a:cubicBezTo>
                <a:cubicBezTo>
                  <a:pt x="610" y="179"/>
                  <a:pt x="612" y="196"/>
                  <a:pt x="616" y="218"/>
                </a:cubicBezTo>
                <a:cubicBezTo>
                  <a:pt x="620" y="240"/>
                  <a:pt x="617" y="273"/>
                  <a:pt x="628" y="300"/>
                </a:cubicBezTo>
                <a:cubicBezTo>
                  <a:pt x="639" y="327"/>
                  <a:pt x="677" y="366"/>
                  <a:pt x="684" y="382"/>
                </a:cubicBezTo>
                <a:cubicBezTo>
                  <a:pt x="691" y="398"/>
                  <a:pt x="677" y="395"/>
                  <a:pt x="672" y="396"/>
                </a:cubicBezTo>
                <a:cubicBezTo>
                  <a:pt x="667" y="397"/>
                  <a:pt x="661" y="391"/>
                  <a:pt x="654" y="386"/>
                </a:cubicBezTo>
                <a:cubicBezTo>
                  <a:pt x="647" y="381"/>
                  <a:pt x="640" y="376"/>
                  <a:pt x="632" y="366"/>
                </a:cubicBezTo>
                <a:cubicBezTo>
                  <a:pt x="624" y="356"/>
                  <a:pt x="614" y="339"/>
                  <a:pt x="608" y="324"/>
                </a:cubicBezTo>
                <a:cubicBezTo>
                  <a:pt x="602" y="309"/>
                  <a:pt x="599" y="286"/>
                  <a:pt x="596" y="274"/>
                </a:cubicBezTo>
                <a:cubicBezTo>
                  <a:pt x="593" y="262"/>
                  <a:pt x="590" y="250"/>
                  <a:pt x="588" y="252"/>
                </a:cubicBezTo>
                <a:cubicBezTo>
                  <a:pt x="586" y="254"/>
                  <a:pt x="583" y="269"/>
                  <a:pt x="582" y="284"/>
                </a:cubicBezTo>
                <a:cubicBezTo>
                  <a:pt x="581" y="299"/>
                  <a:pt x="582" y="326"/>
                  <a:pt x="584" y="342"/>
                </a:cubicBezTo>
                <a:cubicBezTo>
                  <a:pt x="586" y="358"/>
                  <a:pt x="588" y="370"/>
                  <a:pt x="592" y="380"/>
                </a:cubicBezTo>
                <a:cubicBezTo>
                  <a:pt x="596" y="390"/>
                  <a:pt x="607" y="398"/>
                  <a:pt x="610" y="404"/>
                </a:cubicBezTo>
                <a:cubicBezTo>
                  <a:pt x="613" y="410"/>
                  <a:pt x="612" y="409"/>
                  <a:pt x="608" y="418"/>
                </a:cubicBezTo>
                <a:cubicBezTo>
                  <a:pt x="604" y="427"/>
                  <a:pt x="597" y="443"/>
                  <a:pt x="588" y="456"/>
                </a:cubicBezTo>
                <a:cubicBezTo>
                  <a:pt x="579" y="469"/>
                  <a:pt x="564" y="490"/>
                  <a:pt x="556" y="498"/>
                </a:cubicBezTo>
                <a:cubicBezTo>
                  <a:pt x="548" y="506"/>
                  <a:pt x="545" y="505"/>
                  <a:pt x="538" y="506"/>
                </a:cubicBezTo>
                <a:cubicBezTo>
                  <a:pt x="531" y="507"/>
                  <a:pt x="518" y="505"/>
                  <a:pt x="512" y="502"/>
                </a:cubicBezTo>
                <a:cubicBezTo>
                  <a:pt x="506" y="499"/>
                  <a:pt x="505" y="494"/>
                  <a:pt x="504" y="490"/>
                </a:cubicBezTo>
                <a:cubicBezTo>
                  <a:pt x="503" y="486"/>
                  <a:pt x="504" y="481"/>
                  <a:pt x="508" y="478"/>
                </a:cubicBezTo>
                <a:cubicBezTo>
                  <a:pt x="512" y="475"/>
                  <a:pt x="519" y="478"/>
                  <a:pt x="526" y="472"/>
                </a:cubicBezTo>
                <a:cubicBezTo>
                  <a:pt x="533" y="466"/>
                  <a:pt x="545" y="448"/>
                  <a:pt x="550" y="440"/>
                </a:cubicBezTo>
                <a:cubicBezTo>
                  <a:pt x="555" y="432"/>
                  <a:pt x="555" y="430"/>
                  <a:pt x="554" y="426"/>
                </a:cubicBezTo>
                <a:cubicBezTo>
                  <a:pt x="553" y="422"/>
                  <a:pt x="549" y="413"/>
                  <a:pt x="544" y="414"/>
                </a:cubicBezTo>
                <a:cubicBezTo>
                  <a:pt x="539" y="415"/>
                  <a:pt x="534" y="420"/>
                  <a:pt x="526" y="430"/>
                </a:cubicBezTo>
                <a:cubicBezTo>
                  <a:pt x="518" y="440"/>
                  <a:pt x="510" y="463"/>
                  <a:pt x="498" y="472"/>
                </a:cubicBezTo>
                <a:cubicBezTo>
                  <a:pt x="486" y="481"/>
                  <a:pt x="467" y="480"/>
                  <a:pt x="456" y="482"/>
                </a:cubicBezTo>
                <a:cubicBezTo>
                  <a:pt x="445" y="484"/>
                  <a:pt x="438" y="485"/>
                  <a:pt x="434" y="482"/>
                </a:cubicBezTo>
                <a:cubicBezTo>
                  <a:pt x="430" y="479"/>
                  <a:pt x="429" y="470"/>
                  <a:pt x="434" y="464"/>
                </a:cubicBezTo>
                <a:cubicBezTo>
                  <a:pt x="439" y="458"/>
                  <a:pt x="458" y="454"/>
                  <a:pt x="466" y="448"/>
                </a:cubicBezTo>
                <a:cubicBezTo>
                  <a:pt x="474" y="442"/>
                  <a:pt x="477" y="439"/>
                  <a:pt x="484" y="430"/>
                </a:cubicBezTo>
                <a:cubicBezTo>
                  <a:pt x="491" y="421"/>
                  <a:pt x="507" y="408"/>
                  <a:pt x="508" y="396"/>
                </a:cubicBezTo>
                <a:cubicBezTo>
                  <a:pt x="509" y="384"/>
                  <a:pt x="498" y="369"/>
                  <a:pt x="488" y="356"/>
                </a:cubicBezTo>
                <a:cubicBezTo>
                  <a:pt x="478" y="343"/>
                  <a:pt x="455" y="327"/>
                  <a:pt x="446" y="316"/>
                </a:cubicBezTo>
                <a:cubicBezTo>
                  <a:pt x="437" y="305"/>
                  <a:pt x="439" y="294"/>
                  <a:pt x="432" y="292"/>
                </a:cubicBezTo>
                <a:cubicBezTo>
                  <a:pt x="425" y="290"/>
                  <a:pt x="416" y="301"/>
                  <a:pt x="404" y="304"/>
                </a:cubicBezTo>
                <a:cubicBezTo>
                  <a:pt x="392" y="307"/>
                  <a:pt x="375" y="310"/>
                  <a:pt x="362" y="310"/>
                </a:cubicBezTo>
                <a:cubicBezTo>
                  <a:pt x="349" y="310"/>
                  <a:pt x="334" y="304"/>
                  <a:pt x="326" y="302"/>
                </a:cubicBezTo>
                <a:cubicBezTo>
                  <a:pt x="318" y="300"/>
                  <a:pt x="316" y="295"/>
                  <a:pt x="312" y="300"/>
                </a:cubicBezTo>
                <a:cubicBezTo>
                  <a:pt x="308" y="305"/>
                  <a:pt x="307" y="322"/>
                  <a:pt x="304" y="334"/>
                </a:cubicBezTo>
                <a:cubicBezTo>
                  <a:pt x="301" y="346"/>
                  <a:pt x="299" y="363"/>
                  <a:pt x="296" y="374"/>
                </a:cubicBezTo>
                <a:cubicBezTo>
                  <a:pt x="293" y="385"/>
                  <a:pt x="290" y="388"/>
                  <a:pt x="288" y="402"/>
                </a:cubicBezTo>
                <a:cubicBezTo>
                  <a:pt x="286" y="416"/>
                  <a:pt x="284" y="444"/>
                  <a:pt x="282" y="458"/>
                </a:cubicBezTo>
                <a:cubicBezTo>
                  <a:pt x="280" y="472"/>
                  <a:pt x="282" y="480"/>
                  <a:pt x="278" y="488"/>
                </a:cubicBezTo>
                <a:cubicBezTo>
                  <a:pt x="274" y="496"/>
                  <a:pt x="268" y="504"/>
                  <a:pt x="260" y="508"/>
                </a:cubicBezTo>
                <a:cubicBezTo>
                  <a:pt x="252" y="512"/>
                  <a:pt x="240" y="512"/>
                  <a:pt x="232" y="512"/>
                </a:cubicBezTo>
                <a:cubicBezTo>
                  <a:pt x="224" y="512"/>
                  <a:pt x="214" y="509"/>
                  <a:pt x="212" y="506"/>
                </a:cubicBezTo>
                <a:cubicBezTo>
                  <a:pt x="210" y="503"/>
                  <a:pt x="214" y="497"/>
                  <a:pt x="218" y="492"/>
                </a:cubicBezTo>
                <a:cubicBezTo>
                  <a:pt x="222" y="487"/>
                  <a:pt x="232" y="483"/>
                  <a:pt x="236" y="476"/>
                </a:cubicBezTo>
                <a:cubicBezTo>
                  <a:pt x="240" y="469"/>
                  <a:pt x="239" y="456"/>
                  <a:pt x="240" y="448"/>
                </a:cubicBezTo>
                <a:cubicBezTo>
                  <a:pt x="241" y="440"/>
                  <a:pt x="242" y="425"/>
                  <a:pt x="240" y="426"/>
                </a:cubicBezTo>
                <a:cubicBezTo>
                  <a:pt x="238" y="427"/>
                  <a:pt x="232" y="443"/>
                  <a:pt x="230" y="452"/>
                </a:cubicBezTo>
                <a:cubicBezTo>
                  <a:pt x="228" y="461"/>
                  <a:pt x="233" y="471"/>
                  <a:pt x="230" y="478"/>
                </a:cubicBezTo>
                <a:cubicBezTo>
                  <a:pt x="227" y="485"/>
                  <a:pt x="219" y="491"/>
                  <a:pt x="212" y="494"/>
                </a:cubicBezTo>
                <a:cubicBezTo>
                  <a:pt x="205" y="497"/>
                  <a:pt x="195" y="499"/>
                  <a:pt x="188" y="498"/>
                </a:cubicBezTo>
                <a:cubicBezTo>
                  <a:pt x="181" y="497"/>
                  <a:pt x="175" y="492"/>
                  <a:pt x="172" y="488"/>
                </a:cubicBezTo>
                <a:cubicBezTo>
                  <a:pt x="169" y="484"/>
                  <a:pt x="169" y="477"/>
                  <a:pt x="172" y="472"/>
                </a:cubicBezTo>
                <a:cubicBezTo>
                  <a:pt x="175" y="467"/>
                  <a:pt x="189" y="479"/>
                  <a:pt x="192" y="458"/>
                </a:cubicBezTo>
                <a:cubicBezTo>
                  <a:pt x="195" y="437"/>
                  <a:pt x="194" y="377"/>
                  <a:pt x="190" y="348"/>
                </a:cubicBezTo>
                <a:cubicBezTo>
                  <a:pt x="186" y="319"/>
                  <a:pt x="180" y="307"/>
                  <a:pt x="168" y="286"/>
                </a:cubicBezTo>
                <a:cubicBezTo>
                  <a:pt x="156" y="265"/>
                  <a:pt x="131" y="247"/>
                  <a:pt x="116" y="224"/>
                </a:cubicBezTo>
                <a:cubicBezTo>
                  <a:pt x="101" y="201"/>
                  <a:pt x="93" y="164"/>
                  <a:pt x="80" y="150"/>
                </a:cubicBezTo>
                <a:cubicBezTo>
                  <a:pt x="67" y="136"/>
                  <a:pt x="52" y="143"/>
                  <a:pt x="40" y="140"/>
                </a:cubicBezTo>
                <a:cubicBezTo>
                  <a:pt x="28" y="137"/>
                  <a:pt x="12" y="139"/>
                  <a:pt x="6" y="132"/>
                </a:cubicBezTo>
                <a:cubicBezTo>
                  <a:pt x="0" y="125"/>
                  <a:pt x="1" y="105"/>
                  <a:pt x="4" y="96"/>
                </a:cubicBezTo>
                <a:close/>
              </a:path>
            </a:pathLst>
          </a:custGeom>
          <a:solidFill>
            <a:srgbClr val="800000"/>
          </a:solidFill>
          <a:ln w="63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8043863" y="4010025"/>
            <a:ext cx="642937" cy="2695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35" y="3870833"/>
            <a:ext cx="3901440" cy="26029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76238"/>
            <a:ext cx="8229600" cy="892175"/>
          </a:xfrm>
        </p:spPr>
        <p:txBody>
          <a:bodyPr/>
          <a:lstStyle/>
          <a:p>
            <a:r>
              <a:rPr lang="fr-FR"/>
              <a:t>Chiens/Chats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1975" y="1558925"/>
            <a:ext cx="8020050" cy="4311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dirty="0"/>
              <a:t>Chat et chien lapent </a:t>
            </a:r>
            <a:r>
              <a:rPr lang="fr-FR" dirty="0">
                <a:solidFill>
                  <a:srgbClr val="990000"/>
                </a:solidFill>
              </a:rPr>
              <a:t>l’eau avec la langue </a:t>
            </a:r>
          </a:p>
          <a:p>
            <a:pPr lvl="1">
              <a:lnSpc>
                <a:spcPct val="90000"/>
              </a:lnSpc>
            </a:pPr>
            <a:endParaRPr lang="fr-FR" dirty="0"/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1943100" y="6312565"/>
            <a:ext cx="525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http://www.youtube.com/watch?v=MTUUYClSWFI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2242546"/>
            <a:ext cx="2208306" cy="29444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2825" y="3447328"/>
            <a:ext cx="3601175" cy="230700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83" y="2061341"/>
            <a:ext cx="2739784" cy="219182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61975" y="5870575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Certains apprécient particulièrement l’eau qui ruisselle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1DEA4FA-3922-410D-A646-617A2E58E9EC}" type="slidenum">
              <a:rPr lang="fr-FR" smtClean="0">
                <a:cs typeface="Arial" charset="0"/>
              </a:rPr>
              <a:pPr/>
              <a:t>19</a:t>
            </a:fld>
            <a:endParaRPr lang="fr-FR"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574675" y="365125"/>
            <a:ext cx="7772400" cy="800100"/>
          </a:xfrm>
        </p:spPr>
        <p:txBody>
          <a:bodyPr/>
          <a:lstStyle/>
          <a:p>
            <a:pPr eaLnBrk="1" hangingPunct="1"/>
            <a:r>
              <a:rPr lang="fr-FR"/>
              <a:t>Ruminants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8438" y="2149475"/>
            <a:ext cx="7634287" cy="40671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fr-FR" sz="2400" b="1" dirty="0">
              <a:solidFill>
                <a:srgbClr val="8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fr-FR" sz="2400" b="1" dirty="0">
              <a:solidFill>
                <a:srgbClr val="8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b="1" dirty="0">
                <a:solidFill>
                  <a:srgbClr val="800000"/>
                </a:solidFill>
              </a:rPr>
              <a:t>Prise alimentaire longue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/>
              <a:t>8-10 h par jour</a:t>
            </a:r>
          </a:p>
          <a:p>
            <a:pPr lvl="1" eaLnBrk="1" hangingPunct="1">
              <a:lnSpc>
                <a:spcPct val="90000"/>
              </a:lnSpc>
            </a:pPr>
            <a:endParaRPr lang="fr-FR" sz="2000" dirty="0"/>
          </a:p>
          <a:p>
            <a:pPr eaLnBrk="1" hangingPunct="1">
              <a:lnSpc>
                <a:spcPct val="90000"/>
              </a:lnSpc>
            </a:pPr>
            <a:r>
              <a:rPr lang="fr-FR" sz="2400" dirty="0"/>
              <a:t>Rythme circadien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/>
              <a:t>Prise de nourriture essentiellement au lever &amp; coucher du soleil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/>
              <a:t>Rumination surtout la nuit (environ 8h/j)</a:t>
            </a:r>
          </a:p>
          <a:p>
            <a:pPr lvl="1" eaLnBrk="1" hangingPunct="1">
              <a:lnSpc>
                <a:spcPct val="90000"/>
              </a:lnSpc>
            </a:pPr>
            <a:endParaRPr lang="fr-FR" sz="2000" dirty="0"/>
          </a:p>
          <a:p>
            <a:pPr eaLnBrk="1" hangingPunct="1">
              <a:lnSpc>
                <a:spcPct val="90000"/>
              </a:lnSpc>
            </a:pPr>
            <a:r>
              <a:rPr lang="fr-FR" sz="2400" dirty="0"/>
              <a:t>Ils </a:t>
            </a:r>
            <a:r>
              <a:rPr lang="fr-FR" sz="2400" b="1" dirty="0">
                <a:solidFill>
                  <a:srgbClr val="800000"/>
                </a:solidFill>
              </a:rPr>
              <a:t>pompent l’eau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18" y="1586205"/>
            <a:ext cx="3712886" cy="24684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F5E0ED-FFB4-494A-A153-1F3CB1D5B5BE}" type="slidenum">
              <a:rPr lang="fr-FR" smtClean="0">
                <a:solidFill>
                  <a:srgbClr val="000000"/>
                </a:solidFill>
                <a:cs typeface="Arial" charset="0"/>
              </a:rPr>
              <a:pPr/>
              <a:t>2</a:t>
            </a:fld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Introduction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6"/>
            <a:ext cx="8229600" cy="4568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400" dirty="0"/>
              <a:t>Episodes de prise alimentaire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b="1" dirty="0"/>
              <a:t>P</a:t>
            </a:r>
            <a:r>
              <a:rPr lang="fr-FR" sz="2000" b="1" dirty="0">
                <a:solidFill>
                  <a:schemeClr val="tx2"/>
                </a:solidFill>
              </a:rPr>
              <a:t>hase pré-</a:t>
            </a:r>
            <a:r>
              <a:rPr lang="fr-FR" sz="2000" b="1" dirty="0" err="1">
                <a:solidFill>
                  <a:schemeClr val="tx2"/>
                </a:solidFill>
              </a:rPr>
              <a:t>ingestive</a:t>
            </a:r>
            <a:r>
              <a:rPr lang="fr-FR" sz="2000" dirty="0"/>
              <a:t> : faim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b="1" dirty="0"/>
              <a:t>P</a:t>
            </a:r>
            <a:r>
              <a:rPr lang="fr-FR" sz="2000" b="1" dirty="0">
                <a:solidFill>
                  <a:schemeClr val="tx2"/>
                </a:solidFill>
              </a:rPr>
              <a:t>hase prandiale</a:t>
            </a:r>
            <a:r>
              <a:rPr lang="fr-FR" sz="2000" dirty="0"/>
              <a:t> : période de prise alimentaire et rassasiement progressif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b="1" dirty="0"/>
              <a:t>P</a:t>
            </a:r>
            <a:r>
              <a:rPr lang="fr-FR" sz="2000" b="1" dirty="0">
                <a:solidFill>
                  <a:schemeClr val="tx2"/>
                </a:solidFill>
              </a:rPr>
              <a:t>hase </a:t>
            </a:r>
            <a:r>
              <a:rPr lang="fr-FR" sz="2000" b="1" dirty="0" err="1">
                <a:solidFill>
                  <a:schemeClr val="tx2"/>
                </a:solidFill>
              </a:rPr>
              <a:t>post-prandiale</a:t>
            </a:r>
            <a:r>
              <a:rPr lang="fr-FR" sz="2000" dirty="0"/>
              <a:t> : satiété</a:t>
            </a:r>
          </a:p>
          <a:p>
            <a:pPr lvl="1" eaLnBrk="1" hangingPunct="1">
              <a:lnSpc>
                <a:spcPct val="80000"/>
              </a:lnSpc>
            </a:pPr>
            <a:endParaRPr lang="fr-FR" sz="2400" dirty="0"/>
          </a:p>
          <a:p>
            <a:pPr eaLnBrk="1" hangingPunct="1">
              <a:lnSpc>
                <a:spcPct val="80000"/>
              </a:lnSpc>
            </a:pPr>
            <a:r>
              <a:rPr lang="fr-FR" sz="2400" dirty="0"/>
              <a:t>Prise alimentaire régie par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Faim 		prise alimentaire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Satiété 		arrêt de la prise alimentaire </a:t>
            </a:r>
          </a:p>
          <a:p>
            <a:pPr eaLnBrk="1" hangingPunct="1">
              <a:lnSpc>
                <a:spcPct val="80000"/>
              </a:lnSpc>
            </a:pPr>
            <a:endParaRPr lang="fr-FR" sz="2000" dirty="0"/>
          </a:p>
          <a:p>
            <a:pPr eaLnBrk="1" hangingPunct="1">
              <a:lnSpc>
                <a:spcPct val="80000"/>
              </a:lnSpc>
            </a:pPr>
            <a:r>
              <a:rPr lang="fr-FR" sz="2400" dirty="0"/>
              <a:t>Prise alimentaire influencée par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Besoins métaboliques (métabolisme de base, activité physique, croissance, …)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Environnement (température,…)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État physiologique (stock de graisse, gestation, lactation…)</a:t>
            </a:r>
          </a:p>
          <a:p>
            <a:pPr lvl="1" eaLnBrk="1" hangingPunct="1">
              <a:lnSpc>
                <a:spcPct val="80000"/>
              </a:lnSpc>
            </a:pPr>
            <a:endParaRPr lang="fr-FR" sz="2200" dirty="0"/>
          </a:p>
          <a:p>
            <a:pPr eaLnBrk="1" hangingPunct="1">
              <a:lnSpc>
                <a:spcPct val="80000"/>
              </a:lnSpc>
            </a:pPr>
            <a:endParaRPr lang="fr-FR" sz="2300" dirty="0"/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2329242" y="4003678"/>
            <a:ext cx="676275" cy="249239"/>
          </a:xfrm>
          <a:prstGeom prst="rightArrow">
            <a:avLst>
              <a:gd name="adj1" fmla="val 50000"/>
              <a:gd name="adj2" fmla="val 678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2329242" y="4295696"/>
            <a:ext cx="676275" cy="249239"/>
          </a:xfrm>
          <a:prstGeom prst="rightArrow">
            <a:avLst>
              <a:gd name="adj1" fmla="val 50000"/>
              <a:gd name="adj2" fmla="val 678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2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22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0549"/>
            <a:ext cx="8229600" cy="1039812"/>
          </a:xfrm>
        </p:spPr>
        <p:txBody>
          <a:bodyPr/>
          <a:lstStyle/>
          <a:p>
            <a:r>
              <a:rPr lang="fr-FR"/>
              <a:t>Vache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61344"/>
            <a:ext cx="8243596" cy="1824037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fr-FR" sz="2800" dirty="0"/>
              <a:t>Mufle = </a:t>
            </a:r>
            <a:r>
              <a:rPr lang="fr-FR" sz="2800" b="1" dirty="0">
                <a:solidFill>
                  <a:srgbClr val="990000"/>
                </a:solidFill>
              </a:rPr>
              <a:t>lèvres peu mobiles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Wingdings" pitchFamily="2" charset="2"/>
              <a:buNone/>
            </a:pPr>
            <a:endParaRPr lang="fr-FR" sz="2800" b="1" dirty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fr-FR" sz="2800" b="1" dirty="0">
                <a:solidFill>
                  <a:srgbClr val="990000"/>
                </a:solidFill>
              </a:rPr>
              <a:t>Fauchage de l’herbe</a:t>
            </a:r>
            <a:r>
              <a:rPr lang="fr-FR" sz="2800" dirty="0"/>
              <a:t> avec la langue</a:t>
            </a:r>
          </a:p>
          <a:p>
            <a:pPr lvl="1">
              <a:lnSpc>
                <a:spcPct val="90000"/>
              </a:lnSpc>
              <a:buClr>
                <a:schemeClr val="hlink"/>
              </a:buClr>
            </a:pPr>
            <a:r>
              <a:rPr lang="fr-FR" sz="2400" dirty="0">
                <a:solidFill>
                  <a:srgbClr val="FF0000"/>
                </a:solidFill>
              </a:rPr>
              <a:t>Risque d’ingestion de corps étrangers</a:t>
            </a:r>
          </a:p>
          <a:p>
            <a:pPr>
              <a:lnSpc>
                <a:spcPct val="90000"/>
              </a:lnSpc>
              <a:buClr>
                <a:schemeClr val="hlink"/>
              </a:buClr>
            </a:pPr>
            <a:endParaRPr lang="fr-FR" b="1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Clr>
                <a:schemeClr val="hlink"/>
              </a:buClr>
            </a:pPr>
            <a:endParaRPr lang="fr-FR" sz="24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Clr>
                <a:schemeClr val="hlink"/>
              </a:buClr>
            </a:pPr>
            <a:endParaRPr lang="fr-FR" sz="2400" dirty="0"/>
          </a:p>
          <a:p>
            <a:pPr>
              <a:lnSpc>
                <a:spcPct val="90000"/>
              </a:lnSpc>
              <a:buClr>
                <a:schemeClr val="hlink"/>
              </a:buClr>
              <a:buFont typeface="Wingdings" pitchFamily="2" charset="2"/>
              <a:buNone/>
            </a:pPr>
            <a:endParaRPr lang="fr-FR" sz="2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472" y="3957828"/>
            <a:ext cx="3901440" cy="259994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68363"/>
          </a:xfrm>
        </p:spPr>
        <p:txBody>
          <a:bodyPr/>
          <a:lstStyle/>
          <a:p>
            <a:r>
              <a:rPr lang="en-US"/>
              <a:t>Mouton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5032375" cy="3886200"/>
          </a:xfrm>
        </p:spPr>
        <p:txBody>
          <a:bodyPr/>
          <a:lstStyle/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fr-FR" sz="2800" b="1" dirty="0">
                <a:solidFill>
                  <a:srgbClr val="990000"/>
                </a:solidFill>
              </a:rPr>
              <a:t>Préhension avec les lèvres</a:t>
            </a:r>
            <a:r>
              <a:rPr lang="fr-FR" sz="2800" dirty="0"/>
              <a:t> qui sont mobiles et fendues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endParaRPr lang="fr-FR" sz="1200" dirty="0"/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fr-FR" sz="2400" dirty="0"/>
              <a:t>Collecte d’herbe </a:t>
            </a:r>
            <a:r>
              <a:rPr lang="fr-FR" sz="2400" b="1" dirty="0">
                <a:solidFill>
                  <a:srgbClr val="990000"/>
                </a:solidFill>
              </a:rPr>
              <a:t>plus sélective</a:t>
            </a:r>
            <a:r>
              <a:rPr lang="fr-FR" sz="2400" dirty="0"/>
              <a:t> que chez les bovins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endParaRPr lang="fr-FR" sz="2400" dirty="0"/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fr-FR" sz="2400" b="1" dirty="0">
                <a:solidFill>
                  <a:srgbClr val="990000"/>
                </a:solidFill>
              </a:rPr>
              <a:t>Pas de corps étranger</a:t>
            </a:r>
            <a:r>
              <a:rPr lang="fr-FR" sz="2400" dirty="0"/>
              <a:t> ingéré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endParaRPr lang="fr-FR" sz="2400" dirty="0"/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fr-FR" sz="2400" dirty="0"/>
              <a:t>Tonte de l’herbe plus rase que chez les bovins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endParaRPr lang="fr-FR" sz="900" dirty="0"/>
          </a:p>
        </p:txBody>
      </p:sp>
      <p:pic>
        <p:nvPicPr>
          <p:cNvPr id="31748" name="Picture 5" descr="dental-pa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765800" y="3794125"/>
            <a:ext cx="3119438" cy="2498725"/>
          </a:xfr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75" y="1424146"/>
            <a:ext cx="2730694" cy="204802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B68CCDE-0B63-41D3-BBE7-734371AC24F7}" type="slidenum">
              <a:rPr lang="fr-FR" smtClean="0">
                <a:cs typeface="Arial" charset="0"/>
              </a:rPr>
              <a:pPr/>
              <a:t>22</a:t>
            </a:fld>
            <a:endParaRPr lang="fr-FR">
              <a:cs typeface="Arial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Chèvre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2580" y="1974850"/>
            <a:ext cx="6007100" cy="4021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dirty="0"/>
              <a:t>Animal effeuilleur plutôt que brouteur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/>
              <a:t>	</a:t>
            </a:r>
            <a:r>
              <a:rPr lang="fr-FR" sz="2000" dirty="0"/>
              <a:t>Peut se tenir debout sur ses postérieurs</a:t>
            </a:r>
          </a:p>
          <a:p>
            <a:pPr eaLnBrk="1" hangingPunct="1">
              <a:lnSpc>
                <a:spcPct val="90000"/>
              </a:lnSpc>
            </a:pPr>
            <a:endParaRPr lang="fr-FR" sz="2000" dirty="0"/>
          </a:p>
          <a:p>
            <a:pPr eaLnBrk="1" hangingPunct="1">
              <a:lnSpc>
                <a:spcPct val="90000"/>
              </a:lnSpc>
            </a:pPr>
            <a:r>
              <a:rPr lang="fr-FR" sz="2400" dirty="0"/>
              <a:t>Lèvres fines : </a:t>
            </a:r>
            <a:r>
              <a:rPr lang="fr-FR" sz="2400" b="1" dirty="0">
                <a:solidFill>
                  <a:srgbClr val="800000"/>
                </a:solidFill>
              </a:rPr>
              <a:t>sélection des</a:t>
            </a:r>
            <a:r>
              <a:rPr lang="fr-FR" sz="2400" dirty="0"/>
              <a:t> </a:t>
            </a:r>
            <a:r>
              <a:rPr lang="fr-FR" sz="2400" b="1" dirty="0">
                <a:solidFill>
                  <a:srgbClr val="800000"/>
                </a:solidFill>
              </a:rPr>
              <a:t>parties les plus nutritives</a:t>
            </a:r>
            <a:r>
              <a:rPr lang="fr-FR" sz="2400" dirty="0"/>
              <a:t> des plantes</a:t>
            </a:r>
          </a:p>
          <a:p>
            <a:pPr eaLnBrk="1" hangingPunct="1">
              <a:lnSpc>
                <a:spcPct val="90000"/>
              </a:lnSpc>
            </a:pPr>
            <a:endParaRPr lang="fr-FR" sz="2400" dirty="0"/>
          </a:p>
          <a:p>
            <a:pPr eaLnBrk="1" hangingPunct="1">
              <a:lnSpc>
                <a:spcPct val="90000"/>
              </a:lnSpc>
            </a:pPr>
            <a:r>
              <a:rPr lang="fr-FR" sz="2400" b="1" dirty="0">
                <a:solidFill>
                  <a:srgbClr val="800000"/>
                </a:solidFill>
              </a:rPr>
              <a:t>Exposition aux xénobiotiques toxiques</a:t>
            </a:r>
            <a:r>
              <a:rPr lang="fr-FR" sz="2400" dirty="0"/>
              <a:t>  </a:t>
            </a:r>
            <a:r>
              <a:rPr lang="fr-FR" sz="1600" dirty="0"/>
              <a:t>(glucosides, saponines, nitrates, stérols, …) :</a:t>
            </a:r>
            <a:r>
              <a:rPr lang="fr-FR" sz="2400" dirty="0"/>
              <a:t> métabolisme hépatique différent du mouton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fr-FR" sz="1600" b="1" dirty="0">
                <a:solidFill>
                  <a:srgbClr val="00B050"/>
                </a:solidFill>
              </a:rPr>
              <a:t>Remarque: </a:t>
            </a:r>
            <a:r>
              <a:rPr lang="fr-FR" sz="1600" dirty="0"/>
              <a:t>La chèvre métabolise (élimine) vite de nombreux médicaments</a:t>
            </a:r>
          </a:p>
          <a:p>
            <a:pPr lvl="1" eaLnBrk="1" hangingPunct="1">
              <a:lnSpc>
                <a:spcPct val="90000"/>
              </a:lnSpc>
            </a:pPr>
            <a:endParaRPr lang="fr-FR" sz="2000" dirty="0"/>
          </a:p>
          <a:p>
            <a:pPr eaLnBrk="1" hangingPunct="1">
              <a:lnSpc>
                <a:spcPct val="90000"/>
              </a:lnSpc>
            </a:pPr>
            <a:endParaRPr lang="fr-FR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7" y="4734780"/>
            <a:ext cx="3163700" cy="20934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0" y="2337437"/>
            <a:ext cx="2499069" cy="1665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153673C-BCDB-42BF-B40C-5DCADA744F7C}" type="slidenum">
              <a:rPr lang="fr-FR" smtClean="0">
                <a:cs typeface="Arial" charset="0"/>
              </a:rPr>
              <a:pPr/>
              <a:t>23</a:t>
            </a:fld>
            <a:endParaRPr lang="fr-FR">
              <a:cs typeface="Arial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993775"/>
          </a:xfrm>
        </p:spPr>
        <p:txBody>
          <a:bodyPr/>
          <a:lstStyle/>
          <a:p>
            <a:pPr eaLnBrk="1" hangingPunct="1"/>
            <a:r>
              <a:rPr lang="en-US"/>
              <a:t>Cheval</a:t>
            </a: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457200" y="1841500"/>
            <a:ext cx="7951788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fr-FR" sz="2800" b="1" dirty="0">
                <a:solidFill>
                  <a:srgbClr val="800000"/>
                </a:solidFill>
              </a:rPr>
              <a:t>Prise alimentaire très longue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fr-FR" sz="2400" dirty="0"/>
              <a:t>12-18 h par jour si fourrage </a:t>
            </a:r>
            <a:r>
              <a:rPr lang="fr-FR" sz="2400" i="1" dirty="0"/>
              <a:t>ad libitum</a:t>
            </a:r>
            <a:r>
              <a:rPr lang="fr-FR" sz="2400" dirty="0"/>
              <a:t> ou pâturage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fr-FR" sz="2000" dirty="0"/>
              <a:t>	Dans les conditions naturelles, le cheval ne reste jamais plus de 4h sans manger.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fr-FR" sz="20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fr-FR" sz="2400" dirty="0"/>
              <a:t>Une alimentation à base de concentrés sans fourrage peut entraîner des </a:t>
            </a:r>
            <a:r>
              <a:rPr lang="fr-FR" sz="2400" dirty="0">
                <a:solidFill>
                  <a:schemeClr val="bg2"/>
                </a:solidFill>
              </a:rPr>
              <a:t>comportements pathologiques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endParaRPr lang="fr-FR" sz="20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fr-FR" sz="2400" dirty="0"/>
              <a:t>Sommeil le plus souvent debout entre 2-6 h /jour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FR" sz="2000" dirty="0"/>
              <a:t>	(couché </a:t>
            </a:r>
            <a:r>
              <a:rPr lang="fr-FR" sz="2000" dirty="0" err="1"/>
              <a:t>env</a:t>
            </a:r>
            <a:r>
              <a:rPr lang="fr-FR" sz="2000" dirty="0"/>
              <a:t> 2h/j)</a:t>
            </a:r>
            <a:endParaRPr lang="fr-FR" sz="2400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581025"/>
            <a:ext cx="7772400" cy="1062038"/>
          </a:xfrm>
        </p:spPr>
        <p:txBody>
          <a:bodyPr/>
          <a:lstStyle/>
          <a:p>
            <a:r>
              <a:rPr lang="en-US"/>
              <a:t>Cheval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8288" y="1643063"/>
            <a:ext cx="4886325" cy="4894262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Ø"/>
            </a:pPr>
            <a:endParaRPr lang="fr-FR" sz="600" dirty="0"/>
          </a:p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endParaRPr lang="fr-FR" sz="600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fr-FR" sz="2400" dirty="0"/>
              <a:t>Les</a:t>
            </a:r>
            <a:r>
              <a:rPr lang="fr-FR" sz="2400" b="1" dirty="0">
                <a:solidFill>
                  <a:srgbClr val="990000"/>
                </a:solidFill>
              </a:rPr>
              <a:t> lèvres mobiles facilitent la préhension de l’herbe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fr-FR" sz="2400" b="1" dirty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fr-FR" sz="2400" dirty="0"/>
              <a:t>Les </a:t>
            </a:r>
            <a:r>
              <a:rPr lang="fr-FR" sz="2400" b="1" dirty="0">
                <a:solidFill>
                  <a:srgbClr val="990000"/>
                </a:solidFill>
              </a:rPr>
              <a:t>incisives sectionnent l’herbe</a:t>
            </a:r>
            <a:r>
              <a:rPr lang="fr-FR" sz="2400" dirty="0"/>
              <a:t> </a:t>
            </a:r>
            <a:r>
              <a:rPr lang="fr-FR" sz="2000" dirty="0"/>
              <a:t>(pas de corps étranger)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400" dirty="0"/>
              <a:t>	</a:t>
            </a:r>
            <a:r>
              <a:rPr lang="fr-FR" sz="2000" dirty="0"/>
              <a:t>=Tonte plus </a:t>
            </a:r>
            <a:r>
              <a:rPr lang="fr-FR" sz="2000" dirty="0">
                <a:solidFill>
                  <a:schemeClr val="tx2"/>
                </a:solidFill>
              </a:rPr>
              <a:t>rase</a:t>
            </a:r>
            <a:r>
              <a:rPr lang="fr-FR" sz="2000" dirty="0"/>
              <a:t> que chez les bovins car présence d’incisives supérieures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fr-FR" sz="2000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fr-FR" sz="2400" dirty="0"/>
              <a:t>Les vibrisses sont impliquées dans la prise de nourriture car le cheval ne voit pas le bout de son</a:t>
            </a:r>
            <a:r>
              <a:rPr lang="fr-FR" sz="2000" dirty="0"/>
              <a:t> </a:t>
            </a:r>
            <a:r>
              <a:rPr lang="fr-FR" sz="2400" dirty="0"/>
              <a:t>nez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85" y="1514945"/>
            <a:ext cx="3433665" cy="25752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3" y="4400434"/>
            <a:ext cx="3210352" cy="213689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Cheval</a:t>
            </a:r>
            <a:endParaRPr lang="fr-FR" sz="2800"/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6613" y="1981200"/>
            <a:ext cx="5310187" cy="3886200"/>
          </a:xfrm>
        </p:spPr>
        <p:txBody>
          <a:bodyPr/>
          <a:lstStyle/>
          <a:p>
            <a:r>
              <a:rPr lang="fr-FR" sz="2800" b="1" dirty="0"/>
              <a:t>Prise de nourriture au sol</a:t>
            </a:r>
          </a:p>
          <a:p>
            <a:endParaRPr lang="fr-FR" sz="1200" b="1" dirty="0"/>
          </a:p>
          <a:p>
            <a:pPr lvl="1"/>
            <a:r>
              <a:rPr lang="fr-FR" sz="2400" dirty="0"/>
              <a:t>Effets délétères de la prise de nourriture en hauteur </a:t>
            </a:r>
          </a:p>
          <a:p>
            <a:pPr lvl="2"/>
            <a:r>
              <a:rPr lang="fr-FR" sz="2000" dirty="0"/>
              <a:t>escalator mucociliaire moins efficace pour éliminer les particules inhalées</a:t>
            </a:r>
          </a:p>
          <a:p>
            <a:pPr lvl="2"/>
            <a:endParaRPr lang="fr-FR" sz="2000" dirty="0"/>
          </a:p>
          <a:p>
            <a:pPr lvl="2"/>
            <a:r>
              <a:rPr lang="fr-FR" sz="2000" dirty="0"/>
              <a:t>Risque de corps étranger oculaire</a:t>
            </a:r>
          </a:p>
          <a:p>
            <a:endParaRPr lang="fr-FR" sz="2800" dirty="0"/>
          </a:p>
        </p:txBody>
      </p:sp>
      <p:pic>
        <p:nvPicPr>
          <p:cNvPr id="39939" name="Picture 4" descr="acreage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039938"/>
            <a:ext cx="2459038" cy="3687762"/>
          </a:xfrm>
        </p:spPr>
      </p:pic>
      <p:cxnSp>
        <p:nvCxnSpPr>
          <p:cNvPr id="3" name="Connecteur droit 2"/>
          <p:cNvCxnSpPr/>
          <p:nvPr/>
        </p:nvCxnSpPr>
        <p:spPr bwMode="auto">
          <a:xfrm>
            <a:off x="354563" y="1981200"/>
            <a:ext cx="2789853" cy="402771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/>
              <a:t>Cheval</a:t>
            </a:r>
            <a:endParaRPr lang="en-US" sz="3600"/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886200"/>
          </a:xfrm>
        </p:spPr>
        <p:txBody>
          <a:bodyPr/>
          <a:lstStyle/>
          <a:p>
            <a:pPr eaLnBrk="1" hangingPunct="1"/>
            <a:r>
              <a:rPr lang="fr-FR" dirty="0"/>
              <a:t>Abreuvement</a:t>
            </a:r>
          </a:p>
          <a:p>
            <a:pPr lvl="1"/>
            <a:r>
              <a:rPr lang="fr-FR" sz="2400" dirty="0"/>
              <a:t>Cheval pompe l’eau (lèvres affleurent l’eau)</a:t>
            </a:r>
          </a:p>
          <a:p>
            <a:pPr lvl="1"/>
            <a:endParaRPr lang="fr-FR" sz="2400" b="1" dirty="0">
              <a:solidFill>
                <a:srgbClr val="800000"/>
              </a:solidFill>
            </a:endParaRPr>
          </a:p>
          <a:p>
            <a:pPr lvl="1" eaLnBrk="1" hangingPunct="1"/>
            <a:r>
              <a:rPr lang="fr-FR" sz="2400" dirty="0"/>
              <a:t>20-30 L par jour</a:t>
            </a:r>
          </a:p>
          <a:p>
            <a:pPr eaLnBrk="1" hangingPunct="1"/>
            <a:endParaRPr lang="fr-FR" sz="2800" dirty="0"/>
          </a:p>
          <a:p>
            <a:pPr lvl="1" eaLnBrk="1" hangingPunct="1"/>
            <a:r>
              <a:rPr lang="fr-FR" sz="2400" dirty="0"/>
              <a:t>Majorité des buvées : 10 min avant à 30 min après les repas</a:t>
            </a:r>
          </a:p>
          <a:p>
            <a:pPr lvl="1" eaLnBrk="1" hangingPunct="1"/>
            <a:endParaRPr lang="fr-FR" sz="2400" dirty="0"/>
          </a:p>
          <a:p>
            <a:pPr marL="531813" indent="0" eaLnBrk="1" hangingPunct="1">
              <a:buNone/>
            </a:pPr>
            <a:r>
              <a:rPr lang="fr-FR" sz="2000" dirty="0">
                <a:hlinkClick r:id="rId3"/>
              </a:rPr>
              <a:t>http://www.youtube.com/watch?v=AzHFYAmVFSg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351" y="457200"/>
            <a:ext cx="3205731" cy="224401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6913"/>
            <a:ext cx="8229600" cy="831850"/>
          </a:xfrm>
        </p:spPr>
        <p:txBody>
          <a:bodyPr/>
          <a:lstStyle/>
          <a:p>
            <a:r>
              <a:rPr lang="fr-FR"/>
              <a:t>Porc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14171"/>
            <a:ext cx="3665538" cy="3470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400" dirty="0"/>
              <a:t>Conditions naturelles</a:t>
            </a:r>
          </a:p>
          <a:p>
            <a:pPr lvl="1">
              <a:lnSpc>
                <a:spcPct val="80000"/>
              </a:lnSpc>
            </a:pPr>
            <a:r>
              <a:rPr lang="fr-FR" sz="2000" dirty="0"/>
              <a:t>Groin fouisseur</a:t>
            </a:r>
          </a:p>
          <a:p>
            <a:pPr lvl="1">
              <a:lnSpc>
                <a:spcPct val="80000"/>
              </a:lnSpc>
            </a:pPr>
            <a:r>
              <a:rPr lang="fr-FR" sz="2000" dirty="0"/>
              <a:t>Utilise sa langue pour saisir la nourriture</a:t>
            </a:r>
          </a:p>
          <a:p>
            <a:pPr lvl="1">
              <a:lnSpc>
                <a:spcPct val="80000"/>
              </a:lnSpc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400" dirty="0"/>
              <a:t>Besoins comportementaux:</a:t>
            </a:r>
          </a:p>
          <a:p>
            <a:pPr lvl="1">
              <a:lnSpc>
                <a:spcPct val="80000"/>
              </a:lnSpc>
            </a:pPr>
            <a:r>
              <a:rPr lang="fr-FR" sz="2000" dirty="0"/>
              <a:t>Fouissage</a:t>
            </a:r>
          </a:p>
          <a:p>
            <a:pPr lvl="1">
              <a:lnSpc>
                <a:spcPct val="80000"/>
              </a:lnSpc>
            </a:pPr>
            <a:r>
              <a:rPr lang="fr-FR" sz="2000" dirty="0"/>
              <a:t>Mâchonnement </a:t>
            </a:r>
          </a:p>
          <a:p>
            <a:pPr lvl="1">
              <a:lnSpc>
                <a:spcPct val="80000"/>
              </a:lnSpc>
            </a:pPr>
            <a:endParaRPr lang="fr-FR" sz="2000" dirty="0"/>
          </a:p>
          <a:p>
            <a:pPr>
              <a:lnSpc>
                <a:spcPct val="80000"/>
              </a:lnSpc>
            </a:pPr>
            <a:r>
              <a:rPr lang="fr-FR" sz="2400" dirty="0"/>
              <a:t>Porc aspire l’eau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400" dirty="0"/>
              <a:t>= Aérophagie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fr-FR" sz="2000" dirty="0">
              <a:hlinkClick r:id="rId3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fr-FR" sz="2000" dirty="0">
                <a:hlinkClick r:id="rId3"/>
              </a:rPr>
              <a:t>http://www.youtube.com/watch?v=ctBa_luGZX8</a:t>
            </a:r>
            <a:endParaRPr lang="fr-FR" sz="2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063907D-62AC-49D6-92BE-92B585E5EB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771" y="1683409"/>
            <a:ext cx="3665539" cy="244273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50326DD-BD43-4C83-8465-F923B4DA4A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771" y="4297630"/>
            <a:ext cx="3665539" cy="242842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17" y="3412859"/>
            <a:ext cx="3136857" cy="2090421"/>
          </a:xfrm>
          <a:prstGeom prst="rect">
            <a:avLst/>
          </a:prstGeom>
        </p:spPr>
      </p:pic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760413" y="338138"/>
            <a:ext cx="7434262" cy="1077912"/>
          </a:xfrm>
        </p:spPr>
        <p:txBody>
          <a:bodyPr/>
          <a:lstStyle/>
          <a:p>
            <a:r>
              <a:rPr lang="en-US"/>
              <a:t>Mastication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245" y="1849794"/>
            <a:ext cx="5872162" cy="3919538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hlink"/>
              </a:buClr>
            </a:pPr>
            <a:endParaRPr lang="fr-FR" dirty="0"/>
          </a:p>
          <a:p>
            <a:pPr marL="609600" indent="-609600">
              <a:lnSpc>
                <a:spcPct val="90000"/>
              </a:lnSpc>
              <a:buSzTx/>
            </a:pPr>
            <a:r>
              <a:rPr lang="fr-FR" sz="3600" dirty="0"/>
              <a:t>Carnivores  </a:t>
            </a:r>
          </a:p>
          <a:p>
            <a:pPr marL="990600" lvl="1" indent="-533400">
              <a:lnSpc>
                <a:spcPct val="90000"/>
              </a:lnSpc>
              <a:buClr>
                <a:schemeClr val="bg2"/>
              </a:buClr>
              <a:buSzTx/>
            </a:pPr>
            <a:r>
              <a:rPr lang="fr-FR" dirty="0"/>
              <a:t>Bougent la tête pour saisir la nourriture</a:t>
            </a:r>
          </a:p>
          <a:p>
            <a:pPr marL="990600" lvl="1" indent="-533400">
              <a:lnSpc>
                <a:spcPct val="90000"/>
              </a:lnSpc>
              <a:buClr>
                <a:schemeClr val="bg2"/>
              </a:buClr>
              <a:buSzTx/>
            </a:pPr>
            <a:endParaRPr lang="fr-FR" dirty="0"/>
          </a:p>
          <a:p>
            <a:pPr marL="990600" lvl="1" indent="-533400">
              <a:lnSpc>
                <a:spcPct val="90000"/>
              </a:lnSpc>
              <a:buClr>
                <a:schemeClr val="bg2"/>
              </a:buClr>
              <a:buSzTx/>
            </a:pPr>
            <a:r>
              <a:rPr lang="fr-FR" dirty="0"/>
              <a:t>Mouvements de mâchoires </a:t>
            </a:r>
            <a:r>
              <a:rPr lang="fr-FR" b="1" dirty="0">
                <a:solidFill>
                  <a:srgbClr val="800000"/>
                </a:solidFill>
              </a:rPr>
              <a:t>principalement verticaux</a:t>
            </a:r>
            <a:r>
              <a:rPr lang="fr-FR" dirty="0"/>
              <a:t> = section des aliments</a:t>
            </a:r>
          </a:p>
          <a:p>
            <a:pPr marL="990600" lvl="1" indent="-533400">
              <a:lnSpc>
                <a:spcPct val="90000"/>
              </a:lnSpc>
            </a:pPr>
            <a:endParaRPr lang="fr-FR" dirty="0"/>
          </a:p>
          <a:p>
            <a:pPr marL="990600" lvl="1" indent="-533400">
              <a:lnSpc>
                <a:spcPct val="90000"/>
              </a:lnSpc>
              <a:buClr>
                <a:schemeClr val="hlink"/>
              </a:buClr>
            </a:pPr>
            <a:endParaRPr lang="fr-FR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9600" cy="1090613"/>
          </a:xfrm>
        </p:spPr>
        <p:txBody>
          <a:bodyPr/>
          <a:lstStyle/>
          <a:p>
            <a:r>
              <a:rPr lang="en-US"/>
              <a:t>Mastication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3575"/>
            <a:ext cx="8221663" cy="3941763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fr-FR" sz="2800" dirty="0">
                <a:solidFill>
                  <a:schemeClr val="tx2"/>
                </a:solidFill>
              </a:rPr>
              <a:t>Herbivores</a:t>
            </a:r>
          </a:p>
          <a:p>
            <a:pPr marL="838200" lvl="1" indent="-381000">
              <a:lnSpc>
                <a:spcPct val="80000"/>
              </a:lnSpc>
            </a:pPr>
            <a:r>
              <a:rPr lang="fr-FR" sz="2000" dirty="0"/>
              <a:t>Besoin d’une mastication soigneuse</a:t>
            </a:r>
          </a:p>
          <a:p>
            <a:pPr marL="838200" lvl="1" indent="-381000">
              <a:lnSpc>
                <a:spcPct val="80000"/>
              </a:lnSpc>
            </a:pPr>
            <a:r>
              <a:rPr lang="fr-FR" sz="2000" dirty="0"/>
              <a:t>Mouvements masticatoires </a:t>
            </a:r>
            <a:r>
              <a:rPr lang="fr-FR" sz="2000" b="1" dirty="0">
                <a:solidFill>
                  <a:srgbClr val="800000"/>
                </a:solidFill>
              </a:rPr>
              <a:t>principalement horizontaux</a:t>
            </a:r>
          </a:p>
          <a:p>
            <a:pPr marL="838200" lvl="1" indent="-381000">
              <a:lnSpc>
                <a:spcPct val="80000"/>
              </a:lnSpc>
            </a:pPr>
            <a:endParaRPr lang="fr-FR" sz="2400" dirty="0"/>
          </a:p>
          <a:p>
            <a:pPr marL="838200" lvl="1" indent="-381000">
              <a:lnSpc>
                <a:spcPct val="80000"/>
              </a:lnSpc>
            </a:pPr>
            <a:endParaRPr lang="fr-FR" sz="2000" dirty="0"/>
          </a:p>
          <a:p>
            <a:pPr marL="838200" lvl="1" indent="-381000">
              <a:lnSpc>
                <a:spcPct val="80000"/>
              </a:lnSpc>
            </a:pPr>
            <a:r>
              <a:rPr lang="fr-FR" sz="2400" dirty="0"/>
              <a:t>Ruminants :</a:t>
            </a:r>
            <a:r>
              <a:rPr lang="fr-FR" sz="2400" dirty="0">
                <a:solidFill>
                  <a:srgbClr val="990000"/>
                </a:solidFill>
              </a:rPr>
              <a:t> </a:t>
            </a:r>
            <a:r>
              <a:rPr lang="fr-FR" sz="2400" b="1" dirty="0">
                <a:solidFill>
                  <a:srgbClr val="990000"/>
                </a:solidFill>
              </a:rPr>
              <a:t>deux types de mastication </a:t>
            </a:r>
          </a:p>
          <a:p>
            <a:pPr marL="1257300" lvl="2" indent="-342900">
              <a:lnSpc>
                <a:spcPct val="80000"/>
              </a:lnSpc>
            </a:pPr>
            <a:r>
              <a:rPr lang="fr-FR" sz="1800" dirty="0"/>
              <a:t>Prise de nourriture : mastication grossière</a:t>
            </a:r>
          </a:p>
          <a:p>
            <a:pPr marL="1257300" lvl="2" indent="-342900">
              <a:lnSpc>
                <a:spcPct val="80000"/>
              </a:lnSpc>
            </a:pPr>
            <a:r>
              <a:rPr lang="fr-FR" sz="1800" dirty="0"/>
              <a:t>Rumination (mastication </a:t>
            </a:r>
            <a:r>
              <a:rPr lang="fr-FR" sz="1800" dirty="0" err="1"/>
              <a:t>mérycique</a:t>
            </a:r>
            <a:r>
              <a:rPr lang="fr-FR" sz="1800" dirty="0"/>
              <a:t>) : mastication soigneuse</a:t>
            </a:r>
          </a:p>
          <a:p>
            <a:pPr marL="838200" lvl="1" indent="-381000">
              <a:lnSpc>
                <a:spcPct val="80000"/>
              </a:lnSpc>
            </a:pPr>
            <a:endParaRPr lang="en-US" sz="2400" dirty="0"/>
          </a:p>
          <a:p>
            <a:pPr marL="838200" lvl="1" indent="-381000">
              <a:lnSpc>
                <a:spcPct val="80000"/>
              </a:lnSpc>
            </a:pPr>
            <a:r>
              <a:rPr lang="en-US" sz="2400" dirty="0"/>
              <a:t>Cheval</a:t>
            </a:r>
          </a:p>
          <a:p>
            <a:pPr marL="1257300" lvl="2" indent="-342900">
              <a:lnSpc>
                <a:spcPct val="80000"/>
              </a:lnSpc>
            </a:pPr>
            <a:r>
              <a:rPr lang="en-US" sz="2000" dirty="0"/>
              <a:t>Mastication </a:t>
            </a:r>
            <a:r>
              <a:rPr lang="en-US" sz="2000" dirty="0" err="1"/>
              <a:t>soigneuse</a:t>
            </a:r>
            <a:r>
              <a:rPr lang="en-US" sz="2000" dirty="0"/>
              <a:t> pendant la </a:t>
            </a:r>
            <a:r>
              <a:rPr lang="en-US" sz="2000" dirty="0" err="1"/>
              <a:t>prise</a:t>
            </a:r>
            <a:r>
              <a:rPr lang="en-US" sz="2000" dirty="0"/>
              <a:t> de </a:t>
            </a:r>
            <a:r>
              <a:rPr lang="en-US" sz="2000" dirty="0" err="1"/>
              <a:t>nourriture</a:t>
            </a:r>
            <a:endParaRPr lang="en-US" sz="2000" dirty="0"/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141288" y="5830888"/>
            <a:ext cx="10604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endParaRPr lang="fr-FR" sz="160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2F6D47-04DA-4F1D-8B4D-41F29BE6D7B7}" type="slidenum">
              <a:rPr lang="fr-FR" smtClean="0">
                <a:solidFill>
                  <a:srgbClr val="000000"/>
                </a:solidFill>
                <a:cs typeface="Arial" charset="0"/>
              </a:rPr>
              <a:pPr/>
              <a:t>3</a:t>
            </a:fld>
            <a:endParaRPr lang="fr-FR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47651"/>
            <a:ext cx="7543800" cy="1295400"/>
          </a:xfrm>
        </p:spPr>
        <p:txBody>
          <a:bodyPr/>
          <a:lstStyle/>
          <a:p>
            <a:pPr eaLnBrk="1" hangingPunct="1"/>
            <a:r>
              <a:rPr lang="fr-FR" dirty="0">
                <a:solidFill>
                  <a:schemeClr val="tx1"/>
                </a:solidFill>
              </a:rPr>
              <a:t>Rôle central de</a:t>
            </a:r>
            <a:r>
              <a:rPr lang="fr-FR" dirty="0"/>
              <a:t> </a:t>
            </a:r>
            <a:r>
              <a:rPr lang="fr-FR" dirty="0">
                <a:solidFill>
                  <a:schemeClr val="tx1"/>
                </a:solidFill>
              </a:rPr>
              <a:t>l’</a:t>
            </a:r>
            <a:r>
              <a:rPr lang="fr-FR" dirty="0">
                <a:solidFill>
                  <a:srgbClr val="FF0000"/>
                </a:solidFill>
              </a:rPr>
              <a:t>hypothalamus </a:t>
            </a:r>
            <a:r>
              <a:rPr lang="fr-FR" sz="2900" dirty="0">
                <a:solidFill>
                  <a:schemeClr val="tx1"/>
                </a:solidFill>
              </a:rPr>
              <a:t>(noyau arqué)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5" y="1718267"/>
            <a:ext cx="8283575" cy="441265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800" dirty="0"/>
              <a:t>2 types de régulation </a:t>
            </a:r>
          </a:p>
          <a:p>
            <a:pPr eaLnBrk="1" hangingPunct="1">
              <a:lnSpc>
                <a:spcPct val="80000"/>
              </a:lnSpc>
            </a:pPr>
            <a:endParaRPr lang="fr-FR" sz="1500" b="1" dirty="0">
              <a:solidFill>
                <a:srgbClr val="80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2200" b="1" u="sng" dirty="0"/>
              <a:t>Circuit inhibiteur de l’appétit :</a:t>
            </a:r>
            <a:r>
              <a:rPr lang="fr-FR" sz="2200" b="1" dirty="0">
                <a:solidFill>
                  <a:srgbClr val="990000"/>
                </a:solidFill>
              </a:rPr>
              <a:t> </a:t>
            </a:r>
            <a:r>
              <a:rPr lang="fr-FR" b="1" dirty="0">
                <a:solidFill>
                  <a:srgbClr val="990000"/>
                </a:solidFill>
              </a:rPr>
              <a:t>an</a:t>
            </a:r>
            <a:r>
              <a:rPr lang="fr-FR" b="1" dirty="0">
                <a:solidFill>
                  <a:srgbClr val="800000"/>
                </a:solidFill>
              </a:rPr>
              <a:t>orexigène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l-GR" sz="1600" dirty="0">
                <a:solidFill>
                  <a:schemeClr val="tx2"/>
                </a:solidFill>
              </a:rPr>
              <a:t>α</a:t>
            </a:r>
            <a:r>
              <a:rPr lang="fr-FR" sz="1600" dirty="0">
                <a:solidFill>
                  <a:schemeClr val="tx2"/>
                </a:solidFill>
              </a:rPr>
              <a:t>-</a:t>
            </a:r>
            <a:r>
              <a:rPr lang="fr-FR" sz="1600" dirty="0" err="1">
                <a:solidFill>
                  <a:schemeClr val="tx2"/>
                </a:solidFill>
              </a:rPr>
              <a:t>Melanocyte</a:t>
            </a:r>
            <a:r>
              <a:rPr lang="fr-FR" sz="1600" dirty="0">
                <a:solidFill>
                  <a:schemeClr val="tx2"/>
                </a:solidFill>
              </a:rPr>
              <a:t> </a:t>
            </a:r>
            <a:r>
              <a:rPr lang="fr-FR" sz="1600" dirty="0" err="1">
                <a:solidFill>
                  <a:schemeClr val="tx2"/>
                </a:solidFill>
              </a:rPr>
              <a:t>Stimulating</a:t>
            </a:r>
            <a:r>
              <a:rPr lang="fr-FR" sz="1600" dirty="0">
                <a:solidFill>
                  <a:schemeClr val="tx2"/>
                </a:solidFill>
              </a:rPr>
              <a:t> </a:t>
            </a:r>
            <a:r>
              <a:rPr lang="fr-FR" sz="1600" dirty="0" err="1">
                <a:solidFill>
                  <a:schemeClr val="tx2"/>
                </a:solidFill>
              </a:rPr>
              <a:t>Hormon</a:t>
            </a:r>
            <a:r>
              <a:rPr lang="fr-FR" sz="1600" dirty="0">
                <a:solidFill>
                  <a:schemeClr val="tx2"/>
                </a:solidFill>
              </a:rPr>
              <a:t> (</a:t>
            </a:r>
            <a:r>
              <a:rPr lang="el-GR" sz="1600" dirty="0">
                <a:solidFill>
                  <a:schemeClr val="tx2"/>
                </a:solidFill>
              </a:rPr>
              <a:t>α</a:t>
            </a:r>
            <a:r>
              <a:rPr lang="fr-FR" sz="1600" dirty="0">
                <a:solidFill>
                  <a:schemeClr val="tx2"/>
                </a:solidFill>
              </a:rPr>
              <a:t>-MSH) provient du clivage de la POMC (voir biochimie)</a:t>
            </a:r>
          </a:p>
          <a:p>
            <a:pPr lvl="2" eaLnBrk="1" hangingPunct="1">
              <a:lnSpc>
                <a:spcPct val="80000"/>
              </a:lnSpc>
            </a:pPr>
            <a:r>
              <a:rPr lang="fr-FR" dirty="0"/>
              <a:t> 	prise alimentaire</a:t>
            </a:r>
          </a:p>
          <a:p>
            <a:pPr marL="914377" lvl="2" indent="0" eaLnBrk="1" hangingPunct="1">
              <a:lnSpc>
                <a:spcPct val="80000"/>
              </a:lnSpc>
              <a:buNone/>
            </a:pPr>
            <a:r>
              <a:rPr lang="fr-FR" dirty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fr-FR" dirty="0"/>
              <a:t> 	dépenses énergétiques 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fr-FR" sz="2400" dirty="0"/>
              <a:t>	</a:t>
            </a:r>
            <a:endParaRPr lang="fr-FR" sz="2000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2300" b="1" u="sng" dirty="0"/>
              <a:t>Circuit facilitateur de l’appétit :</a:t>
            </a:r>
            <a:r>
              <a:rPr lang="fr-FR" sz="2300" b="1" dirty="0">
                <a:solidFill>
                  <a:srgbClr val="800000"/>
                </a:solidFill>
              </a:rPr>
              <a:t> </a:t>
            </a:r>
            <a:r>
              <a:rPr lang="fr-FR" sz="2600" b="1" dirty="0" err="1">
                <a:solidFill>
                  <a:srgbClr val="800000"/>
                </a:solidFill>
              </a:rPr>
              <a:t>orexigène</a:t>
            </a:r>
            <a:endParaRPr lang="fr-FR" sz="2600" b="1" dirty="0">
              <a:solidFill>
                <a:srgbClr val="800000"/>
              </a:solidFill>
            </a:endParaRPr>
          </a:p>
          <a:p>
            <a:pPr lvl="1" eaLnBrk="1" hangingPunct="1">
              <a:lnSpc>
                <a:spcPct val="80000"/>
              </a:lnSpc>
              <a:buNone/>
            </a:pPr>
            <a:r>
              <a:rPr lang="fr-FR" sz="2200" dirty="0"/>
              <a:t>	</a:t>
            </a:r>
            <a:r>
              <a:rPr lang="fr-FR" sz="1600" dirty="0">
                <a:solidFill>
                  <a:schemeClr val="tx2"/>
                </a:solidFill>
              </a:rPr>
              <a:t>Neuropeptide Y (NPY) + </a:t>
            </a:r>
            <a:r>
              <a:rPr lang="fr-FR" sz="1600" dirty="0" err="1">
                <a:solidFill>
                  <a:schemeClr val="tx2"/>
                </a:solidFill>
              </a:rPr>
              <a:t>AgRP</a:t>
            </a:r>
            <a:r>
              <a:rPr lang="fr-FR" sz="1600" dirty="0">
                <a:solidFill>
                  <a:schemeClr val="tx2"/>
                </a:solidFill>
              </a:rPr>
              <a:t> (Agouti-</a:t>
            </a:r>
            <a:r>
              <a:rPr lang="fr-FR" sz="1600" dirty="0" err="1">
                <a:solidFill>
                  <a:schemeClr val="tx2"/>
                </a:solidFill>
              </a:rPr>
              <a:t>Related</a:t>
            </a:r>
            <a:r>
              <a:rPr lang="fr-FR" sz="1600" dirty="0">
                <a:solidFill>
                  <a:schemeClr val="tx2"/>
                </a:solidFill>
              </a:rPr>
              <a:t> </a:t>
            </a:r>
            <a:r>
              <a:rPr lang="fr-FR" sz="1600" dirty="0" err="1">
                <a:solidFill>
                  <a:schemeClr val="tx2"/>
                </a:solidFill>
              </a:rPr>
              <a:t>Protein</a:t>
            </a:r>
            <a:r>
              <a:rPr lang="fr-FR" sz="1600" dirty="0">
                <a:solidFill>
                  <a:schemeClr val="tx2"/>
                </a:solidFill>
              </a:rPr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fr-FR" dirty="0"/>
              <a:t>  	prise alimentaire </a:t>
            </a:r>
          </a:p>
          <a:p>
            <a:pPr lvl="2" eaLnBrk="1" hangingPunct="1">
              <a:lnSpc>
                <a:spcPct val="80000"/>
              </a:lnSpc>
            </a:pPr>
            <a:endParaRPr lang="fr-FR" sz="1400" dirty="0"/>
          </a:p>
          <a:p>
            <a:pPr lvl="2" eaLnBrk="1" hangingPunct="1">
              <a:lnSpc>
                <a:spcPct val="80000"/>
              </a:lnSpc>
            </a:pPr>
            <a:r>
              <a:rPr lang="fr-FR" dirty="0"/>
              <a:t> 	dépenses énergétiques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400" dirty="0"/>
              <a:t>	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2" name="Flèche droite 1"/>
          <p:cNvSpPr/>
          <p:nvPr/>
        </p:nvSpPr>
        <p:spPr bwMode="auto">
          <a:xfrm rot="18955868">
            <a:off x="1778826" y="3958414"/>
            <a:ext cx="524921" cy="267489"/>
          </a:xfrm>
          <a:prstGeom prst="rightArrow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Flèche droite 5"/>
          <p:cNvSpPr/>
          <p:nvPr/>
        </p:nvSpPr>
        <p:spPr bwMode="auto">
          <a:xfrm rot="18955868">
            <a:off x="1659557" y="5498632"/>
            <a:ext cx="524921" cy="267489"/>
          </a:xfrm>
          <a:prstGeom prst="rightArrow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Flèche droite 6"/>
          <p:cNvSpPr/>
          <p:nvPr/>
        </p:nvSpPr>
        <p:spPr bwMode="auto">
          <a:xfrm rot="1898957">
            <a:off x="1804023" y="3361105"/>
            <a:ext cx="474530" cy="303493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Flèche droite 7"/>
          <p:cNvSpPr/>
          <p:nvPr/>
        </p:nvSpPr>
        <p:spPr bwMode="auto">
          <a:xfrm rot="1898957">
            <a:off x="1671560" y="6075834"/>
            <a:ext cx="524921" cy="267489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63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B962F44-CE08-478F-8E8E-53C3C0ACBFD3}" type="slidenum">
              <a:rPr lang="fr-FR" smtClean="0">
                <a:solidFill>
                  <a:srgbClr val="000000"/>
                </a:solidFill>
                <a:cs typeface="Arial" charset="0"/>
              </a:rPr>
              <a:pPr/>
              <a:t>4</a:t>
            </a:fld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41391" y="246066"/>
            <a:ext cx="7261225" cy="1012825"/>
          </a:xfrm>
        </p:spPr>
        <p:txBody>
          <a:bodyPr/>
          <a:lstStyle/>
          <a:p>
            <a:pPr eaLnBrk="1" hangingPunct="1"/>
            <a:r>
              <a:rPr lang="fr-FR"/>
              <a:t>Satiété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62116"/>
            <a:ext cx="8229600" cy="4778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3100" dirty="0"/>
              <a:t>Signaux sensoriels 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800" dirty="0"/>
              <a:t>Adaptation anticipatoire : </a:t>
            </a:r>
            <a:r>
              <a:rPr lang="fr-FR" sz="1800" u="sng" dirty="0"/>
              <a:t>ex</a:t>
            </a:r>
            <a:r>
              <a:rPr lang="fr-FR" sz="1800" dirty="0"/>
              <a:t> : nausées antérieures associées à l’aliment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800" b="1" dirty="0" err="1">
                <a:solidFill>
                  <a:srgbClr val="FF0000"/>
                </a:solidFill>
              </a:rPr>
              <a:t>Alliesthésie</a:t>
            </a:r>
            <a:r>
              <a:rPr lang="fr-FR" sz="1800" b="1" dirty="0">
                <a:solidFill>
                  <a:srgbClr val="FF0000"/>
                </a:solidFill>
              </a:rPr>
              <a:t> :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/>
              <a:t>diminution du caractère agréable avec l’augmentation de la quantité ingérée</a:t>
            </a:r>
          </a:p>
          <a:p>
            <a:pPr lvl="1" eaLnBrk="1" hangingPunct="1">
              <a:lnSpc>
                <a:spcPct val="90000"/>
              </a:lnSpc>
            </a:pPr>
            <a:endParaRPr lang="fr-FR" sz="1800" dirty="0"/>
          </a:p>
          <a:p>
            <a:pPr eaLnBrk="1" hangingPunct="1">
              <a:lnSpc>
                <a:spcPct val="90000"/>
              </a:lnSpc>
            </a:pPr>
            <a:r>
              <a:rPr lang="fr-FR" sz="3000" dirty="0">
                <a:solidFill>
                  <a:schemeClr val="accent3">
                    <a:lumMod val="65000"/>
                  </a:schemeClr>
                </a:solidFill>
              </a:rPr>
              <a:t>Signaux digestifs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>
                <a:solidFill>
                  <a:schemeClr val="accent3">
                    <a:lumMod val="65000"/>
                  </a:schemeClr>
                </a:solidFill>
              </a:rPr>
              <a:t>Distension gastrique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>
                <a:solidFill>
                  <a:schemeClr val="accent3">
                    <a:lumMod val="65000"/>
                  </a:schemeClr>
                </a:solidFill>
              </a:rPr>
              <a:t>Contenu digestif</a:t>
            </a:r>
          </a:p>
          <a:p>
            <a:pPr lvl="2" eaLnBrk="1" hangingPunct="1">
              <a:lnSpc>
                <a:spcPct val="90000"/>
              </a:lnSpc>
            </a:pPr>
            <a:endParaRPr lang="fr-FR" sz="1700" dirty="0">
              <a:solidFill>
                <a:schemeClr val="accent3">
                  <a:lumMod val="6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FR" sz="3000" dirty="0">
                <a:solidFill>
                  <a:schemeClr val="accent3">
                    <a:lumMod val="65000"/>
                  </a:schemeClr>
                </a:solidFill>
              </a:rPr>
              <a:t>Signaux endocrines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800" dirty="0">
                <a:solidFill>
                  <a:schemeClr val="accent3">
                    <a:lumMod val="65000"/>
                  </a:schemeClr>
                </a:solidFill>
              </a:rPr>
              <a:t>Leptine (renseigne sur la quantité de tissu adipeux)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1800" dirty="0">
                <a:solidFill>
                  <a:schemeClr val="accent3">
                    <a:lumMod val="65000"/>
                  </a:schemeClr>
                </a:solidFill>
              </a:rPr>
              <a:t>Insuline (renseigne sur la glycémie)</a:t>
            </a:r>
          </a:p>
        </p:txBody>
      </p:sp>
    </p:spTree>
    <p:extLst>
      <p:ext uri="{BB962C8B-B14F-4D97-AF65-F5344CB8AC3E}">
        <p14:creationId xmlns:p14="http://schemas.microsoft.com/office/powerpoint/2010/main" val="1531227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187C743-5026-4D80-939E-8C76A9593B37}" type="slidenum">
              <a:rPr lang="fr-FR" smtClean="0">
                <a:solidFill>
                  <a:srgbClr val="000000"/>
                </a:solidFill>
                <a:cs typeface="Arial" charset="0"/>
              </a:rPr>
              <a:pPr/>
              <a:t>5</a:t>
            </a:fld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Satiété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3500" dirty="0"/>
              <a:t>Signaux digestifs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sz="1600" b="1" dirty="0">
              <a:solidFill>
                <a:srgbClr val="99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2400" b="1" dirty="0">
                <a:solidFill>
                  <a:srgbClr val="FF0000"/>
                </a:solidFill>
              </a:rPr>
              <a:t>Remplissage</a:t>
            </a:r>
            <a:r>
              <a:rPr lang="fr-FR" sz="2400" b="1" dirty="0">
                <a:solidFill>
                  <a:srgbClr val="990000"/>
                </a:solidFill>
              </a:rPr>
              <a:t> estomac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2100" dirty="0"/>
              <a:t>Arrêt de la prise alimentaire quand la pression </a:t>
            </a:r>
            <a:r>
              <a:rPr lang="fr-FR" sz="2100" dirty="0" err="1"/>
              <a:t>intrastomacale</a:t>
            </a:r>
            <a:r>
              <a:rPr lang="fr-FR" sz="2100" dirty="0"/>
              <a:t> augmente</a:t>
            </a:r>
          </a:p>
          <a:p>
            <a:pPr lvl="2" eaLnBrk="1" hangingPunct="1">
              <a:lnSpc>
                <a:spcPct val="80000"/>
              </a:lnSpc>
            </a:pPr>
            <a:endParaRPr lang="fr-FR" sz="2500" dirty="0"/>
          </a:p>
          <a:p>
            <a:pPr lvl="1" eaLnBrk="1" hangingPunct="1">
              <a:lnSpc>
                <a:spcPct val="80000"/>
              </a:lnSpc>
            </a:pPr>
            <a:r>
              <a:rPr lang="fr-FR" sz="2400" b="1" dirty="0">
                <a:solidFill>
                  <a:srgbClr val="990000"/>
                </a:solidFill>
              </a:rPr>
              <a:t>Détection du </a:t>
            </a:r>
            <a:r>
              <a:rPr lang="fr-FR" sz="2400" b="1" dirty="0">
                <a:solidFill>
                  <a:srgbClr val="FF0000"/>
                </a:solidFill>
              </a:rPr>
              <a:t>contenu digestif </a:t>
            </a:r>
            <a:r>
              <a:rPr lang="fr-FR" sz="2400" b="1" dirty="0">
                <a:solidFill>
                  <a:srgbClr val="990000"/>
                </a:solidFill>
              </a:rPr>
              <a:t>par des </a:t>
            </a:r>
            <a:r>
              <a:rPr lang="fr-FR" sz="2400" b="1" dirty="0" err="1">
                <a:solidFill>
                  <a:srgbClr val="990000"/>
                </a:solidFill>
              </a:rPr>
              <a:t>osmorécepteurs</a:t>
            </a:r>
            <a:endParaRPr lang="fr-FR" sz="2400" b="1" dirty="0">
              <a:solidFill>
                <a:srgbClr val="990000"/>
              </a:solidFill>
            </a:endParaRPr>
          </a:p>
          <a:p>
            <a:pPr lvl="2" eaLnBrk="1" hangingPunct="1">
              <a:lnSpc>
                <a:spcPct val="80000"/>
              </a:lnSpc>
            </a:pPr>
            <a:r>
              <a:rPr lang="fr-FR" sz="1900" b="1" dirty="0">
                <a:solidFill>
                  <a:schemeClr val="tx2"/>
                </a:solidFill>
              </a:rPr>
              <a:t>Libération de </a:t>
            </a:r>
            <a:r>
              <a:rPr lang="fr-FR" sz="1900" b="1" dirty="0" err="1">
                <a:solidFill>
                  <a:schemeClr val="tx2"/>
                </a:solidFill>
              </a:rPr>
              <a:t>cholecystokinine</a:t>
            </a:r>
            <a:r>
              <a:rPr lang="fr-FR" sz="1900" b="1" dirty="0">
                <a:solidFill>
                  <a:schemeClr val="tx2"/>
                </a:solidFill>
              </a:rPr>
              <a:t> (CCK)</a:t>
            </a:r>
            <a:r>
              <a:rPr lang="fr-FR" sz="1900" dirty="0"/>
              <a:t> en réponse aux protéines et lipides contenus dans l’intestin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1900" dirty="0"/>
              <a:t>	</a:t>
            </a:r>
            <a:r>
              <a:rPr lang="fr-FR" b="1" dirty="0"/>
              <a:t>= satiété </a:t>
            </a:r>
            <a:r>
              <a:rPr lang="fr-FR" sz="1900" dirty="0"/>
              <a:t>même si le remplissage de l’estomac n’est pas très important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1900" dirty="0"/>
          </a:p>
        </p:txBody>
      </p:sp>
    </p:spTree>
    <p:extLst>
      <p:ext uri="{BB962C8B-B14F-4D97-AF65-F5344CB8AC3E}">
        <p14:creationId xmlns:p14="http://schemas.microsoft.com/office/powerpoint/2010/main" val="88040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062663"/>
            <a:ext cx="2133600" cy="457200"/>
          </a:xfrm>
          <a:noFill/>
        </p:spPr>
        <p:txBody>
          <a:bodyPr/>
          <a:lstStyle/>
          <a:p>
            <a:fld id="{CE586CAC-1534-404D-A45D-6E339CBA4CA2}" type="slidenum">
              <a:rPr lang="fr-FR" smtClean="0">
                <a:solidFill>
                  <a:srgbClr val="000000"/>
                </a:solidFill>
                <a:cs typeface="Arial" charset="0"/>
              </a:rPr>
              <a:pPr/>
              <a:t>6</a:t>
            </a:fld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379414"/>
            <a:ext cx="7543800" cy="1035051"/>
          </a:xfrm>
        </p:spPr>
        <p:txBody>
          <a:bodyPr/>
          <a:lstStyle/>
          <a:p>
            <a:pPr eaLnBrk="1" hangingPunct="1"/>
            <a:r>
              <a:rPr lang="fr-FR"/>
              <a:t>Satiété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80373"/>
            <a:ext cx="8686800" cy="3832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3500" dirty="0"/>
              <a:t>Signaux endocriniens</a:t>
            </a:r>
          </a:p>
          <a:p>
            <a:pPr eaLnBrk="1" hangingPunct="1">
              <a:lnSpc>
                <a:spcPct val="80000"/>
              </a:lnSpc>
            </a:pPr>
            <a:endParaRPr lang="fr-FR" sz="1800" dirty="0"/>
          </a:p>
          <a:p>
            <a:pPr lvl="1" eaLnBrk="1" hangingPunct="1">
              <a:lnSpc>
                <a:spcPct val="80000"/>
              </a:lnSpc>
            </a:pPr>
            <a:r>
              <a:rPr lang="fr-FR" sz="2400" b="1" dirty="0">
                <a:solidFill>
                  <a:srgbClr val="FF0000"/>
                </a:solidFill>
              </a:rPr>
              <a:t>Leptine et insuline </a:t>
            </a:r>
            <a:r>
              <a:rPr lang="fr-FR" sz="2400" b="1" dirty="0">
                <a:solidFill>
                  <a:srgbClr val="800000"/>
                </a:solidFill>
              </a:rPr>
              <a:t>sont anorexigènes </a:t>
            </a:r>
          </a:p>
          <a:p>
            <a:pPr marL="914377" lvl="2" indent="0" eaLnBrk="1" hangingPunct="1">
              <a:lnSpc>
                <a:spcPct val="80000"/>
              </a:lnSpc>
              <a:buNone/>
            </a:pPr>
            <a:r>
              <a:rPr lang="fr-FR" sz="1200" dirty="0"/>
              <a:t>Inhibition des circuits </a:t>
            </a:r>
            <a:r>
              <a:rPr lang="fr-FR" sz="1200" dirty="0" err="1"/>
              <a:t>orexigènes</a:t>
            </a:r>
            <a:r>
              <a:rPr lang="fr-FR" sz="1200" dirty="0"/>
              <a:t> et stimulation des circuits anorexigènes au niveau de l’hypothalamus</a:t>
            </a:r>
          </a:p>
          <a:p>
            <a:pPr lvl="2" eaLnBrk="1" hangingPunct="1">
              <a:lnSpc>
                <a:spcPct val="80000"/>
              </a:lnSpc>
            </a:pPr>
            <a:endParaRPr lang="fr-FR" sz="600" dirty="0"/>
          </a:p>
          <a:p>
            <a:pPr lvl="1" eaLnBrk="1" hangingPunct="1">
              <a:lnSpc>
                <a:spcPct val="80000"/>
              </a:lnSpc>
            </a:pPr>
            <a:r>
              <a:rPr lang="fr-FR" sz="2000" b="1" dirty="0">
                <a:solidFill>
                  <a:schemeClr val="tx2"/>
                </a:solidFill>
              </a:rPr>
              <a:t>Insuline</a:t>
            </a:r>
            <a:r>
              <a:rPr lang="fr-FR" sz="2000" dirty="0"/>
              <a:t> 	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1800" dirty="0"/>
              <a:t>(ex : polyphagie du diabétique de type I)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1600" dirty="0">
              <a:solidFill>
                <a:srgbClr val="80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2000" b="1" dirty="0">
                <a:solidFill>
                  <a:schemeClr val="tx2"/>
                </a:solidFill>
              </a:rPr>
              <a:t>Leptine</a:t>
            </a:r>
            <a:r>
              <a:rPr lang="fr-FR" sz="2000" dirty="0"/>
              <a:t> </a:t>
            </a:r>
            <a:r>
              <a:rPr lang="fr-FR" sz="1600" dirty="0"/>
              <a:t>sécrétée par cellules adipeuses</a:t>
            </a:r>
            <a:r>
              <a:rPr lang="fr-FR" sz="1400" dirty="0"/>
              <a:t> </a:t>
            </a:r>
            <a:endParaRPr lang="fr-FR" sz="1600" dirty="0"/>
          </a:p>
          <a:p>
            <a:pPr marL="457189" lvl="1" indent="0" eaLnBrk="1" hangingPunct="1">
              <a:lnSpc>
                <a:spcPct val="80000"/>
              </a:lnSpc>
              <a:buNone/>
            </a:pPr>
            <a:r>
              <a:rPr lang="fr-FR" sz="1600" dirty="0"/>
              <a:t>Plus le tissu adipeux est abondant, plus les concentrations de leptine sont élevées</a:t>
            </a:r>
            <a:endParaRPr lang="fr-FR" sz="2400" b="1" dirty="0">
              <a:solidFill>
                <a:srgbClr val="800000"/>
              </a:solidFill>
            </a:endParaRPr>
          </a:p>
        </p:txBody>
      </p:sp>
      <p:pic>
        <p:nvPicPr>
          <p:cNvPr id="60420" name="Picture 4" descr="obese%20m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5938" y="4786313"/>
            <a:ext cx="2747963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866582" y="5688864"/>
            <a:ext cx="46153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  <a:cs typeface="Arial" charset="0"/>
              </a:rPr>
              <a:t>Souris </a:t>
            </a:r>
            <a:r>
              <a:rPr lang="fr-FR" dirty="0" err="1">
                <a:solidFill>
                  <a:srgbClr val="000000"/>
                </a:solidFill>
                <a:cs typeface="Arial" charset="0"/>
              </a:rPr>
              <a:t>ob</a:t>
            </a:r>
            <a:r>
              <a:rPr lang="fr-FR" dirty="0">
                <a:solidFill>
                  <a:srgbClr val="000000"/>
                </a:solidFill>
                <a:cs typeface="Arial" charset="0"/>
              </a:rPr>
              <a:t>/</a:t>
            </a:r>
            <a:r>
              <a:rPr lang="fr-FR" dirty="0" err="1">
                <a:solidFill>
                  <a:srgbClr val="000000"/>
                </a:solidFill>
                <a:cs typeface="Arial" charset="0"/>
              </a:rPr>
              <a:t>ob</a:t>
            </a:r>
            <a:endParaRPr lang="fr-FR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  <a:cs typeface="Arial" charset="0"/>
              </a:rPr>
              <a:t>= souris qui ne peut pas produire de leptine</a:t>
            </a: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 flipV="1">
            <a:off x="4346578" y="5126039"/>
            <a:ext cx="2206625" cy="77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4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" grpId="0"/>
      <p:bldP spid="60421" grpId="0"/>
      <p:bldP spid="604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D2CB221-3F41-4DB3-8308-4ECDA7E47C3A}" type="slidenum">
              <a:rPr lang="fr-FR" smtClean="0">
                <a:solidFill>
                  <a:srgbClr val="000000"/>
                </a:solidFill>
                <a:cs typeface="Arial" charset="0"/>
              </a:rPr>
              <a:pPr/>
              <a:t>7</a:t>
            </a:fld>
            <a:endParaRPr lang="fr-FR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/>
              <a:t>Sensation de faim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49758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b="1" dirty="0">
                <a:solidFill>
                  <a:schemeClr val="tx2"/>
                </a:solidFill>
              </a:rPr>
              <a:t>Ghréline</a:t>
            </a:r>
            <a:r>
              <a:rPr lang="fr-FR" sz="2400" dirty="0"/>
              <a:t> </a:t>
            </a:r>
            <a:r>
              <a:rPr lang="fr-FR" sz="2400" b="1" dirty="0">
                <a:solidFill>
                  <a:srgbClr val="800000"/>
                </a:solidFill>
              </a:rPr>
              <a:t>= orexigène</a:t>
            </a:r>
          </a:p>
          <a:p>
            <a:pPr marL="449251" lvl="1" indent="160335" eaLnBrk="1" hangingPunct="1">
              <a:lnSpc>
                <a:spcPct val="80000"/>
              </a:lnSpc>
              <a:buSzPct val="75000"/>
            </a:pPr>
            <a:r>
              <a:rPr lang="fr-FR" sz="2000" dirty="0"/>
              <a:t> Concentrations augmentent à jeun et diminuent après un repas</a:t>
            </a:r>
            <a:endParaRPr lang="fr-FR" sz="2400" b="1" dirty="0">
              <a:solidFill>
                <a:srgbClr val="80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Sécrétée </a:t>
            </a:r>
            <a:r>
              <a:rPr lang="fr-FR" sz="2000" b="1" dirty="0"/>
              <a:t>au niveau de l’estomac et de l’hypothalamus</a:t>
            </a:r>
          </a:p>
          <a:p>
            <a:pPr marL="457188" lvl="1" indent="0" eaLnBrk="1" hangingPunct="1">
              <a:lnSpc>
                <a:spcPct val="80000"/>
              </a:lnSpc>
              <a:buNone/>
            </a:pPr>
            <a:endParaRPr lang="fr-FR" sz="2000" dirty="0"/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Stimule dans l’hypothalamus la libération de neuropeptide Y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Stimule la libération de GH (hormone de croissance)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/>
              <a:t>Inhibe la libération de leptine</a:t>
            </a:r>
          </a:p>
          <a:p>
            <a:pPr lvl="1" eaLnBrk="1" hangingPunct="1">
              <a:lnSpc>
                <a:spcPct val="80000"/>
              </a:lnSpc>
            </a:pPr>
            <a:endParaRPr lang="fr-FR" sz="2200" dirty="0"/>
          </a:p>
          <a:p>
            <a:pPr marL="457188" lvl="1" indent="0" eaLnBrk="1" hangingPunct="1">
              <a:lnSpc>
                <a:spcPct val="80000"/>
              </a:lnSpc>
              <a:buNone/>
            </a:pPr>
            <a:endParaRPr lang="fr-FR" sz="2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F32056-8A04-4875-9BFD-D3C2ABA24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80" y="4750118"/>
            <a:ext cx="1726882" cy="172688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9EBC2D4-6055-44A0-9AE5-FDC73EBCE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4672489"/>
            <a:ext cx="1612582" cy="161258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06A6F0C-EFEA-49A4-9750-B6AF24A1C57A}"/>
              </a:ext>
            </a:extLst>
          </p:cNvPr>
          <p:cNvSpPr txBox="1"/>
          <p:nvPr/>
        </p:nvSpPr>
        <p:spPr>
          <a:xfrm>
            <a:off x="457200" y="4937999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Info: </a:t>
            </a:r>
            <a:r>
              <a:rPr lang="fr-FR" b="1" dirty="0" err="1"/>
              <a:t>Capromoreline</a:t>
            </a:r>
            <a:r>
              <a:rPr lang="fr-FR" dirty="0"/>
              <a:t> (autorisée en Europe pour le chat) mime l’action de la ghréline</a:t>
            </a:r>
          </a:p>
          <a:p>
            <a:r>
              <a:rPr lang="fr-FR" dirty="0"/>
              <a:t>Favorise la prise alimentaire chez le chien et le chat anorexiques </a:t>
            </a:r>
          </a:p>
        </p:txBody>
      </p:sp>
    </p:spTree>
    <p:extLst>
      <p:ext uri="{BB962C8B-B14F-4D97-AF65-F5344CB8AC3E}">
        <p14:creationId xmlns:p14="http://schemas.microsoft.com/office/powerpoint/2010/main" val="300024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3AE1AC6-0316-4211-A635-4EB8C61A884B}" type="slidenum">
              <a:rPr lang="fr-FR" smtClean="0">
                <a:solidFill>
                  <a:srgbClr val="000000"/>
                </a:solidFill>
                <a:cs typeface="Arial" charset="0"/>
              </a:rPr>
              <a:pPr/>
              <a:t>8</a:t>
            </a:fld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2"/>
            <a:ext cx="8229600" cy="1265239"/>
          </a:xfrm>
        </p:spPr>
        <p:txBody>
          <a:bodyPr/>
          <a:lstStyle/>
          <a:p>
            <a:pPr eaLnBrk="1" hangingPunct="1"/>
            <a:r>
              <a:rPr lang="fr-FR"/>
              <a:t>Influence de l’aliment sur l’appétit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56139"/>
            <a:ext cx="8262939" cy="3305175"/>
          </a:xfrm>
        </p:spPr>
        <p:txBody>
          <a:bodyPr/>
          <a:lstStyle/>
          <a:p>
            <a:pPr eaLnBrk="1" hangingPunct="1"/>
            <a:r>
              <a:rPr lang="fr-FR" sz="2700" b="1" dirty="0">
                <a:solidFill>
                  <a:srgbClr val="FF0000"/>
                </a:solidFill>
              </a:rPr>
              <a:t>Appétence (palatabilité) : </a:t>
            </a:r>
            <a:r>
              <a:rPr lang="fr-FR" sz="2700" dirty="0"/>
              <a:t>intensité du plaisir à manger</a:t>
            </a:r>
          </a:p>
          <a:p>
            <a:pPr lvl="1" eaLnBrk="1" hangingPunct="1"/>
            <a:r>
              <a:rPr lang="fr-FR" sz="2200" b="1" dirty="0">
                <a:solidFill>
                  <a:srgbClr val="990000"/>
                </a:solidFill>
              </a:rPr>
              <a:t>Goût :</a:t>
            </a:r>
            <a:r>
              <a:rPr lang="fr-FR" sz="2200" b="1" dirty="0">
                <a:solidFill>
                  <a:srgbClr val="FF0000"/>
                </a:solidFill>
              </a:rPr>
              <a:t> </a:t>
            </a:r>
            <a:r>
              <a:rPr lang="fr-FR" sz="2200" dirty="0"/>
              <a:t>critère le plus important</a:t>
            </a:r>
            <a:endParaRPr lang="fr-FR" sz="2200" dirty="0">
              <a:solidFill>
                <a:srgbClr val="FF0000"/>
              </a:solidFill>
            </a:endParaRPr>
          </a:p>
          <a:p>
            <a:pPr lvl="1" eaLnBrk="1" hangingPunct="1"/>
            <a:r>
              <a:rPr lang="fr-FR" sz="2200" b="1" dirty="0"/>
              <a:t>Odeur</a:t>
            </a:r>
            <a:r>
              <a:rPr lang="fr-FR" sz="2200" dirty="0"/>
              <a:t> : permet surtout localisation mais a peu d’influence sur l’appétit </a:t>
            </a:r>
          </a:p>
          <a:p>
            <a:pPr lvl="1" eaLnBrk="1" hangingPunct="1"/>
            <a:r>
              <a:rPr lang="fr-FR" sz="2200" b="1" dirty="0"/>
              <a:t>Texture </a:t>
            </a:r>
            <a:r>
              <a:rPr lang="fr-FR" sz="2200" dirty="0"/>
              <a:t>: chaque individu a ses propres préférences</a:t>
            </a:r>
          </a:p>
          <a:p>
            <a:pPr lvl="2" eaLnBrk="1" hangingPunct="1"/>
            <a:r>
              <a:rPr lang="fr-FR" sz="1700" dirty="0"/>
              <a:t>Les carnivores apprécient généralement les aliments huileux et en morceaux</a:t>
            </a:r>
          </a:p>
          <a:p>
            <a:pPr lvl="2" eaLnBrk="1" hangingPunct="1"/>
            <a:r>
              <a:rPr lang="fr-FR" sz="1700" dirty="0"/>
              <a:t>Les ruminants apprécient généralement les fibres longues peu broyées</a:t>
            </a:r>
          </a:p>
          <a:p>
            <a:pPr lvl="1" eaLnBrk="1" hangingPunct="1"/>
            <a:r>
              <a:rPr lang="fr-FR" sz="2200" b="1" dirty="0"/>
              <a:t>Température </a:t>
            </a:r>
            <a:r>
              <a:rPr lang="fr-FR" sz="2200" dirty="0"/>
              <a:t>: la plupart des animaux préfèrent les repas tièdes surtout lorsqu’il fait froid</a:t>
            </a:r>
          </a:p>
        </p:txBody>
      </p:sp>
    </p:spTree>
    <p:extLst>
      <p:ext uri="{BB962C8B-B14F-4D97-AF65-F5344CB8AC3E}">
        <p14:creationId xmlns:p14="http://schemas.microsoft.com/office/powerpoint/2010/main" val="3155677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535F40A-CCC2-4B6F-B823-8637BC91BD62}" type="slidenum">
              <a:rPr lang="fr-FR" smtClean="0">
                <a:solidFill>
                  <a:srgbClr val="000000"/>
                </a:solidFill>
                <a:cs typeface="Arial" charset="0"/>
              </a:rPr>
              <a:pPr/>
              <a:t>9</a:t>
            </a:fld>
            <a:endParaRPr lang="fr-FR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8454"/>
            <a:ext cx="8229600" cy="1262063"/>
          </a:xfrm>
        </p:spPr>
        <p:txBody>
          <a:bodyPr/>
          <a:lstStyle/>
          <a:p>
            <a:pPr eaLnBrk="1" hangingPunct="1"/>
            <a:r>
              <a:rPr lang="fr-FR"/>
              <a:t>Influence de l’aliment sur l’appétit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6300"/>
            <a:ext cx="8150225" cy="4559300"/>
          </a:xfrm>
        </p:spPr>
        <p:txBody>
          <a:bodyPr/>
          <a:lstStyle/>
          <a:p>
            <a:pPr eaLnBrk="1" hangingPunct="1"/>
            <a:r>
              <a:rPr lang="fr-FR" sz="3100" dirty="0"/>
              <a:t>Appétence:</a:t>
            </a:r>
          </a:p>
          <a:p>
            <a:pPr lvl="1" eaLnBrk="1" hangingPunct="1"/>
            <a:r>
              <a:rPr lang="fr-FR" sz="2200" dirty="0"/>
              <a:t>Si appétence élevée, </a:t>
            </a:r>
            <a:r>
              <a:rPr lang="fr-FR" sz="2200" b="1" dirty="0">
                <a:solidFill>
                  <a:srgbClr val="800000"/>
                </a:solidFill>
              </a:rPr>
              <a:t>moins de sensibilité</a:t>
            </a:r>
            <a:r>
              <a:rPr lang="fr-FR" sz="2200" dirty="0"/>
              <a:t> du système aux feedbacks </a:t>
            </a:r>
            <a:r>
              <a:rPr lang="fr-FR" sz="2200" b="1" dirty="0">
                <a:solidFill>
                  <a:srgbClr val="800000"/>
                </a:solidFill>
              </a:rPr>
              <a:t>anorexigènes</a:t>
            </a:r>
            <a:r>
              <a:rPr lang="fr-FR" sz="2200" dirty="0"/>
              <a:t>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fr-FR" sz="1800" b="1" dirty="0">
                <a:solidFill>
                  <a:srgbClr val="7030A0"/>
                </a:solidFill>
              </a:rPr>
              <a:t>	Ex : </a:t>
            </a:r>
            <a:r>
              <a:rPr lang="fr-FR" sz="1800" dirty="0"/>
              <a:t>animal avec poids normal nourri avec un aliment fade qui devient obèse quand il est nourri avec un aliment appétent</a:t>
            </a:r>
          </a:p>
          <a:p>
            <a:pPr eaLnBrk="1" hangingPunct="1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78268649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7">
      <a:dk1>
        <a:srgbClr val="000000"/>
      </a:dk1>
      <a:lt1>
        <a:srgbClr val="FFFFFF"/>
      </a:lt1>
      <a:dk2>
        <a:srgbClr val="000000"/>
      </a:dk2>
      <a:lt2>
        <a:srgbClr val="CC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663300"/>
      </a:hlink>
      <a:folHlink>
        <a:srgbClr val="CC99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31</Pages>
  <Words>1214</Words>
  <Application>Microsoft Office PowerPoint</Application>
  <PresentationFormat>Affichage à l'écran (4:3)</PresentationFormat>
  <Paragraphs>272</Paragraphs>
  <Slides>29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Arial</vt:lpstr>
      <vt:lpstr>Arial Black</vt:lpstr>
      <vt:lpstr>Wingdings</vt:lpstr>
      <vt:lpstr>Pixel</vt:lpstr>
      <vt:lpstr>Faim et Satiété </vt:lpstr>
      <vt:lpstr>Introduction </vt:lpstr>
      <vt:lpstr>Rôle central de l’hypothalamus (noyau arqué)</vt:lpstr>
      <vt:lpstr>Satiété</vt:lpstr>
      <vt:lpstr>Satiété</vt:lpstr>
      <vt:lpstr>Satiété</vt:lpstr>
      <vt:lpstr>Sensation de faim</vt:lpstr>
      <vt:lpstr>Influence de l’aliment sur l’appétit</vt:lpstr>
      <vt:lpstr>Influence de l’aliment sur l’appétit</vt:lpstr>
      <vt:lpstr>Influence des facteurs environnementaux sur l’appétit </vt:lpstr>
      <vt:lpstr>Effets des stéroïdes</vt:lpstr>
      <vt:lpstr>Anorexie</vt:lpstr>
      <vt:lpstr>Le comportement alimentaire</vt:lpstr>
      <vt:lpstr>Grandes variabilités interspécifiques</vt:lpstr>
      <vt:lpstr>Plan</vt:lpstr>
      <vt:lpstr>Chien</vt:lpstr>
      <vt:lpstr>Chat</vt:lpstr>
      <vt:lpstr>Chiens/Chats</vt:lpstr>
      <vt:lpstr>Ruminants</vt:lpstr>
      <vt:lpstr>Vache</vt:lpstr>
      <vt:lpstr>Mouton</vt:lpstr>
      <vt:lpstr>Chèvre</vt:lpstr>
      <vt:lpstr>Cheval</vt:lpstr>
      <vt:lpstr>Cheval</vt:lpstr>
      <vt:lpstr>Cheval</vt:lpstr>
      <vt:lpstr>Cheval</vt:lpstr>
      <vt:lpstr>Porc</vt:lpstr>
      <vt:lpstr>Mastication</vt:lpstr>
      <vt:lpstr>Mastication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2024-09-06T11:40:39Z</dcterms:created>
  <dcterms:modified xsi:type="dcterms:W3CDTF">2024-09-06T11:40:43Z</dcterms:modified>
</cp:coreProperties>
</file>