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1" r:id="rId1"/>
  </p:sldMasterIdLst>
  <p:notesMasterIdLst>
    <p:notesMasterId r:id="rId51"/>
  </p:notesMasterIdLst>
  <p:sldIdLst>
    <p:sldId id="365" r:id="rId2"/>
    <p:sldId id="318" r:id="rId3"/>
    <p:sldId id="362" r:id="rId4"/>
    <p:sldId id="278" r:id="rId5"/>
    <p:sldId id="333" r:id="rId6"/>
    <p:sldId id="331" r:id="rId7"/>
    <p:sldId id="259" r:id="rId8"/>
    <p:sldId id="330" r:id="rId9"/>
    <p:sldId id="280" r:id="rId10"/>
    <p:sldId id="319" r:id="rId11"/>
    <p:sldId id="345" r:id="rId12"/>
    <p:sldId id="332" r:id="rId13"/>
    <p:sldId id="320" r:id="rId14"/>
    <p:sldId id="306" r:id="rId15"/>
    <p:sldId id="268" r:id="rId16"/>
    <p:sldId id="317" r:id="rId17"/>
    <p:sldId id="315" r:id="rId18"/>
    <p:sldId id="316" r:id="rId19"/>
    <p:sldId id="282" r:id="rId20"/>
    <p:sldId id="269" r:id="rId21"/>
    <p:sldId id="308" r:id="rId22"/>
    <p:sldId id="283" r:id="rId23"/>
    <p:sldId id="284" r:id="rId24"/>
    <p:sldId id="321" r:id="rId25"/>
    <p:sldId id="322" r:id="rId26"/>
    <p:sldId id="310" r:id="rId27"/>
    <p:sldId id="266" r:id="rId28"/>
    <p:sldId id="271" r:id="rId29"/>
    <p:sldId id="314" r:id="rId30"/>
    <p:sldId id="364" r:id="rId31"/>
    <p:sldId id="311" r:id="rId32"/>
    <p:sldId id="325" r:id="rId33"/>
    <p:sldId id="327" r:id="rId34"/>
    <p:sldId id="340" r:id="rId35"/>
    <p:sldId id="341" r:id="rId36"/>
    <p:sldId id="342" r:id="rId37"/>
    <p:sldId id="343" r:id="rId38"/>
    <p:sldId id="344" r:id="rId39"/>
    <p:sldId id="350" r:id="rId40"/>
    <p:sldId id="356" r:id="rId41"/>
    <p:sldId id="351" r:id="rId42"/>
    <p:sldId id="355" r:id="rId43"/>
    <p:sldId id="361" r:id="rId44"/>
    <p:sldId id="360" r:id="rId45"/>
    <p:sldId id="326" r:id="rId46"/>
    <p:sldId id="324" r:id="rId47"/>
    <p:sldId id="274" r:id="rId48"/>
    <p:sldId id="313" r:id="rId49"/>
    <p:sldId id="297" r:id="rId5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83992" autoAdjust="0"/>
  </p:normalViewPr>
  <p:slideViewPr>
    <p:cSldViewPr>
      <p:cViewPr varScale="1">
        <p:scale>
          <a:sx n="104" d="100"/>
          <a:sy n="104" d="100"/>
        </p:scale>
        <p:origin x="2189" y="8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6440C8-DA57-445D-8580-0C05D33A2A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BFDB7E9-E7C2-40CD-8E9D-1120CDE81A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1DBEFFA-67B8-4D46-B286-637B6BE748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16E1A77-E884-4573-8EDB-66BF1E18D9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/>
              <a:t>Cliquez pour modifier les styles du texte du masque</a:t>
            </a:r>
          </a:p>
          <a:p>
            <a:pPr lvl="1"/>
            <a:r>
              <a:rPr lang="fr-FR" altLang="en-US" noProof="0"/>
              <a:t>Deuxième niveau</a:t>
            </a:r>
          </a:p>
          <a:p>
            <a:pPr lvl="2"/>
            <a:r>
              <a:rPr lang="fr-FR" altLang="en-US" noProof="0"/>
              <a:t>Troisième niveau</a:t>
            </a:r>
          </a:p>
          <a:p>
            <a:pPr lvl="3"/>
            <a:r>
              <a:rPr lang="fr-FR" altLang="en-US" noProof="0"/>
              <a:t>Quatrième niveau</a:t>
            </a:r>
          </a:p>
          <a:p>
            <a:pPr lvl="4"/>
            <a:r>
              <a:rPr lang="fr-FR" altLang="en-US" noProof="0"/>
              <a:t>Cinquième niveau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CA57951-F148-4CEB-8A9C-0236EE28B1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67202EB-4453-480A-B7A8-1E3330D18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082D28-E2C3-4D3E-90C9-C9B3E094692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EF8B3B18-50A3-4A83-97FE-93E236A65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notes 2">
            <a:extLst>
              <a:ext uri="{FF2B5EF4-FFF2-40B4-BE49-F238E27FC236}">
                <a16:creationId xmlns:a16="http://schemas.microsoft.com/office/drawing/2014/main" id="{2ED225E0-C4A9-4009-BAD3-9E5F31C513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3A29BE85-0355-4AF8-9F77-2D28DB10A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E73E84A-FE58-4770-93E5-F6FB4420971F}" type="slidenum">
              <a:rPr lang="fr-FR" altLang="en-US" smtClean="0">
                <a:latin typeface="Arial" panose="020B0604020202020204" pitchFamily="34" charset="0"/>
              </a:rPr>
              <a:pPr/>
              <a:t>2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1DCEA67-9BF7-410F-8683-C88BEDE20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00FC806-DA9B-4269-8C4F-14473601E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81AA5EE-B5D1-4C61-9122-46FE81CC8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876B1D-F6A0-4C3E-9BE6-E9CFC923F2E5}" type="slidenum">
              <a:rPr lang="fr-FR" altLang="en-US" smtClean="0"/>
              <a:pPr>
                <a:spcBef>
                  <a:spcPct val="0"/>
                </a:spcBef>
              </a:pPr>
              <a:t>20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C0859B76-DF79-48B1-B9D2-905C49D7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6B05DB-14F7-49A3-A18C-281E0A32F974}" type="slidenum">
              <a:rPr lang="fr-FR" altLang="en-US" smtClean="0"/>
              <a:pPr>
                <a:spcBef>
                  <a:spcPct val="0"/>
                </a:spcBef>
              </a:pPr>
              <a:t>21</a:t>
            </a:fld>
            <a:endParaRPr lang="fr-FR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B7253D7-5722-480E-B9CD-F88C84A42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D3F0637-13F5-4E09-B776-2B55256DA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D7A4321-2918-423D-9247-7B2E9301D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F68AE498-D47B-4BEC-8D7A-BEE5C0C09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6E87AF39-3823-45CC-8905-9D178B018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2ED7D-2F9E-429B-BCE4-D0AA6210A816}" type="slidenum">
              <a:rPr lang="fr-FR" altLang="en-US" smtClean="0"/>
              <a:pPr>
                <a:spcBef>
                  <a:spcPct val="0"/>
                </a:spcBef>
              </a:pPr>
              <a:t>22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09BBB146-4B00-4ACC-A03C-593ADAB35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E8051DE3-02FD-451D-824B-6155F8A95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874564B-93A9-45B8-8A50-A9D613515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EB03F7-B248-404C-8337-9333A79C672F}" type="slidenum">
              <a:rPr lang="fr-FR" altLang="en-US" smtClean="0"/>
              <a:pPr>
                <a:spcBef>
                  <a:spcPct val="0"/>
                </a:spcBef>
              </a:pPr>
              <a:t>25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86E0D6B-078E-418E-8A0C-7793AB918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2B2F2E-1617-47DE-984E-900D93081831}" type="slidenum">
              <a:rPr lang="fr-FR" altLang="en-US" smtClean="0"/>
              <a:pPr>
                <a:spcBef>
                  <a:spcPct val="0"/>
                </a:spcBef>
              </a:pPr>
              <a:t>28</a:t>
            </a:fld>
            <a:endParaRPr lang="fr-FR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C25AB5F-3170-43D1-9D83-B1B3D0188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5D7C5FA-04D6-4435-A785-7431E6265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985BBB8-4E56-434E-8875-886479F91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7DEA3-0D13-4162-B9EA-6659646181A0}" type="slidenum">
              <a:rPr lang="fr-FR" altLang="en-US" smtClean="0"/>
              <a:pPr>
                <a:spcBef>
                  <a:spcPct val="0"/>
                </a:spcBef>
              </a:pPr>
              <a:t>29</a:t>
            </a:fld>
            <a:endParaRPr lang="fr-FR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A67E34EC-E1EE-480B-A8A2-1075DD1D5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A940A4A-128A-417B-AE63-C4224A3E4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D920F5F3-5061-4BE5-9037-B0B9C4E47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AA913D-33D5-4ADD-8FB6-310451E65811}" type="slidenum">
              <a:rPr lang="fr-FR" altLang="en-US" smtClean="0"/>
              <a:pPr>
                <a:spcBef>
                  <a:spcPct val="0"/>
                </a:spcBef>
              </a:pPr>
              <a:t>30</a:t>
            </a:fld>
            <a:endParaRPr lang="fr-FR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EE3EE32-0276-4DF2-9F1E-FE34DF641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6409B21-A162-4E8F-8A05-A5BDE3E0B1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BF7B0FA-D450-4EEC-ABEC-6AF15D3C4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512FA-6580-4D51-B5D9-C2578793D9E4}" type="slidenum">
              <a:rPr lang="fr-FR" altLang="en-US" smtClean="0"/>
              <a:pPr>
                <a:spcBef>
                  <a:spcPct val="0"/>
                </a:spcBef>
              </a:pPr>
              <a:t>34</a:t>
            </a:fld>
            <a:endParaRPr lang="fr-FR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C0509AA-0E5E-44AE-87F3-DF1FF49E5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5954041-15ED-4FF9-94BF-23136F72D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C128A2A-C4C6-4DDA-9A73-B1F516218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ED3832-CCF9-4CC1-901B-5057FB04127F}" type="slidenum">
              <a:rPr lang="fr-FR" altLang="en-US" smtClean="0"/>
              <a:pPr>
                <a:spcBef>
                  <a:spcPct val="0"/>
                </a:spcBef>
              </a:pPr>
              <a:t>35</a:t>
            </a:fld>
            <a:endParaRPr lang="fr-FR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1DDD4CF-445E-41C6-A784-C31CD90BE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A6C44373-E2EA-4745-B917-679401E2B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8C35D53D-52C9-489A-B0A7-53FACC379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F6E5AC-2CBC-4590-AA18-F10F4F27B249}" type="slidenum">
              <a:rPr lang="fr-FR" altLang="en-US" smtClean="0"/>
              <a:pPr>
                <a:spcBef>
                  <a:spcPct val="0"/>
                </a:spcBef>
              </a:pPr>
              <a:t>36</a:t>
            </a:fld>
            <a:endParaRPr lang="fr-FR" altLang="en-US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A9A81807-4C41-4BDC-AB27-F3683626F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52B09F8-BD35-441C-86D6-533FF8F73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ECEC344-5098-459F-80F8-FD75036BC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F1FDE26-0138-49F4-B189-D1B142242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99B52F00-61D8-4571-9ED8-116CE38CF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59009D-9737-41A5-9F78-D495C8B25173}" type="slidenum">
              <a:rPr lang="fr-FR" altLang="en-US" smtClean="0"/>
              <a:pPr>
                <a:spcBef>
                  <a:spcPct val="0"/>
                </a:spcBef>
              </a:pPr>
              <a:t>4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3E925F16-C828-4495-B5F3-910B21985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BFF76A-66DF-4C7E-8C10-2AD80E1588C8}" type="slidenum">
              <a:rPr lang="fr-FR" altLang="en-US" smtClean="0"/>
              <a:pPr>
                <a:spcBef>
                  <a:spcPct val="0"/>
                </a:spcBef>
              </a:pPr>
              <a:t>37</a:t>
            </a:fld>
            <a:endParaRPr lang="fr-FR" altLang="en-US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E930A0D4-DE02-4CCB-8C23-CC2F91490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BE5546F0-5107-417D-8CB1-25BC9759C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D23156B-8C24-48AA-A7D6-87AE6D8BA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E0B3A-2057-45F2-B605-27B3602A10D5}" type="slidenum">
              <a:rPr lang="fr-FR" altLang="en-US" smtClean="0"/>
              <a:pPr>
                <a:spcBef>
                  <a:spcPct val="0"/>
                </a:spcBef>
              </a:pPr>
              <a:t>38</a:t>
            </a:fld>
            <a:endParaRPr lang="fr-FR" alt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09DA0B76-96DA-4E1D-9043-EAFEEFD759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4E57546-E46D-4D42-9036-A62AE5C4F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>
            <a:extLst>
              <a:ext uri="{FF2B5EF4-FFF2-40B4-BE49-F238E27FC236}">
                <a16:creationId xmlns:a16="http://schemas.microsoft.com/office/drawing/2014/main" id="{5F9466B9-B069-47DC-82BF-79F829CC1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notes 2">
            <a:extLst>
              <a:ext uri="{FF2B5EF4-FFF2-40B4-BE49-F238E27FC236}">
                <a16:creationId xmlns:a16="http://schemas.microsoft.com/office/drawing/2014/main" id="{18F02633-DC7B-4CF2-AE99-89A2DE4EF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8852" name="Espace réservé du numéro de diapositive 3">
            <a:extLst>
              <a:ext uri="{FF2B5EF4-FFF2-40B4-BE49-F238E27FC236}">
                <a16:creationId xmlns:a16="http://schemas.microsoft.com/office/drawing/2014/main" id="{3358CF6A-FFC1-4E6B-82CA-41214318A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4EC7A50-CA76-4401-BEE9-407AEC147487}" type="slidenum">
              <a:rPr lang="fr-FR" altLang="en-US" smtClean="0">
                <a:latin typeface="Arial" panose="020B0604020202020204" pitchFamily="34" charset="0"/>
              </a:rPr>
              <a:pPr/>
              <a:t>41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CC0BAC88-41B8-4812-A63C-56297717B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006EDAC4-6462-4E09-9C4E-B72A8D824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721B240F-4341-4B7D-8A45-9F63609BA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BAB66-83C3-4FD8-A88D-82B6FC846A16}" type="slidenum">
              <a:rPr lang="fr-FR" altLang="en-US" smtClean="0"/>
              <a:pPr>
                <a:spcBef>
                  <a:spcPct val="0"/>
                </a:spcBef>
              </a:pPr>
              <a:t>45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>
            <a:extLst>
              <a:ext uri="{FF2B5EF4-FFF2-40B4-BE49-F238E27FC236}">
                <a16:creationId xmlns:a16="http://schemas.microsoft.com/office/drawing/2014/main" id="{644E075A-596E-4B52-89E9-A23793937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notes 2">
            <a:extLst>
              <a:ext uri="{FF2B5EF4-FFF2-40B4-BE49-F238E27FC236}">
                <a16:creationId xmlns:a16="http://schemas.microsoft.com/office/drawing/2014/main" id="{1BC9B44A-B392-497D-9BDC-687B3077F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86020" name="Espace réservé du numéro de diapositive 3">
            <a:extLst>
              <a:ext uri="{FF2B5EF4-FFF2-40B4-BE49-F238E27FC236}">
                <a16:creationId xmlns:a16="http://schemas.microsoft.com/office/drawing/2014/main" id="{17FA213F-6A42-4967-8215-D61F3C6C4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6BE9C65-CADB-42EB-BF8E-0A7C47088BF0}" type="slidenum">
              <a:rPr lang="fr-FR" altLang="en-US" smtClean="0">
                <a:latin typeface="Arial" panose="020B0604020202020204" pitchFamily="34" charset="0"/>
              </a:rPr>
              <a:pPr/>
              <a:t>46</a:t>
            </a:fld>
            <a:endParaRPr lang="fr-FR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11959A6-2611-4684-9396-C3F14A68D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BF8673-C396-49F1-AFE4-26405EB322D4}" type="slidenum">
              <a:rPr lang="fr-FR" altLang="fr-F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95718B3-5E7B-44CA-BAF4-1E948A4BF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4FAC450-E08B-4413-92E6-F46E02D8D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020A8D8-7D12-4A27-BF04-D29CF728C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35BDC1-EBDC-42C7-A3AB-70214C4BCE06}" type="slidenum">
              <a:rPr lang="fr-FR" altLang="fr-F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7722155-27E3-4A10-BA24-6B744FE84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E8893A3-BAF4-4B1B-8AC9-82E763242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CE8863D-82D1-42FF-81FD-50D43E23D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49C630C-BB55-4B7C-8D7C-70620FA34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E80CD3AE-9FC1-4798-8051-8AE1E049B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6E57FC-28F4-4C01-8944-C716A2600E94}" type="slidenum">
              <a:rPr lang="fr-FR" altLang="en-US" smtClean="0"/>
              <a:pPr>
                <a:spcBef>
                  <a:spcPct val="0"/>
                </a:spcBef>
              </a:pPr>
              <a:t>7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8E860FD-C843-4969-9810-B7980A319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7292E0-31ED-4F49-82CD-156C02887738}" type="slidenum">
              <a:rPr lang="fr-FR" altLang="fr-FR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64D44F8-6422-42E9-8D8F-C5FBC80A08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D391E4-2464-4D54-AB2A-2592EAFF4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D8A838F-44EC-4E8E-B42B-1D02EB087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FA72EE6-9333-4E39-9198-30BE8660D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3123A0D3-BF91-4761-82AA-55486ACA4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7CC24-1E9D-4152-9863-04FDE9B8D3CA}" type="slidenum">
              <a:rPr lang="fr-FR" altLang="en-US" smtClean="0"/>
              <a:pPr>
                <a:spcBef>
                  <a:spcPct val="0"/>
                </a:spcBef>
              </a:pPr>
              <a:t>12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160648B-88F0-4C11-9578-DF12596D1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80CE9A-71CB-4722-930D-65B4DB6584F9}" type="slidenum">
              <a:rPr lang="fr-FR" altLang="en-US" smtClean="0"/>
              <a:pPr>
                <a:spcBef>
                  <a:spcPct val="0"/>
                </a:spcBef>
              </a:pPr>
              <a:t>14</a:t>
            </a:fld>
            <a:endParaRPr lang="fr-FR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358662A-AF03-49E8-875B-C972F64BB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2D3588C-A82D-4204-A532-9EEC24B08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B4D6790-DFB4-48DA-90E7-8BE45C9D6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74B0B-9D6C-4C83-866E-359BB3FCD7F1}" type="slidenum">
              <a:rPr lang="fr-FR" altLang="en-US" smtClean="0"/>
              <a:pPr>
                <a:spcBef>
                  <a:spcPct val="0"/>
                </a:spcBef>
              </a:pPr>
              <a:t>19</a:t>
            </a:fld>
            <a:endParaRPr lang="fr-FR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1624070-A923-49A0-B83E-685631588F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1A8CF5C0-D9D2-4023-820A-05993DF57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65D5BDA9-4094-471F-B19B-5F4B28409C87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518EB9-E0D4-4A37-9FF7-505D3320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EB92C7-0CDC-4EB2-9A24-468E7973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D40EBE-FCC5-492C-8DBD-509FCC6F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D3EB-9B75-41EC-AE4E-BA4584A954F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5308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2F656-86B2-4DD9-8FE5-DF4C84EA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1858-26B0-4361-AD86-94EF3529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7505-4939-4BED-B9B9-261CF5BF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9B1B-7AE0-4FDD-9A8D-2AECB0C6B87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2237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0E668-02B5-4B49-BD6D-2D3D6117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34CA-499E-4C9C-8A02-F8ACA678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2C6B-AB91-45B0-B7FC-80B59C7C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605A-4A51-404D-A8A4-68F98E99A29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9151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2A64D-85B4-4A92-A243-54002FA8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14DB0-A4B4-4D59-8F22-E80096DE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8D20E-42B9-49EE-A5F8-4753AE9F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4CC1-F6FF-48CA-8416-5AF69B2E1A2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688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99CFF03F-30C2-4215-9402-42576E8401CC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5D669A-DE7B-4E9A-98D9-28DB671D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25289-5602-48D1-B463-F1E3E8DF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A8E78-4BF5-46E5-80A1-266E3CBA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4CFD-581A-4405-B58B-D98485188FE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8129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EE8199-650A-4767-BC95-1E33056C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86CD80-1F93-42B8-BE0E-5C1A8262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214910-94B5-4FF2-8295-23130056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9C9F-7D7F-45E0-91E6-4CA97C6533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4618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39A32DB-2277-4E09-A019-61771203FC01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C0BA042-611A-4E3C-A551-7D518827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53C703A-3D05-4FC0-9D8D-DEDB06BA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419B5E5-0227-496C-9545-68B4B77E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F7B8-1F93-4CDF-9D2B-37CA27B12C4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284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FBD651-80F3-4136-84C6-0BA9248A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E10E0E-6285-49D0-8E6E-9B3E01DD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2CAC6F-BA7B-4C25-B9B7-7BB1E73A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894-C96D-487A-AA42-35EA46E7E71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247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E6AD0E-8453-4A5F-84A2-BB88BB98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1C9CB9-CEA4-4C0C-878F-A8809D73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E13DF0-3EB8-498D-A205-F35EA62A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576F-1AB9-4C74-BEAE-8FB15B3E2B2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2891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79EF58D3-AC19-4783-8F21-C99DA82B19AB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C7285F6-18CA-444C-95DB-A3728E9D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6CAD86D-388E-474B-ABDA-CFC4864D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0064832-906A-4E97-91D3-7D9F47C8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EDD7-4B6E-42A4-A0FE-946A4D29E0A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4200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5B62C8-92E5-4771-A00A-2BBC84C8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11E3B2-3F71-4BE8-97AF-D932B1D8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BAAD41-81C3-465E-AD6E-B579F272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802-53E7-4816-9C4B-5EDAB6FF8CC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1619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94F12C-5616-468F-AB70-854F2F8796E7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3CCC7-7D91-49B0-AD28-FFFBCB30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646A18C-7C12-497E-A91F-242DC7A8D2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72BAF-6FE0-42FD-8401-C8047341CB8B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D3C41-3759-42AF-AAE4-1D601D1A6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20988-A7C1-407B-A8DE-B1487C7C1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EE0F2-9E4D-4F54-BB00-933ED7F28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0C9170-C73C-449D-BED9-42FA188FF31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07" r:id="rId2"/>
    <p:sldLayoutId id="2147484215" r:id="rId3"/>
    <p:sldLayoutId id="2147484208" r:id="rId4"/>
    <p:sldLayoutId id="2147484216" r:id="rId5"/>
    <p:sldLayoutId id="2147484209" r:id="rId6"/>
    <p:sldLayoutId id="2147484210" r:id="rId7"/>
    <p:sldLayoutId id="2147484217" r:id="rId8"/>
    <p:sldLayoutId id="2147484211" r:id="rId9"/>
    <p:sldLayoutId id="2147484212" r:id="rId10"/>
    <p:sldLayoutId id="21474842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F1A16D-B965-48DA-9012-A2DC13FDFB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sz="3600"/>
              <a:t>Usage thérapeutique des opioïdes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39D17B-1DE8-4C41-AFC8-A70928FC56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3575" y="4764088"/>
            <a:ext cx="2160588" cy="7191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en-US" sz="1700" dirty="0"/>
              <a:t>Aude FERRAN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en-US" sz="1700" dirty="0"/>
              <a:t>2024</a:t>
            </a:r>
          </a:p>
        </p:txBody>
      </p:sp>
      <p:pic>
        <p:nvPicPr>
          <p:cNvPr id="15364" name="Image 4">
            <a:extLst>
              <a:ext uri="{FF2B5EF4-FFF2-40B4-BE49-F238E27FC236}">
                <a16:creationId xmlns:a16="http://schemas.microsoft.com/office/drawing/2014/main" id="{91838088-4ACC-4234-8532-FAA96A717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449888"/>
            <a:ext cx="328295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44B94732-C47C-486A-AF58-6A999AEB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43050"/>
            <a:ext cx="5068887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2">
            <a:extLst>
              <a:ext uri="{FF2B5EF4-FFF2-40B4-BE49-F238E27FC236}">
                <a16:creationId xmlns:a16="http://schemas.microsoft.com/office/drawing/2014/main" id="{5614D57A-FD79-4D6B-928C-95EC2DAA2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Récepteurs aux opioïdes</a:t>
            </a:r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CDA0FB62-8ED9-4FA0-9126-0B02F94B0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275013"/>
            <a:ext cx="5334000" cy="3400425"/>
          </a:xfr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476720-DDAB-4F6F-83B8-9A5324703A2D}"/>
              </a:ext>
            </a:extLst>
          </p:cNvPr>
          <p:cNvSpPr/>
          <p:nvPr/>
        </p:nvSpPr>
        <p:spPr>
          <a:xfrm>
            <a:off x="3348038" y="2492375"/>
            <a:ext cx="503237" cy="720725"/>
          </a:xfrm>
          <a:prstGeom prst="ellipse">
            <a:avLst/>
          </a:prstGeom>
          <a:noFill/>
          <a:ln w="57150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Curved Left Arrow 5">
            <a:extLst>
              <a:ext uri="{FF2B5EF4-FFF2-40B4-BE49-F238E27FC236}">
                <a16:creationId xmlns:a16="http://schemas.microsoft.com/office/drawing/2014/main" id="{18C65991-6911-4408-AC05-F135B4000D0A}"/>
              </a:ext>
            </a:extLst>
          </p:cNvPr>
          <p:cNvSpPr/>
          <p:nvPr/>
        </p:nvSpPr>
        <p:spPr>
          <a:xfrm rot="20008208">
            <a:off x="3927475" y="2644775"/>
            <a:ext cx="504825" cy="1089025"/>
          </a:xfrm>
          <a:prstGeom prst="curved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184F298B-E998-4FCA-BF06-B8C0C9011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6473825"/>
            <a:ext cx="7632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BAF52A7E-E475-4A50-A2C1-EFC6AE5CC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aux opioïdes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BBF89B0F-13E5-4356-A6AB-2B121A49F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1766888"/>
            <a:ext cx="7464425" cy="4757737"/>
          </a:xfrm>
          <a:noFill/>
        </p:spPr>
      </p:pic>
      <p:sp>
        <p:nvSpPr>
          <p:cNvPr id="31748" name="Rectangle 3">
            <a:extLst>
              <a:ext uri="{FF2B5EF4-FFF2-40B4-BE49-F238E27FC236}">
                <a16:creationId xmlns:a16="http://schemas.microsoft.com/office/drawing/2014/main" id="{6C185ECC-B810-4A3D-9421-E15F729B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621188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495BCE1-F17B-486E-9455-52098092AC0C}"/>
              </a:ext>
            </a:extLst>
          </p:cNvPr>
          <p:cNvSpPr/>
          <p:nvPr/>
        </p:nvSpPr>
        <p:spPr>
          <a:xfrm rot="21292096">
            <a:off x="1614488" y="3606800"/>
            <a:ext cx="2520950" cy="469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EACD43C-B02B-46AC-8F9A-D11C376EDC56}"/>
              </a:ext>
            </a:extLst>
          </p:cNvPr>
          <p:cNvSpPr/>
          <p:nvPr/>
        </p:nvSpPr>
        <p:spPr>
          <a:xfrm rot="21216769">
            <a:off x="3795713" y="2532063"/>
            <a:ext cx="2520950" cy="4714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06EDDD-8DAD-4615-975E-D826577B2DCE}"/>
              </a:ext>
            </a:extLst>
          </p:cNvPr>
          <p:cNvSpPr/>
          <p:nvPr/>
        </p:nvSpPr>
        <p:spPr>
          <a:xfrm>
            <a:off x="468313" y="5548313"/>
            <a:ext cx="19431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00B050"/>
                </a:solidFill>
              </a:rPr>
              <a:t>Interneurone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741096-4B0E-42BD-BF64-7943D65E5E95}"/>
              </a:ext>
            </a:extLst>
          </p:cNvPr>
          <p:cNvSpPr/>
          <p:nvPr/>
        </p:nvSpPr>
        <p:spPr>
          <a:xfrm>
            <a:off x="6334125" y="1708150"/>
            <a:ext cx="2665413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0070C0"/>
                </a:solidFill>
              </a:rPr>
              <a:t>Neurone descendant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D5A30-C736-4529-8260-BD686B176F36}"/>
              </a:ext>
            </a:extLst>
          </p:cNvPr>
          <p:cNvSpPr/>
          <p:nvPr/>
        </p:nvSpPr>
        <p:spPr>
          <a:xfrm>
            <a:off x="1836738" y="1341438"/>
            <a:ext cx="2663825" cy="6159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Neurone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fr-FR" baseline="30000" dirty="0" err="1">
                <a:solidFill>
                  <a:schemeClr val="tx2">
                    <a:lumMod val="75000"/>
                  </a:schemeClr>
                </a:solidFill>
              </a:rPr>
              <a:t>aire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afférent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protoneurone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CC3A14-69EC-4422-8E28-E10DB983C642}"/>
              </a:ext>
            </a:extLst>
          </p:cNvPr>
          <p:cNvSpPr/>
          <p:nvPr/>
        </p:nvSpPr>
        <p:spPr>
          <a:xfrm>
            <a:off x="5651500" y="5378450"/>
            <a:ext cx="3168650" cy="7969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7030A0"/>
                </a:solidFill>
              </a:rPr>
              <a:t>Neurone ascendant (de projection)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5F1BBCE-41D0-4AAD-92CB-15193ECCAA1C}"/>
              </a:ext>
            </a:extLst>
          </p:cNvPr>
          <p:cNvSpPr/>
          <p:nvPr/>
        </p:nvSpPr>
        <p:spPr>
          <a:xfrm rot="7316101">
            <a:off x="5515769" y="3831431"/>
            <a:ext cx="2520950" cy="471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71337EBA-12A8-4129-8824-5C138D048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Récepteurs aux opioïdes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E331494-439D-4BD2-B296-CCE7DB33F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064500" cy="41148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fr-FR" altLang="en-US" sz="2100" dirty="0"/>
          </a:p>
          <a:p>
            <a:pPr lvl="1" eaLnBrk="1" hangingPunct="1">
              <a:defRPr/>
            </a:pPr>
            <a:r>
              <a:rPr lang="fr-FR" altLang="en-US" sz="2400" dirty="0"/>
              <a:t>La liaison d’un agoniste à un récepteurs aux opioïdes </a:t>
            </a:r>
          </a:p>
          <a:p>
            <a:pPr lvl="2" eaLnBrk="1" hangingPunct="1">
              <a:defRPr/>
            </a:pPr>
            <a:r>
              <a:rPr lang="fr-FR" altLang="en-US" sz="2000" b="1" dirty="0">
                <a:solidFill>
                  <a:srgbClr val="FF0000"/>
                </a:solidFill>
              </a:rPr>
              <a:t>inhibe l’entrée de Ca</a:t>
            </a:r>
            <a:r>
              <a:rPr lang="fr-FR" altLang="en-US" sz="2000" b="1" baseline="30000" dirty="0">
                <a:solidFill>
                  <a:srgbClr val="FF0000"/>
                </a:solidFill>
              </a:rPr>
              <a:t>2+</a:t>
            </a:r>
            <a:r>
              <a:rPr lang="fr-FR" altLang="en-US" sz="2000" b="1" dirty="0">
                <a:solidFill>
                  <a:srgbClr val="FF0000"/>
                </a:solidFill>
              </a:rPr>
              <a:t> dans le neurone présynaptique</a:t>
            </a:r>
            <a:r>
              <a:rPr lang="fr-FR" altLang="en-US" sz="2000" dirty="0"/>
              <a:t> (pas de libération de neurotransmetteur)</a:t>
            </a:r>
          </a:p>
          <a:p>
            <a:pPr lvl="2" eaLnBrk="1" hangingPunct="1">
              <a:defRPr/>
            </a:pPr>
            <a:endParaRPr lang="fr-FR" altLang="en-US" sz="2000" dirty="0"/>
          </a:p>
          <a:p>
            <a:pPr lvl="2" eaLnBrk="1" hangingPunct="1">
              <a:defRPr/>
            </a:pPr>
            <a:r>
              <a:rPr lang="fr-FR" altLang="en-US" sz="2000" dirty="0"/>
              <a:t>Favorise la sortie de K</a:t>
            </a:r>
            <a:r>
              <a:rPr lang="fr-FR" altLang="en-US" sz="2000" baseline="30000" dirty="0"/>
              <a:t>+</a:t>
            </a:r>
            <a:r>
              <a:rPr lang="fr-FR" altLang="en-US" sz="2000" dirty="0"/>
              <a:t> dans </a:t>
            </a:r>
            <a:r>
              <a:rPr lang="fr-FR" altLang="en-US" sz="2000" dirty="0">
                <a:solidFill>
                  <a:srgbClr val="FF0000"/>
                </a:solidFill>
              </a:rPr>
              <a:t>le neurone </a:t>
            </a:r>
            <a:r>
              <a:rPr lang="fr-FR" altLang="en-US" sz="2000" b="1" dirty="0">
                <a:solidFill>
                  <a:srgbClr val="FF0000"/>
                </a:solidFill>
              </a:rPr>
              <a:t>postsynaptique (hyperpolarisation)</a:t>
            </a:r>
          </a:p>
          <a:p>
            <a:pPr lvl="2" eaLnBrk="1" hangingPunct="1">
              <a:defRPr/>
            </a:pPr>
            <a:endParaRPr lang="fr-FR" altLang="en-US" sz="2000" b="1" dirty="0">
              <a:solidFill>
                <a:srgbClr val="FF0000"/>
              </a:solidFill>
            </a:endParaRPr>
          </a:p>
          <a:p>
            <a:pPr marL="547687" lvl="2" indent="0" eaLnBrk="1" hangingPunct="1">
              <a:buFont typeface="Arial" panose="020B0604020202020204" pitchFamily="34" charset="0"/>
              <a:buNone/>
              <a:defRPr/>
            </a:pPr>
            <a:endParaRPr lang="fr-FR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D752F5A5-09D9-4423-8367-136F5E441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aux opioïdes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4D93DE5E-637E-4E5E-9E5A-AA34E44B4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728788"/>
            <a:ext cx="7464425" cy="4757737"/>
          </a:xfrm>
          <a:noFill/>
        </p:spPr>
      </p:pic>
      <p:sp>
        <p:nvSpPr>
          <p:cNvPr id="34820" name="Rectangle 3">
            <a:extLst>
              <a:ext uri="{FF2B5EF4-FFF2-40B4-BE49-F238E27FC236}">
                <a16:creationId xmlns:a16="http://schemas.microsoft.com/office/drawing/2014/main" id="{0E4987EA-94CF-4410-B2CD-EFD9D52A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6211888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panose="020B0604030504040204" pitchFamily="34" charset="0"/>
              </a:rPr>
              <a:t>http://www.rationalprescribing.com/learners/modules/chronic_pain/normal_physiology.html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F9F429-0937-4DE6-BE80-26ECAD47079D}"/>
              </a:ext>
            </a:extLst>
          </p:cNvPr>
          <p:cNvSpPr/>
          <p:nvPr/>
        </p:nvSpPr>
        <p:spPr>
          <a:xfrm>
            <a:off x="620713" y="5648325"/>
            <a:ext cx="19431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rgbClr val="00B050"/>
                </a:solidFill>
              </a:rPr>
              <a:t>Interneurone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5FD96-7B0F-4032-A7C8-66423D7664C0}"/>
              </a:ext>
            </a:extLst>
          </p:cNvPr>
          <p:cNvSpPr/>
          <p:nvPr/>
        </p:nvSpPr>
        <p:spPr>
          <a:xfrm>
            <a:off x="6334125" y="1708150"/>
            <a:ext cx="2665413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0070C0"/>
                </a:solidFill>
              </a:rPr>
              <a:t>Neurone descendant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313D6-D2A3-4F86-837A-35E2896DD386}"/>
              </a:ext>
            </a:extLst>
          </p:cNvPr>
          <p:cNvSpPr/>
          <p:nvPr/>
        </p:nvSpPr>
        <p:spPr>
          <a:xfrm>
            <a:off x="1836738" y="1500188"/>
            <a:ext cx="26638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Neurone </a:t>
            </a:r>
            <a:r>
              <a:rPr lang="fr-FR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fr-FR" baseline="30000" dirty="0" err="1">
                <a:solidFill>
                  <a:schemeClr val="tx2">
                    <a:lumMod val="75000"/>
                  </a:schemeClr>
                </a:solidFill>
              </a:rPr>
              <a:t>aire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afférent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4D7CEB-B6DA-43D3-AEE5-E96097B08098}"/>
              </a:ext>
            </a:extLst>
          </p:cNvPr>
          <p:cNvSpPr/>
          <p:nvPr/>
        </p:nvSpPr>
        <p:spPr>
          <a:xfrm>
            <a:off x="5975350" y="5999163"/>
            <a:ext cx="3168650" cy="7969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solidFill>
                  <a:srgbClr val="7030A0"/>
                </a:solidFill>
              </a:rPr>
              <a:t>Neurone ascendant (de projection)</a:t>
            </a:r>
          </a:p>
        </p:txBody>
      </p:sp>
      <p:sp>
        <p:nvSpPr>
          <p:cNvPr id="34825" name="ZoneTexte 3">
            <a:extLst>
              <a:ext uri="{FF2B5EF4-FFF2-40B4-BE49-F238E27FC236}">
                <a16:creationId xmlns:a16="http://schemas.microsoft.com/office/drawing/2014/main" id="{A565F451-50D5-4F72-AC6E-2929A87C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207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00410-47F3-455D-B261-EFDCCEC498A2}"/>
              </a:ext>
            </a:extLst>
          </p:cNvPr>
          <p:cNvSpPr/>
          <p:nvPr/>
        </p:nvSpPr>
        <p:spPr>
          <a:xfrm rot="20606706">
            <a:off x="3044825" y="2868613"/>
            <a:ext cx="2663825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chemeClr val="tx1"/>
                </a:solidFill>
              </a:rPr>
              <a:t>Moins de lib de neurotransmetteur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71A8B-CF42-4A6B-B290-F32AFF0084E1}"/>
              </a:ext>
            </a:extLst>
          </p:cNvPr>
          <p:cNvSpPr/>
          <p:nvPr/>
        </p:nvSpPr>
        <p:spPr>
          <a:xfrm rot="20606706">
            <a:off x="4867275" y="5357813"/>
            <a:ext cx="2663825" cy="579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>
                <a:solidFill>
                  <a:schemeClr val="tx1"/>
                </a:solidFill>
              </a:rPr>
              <a:t>Hyperpolarisation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1435E42-543F-40D3-9D4D-C14BD1902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1F60CFD-6DD6-483D-9325-7416B152F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773238"/>
            <a:ext cx="7848600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Effets lors de fixation d’un agoniste sur les récepteurs opioïdes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altLang="en-US" sz="105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100" b="1" dirty="0">
                <a:solidFill>
                  <a:srgbClr val="FF0000"/>
                </a:solidFill>
              </a:rPr>
              <a:t>Mu : analgésie</a:t>
            </a:r>
            <a:r>
              <a:rPr lang="fr-FR" altLang="en-US" sz="2100" dirty="0">
                <a:solidFill>
                  <a:srgbClr val="FF0000"/>
                </a:solidFill>
              </a:rPr>
              <a:t>, </a:t>
            </a:r>
            <a:r>
              <a:rPr lang="fr-FR" altLang="en-US" sz="2100" dirty="0"/>
              <a:t>myosis (</a:t>
            </a:r>
            <a:r>
              <a:rPr lang="fr-FR" altLang="en-US" sz="2100" b="1" u="sng" dirty="0"/>
              <a:t>Mydriase chat</a:t>
            </a:r>
            <a:r>
              <a:rPr lang="fr-FR" altLang="en-US" sz="2100" dirty="0"/>
              <a:t>), euphorie, dépression respiratoire, dépendance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100" b="1" dirty="0">
                <a:solidFill>
                  <a:srgbClr val="FF0000"/>
                </a:solidFill>
              </a:rPr>
              <a:t>Kappa : </a:t>
            </a:r>
            <a:r>
              <a:rPr lang="fr-FR" altLang="en-US" b="1" dirty="0">
                <a:solidFill>
                  <a:srgbClr val="FF0000"/>
                </a:solidFill>
              </a:rPr>
              <a:t>sédation</a:t>
            </a:r>
            <a:r>
              <a:rPr lang="fr-FR" altLang="en-US" dirty="0"/>
              <a:t>, </a:t>
            </a:r>
            <a:r>
              <a:rPr lang="fr-FR" altLang="en-US" sz="2100" dirty="0"/>
              <a:t>analgésie, myosis </a:t>
            </a:r>
            <a:r>
              <a:rPr lang="fr-FR" altLang="en-US" sz="1800" dirty="0"/>
              <a:t>(Mydriase chat)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100" dirty="0"/>
              <a:t>Delta : analgésie, dépendance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100" dirty="0"/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F213DC25-B8AF-4E2F-BFD7-55584A30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516563"/>
            <a:ext cx="72040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En fonction de l’affinité d’une molécule pour l’un ou l’autre des récepteurs,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 b="1">
                <a:latin typeface="Verdana" panose="020B0604030504040204" pitchFamily="34" charset="0"/>
              </a:rPr>
              <a:t>les </a:t>
            </a:r>
            <a:r>
              <a:rPr lang="fr-FR" altLang="en-US" sz="2800" b="1">
                <a:solidFill>
                  <a:srgbClr val="FF0000"/>
                </a:solidFill>
                <a:latin typeface="Verdana" panose="020B0604030504040204" pitchFamily="34" charset="0"/>
              </a:rPr>
              <a:t>effets seront différents</a:t>
            </a:r>
            <a:endParaRPr lang="en-US" altLang="en-US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FB2805D-0A48-417D-863B-316E23615FFB}"/>
              </a:ext>
            </a:extLst>
          </p:cNvPr>
          <p:cNvSpPr/>
          <p:nvPr/>
        </p:nvSpPr>
        <p:spPr>
          <a:xfrm>
            <a:off x="395288" y="5732463"/>
            <a:ext cx="1008062" cy="86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D2CE4-9770-4835-8522-4DDDF2D12F46}"/>
              </a:ext>
            </a:extLst>
          </p:cNvPr>
          <p:cNvSpPr/>
          <p:nvPr/>
        </p:nvSpPr>
        <p:spPr>
          <a:xfrm>
            <a:off x="611188" y="2636838"/>
            <a:ext cx="7921625" cy="1728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FAC0D690-762E-42B5-A4A2-AD1E86F45C5D}"/>
              </a:ext>
            </a:extLst>
          </p:cNvPr>
          <p:cNvSpPr/>
          <p:nvPr/>
        </p:nvSpPr>
        <p:spPr>
          <a:xfrm>
            <a:off x="125413" y="2271713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17D5A66-C6DD-41D1-83C6-8B20F4461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Pharmacocinétique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8D3EBA0-FB45-4295-8E3F-8309C036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989138"/>
            <a:ext cx="7999412" cy="4186237"/>
          </a:xfrm>
        </p:spPr>
        <p:txBody>
          <a:bodyPr/>
          <a:lstStyle/>
          <a:p>
            <a:pPr eaLnBrk="1" hangingPunct="1"/>
            <a:r>
              <a:rPr lang="fr-FR" altLang="en-US" sz="2500" b="1" u="sng">
                <a:solidFill>
                  <a:srgbClr val="FF0000"/>
                </a:solidFill>
              </a:rPr>
              <a:t>Caractéristiques générales </a:t>
            </a:r>
            <a:r>
              <a:rPr lang="fr-FR" altLang="en-US" sz="2500"/>
              <a:t>des opioïdes</a:t>
            </a:r>
          </a:p>
          <a:p>
            <a:pPr eaLnBrk="1" hangingPunct="1"/>
            <a:endParaRPr lang="fr-FR" altLang="en-US" sz="2500"/>
          </a:p>
          <a:p>
            <a:pPr lvl="1" eaLnBrk="1" hangingPunct="1"/>
            <a:r>
              <a:rPr lang="fr-FR" altLang="en-US" sz="2100" b="1"/>
              <a:t>Demi-vie courte : </a:t>
            </a:r>
            <a:r>
              <a:rPr lang="fr-FR" altLang="en-US" sz="2100"/>
              <a:t>Doses répétées ou perfusion (CRI)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en-US" sz="2100"/>
          </a:p>
          <a:p>
            <a:pPr lvl="1" eaLnBrk="1" hangingPunct="1"/>
            <a:r>
              <a:rPr lang="fr-FR" altLang="en-US" sz="2100" b="1"/>
              <a:t>Faible biodisponibilité</a:t>
            </a:r>
            <a:r>
              <a:rPr lang="fr-FR" altLang="en-US" sz="2100"/>
              <a:t> par voie orale : premier passage hépatique souvent important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en-US" sz="2100"/>
          </a:p>
          <a:p>
            <a:pPr lvl="1" eaLnBrk="1" hangingPunct="1"/>
            <a:r>
              <a:rPr lang="fr-FR" altLang="en-US" sz="2100"/>
              <a:t>Bases faibles très lipophiles = </a:t>
            </a:r>
            <a:r>
              <a:rPr lang="fr-FR" altLang="en-US" sz="2100" b="1"/>
              <a:t>diffusion facile au SNC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1BE08D8-62F7-4C59-BAD4-5B103D83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Usage thérapeutique des opioïdes</a:t>
            </a:r>
            <a:endParaRPr lang="en-US" altLang="en-US"/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AABBD8E-35FA-4A4B-8EED-DF48FBDA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888" y="2133600"/>
            <a:ext cx="7313612" cy="4114800"/>
          </a:xfrm>
        </p:spPr>
        <p:txBody>
          <a:bodyPr/>
          <a:lstStyle/>
          <a:p>
            <a:pPr eaLnBrk="1" hangingPunct="1"/>
            <a:r>
              <a:rPr lang="fr-FR" altLang="en-US" b="1"/>
              <a:t>Analgésie </a:t>
            </a:r>
          </a:p>
          <a:p>
            <a:pPr eaLnBrk="1" hangingPunct="1"/>
            <a:r>
              <a:rPr lang="fr-FR" altLang="en-US" b="1"/>
              <a:t>Sédation </a:t>
            </a:r>
            <a:r>
              <a:rPr lang="fr-FR" altLang="en-US" sz="1800"/>
              <a:t>(en combinaison avec des anesthésiques)</a:t>
            </a:r>
          </a:p>
          <a:p>
            <a:pPr eaLnBrk="1" hangingPunct="1"/>
            <a:endParaRPr lang="fr-FR" altLang="en-US"/>
          </a:p>
          <a:p>
            <a:pPr eaLnBrk="1" hangingPunct="1"/>
            <a:r>
              <a:rPr lang="fr-FR" altLang="en-US" sz="2000"/>
              <a:t>Antitussif </a:t>
            </a:r>
            <a:endParaRPr lang="en-US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9BA336D-D899-49C5-86CC-FD121E74B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3136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Opioïdes / </a:t>
            </a:r>
            <a:r>
              <a:rPr lang="fr-FR" altLang="en-US" dirty="0">
                <a:solidFill>
                  <a:srgbClr val="FF0000"/>
                </a:solidFill>
              </a:rPr>
              <a:t>analgésie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389FD9D-D206-4FAE-AAFD-9C0F8EC3C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137525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3200" dirty="0"/>
              <a:t>Analgésie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Inhibition de la transmission des stimuli nociceptifs à l’encéphale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Plus importante pour </a:t>
            </a:r>
            <a:r>
              <a:rPr lang="fr-FR" altLang="en-US" b="1" dirty="0">
                <a:solidFill>
                  <a:srgbClr val="FF0000"/>
                </a:solidFill>
              </a:rPr>
              <a:t>des douleurs aigues </a:t>
            </a:r>
            <a:r>
              <a:rPr lang="fr-FR" altLang="en-US" dirty="0"/>
              <a:t>que chroniques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dirty="0"/>
          </a:p>
          <a:p>
            <a:pPr lvl="1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800" dirty="0"/>
              <a:t>Le niveau d’analgésie possible dépend de la </a:t>
            </a:r>
            <a:r>
              <a:rPr lang="fr-FR" altLang="en-US" sz="2800" b="1" dirty="0"/>
              <a:t>dose</a:t>
            </a:r>
            <a:r>
              <a:rPr lang="fr-FR" altLang="en-US" sz="2800" dirty="0"/>
              <a:t> et de la </a:t>
            </a:r>
            <a:r>
              <a:rPr lang="fr-FR" altLang="en-US" sz="2800" b="1" dirty="0">
                <a:solidFill>
                  <a:srgbClr val="FF0000"/>
                </a:solidFill>
              </a:rPr>
              <a:t>molécule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6DEC4C6-5BEC-4D78-81FF-2194FDCB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Opioïdes/ </a:t>
            </a:r>
            <a:r>
              <a:rPr lang="fr-FR" altLang="en-US">
                <a:solidFill>
                  <a:srgbClr val="FF0000"/>
                </a:solidFill>
              </a:rPr>
              <a:t>sédation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F6B36E0B-055D-4580-AF6A-311B714F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2133600"/>
            <a:ext cx="7496175" cy="4114800"/>
          </a:xfrm>
        </p:spPr>
        <p:txBody>
          <a:bodyPr/>
          <a:lstStyle/>
          <a:p>
            <a:pPr eaLnBrk="1" hangingPunct="1"/>
            <a:r>
              <a:rPr lang="fr-FR" altLang="en-US"/>
              <a:t>Utilisation </a:t>
            </a:r>
            <a:r>
              <a:rPr lang="fr-FR" altLang="en-US" b="1">
                <a:solidFill>
                  <a:srgbClr val="FF0000"/>
                </a:solidFill>
              </a:rPr>
              <a:t>en combinaison </a:t>
            </a:r>
            <a:r>
              <a:rPr lang="fr-FR" altLang="en-US"/>
              <a:t>(souvent avec des </a:t>
            </a:r>
            <a:r>
              <a:rPr lang="fr-FR" altLang="en-US" b="1"/>
              <a:t>alpha-2 agonistes)</a:t>
            </a:r>
          </a:p>
          <a:p>
            <a:pPr lvl="1" eaLnBrk="1" hangingPunct="1"/>
            <a:r>
              <a:rPr lang="fr-FR" altLang="en-US"/>
              <a:t>Diminution des doses</a:t>
            </a:r>
          </a:p>
          <a:p>
            <a:pPr lvl="1" eaLnBrk="1" hangingPunct="1"/>
            <a:r>
              <a:rPr lang="fr-FR" altLang="en-US"/>
              <a:t>Diminution des effets indésirables</a:t>
            </a:r>
          </a:p>
          <a:p>
            <a:pPr lvl="1" eaLnBrk="1" hangingPunct="1"/>
            <a:endParaRPr lang="fr-FR" altLang="en-US"/>
          </a:p>
          <a:p>
            <a:pPr eaLnBrk="1" hangingPunct="1"/>
            <a:r>
              <a:rPr lang="fr-FR" altLang="en-US" b="1"/>
              <a:t>Moins de sédation chez le chat </a:t>
            </a:r>
            <a:r>
              <a:rPr lang="fr-FR" altLang="en-US"/>
              <a:t>que chez le chien 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1BAABD7-B501-47E0-A1F7-F75F942B7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0F8C02B-3B41-439C-9E4F-B5D44D9F47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7313612" cy="3592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en-US" sz="2800" b="1" u="sng" dirty="0"/>
              <a:t>Antitussif </a:t>
            </a:r>
            <a:r>
              <a:rPr lang="fr-FR" altLang="en-US" sz="2800" b="1" u="sng" dirty="0">
                <a:solidFill>
                  <a:srgbClr val="00B050"/>
                </a:solidFill>
              </a:rPr>
              <a:t>(pour info)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en-US" dirty="0"/>
              <a:t>Inhibition du </a:t>
            </a:r>
            <a:r>
              <a:rPr lang="fr-FR" altLang="en-US" sz="2400" b="1" dirty="0"/>
              <a:t>centre de la toux </a:t>
            </a:r>
            <a:r>
              <a:rPr lang="fr-FR" altLang="en-US" dirty="0"/>
              <a:t>par liaison d’agonistes aux récepteurs mu et kappa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en-US" sz="2400" dirty="0"/>
          </a:p>
          <a:p>
            <a:pPr marL="274637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fr-FR" altLang="en-US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r-FR" altLang="en-US" sz="1800" dirty="0">
                <a:solidFill>
                  <a:srgbClr val="00B050"/>
                </a:solidFill>
              </a:rPr>
              <a:t>Remarque  : </a:t>
            </a:r>
            <a:r>
              <a:rPr lang="fr-FR" altLang="en-US" sz="1800" dirty="0" err="1"/>
              <a:t>Codeine</a:t>
            </a:r>
            <a:r>
              <a:rPr lang="fr-FR" altLang="en-US" sz="1800" dirty="0"/>
              <a:t> (</a:t>
            </a:r>
            <a:r>
              <a:rPr lang="fr-FR" altLang="en-US" sz="1800" dirty="0" err="1"/>
              <a:t>Bronchocanis</a:t>
            </a:r>
            <a:r>
              <a:rPr lang="fr-FR" altLang="en-US" sz="1800" baseline="30000" dirty="0" err="1"/>
              <a:t>ND</a:t>
            </a:r>
            <a:r>
              <a:rPr lang="fr-FR" altLang="en-US" sz="1800" dirty="0"/>
              <a:t>) (fixation à Mu ou autres Récepteurs?) EFFET PEU CERTAIN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F5E940D-7FF0-4037-8841-DFBB4D747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FC0602B-5EEA-420E-8EF2-BC4ABF798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en-US" b="1"/>
              <a:t>Opioïdes = </a:t>
            </a:r>
          </a:p>
          <a:p>
            <a:pPr lvl="1" eaLnBrk="1" hangingPunct="1"/>
            <a:r>
              <a:rPr lang="fr-FR" altLang="en-US" sz="2100" b="1"/>
              <a:t>opiacés</a:t>
            </a:r>
            <a:r>
              <a:rPr lang="fr-FR" altLang="en-US" sz="2100"/>
              <a:t> dérivés de l’opium issu du pavot </a:t>
            </a:r>
          </a:p>
          <a:p>
            <a:pPr lvl="1" eaLnBrk="1" hangingPunct="1"/>
            <a:r>
              <a:rPr lang="fr-FR" altLang="en-US" sz="2100"/>
              <a:t>+ </a:t>
            </a:r>
            <a:r>
              <a:rPr lang="fr-FR" altLang="en-US" sz="2100" b="1"/>
              <a:t>molécules synthétiques </a:t>
            </a:r>
            <a:r>
              <a:rPr lang="fr-FR" altLang="en-US" sz="2100"/>
              <a:t>qui se lient aux récepteurs aux opioïdes </a:t>
            </a:r>
            <a:r>
              <a:rPr lang="fr-FR" altLang="en-US" sz="1700"/>
              <a:t>(fentanyl, meperidine,…)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en-US" sz="1900"/>
          </a:p>
          <a:p>
            <a:pPr lvl="1" eaLnBrk="1" hangingPunct="1"/>
            <a:r>
              <a:rPr lang="fr-FR" altLang="en-US"/>
              <a:t>Opioïdes endogènes :  </a:t>
            </a:r>
          </a:p>
          <a:p>
            <a:pPr lvl="2" eaLnBrk="1" hangingPunct="1"/>
            <a:r>
              <a:rPr lang="fr-FR" altLang="en-US"/>
              <a:t>Endomorphine=&gt; Récepteurs mu</a:t>
            </a:r>
          </a:p>
          <a:p>
            <a:pPr lvl="2" eaLnBrk="1" hangingPunct="1"/>
            <a:r>
              <a:rPr lang="fr-FR" altLang="en-US"/>
              <a:t>Enképhalines =&gt; Récepteurs delta</a:t>
            </a:r>
          </a:p>
          <a:p>
            <a:pPr lvl="2" eaLnBrk="1" hangingPunct="1"/>
            <a:r>
              <a:rPr lang="fr-FR" altLang="en-US"/>
              <a:t>Dynorphine =&gt; Récepteurs kappa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1491A7C-AD8F-42F7-A592-CF3237E20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D395A2A-101D-46F8-8822-BBC0835DF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844675"/>
            <a:ext cx="8229600" cy="4876800"/>
          </a:xfrm>
        </p:spPr>
        <p:txBody>
          <a:bodyPr/>
          <a:lstStyle/>
          <a:p>
            <a:pPr eaLnBrk="1" hangingPunct="1"/>
            <a:r>
              <a:rPr lang="fr-FR" altLang="en-US" u="sng"/>
              <a:t>Hémodynamique/cardiovasculaire</a:t>
            </a:r>
          </a:p>
          <a:p>
            <a:pPr lvl="1" eaLnBrk="1" hangingPunct="1"/>
            <a:r>
              <a:rPr lang="fr-FR" altLang="en-US" sz="2400" b="1"/>
              <a:t>Très peu d’effets</a:t>
            </a:r>
          </a:p>
          <a:p>
            <a:pPr lvl="1" eaLnBrk="1" hangingPunct="1"/>
            <a:r>
              <a:rPr lang="fr-FR" altLang="en-US" sz="1800"/>
              <a:t>Bradycardie</a:t>
            </a:r>
          </a:p>
          <a:p>
            <a:pPr lvl="1" eaLnBrk="1" hangingPunct="1"/>
            <a:r>
              <a:rPr lang="fr-FR" altLang="en-US" sz="1800"/>
              <a:t>Vasodilatation : Ne pas utiliser si œdème cérébral</a:t>
            </a:r>
            <a:r>
              <a:rPr lang="fr-FR" altLang="en-US"/>
              <a:t> </a:t>
            </a:r>
            <a:endParaRPr lang="fr-FR" altLang="en-US" sz="1800"/>
          </a:p>
          <a:p>
            <a:pPr lvl="1" eaLnBrk="1" hangingPunct="1"/>
            <a:r>
              <a:rPr lang="fr-FR" altLang="en-US" sz="1800"/>
              <a:t>Libération d’histamine après bolus IV de </a:t>
            </a:r>
            <a:r>
              <a:rPr lang="fr-FR" altLang="en-US" sz="1800" b="1"/>
              <a:t>morphine </a:t>
            </a:r>
            <a:r>
              <a:rPr lang="fr-FR" altLang="en-US" sz="1800"/>
              <a:t>(surtout chez le chien): risque d’hypotension, prurit,…</a:t>
            </a:r>
          </a:p>
          <a:p>
            <a:pPr lvl="1" eaLnBrk="1" hangingPunct="1"/>
            <a:endParaRPr lang="fr-FR" altLang="en-US" sz="1800">
              <a:solidFill>
                <a:srgbClr val="FF0000"/>
              </a:solidFill>
            </a:endParaRPr>
          </a:p>
          <a:p>
            <a:pPr lvl="1" eaLnBrk="1" hangingPunct="1"/>
            <a:r>
              <a:rPr lang="fr-FR" altLang="en-US" sz="1800" b="1">
                <a:solidFill>
                  <a:srgbClr val="FF0000"/>
                </a:solidFill>
              </a:rPr>
              <a:t>Fentanyl</a:t>
            </a:r>
            <a:r>
              <a:rPr lang="fr-FR" altLang="en-US" sz="1800">
                <a:solidFill>
                  <a:srgbClr val="FF0000"/>
                </a:solidFill>
              </a:rPr>
              <a:t> est le plus sûr si animal instable</a:t>
            </a:r>
          </a:p>
          <a:p>
            <a:pPr eaLnBrk="1" hangingPunct="1"/>
            <a:endParaRPr lang="fr-FR" altLang="en-US"/>
          </a:p>
          <a:p>
            <a:pPr eaLnBrk="1" hangingPunct="1"/>
            <a:r>
              <a:rPr lang="fr-FR" altLang="en-US" u="sng"/>
              <a:t>Respiratoire</a:t>
            </a:r>
          </a:p>
          <a:p>
            <a:pPr lvl="1" eaLnBrk="1" hangingPunct="1"/>
            <a:r>
              <a:rPr lang="fr-FR" altLang="en-US" sz="2400" b="1">
                <a:solidFill>
                  <a:srgbClr val="FF0000"/>
                </a:solidFill>
              </a:rPr>
              <a:t>Dépression respiratoire </a:t>
            </a:r>
            <a:r>
              <a:rPr lang="fr-FR" altLang="en-US" sz="1800"/>
              <a:t>due à une absence de réponse à une augmentation de la P</a:t>
            </a:r>
            <a:r>
              <a:rPr lang="fr-FR" altLang="en-US" sz="1800" baseline="-25000"/>
              <a:t>CO2</a:t>
            </a:r>
            <a:endParaRPr lang="fr-FR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35DB39-3ADD-41D4-8809-ADFF9DB0C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6F29C1D-6629-4DAB-B28D-B3B2348553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sz="1800" dirty="0"/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u="sng" dirty="0"/>
              <a:t>Vomissements </a:t>
            </a:r>
          </a:p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dirty="0"/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b="1" dirty="0"/>
              <a:t>Stimulation de </a:t>
            </a:r>
            <a:r>
              <a:rPr lang="fr-FR" altLang="en-US" b="1" dirty="0">
                <a:solidFill>
                  <a:srgbClr val="FF0000"/>
                </a:solidFill>
              </a:rPr>
              <a:t>la zone </a:t>
            </a:r>
            <a:r>
              <a:rPr lang="fr-FR" altLang="en-US" b="1" dirty="0" err="1">
                <a:solidFill>
                  <a:srgbClr val="FF0000"/>
                </a:solidFill>
              </a:rPr>
              <a:t>chemoréceptrice</a:t>
            </a:r>
            <a:r>
              <a:rPr lang="fr-FR" altLang="en-US" b="1" dirty="0">
                <a:solidFill>
                  <a:srgbClr val="FF0000"/>
                </a:solidFill>
              </a:rPr>
              <a:t> (CTZ) et des récepteurs dopaminergiques D2 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dirty="0"/>
              <a:t>Vomissements après 1</a:t>
            </a:r>
            <a:r>
              <a:rPr lang="fr-FR" altLang="en-US" baseline="30000" dirty="0"/>
              <a:t>ère</a:t>
            </a:r>
            <a:r>
              <a:rPr lang="fr-FR" altLang="en-US" dirty="0"/>
              <a:t> dose puis souvent cessent.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dirty="0"/>
              <a:t>Vomissements moins fréquents lors de sédation car moins d’action sur le centre du vomissement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sz="1800" b="1" dirty="0"/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sz="2400" b="1" dirty="0">
                <a:solidFill>
                  <a:srgbClr val="FF0000"/>
                </a:solidFill>
              </a:rPr>
              <a:t>Morphine CT+++</a:t>
            </a:r>
          </a:p>
          <a:p>
            <a:pPr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fr-FR" altLang="en-US" sz="1800" b="1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200" b="1" dirty="0"/>
              <a:t>Remarque : Apomorphine </a:t>
            </a:r>
            <a:r>
              <a:rPr lang="fr-FR" altLang="en-US" sz="2200" dirty="0"/>
              <a:t>= aucun lien avec morphine 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F90201-ABCD-45F3-9153-1DF12CB3E718}"/>
              </a:ext>
            </a:extLst>
          </p:cNvPr>
          <p:cNvSpPr/>
          <p:nvPr/>
        </p:nvSpPr>
        <p:spPr>
          <a:xfrm>
            <a:off x="323850" y="5157788"/>
            <a:ext cx="7632700" cy="6477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>
            <a:extLst>
              <a:ext uri="{FF2B5EF4-FFF2-40B4-BE49-F238E27FC236}">
                <a16:creationId xmlns:a16="http://schemas.microsoft.com/office/drawing/2014/main" id="{FB086210-13EF-406E-A625-F0D7F6C87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002203D-BA71-4C3B-9C49-381921A30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7188" y="1773238"/>
            <a:ext cx="8286750" cy="4824412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800" b="1" u="sng" dirty="0"/>
              <a:t>Motilité intestinale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Récepteurs mu dans les plexus sous-muqueux et </a:t>
            </a:r>
            <a:r>
              <a:rPr lang="fr-FR" altLang="en-US" sz="1800" dirty="0" err="1"/>
              <a:t>myentériques</a:t>
            </a: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b="1" dirty="0"/>
              <a:t>Diminution de la motilité </a:t>
            </a:r>
            <a:r>
              <a:rPr lang="fr-FR" altLang="en-US" sz="1800" dirty="0"/>
              <a:t>et des sécrétions. 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sz="1600" dirty="0"/>
              <a:t>Souvent, l’animal défèque après la première administration puis constipation quasi-systématique (possibilité d’ajouter des laxatifs chez le chien et le chat)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endParaRPr lang="fr-FR" altLang="en-US" sz="15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Diminution de la vitesse de vidange gastrique 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sz="1600" dirty="0"/>
              <a:t>Retard d’absorption des médications administrées par voie orale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2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0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000" b="1" dirty="0" err="1"/>
              <a:t>Lopéramide</a:t>
            </a:r>
            <a:r>
              <a:rPr lang="fr-FR" altLang="en-US" sz="2000" b="1" dirty="0"/>
              <a:t> et </a:t>
            </a:r>
            <a:r>
              <a:rPr lang="fr-FR" altLang="en-US" sz="2000" b="1" dirty="0" err="1"/>
              <a:t>diphenoxylate</a:t>
            </a:r>
            <a:endParaRPr lang="fr-FR" altLang="en-US" sz="2000" b="1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substrats de </a:t>
            </a:r>
            <a:r>
              <a:rPr lang="fr-FR" altLang="en-US" sz="1800" dirty="0" err="1"/>
              <a:t>Pgp</a:t>
            </a:r>
            <a:r>
              <a:rPr lang="fr-FR" altLang="en-US" sz="1800" dirty="0"/>
              <a:t> et n’atteignent pas le SNC= antidiarrhéiques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CA8D0-BEB9-4343-B357-06BDECD54FFA}"/>
              </a:ext>
            </a:extLst>
          </p:cNvPr>
          <p:cNvSpPr/>
          <p:nvPr/>
        </p:nvSpPr>
        <p:spPr>
          <a:xfrm>
            <a:off x="357188" y="5357813"/>
            <a:ext cx="7454900" cy="790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6630" name="ZoneTexte 5">
            <a:extLst>
              <a:ext uri="{FF2B5EF4-FFF2-40B4-BE49-F238E27FC236}">
                <a16:creationId xmlns:a16="http://schemas.microsoft.com/office/drawing/2014/main" id="{5CCCA353-E27F-49EF-914B-0BE556DC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4363" y="4981575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B5648047-B9F6-444D-8D44-BD38D24ECEAD}"/>
              </a:ext>
            </a:extLst>
          </p:cNvPr>
          <p:cNvSpPr/>
          <p:nvPr/>
        </p:nvSpPr>
        <p:spPr>
          <a:xfrm>
            <a:off x="7162800" y="4949825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23E6550-B553-479E-82D7-C77A7A4C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642938"/>
            <a:ext cx="952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6" name="Freeform 4">
            <a:extLst>
              <a:ext uri="{FF2B5EF4-FFF2-40B4-BE49-F238E27FC236}">
                <a16:creationId xmlns:a16="http://schemas.microsoft.com/office/drawing/2014/main" id="{D64267CA-1B65-4712-A6D2-2D3654F210FB}"/>
              </a:ext>
            </a:extLst>
          </p:cNvPr>
          <p:cNvSpPr>
            <a:spLocks noChangeAspect="1"/>
          </p:cNvSpPr>
          <p:nvPr/>
        </p:nvSpPr>
        <p:spPr bwMode="invGray">
          <a:xfrm>
            <a:off x="6327775" y="590550"/>
            <a:ext cx="835025" cy="849313"/>
          </a:xfrm>
          <a:custGeom>
            <a:avLst/>
            <a:gdLst>
              <a:gd name="T0" fmla="*/ 2147483646 w 1181"/>
              <a:gd name="T1" fmla="*/ 2147483646 h 1068"/>
              <a:gd name="T2" fmla="*/ 2147483646 w 1181"/>
              <a:gd name="T3" fmla="*/ 2147483646 h 1068"/>
              <a:gd name="T4" fmla="*/ 2147483646 w 1181"/>
              <a:gd name="T5" fmla="*/ 2147483646 h 1068"/>
              <a:gd name="T6" fmla="*/ 2147483646 w 1181"/>
              <a:gd name="T7" fmla="*/ 2147483646 h 1068"/>
              <a:gd name="T8" fmla="*/ 2147483646 w 1181"/>
              <a:gd name="T9" fmla="*/ 2147483646 h 1068"/>
              <a:gd name="T10" fmla="*/ 2147483646 w 1181"/>
              <a:gd name="T11" fmla="*/ 2147483646 h 1068"/>
              <a:gd name="T12" fmla="*/ 2147483646 w 1181"/>
              <a:gd name="T13" fmla="*/ 2147483646 h 1068"/>
              <a:gd name="T14" fmla="*/ 2147483646 w 1181"/>
              <a:gd name="T15" fmla="*/ 2147483646 h 1068"/>
              <a:gd name="T16" fmla="*/ 2147483646 w 1181"/>
              <a:gd name="T17" fmla="*/ 2147483646 h 1068"/>
              <a:gd name="T18" fmla="*/ 2147483646 w 1181"/>
              <a:gd name="T19" fmla="*/ 2147483646 h 1068"/>
              <a:gd name="T20" fmla="*/ 2147483646 w 1181"/>
              <a:gd name="T21" fmla="*/ 2147483646 h 1068"/>
              <a:gd name="T22" fmla="*/ 2147483646 w 1181"/>
              <a:gd name="T23" fmla="*/ 2147483646 h 1068"/>
              <a:gd name="T24" fmla="*/ 2147483646 w 1181"/>
              <a:gd name="T25" fmla="*/ 2147483646 h 1068"/>
              <a:gd name="T26" fmla="*/ 2147483646 w 1181"/>
              <a:gd name="T27" fmla="*/ 2147483646 h 1068"/>
              <a:gd name="T28" fmla="*/ 2147483646 w 1181"/>
              <a:gd name="T29" fmla="*/ 2147483646 h 1068"/>
              <a:gd name="T30" fmla="*/ 2147483646 w 1181"/>
              <a:gd name="T31" fmla="*/ 2147483646 h 1068"/>
              <a:gd name="T32" fmla="*/ 2147483646 w 1181"/>
              <a:gd name="T33" fmla="*/ 2147483646 h 1068"/>
              <a:gd name="T34" fmla="*/ 2147483646 w 1181"/>
              <a:gd name="T35" fmla="*/ 2147483646 h 1068"/>
              <a:gd name="T36" fmla="*/ 2147483646 w 1181"/>
              <a:gd name="T37" fmla="*/ 2147483646 h 1068"/>
              <a:gd name="T38" fmla="*/ 2147483646 w 1181"/>
              <a:gd name="T39" fmla="*/ 2147483646 h 1068"/>
              <a:gd name="T40" fmla="*/ 2147483646 w 1181"/>
              <a:gd name="T41" fmla="*/ 2147483646 h 1068"/>
              <a:gd name="T42" fmla="*/ 2147483646 w 1181"/>
              <a:gd name="T43" fmla="*/ 2147483646 h 1068"/>
              <a:gd name="T44" fmla="*/ 2147483646 w 1181"/>
              <a:gd name="T45" fmla="*/ 2147483646 h 1068"/>
              <a:gd name="T46" fmla="*/ 2147483646 w 1181"/>
              <a:gd name="T47" fmla="*/ 2147483646 h 1068"/>
              <a:gd name="T48" fmla="*/ 2147483646 w 1181"/>
              <a:gd name="T49" fmla="*/ 2147483646 h 1068"/>
              <a:gd name="T50" fmla="*/ 2147483646 w 1181"/>
              <a:gd name="T51" fmla="*/ 2147483646 h 1068"/>
              <a:gd name="T52" fmla="*/ 2147483646 w 1181"/>
              <a:gd name="T53" fmla="*/ 2147483646 h 1068"/>
              <a:gd name="T54" fmla="*/ 2147483646 w 1181"/>
              <a:gd name="T55" fmla="*/ 2147483646 h 1068"/>
              <a:gd name="T56" fmla="*/ 2147483646 w 1181"/>
              <a:gd name="T57" fmla="*/ 2147483646 h 1068"/>
              <a:gd name="T58" fmla="*/ 2147483646 w 1181"/>
              <a:gd name="T59" fmla="*/ 2147483646 h 1068"/>
              <a:gd name="T60" fmla="*/ 2147483646 w 1181"/>
              <a:gd name="T61" fmla="*/ 2147483646 h 1068"/>
              <a:gd name="T62" fmla="*/ 2147483646 w 1181"/>
              <a:gd name="T63" fmla="*/ 2147483646 h 1068"/>
              <a:gd name="T64" fmla="*/ 2147483646 w 1181"/>
              <a:gd name="T65" fmla="*/ 2147483646 h 1068"/>
              <a:gd name="T66" fmla="*/ 2147483646 w 1181"/>
              <a:gd name="T67" fmla="*/ 2147483646 h 1068"/>
              <a:gd name="T68" fmla="*/ 2147483646 w 1181"/>
              <a:gd name="T69" fmla="*/ 2147483646 h 1068"/>
              <a:gd name="T70" fmla="*/ 2147483646 w 1181"/>
              <a:gd name="T71" fmla="*/ 2147483646 h 1068"/>
              <a:gd name="T72" fmla="*/ 2147483646 w 1181"/>
              <a:gd name="T73" fmla="*/ 2147483646 h 1068"/>
              <a:gd name="T74" fmla="*/ 2147483646 w 1181"/>
              <a:gd name="T75" fmla="*/ 2147483646 h 1068"/>
              <a:gd name="T76" fmla="*/ 2147483646 w 1181"/>
              <a:gd name="T77" fmla="*/ 2147483646 h 1068"/>
              <a:gd name="T78" fmla="*/ 2147483646 w 1181"/>
              <a:gd name="T79" fmla="*/ 2147483646 h 1068"/>
              <a:gd name="T80" fmla="*/ 2147483646 w 1181"/>
              <a:gd name="T81" fmla="*/ 2147483646 h 1068"/>
              <a:gd name="T82" fmla="*/ 2147483646 w 1181"/>
              <a:gd name="T83" fmla="*/ 2147483646 h 1068"/>
              <a:gd name="T84" fmla="*/ 2147483646 w 1181"/>
              <a:gd name="T85" fmla="*/ 2147483646 h 1068"/>
              <a:gd name="T86" fmla="*/ 2147483646 w 1181"/>
              <a:gd name="T87" fmla="*/ 2147483646 h 1068"/>
              <a:gd name="T88" fmla="*/ 2147483646 w 1181"/>
              <a:gd name="T89" fmla="*/ 2147483646 h 1068"/>
              <a:gd name="T90" fmla="*/ 2147483646 w 1181"/>
              <a:gd name="T91" fmla="*/ 2147483646 h 1068"/>
              <a:gd name="T92" fmla="*/ 2147483646 w 1181"/>
              <a:gd name="T93" fmla="*/ 2147483646 h 1068"/>
              <a:gd name="T94" fmla="*/ 2147483646 w 1181"/>
              <a:gd name="T95" fmla="*/ 2147483646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A23AFA31-CDA0-4FE8-83C5-D1326D994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95E107E-CCE8-4BCD-8D52-FC51679DA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" y="2133600"/>
            <a:ext cx="8553450" cy="4246563"/>
          </a:xfrm>
        </p:spPr>
        <p:txBody>
          <a:bodyPr/>
          <a:lstStyle/>
          <a:p>
            <a:pPr eaLnBrk="1" hangingPunct="1"/>
            <a:r>
              <a:rPr lang="fr-FR" altLang="en-US" sz="2800" b="1" u="sng"/>
              <a:t>Urinaire</a:t>
            </a:r>
            <a:r>
              <a:rPr lang="fr-FR" altLang="en-US" sz="3200" b="1" u="sng"/>
              <a:t> </a:t>
            </a:r>
          </a:p>
          <a:p>
            <a:pPr lvl="1" eaLnBrk="1" hangingPunct="1"/>
            <a:r>
              <a:rPr lang="fr-FR" altLang="en-US" u="sng"/>
              <a:t>Agonistes des récepteurs mu </a:t>
            </a:r>
            <a:r>
              <a:rPr lang="fr-FR" altLang="en-US"/>
              <a:t>: action antidiurétique par augmentation du tonus du sphincter</a:t>
            </a:r>
          </a:p>
          <a:p>
            <a:pPr lvl="2" eaLnBrk="1" hangingPunct="1"/>
            <a:r>
              <a:rPr lang="fr-FR" altLang="en-US" b="1">
                <a:solidFill>
                  <a:srgbClr val="FF0000"/>
                </a:solidFill>
              </a:rPr>
              <a:t>Tendance à la rétention d’urine</a:t>
            </a:r>
          </a:p>
          <a:p>
            <a:pPr lvl="2" eaLnBrk="1" hangingPunct="1"/>
            <a:endParaRPr lang="fr-FR" altLang="en-US" sz="1600"/>
          </a:p>
          <a:p>
            <a:pPr lvl="1" eaLnBrk="1" hangingPunct="1"/>
            <a:r>
              <a:rPr lang="fr-FR" altLang="en-US" u="sng"/>
              <a:t>Agonistes des récepteurs kappa </a:t>
            </a:r>
            <a:r>
              <a:rPr lang="fr-FR" altLang="en-US"/>
              <a:t>: action diurétique</a:t>
            </a:r>
            <a:r>
              <a:rPr lang="fr-FR" altLang="en-US" sz="240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EBF0E1E6-1A82-487F-BFCA-E94E5CBE0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2B29578-75D1-4A3E-873E-2AF449EA6F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9075" y="1668463"/>
            <a:ext cx="8529638" cy="1144587"/>
          </a:xfrm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b="1"/>
              <a:t>Tolérance : </a:t>
            </a:r>
            <a:r>
              <a:rPr lang="fr-FR" altLang="en-US"/>
              <a:t>D</a:t>
            </a:r>
            <a:r>
              <a:rPr lang="fr-FR" altLang="fr-FR"/>
              <a:t>iminution progressive de la sensibilité d'un individu aux effets d'une molécule. U</a:t>
            </a:r>
            <a:r>
              <a:rPr lang="fr-FR" altLang="en-US"/>
              <a:t>ne dose supérieure est requise pour obtenir les mêmes effets </a:t>
            </a:r>
            <a:endParaRPr lang="fr-FR" altLang="en-US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5C9A77B-06FB-405A-872D-88282D3ECAFF}"/>
              </a:ext>
            </a:extLst>
          </p:cNvPr>
          <p:cNvCxnSpPr/>
          <p:nvPr/>
        </p:nvCxnSpPr>
        <p:spPr>
          <a:xfrm flipV="1">
            <a:off x="1547813" y="2813050"/>
            <a:ext cx="0" cy="3382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CB3CBF-65BA-4D84-90C6-8B8E822C1ED9}"/>
              </a:ext>
            </a:extLst>
          </p:cNvPr>
          <p:cNvCxnSpPr/>
          <p:nvPr/>
        </p:nvCxnSpPr>
        <p:spPr>
          <a:xfrm>
            <a:off x="1547813" y="6196013"/>
            <a:ext cx="43926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6">
            <a:extLst>
              <a:ext uri="{FF2B5EF4-FFF2-40B4-BE49-F238E27FC236}">
                <a16:creationId xmlns:a16="http://schemas.microsoft.com/office/drawing/2014/main" id="{74B42C9E-6B52-41CF-928D-9569B6AB2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6238875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dose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22045746-30E5-43A2-BFBC-F14E4AEF066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85006" y="3205957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réponse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F1FA285-282A-4066-A5CF-0A052EA7CABF}"/>
              </a:ext>
            </a:extLst>
          </p:cNvPr>
          <p:cNvSpPr/>
          <p:nvPr/>
        </p:nvSpPr>
        <p:spPr>
          <a:xfrm rot="6503959">
            <a:off x="58738" y="2870200"/>
            <a:ext cx="4562475" cy="2276475"/>
          </a:xfrm>
          <a:prstGeom prst="arc">
            <a:avLst>
              <a:gd name="adj1" fmla="val 1578644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0CC61B8-F472-47F3-8105-1B77A937AF4A}"/>
              </a:ext>
            </a:extLst>
          </p:cNvPr>
          <p:cNvSpPr/>
          <p:nvPr/>
        </p:nvSpPr>
        <p:spPr>
          <a:xfrm rot="6503959">
            <a:off x="254000" y="2284413"/>
            <a:ext cx="4573587" cy="3373438"/>
          </a:xfrm>
          <a:prstGeom prst="arc">
            <a:avLst>
              <a:gd name="adj1" fmla="val 15786447"/>
              <a:gd name="adj2" fmla="val 214503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B00415C-52FA-4D31-8A2B-5B1F107F7193}"/>
              </a:ext>
            </a:extLst>
          </p:cNvPr>
          <p:cNvSpPr/>
          <p:nvPr/>
        </p:nvSpPr>
        <p:spPr>
          <a:xfrm rot="6503959">
            <a:off x="49212" y="3330576"/>
            <a:ext cx="4511675" cy="1397000"/>
          </a:xfrm>
          <a:prstGeom prst="arc">
            <a:avLst>
              <a:gd name="adj1" fmla="val 15786447"/>
              <a:gd name="adj2" fmla="val 2145037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11" name="TextBox 8">
            <a:extLst>
              <a:ext uri="{FF2B5EF4-FFF2-40B4-BE49-F238E27FC236}">
                <a16:creationId xmlns:a16="http://schemas.microsoft.com/office/drawing/2014/main" id="{34B22796-04D1-4196-85AA-02899274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3859213"/>
            <a:ext cx="180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solidFill>
                  <a:srgbClr val="FF0000"/>
                </a:solidFill>
                <a:latin typeface="Verdana" panose="020B0604030504040204" pitchFamily="34" charset="0"/>
              </a:rPr>
              <a:t>tolerance</a:t>
            </a:r>
            <a:endParaRPr lang="en-US" altLang="en-US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1212" name="TextBox 14">
            <a:extLst>
              <a:ext uri="{FF2B5EF4-FFF2-40B4-BE49-F238E27FC236}">
                <a16:creationId xmlns:a16="http://schemas.microsoft.com/office/drawing/2014/main" id="{D3C40182-4E77-4572-920B-0D377E80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3432175"/>
            <a:ext cx="267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solidFill>
                  <a:srgbClr val="00B050"/>
                </a:solidFill>
                <a:latin typeface="Verdana" panose="020B0604030504040204" pitchFamily="34" charset="0"/>
              </a:rPr>
              <a:t>sensibilisation</a:t>
            </a:r>
            <a:endParaRPr lang="en-US" altLang="en-US" b="1">
              <a:solidFill>
                <a:srgbClr val="00B050"/>
              </a:solidFill>
              <a:latin typeface="Verdana" panose="020B060403050404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244D25F-7E71-4C5C-AF95-D39D4EB08B51}"/>
              </a:ext>
            </a:extLst>
          </p:cNvPr>
          <p:cNvSpPr/>
          <p:nvPr/>
        </p:nvSpPr>
        <p:spPr>
          <a:xfrm>
            <a:off x="3203575" y="4900613"/>
            <a:ext cx="476250" cy="36036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14" name="ZoneTexte 13">
            <a:extLst>
              <a:ext uri="{FF2B5EF4-FFF2-40B4-BE49-F238E27FC236}">
                <a16:creationId xmlns:a16="http://schemas.microsoft.com/office/drawing/2014/main" id="{60B17BC0-C2B1-4166-B0E6-9FD21BDA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1331913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C0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0D4258EE-7F10-4B99-A58B-EC7336E4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5537200"/>
            <a:ext cx="106521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4">
            <a:extLst>
              <a:ext uri="{FF2B5EF4-FFF2-40B4-BE49-F238E27FC236}">
                <a16:creationId xmlns:a16="http://schemas.microsoft.com/office/drawing/2014/main" id="{8C89955C-FEE4-45B0-80B2-80041316C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/ effets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2DE63AE-2BB6-4655-9F39-554A0BBF6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827213"/>
            <a:ext cx="7640637" cy="4114800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dirty="0"/>
              <a:t>Dépendance : </a:t>
            </a:r>
            <a:r>
              <a:rPr lang="fr-FR" altLang="en-US" dirty="0"/>
              <a:t>envie répétée et irrépressible de reprendre le médicament.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>
                <a:solidFill>
                  <a:srgbClr val="FF0000"/>
                </a:solidFill>
              </a:rPr>
              <a:t>RARE</a:t>
            </a:r>
            <a:r>
              <a:rPr lang="fr-FR" altLang="en-US" dirty="0"/>
              <a:t> en médecine vétérinaire car la plupart des usages sont courts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dirty="0"/>
              <a:t>Se manifeste par un </a:t>
            </a:r>
            <a:r>
              <a:rPr lang="fr-FR" altLang="en-US" sz="2400" b="1" dirty="0">
                <a:solidFill>
                  <a:srgbClr val="FF0000"/>
                </a:solidFill>
              </a:rPr>
              <a:t>syndrome de sevrage</a:t>
            </a:r>
            <a:r>
              <a:rPr lang="fr-FR" altLang="en-US" sz="2400" b="1" dirty="0"/>
              <a:t> </a:t>
            </a:r>
            <a:r>
              <a:rPr lang="fr-FR" altLang="en-US" sz="2400" i="1" dirty="0"/>
              <a:t>(agitation, tremblements, diarrhée, vomissements) </a:t>
            </a:r>
            <a:r>
              <a:rPr lang="fr-FR" altLang="en-US" sz="2400" dirty="0"/>
              <a:t>qui est possible lors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du </a:t>
            </a:r>
            <a:r>
              <a:rPr lang="fr-FR" altLang="en-US" b="1" dirty="0"/>
              <a:t>retrait d’un agoniste </a:t>
            </a:r>
            <a:r>
              <a:rPr lang="fr-FR" altLang="en-US" dirty="0"/>
              <a:t>des récepteurs mu ou </a:t>
            </a:r>
          </a:p>
          <a:p>
            <a:pPr marL="731520" lvl="2" indent="-182880" eaLnBrk="1" fontAlgn="auto" hangingPunct="1">
              <a:spcAft>
                <a:spcPts val="0"/>
              </a:spcAft>
              <a:defRPr/>
            </a:pPr>
            <a:r>
              <a:rPr lang="fr-FR" altLang="en-US" b="1" dirty="0"/>
              <a:t>d’ajout d’un antagoniste </a:t>
            </a:r>
            <a:r>
              <a:rPr lang="fr-FR" altLang="en-US" dirty="0"/>
              <a:t>mu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/>
              <a:t> </a:t>
            </a:r>
          </a:p>
        </p:txBody>
      </p:sp>
      <p:sp>
        <p:nvSpPr>
          <p:cNvPr id="45061" name="TextBox 4">
            <a:extLst>
              <a:ext uri="{FF2B5EF4-FFF2-40B4-BE49-F238E27FC236}">
                <a16:creationId xmlns:a16="http://schemas.microsoft.com/office/drawing/2014/main" id="{1F0A1AFA-9008-4CB2-BE84-6D8874167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819775"/>
            <a:ext cx="490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b="1">
                <a:solidFill>
                  <a:srgbClr val="FF0000"/>
                </a:solidFill>
                <a:latin typeface="Verdana" panose="020B0604030504040204" pitchFamily="34" charset="0"/>
              </a:rPr>
              <a:t>Interactions entre opioïdes</a:t>
            </a:r>
            <a:endParaRPr lang="en-US" altLang="en-US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2230" name="ZoneTexte 4">
            <a:extLst>
              <a:ext uri="{FF2B5EF4-FFF2-40B4-BE49-F238E27FC236}">
                <a16:creationId xmlns:a16="http://schemas.microsoft.com/office/drawing/2014/main" id="{DDEA154D-66A6-42CD-AABF-FADA6718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1341438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FFC0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619789-E050-406E-BBD5-5E2C5B17495A}"/>
              </a:ext>
            </a:extLst>
          </p:cNvPr>
          <p:cNvSpPr/>
          <p:nvPr/>
        </p:nvSpPr>
        <p:spPr>
          <a:xfrm>
            <a:off x="1187450" y="1700213"/>
            <a:ext cx="7496175" cy="9366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214097D1-EB8C-475A-93BB-1300A3759ED0}"/>
              </a:ext>
            </a:extLst>
          </p:cNvPr>
          <p:cNvSpPr/>
          <p:nvPr/>
        </p:nvSpPr>
        <p:spPr>
          <a:xfrm>
            <a:off x="412750" y="2632075"/>
            <a:ext cx="663575" cy="70167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9" name="Étoile à 5 branches 8">
            <a:extLst>
              <a:ext uri="{FF2B5EF4-FFF2-40B4-BE49-F238E27FC236}">
                <a16:creationId xmlns:a16="http://schemas.microsoft.com/office/drawing/2014/main" id="{69241777-E9F7-4C0B-9E1F-F64970E553AB}"/>
              </a:ext>
            </a:extLst>
          </p:cNvPr>
          <p:cNvSpPr/>
          <p:nvPr/>
        </p:nvSpPr>
        <p:spPr>
          <a:xfrm>
            <a:off x="6550025" y="5276850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EAB3135-60C1-4BC9-A768-ECF13E3B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60350"/>
            <a:ext cx="7313612" cy="679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Opioïdes avec AMM en France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6F47B4-0CDA-4811-A0DC-BD5F9C0513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513" y="1052513"/>
          <a:ext cx="8674100" cy="55753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328">
                <a:tc>
                  <a:txBody>
                    <a:bodyPr/>
                    <a:lstStyle/>
                    <a:p>
                      <a:r>
                        <a:rPr lang="fr-FR" sz="1600" dirty="0"/>
                        <a:t>Principe actif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Noms</a:t>
                      </a:r>
                      <a:r>
                        <a:rPr lang="fr-FR" sz="1600" baseline="0" dirty="0"/>
                        <a:t> </a:t>
                      </a:r>
                    </a:p>
                    <a:p>
                      <a:r>
                        <a:rPr lang="fr-FR" sz="1600" baseline="0" dirty="0"/>
                        <a:t>déposés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Espèces</a:t>
                      </a:r>
                      <a:endParaRPr lang="en-US" sz="12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Indications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voies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69">
                <a:tc>
                  <a:txBody>
                    <a:bodyPr/>
                    <a:lstStyle/>
                    <a:p>
                      <a:r>
                        <a:rPr lang="fr-FR" sz="1600" dirty="0" err="1"/>
                        <a:t>Butorphanol</a:t>
                      </a:r>
                      <a:endParaRPr lang="fr-FR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Alvegesic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Butador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Dolorex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Torbugesic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Torphasol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Torphadine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CV</a:t>
                      </a:r>
                    </a:p>
                    <a:p>
                      <a:r>
                        <a:rPr lang="fr-FR" sz="1600" dirty="0"/>
                        <a:t>CN </a:t>
                      </a:r>
                    </a:p>
                    <a:p>
                      <a:r>
                        <a:rPr lang="fr-FR" sz="1600" dirty="0"/>
                        <a:t>CT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Sédation </a:t>
                      </a:r>
                      <a:r>
                        <a:rPr lang="fr-FR" sz="1600" dirty="0"/>
                        <a:t>avec apha2 agonistes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(CN, CV)</a:t>
                      </a:r>
                    </a:p>
                    <a:p>
                      <a:r>
                        <a:rPr lang="fr-FR" sz="1600" b="1" dirty="0" err="1"/>
                        <a:t>Pre-anesth</a:t>
                      </a:r>
                      <a:r>
                        <a:rPr lang="fr-FR" sz="1600" b="1" dirty="0"/>
                        <a:t> </a:t>
                      </a:r>
                      <a:r>
                        <a:rPr lang="fr-FR" sz="1600" b="0" dirty="0"/>
                        <a:t>(CN)</a:t>
                      </a:r>
                      <a:endParaRPr lang="fr-FR" sz="1600" dirty="0"/>
                    </a:p>
                    <a:p>
                      <a:r>
                        <a:rPr lang="fr-FR" sz="1600" b="1" dirty="0"/>
                        <a:t>Analgésie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</a:rPr>
                        <a:t>modérée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IV </a:t>
                      </a:r>
                      <a:endParaRPr lang="en-US" sz="1600" dirty="0"/>
                    </a:p>
                    <a:p>
                      <a:r>
                        <a:rPr lang="fr-FR" sz="1600" dirty="0"/>
                        <a:t>IM SC (CN, CT)</a:t>
                      </a:r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30">
                <a:tc>
                  <a:txBody>
                    <a:bodyPr/>
                    <a:lstStyle/>
                    <a:p>
                      <a:r>
                        <a:rPr lang="fr-FR" sz="1600" dirty="0" err="1"/>
                        <a:t>Buprenorphine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Bupaq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Buprecare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Bupredine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Vetergesic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Buprenodale</a:t>
                      </a:r>
                      <a:r>
                        <a:rPr lang="fr-FR" sz="1600" dirty="0"/>
                        <a:t> 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CN</a:t>
                      </a:r>
                    </a:p>
                    <a:p>
                      <a:r>
                        <a:rPr lang="fr-FR" sz="1600" dirty="0"/>
                        <a:t>CT</a:t>
                      </a:r>
                    </a:p>
                    <a:p>
                      <a:r>
                        <a:rPr lang="fr-FR" sz="1600" dirty="0"/>
                        <a:t>CV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Analgésie post-op</a:t>
                      </a:r>
                      <a:endParaRPr lang="en-US" sz="1600" b="1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Potentialisation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b="1" baseline="0" dirty="0" err="1"/>
                        <a:t>s</a:t>
                      </a:r>
                      <a:r>
                        <a:rPr lang="fr-FR" sz="1600" b="1" dirty="0" err="1"/>
                        <a:t>edation</a:t>
                      </a:r>
                      <a:r>
                        <a:rPr lang="fr-FR" sz="1600" dirty="0"/>
                        <a:t> (CN)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IM </a:t>
                      </a:r>
                    </a:p>
                    <a:p>
                      <a:r>
                        <a:rPr lang="fr-FR" sz="1600" dirty="0"/>
                        <a:t>IV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924">
                <a:tc>
                  <a:txBody>
                    <a:bodyPr/>
                    <a:lstStyle/>
                    <a:p>
                      <a:r>
                        <a:rPr lang="fr-FR" sz="1600" dirty="0"/>
                        <a:t>Fentanyl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Fentadon</a:t>
                      </a:r>
                      <a:endParaRPr lang="fr-FR" sz="1600" dirty="0"/>
                    </a:p>
                    <a:p>
                      <a:endParaRPr lang="fr-FR" sz="1600" dirty="0"/>
                    </a:p>
                    <a:p>
                      <a:endParaRPr lang="fr-FR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CN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Analgésie</a:t>
                      </a:r>
                      <a:r>
                        <a:rPr lang="fr-FR" sz="1600" dirty="0"/>
                        <a:t> associée à chirurgie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IV (CRI</a:t>
                      </a:r>
                      <a:r>
                        <a:rPr lang="fr-FR" sz="1600" baseline="0" dirty="0"/>
                        <a:t> ou</a:t>
                      </a:r>
                    </a:p>
                    <a:p>
                      <a:r>
                        <a:rPr lang="fr-FR" sz="1600" baseline="0" dirty="0"/>
                        <a:t>Doses répétées)</a:t>
                      </a:r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r>
                        <a:rPr lang="fr-FR" sz="1600" dirty="0"/>
                        <a:t>Méthadone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Comfortan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Synthadon</a:t>
                      </a:r>
                      <a:endParaRPr lang="fr-FR" sz="1600" dirty="0"/>
                    </a:p>
                    <a:p>
                      <a:r>
                        <a:rPr lang="fr-FR" sz="1600" dirty="0" err="1"/>
                        <a:t>Insistor</a:t>
                      </a:r>
                      <a:r>
                        <a:rPr lang="fr-FR" sz="1600" dirty="0"/>
                        <a:t> 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CN/</a:t>
                      </a:r>
                    </a:p>
                    <a:p>
                      <a:r>
                        <a:rPr lang="fr-FR" sz="1600" dirty="0"/>
                        <a:t>CT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Analgésie</a:t>
                      </a:r>
                    </a:p>
                    <a:p>
                      <a:r>
                        <a:rPr lang="fr-FR" sz="1600" b="1" dirty="0"/>
                        <a:t>Prémédication</a:t>
                      </a:r>
                      <a:endParaRPr lang="en-US" sz="1600" b="1" dirty="0"/>
                    </a:p>
                  </a:txBody>
                  <a:tcPr marL="91422" marR="91422" marT="45715" marB="45715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IM, SC, IV</a:t>
                      </a:r>
                      <a:endParaRPr lang="en-US" sz="1600" dirty="0"/>
                    </a:p>
                  </a:txBody>
                  <a:tcPr marL="91422" marR="91422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549232E-9CC0-4458-A108-3ED74D61B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/>
              <a:t>Morphine </a:t>
            </a:r>
            <a:r>
              <a:rPr lang="fr-FR" altLang="en-US" b="1" u="sng" dirty="0">
                <a:solidFill>
                  <a:srgbClr val="FF0000"/>
                </a:solidFill>
              </a:rPr>
              <a:t>hors AMM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3CBF406-4ECD-42FB-9949-06C90A64A1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b="1" dirty="0">
              <a:solidFill>
                <a:srgbClr val="FF0000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Agoniste sur les</a:t>
            </a:r>
            <a:r>
              <a:rPr lang="fr-FR" altLang="en-US" sz="1800" b="1" dirty="0">
                <a:solidFill>
                  <a:srgbClr val="FF0000"/>
                </a:solidFill>
              </a:rPr>
              <a:t> </a:t>
            </a:r>
            <a:r>
              <a:rPr lang="fr-FR" altLang="en-US" sz="1800" b="1" dirty="0" err="1">
                <a:solidFill>
                  <a:srgbClr val="FF0000"/>
                </a:solidFill>
              </a:rPr>
              <a:t>Rr</a:t>
            </a:r>
            <a:r>
              <a:rPr lang="fr-FR" altLang="en-US" sz="1800" b="1" dirty="0">
                <a:solidFill>
                  <a:srgbClr val="FF0000"/>
                </a:solidFill>
              </a:rPr>
              <a:t> mu +++ </a:t>
            </a:r>
            <a:r>
              <a:rPr lang="fr-FR" altLang="en-US" sz="1800" dirty="0"/>
              <a:t>et kappa +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>
                <a:solidFill>
                  <a:srgbClr val="FF0000"/>
                </a:solidFill>
              </a:rPr>
              <a:t>Analgésie</a:t>
            </a:r>
            <a:r>
              <a:rPr lang="fr-FR" altLang="en-US" sz="1800" dirty="0">
                <a:solidFill>
                  <a:srgbClr val="FF0000"/>
                </a:solidFill>
              </a:rPr>
              <a:t> </a:t>
            </a:r>
            <a:r>
              <a:rPr lang="fr-FR" altLang="en-US" sz="1800" dirty="0"/>
              <a:t>dose-dépendante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Libération massive </a:t>
            </a:r>
            <a:r>
              <a:rPr lang="fr-FR" altLang="en-US" sz="1800" b="1" dirty="0"/>
              <a:t>d’histamine après bolus IV </a:t>
            </a:r>
            <a:r>
              <a:rPr lang="fr-FR" altLang="en-US" sz="1800" dirty="0"/>
              <a:t>chez le chien (ATTENTION hypotension)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Dépression respiratoire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Vomissement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441BFA1-0694-4430-91B7-BEB14A3CD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b="1" u="sng" dirty="0"/>
              <a:t>Fentanyl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926042D-90EF-4D18-89A1-EFDADC094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fr-FR" altLang="en-US" sz="1800" b="1"/>
              <a:t>Agoniste sur les </a:t>
            </a:r>
            <a:r>
              <a:rPr lang="fr-FR" altLang="en-US" sz="1800" b="1">
                <a:solidFill>
                  <a:srgbClr val="FF0000"/>
                </a:solidFill>
              </a:rPr>
              <a:t>Rr mu </a:t>
            </a:r>
          </a:p>
          <a:p>
            <a:pPr lvl="1" eaLnBrk="1" hangingPunct="1"/>
            <a:r>
              <a:rPr lang="fr-FR" altLang="en-US" sz="1800" b="1"/>
              <a:t>Très puissant</a:t>
            </a:r>
          </a:p>
          <a:p>
            <a:pPr lvl="1" eaLnBrk="1" hangingPunct="1"/>
            <a:endParaRPr lang="fr-FR" altLang="en-US" sz="1800" b="1"/>
          </a:p>
          <a:p>
            <a:pPr lvl="1" eaLnBrk="1" hangingPunct="1"/>
            <a:r>
              <a:rPr lang="fr-FR" altLang="en-US" sz="1800" b="1">
                <a:solidFill>
                  <a:srgbClr val="FF0000"/>
                </a:solidFill>
              </a:rPr>
              <a:t>Analgésie dose-dépendante</a:t>
            </a:r>
          </a:p>
          <a:p>
            <a:pPr lvl="1" eaLnBrk="1" hangingPunct="1"/>
            <a:endParaRPr lang="fr-FR" altLang="en-US" sz="1800"/>
          </a:p>
          <a:p>
            <a:pPr lvl="1" eaLnBrk="1" hangingPunct="1"/>
            <a:r>
              <a:rPr lang="fr-FR" altLang="en-US" sz="1800"/>
              <a:t>Demi-vie très courte : administration en perfusion </a:t>
            </a:r>
            <a:r>
              <a:rPr lang="fr-FR" altLang="en-US" sz="1200"/>
              <a:t>(solution transdermique ou patch hors AMM)</a:t>
            </a:r>
          </a:p>
          <a:p>
            <a:pPr lvl="1" eaLnBrk="1" hangingPunct="1"/>
            <a:endParaRPr lang="fr-FR" altLang="en-US" sz="1800"/>
          </a:p>
          <a:p>
            <a:pPr lvl="1" eaLnBrk="1" hangingPunct="1"/>
            <a:r>
              <a:rPr lang="fr-FR" altLang="en-US" sz="1800"/>
              <a:t>Adaptation de la dose à la demande</a:t>
            </a:r>
          </a:p>
          <a:p>
            <a:pPr lvl="1" eaLnBrk="1" hangingPunct="1"/>
            <a:r>
              <a:rPr lang="fr-FR" altLang="en-US" sz="1800"/>
              <a:t>Très sûr d’emploi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en-US" sz="1800"/>
          </a:p>
          <a:p>
            <a:pPr lvl="1" eaLnBrk="1" hangingPunct="1"/>
            <a:endParaRPr lang="fr-FR" alt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1C5A4EB-B0C9-4086-BC8E-8AF1B55B2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b="1" u="sng" dirty="0"/>
              <a:t>Fentanyl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76C024B-314C-4DD1-89D0-6EF09FA8D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625" y="1628775"/>
            <a:ext cx="8216900" cy="4445000"/>
          </a:xfrm>
        </p:spPr>
        <p:txBody>
          <a:bodyPr rtlCol="0">
            <a:normAutofit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600" b="1" dirty="0"/>
              <a:t>Solution transdermique chien (</a:t>
            </a:r>
            <a:r>
              <a:rPr lang="fr-FR" altLang="en-US" sz="2600" b="1" dirty="0">
                <a:solidFill>
                  <a:srgbClr val="FF0000"/>
                </a:solidFill>
              </a:rPr>
              <a:t>AMM retirée</a:t>
            </a:r>
            <a:r>
              <a:rPr lang="fr-FR" altLang="en-US" sz="2600" b="1" dirty="0"/>
              <a:t>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500" dirty="0"/>
              <a:t>A appliquer 4h avant chirurgie, effets pendant 4 j</a:t>
            </a:r>
            <a:r>
              <a:rPr lang="fr-FR" altLang="en-US" sz="1300" dirty="0"/>
              <a:t> (d’après RCP)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500" u="sng" dirty="0"/>
              <a:t>Mais </a:t>
            </a:r>
            <a:r>
              <a:rPr lang="fr-FR" altLang="en-US" sz="1500" dirty="0"/>
              <a:t>concentrations à 4h = 0.92±1.02 </a:t>
            </a:r>
            <a:r>
              <a:rPr lang="fr-FR" altLang="en-US" sz="1500" dirty="0" err="1"/>
              <a:t>ng</a:t>
            </a:r>
            <a:r>
              <a:rPr lang="fr-FR" altLang="en-US" sz="1500" dirty="0"/>
              <a:t>/</a:t>
            </a:r>
            <a:r>
              <a:rPr lang="fr-FR" altLang="en-US" sz="1500" dirty="0" err="1"/>
              <a:t>mL</a:t>
            </a:r>
            <a:r>
              <a:rPr lang="fr-FR" altLang="en-US" sz="1500" dirty="0"/>
              <a:t>!! (40 beagles)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200" dirty="0"/>
              <a:t>(</a:t>
            </a:r>
            <a:r>
              <a:rPr lang="fr-FR" altLang="en-US" sz="1200" dirty="0" err="1"/>
              <a:t>Freise</a:t>
            </a:r>
            <a:r>
              <a:rPr lang="fr-FR" altLang="en-US" sz="1200" dirty="0"/>
              <a:t> et al. 2012 J </a:t>
            </a:r>
            <a:r>
              <a:rPr lang="fr-FR" altLang="en-US" sz="1200" dirty="0" err="1"/>
              <a:t>Vet</a:t>
            </a:r>
            <a:r>
              <a:rPr lang="fr-FR" altLang="en-US" sz="1200" dirty="0"/>
              <a:t> Pharmaco </a:t>
            </a:r>
            <a:r>
              <a:rPr lang="fr-FR" altLang="en-US" sz="1200" dirty="0" err="1"/>
              <a:t>Ther</a:t>
            </a:r>
            <a:r>
              <a:rPr lang="fr-FR" altLang="en-US" sz="12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B981C4-9DE8-465B-917C-F8A59C36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Plan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F2B9EC9D-516F-4762-8412-1EAEED5C8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1400"/>
              <a:t>Rappels : physiologie de la douleur</a:t>
            </a:r>
          </a:p>
          <a:p>
            <a:endParaRPr lang="fr-FR" altLang="fr-FR" sz="1400"/>
          </a:p>
          <a:p>
            <a:r>
              <a:rPr lang="fr-FR" altLang="fr-FR" sz="1400"/>
              <a:t>Mode d’action des opioïdes</a:t>
            </a:r>
          </a:p>
          <a:p>
            <a:endParaRPr lang="fr-FR" altLang="fr-FR" sz="1400"/>
          </a:p>
          <a:p>
            <a:r>
              <a:rPr lang="fr-FR" altLang="fr-FR" sz="1400" b="1">
                <a:solidFill>
                  <a:srgbClr val="FF0000"/>
                </a:solidFill>
              </a:rPr>
              <a:t>Effets thérapeutiques et indésirables des opioïdes</a:t>
            </a:r>
          </a:p>
          <a:p>
            <a:endParaRPr lang="fr-FR" altLang="fr-FR" sz="1400"/>
          </a:p>
          <a:p>
            <a:r>
              <a:rPr lang="fr-FR" altLang="fr-FR" sz="1400"/>
              <a:t>Particularités des différents opioïdes</a:t>
            </a:r>
          </a:p>
          <a:p>
            <a:pPr lvl="1"/>
            <a:r>
              <a:rPr lang="fr-FR" altLang="fr-FR" sz="1200"/>
              <a:t>morphine</a:t>
            </a:r>
          </a:p>
          <a:p>
            <a:pPr lvl="1"/>
            <a:r>
              <a:rPr lang="fr-FR" altLang="fr-FR" sz="1200"/>
              <a:t>Fentanyl</a:t>
            </a:r>
          </a:p>
          <a:p>
            <a:pPr lvl="1"/>
            <a:r>
              <a:rPr lang="fr-FR" altLang="fr-FR" sz="1200"/>
              <a:t>Méthadone</a:t>
            </a:r>
          </a:p>
          <a:p>
            <a:pPr lvl="1"/>
            <a:r>
              <a:rPr lang="fr-FR" altLang="fr-FR" sz="1200"/>
              <a:t>Buprénorphine</a:t>
            </a:r>
          </a:p>
          <a:p>
            <a:pPr lvl="1"/>
            <a:r>
              <a:rPr lang="fr-FR" altLang="fr-FR" sz="1200">
                <a:solidFill>
                  <a:srgbClr val="FF0000"/>
                </a:solidFill>
              </a:rPr>
              <a:t>Butorphanol</a:t>
            </a:r>
          </a:p>
          <a:p>
            <a:pPr lvl="1"/>
            <a:r>
              <a:rPr lang="fr-FR" altLang="fr-FR" sz="1200">
                <a:solidFill>
                  <a:srgbClr val="FF0000"/>
                </a:solidFill>
              </a:rPr>
              <a:t>Tramadol</a:t>
            </a:r>
          </a:p>
          <a:p>
            <a:pPr lvl="1"/>
            <a:endParaRPr lang="fr-FR" altLang="fr-FR" sz="1200"/>
          </a:p>
          <a:p>
            <a:r>
              <a:rPr lang="fr-FR" altLang="fr-FR" sz="1600"/>
              <a:t>Points particuliers chez le chat et le cheval</a:t>
            </a:r>
          </a:p>
          <a:p>
            <a:endParaRPr lang="fr-FR" altLang="fr-FR" sz="1600"/>
          </a:p>
          <a:p>
            <a:r>
              <a:rPr lang="fr-FR" altLang="fr-FR" sz="1600" b="1"/>
              <a:t>Antagonistes des récepteurs aux opioïdes</a:t>
            </a:r>
          </a:p>
          <a:p>
            <a:r>
              <a:rPr lang="fr-FR" altLang="fr-FR" sz="1600" b="1"/>
              <a:t>Interactions médicamenteuses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1680D7D-F9D7-4FC8-94ED-87A5D138E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b="1" u="sng" dirty="0"/>
              <a:t>Fentanyl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F94A8-7325-41C3-B54E-098B72539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625" y="1628775"/>
            <a:ext cx="8216900" cy="4445000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200" b="1" dirty="0"/>
              <a:t>Patchs hors AMM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500" dirty="0"/>
              <a:t>Sur 6 chats, 2 chats ont eu des concentrations de fentanyl non détectables (Lee et al; 2000 AJVR)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5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500" dirty="0"/>
              <a:t>Sur 6 chevaux (3 patchs/cv), 2 ont eu des concentrations de fentanyl non détectables (</a:t>
            </a:r>
            <a:r>
              <a:rPr lang="fr-FR" altLang="en-US" sz="1500" dirty="0" err="1"/>
              <a:t>orsini</a:t>
            </a:r>
            <a:r>
              <a:rPr lang="fr-FR" altLang="en-US" sz="1500" dirty="0"/>
              <a:t> et al. 2006 J </a:t>
            </a:r>
            <a:r>
              <a:rPr lang="fr-FR" altLang="en-US" sz="1500" dirty="0" err="1"/>
              <a:t>Vet</a:t>
            </a:r>
            <a:r>
              <a:rPr lang="fr-FR" altLang="en-US" sz="1500" dirty="0"/>
              <a:t> pharmaco </a:t>
            </a:r>
            <a:r>
              <a:rPr lang="fr-FR" altLang="en-US" sz="1500" dirty="0" err="1"/>
              <a:t>Ther</a:t>
            </a:r>
            <a:r>
              <a:rPr lang="fr-FR" altLang="en-US" sz="1500" dirty="0"/>
              <a:t>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700" dirty="0"/>
              <a:t>Sur 10 chiens, 4 ont eu des concentrations détectables à 4 h alors qu’un chien n’a eu des concentrations détectables que 18 h après. Les concentrations individuelles ne sont pas données (trop variables) (</a:t>
            </a:r>
            <a:r>
              <a:rPr lang="fr-FR" altLang="en-US" sz="1700" dirty="0" err="1"/>
              <a:t>Bellei</a:t>
            </a:r>
            <a:r>
              <a:rPr lang="fr-FR" altLang="en-US" sz="1700" dirty="0"/>
              <a:t> et al. 2011 J </a:t>
            </a:r>
            <a:r>
              <a:rPr lang="fr-FR" altLang="en-US" sz="1700" dirty="0" err="1"/>
              <a:t>Vet</a:t>
            </a:r>
            <a:r>
              <a:rPr lang="fr-FR" altLang="en-US" sz="1700" dirty="0"/>
              <a:t> pharmaco </a:t>
            </a:r>
            <a:r>
              <a:rPr lang="fr-FR" altLang="en-US" sz="1700" dirty="0" err="1"/>
              <a:t>Ther</a:t>
            </a:r>
            <a:r>
              <a:rPr lang="fr-FR" altLang="en-US" sz="1700" dirty="0"/>
              <a:t>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900" dirty="0"/>
              <a:t>Délai avant efficacité d’au moins 18 h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9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500" dirty="0"/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900" b="1" dirty="0"/>
              <a:t>Grande variabilité </a:t>
            </a:r>
            <a:r>
              <a:rPr lang="fr-FR" altLang="en-US" sz="1900" b="1" dirty="0" err="1"/>
              <a:t>inter-individuelle</a:t>
            </a:r>
            <a:r>
              <a:rPr lang="fr-FR" altLang="en-US" sz="1900" b="1" dirty="0"/>
              <a:t> 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900" b="1" dirty="0"/>
              <a:t>Attention à la gestion de la transition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2200" b="1" dirty="0">
                <a:solidFill>
                  <a:srgbClr val="FF0000"/>
                </a:solidFill>
              </a:rPr>
              <a:t>Suivi obligatoire de la douleur chez l’animal traité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9DC2EC7-AB3E-4E83-9B95-F319F890B720}"/>
              </a:ext>
            </a:extLst>
          </p:cNvPr>
          <p:cNvSpPr/>
          <p:nvPr/>
        </p:nvSpPr>
        <p:spPr>
          <a:xfrm>
            <a:off x="457200" y="5013325"/>
            <a:ext cx="576263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67653D2E-97EA-437D-9085-32277F8F8133}"/>
              </a:ext>
            </a:extLst>
          </p:cNvPr>
          <p:cNvSpPr/>
          <p:nvPr/>
        </p:nvSpPr>
        <p:spPr>
          <a:xfrm>
            <a:off x="7308850" y="5084763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>
            <a:extLst>
              <a:ext uri="{FF2B5EF4-FFF2-40B4-BE49-F238E27FC236}">
                <a16:creationId xmlns:a16="http://schemas.microsoft.com/office/drawing/2014/main" id="{EF0B1F35-BED3-4C11-A0E8-923809294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/>
              <a:t>Méthadone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30479A3-5497-4A2F-9727-02C558A753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9813" y="1727200"/>
            <a:ext cx="7712075" cy="44577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en-US" sz="1400" b="1" dirty="0"/>
          </a:p>
          <a:p>
            <a:pPr lvl="1" indent="-182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800" b="1" dirty="0"/>
              <a:t>Agoniste sur les </a:t>
            </a:r>
            <a:r>
              <a:rPr lang="fr-FR" altLang="en-US" sz="1800" b="1" dirty="0" err="1">
                <a:solidFill>
                  <a:srgbClr val="FF0000"/>
                </a:solidFill>
              </a:rPr>
              <a:t>Rr</a:t>
            </a:r>
            <a:r>
              <a:rPr lang="fr-FR" altLang="en-US" sz="1800" b="1" dirty="0">
                <a:solidFill>
                  <a:srgbClr val="FF0000"/>
                </a:solidFill>
              </a:rPr>
              <a:t> Mu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Antagoniste </a:t>
            </a:r>
            <a:r>
              <a:rPr lang="fr-FR" altLang="en-US" sz="1800" b="1" dirty="0">
                <a:solidFill>
                  <a:srgbClr val="FF0000"/>
                </a:solidFill>
              </a:rPr>
              <a:t>NMDA</a:t>
            </a:r>
            <a:r>
              <a:rPr lang="fr-FR" altLang="en-US" b="1" dirty="0">
                <a:solidFill>
                  <a:srgbClr val="FF0000"/>
                </a:solidFill>
              </a:rPr>
              <a:t>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Prévient la recapture </a:t>
            </a:r>
            <a:r>
              <a:rPr lang="fr-FR" altLang="en-US" sz="1800" b="1" dirty="0">
                <a:solidFill>
                  <a:srgbClr val="FF0000"/>
                </a:solidFill>
              </a:rPr>
              <a:t>de 5HT et noradrénaline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altLang="en-US" sz="20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Demi-vie assez longue : 10h CN (jusqu’à 4 h d’effet analgésique)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6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7E7491E-C076-45FA-AF8A-55A47ABE5C8B}"/>
              </a:ext>
            </a:extLst>
          </p:cNvPr>
          <p:cNvSpPr/>
          <p:nvPr/>
        </p:nvSpPr>
        <p:spPr>
          <a:xfrm>
            <a:off x="1150938" y="1979613"/>
            <a:ext cx="215900" cy="10795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/>
          </a:p>
        </p:txBody>
      </p:sp>
      <p:sp>
        <p:nvSpPr>
          <p:cNvPr id="62469" name="TextBox 2">
            <a:extLst>
              <a:ext uri="{FF2B5EF4-FFF2-40B4-BE49-F238E27FC236}">
                <a16:creationId xmlns:a16="http://schemas.microsoft.com/office/drawing/2014/main" id="{867D1AA0-755B-4055-B347-37D7FF45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417888"/>
            <a:ext cx="7848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latin typeface="Verdana" panose="020B0604030504040204" pitchFamily="34" charset="0"/>
              </a:rPr>
              <a:t>Effets multiples par rapport aux autres opioïdes qui permettraient une </a:t>
            </a:r>
            <a:r>
              <a:rPr lang="fr-FR" altLang="fr-FR" sz="2000" b="1">
                <a:solidFill>
                  <a:srgbClr val="FF0000"/>
                </a:solidFill>
                <a:latin typeface="Verdana" panose="020B0604030504040204" pitchFamily="34" charset="0"/>
              </a:rPr>
              <a:t>utilisation dans les douleurs chroniques</a:t>
            </a:r>
            <a:endParaRPr lang="en-US" altLang="fr-FR"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6FF9163-4D97-4BA0-86A5-93EB3DD2151B}"/>
              </a:ext>
            </a:extLst>
          </p:cNvPr>
          <p:cNvSpPr/>
          <p:nvPr/>
        </p:nvSpPr>
        <p:spPr>
          <a:xfrm>
            <a:off x="250825" y="3573463"/>
            <a:ext cx="5762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390BF0E3-21EC-4D52-ACA1-3527741CEA70}"/>
              </a:ext>
            </a:extLst>
          </p:cNvPr>
          <p:cNvSpPr/>
          <p:nvPr/>
        </p:nvSpPr>
        <p:spPr>
          <a:xfrm>
            <a:off x="7308850" y="3730625"/>
            <a:ext cx="522288" cy="3651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0AD175-8EB5-4CB2-B473-E27DAB2034B4}"/>
              </a:ext>
            </a:extLst>
          </p:cNvPr>
          <p:cNvSpPr/>
          <p:nvPr/>
        </p:nvSpPr>
        <p:spPr>
          <a:xfrm>
            <a:off x="1366838" y="5272088"/>
            <a:ext cx="6813550" cy="9969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lvl="1" eaLnBrk="1" fontAlgn="auto" hangingPunct="1">
              <a:spcAft>
                <a:spcPts val="0"/>
              </a:spcAft>
              <a:defRPr/>
            </a:pPr>
            <a:r>
              <a:rPr lang="fr-FR" altLang="en-US" dirty="0">
                <a:solidFill>
                  <a:schemeClr val="tx1"/>
                </a:solidFill>
              </a:rPr>
              <a:t>Méthadone est commercialisée sous forme d’un mélange racémique L- méthadone et D- méthadone</a:t>
            </a:r>
          </a:p>
          <a:p>
            <a:pPr marL="274320" lvl="1" eaLnBrk="1" fontAlgn="auto" hangingPunct="1">
              <a:spcAft>
                <a:spcPts val="0"/>
              </a:spcAft>
              <a:defRPr/>
            </a:pPr>
            <a:r>
              <a:rPr lang="fr-FR" altLang="en-US" dirty="0">
                <a:solidFill>
                  <a:schemeClr val="tx1"/>
                </a:solidFill>
              </a:rPr>
              <a:t>L-méthadone est 8 à 50 fois plus puissant</a:t>
            </a:r>
          </a:p>
        </p:txBody>
      </p:sp>
      <p:sp>
        <p:nvSpPr>
          <p:cNvPr id="62473" name="ZoneTexte 5">
            <a:extLst>
              <a:ext uri="{FF2B5EF4-FFF2-40B4-BE49-F238E27FC236}">
                <a16:creationId xmlns:a16="http://schemas.microsoft.com/office/drawing/2014/main" id="{AE4B9D4E-80BF-4651-B3F6-2973BE59E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902200"/>
            <a:ext cx="1468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6981ADC8-C77B-4D57-8BAD-2BF2EFA46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/>
              <a:t>Méthadone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4B6F825-9CC1-4F99-9243-B4F2934D96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704975"/>
            <a:ext cx="7993063" cy="44577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800" b="1" dirty="0"/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fr-FR" altLang="en-US" sz="2800" b="1" dirty="0">
                <a:solidFill>
                  <a:srgbClr val="FF0000"/>
                </a:solidFill>
              </a:rPr>
              <a:t>Très bonne analgésie chirurgicale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OK pour Castration/ </a:t>
            </a:r>
            <a:r>
              <a:rPr lang="fr-FR" altLang="en-US" sz="1800" dirty="0" err="1"/>
              <a:t>ovariohysterectomie</a:t>
            </a:r>
            <a:r>
              <a:rPr lang="fr-FR" altLang="en-US" sz="1800" dirty="0"/>
              <a:t> CT</a:t>
            </a:r>
            <a:r>
              <a:rPr lang="fr-FR" altLang="en-US" sz="1400" dirty="0"/>
              <a:t> (</a:t>
            </a:r>
            <a:r>
              <a:rPr lang="fr-FR" altLang="en-US" sz="1400" dirty="0" err="1"/>
              <a:t>Slingsby</a:t>
            </a:r>
            <a:r>
              <a:rPr lang="fr-FR" altLang="en-US" sz="1400" dirty="0"/>
              <a:t> et al. 2014 J </a:t>
            </a:r>
            <a:r>
              <a:rPr lang="fr-FR" altLang="en-US" sz="1400" dirty="0" err="1"/>
              <a:t>feline</a:t>
            </a:r>
            <a:r>
              <a:rPr lang="fr-FR" altLang="en-US" sz="1400" dirty="0"/>
              <a:t> Med and </a:t>
            </a:r>
            <a:r>
              <a:rPr lang="fr-FR" altLang="en-US" sz="1400" dirty="0" err="1"/>
              <a:t>Surg</a:t>
            </a:r>
            <a:r>
              <a:rPr lang="fr-FR" altLang="en-US" sz="1400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4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Meilleure analgésie que buprénorphine </a:t>
            </a:r>
            <a:r>
              <a:rPr lang="fr-FR" altLang="en-US" sz="1800" dirty="0"/>
              <a:t>pour chirurgie orthopédique CN </a:t>
            </a:r>
            <a:r>
              <a:rPr lang="fr-FR" altLang="en-US" sz="1400" dirty="0"/>
              <a:t>(Hunt et al. 2013 J Small </a:t>
            </a:r>
            <a:r>
              <a:rPr lang="fr-FR" altLang="en-US" sz="1400" dirty="0" err="1"/>
              <a:t>Anl</a:t>
            </a:r>
            <a:r>
              <a:rPr lang="fr-FR" altLang="en-US" sz="1400" dirty="0"/>
              <a:t> Practice)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fr-FR" altLang="en-US" sz="2200" dirty="0"/>
              <a:t>Sédation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fr-FR" altLang="en-US" sz="2200" b="1" dirty="0"/>
              <a:t>Moins de vomissement et de sédation </a:t>
            </a:r>
            <a:r>
              <a:rPr lang="fr-FR" altLang="en-US" sz="2200" dirty="0"/>
              <a:t>que morphine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>
            <a:extLst>
              <a:ext uri="{FF2B5EF4-FFF2-40B4-BE49-F238E27FC236}">
                <a16:creationId xmlns:a16="http://schemas.microsoft.com/office/drawing/2014/main" id="{6A364B4C-3766-4B2B-A9C8-DDE3B13CD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Methadone</a:t>
            </a:r>
            <a:endParaRPr lang="fr-FR" altLang="en-US" b="1" u="sng" dirty="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43CDE09-BC04-48D5-9627-1FFD560F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73238"/>
            <a:ext cx="7712075" cy="4457700"/>
          </a:xfrm>
        </p:spPr>
        <p:txBody>
          <a:bodyPr/>
          <a:lstStyle/>
          <a:p>
            <a:pPr lvl="1" eaLnBrk="1" hangingPunct="1"/>
            <a:endParaRPr lang="fr-FR" altLang="en-US" b="1"/>
          </a:p>
          <a:p>
            <a:pPr lvl="1" eaLnBrk="1" hangingPunct="1"/>
            <a:r>
              <a:rPr lang="fr-FR" altLang="en-US" b="1"/>
              <a:t>Bradycardie possible</a:t>
            </a:r>
            <a:endParaRPr lang="fr-FR" altLang="en-US" sz="360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fr-FR" altLang="en-US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B2875D7-1B80-47B9-AD50-5BE7A91C7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b="1" u="sng" dirty="0"/>
              <a:t>Buprénorphine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76B1FBD-68ED-440C-87E1-6BD5F093B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en-US" b="1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/>
              <a:t>Agoniste </a:t>
            </a:r>
            <a:r>
              <a:rPr lang="fr-FR" altLang="en-US" b="1">
                <a:solidFill>
                  <a:srgbClr val="FF0000"/>
                </a:solidFill>
              </a:rPr>
              <a:t>partiel à forte affinité </a:t>
            </a:r>
            <a:r>
              <a:rPr lang="fr-FR" altLang="en-US" sz="1800" b="1"/>
              <a:t>sur les Rr mu </a:t>
            </a:r>
            <a:endParaRPr lang="fr-FR" altLang="en-US" sz="1800"/>
          </a:p>
          <a:p>
            <a:pPr lvl="2" eaLnBrk="1" hangingPunct="1">
              <a:lnSpc>
                <a:spcPct val="90000"/>
              </a:lnSpc>
            </a:pPr>
            <a:r>
              <a:rPr lang="fr-FR" altLang="en-US"/>
              <a:t>Moins de vomissement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en-US"/>
              <a:t>moins de dysphorie 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en-US"/>
              <a:t>moins de dépendance qu’avec la morphine</a:t>
            </a:r>
          </a:p>
          <a:p>
            <a:pPr lvl="2" eaLnBrk="1" hangingPunct="1">
              <a:lnSpc>
                <a:spcPct val="90000"/>
              </a:lnSpc>
            </a:pPr>
            <a:endParaRPr lang="fr-FR" altLang="en-US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 b="1"/>
              <a:t>Antagoniste sur les Rr kappa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en-US" sz="1800"/>
          </a:p>
          <a:p>
            <a:pPr lvl="1" eaLnBrk="1" hangingPunct="1">
              <a:lnSpc>
                <a:spcPct val="90000"/>
              </a:lnSpc>
            </a:pPr>
            <a:endParaRPr lang="fr-FR" altLang="en-US" sz="1800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/>
              <a:t>Demi-vie plus longue que la morphine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4683B6F-7228-4FAF-8181-C04E3AC0D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altLang="en-US" b="1" u="sng"/>
              <a:t>Buprénorphine</a:t>
            </a:r>
            <a:endParaRPr lang="fr-FR" altLang="en-US" b="1" u="sng" dirty="0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5E2CF838-B9ED-4051-A94C-9033EC5D9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en-US" sz="1800"/>
          </a:p>
          <a:p>
            <a:pPr lvl="1" eaLnBrk="1" hangingPunct="1">
              <a:lnSpc>
                <a:spcPct val="90000"/>
              </a:lnSpc>
            </a:pPr>
            <a:r>
              <a:rPr lang="fr-FR" altLang="en-US" sz="1800"/>
              <a:t>Puissant (25x morphine) mais efficacité limitée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en-US" b="1">
                <a:solidFill>
                  <a:srgbClr val="FF0000"/>
                </a:solidFill>
              </a:rPr>
              <a:t>Analgésie « plafond »</a:t>
            </a:r>
          </a:p>
          <a:p>
            <a:pPr lvl="1" eaLnBrk="1" hangingPunct="1">
              <a:lnSpc>
                <a:spcPct val="90000"/>
              </a:lnSpc>
            </a:pPr>
            <a:endParaRPr lang="fr-FR" alt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A4B80B-37B6-44DF-BED7-BCE214A381EA}"/>
              </a:ext>
            </a:extLst>
          </p:cNvPr>
          <p:cNvCxnSpPr/>
          <p:nvPr/>
        </p:nvCxnSpPr>
        <p:spPr>
          <a:xfrm flipV="1">
            <a:off x="827088" y="3429000"/>
            <a:ext cx="0" cy="3024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F40825-1E50-4F1D-9AD6-917D2CA99734}"/>
              </a:ext>
            </a:extLst>
          </p:cNvPr>
          <p:cNvCxnSpPr/>
          <p:nvPr/>
        </p:nvCxnSpPr>
        <p:spPr>
          <a:xfrm>
            <a:off x="827088" y="6453188"/>
            <a:ext cx="45370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02519533-99E7-4C68-B5BA-49B9F412BD85}"/>
              </a:ext>
            </a:extLst>
          </p:cNvPr>
          <p:cNvSpPr/>
          <p:nvPr/>
        </p:nvSpPr>
        <p:spPr>
          <a:xfrm>
            <a:off x="871538" y="3875088"/>
            <a:ext cx="4281487" cy="2557462"/>
          </a:xfrm>
          <a:custGeom>
            <a:avLst/>
            <a:gdLst>
              <a:gd name="connsiteX0" fmla="*/ 0 w 4281714"/>
              <a:gd name="connsiteY0" fmla="*/ 2554515 h 2557168"/>
              <a:gd name="connsiteX1" fmla="*/ 740229 w 4281714"/>
              <a:gd name="connsiteY1" fmla="*/ 2235200 h 2557168"/>
              <a:gd name="connsiteX2" fmla="*/ 2090057 w 4281714"/>
              <a:gd name="connsiteY2" fmla="*/ 537029 h 2557168"/>
              <a:gd name="connsiteX3" fmla="*/ 4281714 w 4281714"/>
              <a:gd name="connsiteY3" fmla="*/ 0 h 255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714" h="2557168">
                <a:moveTo>
                  <a:pt x="0" y="2554515"/>
                </a:moveTo>
                <a:cubicBezTo>
                  <a:pt x="195943" y="2562981"/>
                  <a:pt x="391886" y="2571447"/>
                  <a:pt x="740229" y="2235200"/>
                </a:cubicBezTo>
                <a:cubicBezTo>
                  <a:pt x="1088572" y="1898953"/>
                  <a:pt x="1499810" y="909562"/>
                  <a:pt x="2090057" y="537029"/>
                </a:cubicBezTo>
                <a:cubicBezTo>
                  <a:pt x="2680305" y="164496"/>
                  <a:pt x="3481009" y="82248"/>
                  <a:pt x="4281714" y="0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F39782-5ED1-4EFE-A1AE-41591A518D63}"/>
              </a:ext>
            </a:extLst>
          </p:cNvPr>
          <p:cNvSpPr/>
          <p:nvPr/>
        </p:nvSpPr>
        <p:spPr>
          <a:xfrm>
            <a:off x="855663" y="5284788"/>
            <a:ext cx="4413250" cy="1144587"/>
          </a:xfrm>
          <a:custGeom>
            <a:avLst/>
            <a:gdLst>
              <a:gd name="connsiteX0" fmla="*/ 0 w 4412343"/>
              <a:gd name="connsiteY0" fmla="*/ 1144488 h 1144488"/>
              <a:gd name="connsiteX1" fmla="*/ 319314 w 4412343"/>
              <a:gd name="connsiteY1" fmla="*/ 839688 h 1144488"/>
              <a:gd name="connsiteX2" fmla="*/ 1030514 w 4412343"/>
              <a:gd name="connsiteY2" fmla="*/ 113973 h 1144488"/>
              <a:gd name="connsiteX3" fmla="*/ 4412343 w 4412343"/>
              <a:gd name="connsiteY3" fmla="*/ 12373 h 114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2343" h="1144488">
                <a:moveTo>
                  <a:pt x="0" y="1144488"/>
                </a:moveTo>
                <a:cubicBezTo>
                  <a:pt x="73781" y="1077964"/>
                  <a:pt x="147562" y="1011440"/>
                  <a:pt x="319314" y="839688"/>
                </a:cubicBezTo>
                <a:cubicBezTo>
                  <a:pt x="491066" y="667935"/>
                  <a:pt x="348343" y="251859"/>
                  <a:pt x="1030514" y="113973"/>
                </a:cubicBezTo>
                <a:cubicBezTo>
                  <a:pt x="1712685" y="-23913"/>
                  <a:pt x="3062514" y="-5770"/>
                  <a:pt x="4412343" y="123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E84FA5-9D17-4C9F-969C-13530D9C4EC6}"/>
              </a:ext>
            </a:extLst>
          </p:cNvPr>
          <p:cNvSpPr txBox="1"/>
          <p:nvPr/>
        </p:nvSpPr>
        <p:spPr>
          <a:xfrm>
            <a:off x="5364163" y="5100638"/>
            <a:ext cx="21209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b="1" dirty="0" err="1">
                <a:solidFill>
                  <a:schemeClr val="accent1">
                    <a:lumMod val="25000"/>
                  </a:schemeClr>
                </a:solidFill>
              </a:rPr>
              <a:t>Buprenorphine</a:t>
            </a:r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7593" name="TextBox 8">
            <a:extLst>
              <a:ext uri="{FF2B5EF4-FFF2-40B4-BE49-F238E27FC236}">
                <a16:creationId xmlns:a16="http://schemas.microsoft.com/office/drawing/2014/main" id="{91ADBEF2-E856-49C1-9445-4140C290E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3690938"/>
            <a:ext cx="1481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 b="1">
                <a:latin typeface="Verdana" panose="020B0604030504040204" pitchFamily="34" charset="0"/>
              </a:rPr>
              <a:t>Morphine </a:t>
            </a:r>
            <a:endParaRPr lang="en-US" altLang="en-US" sz="1800" b="1">
              <a:latin typeface="Verdana" panose="020B0604030504040204" pitchFamily="34" charset="0"/>
            </a:endParaRPr>
          </a:p>
        </p:txBody>
      </p:sp>
      <p:sp>
        <p:nvSpPr>
          <p:cNvPr id="67594" name="TextBox 9">
            <a:extLst>
              <a:ext uri="{FF2B5EF4-FFF2-40B4-BE49-F238E27FC236}">
                <a16:creationId xmlns:a16="http://schemas.microsoft.com/office/drawing/2014/main" id="{2C0EADF9-2594-4829-9423-7FC260DF28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9850" y="4260851"/>
            <a:ext cx="139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000">
                <a:latin typeface="Verdana" panose="020B0604030504040204" pitchFamily="34" charset="0"/>
              </a:rPr>
              <a:t>analgésie</a:t>
            </a:r>
            <a:endParaRPr lang="en-US" altLang="en-US" sz="2000">
              <a:latin typeface="Verdana" panose="020B0604030504040204" pitchFamily="34" charset="0"/>
            </a:endParaRPr>
          </a:p>
        </p:txBody>
      </p:sp>
      <p:sp>
        <p:nvSpPr>
          <p:cNvPr id="67595" name="TextBox 12">
            <a:extLst>
              <a:ext uri="{FF2B5EF4-FFF2-40B4-BE49-F238E27FC236}">
                <a16:creationId xmlns:a16="http://schemas.microsoft.com/office/drawing/2014/main" id="{5EB67F28-55C2-42EA-9AEB-6AE1443D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6453188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800">
                <a:latin typeface="Verdana" panose="020B0604030504040204" pitchFamily="34" charset="0"/>
              </a:rPr>
              <a:t>Concentrations </a:t>
            </a: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2" name="Étoile à 5 branches 11">
            <a:extLst>
              <a:ext uri="{FF2B5EF4-FFF2-40B4-BE49-F238E27FC236}">
                <a16:creationId xmlns:a16="http://schemas.microsoft.com/office/drawing/2014/main" id="{B18E2F8F-022D-4A02-89B8-1EDAD9A38774}"/>
              </a:ext>
            </a:extLst>
          </p:cNvPr>
          <p:cNvSpPr/>
          <p:nvPr/>
        </p:nvSpPr>
        <p:spPr>
          <a:xfrm>
            <a:off x="3635375" y="2492375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" name="Étoile à 5 branches 12">
            <a:extLst>
              <a:ext uri="{FF2B5EF4-FFF2-40B4-BE49-F238E27FC236}">
                <a16:creationId xmlns:a16="http://schemas.microsoft.com/office/drawing/2014/main" id="{7CD58254-88CF-4B9D-A166-32EB12734111}"/>
              </a:ext>
            </a:extLst>
          </p:cNvPr>
          <p:cNvSpPr/>
          <p:nvPr/>
        </p:nvSpPr>
        <p:spPr>
          <a:xfrm>
            <a:off x="331788" y="2492375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29AAB60-8113-4589-B23E-D7E762744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Butorphanol</a:t>
            </a:r>
            <a:endParaRPr lang="fr-FR" altLang="en-US" b="1" u="sng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2C1BB5E-2551-4519-B678-DDEA8EDEE8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b="1" dirty="0">
                <a:solidFill>
                  <a:srgbClr val="FF0000"/>
                </a:solidFill>
              </a:rPr>
              <a:t>Agoniste des </a:t>
            </a:r>
            <a:r>
              <a:rPr lang="fr-FR" altLang="en-US" sz="2400" b="1" u="sng" dirty="0" err="1">
                <a:solidFill>
                  <a:srgbClr val="FF0000"/>
                </a:solidFill>
              </a:rPr>
              <a:t>Rr</a:t>
            </a:r>
            <a:r>
              <a:rPr lang="fr-FR" altLang="en-US" sz="2400" b="1" u="sng" dirty="0">
                <a:solidFill>
                  <a:srgbClr val="FF0000"/>
                </a:solidFill>
              </a:rPr>
              <a:t> kappa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/>
              <a:t>Antagoniste ou agoniste partiel des </a:t>
            </a:r>
            <a:r>
              <a:rPr lang="fr-FR" altLang="en-US" sz="1800" b="1" dirty="0" err="1"/>
              <a:t>Rr</a:t>
            </a:r>
            <a:r>
              <a:rPr lang="fr-FR" altLang="en-US" sz="1800" b="1" dirty="0"/>
              <a:t> mu</a:t>
            </a:r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	Possibilité de reverser une dépression respiratoire induite par la morphine en maintenant une </a:t>
            </a:r>
            <a:r>
              <a:rPr lang="fr-FR" altLang="en-US" sz="1800" u="sng" dirty="0"/>
              <a:t>légère analgésie </a:t>
            </a:r>
            <a:r>
              <a:rPr lang="fr-FR" altLang="en-US" sz="1800" dirty="0"/>
              <a:t>sur kappa.</a:t>
            </a:r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>
                <a:solidFill>
                  <a:srgbClr val="FF0000"/>
                </a:solidFill>
              </a:rPr>
              <a:t>Puissant (5 à 7 x morphine) mais efficacité limitée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>
              <a:solidFill>
                <a:srgbClr val="FF0000"/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Effet court (t</a:t>
            </a:r>
            <a:r>
              <a:rPr lang="fr-FR" altLang="en-US" sz="1800" baseline="-25000" dirty="0"/>
              <a:t>1/2</a:t>
            </a:r>
            <a:r>
              <a:rPr lang="fr-FR" altLang="en-US" sz="1800" dirty="0"/>
              <a:t> cheval = 44min, chien = 1.5 h)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Diurétique (inhibition de la libération d’ADH)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800" dirty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D1F651D9-0B59-44E6-9B8E-8DF8ECCF6BFA}"/>
              </a:ext>
            </a:extLst>
          </p:cNvPr>
          <p:cNvSpPr/>
          <p:nvPr/>
        </p:nvSpPr>
        <p:spPr>
          <a:xfrm>
            <a:off x="4716463" y="1277938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3431D84-5FC8-4E7E-A181-BD7F7498A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Butorphanol</a:t>
            </a:r>
            <a:endParaRPr lang="fr-FR" alt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58D8100-BD9B-4145-A832-9D52C0951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745413" cy="5184775"/>
          </a:xfrm>
        </p:spPr>
        <p:txBody>
          <a:bodyPr rtlCol="0">
            <a:normAutofit lnSpcReduction="10000"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>
                <a:solidFill>
                  <a:schemeClr val="accent1">
                    <a:lumMod val="50000"/>
                  </a:schemeClr>
                </a:solidFill>
              </a:rPr>
              <a:t>Analgésie « plafond »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b="1" dirty="0">
                <a:solidFill>
                  <a:schemeClr val="accent1">
                    <a:lumMod val="50000"/>
                  </a:schemeClr>
                </a:solidFill>
              </a:rPr>
              <a:t>Sédation à des doses inférieures à l’analgésie 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b="1" dirty="0">
                <a:solidFill>
                  <a:srgbClr val="FF0000"/>
                </a:solidFill>
              </a:rPr>
              <a:t>= NE PAS CONFONDRE SEDATION ET ANALGESIE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1600" b="1" dirty="0">
              <a:solidFill>
                <a:srgbClr val="FF0000"/>
              </a:solidFill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200" u="sng" dirty="0"/>
              <a:t>Cheval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- </a:t>
            </a:r>
            <a:r>
              <a:rPr lang="fr-FR" altLang="en-US" sz="1800" b="1" dirty="0"/>
              <a:t>Pas de différence avec placebo </a:t>
            </a:r>
            <a:r>
              <a:rPr lang="fr-FR" altLang="en-US" sz="1800" dirty="0"/>
              <a:t>dans douleur post-castration </a:t>
            </a:r>
            <a:r>
              <a:rPr lang="fr-FR" altLang="en-US" sz="1400" dirty="0"/>
              <a:t>(Love et al. 2009 Equine </a:t>
            </a:r>
            <a:r>
              <a:rPr lang="fr-FR" altLang="en-US" sz="1400" dirty="0" err="1"/>
              <a:t>vet</a:t>
            </a:r>
            <a:r>
              <a:rPr lang="fr-FR" altLang="en-US" sz="1400" dirty="0"/>
              <a:t> J)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- </a:t>
            </a:r>
            <a:r>
              <a:rPr lang="fr-FR" altLang="en-US" sz="1800" b="1" dirty="0"/>
              <a:t>Moins bonne analgésie post-op </a:t>
            </a:r>
            <a:r>
              <a:rPr lang="fr-FR" altLang="en-US" sz="1800" dirty="0"/>
              <a:t>(0.02-0.1 mg/kg) que </a:t>
            </a:r>
            <a:r>
              <a:rPr lang="fr-FR" altLang="en-US" sz="1800" dirty="0" err="1"/>
              <a:t>buprenorphine</a:t>
            </a:r>
            <a:r>
              <a:rPr lang="fr-FR" altLang="en-US" sz="1800" dirty="0"/>
              <a:t> (5 à 10 µg/kg) </a:t>
            </a:r>
            <a:r>
              <a:rPr lang="fr-FR" altLang="en-US" sz="1400" dirty="0"/>
              <a:t>(Taylor et al. 2015 Equine </a:t>
            </a:r>
            <a:r>
              <a:rPr lang="fr-FR" altLang="en-US" sz="1400" dirty="0" err="1"/>
              <a:t>vet</a:t>
            </a:r>
            <a:r>
              <a:rPr lang="fr-FR" altLang="en-US" sz="1400" dirty="0"/>
              <a:t> J)</a:t>
            </a:r>
          </a:p>
          <a:p>
            <a:pPr marL="742950" lvl="1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altLang="en-US" sz="1800" b="1" dirty="0"/>
              <a:t>Moins bonne analgésie sur synovite </a:t>
            </a:r>
            <a:r>
              <a:rPr lang="fr-FR" altLang="en-US" sz="1800" dirty="0"/>
              <a:t>(0.1 mg/kg) que morphine et </a:t>
            </a:r>
            <a:r>
              <a:rPr lang="fr-FR" altLang="en-US" sz="1800" dirty="0" err="1"/>
              <a:t>methadone</a:t>
            </a:r>
            <a:r>
              <a:rPr lang="fr-FR" altLang="en-US" sz="1800" dirty="0"/>
              <a:t> </a:t>
            </a:r>
            <a:r>
              <a:rPr lang="fr-FR" altLang="en-US" sz="1400" dirty="0"/>
              <a:t>(</a:t>
            </a:r>
            <a:r>
              <a:rPr lang="fr-FR" altLang="en-US" sz="1400" dirty="0" err="1"/>
              <a:t>carregaro</a:t>
            </a:r>
            <a:r>
              <a:rPr lang="fr-FR" altLang="en-US" sz="1400" dirty="0"/>
              <a:t> et al. 2014 BMC </a:t>
            </a:r>
            <a:r>
              <a:rPr lang="fr-FR" altLang="en-US" sz="1400" dirty="0" err="1"/>
              <a:t>vet</a:t>
            </a:r>
            <a:r>
              <a:rPr lang="fr-FR" altLang="en-US" sz="1400" dirty="0"/>
              <a:t> </a:t>
            </a:r>
            <a:r>
              <a:rPr lang="fr-FR" altLang="en-US" sz="1400" dirty="0" err="1"/>
              <a:t>research</a:t>
            </a:r>
            <a:r>
              <a:rPr lang="fr-FR" altLang="en-US" sz="1400" dirty="0"/>
              <a:t>)</a:t>
            </a:r>
          </a:p>
          <a:p>
            <a:pPr marL="742950" lvl="1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altLang="en-US" sz="1400" b="1" dirty="0"/>
              <a:t>A</a:t>
            </a:r>
            <a:r>
              <a:rPr lang="fr-FR" altLang="en-US" sz="1800" b="1" dirty="0"/>
              <a:t>ucun effet sur les coliques</a:t>
            </a:r>
            <a:r>
              <a:rPr lang="fr-FR" altLang="en-US" sz="1800" dirty="0"/>
              <a:t> </a:t>
            </a:r>
            <a:r>
              <a:rPr lang="fr-FR" sz="1100" dirty="0"/>
              <a:t>JOCHLE 1989</a:t>
            </a:r>
            <a:endParaRPr lang="fr-FR" altLang="en-US" sz="11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altLang="en-US" sz="1050" u="sng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sz="2200" u="sng" dirty="0"/>
              <a:t>Chat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dirty="0"/>
              <a:t>- Analgésie insuffisante pour </a:t>
            </a:r>
            <a:r>
              <a:rPr lang="fr-FR" altLang="en-US" sz="1800" dirty="0" err="1"/>
              <a:t>ovariohysterectomie</a:t>
            </a:r>
            <a:r>
              <a:rPr lang="fr-FR" altLang="en-US" sz="1800" dirty="0"/>
              <a:t> (contrairement à buprénorphine) </a:t>
            </a:r>
            <a:r>
              <a:rPr lang="fr-FR" altLang="en-US" sz="1400" dirty="0"/>
              <a:t>(Warne 2014 JAVMA)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0F4F6B-E617-40B8-9F37-DD5C04B156C0}"/>
              </a:ext>
            </a:extLst>
          </p:cNvPr>
          <p:cNvSpPr/>
          <p:nvPr/>
        </p:nvSpPr>
        <p:spPr>
          <a:xfrm>
            <a:off x="684213" y="1989138"/>
            <a:ext cx="7775575" cy="1079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84C55401-74B3-4C4A-B9AD-65566F8CD4D8}"/>
              </a:ext>
            </a:extLst>
          </p:cNvPr>
          <p:cNvSpPr/>
          <p:nvPr/>
        </p:nvSpPr>
        <p:spPr>
          <a:xfrm>
            <a:off x="53975" y="1704975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F47C50E7-31E0-4A47-BF39-66691A48559E}"/>
              </a:ext>
            </a:extLst>
          </p:cNvPr>
          <p:cNvSpPr/>
          <p:nvPr/>
        </p:nvSpPr>
        <p:spPr>
          <a:xfrm>
            <a:off x="6875463" y="2497138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C5193948-C51D-4EDE-86B0-7F6E9F08780C}"/>
              </a:ext>
            </a:extLst>
          </p:cNvPr>
          <p:cNvSpPr/>
          <p:nvPr/>
        </p:nvSpPr>
        <p:spPr>
          <a:xfrm>
            <a:off x="684213" y="2525713"/>
            <a:ext cx="628650" cy="566737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Étoile à 5 branches 7">
            <a:extLst>
              <a:ext uri="{FF2B5EF4-FFF2-40B4-BE49-F238E27FC236}">
                <a16:creationId xmlns:a16="http://schemas.microsoft.com/office/drawing/2014/main" id="{C39395E2-521E-475C-8219-1FE0FA0AA7F6}"/>
              </a:ext>
            </a:extLst>
          </p:cNvPr>
          <p:cNvSpPr/>
          <p:nvPr/>
        </p:nvSpPr>
        <p:spPr>
          <a:xfrm>
            <a:off x="6372225" y="1704975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7316770-B035-47A7-A487-3044A7847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Butorphanol</a:t>
            </a:r>
            <a:endParaRPr lang="fr-FR" altLang="en-US" b="1" u="sng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6F8E24C-F8CD-4577-9E43-4E61C2F10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013" y="1844675"/>
            <a:ext cx="7745412" cy="4546600"/>
          </a:xfrm>
        </p:spPr>
        <p:txBody>
          <a:bodyPr rtlCol="0">
            <a:normAutofit/>
          </a:bodyPr>
          <a:lstStyle/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Augmente la pression artérielle pulmonaire et le travail cardiaque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>
                <a:solidFill>
                  <a:srgbClr val="FF0000"/>
                </a:solidFill>
              </a:rPr>
              <a:t>Ne pas administrer lors d’insuffisance cardiaque </a:t>
            </a:r>
            <a:endParaRPr lang="fr-FR" altLang="en-US" dirty="0">
              <a:solidFill>
                <a:srgbClr val="FF0000"/>
              </a:solidFill>
            </a:endParaRP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A202809F-2C7C-4DAE-8F7B-38F289984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EC8F8ED-4613-4D91-B85D-26DDF9B8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6688" cy="741363"/>
          </a:xfrm>
        </p:spPr>
        <p:txBody>
          <a:bodyPr/>
          <a:lstStyle/>
          <a:p>
            <a:pPr lvl="1" eaLnBrk="1" hangingPunct="1"/>
            <a:r>
              <a:rPr lang="fr-FR" altLang="en-US" sz="1800"/>
              <a:t>Agoniste sur Mu </a:t>
            </a:r>
            <a:r>
              <a:rPr lang="fr-FR" altLang="en-US" sz="1800" b="1"/>
              <a:t>de faible affinité</a:t>
            </a:r>
          </a:p>
          <a:p>
            <a:pPr lvl="1" eaLnBrk="1" hangingPunct="1"/>
            <a:r>
              <a:rPr lang="fr-FR" altLang="en-US" sz="1800"/>
              <a:t>Inhibition de la </a:t>
            </a:r>
            <a:r>
              <a:rPr lang="fr-FR" altLang="en-US" sz="1800" b="1"/>
              <a:t>recapture de la sérotonine et de la noradrénaline</a:t>
            </a:r>
          </a:p>
        </p:txBody>
      </p:sp>
      <p:pic>
        <p:nvPicPr>
          <p:cNvPr id="75780" name="Image 1">
            <a:extLst>
              <a:ext uri="{FF2B5EF4-FFF2-40B4-BE49-F238E27FC236}">
                <a16:creationId xmlns:a16="http://schemas.microsoft.com/office/drawing/2014/main" id="{2CE682FA-8D35-4880-8CE7-B9577101D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422525"/>
            <a:ext cx="60229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C1B3CB2-0F85-46CC-8B8D-220E2C555D2E}"/>
              </a:ext>
            </a:extLst>
          </p:cNvPr>
          <p:cNvSpPr/>
          <p:nvPr/>
        </p:nvSpPr>
        <p:spPr>
          <a:xfrm rot="527656">
            <a:off x="4222750" y="3470275"/>
            <a:ext cx="3119438" cy="1314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782" name="ZoneTexte 3">
            <a:extLst>
              <a:ext uri="{FF2B5EF4-FFF2-40B4-BE49-F238E27FC236}">
                <a16:creationId xmlns:a16="http://schemas.microsoft.com/office/drawing/2014/main" id="{1A9C23D4-24F1-4E62-B588-4A1221BF9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646363"/>
            <a:ext cx="3816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fr-FR" altLang="fr-FR" b="1" u="sng">
                <a:solidFill>
                  <a:srgbClr val="FF0000"/>
                </a:solidFill>
              </a:rPr>
              <a:t>Metabolite Actif </a:t>
            </a:r>
          </a:p>
          <a:p>
            <a:r>
              <a:rPr lang="fr-FR" altLang="fr-FR" sz="1400"/>
              <a:t>O-desmethyl tramadol</a:t>
            </a:r>
          </a:p>
          <a:p>
            <a:r>
              <a:rPr lang="fr-FR" altLang="fr-FR" sz="1600" b="1"/>
              <a:t>Affinité x 200 </a:t>
            </a:r>
            <a:r>
              <a:rPr lang="fr-FR" altLang="fr-FR" sz="1400"/>
              <a:t>pour récepteur mu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B301240-2B5A-4D97-A97D-46E146B1F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</a:p>
        </p:txBody>
      </p:sp>
      <p:pic>
        <p:nvPicPr>
          <p:cNvPr id="19459" name="Picture 9">
            <a:extLst>
              <a:ext uri="{FF2B5EF4-FFF2-40B4-BE49-F238E27FC236}">
                <a16:creationId xmlns:a16="http://schemas.microsoft.com/office/drawing/2014/main" id="{308CBFD2-AFA8-40A8-BF24-273A3F8D3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700213"/>
            <a:ext cx="9077326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4AFE9B15-B9A9-4867-9268-7BF26E683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22A24D-BDD9-434D-A2D6-6B53E31B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374063" cy="2620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b="1" u="sng" dirty="0"/>
              <a:t>Chien : </a:t>
            </a:r>
          </a:p>
          <a:p>
            <a:pPr>
              <a:defRPr/>
            </a:pPr>
            <a:r>
              <a:rPr lang="fr-FR" altLang="fr-FR" sz="2000" dirty="0"/>
              <a:t>Élimination du tramadol plus rapide (demi-vie=2h) que chez l’Homme (6h)</a:t>
            </a:r>
          </a:p>
          <a:p>
            <a:pPr>
              <a:defRPr/>
            </a:pPr>
            <a:endParaRPr lang="fr-FR" altLang="fr-FR" sz="2000" dirty="0"/>
          </a:p>
          <a:p>
            <a:pPr>
              <a:defRPr/>
            </a:pPr>
            <a:r>
              <a:rPr lang="fr-FR" altLang="fr-FR" sz="2000" dirty="0"/>
              <a:t>Très peu de métabolisation en M1 (16% converti = concentrations indétectables dans plusieurs études)</a:t>
            </a:r>
          </a:p>
          <a:p>
            <a:pPr>
              <a:defRPr/>
            </a:pPr>
            <a:endParaRPr lang="fr-FR" altLang="fr-FR" sz="2000" dirty="0"/>
          </a:p>
          <a:p>
            <a:pPr>
              <a:defRPr/>
            </a:pPr>
            <a:r>
              <a:rPr lang="fr-FR" altLang="fr-FR" sz="2000" dirty="0"/>
              <a:t>Élimination plus rapide du M1 (demi-vie=1.3h) que chez l’Homme (6 h)</a:t>
            </a:r>
          </a:p>
          <a:p>
            <a:pPr>
              <a:defRPr/>
            </a:pPr>
            <a:endParaRPr lang="fr-FR" altLang="fr-FR" sz="2000" dirty="0"/>
          </a:p>
          <a:p>
            <a:pPr>
              <a:defRPr/>
            </a:pPr>
            <a:r>
              <a:rPr lang="en-US" altLang="fr-FR" sz="2000" b="1" dirty="0">
                <a:solidFill>
                  <a:srgbClr val="FF0000"/>
                </a:solidFill>
              </a:rPr>
              <a:t>Absorption par </a:t>
            </a:r>
            <a:r>
              <a:rPr lang="en-US" altLang="fr-FR" sz="2000" b="1" dirty="0" err="1">
                <a:solidFill>
                  <a:srgbClr val="FF0000"/>
                </a:solidFill>
              </a:rPr>
              <a:t>voie</a:t>
            </a:r>
            <a:r>
              <a:rPr lang="en-US" altLang="fr-FR" sz="2000" b="1" dirty="0">
                <a:solidFill>
                  <a:srgbClr val="FF0000"/>
                </a:solidFill>
              </a:rPr>
              <a:t> </a:t>
            </a:r>
            <a:r>
              <a:rPr lang="en-US" altLang="fr-FR" sz="2000" b="1" dirty="0" err="1">
                <a:solidFill>
                  <a:srgbClr val="FF0000"/>
                </a:solidFill>
              </a:rPr>
              <a:t>orale</a:t>
            </a:r>
            <a:r>
              <a:rPr lang="en-US" altLang="fr-FR" sz="2000" b="1" dirty="0">
                <a:solidFill>
                  <a:srgbClr val="FF0000"/>
                </a:solidFill>
              </a:rPr>
              <a:t> </a:t>
            </a:r>
            <a:r>
              <a:rPr lang="en-US" altLang="fr-FR" sz="2000" b="1" dirty="0" err="1">
                <a:solidFill>
                  <a:srgbClr val="FF0000"/>
                </a:solidFill>
              </a:rPr>
              <a:t>très</a:t>
            </a:r>
            <a:r>
              <a:rPr lang="en-US" altLang="fr-FR" sz="2000" b="1" dirty="0">
                <a:solidFill>
                  <a:srgbClr val="FF0000"/>
                </a:solidFill>
              </a:rPr>
              <a:t> </a:t>
            </a:r>
            <a:r>
              <a:rPr lang="en-US" altLang="fr-FR" sz="2000" b="1" dirty="0" err="1">
                <a:solidFill>
                  <a:srgbClr val="FF0000"/>
                </a:solidFill>
              </a:rPr>
              <a:t>faible</a:t>
            </a:r>
            <a:r>
              <a:rPr lang="en-US" altLang="fr-FR" sz="2000" b="1" dirty="0">
                <a:solidFill>
                  <a:srgbClr val="FF0000"/>
                </a:solidFill>
              </a:rPr>
              <a:t> et </a:t>
            </a:r>
            <a:r>
              <a:rPr lang="en-US" altLang="fr-FR" sz="2000" b="1" dirty="0" err="1">
                <a:solidFill>
                  <a:srgbClr val="FF0000"/>
                </a:solidFill>
              </a:rPr>
              <a:t>très</a:t>
            </a:r>
            <a:r>
              <a:rPr lang="en-US" altLang="fr-FR" sz="2000" b="1" dirty="0">
                <a:solidFill>
                  <a:srgbClr val="FF0000"/>
                </a:solidFill>
              </a:rPr>
              <a:t> variable </a:t>
            </a:r>
          </a:p>
          <a:p>
            <a:pPr lvl="1">
              <a:defRPr/>
            </a:pPr>
            <a:r>
              <a:rPr lang="en-US" altLang="fr-FR" sz="1800" dirty="0"/>
              <a:t>entre les </a:t>
            </a:r>
            <a:r>
              <a:rPr lang="en-US" altLang="fr-FR" sz="1800" dirty="0" err="1"/>
              <a:t>chiens</a:t>
            </a:r>
            <a:r>
              <a:rPr lang="en-US" altLang="fr-FR" sz="1800" dirty="0"/>
              <a:t> </a:t>
            </a:r>
            <a:r>
              <a:rPr lang="fr-FR" sz="1800" dirty="0"/>
              <a:t>(65 ± 38 % chez le Beagle et </a:t>
            </a:r>
            <a:r>
              <a:rPr lang="fr-FR" sz="1800" b="1" dirty="0"/>
              <a:t>2.5 % chez le </a:t>
            </a:r>
            <a:r>
              <a:rPr lang="fr-FR" sz="1800" b="1" dirty="0" err="1"/>
              <a:t>greyhound</a:t>
            </a:r>
            <a:r>
              <a:rPr lang="fr-FR" sz="1800" dirty="0"/>
              <a:t>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1800" dirty="0"/>
          </a:p>
          <a:p>
            <a:pPr lvl="1">
              <a:defRPr/>
            </a:pPr>
            <a:r>
              <a:rPr lang="en-US" altLang="fr-FR" sz="1800" dirty="0"/>
              <a:t>pour un </a:t>
            </a:r>
            <a:r>
              <a:rPr lang="en-US" altLang="fr-FR" sz="1800" dirty="0" err="1"/>
              <a:t>même</a:t>
            </a:r>
            <a:r>
              <a:rPr lang="en-US" altLang="fr-FR" sz="1800" dirty="0"/>
              <a:t> </a:t>
            </a:r>
            <a:r>
              <a:rPr lang="en-US" altLang="fr-FR" sz="1800" dirty="0" err="1"/>
              <a:t>chien</a:t>
            </a:r>
            <a:r>
              <a:rPr lang="en-US" altLang="fr-FR" sz="1800" dirty="0"/>
              <a:t> </a:t>
            </a:r>
            <a:r>
              <a:rPr lang="en-US" altLang="fr-FR" sz="1800" dirty="0" err="1"/>
              <a:t>en</a:t>
            </a:r>
            <a:r>
              <a:rPr lang="en-US" altLang="fr-FR" sz="1800" dirty="0"/>
              <a:t> </a:t>
            </a:r>
            <a:r>
              <a:rPr lang="en-US" altLang="fr-FR" sz="1800" dirty="0" err="1"/>
              <a:t>cours</a:t>
            </a:r>
            <a:r>
              <a:rPr lang="en-US" altLang="fr-FR" sz="1800" dirty="0"/>
              <a:t> de </a:t>
            </a:r>
            <a:r>
              <a:rPr lang="en-US" altLang="fr-FR" sz="1800" dirty="0" err="1"/>
              <a:t>traitement</a:t>
            </a:r>
            <a:r>
              <a:rPr lang="en-US" altLang="fr-FR" sz="1800" dirty="0"/>
              <a:t> (</a:t>
            </a:r>
            <a:r>
              <a:rPr lang="en-US" altLang="fr-FR" sz="1800" dirty="0" err="1"/>
              <a:t>conc</a:t>
            </a:r>
            <a:r>
              <a:rPr lang="fr-FR" sz="1800" dirty="0" err="1"/>
              <a:t>entrations</a:t>
            </a:r>
            <a:r>
              <a:rPr lang="fr-FR" sz="1800" dirty="0"/>
              <a:t> plus de </a:t>
            </a:r>
            <a:r>
              <a:rPr lang="fr-FR" sz="1800" b="1" dirty="0"/>
              <a:t>70 % plus basses après 1 semaine</a:t>
            </a:r>
            <a:r>
              <a:rPr lang="fr-FR" sz="1800" dirty="0"/>
              <a:t>)</a:t>
            </a:r>
            <a:endParaRPr lang="en-US" altLang="fr-FR" sz="1800" dirty="0"/>
          </a:p>
          <a:p>
            <a:pPr>
              <a:defRPr/>
            </a:pPr>
            <a:endParaRPr lang="en-US" alt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5D10B535-A0D2-41CF-9486-5BBFF5B55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B48DB3-E375-4863-A498-025055E2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defRPr/>
            </a:pPr>
            <a:r>
              <a:rPr lang="en-US" altLang="fr-FR" b="1" dirty="0" err="1"/>
              <a:t>Chien</a:t>
            </a:r>
            <a:r>
              <a:rPr lang="en-US" altLang="fr-FR" b="1" dirty="0"/>
              <a:t> : </a:t>
            </a:r>
            <a:r>
              <a:rPr lang="en-US" altLang="fr-FR" dirty="0" err="1"/>
              <a:t>très</a:t>
            </a:r>
            <a:r>
              <a:rPr lang="en-US" altLang="fr-FR" dirty="0"/>
              <a:t> </a:t>
            </a:r>
            <a:r>
              <a:rPr lang="en-US" altLang="fr-FR" dirty="0" err="1"/>
              <a:t>peu</a:t>
            </a:r>
            <a:r>
              <a:rPr lang="en-US" altLang="fr-FR" dirty="0"/>
              <a:t> de </a:t>
            </a:r>
            <a:r>
              <a:rPr lang="en-US" altLang="fr-FR" dirty="0" err="1"/>
              <a:t>métabolisation</a:t>
            </a:r>
            <a:r>
              <a:rPr lang="en-US" altLang="fr-FR" dirty="0"/>
              <a:t> </a:t>
            </a:r>
            <a:r>
              <a:rPr lang="en-US" altLang="fr-FR" dirty="0" err="1"/>
              <a:t>en</a:t>
            </a:r>
            <a:r>
              <a:rPr lang="en-US" altLang="fr-FR" dirty="0"/>
              <a:t> M1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b="1" dirty="0">
                <a:solidFill>
                  <a:srgbClr val="FF0000"/>
                </a:solidFill>
              </a:rPr>
              <a:t>Absence </a:t>
            </a:r>
            <a:r>
              <a:rPr lang="en-US" altLang="fr-FR" b="1" dirty="0" err="1">
                <a:solidFill>
                  <a:srgbClr val="FF0000"/>
                </a:solidFill>
              </a:rPr>
              <a:t>d’analgésie</a:t>
            </a:r>
            <a:r>
              <a:rPr lang="en-US" altLang="fr-FR" b="1" dirty="0">
                <a:solidFill>
                  <a:srgbClr val="FF0000"/>
                </a:solidFill>
              </a:rPr>
              <a:t> sur des </a:t>
            </a:r>
            <a:r>
              <a:rPr lang="en-US" altLang="fr-FR" b="1" dirty="0" err="1">
                <a:solidFill>
                  <a:srgbClr val="FF0000"/>
                </a:solidFill>
              </a:rPr>
              <a:t>douleurs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aigües</a:t>
            </a:r>
            <a:endParaRPr lang="en-US" altLang="fr-FR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b="1" dirty="0">
                <a:solidFill>
                  <a:srgbClr val="FF0000"/>
                </a:solidFill>
              </a:rPr>
              <a:t>Pas de </a:t>
            </a:r>
            <a:r>
              <a:rPr lang="en-US" altLang="fr-FR" b="1" dirty="0" err="1">
                <a:solidFill>
                  <a:srgbClr val="FF0000"/>
                </a:solidFill>
              </a:rPr>
              <a:t>bénéfice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clinique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lors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d’arthrose</a:t>
            </a:r>
            <a:r>
              <a:rPr lang="en-US" altLang="fr-FR" b="1" dirty="0">
                <a:solidFill>
                  <a:srgbClr val="FF0000"/>
                </a:solidFill>
              </a:rPr>
              <a:t> </a:t>
            </a:r>
            <a:r>
              <a:rPr lang="en-US" altLang="fr-FR" b="1" dirty="0" err="1">
                <a:solidFill>
                  <a:srgbClr val="FF0000"/>
                </a:solidFill>
              </a:rPr>
              <a:t>chronique</a:t>
            </a:r>
            <a:endParaRPr lang="en-US" altLang="fr-FR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/>
              <a:t>Shutter et al. Veterinary </a:t>
            </a:r>
            <a:r>
              <a:rPr lang="en-US" altLang="fr-FR" sz="1400" dirty="0" err="1"/>
              <a:t>Anaesthesia</a:t>
            </a:r>
            <a:r>
              <a:rPr lang="en-US" altLang="fr-FR" sz="1400" dirty="0"/>
              <a:t> and Analgesia 2017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 err="1"/>
              <a:t>Budsgerg</a:t>
            </a:r>
            <a:r>
              <a:rPr lang="en-US" altLang="fr-FR" sz="1400" dirty="0"/>
              <a:t> et al. JAVMA 2018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fr-FR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dirty="0" err="1"/>
              <a:t>Peu</a:t>
            </a:r>
            <a:r>
              <a:rPr lang="en-US" altLang="fr-FR" sz="2000" dirty="0"/>
              <a:t> de </a:t>
            </a:r>
            <a:r>
              <a:rPr lang="en-US" altLang="fr-FR" sz="2000" dirty="0" err="1"/>
              <a:t>toxicité</a:t>
            </a:r>
            <a:r>
              <a:rPr lang="en-US" altLang="fr-FR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dirty="0"/>
              <a:t>Attention interactions anti-</a:t>
            </a:r>
            <a:r>
              <a:rPr lang="en-US" altLang="fr-FR" sz="2000" dirty="0" err="1"/>
              <a:t>dépresseurs</a:t>
            </a:r>
            <a:r>
              <a:rPr lang="en-US" altLang="fr-FR" sz="2000" dirty="0"/>
              <a:t> (syndrome </a:t>
            </a:r>
            <a:r>
              <a:rPr lang="en-US" altLang="fr-FR" sz="2000" dirty="0" err="1"/>
              <a:t>sérotoninergique</a:t>
            </a:r>
            <a:r>
              <a:rPr lang="en-US" altLang="fr-FR" sz="2000" dirty="0"/>
              <a:t>) et AINS (</a:t>
            </a:r>
            <a:r>
              <a:rPr lang="en-US" altLang="fr-FR" sz="2000" dirty="0" err="1"/>
              <a:t>ulcères</a:t>
            </a:r>
            <a:r>
              <a:rPr lang="en-US" altLang="fr-FR" sz="2000" dirty="0"/>
              <a:t>)</a:t>
            </a:r>
          </a:p>
          <a:p>
            <a:pPr>
              <a:defRPr/>
            </a:pPr>
            <a:endParaRPr lang="en-US" altLang="fr-FR" dirty="0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C5F0580B-3F9A-4981-A706-B257CDE275FC}"/>
              </a:ext>
            </a:extLst>
          </p:cNvPr>
          <p:cNvSpPr/>
          <p:nvPr/>
        </p:nvSpPr>
        <p:spPr>
          <a:xfrm>
            <a:off x="141288" y="1316038"/>
            <a:ext cx="631825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9201B570-2664-4BBE-9F5D-39690E9F90D9}"/>
              </a:ext>
            </a:extLst>
          </p:cNvPr>
          <p:cNvSpPr/>
          <p:nvPr/>
        </p:nvSpPr>
        <p:spPr>
          <a:xfrm>
            <a:off x="7524750" y="1884363"/>
            <a:ext cx="630238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u contenu 2">
            <a:extLst>
              <a:ext uri="{FF2B5EF4-FFF2-40B4-BE49-F238E27FC236}">
                <a16:creationId xmlns:a16="http://schemas.microsoft.com/office/drawing/2014/main" id="{27B6A582-4464-4FE9-869C-2A1B76A2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524000"/>
            <a:ext cx="7658100" cy="4616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600" u="sng"/>
              <a:t>RCP des médicaments à base de tramadol </a:t>
            </a:r>
            <a:r>
              <a:rPr lang="fr-FR" altLang="fr-FR" sz="1600"/>
              <a:t>est, pour la dose 2 à 4 mg/kg toutes les 6-8 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160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600"/>
              <a:t> « </a:t>
            </a:r>
            <a:r>
              <a:rPr lang="fr-FR" altLang="fr-FR" sz="1600" i="1"/>
              <a:t>Réduction des douleurs aiguës et chroniques </a:t>
            </a:r>
            <a:r>
              <a:rPr lang="fr-FR" altLang="fr-FR" sz="1600" b="1" i="1"/>
              <a:t>d’intensité légère </a:t>
            </a:r>
            <a:r>
              <a:rPr lang="fr-FR" altLang="fr-FR" sz="1600" i="1"/>
              <a:t>au niveau des tissus mous et du système musculo-squelettique</a:t>
            </a:r>
            <a:r>
              <a:rPr lang="fr-FR" altLang="fr-FR" sz="1600"/>
              <a:t>. » pour la voie orale et « </a:t>
            </a:r>
            <a:r>
              <a:rPr lang="fr-FR" altLang="fr-FR" sz="1600" i="1"/>
              <a:t>Réduction des </a:t>
            </a:r>
            <a:r>
              <a:rPr lang="fr-FR" altLang="fr-FR" sz="1600" b="1" i="1"/>
              <a:t>douleurs postopératoires d’intensité légère</a:t>
            </a:r>
            <a:r>
              <a:rPr lang="fr-FR" altLang="fr-FR" sz="1600" i="1"/>
              <a:t>.</a:t>
            </a:r>
            <a:r>
              <a:rPr lang="fr-FR" altLang="fr-FR" sz="1600"/>
              <a:t> » pour la voie injectable.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1600"/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z="1600"/>
              <a:t>Une mise en garde est « </a:t>
            </a:r>
            <a:r>
              <a:rPr lang="fr-FR" altLang="fr-FR" sz="1600" i="1"/>
              <a:t>Les </a:t>
            </a:r>
            <a:r>
              <a:rPr lang="fr-FR" altLang="fr-FR" sz="1600" b="1" i="1"/>
              <a:t>effets analgésiques </a:t>
            </a:r>
            <a:r>
              <a:rPr lang="fr-FR" altLang="fr-FR" sz="1600" i="1"/>
              <a:t>du chlorhydrate de tramadol peuvent être </a:t>
            </a:r>
            <a:r>
              <a:rPr lang="fr-FR" altLang="fr-FR" sz="1600" b="1" i="1"/>
              <a:t>variables. </a:t>
            </a:r>
            <a:r>
              <a:rPr lang="fr-FR" altLang="fr-FR" sz="1600" i="1"/>
              <a:t>Cette variabilité serait due à des différences individuelles au niveau de la métabolisation du médicament qui aboutit au métabolite actif principal, le O-déméthyltramadol. Chez certains chiens (ne répondant pas au traitement), le produit peut ainsi </a:t>
            </a:r>
            <a:r>
              <a:rPr lang="fr-FR" altLang="fr-FR" sz="1600" b="1" i="1"/>
              <a:t>échouer à produire une analgésie</a:t>
            </a:r>
            <a:r>
              <a:rPr lang="fr-FR" altLang="fr-FR" sz="1600" i="1"/>
              <a:t>. Les chiens doivent donc faire l’objet d’une surveillance régulière afin de s'assurer que l’efficacité est suffisante</a:t>
            </a:r>
            <a:r>
              <a:rPr lang="fr-FR" altLang="fr-FR" sz="1600"/>
              <a:t>. » et « </a:t>
            </a:r>
            <a:r>
              <a:rPr lang="fr-FR" altLang="fr-FR" sz="1600" i="1"/>
              <a:t>si le produit ne parvient pas à produire une analgésie suffisante dans les 30 minutes suivant l’administration ou sur la durée prévue avant le renouvellement du traitement, un autre analgésique adapté devra être utilisé.</a:t>
            </a:r>
            <a:r>
              <a:rPr lang="fr-FR" altLang="fr-FR" sz="1600"/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23F4E-1765-4A9E-B33D-E449C851B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3FC612ED-EFD0-4F60-BBA1-79E5B6C25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CFDA76-B836-48C7-877C-5AAD41071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defRPr/>
            </a:pPr>
            <a:endParaRPr lang="en-US" altLang="fr-FR" dirty="0"/>
          </a:p>
          <a:p>
            <a:pPr>
              <a:defRPr/>
            </a:pPr>
            <a:r>
              <a:rPr lang="en-US" altLang="fr-FR" b="1" dirty="0"/>
              <a:t>Chat : </a:t>
            </a:r>
          </a:p>
          <a:p>
            <a:pPr lvl="1">
              <a:defRPr/>
            </a:pPr>
            <a:r>
              <a:rPr lang="en-US" altLang="fr-FR" sz="1600" dirty="0"/>
              <a:t>Conversion plus </a:t>
            </a:r>
            <a:r>
              <a:rPr lang="en-US" altLang="fr-FR" sz="1600" dirty="0" err="1"/>
              <a:t>élevée</a:t>
            </a:r>
            <a:r>
              <a:rPr lang="en-US" altLang="fr-FR" sz="1600" dirty="0"/>
              <a:t> </a:t>
            </a:r>
            <a:r>
              <a:rPr lang="en-US" altLang="fr-FR" sz="1600" dirty="0" err="1"/>
              <a:t>en</a:t>
            </a:r>
            <a:r>
              <a:rPr lang="en-US" altLang="fr-FR" sz="1600" dirty="0"/>
              <a:t> M1 que chez le </a:t>
            </a:r>
            <a:r>
              <a:rPr lang="en-US" altLang="fr-FR" sz="1600" dirty="0" err="1"/>
              <a:t>chien</a:t>
            </a:r>
            <a:endParaRPr lang="en-US" altLang="fr-FR" sz="1600" dirty="0"/>
          </a:p>
          <a:p>
            <a:pPr lvl="1">
              <a:defRPr/>
            </a:pPr>
            <a:r>
              <a:rPr lang="en-US" altLang="fr-FR" sz="1600" dirty="0"/>
              <a:t>Elimination plus </a:t>
            </a:r>
            <a:r>
              <a:rPr lang="en-US" altLang="fr-FR" sz="1600" dirty="0" err="1"/>
              <a:t>lente</a:t>
            </a:r>
            <a:r>
              <a:rPr lang="en-US" altLang="fr-FR" sz="1600" dirty="0"/>
              <a:t> de M1 que chez le </a:t>
            </a:r>
            <a:r>
              <a:rPr lang="en-US" altLang="fr-FR" sz="1600" dirty="0" err="1"/>
              <a:t>chien</a:t>
            </a:r>
            <a:endParaRPr lang="en-US" altLang="fr-FR" dirty="0"/>
          </a:p>
          <a:p>
            <a:pPr lvl="1">
              <a:defRPr/>
            </a:pPr>
            <a:r>
              <a:rPr lang="en-US" altLang="fr-FR" sz="1600" u="sng" dirty="0" err="1"/>
              <a:t>Excellente</a:t>
            </a:r>
            <a:r>
              <a:rPr lang="en-US" altLang="fr-FR" sz="1600" u="sng" dirty="0"/>
              <a:t> absorption par </a:t>
            </a:r>
            <a:r>
              <a:rPr lang="en-US" altLang="fr-FR" sz="1600" u="sng" dirty="0" err="1"/>
              <a:t>voie</a:t>
            </a:r>
            <a:r>
              <a:rPr lang="en-US" altLang="fr-FR" sz="1600" u="sng" dirty="0"/>
              <a:t> </a:t>
            </a:r>
            <a:r>
              <a:rPr lang="en-US" altLang="fr-FR" sz="1600" u="sng" dirty="0" err="1"/>
              <a:t>orale</a:t>
            </a:r>
            <a:endParaRPr lang="en-US" altLang="fr-FR" sz="1600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dirty="0"/>
              <a:t>= </a:t>
            </a:r>
            <a:r>
              <a:rPr lang="en-US" altLang="fr-FR" sz="2000" b="1" dirty="0" err="1"/>
              <a:t>Semble</a:t>
            </a:r>
            <a:r>
              <a:rPr lang="en-US" altLang="fr-FR" sz="2000" b="1" dirty="0"/>
              <a:t> </a:t>
            </a:r>
            <a:r>
              <a:rPr lang="en-US" altLang="fr-FR" sz="2000" b="1" dirty="0" err="1"/>
              <a:t>fonctionner</a:t>
            </a:r>
            <a:r>
              <a:rPr lang="en-US" altLang="fr-FR" sz="2000" b="1" dirty="0"/>
              <a:t> </a:t>
            </a:r>
            <a:r>
              <a:rPr lang="en-US" altLang="fr-FR" sz="2000" dirty="0"/>
              <a:t>(2mg/kg BID pour </a:t>
            </a:r>
            <a:r>
              <a:rPr lang="en-US" altLang="fr-FR" sz="2000" dirty="0" err="1"/>
              <a:t>arthrose</a:t>
            </a:r>
            <a:r>
              <a:rPr lang="en-US" altLang="fr-FR" sz="2000" dirty="0"/>
              <a:t> </a:t>
            </a:r>
            <a:r>
              <a:rPr lang="en-US" altLang="fr-FR" sz="2000" dirty="0" err="1"/>
              <a:t>chronique</a:t>
            </a:r>
            <a:r>
              <a:rPr lang="en-US" altLang="fr-FR" sz="2000" dirty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 err="1"/>
              <a:t>Guedes</a:t>
            </a:r>
            <a:r>
              <a:rPr lang="en-US" altLang="fr-FR" sz="1400" dirty="0"/>
              <a:t> et al. JAVMA 2018 </a:t>
            </a:r>
            <a:r>
              <a:rPr lang="en-US" altLang="fr-FR" sz="2000" b="1" dirty="0">
                <a:solidFill>
                  <a:srgbClr val="FF0000"/>
                </a:solidFill>
              </a:rPr>
              <a:t>hors AMM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u="sng" dirty="0" err="1"/>
              <a:t>Toxicité</a:t>
            </a:r>
            <a:r>
              <a:rPr lang="en-US" altLang="fr-FR" sz="2000" u="sng" dirty="0"/>
              <a:t> :</a:t>
            </a:r>
            <a:endParaRPr lang="en-US" altLang="fr-FR" sz="2000" dirty="0"/>
          </a:p>
          <a:p>
            <a:pPr>
              <a:defRPr/>
            </a:pPr>
            <a:r>
              <a:rPr lang="fr-FR" sz="1600" dirty="0"/>
              <a:t>Mydriase</a:t>
            </a:r>
          </a:p>
          <a:p>
            <a:pPr>
              <a:defRPr/>
            </a:pPr>
            <a:r>
              <a:rPr lang="fr-FR" sz="1600" dirty="0"/>
              <a:t>Sédation légère</a:t>
            </a:r>
          </a:p>
          <a:p>
            <a:pPr>
              <a:defRPr/>
            </a:pPr>
            <a:r>
              <a:rPr lang="fr-FR" sz="1600" dirty="0"/>
              <a:t>Euphorie légère (dysphorie)</a:t>
            </a:r>
          </a:p>
          <a:p>
            <a:pPr>
              <a:defRPr/>
            </a:pPr>
            <a:r>
              <a:rPr lang="fr-FR" sz="1600" dirty="0"/>
              <a:t>Vomissements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A2388E28-EFA0-49B0-9F62-AFB7D8B17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en-US" u="sng" dirty="0" err="1"/>
              <a:t>Tramado</a:t>
            </a:r>
            <a:r>
              <a:rPr lang="fr-FR" altLang="en-US" dirty="0" err="1"/>
              <a:t>l</a:t>
            </a:r>
            <a:endParaRPr lang="fr-FR" alt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5DC370-E83F-4BD3-AA07-A28A5C8E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>
              <a:defRPr/>
            </a:pPr>
            <a:endParaRPr lang="en-US" altLang="fr-FR" dirty="0"/>
          </a:p>
          <a:p>
            <a:pPr>
              <a:defRPr/>
            </a:pPr>
            <a:r>
              <a:rPr lang="en-US" altLang="fr-FR" b="1" dirty="0"/>
              <a:t>Cheval : </a:t>
            </a:r>
            <a:r>
              <a:rPr lang="en-US" altLang="fr-FR" sz="2000" dirty="0" err="1"/>
              <a:t>métabolisation</a:t>
            </a:r>
            <a:r>
              <a:rPr lang="en-US" altLang="fr-FR" sz="2000" dirty="0"/>
              <a:t> </a:t>
            </a:r>
            <a:r>
              <a:rPr lang="en-US" altLang="fr-FR" sz="2000" dirty="0" err="1"/>
              <a:t>en</a:t>
            </a:r>
            <a:r>
              <a:rPr lang="en-US" altLang="fr-FR" sz="2000" dirty="0"/>
              <a:t> M1 </a:t>
            </a:r>
            <a:r>
              <a:rPr lang="en-US" altLang="fr-FR" sz="2000" dirty="0" err="1"/>
              <a:t>très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inférieure</a:t>
            </a:r>
            <a:r>
              <a:rPr lang="en-US" altLang="fr-FR" sz="2000" dirty="0"/>
              <a:t> à </a:t>
            </a:r>
            <a:r>
              <a:rPr lang="en-US" altLang="fr-FR" sz="2000" dirty="0" err="1"/>
              <a:t>l’Homme</a:t>
            </a:r>
            <a:endParaRPr lang="en-US" altLang="fr-FR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2000" b="1" dirty="0" err="1"/>
              <a:t>Effet</a:t>
            </a:r>
            <a:r>
              <a:rPr lang="en-US" altLang="fr-FR" sz="2000" b="1" dirty="0"/>
              <a:t> </a:t>
            </a:r>
            <a:r>
              <a:rPr lang="en-US" altLang="fr-FR" sz="2000" b="1" dirty="0" err="1"/>
              <a:t>analgésique</a:t>
            </a:r>
            <a:r>
              <a:rPr lang="en-US" altLang="fr-FR" sz="2000" b="1" dirty="0"/>
              <a:t> </a:t>
            </a:r>
            <a:r>
              <a:rPr lang="en-US" altLang="fr-FR" sz="2000" b="1" dirty="0" err="1"/>
              <a:t>incertain</a:t>
            </a:r>
            <a:endParaRPr lang="en-US" altLang="fr-FR" sz="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fr-FR" sz="1400" dirty="0" err="1"/>
              <a:t>Guedes</a:t>
            </a:r>
            <a:r>
              <a:rPr lang="en-US" altLang="fr-FR" sz="1400" dirty="0"/>
              <a:t> et al. Equine Vet Journal 2015</a:t>
            </a:r>
          </a:p>
          <a:p>
            <a:pPr>
              <a:defRPr/>
            </a:pPr>
            <a:endParaRPr lang="en-US" alt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fr-FR" dirty="0"/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32A9007-8825-4A4B-BC8C-9F722D0C7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460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Utilisation des opioïdes chez le </a:t>
            </a:r>
            <a:r>
              <a:rPr lang="fr-FR" altLang="en-US" sz="4400" b="1" dirty="0">
                <a:solidFill>
                  <a:srgbClr val="FF0000"/>
                </a:solidFill>
              </a:rPr>
              <a:t>chat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BB5ACE8-AA6B-40D5-9F96-432D99618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en-US" b="1" dirty="0"/>
              <a:t>Morphine</a:t>
            </a:r>
            <a:endParaRPr lang="fr-FR" altLang="en-US" sz="1800" dirty="0"/>
          </a:p>
          <a:p>
            <a:pPr lvl="1" eaLnBrk="1" hangingPunct="1"/>
            <a:r>
              <a:rPr lang="fr-FR" altLang="en-US" sz="1800" dirty="0"/>
              <a:t>Dysphorie/euphorie </a:t>
            </a:r>
          </a:p>
          <a:p>
            <a:pPr lvl="2" eaLnBrk="1" hangingPunct="1"/>
            <a:r>
              <a:rPr lang="fr-FR" altLang="en-US" sz="1500" dirty="0"/>
              <a:t>Roulades</a:t>
            </a:r>
          </a:p>
          <a:p>
            <a:pPr lvl="2" eaLnBrk="1" hangingPunct="1"/>
            <a:r>
              <a:rPr lang="fr-FR" altLang="en-US" sz="1500" dirty="0"/>
              <a:t>Ronronnement </a:t>
            </a:r>
          </a:p>
          <a:p>
            <a:pPr lvl="2" eaLnBrk="1" hangingPunct="1"/>
            <a:r>
              <a:rPr lang="fr-FR" altLang="en-US" sz="1500" dirty="0"/>
              <a:t>Frottements </a:t>
            </a:r>
          </a:p>
          <a:p>
            <a:pPr lvl="2" eaLnBrk="1" hangingPunct="1"/>
            <a:r>
              <a:rPr lang="fr-FR" altLang="en-US" sz="1500" dirty="0"/>
              <a:t>Pétrissage avec les membres antérieurs</a:t>
            </a:r>
          </a:p>
          <a:p>
            <a:pPr lvl="2" eaLnBrk="1" hangingPunct="1"/>
            <a:endParaRPr lang="fr-FR" altLang="en-US" sz="1500" dirty="0"/>
          </a:p>
          <a:p>
            <a:pPr lvl="1" eaLnBrk="1" hangingPunct="1"/>
            <a:r>
              <a:rPr lang="fr-FR" altLang="en-US" sz="1800" dirty="0"/>
              <a:t>Mydriase</a:t>
            </a:r>
          </a:p>
          <a:p>
            <a:pPr lvl="1" eaLnBrk="1" hangingPunct="1"/>
            <a:endParaRPr lang="fr-FR" altLang="en-US" sz="1800" dirty="0"/>
          </a:p>
          <a:p>
            <a:pPr lvl="1" eaLnBrk="1" hangingPunct="1"/>
            <a:r>
              <a:rPr lang="fr-FR" altLang="en-US" sz="1800" dirty="0"/>
              <a:t>Hyperthermie après anesthésie (</a:t>
            </a:r>
            <a:r>
              <a:rPr lang="fr-FR" altLang="en-US" sz="1800" dirty="0" err="1"/>
              <a:t>buprenorphine</a:t>
            </a:r>
            <a:r>
              <a:rPr lang="fr-FR" altLang="en-US" sz="1800" dirty="0"/>
              <a:t> &gt;morphine)</a:t>
            </a:r>
          </a:p>
          <a:p>
            <a:pPr lvl="1" eaLnBrk="1" hangingPunct="1"/>
            <a:endParaRPr lang="fr-FR" altLang="en-US" sz="2400" b="1" dirty="0"/>
          </a:p>
          <a:p>
            <a:pPr lvl="1" eaLnBrk="1" hangingPunct="1"/>
            <a:r>
              <a:rPr lang="fr-FR" altLang="en-US" sz="1800" dirty="0"/>
              <a:t>Elimination plus lente de la morphine chez le chat que chez le chien car absence de </a:t>
            </a:r>
            <a:r>
              <a:rPr lang="fr-FR" altLang="en-US" sz="1800" dirty="0" err="1"/>
              <a:t>glucuronidation</a:t>
            </a:r>
            <a:endParaRPr lang="fr-FR" altLang="en-US" sz="1800" dirty="0"/>
          </a:p>
          <a:p>
            <a:pPr lvl="1" eaLnBrk="1" hangingPunct="1"/>
            <a:endParaRPr lang="fr-FR" altLang="en-US" sz="1800" dirty="0"/>
          </a:p>
          <a:p>
            <a:pPr lvl="2" eaLnBrk="1" hangingPunct="1"/>
            <a:endParaRPr lang="fr-FR" altLang="en-US" sz="1500" dirty="0"/>
          </a:p>
        </p:txBody>
      </p:sp>
      <p:sp>
        <p:nvSpPr>
          <p:cNvPr id="82948" name="TextBox 5">
            <a:extLst>
              <a:ext uri="{FF2B5EF4-FFF2-40B4-BE49-F238E27FC236}">
                <a16:creationId xmlns:a16="http://schemas.microsoft.com/office/drawing/2014/main" id="{B5A3C61A-DB91-4FD7-ABAD-F02E2B09D9DF}"/>
              </a:ext>
            </a:extLst>
          </p:cNvPr>
          <p:cNvSpPr txBox="1">
            <a:spLocks noChangeArrowheads="1"/>
          </p:cNvSpPr>
          <p:nvPr/>
        </p:nvSpPr>
        <p:spPr bwMode="auto">
          <a:xfrm rot="-1949596">
            <a:off x="6240463" y="2097088"/>
            <a:ext cx="2717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latin typeface="Verdana" panose="020B0604030504040204" pitchFamily="34" charset="0"/>
              </a:rPr>
              <a:t>Ce n’est pas de la folie !!!!</a:t>
            </a:r>
            <a:endParaRPr lang="en-US" altLang="fr-FR" sz="2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FF76150A-6070-4E2C-B98E-1C3DED36F826}"/>
              </a:ext>
            </a:extLst>
          </p:cNvPr>
          <p:cNvSpPr/>
          <p:nvPr/>
        </p:nvSpPr>
        <p:spPr>
          <a:xfrm>
            <a:off x="7713663" y="3359150"/>
            <a:ext cx="630237" cy="56673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" name="Étoile à 5 branches 6">
            <a:extLst>
              <a:ext uri="{FF2B5EF4-FFF2-40B4-BE49-F238E27FC236}">
                <a16:creationId xmlns:a16="http://schemas.microsoft.com/office/drawing/2014/main" id="{FC997BA5-0459-4695-B639-07AEB4FB9F1C}"/>
              </a:ext>
            </a:extLst>
          </p:cNvPr>
          <p:cNvSpPr/>
          <p:nvPr/>
        </p:nvSpPr>
        <p:spPr>
          <a:xfrm>
            <a:off x="8027988" y="1052513"/>
            <a:ext cx="630237" cy="568325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Étoile à 5 branches 7">
            <a:extLst>
              <a:ext uri="{FF2B5EF4-FFF2-40B4-BE49-F238E27FC236}">
                <a16:creationId xmlns:a16="http://schemas.microsoft.com/office/drawing/2014/main" id="{4FE65327-7E47-4CC8-98C6-D31A077B5E64}"/>
              </a:ext>
            </a:extLst>
          </p:cNvPr>
          <p:cNvSpPr/>
          <p:nvPr/>
        </p:nvSpPr>
        <p:spPr>
          <a:xfrm>
            <a:off x="5878513" y="2222500"/>
            <a:ext cx="630237" cy="56673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7EFA9D6-E301-406A-AAF1-466BE6E7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Utilisation des opioïdes chez le </a:t>
            </a:r>
            <a:r>
              <a:rPr lang="fr-FR" altLang="en-US" b="1" dirty="0">
                <a:solidFill>
                  <a:srgbClr val="FF0000"/>
                </a:solidFill>
              </a:rPr>
              <a:t>cheval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7B5FBFFF-E027-444B-8E35-70D7C613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846263"/>
            <a:ext cx="7313612" cy="4114800"/>
          </a:xfrm>
        </p:spPr>
        <p:txBody>
          <a:bodyPr/>
          <a:lstStyle/>
          <a:p>
            <a:pPr eaLnBrk="1" hangingPunct="1"/>
            <a:r>
              <a:rPr lang="fr-FR" altLang="en-US" sz="2200" b="1"/>
              <a:t>Potentielle augmentation de l’activité locomotrice (marche) principalement sur les animaux </a:t>
            </a:r>
            <a:r>
              <a:rPr lang="fr-FR" altLang="en-US" sz="2200" b="1">
                <a:solidFill>
                  <a:srgbClr val="FF0000"/>
                </a:solidFill>
              </a:rPr>
              <a:t>non algiques </a:t>
            </a:r>
            <a:r>
              <a:rPr lang="fr-FR" altLang="en-US" sz="2200" b="1"/>
              <a:t>et</a:t>
            </a:r>
            <a:r>
              <a:rPr lang="fr-FR" altLang="en-US" sz="2200" b="1">
                <a:solidFill>
                  <a:srgbClr val="FF0000"/>
                </a:solidFill>
              </a:rPr>
              <a:t> </a:t>
            </a:r>
            <a:r>
              <a:rPr lang="fr-FR" altLang="en-US" sz="2200"/>
              <a:t>plutôt avec agonistes Mu</a:t>
            </a:r>
          </a:p>
          <a:p>
            <a:pPr eaLnBrk="1" hangingPunct="1"/>
            <a:endParaRPr lang="fr-FR" altLang="en-US" sz="2200"/>
          </a:p>
          <a:p>
            <a:pPr eaLnBrk="1" hangingPunct="1"/>
            <a:r>
              <a:rPr lang="fr-FR" altLang="fr-FR" sz="1800"/>
              <a:t>Ataxie (plutôt avec agonistes kappa)</a:t>
            </a:r>
          </a:p>
          <a:p>
            <a:pPr eaLnBrk="1" hangingPunct="1"/>
            <a:r>
              <a:rPr lang="fr-FR" altLang="fr-FR" sz="1800"/>
              <a:t>Tremblements </a:t>
            </a:r>
          </a:p>
          <a:p>
            <a:pPr eaLnBrk="1" hangingPunct="1"/>
            <a:r>
              <a:rPr lang="fr-FR" altLang="fr-FR" sz="1800"/>
              <a:t>Agitation</a:t>
            </a:r>
          </a:p>
          <a:p>
            <a:pPr eaLnBrk="1" hangingPunct="1"/>
            <a:r>
              <a:rPr lang="fr-FR" altLang="fr-FR" sz="1800"/>
              <a:t>Baillements</a:t>
            </a:r>
          </a:p>
          <a:p>
            <a:pPr eaLnBrk="1" hangingPunct="1"/>
            <a:r>
              <a:rPr lang="fr-FR" altLang="fr-FR" sz="1800"/>
              <a:t>Augmentation de l’appétit,….</a:t>
            </a:r>
            <a:endParaRPr lang="en-US" altLang="fr-FR"/>
          </a:p>
        </p:txBody>
      </p:sp>
      <p:sp>
        <p:nvSpPr>
          <p:cNvPr id="84996" name="TextBox 3">
            <a:extLst>
              <a:ext uri="{FF2B5EF4-FFF2-40B4-BE49-F238E27FC236}">
                <a16:creationId xmlns:a16="http://schemas.microsoft.com/office/drawing/2014/main" id="{5EACFEEC-8282-4E0E-AA7C-04F8B1CB5CEC}"/>
              </a:ext>
            </a:extLst>
          </p:cNvPr>
          <p:cNvSpPr txBox="1">
            <a:spLocks noChangeArrowheads="1"/>
          </p:cNvSpPr>
          <p:nvPr/>
        </p:nvSpPr>
        <p:spPr bwMode="auto">
          <a:xfrm rot="-2005836">
            <a:off x="5634038" y="3233738"/>
            <a:ext cx="271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Verdana" panose="020B0604030504040204" pitchFamily="34" charset="0"/>
              </a:rPr>
              <a:t>Ce n’est pas dangereux</a:t>
            </a:r>
          </a:p>
        </p:txBody>
      </p:sp>
      <p:sp>
        <p:nvSpPr>
          <p:cNvPr id="84997" name="TextBox 4">
            <a:extLst>
              <a:ext uri="{FF2B5EF4-FFF2-40B4-BE49-F238E27FC236}">
                <a16:creationId xmlns:a16="http://schemas.microsoft.com/office/drawing/2014/main" id="{F31B3CA9-84FF-4A4B-94AB-BB264A56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89525"/>
            <a:ext cx="8856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Effets dose-dépendants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>
                <a:latin typeface="Verdana" panose="020B0604030504040204" pitchFamily="34" charset="0"/>
              </a:rPr>
              <a:t>principalement observés chez </a:t>
            </a:r>
            <a:r>
              <a:rPr lang="fr-FR" altLang="en-US" b="1">
                <a:latin typeface="Verdana" panose="020B0604030504040204" pitchFamily="34" charset="0"/>
              </a:rPr>
              <a:t>l’animal sans douleur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>
                <a:solidFill>
                  <a:srgbClr val="FF0000"/>
                </a:solidFill>
                <a:latin typeface="Verdana" panose="020B0604030504040204" pitchFamily="34" charset="0"/>
              </a:rPr>
              <a:t>Très grande variabilité inter et intra-individuelle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0F0EBE1-CFE2-4AB8-A2D8-2533A5F4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Antagonistes opioïdes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50035B7-AEF4-4FDA-8D14-0544B8C93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876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Naloxone</a:t>
            </a:r>
            <a:endParaRPr lang="fr-FR" altLang="en-US" b="1" u="sng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mu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kappa</a:t>
            </a:r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sz="1800" b="1" dirty="0"/>
              <a:t>Diminue la dépression respiratoire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de GABA : risque d’épilepsie</a:t>
            </a:r>
          </a:p>
          <a:p>
            <a:pPr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altLang="en-US" b="1" dirty="0">
                <a:solidFill>
                  <a:srgbClr val="FF0000"/>
                </a:solidFill>
              </a:rPr>
              <a:t>Attention : la demi-vie est courte. </a:t>
            </a:r>
            <a:r>
              <a:rPr lang="fr-FR" altLang="en-US" sz="1800" dirty="0"/>
              <a:t>Il faut parfois répéter les administrations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18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b="1" u="sng" dirty="0" err="1"/>
              <a:t>Nalbuphine</a:t>
            </a:r>
            <a:r>
              <a:rPr lang="fr-FR" altLang="en-US" b="1" u="sng" dirty="0"/>
              <a:t>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Antagoniste mu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Agoniste kappa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1800" dirty="0"/>
              <a:t>Possibilité de </a:t>
            </a:r>
            <a:r>
              <a:rPr lang="fr-FR" altLang="en-US" sz="1800" b="1" dirty="0" err="1"/>
              <a:t>réverser</a:t>
            </a:r>
            <a:r>
              <a:rPr lang="fr-FR" altLang="en-US" sz="1800" b="1" dirty="0"/>
              <a:t> une dépression respiratoire sans enlever complètement l’analgésie.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756B54C4-7A9C-4BD2-ADFF-D9C1A311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6477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Interactions 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4514E-82D0-46C5-B477-46304F07E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060575"/>
            <a:ext cx="7567612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u="sng" dirty="0"/>
              <a:t>Morphine vs </a:t>
            </a:r>
            <a:r>
              <a:rPr lang="fr-FR" u="sng" dirty="0" err="1"/>
              <a:t>buprenorphine</a:t>
            </a:r>
            <a:endParaRPr lang="fr-FR" u="sng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/>
              <a:t>La </a:t>
            </a:r>
            <a:r>
              <a:rPr lang="fr-FR" sz="2000" dirty="0" err="1"/>
              <a:t>buprenorphine</a:t>
            </a:r>
            <a:r>
              <a:rPr lang="fr-FR" sz="2000" dirty="0"/>
              <a:t> déplace la morphine des </a:t>
            </a:r>
            <a:r>
              <a:rPr lang="fr-FR" sz="2000" dirty="0" err="1"/>
              <a:t>Rr</a:t>
            </a:r>
            <a:r>
              <a:rPr lang="fr-FR" sz="2000" dirty="0"/>
              <a:t> Mu et peut </a:t>
            </a:r>
            <a:r>
              <a:rPr lang="fr-FR" sz="2000" b="1" dirty="0"/>
              <a:t>engendrer de la douleur </a:t>
            </a:r>
            <a:r>
              <a:rPr lang="fr-FR" sz="2000" dirty="0"/>
              <a:t>et parfois des symptômes de sevrage (excitation, hyperthermie,…)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u="sng" dirty="0"/>
              <a:t>Morphine vs </a:t>
            </a:r>
            <a:r>
              <a:rPr lang="fr-FR" u="sng" dirty="0" err="1"/>
              <a:t>butorphanol</a:t>
            </a:r>
            <a:endParaRPr lang="fr-FR" u="sng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r-FR" sz="2000" dirty="0"/>
              <a:t>Le </a:t>
            </a:r>
            <a:r>
              <a:rPr lang="fr-FR" sz="2000" dirty="0" err="1"/>
              <a:t>butorphanol</a:t>
            </a:r>
            <a:r>
              <a:rPr lang="fr-FR" sz="2000" dirty="0"/>
              <a:t> peut </a:t>
            </a:r>
            <a:r>
              <a:rPr lang="fr-FR" sz="2000" b="1" dirty="0"/>
              <a:t>diminuer la détresse respiratoire </a:t>
            </a:r>
            <a:r>
              <a:rPr lang="fr-FR" sz="2000" dirty="0"/>
              <a:t>associée à la morphine tout en maintenant une</a:t>
            </a:r>
            <a:r>
              <a:rPr lang="fr-FR" sz="2000" b="1" dirty="0"/>
              <a:t> légère </a:t>
            </a:r>
            <a:r>
              <a:rPr lang="fr-FR" sz="2000" dirty="0"/>
              <a:t>analgésie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Étoile à 5 branches 3">
            <a:extLst>
              <a:ext uri="{FF2B5EF4-FFF2-40B4-BE49-F238E27FC236}">
                <a16:creationId xmlns:a16="http://schemas.microsoft.com/office/drawing/2014/main" id="{D9481AEE-BC44-4AE7-A106-4AF999518D99}"/>
              </a:ext>
            </a:extLst>
          </p:cNvPr>
          <p:cNvSpPr/>
          <p:nvPr/>
        </p:nvSpPr>
        <p:spPr>
          <a:xfrm>
            <a:off x="3594100" y="908050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" name="Étoile à 5 branches 4">
            <a:extLst>
              <a:ext uri="{FF2B5EF4-FFF2-40B4-BE49-F238E27FC236}">
                <a16:creationId xmlns:a16="http://schemas.microsoft.com/office/drawing/2014/main" id="{F4250574-6218-4CDA-A46C-4F5877D12921}"/>
              </a:ext>
            </a:extLst>
          </p:cNvPr>
          <p:cNvSpPr/>
          <p:nvPr/>
        </p:nvSpPr>
        <p:spPr>
          <a:xfrm>
            <a:off x="3194050" y="698500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Étoile à 5 branches 5">
            <a:extLst>
              <a:ext uri="{FF2B5EF4-FFF2-40B4-BE49-F238E27FC236}">
                <a16:creationId xmlns:a16="http://schemas.microsoft.com/office/drawing/2014/main" id="{4E81A4C3-BC3D-4D2B-B109-E26F28C5786D}"/>
              </a:ext>
            </a:extLst>
          </p:cNvPr>
          <p:cNvSpPr/>
          <p:nvPr/>
        </p:nvSpPr>
        <p:spPr>
          <a:xfrm>
            <a:off x="2771775" y="333375"/>
            <a:ext cx="971550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F3859E-C6B3-4DE2-9E87-2C03F3A9F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Autres molécules</a:t>
            </a:r>
          </a:p>
        </p:txBody>
      </p:sp>
      <p:pic>
        <p:nvPicPr>
          <p:cNvPr id="89091" name="Picture 5" descr="1979_f2">
            <a:extLst>
              <a:ext uri="{FF2B5EF4-FFF2-40B4-BE49-F238E27FC236}">
                <a16:creationId xmlns:a16="http://schemas.microsoft.com/office/drawing/2014/main" id="{807B0E55-4525-4DA0-A9CB-0350B6A6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43388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">
            <a:extLst>
              <a:ext uri="{FF2B5EF4-FFF2-40B4-BE49-F238E27FC236}">
                <a16:creationId xmlns:a16="http://schemas.microsoft.com/office/drawing/2014/main" id="{F3C77F87-2F9A-469E-9FD3-88B0D3B7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728788"/>
            <a:ext cx="5072063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BA65FC-0EF2-44A9-A85F-4BB0929D6A8C}"/>
              </a:ext>
            </a:extLst>
          </p:cNvPr>
          <p:cNvSpPr/>
          <p:nvPr/>
        </p:nvSpPr>
        <p:spPr>
          <a:xfrm>
            <a:off x="3132138" y="3941763"/>
            <a:ext cx="5832475" cy="27273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CE4412C2-ED73-4D30-A18A-2CADC6AFE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  <a:endParaRPr lang="fr-FR" altLang="fr-FR" sz="3200" dirty="0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5574FF02-6F6F-4888-A514-BDB74538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6172200"/>
            <a:ext cx="376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  <a:cs typeface="Arial" panose="020B0604020202020204" pitchFamily="34" charset="0"/>
              </a:rPr>
              <a:t>Fibre de la nociception (C ou A</a:t>
            </a:r>
            <a:r>
              <a:rPr lang="el-GR" altLang="fr-FR" sz="1800" b="1">
                <a:solidFill>
                  <a:srgbClr val="FF0000"/>
                </a:solidFill>
                <a:cs typeface="Arial" panose="020B0604020202020204" pitchFamily="34" charset="0"/>
              </a:rPr>
              <a:t>δ</a:t>
            </a:r>
            <a:r>
              <a:rPr lang="fr-FR" altLang="fr-FR" sz="1800" b="1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fr-FR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21510" name="Group 1">
            <a:extLst>
              <a:ext uri="{FF2B5EF4-FFF2-40B4-BE49-F238E27FC236}">
                <a16:creationId xmlns:a16="http://schemas.microsoft.com/office/drawing/2014/main" id="{AB448B68-6321-47C9-83FE-2911E3FF7090}"/>
              </a:ext>
            </a:extLst>
          </p:cNvPr>
          <p:cNvGrpSpPr>
            <a:grpSpLocks/>
          </p:cNvGrpSpPr>
          <p:nvPr/>
        </p:nvGrpSpPr>
        <p:grpSpPr bwMode="auto">
          <a:xfrm>
            <a:off x="3327400" y="3997325"/>
            <a:ext cx="5348288" cy="2281238"/>
            <a:chOff x="872987" y="3436938"/>
            <a:chExt cx="7556086" cy="2728912"/>
          </a:xfrm>
        </p:grpSpPr>
        <p:sp>
          <p:nvSpPr>
            <p:cNvPr id="21511" name="Text Box 5">
              <a:extLst>
                <a:ext uri="{FF2B5EF4-FFF2-40B4-BE49-F238E27FC236}">
                  <a16:creationId xmlns:a16="http://schemas.microsoft.com/office/drawing/2014/main" id="{111B9A6D-FBD0-4318-9271-4C49D966B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313" y="3436938"/>
              <a:ext cx="1236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chemeClr val="bg2"/>
                  </a:solidFill>
                  <a:cs typeface="Arial" panose="020B0604020202020204" pitchFamily="34" charset="0"/>
                </a:rPr>
                <a:t>Fibres </a:t>
              </a:r>
              <a:r>
                <a:rPr lang="fr-FR" altLang="fr-FR" sz="1800" b="1">
                  <a:solidFill>
                    <a:schemeClr val="bg2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A</a:t>
              </a:r>
              <a:r>
                <a:rPr lang="el-GR" altLang="fr-FR" sz="1800" b="1">
                  <a:solidFill>
                    <a:schemeClr val="bg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β</a:t>
              </a:r>
            </a:p>
          </p:txBody>
        </p:sp>
        <p:sp>
          <p:nvSpPr>
            <p:cNvPr id="21512" name="Line 10">
              <a:extLst>
                <a:ext uri="{FF2B5EF4-FFF2-40B4-BE49-F238E27FC236}">
                  <a16:creationId xmlns:a16="http://schemas.microsoft.com/office/drawing/2014/main" id="{7588FFF4-A116-4E9F-B831-4AD167325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338" y="3789363"/>
              <a:ext cx="259238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3" name="Arc 11">
              <a:extLst>
                <a:ext uri="{FF2B5EF4-FFF2-40B4-BE49-F238E27FC236}">
                  <a16:creationId xmlns:a16="http://schemas.microsoft.com/office/drawing/2014/main" id="{82F3E427-E880-45E1-B492-FD0349E60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3789363"/>
              <a:ext cx="647700" cy="661987"/>
            </a:xfrm>
            <a:custGeom>
              <a:avLst/>
              <a:gdLst>
                <a:gd name="T0" fmla="*/ 0 w 21600"/>
                <a:gd name="T1" fmla="*/ 0 h 22194"/>
                <a:gd name="T2" fmla="*/ 2147483646 w 21600"/>
                <a:gd name="T3" fmla="*/ 2147483646 h 22194"/>
                <a:gd name="T4" fmla="*/ 0 w 21600"/>
                <a:gd name="T5" fmla="*/ 2147483646 h 221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94"/>
                <a:gd name="T11" fmla="*/ 21600 w 21600"/>
                <a:gd name="T12" fmla="*/ 22194 h 22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9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8"/>
                    <a:pt x="21597" y="21996"/>
                    <a:pt x="21591" y="22193"/>
                  </a:cubicBezTo>
                </a:path>
                <a:path w="21600" h="2219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98"/>
                    <a:pt x="21597" y="21996"/>
                    <a:pt x="21591" y="221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4" name="Line 12">
              <a:extLst>
                <a:ext uri="{FF2B5EF4-FFF2-40B4-BE49-F238E27FC236}">
                  <a16:creationId xmlns:a16="http://schemas.microsoft.com/office/drawing/2014/main" id="{368F45F3-AC51-4399-8B38-2E79CAB61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700" y="3789363"/>
              <a:ext cx="0" cy="71913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5" name="Oval 13">
              <a:extLst>
                <a:ext uri="{FF2B5EF4-FFF2-40B4-BE49-F238E27FC236}">
                  <a16:creationId xmlns:a16="http://schemas.microsoft.com/office/drawing/2014/main" id="{036445DB-D806-427C-98DA-7F2D29FD6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500" y="4652963"/>
              <a:ext cx="647700" cy="576262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16" name="Line 14">
              <a:extLst>
                <a:ext uri="{FF2B5EF4-FFF2-40B4-BE49-F238E27FC236}">
                  <a16:creationId xmlns:a16="http://schemas.microsoft.com/office/drawing/2014/main" id="{6B836FC6-EBD5-4026-8C41-876C0A0DC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5875" y="5949950"/>
              <a:ext cx="25923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7" name="Line 15">
              <a:extLst>
                <a:ext uri="{FF2B5EF4-FFF2-40B4-BE49-F238E27FC236}">
                  <a16:creationId xmlns:a16="http://schemas.microsoft.com/office/drawing/2014/main" id="{DFC6B57C-9117-4204-8F96-49A10583C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700" y="5373688"/>
              <a:ext cx="0" cy="5762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18" name="Arc 16">
              <a:extLst>
                <a:ext uri="{FF2B5EF4-FFF2-40B4-BE49-F238E27FC236}">
                  <a16:creationId xmlns:a16="http://schemas.microsoft.com/office/drawing/2014/main" id="{A39BAE09-9655-4FE0-865A-3BF4DA5A9E3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76825" y="5272088"/>
              <a:ext cx="792163" cy="676275"/>
            </a:xfrm>
            <a:custGeom>
              <a:avLst/>
              <a:gdLst>
                <a:gd name="T0" fmla="*/ 2147483646 w 21600"/>
                <a:gd name="T1" fmla="*/ 0 h 22483"/>
                <a:gd name="T2" fmla="*/ 2147483646 w 21600"/>
                <a:gd name="T3" fmla="*/ 2147483646 h 22483"/>
                <a:gd name="T4" fmla="*/ 0 w 21600"/>
                <a:gd name="T5" fmla="*/ 2147483646 h 224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83"/>
                <a:gd name="T11" fmla="*/ 21600 w 21600"/>
                <a:gd name="T12" fmla="*/ 22483 h 224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83" fill="none" extrusionOk="0">
                  <a:moveTo>
                    <a:pt x="689" y="-1"/>
                  </a:moveTo>
                  <a:cubicBezTo>
                    <a:pt x="12344" y="371"/>
                    <a:pt x="21600" y="9927"/>
                    <a:pt x="21600" y="21589"/>
                  </a:cubicBezTo>
                  <a:cubicBezTo>
                    <a:pt x="21600" y="21887"/>
                    <a:pt x="21593" y="22185"/>
                    <a:pt x="21581" y="22483"/>
                  </a:cubicBezTo>
                </a:path>
                <a:path w="21600" h="22483" stroke="0" extrusionOk="0">
                  <a:moveTo>
                    <a:pt x="689" y="-1"/>
                  </a:moveTo>
                  <a:cubicBezTo>
                    <a:pt x="12344" y="371"/>
                    <a:pt x="21600" y="9927"/>
                    <a:pt x="21600" y="21589"/>
                  </a:cubicBezTo>
                  <a:cubicBezTo>
                    <a:pt x="21600" y="21887"/>
                    <a:pt x="21593" y="22185"/>
                    <a:pt x="21581" y="22483"/>
                  </a:cubicBezTo>
                  <a:lnTo>
                    <a:pt x="0" y="21589"/>
                  </a:lnTo>
                  <a:lnTo>
                    <a:pt x="689" y="-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519" name="Oval 17">
              <a:extLst>
                <a:ext uri="{FF2B5EF4-FFF2-40B4-BE49-F238E27FC236}">
                  <a16:creationId xmlns:a16="http://schemas.microsoft.com/office/drawing/2014/main" id="{3933DBA6-957C-4CBF-9EA4-DA3C3C75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4581525"/>
              <a:ext cx="647700" cy="5762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grpSp>
          <p:nvGrpSpPr>
            <p:cNvPr id="21520" name="Group 18">
              <a:extLst>
                <a:ext uri="{FF2B5EF4-FFF2-40B4-BE49-F238E27FC236}">
                  <a16:creationId xmlns:a16="http://schemas.microsoft.com/office/drawing/2014/main" id="{8765BB9B-246A-4E39-AD01-4E8AA50B3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8400" y="5229225"/>
              <a:ext cx="215900" cy="144463"/>
              <a:chOff x="1156" y="3113"/>
              <a:chExt cx="182" cy="136"/>
            </a:xfrm>
          </p:grpSpPr>
          <p:sp>
            <p:nvSpPr>
              <p:cNvPr id="21548" name="Line 19">
                <a:extLst>
                  <a:ext uri="{FF2B5EF4-FFF2-40B4-BE49-F238E27FC236}">
                    <a16:creationId xmlns:a16="http://schemas.microsoft.com/office/drawing/2014/main" id="{73CC9EAB-2777-4CD4-A38A-075B5669E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9" name="Line 20">
                <a:extLst>
                  <a:ext uri="{FF2B5EF4-FFF2-40B4-BE49-F238E27FC236}">
                    <a16:creationId xmlns:a16="http://schemas.microsoft.com/office/drawing/2014/main" id="{F6454F66-EF71-4FEF-8526-FEDD4B2AC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1" name="Group 21">
              <a:extLst>
                <a:ext uri="{FF2B5EF4-FFF2-40B4-BE49-F238E27FC236}">
                  <a16:creationId xmlns:a16="http://schemas.microsoft.com/office/drawing/2014/main" id="{C15A6A66-7960-4451-8CAA-DCAB04C385F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708400" y="4508500"/>
              <a:ext cx="215900" cy="144463"/>
              <a:chOff x="1156" y="3113"/>
              <a:chExt cx="182" cy="136"/>
            </a:xfrm>
          </p:grpSpPr>
          <p:sp>
            <p:nvSpPr>
              <p:cNvPr id="21546" name="Line 22">
                <a:extLst>
                  <a:ext uri="{FF2B5EF4-FFF2-40B4-BE49-F238E27FC236}">
                    <a16:creationId xmlns:a16="http://schemas.microsoft.com/office/drawing/2014/main" id="{CBDB2FC8-D235-4295-82FB-249255792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7" name="Line 23">
                <a:extLst>
                  <a:ext uri="{FF2B5EF4-FFF2-40B4-BE49-F238E27FC236}">
                    <a16:creationId xmlns:a16="http://schemas.microsoft.com/office/drawing/2014/main" id="{AAA1DC1E-4C63-4912-8B64-524F057A9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2" name="Group 24">
              <a:extLst>
                <a:ext uri="{FF2B5EF4-FFF2-40B4-BE49-F238E27FC236}">
                  <a16:creationId xmlns:a16="http://schemas.microsoft.com/office/drawing/2014/main" id="{4662168E-FA13-4672-AD04-2C6B6E9F5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7388" y="5157788"/>
              <a:ext cx="215900" cy="144462"/>
              <a:chOff x="1156" y="3113"/>
              <a:chExt cx="182" cy="136"/>
            </a:xfrm>
          </p:grpSpPr>
          <p:sp>
            <p:nvSpPr>
              <p:cNvPr id="21544" name="Line 25">
                <a:extLst>
                  <a:ext uri="{FF2B5EF4-FFF2-40B4-BE49-F238E27FC236}">
                    <a16:creationId xmlns:a16="http://schemas.microsoft.com/office/drawing/2014/main" id="{2DFC006D-C0DB-4AFF-92D5-31F441F82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5" name="Line 26">
                <a:extLst>
                  <a:ext uri="{FF2B5EF4-FFF2-40B4-BE49-F238E27FC236}">
                    <a16:creationId xmlns:a16="http://schemas.microsoft.com/office/drawing/2014/main" id="{983F2993-EC0B-401C-8394-FB490BA53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3" name="Group 27">
              <a:extLst>
                <a:ext uri="{FF2B5EF4-FFF2-40B4-BE49-F238E27FC236}">
                  <a16:creationId xmlns:a16="http://schemas.microsoft.com/office/drawing/2014/main" id="{69237A82-7B82-4020-A4B0-8B4342D93F0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5810250" y="4437063"/>
              <a:ext cx="215900" cy="144462"/>
              <a:chOff x="1156" y="3113"/>
              <a:chExt cx="182" cy="136"/>
            </a:xfrm>
          </p:grpSpPr>
          <p:sp>
            <p:nvSpPr>
              <p:cNvPr id="21542" name="Line 28">
                <a:extLst>
                  <a:ext uri="{FF2B5EF4-FFF2-40B4-BE49-F238E27FC236}">
                    <a16:creationId xmlns:a16="http://schemas.microsoft.com/office/drawing/2014/main" id="{E97BA5C6-2425-44E5-BBB5-BBAE79A01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3" name="Line 29">
                <a:extLst>
                  <a:ext uri="{FF2B5EF4-FFF2-40B4-BE49-F238E27FC236}">
                    <a16:creationId xmlns:a16="http://schemas.microsoft.com/office/drawing/2014/main" id="{4A0E6915-88B0-46C5-805C-802F094DD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24" name="Line 30">
              <a:extLst>
                <a:ext uri="{FF2B5EF4-FFF2-40B4-BE49-F238E27FC236}">
                  <a16:creationId xmlns:a16="http://schemas.microsoft.com/office/drawing/2014/main" id="{82CDA614-87FC-4896-B076-BCADFA651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0200" y="4941888"/>
              <a:ext cx="8636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5" name="Line 31">
              <a:extLst>
                <a:ext uri="{FF2B5EF4-FFF2-40B4-BE49-F238E27FC236}">
                  <a16:creationId xmlns:a16="http://schemas.microsoft.com/office/drawing/2014/main" id="{EE77C918-A034-4C53-8751-107F41575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3800" y="4292600"/>
              <a:ext cx="720725" cy="649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26" name="Line 32">
              <a:extLst>
                <a:ext uri="{FF2B5EF4-FFF2-40B4-BE49-F238E27FC236}">
                  <a16:creationId xmlns:a16="http://schemas.microsoft.com/office/drawing/2014/main" id="{EB5DC137-0854-4A75-B84F-9A77C4520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800" y="4941888"/>
              <a:ext cx="576263" cy="43180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527" name="Group 33">
              <a:extLst>
                <a:ext uri="{FF2B5EF4-FFF2-40B4-BE49-F238E27FC236}">
                  <a16:creationId xmlns:a16="http://schemas.microsoft.com/office/drawing/2014/main" id="{187E3DB1-FB9B-4674-8150-2FD0E07B742D}"/>
                </a:ext>
              </a:extLst>
            </p:cNvPr>
            <p:cNvGrpSpPr>
              <a:grpSpLocks/>
            </p:cNvGrpSpPr>
            <p:nvPr/>
          </p:nvGrpSpPr>
          <p:grpSpPr bwMode="auto">
            <a:xfrm rot="3099044">
              <a:off x="5689600" y="4111625"/>
              <a:ext cx="184150" cy="260350"/>
              <a:chOff x="1156" y="3113"/>
              <a:chExt cx="182" cy="136"/>
            </a:xfrm>
          </p:grpSpPr>
          <p:sp>
            <p:nvSpPr>
              <p:cNvPr id="21540" name="Line 34">
                <a:extLst>
                  <a:ext uri="{FF2B5EF4-FFF2-40B4-BE49-F238E27FC236}">
                    <a16:creationId xmlns:a16="http://schemas.microsoft.com/office/drawing/2014/main" id="{0E3D9B3E-01B4-43D8-9C27-7B21C3CA8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1" name="Line 35">
                <a:extLst>
                  <a:ext uri="{FF2B5EF4-FFF2-40B4-BE49-F238E27FC236}">
                    <a16:creationId xmlns:a16="http://schemas.microsoft.com/office/drawing/2014/main" id="{63DDE064-0BC4-45B9-80F2-B47B8FE14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528" name="Group 36">
              <a:extLst>
                <a:ext uri="{FF2B5EF4-FFF2-40B4-BE49-F238E27FC236}">
                  <a16:creationId xmlns:a16="http://schemas.microsoft.com/office/drawing/2014/main" id="{E3D579A6-3251-4CAB-8E64-D5C6CACE1D59}"/>
                </a:ext>
              </a:extLst>
            </p:cNvPr>
            <p:cNvGrpSpPr>
              <a:grpSpLocks/>
            </p:cNvGrpSpPr>
            <p:nvPr/>
          </p:nvGrpSpPr>
          <p:grpSpPr bwMode="auto">
            <a:xfrm rot="6515695" flipH="1">
              <a:off x="5588794" y="5291932"/>
              <a:ext cx="228600" cy="246062"/>
              <a:chOff x="1156" y="3113"/>
              <a:chExt cx="182" cy="136"/>
            </a:xfrm>
          </p:grpSpPr>
          <p:sp>
            <p:nvSpPr>
              <p:cNvPr id="21538" name="Line 37">
                <a:extLst>
                  <a:ext uri="{FF2B5EF4-FFF2-40B4-BE49-F238E27FC236}">
                    <a16:creationId xmlns:a16="http://schemas.microsoft.com/office/drawing/2014/main" id="{BA462534-C6AA-4D97-98B1-4EBA7E2AD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9" name="Line 38">
                <a:extLst>
                  <a:ext uri="{FF2B5EF4-FFF2-40B4-BE49-F238E27FC236}">
                    <a16:creationId xmlns:a16="http://schemas.microsoft.com/office/drawing/2014/main" id="{ED69A85E-B11A-4DA3-A608-F557EA22C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7" y="3113"/>
                <a:ext cx="91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529" name="Line 39">
              <a:extLst>
                <a:ext uri="{FF2B5EF4-FFF2-40B4-BE49-F238E27FC236}">
                  <a16:creationId xmlns:a16="http://schemas.microsoft.com/office/drawing/2014/main" id="{B3EA881C-8DDC-4AA6-8E97-C650E53B5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7763" y="4868863"/>
              <a:ext cx="720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0" name="Text Box 43">
              <a:extLst>
                <a:ext uri="{FF2B5EF4-FFF2-40B4-BE49-F238E27FC236}">
                  <a16:creationId xmlns:a16="http://schemas.microsoft.com/office/drawing/2014/main" id="{58D9393F-DAA8-4DBB-B51A-E27CE6FC4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0788" y="4868863"/>
              <a:ext cx="2128285" cy="77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cs typeface="Arial" panose="020B0604020202020204" pitchFamily="34" charset="0"/>
                </a:rPr>
                <a:t>Neurone ascendant</a:t>
              </a:r>
            </a:p>
          </p:txBody>
        </p:sp>
        <p:sp>
          <p:nvSpPr>
            <p:cNvPr id="21531" name="Text Box 44">
              <a:extLst>
                <a:ext uri="{FF2B5EF4-FFF2-40B4-BE49-F238E27FC236}">
                  <a16:creationId xmlns:a16="http://schemas.microsoft.com/office/drawing/2014/main" id="{8241707D-B349-4DAE-977E-F96ED7207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987" y="4724400"/>
              <a:ext cx="2573477" cy="44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solidFill>
                    <a:srgbClr val="006600"/>
                  </a:solidFill>
                  <a:cs typeface="Arial" panose="020B0604020202020204" pitchFamily="34" charset="0"/>
                </a:rPr>
                <a:t>interneurone</a:t>
              </a:r>
            </a:p>
          </p:txBody>
        </p:sp>
        <p:sp>
          <p:nvSpPr>
            <p:cNvPr id="21532" name="Oval 39">
              <a:extLst>
                <a:ext uri="{FF2B5EF4-FFF2-40B4-BE49-F238E27FC236}">
                  <a16:creationId xmlns:a16="http://schemas.microsoft.com/office/drawing/2014/main" id="{B43F2A22-FC47-4B5F-943C-0211B769F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702050"/>
              <a:ext cx="360363" cy="21590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33" name="Oval 40">
              <a:extLst>
                <a:ext uri="{FF2B5EF4-FFF2-40B4-BE49-F238E27FC236}">
                  <a16:creationId xmlns:a16="http://schemas.microsoft.com/office/drawing/2014/main" id="{80CD914B-4665-4D8E-A641-5D26491F3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075" y="3740150"/>
              <a:ext cx="288925" cy="144463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34" name="Oval 41">
              <a:extLst>
                <a:ext uri="{FF2B5EF4-FFF2-40B4-BE49-F238E27FC236}">
                  <a16:creationId xmlns:a16="http://schemas.microsoft.com/office/drawing/2014/main" id="{C72B67B2-BFB3-4AAD-9BB2-478927CAB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175" y="3784600"/>
              <a:ext cx="212725" cy="57150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21535" name="Freeform 42">
              <a:extLst>
                <a:ext uri="{FF2B5EF4-FFF2-40B4-BE49-F238E27FC236}">
                  <a16:creationId xmlns:a16="http://schemas.microsoft.com/office/drawing/2014/main" id="{112F4DE2-6B65-48BB-9CCD-C4D6CE2C5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5864225"/>
              <a:ext cx="144462" cy="85725"/>
            </a:xfrm>
            <a:custGeom>
              <a:avLst/>
              <a:gdLst>
                <a:gd name="T0" fmla="*/ 2147483646 w 91"/>
                <a:gd name="T1" fmla="*/ 2147483646 h 54"/>
                <a:gd name="T2" fmla="*/ 2147483646 w 91"/>
                <a:gd name="T3" fmla="*/ 2147483646 h 54"/>
                <a:gd name="T4" fmla="*/ 0 w 91"/>
                <a:gd name="T5" fmla="*/ 2147483646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54">
                  <a:moveTo>
                    <a:pt x="91" y="54"/>
                  </a:moveTo>
                  <a:cubicBezTo>
                    <a:pt x="76" y="35"/>
                    <a:pt x="61" y="16"/>
                    <a:pt x="46" y="8"/>
                  </a:cubicBezTo>
                  <a:cubicBezTo>
                    <a:pt x="31" y="0"/>
                    <a:pt x="8" y="8"/>
                    <a:pt x="0" y="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6" name="Freeform 43">
              <a:extLst>
                <a:ext uri="{FF2B5EF4-FFF2-40B4-BE49-F238E27FC236}">
                  <a16:creationId xmlns:a16="http://schemas.microsoft.com/office/drawing/2014/main" id="{AB084D9D-AD99-4534-B485-6A9FD986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38" y="5949950"/>
              <a:ext cx="287337" cy="82550"/>
            </a:xfrm>
            <a:custGeom>
              <a:avLst/>
              <a:gdLst>
                <a:gd name="T0" fmla="*/ 2147483646 w 181"/>
                <a:gd name="T1" fmla="*/ 0 h 52"/>
                <a:gd name="T2" fmla="*/ 2147483646 w 181"/>
                <a:gd name="T3" fmla="*/ 2147483646 h 52"/>
                <a:gd name="T4" fmla="*/ 0 w 181"/>
                <a:gd name="T5" fmla="*/ 2147483646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1" h="52">
                  <a:moveTo>
                    <a:pt x="181" y="0"/>
                  </a:moveTo>
                  <a:cubicBezTo>
                    <a:pt x="150" y="19"/>
                    <a:pt x="120" y="38"/>
                    <a:pt x="90" y="45"/>
                  </a:cubicBezTo>
                  <a:cubicBezTo>
                    <a:pt x="60" y="52"/>
                    <a:pt x="15" y="45"/>
                    <a:pt x="0" y="4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37" name="Freeform 44">
              <a:extLst>
                <a:ext uri="{FF2B5EF4-FFF2-40B4-BE49-F238E27FC236}">
                  <a16:creationId xmlns:a16="http://schemas.microsoft.com/office/drawing/2014/main" id="{16208AEE-CE64-43E0-A68F-9D114B66B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5949950"/>
              <a:ext cx="82550" cy="215900"/>
            </a:xfrm>
            <a:custGeom>
              <a:avLst/>
              <a:gdLst>
                <a:gd name="T0" fmla="*/ 2147483646 w 52"/>
                <a:gd name="T1" fmla="*/ 0 h 136"/>
                <a:gd name="T2" fmla="*/ 2147483646 w 52"/>
                <a:gd name="T3" fmla="*/ 2147483646 h 136"/>
                <a:gd name="T4" fmla="*/ 2147483646 w 52"/>
                <a:gd name="T5" fmla="*/ 214748364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136">
                  <a:moveTo>
                    <a:pt x="52" y="0"/>
                  </a:moveTo>
                  <a:cubicBezTo>
                    <a:pt x="33" y="33"/>
                    <a:pt x="14" y="67"/>
                    <a:pt x="7" y="90"/>
                  </a:cubicBezTo>
                  <a:cubicBezTo>
                    <a:pt x="0" y="113"/>
                    <a:pt x="7" y="128"/>
                    <a:pt x="7" y="136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1721E54-6D7C-4B7E-860C-FFA495AF2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  <a:endParaRPr lang="fr-FR" altLang="fr-FR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5332612-5906-496E-8A86-288720FD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1989138"/>
            <a:ext cx="8496300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b="1"/>
              <a:t>Synapses</a:t>
            </a:r>
            <a:r>
              <a:rPr lang="fr-FR" altLang="fr-FR"/>
              <a:t> dans corne dorsale de la moelle épinière</a:t>
            </a:r>
            <a:endParaRPr lang="fr-FR" altLang="fr-FR" b="1"/>
          </a:p>
          <a:p>
            <a:pPr lvl="1" eaLnBrk="1" hangingPunct="1">
              <a:lnSpc>
                <a:spcPct val="80000"/>
              </a:lnSpc>
            </a:pPr>
            <a:endParaRPr lang="fr-FR" altLang="fr-FR" sz="1000"/>
          </a:p>
          <a:p>
            <a:pPr lvl="1" eaLnBrk="1" hangingPunct="1">
              <a:lnSpc>
                <a:spcPct val="80000"/>
              </a:lnSpc>
            </a:pPr>
            <a:r>
              <a:rPr lang="fr-FR" altLang="fr-FR"/>
              <a:t>Neurotransmetteurs au niveau de la corne dorsale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tx2"/>
                </a:solidFill>
              </a:rPr>
              <a:t>glutamate</a:t>
            </a:r>
            <a:r>
              <a:rPr lang="fr-FR" altLang="fr-FR"/>
              <a:t> (voie rapide) et 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/>
          </a:p>
          <a:p>
            <a:pPr lvl="2" eaLnBrk="1" hangingPunct="1">
              <a:lnSpc>
                <a:spcPct val="80000"/>
              </a:lnSpc>
            </a:pPr>
            <a:r>
              <a:rPr lang="fr-FR" altLang="fr-FR" b="1"/>
              <a:t>substance P </a:t>
            </a:r>
            <a:r>
              <a:rPr lang="fr-FR" altLang="fr-FR"/>
              <a:t>(en plus de glutamate dans la voie lente)</a:t>
            </a:r>
            <a:endParaRPr lang="fr-FR" altLang="fr-FR">
              <a:solidFill>
                <a:schemeClr val="accent1"/>
              </a:solidFill>
            </a:endParaRP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fr-FR" altLang="fr-FR" b="1"/>
              <a:t>	</a:t>
            </a:r>
            <a:r>
              <a:rPr lang="fr-FR" altLang="fr-FR"/>
              <a:t>= douleur lente et chronique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400"/>
          </a:p>
          <a:p>
            <a:pPr lvl="1" eaLnBrk="1" hangingPunct="1">
              <a:lnSpc>
                <a:spcPct val="80000"/>
              </a:lnSpc>
            </a:pPr>
            <a:r>
              <a:rPr lang="fr-FR" altLang="fr-FR" b="1"/>
              <a:t>Récepteurs post-synaptiques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sz="2000" b="1">
                <a:solidFill>
                  <a:schemeClr val="tx2"/>
                </a:solidFill>
              </a:rPr>
              <a:t>AMPA ionotropique </a:t>
            </a:r>
            <a:r>
              <a:rPr lang="fr-FR" altLang="fr-FR" sz="2000"/>
              <a:t>(Na</a:t>
            </a:r>
            <a:r>
              <a:rPr lang="fr-FR" altLang="fr-FR" sz="2000" baseline="30000"/>
              <a:t>+</a:t>
            </a:r>
            <a:r>
              <a:rPr lang="fr-FR" altLang="fr-FR" sz="2000"/>
              <a:t>)</a:t>
            </a:r>
          </a:p>
          <a:p>
            <a:pPr lvl="2" eaLnBrk="1" hangingPunct="1">
              <a:lnSpc>
                <a:spcPct val="80000"/>
              </a:lnSpc>
            </a:pPr>
            <a:endParaRPr lang="fr-FR" altLang="fr-FR" sz="1400"/>
          </a:p>
          <a:p>
            <a:pPr lvl="2" eaLnBrk="1" hangingPunct="1">
              <a:lnSpc>
                <a:spcPct val="80000"/>
              </a:lnSpc>
            </a:pPr>
            <a:r>
              <a:rPr lang="fr-FR" altLang="fr-FR" sz="2000"/>
              <a:t>NMDA ionotropique (Ca</a:t>
            </a:r>
            <a:r>
              <a:rPr lang="fr-FR" altLang="fr-FR" sz="2000" baseline="30000"/>
              <a:t>2+</a:t>
            </a:r>
            <a:r>
              <a:rPr lang="fr-FR" altLang="fr-FR" sz="2000"/>
              <a:t>) activés seulement si la fibre est dépolarisée de </a:t>
            </a:r>
            <a:r>
              <a:rPr lang="fr-FR" altLang="fr-FR" sz="2000" b="1"/>
              <a:t>manière persistante</a:t>
            </a:r>
            <a:endParaRPr lang="fr-FR" altLang="fr-FR" sz="1200" b="1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2DA6A7A-95C3-4620-868A-26BD6C7FB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/>
              <a:t>Douleur</a:t>
            </a:r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10E3D092-FDFF-4F29-B0AB-C0ABA8D5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1EDA1CC-BDA4-42E5-B7E2-CE96BA4B2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75"/>
            <a:ext cx="7272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AD066D-8C4F-41C9-AE1A-CD6E086B5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396162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b="1" dirty="0">
                <a:solidFill>
                  <a:srgbClr val="00B0F0"/>
                </a:solidFill>
              </a:rPr>
              <a:t>Douleur : rappels</a:t>
            </a:r>
            <a:endParaRPr lang="fr-FR" altLang="fr-FR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724B6E-9B16-4C29-B346-8DAD025C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700213"/>
            <a:ext cx="746125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500" b="1"/>
              <a:t>Voies descendantes inhibitrices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100" b="1"/>
              <a:t>Inhibition de la douleur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100" b="1"/>
          </a:p>
          <a:p>
            <a:pPr lvl="1" eaLnBrk="1" hangingPunct="1">
              <a:lnSpc>
                <a:spcPct val="80000"/>
              </a:lnSpc>
            </a:pPr>
            <a:r>
              <a:rPr lang="fr-FR" altLang="fr-FR" sz="1600"/>
              <a:t>Origine : tronc cérébral 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1500"/>
          </a:p>
          <a:p>
            <a:pPr lvl="1" eaLnBrk="1" hangingPunct="1">
              <a:lnSpc>
                <a:spcPct val="80000"/>
              </a:lnSpc>
            </a:pPr>
            <a:r>
              <a:rPr lang="fr-FR" altLang="fr-FR" sz="2100"/>
              <a:t>Neurotransmetteurs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/>
              <a:t>sérotonine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/>
              <a:t>noradrénaline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 b="1">
                <a:solidFill>
                  <a:schemeClr val="tx2"/>
                </a:solidFill>
              </a:rPr>
              <a:t>opioïdes endogènes</a:t>
            </a:r>
            <a:r>
              <a:rPr lang="fr-FR" altLang="fr-FR">
                <a:solidFill>
                  <a:schemeClr val="tx2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/>
              <a:t>glycine</a:t>
            </a:r>
          </a:p>
          <a:p>
            <a:pPr lvl="2" eaLnBrk="1" hangingPunct="1">
              <a:lnSpc>
                <a:spcPct val="80000"/>
              </a:lnSpc>
            </a:pPr>
            <a:r>
              <a:rPr lang="fr-FR" altLang="fr-FR"/>
              <a:t>GABA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8E2F6A59-6185-4B3C-BF41-5F7EB6410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aux opioïdes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3CE56B96-FCBE-4971-B93E-A586C55808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7238" y="1700213"/>
            <a:ext cx="7486650" cy="4114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Récepteurs 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dirty="0"/>
              <a:t>Situés au niveau de la</a:t>
            </a:r>
            <a:r>
              <a:rPr lang="fr-FR" altLang="en-US" b="1" dirty="0"/>
              <a:t> </a:t>
            </a:r>
            <a:r>
              <a:rPr lang="fr-FR" altLang="en-US" b="1" dirty="0">
                <a:solidFill>
                  <a:schemeClr val="tx2">
                    <a:lumMod val="75000"/>
                  </a:schemeClr>
                </a:solidFill>
              </a:rPr>
              <a:t>corne dorsale de moelle épinière et encéphale</a:t>
            </a:r>
            <a:r>
              <a:rPr lang="fr-FR" altLang="en-US" b="1" dirty="0"/>
              <a:t> </a:t>
            </a:r>
            <a:r>
              <a:rPr lang="fr-FR" altLang="en-US" dirty="0"/>
              <a:t>(thalamus, cortex, matière grise périaqueducale)</a:t>
            </a:r>
          </a:p>
          <a:p>
            <a:pPr lvl="1" indent="-182880" eaLnBrk="1" fontAlgn="auto" hangingPunct="1">
              <a:spcAft>
                <a:spcPts val="0"/>
              </a:spcAft>
              <a:defRPr/>
            </a:pPr>
            <a:endParaRPr lang="fr-FR" altLang="en-US" sz="2400" dirty="0"/>
          </a:p>
          <a:p>
            <a:pPr lvl="1" indent="-182880" eaLnBrk="1" fontAlgn="auto" hangingPunct="1">
              <a:spcAft>
                <a:spcPts val="0"/>
              </a:spcAft>
              <a:defRPr/>
            </a:pPr>
            <a:r>
              <a:rPr lang="fr-FR" altLang="en-US" sz="2400" dirty="0"/>
              <a:t>Récepteurs couplés à la protéine G</a:t>
            </a:r>
            <a:endParaRPr lang="fr-FR" altLang="en-US" sz="2100" dirty="0"/>
          </a:p>
          <a:p>
            <a:pPr lvl="1"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fr-FR" altLang="en-US" sz="2100" dirty="0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13D4B981-7C46-4F60-B7AB-1B96D444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057650"/>
            <a:ext cx="26384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CE746-8326-4AB7-9AAF-231490079D5B}"/>
              </a:ext>
            </a:extLst>
          </p:cNvPr>
          <p:cNvSpPr txBox="1"/>
          <p:nvPr/>
        </p:nvSpPr>
        <p:spPr>
          <a:xfrm>
            <a:off x="4141788" y="4302125"/>
            <a:ext cx="3941762" cy="1570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sz="2400" b="1" dirty="0"/>
              <a:t>3 types de récepteurs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Mu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Kappa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Delta</a:t>
            </a:r>
            <a:endParaRPr lang="en-US" sz="2400" dirty="0"/>
          </a:p>
        </p:txBody>
      </p:sp>
      <p:sp>
        <p:nvSpPr>
          <p:cNvPr id="2" name="Étoile à 5 branches 1">
            <a:extLst>
              <a:ext uri="{FF2B5EF4-FFF2-40B4-BE49-F238E27FC236}">
                <a16:creationId xmlns:a16="http://schemas.microsoft.com/office/drawing/2014/main" id="{84F590FE-1E87-40E6-8A47-B5EDEF174C35}"/>
              </a:ext>
            </a:extLst>
          </p:cNvPr>
          <p:cNvSpPr/>
          <p:nvPr/>
        </p:nvSpPr>
        <p:spPr>
          <a:xfrm>
            <a:off x="7507288" y="3692525"/>
            <a:ext cx="1152525" cy="73025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té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2264</Words>
  <Application>Microsoft Office PowerPoint</Application>
  <PresentationFormat>Affichage à l'écran (4:3)</PresentationFormat>
  <Paragraphs>489</Paragraphs>
  <Slides>49</Slides>
  <Notes>24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5" baseType="lpstr">
      <vt:lpstr>Arial</vt:lpstr>
      <vt:lpstr>Arial Black</vt:lpstr>
      <vt:lpstr>Tahoma</vt:lpstr>
      <vt:lpstr>Verdana</vt:lpstr>
      <vt:lpstr>Wingdings</vt:lpstr>
      <vt:lpstr>Clarté</vt:lpstr>
      <vt:lpstr>Usage thérapeutique des opioïdes</vt:lpstr>
      <vt:lpstr>Opioïdes</vt:lpstr>
      <vt:lpstr>Plan</vt:lpstr>
      <vt:lpstr>Douleur : rappels</vt:lpstr>
      <vt:lpstr>Douleur : rappels</vt:lpstr>
      <vt:lpstr>Douleur : rappels</vt:lpstr>
      <vt:lpstr>Douleur</vt:lpstr>
      <vt:lpstr>Douleur : rappels</vt:lpstr>
      <vt:lpstr>Récepteurs aux opioïdes</vt:lpstr>
      <vt:lpstr>Récepteurs aux opioïdes</vt:lpstr>
      <vt:lpstr>Récepteurs aux opioïdes</vt:lpstr>
      <vt:lpstr>Récepteurs aux opioïdes</vt:lpstr>
      <vt:lpstr>Récepteurs aux opioïdes</vt:lpstr>
      <vt:lpstr>Opioïdes</vt:lpstr>
      <vt:lpstr>Pharmacocinétique</vt:lpstr>
      <vt:lpstr>Usage thérapeutique des opioïdes</vt:lpstr>
      <vt:lpstr>Opioïdes / analgésie</vt:lpstr>
      <vt:lpstr>Opioïdes/ sédation </vt:lpstr>
      <vt:lpstr>Opioïdes / effets</vt:lpstr>
      <vt:lpstr>Opioïdes / effets</vt:lpstr>
      <vt:lpstr>Opioïdes / effets</vt:lpstr>
      <vt:lpstr>Opioïdes / effets</vt:lpstr>
      <vt:lpstr>Opioïdes / effets</vt:lpstr>
      <vt:lpstr>Opioïdes / effets</vt:lpstr>
      <vt:lpstr>Opioïdes / effets</vt:lpstr>
      <vt:lpstr>Opioïdes avec AMM en France</vt:lpstr>
      <vt:lpstr>Morphine hors AMM</vt:lpstr>
      <vt:lpstr>Fentanyl</vt:lpstr>
      <vt:lpstr>Fentanyl</vt:lpstr>
      <vt:lpstr>Fentanyl</vt:lpstr>
      <vt:lpstr>Méthadone</vt:lpstr>
      <vt:lpstr>Méthadone</vt:lpstr>
      <vt:lpstr>Methadone</vt:lpstr>
      <vt:lpstr>Buprénorphine</vt:lpstr>
      <vt:lpstr>Buprénorphine</vt:lpstr>
      <vt:lpstr>Butorphanol</vt:lpstr>
      <vt:lpstr>Butorphanol</vt:lpstr>
      <vt:lpstr>Butorphanol</vt:lpstr>
      <vt:lpstr>Tramadol</vt:lpstr>
      <vt:lpstr>Tramadol</vt:lpstr>
      <vt:lpstr>Tramadol</vt:lpstr>
      <vt:lpstr>Tramadol</vt:lpstr>
      <vt:lpstr>Tramadol</vt:lpstr>
      <vt:lpstr>Tramadol</vt:lpstr>
      <vt:lpstr>Utilisation des opioïdes chez le chat </vt:lpstr>
      <vt:lpstr>Utilisation des opioïdes chez le cheval</vt:lpstr>
      <vt:lpstr>Antagonistes opioïdes</vt:lpstr>
      <vt:lpstr>Interactions </vt:lpstr>
      <vt:lpstr>Autres molécules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2024-05-13T06:48:10Z</dcterms:created>
  <dcterms:modified xsi:type="dcterms:W3CDTF">2024-05-13T06:48:20Z</dcterms:modified>
</cp:coreProperties>
</file>