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29"/>
  </p:notesMasterIdLst>
  <p:sldIdLst>
    <p:sldId id="290" r:id="rId2"/>
    <p:sldId id="338" r:id="rId3"/>
    <p:sldId id="331" r:id="rId4"/>
    <p:sldId id="334" r:id="rId5"/>
    <p:sldId id="335" r:id="rId6"/>
    <p:sldId id="336" r:id="rId7"/>
    <p:sldId id="337" r:id="rId8"/>
    <p:sldId id="333" r:id="rId9"/>
    <p:sldId id="329" r:id="rId10"/>
    <p:sldId id="327" r:id="rId11"/>
    <p:sldId id="266" r:id="rId12"/>
    <p:sldId id="291" r:id="rId13"/>
    <p:sldId id="325" r:id="rId14"/>
    <p:sldId id="292" r:id="rId15"/>
    <p:sldId id="326" r:id="rId16"/>
    <p:sldId id="328" r:id="rId17"/>
    <p:sldId id="265" r:id="rId18"/>
    <p:sldId id="267" r:id="rId19"/>
    <p:sldId id="269" r:id="rId20"/>
    <p:sldId id="270" r:id="rId21"/>
    <p:sldId id="330" r:id="rId22"/>
    <p:sldId id="271" r:id="rId23"/>
    <p:sldId id="272" r:id="rId24"/>
    <p:sldId id="273" r:id="rId25"/>
    <p:sldId id="275" r:id="rId26"/>
    <p:sldId id="339" r:id="rId27"/>
    <p:sldId id="27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1" autoAdjust="0"/>
    <p:restoredTop sz="90584" autoAdjust="0"/>
  </p:normalViewPr>
  <p:slideViewPr>
    <p:cSldViewPr snapToGrid="0">
      <p:cViewPr varScale="1">
        <p:scale>
          <a:sx n="112" d="100"/>
          <a:sy n="112" d="100"/>
        </p:scale>
        <p:origin x="19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0A44C-08DE-49FF-A987-9265CF5659AC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00C0-4C20-41BE-88DE-A102E55AF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0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4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2901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0691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72545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8348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21964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88132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50555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834174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26944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2664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948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3490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774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4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9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7552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2735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313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952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7398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8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4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4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3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87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80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21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5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87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835C-AAFC-4C8D-B624-4B361042A85E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terinaire.fr/la-profession-veterinaire/calypso-la-plateforme-au-service-du-quotidien-des-veterinai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Antibiotiques et </a:t>
            </a:r>
            <a:br>
              <a:rPr lang="fr-FR" dirty="0"/>
            </a:br>
            <a:r>
              <a:rPr lang="fr-FR" dirty="0"/>
              <a:t>règlementation française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19342" y="4710448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Aude FERRAN</a:t>
            </a:r>
          </a:p>
          <a:p>
            <a:pPr algn="ctr"/>
            <a:r>
              <a:rPr lang="fr-FR" dirty="0"/>
              <a:t>2024</a:t>
            </a:r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5449888"/>
            <a:ext cx="328295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42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96070" y="236725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3300"/>
                </a:solidFill>
              </a:rPr>
              <a:t>2 textes réglementaires récents sur les AIC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6070" y="1856587"/>
            <a:ext cx="80766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Décret</a:t>
            </a:r>
            <a:r>
              <a:rPr lang="fr-FR" sz="2800" b="1" dirty="0"/>
              <a:t> </a:t>
            </a:r>
            <a:r>
              <a:rPr lang="fr-FR" sz="2400" dirty="0"/>
              <a:t>du 16 mars 2016 sur les conditions de prescription et de délivrance des AIC  </a:t>
            </a:r>
          </a:p>
          <a:p>
            <a:endParaRPr lang="fr-FR" sz="2400" b="1" u="sng" dirty="0"/>
          </a:p>
          <a:p>
            <a:r>
              <a:rPr lang="fr-FR" sz="2800" b="1" u="sng" dirty="0"/>
              <a:t>Arrêté</a:t>
            </a:r>
            <a:r>
              <a:rPr lang="fr-FR" sz="2800" dirty="0"/>
              <a:t> </a:t>
            </a:r>
            <a:r>
              <a:rPr lang="fr-FR" sz="2400" dirty="0"/>
              <a:t>du 18 mars 2016 donnant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liste des AIC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méthodes </a:t>
            </a:r>
            <a:r>
              <a:rPr lang="fr-FR" sz="2400" b="1" dirty="0"/>
              <a:t>autorisées</a:t>
            </a:r>
            <a:r>
              <a:rPr lang="fr-FR" sz="2400" dirty="0"/>
              <a:t> de recherche de sensibilité (Antibiogramme) </a:t>
            </a:r>
          </a:p>
        </p:txBody>
      </p:sp>
    </p:spTree>
    <p:extLst>
      <p:ext uri="{BB962C8B-B14F-4D97-AF65-F5344CB8AC3E}">
        <p14:creationId xmlns:p14="http://schemas.microsoft.com/office/powerpoint/2010/main" val="5807194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15345" y="358645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3300"/>
                </a:solidFill>
              </a:rPr>
              <a:t>Arrêté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75" y="4167725"/>
            <a:ext cx="5143501" cy="24539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5345" y="1421157"/>
            <a:ext cx="8076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Arrêté</a:t>
            </a:r>
            <a:r>
              <a:rPr lang="fr-FR" sz="2400" dirty="0"/>
              <a:t> du 18 mars 2016 donnant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liste des AIC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méthodes de recherche de sensibilité (Antibiogramme)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04083" y="2282931"/>
            <a:ext cx="6499173" cy="8925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AIC = C3G +C4G + fluoroquinolones</a:t>
            </a:r>
          </a:p>
          <a:p>
            <a:pPr algn="ctr"/>
            <a:r>
              <a:rPr lang="fr-FR" sz="2000" dirty="0"/>
              <a:t>+ certains antibiotiques à usage « humain »</a:t>
            </a:r>
          </a:p>
        </p:txBody>
      </p:sp>
    </p:spTree>
    <p:extLst>
      <p:ext uri="{BB962C8B-B14F-4D97-AF65-F5344CB8AC3E}">
        <p14:creationId xmlns:p14="http://schemas.microsoft.com/office/powerpoint/2010/main" val="39090118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4851"/>
            <a:ext cx="6802938" cy="465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 </a:t>
            </a:r>
            <a:r>
              <a:rPr lang="fr-FR" sz="2800" b="1" dirty="0">
                <a:solidFill>
                  <a:srgbClr val="33CC33"/>
                </a:solidFill>
              </a:rPr>
              <a:t>autorisés</a:t>
            </a:r>
            <a:r>
              <a:rPr lang="fr-FR" sz="2800" b="1" dirty="0"/>
              <a:t> </a:t>
            </a:r>
            <a:r>
              <a:rPr lang="fr-FR" sz="2800" b="1" u="sng" dirty="0"/>
              <a:t>avec des restrictions d’usage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08564"/>
              </p:ext>
            </p:extLst>
          </p:nvPr>
        </p:nvGraphicFramePr>
        <p:xfrm>
          <a:off x="6637182" y="2687232"/>
          <a:ext cx="2339394" cy="32575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78">
                <a:tc>
                  <a:txBody>
                    <a:bodyPr/>
                    <a:lstStyle/>
                    <a:p>
                      <a:r>
                        <a:rPr lang="fr-FR" dirty="0"/>
                        <a:t>Noms</a:t>
                      </a:r>
                      <a:r>
                        <a:rPr lang="fr-FR" baseline="0" dirty="0"/>
                        <a:t> commerciaux (exemples)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Pathozon</a:t>
                      </a:r>
                      <a:r>
                        <a:rPr lang="fr-FR" sz="1400" baseline="0" dirty="0" err="1"/>
                        <a:t>e</a:t>
                      </a:r>
                      <a:r>
                        <a:rPr lang="fr-FR" sz="1400" baseline="0" dirty="0"/>
                        <a:t> (</a:t>
                      </a:r>
                      <a:r>
                        <a:rPr lang="fr-FR" sz="1400" baseline="0" dirty="0" err="1"/>
                        <a:t>intramammaire</a:t>
                      </a:r>
                      <a:r>
                        <a:rPr lang="fr-FR" sz="1400" baseline="0" dirty="0"/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Excenel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Convenia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/>
                        <a:t>Cobactan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/>
                        <a:t>A180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Baytril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Marbocyl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Posatex</a:t>
                      </a:r>
                      <a:r>
                        <a:rPr lang="fr-FR" sz="1400" dirty="0"/>
                        <a:t> (auriculaire)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Veraflox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683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</a:t>
            </a:r>
            <a:r>
              <a:rPr lang="fr-FR" sz="2800" b="1" dirty="0">
                <a:solidFill>
                  <a:srgbClr val="FF0000"/>
                </a:solidFill>
              </a:rPr>
              <a:t> interdits </a:t>
            </a:r>
            <a:r>
              <a:rPr lang="fr-FR" sz="2800" b="1" u="sng" dirty="0"/>
              <a:t>quelle que soit la situation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98840" y="2360763"/>
            <a:ext cx="6546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ym typeface="Wingdings" panose="05000000000000000000" pitchFamily="2" charset="2"/>
              </a:rPr>
              <a:t>Antibiotiques avec AMM pour la médecine</a:t>
            </a: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 humaine </a:t>
            </a:r>
            <a:r>
              <a:rPr lang="fr-FR" sz="3200" dirty="0">
                <a:sym typeface="Wingdings" panose="05000000000000000000" pitchFamily="2" charset="2"/>
              </a:rPr>
              <a:t>qui sont des </a:t>
            </a: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traitements de derniers recours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4294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57850" y="2005262"/>
            <a:ext cx="27161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la plupart, ils sont </a:t>
            </a:r>
            <a:r>
              <a:rPr lang="fr-FR" sz="2000" b="1" dirty="0"/>
              <a:t>réservés à l’usage hospitalier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196" y="474033"/>
            <a:ext cx="4627804" cy="5582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125" y="148528"/>
            <a:ext cx="4621744" cy="5908130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F6ED6A80-37E3-4302-9AD0-7B1800892458}"/>
              </a:ext>
            </a:extLst>
          </p:cNvPr>
          <p:cNvSpPr/>
          <p:nvPr/>
        </p:nvSpPr>
        <p:spPr>
          <a:xfrm>
            <a:off x="7193280" y="4385910"/>
            <a:ext cx="1036320" cy="311573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656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</a:t>
            </a:r>
            <a:r>
              <a:rPr lang="fr-FR" sz="2800" b="1" dirty="0">
                <a:solidFill>
                  <a:srgbClr val="FF0000"/>
                </a:solidFill>
              </a:rPr>
              <a:t> interdits </a:t>
            </a:r>
            <a:r>
              <a:rPr lang="fr-FR" sz="2800" b="1" u="sng" dirty="0"/>
              <a:t>quelle que soit la situation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04876" y="1518972"/>
            <a:ext cx="7610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MAIS quelques exceptions à cette liste …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Chez les </a:t>
            </a:r>
            <a:r>
              <a:rPr lang="fr-FR" sz="2000" b="1" dirty="0"/>
              <a:t>équidés </a:t>
            </a:r>
            <a:r>
              <a:rPr lang="fr-FR" sz="2000" dirty="0"/>
              <a:t>(substances essentielles)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Rifampicine</a:t>
            </a:r>
            <a:r>
              <a:rPr lang="fr-FR" sz="2000" dirty="0"/>
              <a:t> </a:t>
            </a:r>
            <a:r>
              <a:rPr lang="fr-FR" dirty="0"/>
              <a:t>pour le traitement d’infections à </a:t>
            </a:r>
            <a:r>
              <a:rPr lang="fr-FR" i="1" dirty="0" err="1"/>
              <a:t>Rhodococcus</a:t>
            </a:r>
            <a:r>
              <a:rPr lang="fr-FR" i="1" dirty="0"/>
              <a:t> </a:t>
            </a:r>
            <a:r>
              <a:rPr lang="fr-FR" i="1" dirty="0" err="1"/>
              <a:t>equi</a:t>
            </a:r>
            <a:r>
              <a:rPr lang="fr-FR" i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err="1"/>
              <a:t>Ticarcilline</a:t>
            </a:r>
            <a:r>
              <a:rPr lang="fr-FR" sz="2000" dirty="0"/>
              <a:t> </a:t>
            </a:r>
            <a:r>
              <a:rPr lang="fr-FR" dirty="0"/>
              <a:t>pour le traitement des infections à </a:t>
            </a:r>
            <a:r>
              <a:rPr lang="fr-FR" i="1" dirty="0"/>
              <a:t>Klebsiella </a:t>
            </a:r>
            <a:r>
              <a:rPr lang="fr-FR" i="1" dirty="0" err="1"/>
              <a:t>ssp</a:t>
            </a:r>
            <a:endParaRPr lang="fr-FR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err="1"/>
              <a:t>Ofloxacine</a:t>
            </a:r>
            <a:r>
              <a:rPr lang="fr-FR" sz="2000" b="1" dirty="0"/>
              <a:t> </a:t>
            </a:r>
            <a:r>
              <a:rPr lang="fr-FR" dirty="0"/>
              <a:t>(topique) pour le traitement des glaucomes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/>
          </a:p>
          <a:p>
            <a:r>
              <a:rPr lang="fr-FR" sz="2000" i="1" dirty="0"/>
              <a:t>2</a:t>
            </a:r>
            <a:r>
              <a:rPr lang="fr-FR" sz="2000" dirty="0"/>
              <a:t>. En </a:t>
            </a:r>
            <a:r>
              <a:rPr lang="fr-FR" sz="2000" b="1" dirty="0"/>
              <a:t>ophtalmologie</a:t>
            </a:r>
            <a:r>
              <a:rPr lang="fr-FR" sz="2000" dirty="0"/>
              <a:t> chez l’animal </a:t>
            </a:r>
            <a:r>
              <a:rPr lang="fr-FR" sz="2000" b="1" u="sng" dirty="0"/>
              <a:t>exclu </a:t>
            </a:r>
            <a:r>
              <a:rPr lang="fr-FR" sz="2000" b="1" dirty="0"/>
              <a:t>de la consommation humaine</a:t>
            </a:r>
            <a:r>
              <a:rPr lang="fr-FR" sz="2000" dirty="0"/>
              <a:t> (pas de LMR)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Ciprofloxacine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Norfloxacine</a:t>
            </a:r>
            <a:r>
              <a:rPr lang="fr-FR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Ofloxacine</a:t>
            </a:r>
            <a:r>
              <a:rPr lang="fr-FR" b="1" dirty="0"/>
              <a:t> </a:t>
            </a:r>
            <a:r>
              <a:rPr lang="fr-FR" dirty="0"/>
              <a:t>(OK chez le cheval avec TA= 6mois)</a:t>
            </a:r>
          </a:p>
          <a:p>
            <a:endParaRPr lang="fr-FR" sz="2000" i="1" dirty="0"/>
          </a:p>
          <a:p>
            <a:endParaRPr lang="fr-FR" sz="20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628650" y="5278724"/>
            <a:ext cx="747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Si </a:t>
            </a:r>
            <a:r>
              <a:rPr lang="fr-FR" sz="2800" b="1" dirty="0"/>
              <a:t>les conditions fixées </a:t>
            </a:r>
            <a:r>
              <a:rPr lang="fr-FR" sz="2800" b="1" dirty="0">
                <a:solidFill>
                  <a:srgbClr val="FF0000"/>
                </a:solidFill>
              </a:rPr>
              <a:t>par le décret </a:t>
            </a:r>
            <a:r>
              <a:rPr lang="fr-FR" sz="2800" b="1" dirty="0"/>
              <a:t>sont réunies </a:t>
            </a:r>
          </a:p>
        </p:txBody>
      </p:sp>
    </p:spTree>
    <p:extLst>
      <p:ext uri="{BB962C8B-B14F-4D97-AF65-F5344CB8AC3E}">
        <p14:creationId xmlns:p14="http://schemas.microsoft.com/office/powerpoint/2010/main" val="1518322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53" y="1388698"/>
            <a:ext cx="6991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96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3" y="281363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0000"/>
                </a:solidFill>
              </a:rPr>
              <a:t>Décret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32" y="2458045"/>
            <a:ext cx="6625805" cy="2909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98422" y="1081672"/>
            <a:ext cx="826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Décret</a:t>
            </a:r>
            <a:r>
              <a:rPr lang="fr-FR" sz="2400" b="1" dirty="0"/>
              <a:t> </a:t>
            </a:r>
            <a:r>
              <a:rPr lang="fr-FR" sz="2000" b="1" dirty="0"/>
              <a:t>du 16 mars 2016 sur les conditions de prescription et de délivrance des AIC  </a:t>
            </a:r>
          </a:p>
        </p:txBody>
      </p:sp>
    </p:spTree>
    <p:extLst>
      <p:ext uri="{BB962C8B-B14F-4D97-AF65-F5344CB8AC3E}">
        <p14:creationId xmlns:p14="http://schemas.microsoft.com/office/powerpoint/2010/main" val="24534945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27" y="738522"/>
            <a:ext cx="8334141" cy="113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322245" y="2304093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ym typeface="Wingdings" panose="05000000000000000000" pitchFamily="2" charset="2"/>
              </a:rPr>
              <a:t> Usage 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interdit</a:t>
            </a:r>
            <a:r>
              <a:rPr lang="fr-FR" sz="2800" b="1" dirty="0">
                <a:sym typeface="Wingdings" panose="05000000000000000000" pitchFamily="2" charset="2"/>
              </a:rPr>
              <a:t> en 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préventif </a:t>
            </a:r>
          </a:p>
          <a:p>
            <a:r>
              <a:rPr lang="fr-FR" sz="2000" dirty="0">
                <a:sym typeface="Wingdings" panose="05000000000000000000" pitchFamily="2" charset="2"/>
              </a:rPr>
              <a:t>(même si l’usage prophylactique était autorisé par AMM)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54" y="4451849"/>
            <a:ext cx="8963546" cy="64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22245" y="5128957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800" dirty="0">
                <a:sym typeface="Wingdings" panose="05000000000000000000" pitchFamily="2" charset="2"/>
              </a:rPr>
              <a:t>Usage </a:t>
            </a:r>
            <a:r>
              <a:rPr lang="fr-FR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curatif</a:t>
            </a:r>
            <a:r>
              <a:rPr lang="fr-FR" sz="2800" dirty="0">
                <a:sym typeface="Wingdings" panose="05000000000000000000" pitchFamily="2" charset="2"/>
              </a:rPr>
              <a:t> </a:t>
            </a:r>
            <a:r>
              <a:rPr lang="fr-FR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autorisé </a:t>
            </a:r>
            <a:r>
              <a:rPr lang="fr-FR" sz="2800" b="1" dirty="0">
                <a:sym typeface="Wingdings" panose="05000000000000000000" pitchFamily="2" charset="2"/>
              </a:rPr>
              <a:t>mais seulement en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 dernier recours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72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7" y="1045963"/>
            <a:ext cx="7735763" cy="522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70932" y="2852936"/>
            <a:ext cx="7764423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Faire un examen clinique </a:t>
            </a:r>
          </a:p>
          <a:p>
            <a:r>
              <a:rPr lang="fr-FR" b="1" dirty="0">
                <a:sym typeface="Wingdings" panose="05000000000000000000" pitchFamily="2" charset="2"/>
              </a:rPr>
              <a:t>( = Exclusion des protocoles de soins (animaux de rente))</a:t>
            </a: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2900" y="219075"/>
            <a:ext cx="4573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: </a:t>
            </a:r>
          </a:p>
        </p:txBody>
      </p:sp>
    </p:spTree>
    <p:extLst>
      <p:ext uri="{BB962C8B-B14F-4D97-AF65-F5344CB8AC3E}">
        <p14:creationId xmlns:p14="http://schemas.microsoft.com/office/powerpoint/2010/main" val="41734910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388620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La règlementation française</a:t>
            </a:r>
            <a:r>
              <a:rPr lang="fr-FR" dirty="0"/>
              <a:t>, plus restrictive que la nouvelle règlementation européenne 2019/6 (applicable depuis janvier 2022), </a:t>
            </a:r>
            <a:r>
              <a:rPr lang="fr-FR" b="1" dirty="0"/>
              <a:t>continue à s’appliquer pour la prescription </a:t>
            </a:r>
            <a:r>
              <a:rPr lang="fr-FR" b="1" u="sng" dirty="0"/>
              <a:t>d’antibiotiques d’importance critique (AIC).</a:t>
            </a:r>
          </a:p>
        </p:txBody>
      </p:sp>
    </p:spTree>
    <p:extLst>
      <p:ext uri="{BB962C8B-B14F-4D97-AF65-F5344CB8AC3E}">
        <p14:creationId xmlns:p14="http://schemas.microsoft.com/office/powerpoint/2010/main" val="1440924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822445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57363" y="2287462"/>
            <a:ext cx="737102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Identifier la souche bactérienne pathogène</a:t>
            </a:r>
          </a:p>
          <a:p>
            <a:r>
              <a:rPr lang="fr-FR" sz="2400" b="1" u="sng" dirty="0">
                <a:sym typeface="Wingdings" panose="05000000000000000000" pitchFamily="2" charset="2"/>
              </a:rPr>
              <a:t>SAUF</a:t>
            </a:r>
            <a:r>
              <a:rPr lang="fr-FR" sz="2400" b="1" dirty="0">
                <a:sym typeface="Wingdings" panose="05000000000000000000" pitchFamily="2" charset="2"/>
              </a:rPr>
              <a:t> </a:t>
            </a:r>
            <a:br>
              <a:rPr lang="fr-FR" sz="2400" b="1" dirty="0">
                <a:sym typeface="Wingdings" panose="05000000000000000000" pitchFamily="2" charset="2"/>
              </a:rPr>
            </a:br>
            <a:r>
              <a:rPr lang="fr-FR" sz="2400" b="1" dirty="0">
                <a:sym typeface="Wingdings" panose="05000000000000000000" pitchFamily="2" charset="2"/>
              </a:rPr>
              <a:t>s’il est impossible de prélever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Site d’infection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État de l’animal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…</a:t>
            </a:r>
          </a:p>
          <a:p>
            <a:r>
              <a:rPr lang="fr-FR" sz="2400" b="1" u="sng" dirty="0">
                <a:sym typeface="Wingdings" panose="05000000000000000000" pitchFamily="2" charset="2"/>
              </a:rPr>
              <a:t>Ou </a:t>
            </a:r>
            <a:r>
              <a:rPr lang="fr-FR" sz="2400" b="1" dirty="0">
                <a:sym typeface="Wingdings" panose="05000000000000000000" pitchFamily="2" charset="2"/>
              </a:rPr>
              <a:t>si des examens complémentaires ont déjà été effectués </a:t>
            </a:r>
            <a:r>
              <a:rPr lang="fr-FR" sz="2000" dirty="0">
                <a:sym typeface="Wingdings" panose="05000000000000000000" pitchFamily="2" charset="2"/>
              </a:rPr>
              <a:t>pour le même type d’infection sur le même animal ou le même groupe </a:t>
            </a:r>
            <a:r>
              <a:rPr lang="fr-FR" sz="2000" b="1" dirty="0">
                <a:sym typeface="Wingdings" panose="05000000000000000000" pitchFamily="2" charset="2"/>
              </a:rPr>
              <a:t>depuis moins de 3 mois </a:t>
            </a:r>
          </a:p>
          <a:p>
            <a:endParaRPr lang="fr-FR" sz="2400" b="1" dirty="0">
              <a:sym typeface="Wingdings" panose="05000000000000000000" pitchFamily="2" charset="2"/>
            </a:endParaRPr>
          </a:p>
          <a:p>
            <a:r>
              <a:rPr lang="fr-FR" sz="2400" u="sng" dirty="0">
                <a:sym typeface="Wingdings" panose="05000000000000000000" pitchFamily="2" charset="2"/>
              </a:rPr>
              <a:t>Ou</a:t>
            </a:r>
            <a:r>
              <a:rPr lang="fr-FR" sz="2400" dirty="0">
                <a:sym typeface="Wingdings" panose="05000000000000000000" pitchFamily="2" charset="2"/>
              </a:rPr>
              <a:t> s’il s’agit d’un </a:t>
            </a:r>
            <a:r>
              <a:rPr lang="fr-FR" sz="2400" b="1" dirty="0">
                <a:sym typeface="Wingdings" panose="05000000000000000000" pitchFamily="2" charset="2"/>
              </a:rPr>
              <a:t>cas aigu pour lequel il est possible de prédire l’inefficacité des antibiotiques non critiques </a:t>
            </a:r>
            <a:r>
              <a:rPr lang="fr-FR" sz="2000" dirty="0">
                <a:sym typeface="Wingdings" panose="05000000000000000000" pitchFamily="2" charset="2"/>
              </a:rPr>
              <a:t>(traitement à ajuster dans les 4 jours)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1684" y="29915"/>
            <a:ext cx="7886700" cy="662781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1538424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33541"/>
            <a:ext cx="9036496" cy="312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4139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3363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99592" y="2276872"/>
            <a:ext cx="705678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Tester la sensibilité de la bactérie à l’AIC </a:t>
            </a:r>
            <a:r>
              <a:rPr lang="fr-FR" dirty="0">
                <a:sym typeface="Wingdings" panose="05000000000000000000" pitchFamily="2" charset="2"/>
              </a:rPr>
              <a:t>avec </a:t>
            </a:r>
            <a:r>
              <a:rPr lang="fr-FR" sz="2000" dirty="0">
                <a:sym typeface="Wingdings" panose="05000000000000000000" pitchFamily="2" charset="2"/>
              </a:rPr>
              <a:t>une méthode répondant aux </a:t>
            </a:r>
            <a:r>
              <a:rPr lang="fr-FR" sz="2000" b="1" dirty="0">
                <a:sym typeface="Wingdings" panose="05000000000000000000" pitchFamily="2" charset="2"/>
              </a:rPr>
              <a:t>normes</a:t>
            </a:r>
            <a:r>
              <a:rPr lang="fr-FR" sz="2000" dirty="0">
                <a:sym typeface="Wingdings" panose="05000000000000000000" pitchFamily="2" charset="2"/>
              </a:rPr>
              <a:t> (Arrêté du 18/03/16) dans un </a:t>
            </a:r>
            <a:r>
              <a:rPr lang="fr-FR" sz="2000" b="1" dirty="0">
                <a:sym typeface="Wingdings" panose="05000000000000000000" pitchFamily="2" charset="2"/>
              </a:rPr>
              <a:t>laboratoire vétérinaire </a:t>
            </a:r>
            <a:r>
              <a:rPr lang="fr-FR" sz="2000" dirty="0">
                <a:sym typeface="Wingdings" panose="05000000000000000000" pitchFamily="2" charset="2"/>
              </a:rPr>
              <a:t>(arrêté du 22/07/2015 sur les bonnes pratiques en antibiothérapie)</a:t>
            </a:r>
            <a:endParaRPr lang="fr-F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/>
            <a:endParaRPr 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/>
            <a:r>
              <a:rPr lang="fr-FR" dirty="0">
                <a:sym typeface="Wingdings" panose="05000000000000000000" pitchFamily="2" charset="2"/>
              </a:rPr>
              <a:t>Remarque : les </a:t>
            </a:r>
            <a:r>
              <a:rPr lang="fr-FR" b="1" dirty="0">
                <a:sym typeface="Wingdings" panose="05000000000000000000" pitchFamily="2" charset="2"/>
              </a:rPr>
              <a:t>laboratoires de biologie humaine </a:t>
            </a:r>
            <a:r>
              <a:rPr lang="fr-FR" b="1" u="sng" dirty="0">
                <a:sym typeface="Wingdings" panose="05000000000000000000" pitchFamily="2" charset="2"/>
              </a:rPr>
              <a:t>ne peuvent plus </a:t>
            </a:r>
            <a:r>
              <a:rPr lang="fr-FR" b="1" dirty="0">
                <a:sym typeface="Wingdings" panose="05000000000000000000" pitchFamily="2" charset="2"/>
              </a:rPr>
              <a:t>traiter </a:t>
            </a:r>
            <a:r>
              <a:rPr lang="fr-FR" dirty="0">
                <a:sym typeface="Wingdings" panose="05000000000000000000" pitchFamily="2" charset="2"/>
              </a:rPr>
              <a:t>de prélèvements vétérinaires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1684" y="29915"/>
            <a:ext cx="7886700" cy="662781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  <p:sp>
        <p:nvSpPr>
          <p:cNvPr id="3" name="Rectangle 2"/>
          <p:cNvSpPr/>
          <p:nvPr/>
        </p:nvSpPr>
        <p:spPr>
          <a:xfrm>
            <a:off x="707571" y="3918857"/>
            <a:ext cx="7652658" cy="6204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9954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" y="1052736"/>
            <a:ext cx="79312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3924" y="2376785"/>
            <a:ext cx="6143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/>
              <a:buChar char="à"/>
            </a:pP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Respecter les contre-indications </a:t>
            </a:r>
            <a:r>
              <a:rPr lang="fr-FR" sz="2400" dirty="0">
                <a:sym typeface="Wingdings" panose="05000000000000000000" pitchFamily="2" charset="2"/>
              </a:rPr>
              <a:t>indiquées dans le RCP</a:t>
            </a: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171450" y="0"/>
            <a:ext cx="7954963" cy="903288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247916372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1603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71600" y="306896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Limiter la prescription à 1 mois </a:t>
            </a:r>
          </a:p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Renouvellement interdit</a:t>
            </a:r>
            <a:endParaRPr lang="fr-FR" sz="2000" dirty="0">
              <a:sym typeface="Wingdings" panose="05000000000000000000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71450" y="0"/>
            <a:ext cx="7954963" cy="903288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184517716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0889"/>
            <a:ext cx="7967662" cy="25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8258208" cy="195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0794" y="256674"/>
            <a:ext cx="749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Remarque : articles sur les substances essentielles et l’ophtalmologie</a:t>
            </a:r>
          </a:p>
        </p:txBody>
      </p:sp>
    </p:spTree>
    <p:extLst>
      <p:ext uri="{BB962C8B-B14F-4D97-AF65-F5344CB8AC3E}">
        <p14:creationId xmlns:p14="http://schemas.microsoft.com/office/powerpoint/2010/main" val="217846162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Nouveautés issues du règlement Européen :</a:t>
            </a:r>
          </a:p>
          <a:p>
            <a:pPr lvl="1"/>
            <a:r>
              <a:rPr lang="fr-FR" dirty="0"/>
              <a:t>durée de validité de </a:t>
            </a:r>
            <a:r>
              <a:rPr lang="fr-FR" b="1" dirty="0">
                <a:solidFill>
                  <a:srgbClr val="FF0000"/>
                </a:solidFill>
              </a:rPr>
              <a:t>5 jours </a:t>
            </a:r>
            <a:r>
              <a:rPr lang="fr-FR" dirty="0"/>
              <a:t>d’une ordonnance d’antibiotiques </a:t>
            </a:r>
            <a:r>
              <a:rPr lang="fr-FR" b="1" dirty="0">
                <a:solidFill>
                  <a:srgbClr val="FF0000"/>
                </a:solidFill>
              </a:rPr>
              <a:t>pour sa délivrance </a:t>
            </a:r>
          </a:p>
        </p:txBody>
      </p:sp>
      <p:sp>
        <p:nvSpPr>
          <p:cNvPr id="4" name="Étoile : 5 branches 3">
            <a:extLst>
              <a:ext uri="{FF2B5EF4-FFF2-40B4-BE49-F238E27FC236}">
                <a16:creationId xmlns:a16="http://schemas.microsoft.com/office/drawing/2014/main" id="{5C22F01D-7782-4806-BD64-BEAEC03DBA6E}"/>
              </a:ext>
            </a:extLst>
          </p:cNvPr>
          <p:cNvSpPr/>
          <p:nvPr/>
        </p:nvSpPr>
        <p:spPr>
          <a:xfrm>
            <a:off x="628650" y="1722985"/>
            <a:ext cx="440267" cy="3454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109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45182" y="210480"/>
            <a:ext cx="7715200" cy="6242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b="1" dirty="0"/>
              <a:t>En cas de </a:t>
            </a:r>
            <a:r>
              <a:rPr lang="fr-FR" altLang="fr-FR" sz="3200" b="1" u="sng" dirty="0">
                <a:solidFill>
                  <a:srgbClr val="FF3300"/>
                </a:solidFill>
              </a:rPr>
              <a:t>non respect </a:t>
            </a:r>
            <a:r>
              <a:rPr lang="fr-FR" altLang="fr-FR" sz="3200" b="1" dirty="0"/>
              <a:t>du décret 16 mars 2016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Article L5141-16 du Code de la Santé Publique </a:t>
            </a:r>
            <a:r>
              <a:rPr lang="fr-FR" dirty="0"/>
              <a:t>précise que :</a:t>
            </a:r>
          </a:p>
          <a:p>
            <a:r>
              <a:rPr lang="fr-FR" dirty="0"/>
              <a:t>« sont déterminées, en tant que de besoin, par décret en Conseil d'Etat :</a:t>
            </a:r>
          </a:p>
          <a:p>
            <a:r>
              <a:rPr lang="fr-FR" dirty="0"/>
              <a:t>(…) 18° Les restrictions qui peuvent être apportées à la prescription et à la délivrance de certains médicaments compte tenu des risques particuliers qu'ils présentent pour la santé publique».</a:t>
            </a:r>
          </a:p>
          <a:p>
            <a:endParaRPr lang="fr-FR" dirty="0"/>
          </a:p>
          <a:p>
            <a:r>
              <a:rPr lang="fr-FR" b="1" dirty="0"/>
              <a:t>Article L5442-10 du Code de la Santé Publique</a:t>
            </a:r>
            <a:r>
              <a:rPr lang="fr-FR" dirty="0"/>
              <a:t> expose que :</a:t>
            </a:r>
          </a:p>
          <a:p>
            <a:r>
              <a:rPr lang="fr-FR" dirty="0"/>
              <a:t>« </a:t>
            </a:r>
            <a:r>
              <a:rPr lang="fr-FR" dirty="0" err="1"/>
              <a:t>I.-Est</a:t>
            </a:r>
            <a:r>
              <a:rPr lang="fr-FR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puni de deux ans d'emprisonnement et de 150 000 € d'amende </a:t>
            </a:r>
            <a:r>
              <a:rPr lang="fr-FR" sz="2000" dirty="0"/>
              <a:t>:</a:t>
            </a:r>
          </a:p>
          <a:p>
            <a:r>
              <a:rPr lang="fr-FR" dirty="0"/>
              <a:t>1° Le fait pour toute personne de prescrire des médicaments vétérinaires en</a:t>
            </a:r>
          </a:p>
          <a:p>
            <a:r>
              <a:rPr lang="fr-FR" dirty="0"/>
              <a:t>méconnaissance des obligations définies aux articles L. 5143-2, L. 5143-5 et L. 5143-6 et des restrictions édictées en application du 18° de l'article L. 5141-16. »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68870" y="4397048"/>
            <a:ext cx="7747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Conserver les justificatifs </a:t>
            </a:r>
            <a:r>
              <a:rPr lang="fr-FR" dirty="0">
                <a:sym typeface="Wingdings" panose="05000000000000000000" pitchFamily="2" charset="2"/>
              </a:rPr>
              <a:t>(archivage des ordonnances, résultats d’examens complémentaires avec identification de l’animal et du propriétaire,…)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0640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8010" y="1281243"/>
            <a:ext cx="6858000" cy="2387600"/>
          </a:xfrm>
        </p:spPr>
        <p:txBody>
          <a:bodyPr>
            <a:normAutofit/>
          </a:bodyPr>
          <a:lstStyle/>
          <a:p>
            <a:r>
              <a:rPr lang="fr-FR" dirty="0"/>
              <a:t>Déclarations de cession d’antibiotiques</a:t>
            </a:r>
          </a:p>
        </p:txBody>
      </p:sp>
    </p:spTree>
    <p:extLst>
      <p:ext uri="{BB962C8B-B14F-4D97-AF65-F5344CB8AC3E}">
        <p14:creationId xmlns:p14="http://schemas.microsoft.com/office/powerpoint/2010/main" val="8582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u="sng" dirty="0"/>
              <a:t>Décret</a:t>
            </a:r>
            <a:r>
              <a:rPr lang="fr-FR" sz="2800" b="1" dirty="0"/>
              <a:t> n° 2016-1788 </a:t>
            </a:r>
            <a:r>
              <a:rPr lang="fr-FR" dirty="0"/>
              <a:t>du 19 décembre 2016 relatif à la </a:t>
            </a:r>
            <a:r>
              <a:rPr lang="fr-FR" b="1" dirty="0"/>
              <a:t>transmission de données de cession </a:t>
            </a:r>
            <a:r>
              <a:rPr lang="fr-FR" dirty="0"/>
              <a:t>des médicaments utilisés en médecine vétérinaire comportant </a:t>
            </a:r>
            <a:r>
              <a:rPr lang="fr-FR" b="1" dirty="0">
                <a:solidFill>
                  <a:srgbClr val="FF0000"/>
                </a:solidFill>
              </a:rPr>
              <a:t>une ou plusieurs substances antibiotiques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Y COMPRIS LES ANTIBIOTIQUES NON CRITIQUES</a:t>
            </a:r>
          </a:p>
        </p:txBody>
      </p:sp>
    </p:spTree>
    <p:extLst>
      <p:ext uri="{BB962C8B-B14F-4D97-AF65-F5344CB8AC3E}">
        <p14:creationId xmlns:p14="http://schemas.microsoft.com/office/powerpoint/2010/main" val="368461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2718"/>
            <a:ext cx="7886700" cy="1325562"/>
          </a:xfrm>
        </p:spPr>
        <p:txBody>
          <a:bodyPr/>
          <a:lstStyle/>
          <a:p>
            <a:r>
              <a:rPr lang="fr-FR" dirty="0"/>
              <a:t>Données à transmettre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701120"/>
            <a:ext cx="7886700" cy="4351337"/>
          </a:xfrm>
        </p:spPr>
        <p:txBody>
          <a:bodyPr>
            <a:normAutofit/>
          </a:bodyPr>
          <a:lstStyle/>
          <a:p>
            <a:r>
              <a:rPr lang="fr-FR" b="1" dirty="0"/>
              <a:t>Numéro d'inscription à l'ordre</a:t>
            </a:r>
          </a:p>
          <a:p>
            <a:r>
              <a:rPr lang="fr-FR" b="1" dirty="0"/>
              <a:t>Identification de l'élevage </a:t>
            </a:r>
          </a:p>
          <a:p>
            <a:r>
              <a:rPr lang="fr-FR" b="1" dirty="0"/>
              <a:t>Date</a:t>
            </a:r>
            <a:r>
              <a:rPr lang="fr-FR" dirty="0"/>
              <a:t> de la cession</a:t>
            </a:r>
          </a:p>
          <a:p>
            <a:r>
              <a:rPr lang="fr-FR" b="1" dirty="0"/>
              <a:t>Espèce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sous-catégorie d’espèce* </a:t>
            </a:r>
            <a:r>
              <a:rPr lang="fr-FR" dirty="0"/>
              <a:t>(veau, vache laitière, porc sevrage, engraissement,…)</a:t>
            </a:r>
          </a:p>
          <a:p>
            <a:r>
              <a:rPr lang="fr-FR" b="1" dirty="0"/>
              <a:t>Nom du médicament </a:t>
            </a:r>
            <a:r>
              <a:rPr lang="fr-FR" dirty="0"/>
              <a:t>(et présentation : injectables, taille flacon,…)</a:t>
            </a:r>
          </a:p>
          <a:p>
            <a:r>
              <a:rPr lang="fr-FR" b="1" dirty="0"/>
              <a:t>Quantité </a:t>
            </a:r>
            <a:r>
              <a:rPr lang="fr-FR" dirty="0"/>
              <a:t>de chaque présentation</a:t>
            </a:r>
          </a:p>
          <a:p>
            <a:r>
              <a:rPr lang="fr-FR" b="1" dirty="0"/>
              <a:t>Quantité d'animaux </a:t>
            </a:r>
            <a:r>
              <a:rPr lang="fr-FR" dirty="0"/>
              <a:t>traités ou à traiter</a:t>
            </a:r>
          </a:p>
          <a:p>
            <a:r>
              <a:rPr lang="fr-FR" b="1" dirty="0"/>
              <a:t>Posologie et la durée </a:t>
            </a:r>
            <a:r>
              <a:rPr lang="fr-FR" dirty="0"/>
              <a:t>du traitement prescrit.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C9A9D5-DD1A-4B45-BD33-B0C8982A2012}"/>
              </a:ext>
            </a:extLst>
          </p:cNvPr>
          <p:cNvSpPr txBox="1"/>
          <p:nvPr/>
        </p:nvSpPr>
        <p:spPr>
          <a:xfrm>
            <a:off x="433494" y="6342405"/>
            <a:ext cx="634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*nouveau par rapport aux exigences d’inscription sur ordonnance</a:t>
            </a:r>
          </a:p>
        </p:txBody>
      </p:sp>
    </p:spTree>
    <p:extLst>
      <p:ext uri="{BB962C8B-B14F-4D97-AF65-F5344CB8AC3E}">
        <p14:creationId xmlns:p14="http://schemas.microsoft.com/office/powerpoint/2010/main" val="70053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transmission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Comment ?</a:t>
            </a:r>
          </a:p>
          <a:p>
            <a:pPr lvl="1"/>
            <a:r>
              <a:rPr lang="fr-FR" dirty="0"/>
              <a:t>Avec </a:t>
            </a:r>
            <a:r>
              <a:rPr lang="fr-FR" dirty="0">
                <a:hlinkClick r:id="rId2"/>
              </a:rPr>
              <a:t>l’application en ligne CALYPSO </a:t>
            </a:r>
            <a:r>
              <a:rPr lang="fr-FR" dirty="0"/>
              <a:t>disponible depuis mars 2023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endParaRPr lang="fr-FR" b="1" dirty="0"/>
          </a:p>
          <a:p>
            <a:r>
              <a:rPr lang="fr-FR" b="1" dirty="0"/>
              <a:t>Quand? </a:t>
            </a:r>
          </a:p>
          <a:p>
            <a:pPr lvl="1"/>
            <a:r>
              <a:rPr lang="fr-FR" dirty="0"/>
              <a:t>Avant la fin du mois de la cession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74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 les antibiotiques à usage humain prescrits à des animaux, ce sont les </a:t>
            </a:r>
            <a:r>
              <a:rPr lang="fr-FR" b="1" dirty="0"/>
              <a:t>pharmaciens </a:t>
            </a:r>
            <a:r>
              <a:rPr lang="fr-FR" dirty="0"/>
              <a:t>qui doivent déclarer.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</a:t>
            </a:r>
            <a:r>
              <a:rPr lang="fr-FR" b="1" dirty="0"/>
              <a:t>grossistes</a:t>
            </a:r>
            <a:r>
              <a:rPr lang="fr-FR" dirty="0"/>
              <a:t> doivent aussi déclarer à qui ils vendent les antibiotiques. </a:t>
            </a:r>
          </a:p>
        </p:txBody>
      </p:sp>
    </p:spTree>
    <p:extLst>
      <p:ext uri="{BB962C8B-B14F-4D97-AF65-F5344CB8AC3E}">
        <p14:creationId xmlns:p14="http://schemas.microsoft.com/office/powerpoint/2010/main" val="307368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7892" y="2180652"/>
            <a:ext cx="6858000" cy="2387600"/>
          </a:xfrm>
        </p:spPr>
        <p:txBody>
          <a:bodyPr>
            <a:normAutofit/>
          </a:bodyPr>
          <a:lstStyle/>
          <a:p>
            <a:r>
              <a:rPr lang="fr-FR" dirty="0"/>
              <a:t>Antibiotiques d’Importance Critique </a:t>
            </a:r>
            <a:br>
              <a:rPr lang="fr-FR" dirty="0"/>
            </a:br>
            <a:r>
              <a:rPr lang="fr-FR" dirty="0"/>
              <a:t>(AIC)</a:t>
            </a:r>
          </a:p>
        </p:txBody>
      </p:sp>
    </p:spTree>
    <p:extLst>
      <p:ext uri="{BB962C8B-B14F-4D97-AF65-F5344CB8AC3E}">
        <p14:creationId xmlns:p14="http://schemas.microsoft.com/office/powerpoint/2010/main" val="206377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AIC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Importants pour les traitements d’infections bactériennes en </a:t>
            </a:r>
            <a:r>
              <a:rPr lang="fr-FR" b="1" dirty="0"/>
              <a:t>médecine humaine</a:t>
            </a:r>
          </a:p>
          <a:p>
            <a:endParaRPr lang="fr-FR" dirty="0"/>
          </a:p>
          <a:p>
            <a:r>
              <a:rPr lang="fr-FR" b="1" dirty="0"/>
              <a:t>Développement de résistances potentiellement transmissibles </a:t>
            </a:r>
            <a:r>
              <a:rPr lang="fr-FR" dirty="0"/>
              <a:t>à des bactéries pathogènes, zoonotiques ou commensales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53848" y="4691921"/>
            <a:ext cx="6400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Restriction de l’usage en médecine vétérinaire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1130819" y="4871802"/>
            <a:ext cx="524655" cy="5943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8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908</Words>
  <Application>Microsoft Office PowerPoint</Application>
  <PresentationFormat>Affichage à l'écran (4:3)</PresentationFormat>
  <Paragraphs>142</Paragraphs>
  <Slides>27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Blank</vt:lpstr>
      <vt:lpstr>Antibiotiques et  règlementation française </vt:lpstr>
      <vt:lpstr>Présentation PowerPoint</vt:lpstr>
      <vt:lpstr>Déclarations de cession d’antibiotiques</vt:lpstr>
      <vt:lpstr>Présentation PowerPoint</vt:lpstr>
      <vt:lpstr>Données à transmettre</vt:lpstr>
      <vt:lpstr>La transmission</vt:lpstr>
      <vt:lpstr>Présentation PowerPoint</vt:lpstr>
      <vt:lpstr>Antibiotiques d’Importance Critique  (AIC)</vt:lpstr>
      <vt:lpstr>AIC</vt:lpstr>
      <vt:lpstr>2 textes réglementaires récents sur les AIC</vt:lpstr>
      <vt:lpstr>Arrêté</vt:lpstr>
      <vt:lpstr>Liste des antibiotiques autorisés avec des restrictions d’usage </vt:lpstr>
      <vt:lpstr>Liste des antibiotiques interdits quelle que soit la situation</vt:lpstr>
      <vt:lpstr>Présentation PowerPoint</vt:lpstr>
      <vt:lpstr>Liste des antibiotiques interdits quelle que soit la situation</vt:lpstr>
      <vt:lpstr>Présentation PowerPoint</vt:lpstr>
      <vt:lpstr>Décret</vt:lpstr>
      <vt:lpstr>Présentation PowerPoint</vt:lpstr>
      <vt:lpstr>Présentation PowerPoint</vt:lpstr>
      <vt:lpstr>Pour prescrire un AIC, il faut  (suite): </vt:lpstr>
      <vt:lpstr>Présentation PowerPoint</vt:lpstr>
      <vt:lpstr>Pour prescrire un AIC, il faut  (suite): </vt:lpstr>
      <vt:lpstr>Pour prescrire un AIC, il faut  (suite): </vt:lpstr>
      <vt:lpstr>Pour prescrire un AIC, il faut  (suite): </vt:lpstr>
      <vt:lpstr>Présentation PowerPoint</vt:lpstr>
      <vt:lpstr>Présentation PowerPoint</vt:lpstr>
      <vt:lpstr>En cas de non respect du décret 16 mars 2016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2024-05-13T06:50:31Z</dcterms:created>
  <dcterms:modified xsi:type="dcterms:W3CDTF">2024-05-13T06:50:41Z</dcterms:modified>
</cp:coreProperties>
</file>