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73" r:id="rId2"/>
  </p:sldMasterIdLst>
  <p:notesMasterIdLst>
    <p:notesMasterId r:id="rId40"/>
  </p:notesMasterIdLst>
  <p:handoutMasterIdLst>
    <p:handoutMasterId r:id="rId41"/>
  </p:handoutMasterIdLst>
  <p:sldIdLst>
    <p:sldId id="409" r:id="rId3"/>
    <p:sldId id="307" r:id="rId4"/>
    <p:sldId id="363" r:id="rId5"/>
    <p:sldId id="354" r:id="rId6"/>
    <p:sldId id="309" r:id="rId7"/>
    <p:sldId id="310" r:id="rId8"/>
    <p:sldId id="311" r:id="rId9"/>
    <p:sldId id="366" r:id="rId10"/>
    <p:sldId id="312" r:id="rId11"/>
    <p:sldId id="355" r:id="rId12"/>
    <p:sldId id="408" r:id="rId13"/>
    <p:sldId id="367" r:id="rId14"/>
    <p:sldId id="313" r:id="rId15"/>
    <p:sldId id="314" r:id="rId16"/>
    <p:sldId id="405" r:id="rId17"/>
    <p:sldId id="316" r:id="rId18"/>
    <p:sldId id="370" r:id="rId19"/>
    <p:sldId id="411" r:id="rId20"/>
    <p:sldId id="359" r:id="rId21"/>
    <p:sldId id="369" r:id="rId22"/>
    <p:sldId id="320" r:id="rId23"/>
    <p:sldId id="401" r:id="rId24"/>
    <p:sldId id="372" r:id="rId25"/>
    <p:sldId id="321" r:id="rId26"/>
    <p:sldId id="410" r:id="rId27"/>
    <p:sldId id="387" r:id="rId28"/>
    <p:sldId id="373" r:id="rId29"/>
    <p:sldId id="362" r:id="rId30"/>
    <p:sldId id="358" r:id="rId31"/>
    <p:sldId id="376" r:id="rId32"/>
    <p:sldId id="399" r:id="rId33"/>
    <p:sldId id="397" r:id="rId34"/>
    <p:sldId id="407" r:id="rId35"/>
    <p:sldId id="406" r:id="rId36"/>
    <p:sldId id="374" r:id="rId37"/>
    <p:sldId id="356" r:id="rId38"/>
    <p:sldId id="318" r:id="rId39"/>
  </p:sldIdLst>
  <p:sldSz cx="10287000" cy="6858000" type="35mm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99"/>
    <a:srgbClr val="3366FF"/>
    <a:srgbClr val="009900"/>
    <a:srgbClr val="33CC33"/>
    <a:srgbClr val="FF0000"/>
    <a:srgbClr val="FF505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268" y="6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7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29.wmf"/><Relationship Id="rId7" Type="http://schemas.openxmlformats.org/officeDocument/2006/relationships/image" Target="../media/image36.wmf"/><Relationship Id="rId2" Type="http://schemas.openxmlformats.org/officeDocument/2006/relationships/image" Target="../media/image27.wmf"/><Relationship Id="rId1" Type="http://schemas.openxmlformats.org/officeDocument/2006/relationships/image" Target="../media/image33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D215AC-28ED-44EB-AC2D-E6C5174DDD6B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42925" y="744538"/>
            <a:ext cx="55848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A5EFFF-6CD8-49AB-A74F-93751939DA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708786-6ACE-4BF6-9957-8B58ADB0D69D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715C88-C9B4-4433-8F83-2A644C528632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513" y="744538"/>
            <a:ext cx="5583237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6163EA-84C7-4F8C-8C28-92100C012B1D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F01BAC-3046-47BF-A743-0C1F78D696B7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CFD7E0-2270-44DB-B4A9-60D9CBFB2293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3099BE-EA2E-4FE6-B36B-78BEB438C374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4E152C-4C82-466D-A6AA-CEF38967A4E8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3FF7FA-6E9B-4058-AF77-4F5C2BF806FB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3FF7FA-6E9B-4058-AF77-4F5C2BF806FB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9621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4CD346-DB4A-4AD6-AEB6-0C6E73BE15E1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212C8B-2B7C-4E1C-8867-598F28757851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613" y="766763"/>
            <a:ext cx="5505450" cy="36718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B5D1AF-A71A-477F-9484-021D9ACBC1CA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E5AB2D-8292-4232-A531-3AB5D1610C20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8785EE-DAAA-42EA-B84A-A7A644CB811B}" type="slidenum">
              <a:rPr lang="fr-FR" altLang="fr-FR" smtClean="0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6900" y="776288"/>
            <a:ext cx="5476875" cy="36512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2338"/>
            <a:ext cx="4891088" cy="4413250"/>
          </a:xfrm>
          <a:noFill/>
        </p:spPr>
        <p:txBody>
          <a:bodyPr/>
          <a:lstStyle/>
          <a:p>
            <a:pPr defTabSz="657225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5E0E2C-5333-4BE0-9ECF-5DB4F810B87F}" type="slidenum">
              <a:rPr lang="fr-FR" altLang="fr-FR" smtClean="0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71A83F-FA51-4C3A-88A8-86B0263831E3}" type="slidenum">
              <a:rPr lang="fr-FR" altLang="fr-FR" smtClean="0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74D045-46C4-46E3-984F-396EBAB24CF4}" type="slidenum">
              <a:rPr lang="fr-FR" altLang="fr-FR" smtClean="0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CBD8D6-A1D2-4A9C-9F41-348A30F2CEB0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B29438-5049-460E-A94F-0DF7E94A9778}" type="slidenum">
              <a:rPr lang="fr-FR" altLang="fr-FR" smtClean="0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613" y="766763"/>
            <a:ext cx="5505450" cy="36718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222181-BA8D-4FDE-88D7-E4313C0758E4}" type="slidenum">
              <a:rPr lang="fr-FR" altLang="fr-FR" smtClean="0"/>
              <a:pPr>
                <a:spcBef>
                  <a:spcPct val="0"/>
                </a:spcBef>
              </a:pPr>
              <a:t>29</a:t>
            </a:fld>
            <a:endParaRPr lang="fr-FR" altLang="fr-F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803275"/>
            <a:ext cx="5386388" cy="359251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14838"/>
          </a:xfrm>
          <a:noFill/>
        </p:spPr>
        <p:txBody>
          <a:bodyPr/>
          <a:lstStyle/>
          <a:p>
            <a:pPr defTabSz="7239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1806FD-D1BE-493F-B302-90DF2DC8C1AC}" type="slidenum">
              <a:rPr lang="fr-FR" altLang="fr-FR" smtClean="0"/>
              <a:pPr>
                <a:spcBef>
                  <a:spcPct val="0"/>
                </a:spcBef>
              </a:pPr>
              <a:t>30</a:t>
            </a:fld>
            <a:endParaRPr lang="fr-FR" altLang="fr-F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9763" y="803275"/>
            <a:ext cx="5391150" cy="35941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14838"/>
          </a:xfrm>
          <a:noFill/>
        </p:spPr>
        <p:txBody>
          <a:bodyPr/>
          <a:lstStyle/>
          <a:p>
            <a:pPr defTabSz="7239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40D8B2-4A42-4E08-9310-1FD1FF58CC1A}" type="slidenum">
              <a:rPr lang="fr-FR" altLang="fr-FR" smtClean="0"/>
              <a:pPr>
                <a:spcBef>
                  <a:spcPct val="0"/>
                </a:spcBef>
              </a:pPr>
              <a:t>31</a:t>
            </a:fld>
            <a:endParaRPr lang="fr-FR" altLang="fr-F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BAB150-E3D8-4068-A52D-754AA76A04BC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513" y="744538"/>
            <a:ext cx="5583237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53557B-9513-47BA-BCEA-0759B74A9845}" type="slidenum">
              <a:rPr lang="fr-FR" altLang="fr-FR" smtClean="0"/>
              <a:pPr>
                <a:spcBef>
                  <a:spcPct val="0"/>
                </a:spcBef>
              </a:pPr>
              <a:t>32</a:t>
            </a:fld>
            <a:endParaRPr lang="fr-FR" altLang="fr-F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3967FB-652D-4824-999F-A5B559910DBF}" type="slidenum">
              <a:rPr lang="fr-FR" altLang="fr-FR" smtClean="0"/>
              <a:pPr>
                <a:spcBef>
                  <a:spcPct val="0"/>
                </a:spcBef>
              </a:pPr>
              <a:t>35</a:t>
            </a:fld>
            <a:endParaRPr lang="fr-FR" altLang="fr-F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CBB225-5EA7-41D2-B9B8-78F239413FD7}" type="slidenum">
              <a:rPr lang="fr-FR" altLang="fr-FR" smtClean="0"/>
              <a:pPr>
                <a:spcBef>
                  <a:spcPct val="0"/>
                </a:spcBef>
              </a:pPr>
              <a:t>36</a:t>
            </a:fld>
            <a:endParaRPr lang="fr-FR" altLang="fr-F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A0A973-965D-4DEF-9D5B-7C4974C6C983}" type="slidenum">
              <a:rPr lang="fr-FR" altLang="fr-FR" smtClean="0"/>
              <a:pPr>
                <a:spcBef>
                  <a:spcPct val="0"/>
                </a:spcBef>
              </a:pPr>
              <a:t>37</a:t>
            </a:fld>
            <a:endParaRPr lang="fr-FR" altLang="fr-F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DA79B0-A4D2-4822-9995-BC6A1675A101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4FC567-221F-456A-B501-26C27072AD47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984168-9F2B-409D-93DE-D5902B4CF76E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0F1C27-3984-4E60-8CD0-B5E5BCA3CA96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AFD1AE-0A76-4FD5-8EFC-2BA86B1217ED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21042C-7FD3-4F8B-8E2D-531EB3C05895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513" y="744538"/>
            <a:ext cx="5583237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5D4D5-E537-474F-9730-800352F9E80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448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587DC-3AB5-41CD-A700-3926F8E6AAB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1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6458A-86F4-45A6-BC92-CE853F491E7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318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38862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54752-C311-405E-B667-5D0EFB88B4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133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40005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6303C-16DA-4D3C-8DE6-A6961EB1A16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59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310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803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1154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30921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268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B1BEF-2BCB-4E1F-8E60-37F15EBD05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700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17989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89863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58514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8820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7034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9885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66674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6766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3447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/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0183635-83F9-4F9E-A382-6A0CDF4544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5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8053B-5EBD-4618-A1DA-20DA676B4F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542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B31B78D-E12D-4DD1-A178-50643305187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2444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3A482B4-AA5B-461B-8CFC-2F28E25BEBD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6894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97D4215-A8A7-467C-B5F9-5E0E6531136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1623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DBF3848-1FB5-49F6-AE31-DEB7896364E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9875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7DEB-936C-420E-8116-1E96D74CF345}" type="datetimeFigureOut">
              <a:rPr lang="fr-FR"/>
              <a:pPr>
                <a:defRPr/>
              </a:pPr>
              <a:t>04/04/2024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42D9-3259-4DEF-8CC2-7A2E0D3C8B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99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E5ED6-5E55-482B-A9DB-5DB159E5A5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39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1C01F-1477-4AAF-87F4-BE3C5E0950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00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50295-2F7B-4E76-80CD-E00F8B244B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12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F3EB1-F13E-47E7-B03F-7F16C537C0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42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AD9E8-7514-4C28-8FD6-9FC0399E8CE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92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353B-E467-4954-80C1-3BC89AAEC2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28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F5B6EEA1-00B8-42D4-A6A0-2A1B57BBF5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CF08A9-3E0B-4A7B-B529-52A47F4C295E}" type="datetimeFigureOut">
              <a:rPr lang="fr-FR"/>
              <a:pPr>
                <a:defRPr/>
              </a:pPr>
              <a:t>04/04/2024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DA2CFB-A30B-4D78-A998-552F89A871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30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  <p:sldLayoutId id="2147483894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7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0.wmf"/><Relationship Id="rId5" Type="http://schemas.openxmlformats.org/officeDocument/2006/relationships/image" Target="../media/image33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0.wmf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4.png"/><Relationship Id="rId5" Type="http://schemas.openxmlformats.org/officeDocument/2006/relationships/image" Target="../media/image39.w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11" Type="http://schemas.openxmlformats.org/officeDocument/2006/relationships/image" Target="../media/image56.png"/><Relationship Id="rId5" Type="http://schemas.openxmlformats.org/officeDocument/2006/relationships/image" Target="../media/image50.wmf"/><Relationship Id="rId10" Type="http://schemas.openxmlformats.org/officeDocument/2006/relationships/image" Target="../media/image55.png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.org.nz/icp_t1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9.emf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5" Type="http://schemas.openxmlformats.org/officeDocument/2006/relationships/image" Target="../media/image50.wmf"/><Relationship Id="rId4" Type="http://schemas.openxmlformats.org/officeDocument/2006/relationships/image" Target="../media/image60.emf"/><Relationship Id="rId9" Type="http://schemas.openxmlformats.org/officeDocument/2006/relationships/image" Target="../media/image6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7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.org.nz/icp_t1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ctrTitle"/>
          </p:nvPr>
        </p:nvSpPr>
        <p:spPr>
          <a:xfrm>
            <a:off x="355600" y="1125538"/>
            <a:ext cx="7232650" cy="950912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des médicaments</a:t>
            </a:r>
          </a:p>
        </p:txBody>
      </p:sp>
      <p:sp>
        <p:nvSpPr>
          <p:cNvPr id="26627" name="Text Box 14"/>
          <p:cNvSpPr txBox="1">
            <a:spLocks noChangeArrowheads="1"/>
          </p:cNvSpPr>
          <p:nvPr/>
        </p:nvSpPr>
        <p:spPr bwMode="auto">
          <a:xfrm>
            <a:off x="5427663" y="5516563"/>
            <a:ext cx="18004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Mars 2024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6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2551113" y="2133600"/>
            <a:ext cx="193198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69" tIns="48984" rIns="97969" bIns="48984">
            <a:spAutoFit/>
          </a:bodyPr>
          <a:lstStyle>
            <a:lvl1pPr defTabSz="9794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900" b="1"/>
              <a:t>concentrations</a:t>
            </a:r>
          </a:p>
        </p:txBody>
      </p: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3211513" y="2641600"/>
            <a:ext cx="5097462" cy="3532188"/>
            <a:chOff x="351" y="1905"/>
            <a:chExt cx="2897" cy="1553"/>
          </a:xfrm>
        </p:grpSpPr>
        <p:sp>
          <p:nvSpPr>
            <p:cNvPr id="23561" name="Line 5"/>
            <p:cNvSpPr>
              <a:spLocks noChangeShapeType="1"/>
            </p:cNvSpPr>
            <p:nvPr/>
          </p:nvSpPr>
          <p:spPr bwMode="auto">
            <a:xfrm>
              <a:off x="608" y="315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2" name="Line 6"/>
            <p:cNvSpPr>
              <a:spLocks noChangeShapeType="1"/>
            </p:cNvSpPr>
            <p:nvPr/>
          </p:nvSpPr>
          <p:spPr bwMode="auto">
            <a:xfrm>
              <a:off x="608" y="3021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3" name="Line 7"/>
            <p:cNvSpPr>
              <a:spLocks noChangeShapeType="1"/>
            </p:cNvSpPr>
            <p:nvPr/>
          </p:nvSpPr>
          <p:spPr bwMode="auto">
            <a:xfrm>
              <a:off x="608" y="288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4" name="Line 8"/>
            <p:cNvSpPr>
              <a:spLocks noChangeShapeType="1"/>
            </p:cNvSpPr>
            <p:nvPr/>
          </p:nvSpPr>
          <p:spPr bwMode="auto">
            <a:xfrm>
              <a:off x="608" y="275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5" name="Line 9"/>
            <p:cNvSpPr>
              <a:spLocks noChangeShapeType="1"/>
            </p:cNvSpPr>
            <p:nvPr/>
          </p:nvSpPr>
          <p:spPr bwMode="auto">
            <a:xfrm>
              <a:off x="608" y="262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6" name="Line 10"/>
            <p:cNvSpPr>
              <a:spLocks noChangeShapeType="1"/>
            </p:cNvSpPr>
            <p:nvPr/>
          </p:nvSpPr>
          <p:spPr bwMode="auto">
            <a:xfrm>
              <a:off x="608" y="248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7" name="Line 11"/>
            <p:cNvSpPr>
              <a:spLocks noChangeShapeType="1"/>
            </p:cNvSpPr>
            <p:nvPr/>
          </p:nvSpPr>
          <p:spPr bwMode="auto">
            <a:xfrm>
              <a:off x="608" y="235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8" name="Line 12"/>
            <p:cNvSpPr>
              <a:spLocks noChangeShapeType="1"/>
            </p:cNvSpPr>
            <p:nvPr/>
          </p:nvSpPr>
          <p:spPr bwMode="auto">
            <a:xfrm>
              <a:off x="608" y="2223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9" name="Line 13"/>
            <p:cNvSpPr>
              <a:spLocks noChangeShapeType="1"/>
            </p:cNvSpPr>
            <p:nvPr/>
          </p:nvSpPr>
          <p:spPr bwMode="auto">
            <a:xfrm>
              <a:off x="608" y="208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0" name="Line 14"/>
            <p:cNvSpPr>
              <a:spLocks noChangeShapeType="1"/>
            </p:cNvSpPr>
            <p:nvPr/>
          </p:nvSpPr>
          <p:spPr bwMode="auto">
            <a:xfrm>
              <a:off x="608" y="1953"/>
              <a:ext cx="1" cy="1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1" name="Line 15"/>
            <p:cNvSpPr>
              <a:spLocks noChangeShapeType="1"/>
            </p:cNvSpPr>
            <p:nvPr/>
          </p:nvSpPr>
          <p:spPr bwMode="auto">
            <a:xfrm>
              <a:off x="584" y="329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2" name="Line 16"/>
            <p:cNvSpPr>
              <a:spLocks noChangeShapeType="1"/>
            </p:cNvSpPr>
            <p:nvPr/>
          </p:nvSpPr>
          <p:spPr bwMode="auto">
            <a:xfrm>
              <a:off x="584" y="315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3" name="Line 17"/>
            <p:cNvSpPr>
              <a:spLocks noChangeShapeType="1"/>
            </p:cNvSpPr>
            <p:nvPr/>
          </p:nvSpPr>
          <p:spPr bwMode="auto">
            <a:xfrm>
              <a:off x="584" y="302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4" name="Line 18"/>
            <p:cNvSpPr>
              <a:spLocks noChangeShapeType="1"/>
            </p:cNvSpPr>
            <p:nvPr/>
          </p:nvSpPr>
          <p:spPr bwMode="auto">
            <a:xfrm>
              <a:off x="584" y="288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5" name="Line 19"/>
            <p:cNvSpPr>
              <a:spLocks noChangeShapeType="1"/>
            </p:cNvSpPr>
            <p:nvPr/>
          </p:nvSpPr>
          <p:spPr bwMode="auto">
            <a:xfrm>
              <a:off x="584" y="275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6" name="Line 20"/>
            <p:cNvSpPr>
              <a:spLocks noChangeShapeType="1"/>
            </p:cNvSpPr>
            <p:nvPr/>
          </p:nvSpPr>
          <p:spPr bwMode="auto">
            <a:xfrm>
              <a:off x="584" y="262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7" name="Line 21"/>
            <p:cNvSpPr>
              <a:spLocks noChangeShapeType="1"/>
            </p:cNvSpPr>
            <p:nvPr/>
          </p:nvSpPr>
          <p:spPr bwMode="auto">
            <a:xfrm>
              <a:off x="584" y="248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8" name="Line 22"/>
            <p:cNvSpPr>
              <a:spLocks noChangeShapeType="1"/>
            </p:cNvSpPr>
            <p:nvPr/>
          </p:nvSpPr>
          <p:spPr bwMode="auto">
            <a:xfrm>
              <a:off x="584" y="235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9" name="Line 23"/>
            <p:cNvSpPr>
              <a:spLocks noChangeShapeType="1"/>
            </p:cNvSpPr>
            <p:nvPr/>
          </p:nvSpPr>
          <p:spPr bwMode="auto">
            <a:xfrm>
              <a:off x="584" y="222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0" name="Line 24"/>
            <p:cNvSpPr>
              <a:spLocks noChangeShapeType="1"/>
            </p:cNvSpPr>
            <p:nvPr/>
          </p:nvSpPr>
          <p:spPr bwMode="auto">
            <a:xfrm>
              <a:off x="584" y="208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1" name="Line 25"/>
            <p:cNvSpPr>
              <a:spLocks noChangeShapeType="1"/>
            </p:cNvSpPr>
            <p:nvPr/>
          </p:nvSpPr>
          <p:spPr bwMode="auto">
            <a:xfrm>
              <a:off x="584" y="195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2" name="Line 26"/>
            <p:cNvSpPr>
              <a:spLocks noChangeShapeType="1"/>
            </p:cNvSpPr>
            <p:nvPr/>
          </p:nvSpPr>
          <p:spPr bwMode="auto">
            <a:xfrm>
              <a:off x="608" y="3291"/>
              <a:ext cx="252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3" name="Line 27"/>
            <p:cNvSpPr>
              <a:spLocks noChangeShapeType="1"/>
            </p:cNvSpPr>
            <p:nvPr/>
          </p:nvSpPr>
          <p:spPr bwMode="auto">
            <a:xfrm flipV="1">
              <a:off x="600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4" name="Line 28"/>
            <p:cNvSpPr>
              <a:spLocks noChangeShapeType="1"/>
            </p:cNvSpPr>
            <p:nvPr/>
          </p:nvSpPr>
          <p:spPr bwMode="auto">
            <a:xfrm flipV="1">
              <a:off x="1104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5" name="Line 29"/>
            <p:cNvSpPr>
              <a:spLocks noChangeShapeType="1"/>
            </p:cNvSpPr>
            <p:nvPr/>
          </p:nvSpPr>
          <p:spPr bwMode="auto">
            <a:xfrm flipV="1">
              <a:off x="160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6" name="Line 30"/>
            <p:cNvSpPr>
              <a:spLocks noChangeShapeType="1"/>
            </p:cNvSpPr>
            <p:nvPr/>
          </p:nvSpPr>
          <p:spPr bwMode="auto">
            <a:xfrm flipV="1">
              <a:off x="211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7" name="Line 31"/>
            <p:cNvSpPr>
              <a:spLocks noChangeShapeType="1"/>
            </p:cNvSpPr>
            <p:nvPr/>
          </p:nvSpPr>
          <p:spPr bwMode="auto">
            <a:xfrm flipV="1">
              <a:off x="2622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8" name="Line 32"/>
            <p:cNvSpPr>
              <a:spLocks noChangeShapeType="1"/>
            </p:cNvSpPr>
            <p:nvPr/>
          </p:nvSpPr>
          <p:spPr bwMode="auto">
            <a:xfrm flipV="1">
              <a:off x="3126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9" name="Freeform 33"/>
            <p:cNvSpPr>
              <a:spLocks/>
            </p:cNvSpPr>
            <p:nvPr/>
          </p:nvSpPr>
          <p:spPr bwMode="auto">
            <a:xfrm>
              <a:off x="608" y="1959"/>
              <a:ext cx="2526" cy="1326"/>
            </a:xfrm>
            <a:custGeom>
              <a:avLst/>
              <a:gdLst>
                <a:gd name="T0" fmla="*/ 0 w 421"/>
                <a:gd name="T1" fmla="*/ 0 h 221"/>
                <a:gd name="T2" fmla="*/ 2147483646 w 421"/>
                <a:gd name="T3" fmla="*/ 2147483646 h 221"/>
                <a:gd name="T4" fmla="*/ 2147483646 w 421"/>
                <a:gd name="T5" fmla="*/ 2147483646 h 221"/>
                <a:gd name="T6" fmla="*/ 2147483646 w 421"/>
                <a:gd name="T7" fmla="*/ 2147483646 h 221"/>
                <a:gd name="T8" fmla="*/ 2147483646 w 421"/>
                <a:gd name="T9" fmla="*/ 2147483646 h 221"/>
                <a:gd name="T10" fmla="*/ 2147483646 w 421"/>
                <a:gd name="T11" fmla="*/ 2147483646 h 221"/>
                <a:gd name="T12" fmla="*/ 2147483646 w 421"/>
                <a:gd name="T13" fmla="*/ 2147483646 h 221"/>
                <a:gd name="T14" fmla="*/ 2147483646 w 421"/>
                <a:gd name="T15" fmla="*/ 2147483646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1" h="221">
                  <a:moveTo>
                    <a:pt x="0" y="0"/>
                  </a:moveTo>
                  <a:lnTo>
                    <a:pt x="4" y="10"/>
                  </a:lnTo>
                  <a:lnTo>
                    <a:pt x="42" y="87"/>
                  </a:lnTo>
                  <a:lnTo>
                    <a:pt x="84" y="140"/>
                  </a:lnTo>
                  <a:lnTo>
                    <a:pt x="168" y="192"/>
                  </a:lnTo>
                  <a:lnTo>
                    <a:pt x="211" y="204"/>
                  </a:lnTo>
                  <a:lnTo>
                    <a:pt x="295" y="215"/>
                  </a:lnTo>
                  <a:lnTo>
                    <a:pt x="421" y="221"/>
                  </a:lnTo>
                </a:path>
              </a:pathLst>
            </a:custGeom>
            <a:noFill/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90" name="Freeform 34"/>
            <p:cNvSpPr>
              <a:spLocks/>
            </p:cNvSpPr>
            <p:nvPr/>
          </p:nvSpPr>
          <p:spPr bwMode="auto">
            <a:xfrm>
              <a:off x="596" y="194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1" name="Freeform 35"/>
            <p:cNvSpPr>
              <a:spLocks/>
            </p:cNvSpPr>
            <p:nvPr/>
          </p:nvSpPr>
          <p:spPr bwMode="auto">
            <a:xfrm>
              <a:off x="620" y="200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2" name="Freeform 36"/>
            <p:cNvSpPr>
              <a:spLocks/>
            </p:cNvSpPr>
            <p:nvPr/>
          </p:nvSpPr>
          <p:spPr bwMode="auto">
            <a:xfrm>
              <a:off x="848" y="246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3" name="Freeform 37"/>
            <p:cNvSpPr>
              <a:spLocks/>
            </p:cNvSpPr>
            <p:nvPr/>
          </p:nvSpPr>
          <p:spPr bwMode="auto">
            <a:xfrm>
              <a:off x="1100" y="278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4" name="Freeform 38"/>
            <p:cNvSpPr>
              <a:spLocks/>
            </p:cNvSpPr>
            <p:nvPr/>
          </p:nvSpPr>
          <p:spPr bwMode="auto">
            <a:xfrm>
              <a:off x="1604" y="309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5" name="Freeform 39"/>
            <p:cNvSpPr>
              <a:spLocks/>
            </p:cNvSpPr>
            <p:nvPr/>
          </p:nvSpPr>
          <p:spPr bwMode="auto">
            <a:xfrm>
              <a:off x="1862" y="317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6" name="Freeform 40"/>
            <p:cNvSpPr>
              <a:spLocks/>
            </p:cNvSpPr>
            <p:nvPr/>
          </p:nvSpPr>
          <p:spPr bwMode="auto">
            <a:xfrm>
              <a:off x="2366" y="323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7" name="Freeform 41"/>
            <p:cNvSpPr>
              <a:spLocks/>
            </p:cNvSpPr>
            <p:nvPr/>
          </p:nvSpPr>
          <p:spPr bwMode="auto">
            <a:xfrm>
              <a:off x="3122" y="3273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8" name="Rectangle 42"/>
            <p:cNvSpPr>
              <a:spLocks noChangeArrowheads="1"/>
            </p:cNvSpPr>
            <p:nvPr/>
          </p:nvSpPr>
          <p:spPr bwMode="auto">
            <a:xfrm>
              <a:off x="435" y="3243"/>
              <a:ext cx="6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0</a:t>
              </a:r>
              <a:endParaRPr lang="fr-FR" altLang="fr-FR" sz="1500" b="1"/>
            </a:p>
          </p:txBody>
        </p:sp>
        <p:sp>
          <p:nvSpPr>
            <p:cNvPr id="23599" name="Rectangle 43"/>
            <p:cNvSpPr>
              <a:spLocks noChangeArrowheads="1"/>
            </p:cNvSpPr>
            <p:nvPr/>
          </p:nvSpPr>
          <p:spPr bwMode="auto">
            <a:xfrm>
              <a:off x="393" y="3111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</a:t>
              </a:r>
              <a:endParaRPr lang="fr-FR" altLang="fr-FR" sz="1500" b="1"/>
            </a:p>
          </p:txBody>
        </p:sp>
        <p:sp>
          <p:nvSpPr>
            <p:cNvPr id="23600" name="Rectangle 44"/>
            <p:cNvSpPr>
              <a:spLocks noChangeArrowheads="1"/>
            </p:cNvSpPr>
            <p:nvPr/>
          </p:nvSpPr>
          <p:spPr bwMode="auto">
            <a:xfrm>
              <a:off x="393" y="2973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20</a:t>
              </a:r>
              <a:endParaRPr lang="fr-FR" altLang="fr-FR" sz="1500" b="1"/>
            </a:p>
          </p:txBody>
        </p:sp>
        <p:sp>
          <p:nvSpPr>
            <p:cNvPr id="23601" name="Rectangle 45"/>
            <p:cNvSpPr>
              <a:spLocks noChangeArrowheads="1"/>
            </p:cNvSpPr>
            <p:nvPr/>
          </p:nvSpPr>
          <p:spPr bwMode="auto">
            <a:xfrm>
              <a:off x="393" y="2841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30</a:t>
              </a:r>
              <a:endParaRPr lang="fr-FR" altLang="fr-FR" sz="1500" b="1"/>
            </a:p>
          </p:txBody>
        </p:sp>
        <p:sp>
          <p:nvSpPr>
            <p:cNvPr id="23602" name="Rectangle 46"/>
            <p:cNvSpPr>
              <a:spLocks noChangeArrowheads="1"/>
            </p:cNvSpPr>
            <p:nvPr/>
          </p:nvSpPr>
          <p:spPr bwMode="auto">
            <a:xfrm>
              <a:off x="393" y="2709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40</a:t>
              </a:r>
              <a:endParaRPr lang="fr-FR" altLang="fr-FR" sz="1500" b="1"/>
            </a:p>
          </p:txBody>
        </p:sp>
        <p:sp>
          <p:nvSpPr>
            <p:cNvPr id="23603" name="Rectangle 47"/>
            <p:cNvSpPr>
              <a:spLocks noChangeArrowheads="1"/>
            </p:cNvSpPr>
            <p:nvPr/>
          </p:nvSpPr>
          <p:spPr bwMode="auto">
            <a:xfrm>
              <a:off x="393" y="2577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50</a:t>
              </a:r>
              <a:endParaRPr lang="fr-FR" altLang="fr-FR" sz="1500" b="1"/>
            </a:p>
          </p:txBody>
        </p:sp>
        <p:sp>
          <p:nvSpPr>
            <p:cNvPr id="23604" name="Rectangle 48"/>
            <p:cNvSpPr>
              <a:spLocks noChangeArrowheads="1"/>
            </p:cNvSpPr>
            <p:nvPr/>
          </p:nvSpPr>
          <p:spPr bwMode="auto">
            <a:xfrm>
              <a:off x="393" y="2439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60</a:t>
              </a:r>
              <a:endParaRPr lang="fr-FR" altLang="fr-FR" sz="1500" b="1"/>
            </a:p>
          </p:txBody>
        </p:sp>
        <p:sp>
          <p:nvSpPr>
            <p:cNvPr id="23605" name="Rectangle 49"/>
            <p:cNvSpPr>
              <a:spLocks noChangeArrowheads="1"/>
            </p:cNvSpPr>
            <p:nvPr/>
          </p:nvSpPr>
          <p:spPr bwMode="auto">
            <a:xfrm>
              <a:off x="393" y="2307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70</a:t>
              </a:r>
              <a:endParaRPr lang="fr-FR" altLang="fr-FR" sz="1500" b="1"/>
            </a:p>
          </p:txBody>
        </p:sp>
        <p:sp>
          <p:nvSpPr>
            <p:cNvPr id="23606" name="Rectangle 50"/>
            <p:cNvSpPr>
              <a:spLocks noChangeArrowheads="1"/>
            </p:cNvSpPr>
            <p:nvPr/>
          </p:nvSpPr>
          <p:spPr bwMode="auto">
            <a:xfrm>
              <a:off x="393" y="2175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80</a:t>
              </a:r>
              <a:endParaRPr lang="fr-FR" altLang="fr-FR" sz="1500" b="1"/>
            </a:p>
          </p:txBody>
        </p:sp>
        <p:sp>
          <p:nvSpPr>
            <p:cNvPr id="23607" name="Rectangle 51"/>
            <p:cNvSpPr>
              <a:spLocks noChangeArrowheads="1"/>
            </p:cNvSpPr>
            <p:nvPr/>
          </p:nvSpPr>
          <p:spPr bwMode="auto">
            <a:xfrm>
              <a:off x="393" y="2037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90</a:t>
              </a:r>
              <a:endParaRPr lang="fr-FR" altLang="fr-FR" sz="1500" b="1"/>
            </a:p>
          </p:txBody>
        </p:sp>
        <p:sp>
          <p:nvSpPr>
            <p:cNvPr id="23608" name="Rectangle 52"/>
            <p:cNvSpPr>
              <a:spLocks noChangeArrowheads="1"/>
            </p:cNvSpPr>
            <p:nvPr/>
          </p:nvSpPr>
          <p:spPr bwMode="auto">
            <a:xfrm>
              <a:off x="351" y="1905"/>
              <a:ext cx="18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100</a:t>
              </a:r>
              <a:endParaRPr lang="fr-FR" altLang="fr-FR" sz="1500" b="1"/>
            </a:p>
          </p:txBody>
        </p:sp>
        <p:sp>
          <p:nvSpPr>
            <p:cNvPr id="23609" name="Rectangle 53"/>
            <p:cNvSpPr>
              <a:spLocks noChangeArrowheads="1"/>
            </p:cNvSpPr>
            <p:nvPr/>
          </p:nvSpPr>
          <p:spPr bwMode="auto">
            <a:xfrm>
              <a:off x="582" y="3357"/>
              <a:ext cx="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0</a:t>
              </a:r>
              <a:endParaRPr lang="fr-FR" altLang="fr-FR" sz="1500" b="1"/>
            </a:p>
          </p:txBody>
        </p:sp>
        <p:sp>
          <p:nvSpPr>
            <p:cNvPr id="23610" name="Rectangle 54"/>
            <p:cNvSpPr>
              <a:spLocks noChangeArrowheads="1"/>
            </p:cNvSpPr>
            <p:nvPr/>
          </p:nvSpPr>
          <p:spPr bwMode="auto">
            <a:xfrm>
              <a:off x="1062" y="3357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20</a:t>
              </a:r>
              <a:endParaRPr lang="fr-FR" altLang="fr-FR" sz="1500" b="1"/>
            </a:p>
          </p:txBody>
        </p:sp>
        <p:sp>
          <p:nvSpPr>
            <p:cNvPr id="23611" name="Rectangle 55"/>
            <p:cNvSpPr>
              <a:spLocks noChangeArrowheads="1"/>
            </p:cNvSpPr>
            <p:nvPr/>
          </p:nvSpPr>
          <p:spPr bwMode="auto">
            <a:xfrm>
              <a:off x="1566" y="3357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40</a:t>
              </a:r>
              <a:endParaRPr lang="fr-FR" altLang="fr-FR" sz="1500" b="1"/>
            </a:p>
          </p:txBody>
        </p:sp>
        <p:sp>
          <p:nvSpPr>
            <p:cNvPr id="23612" name="Rectangle 56"/>
            <p:cNvSpPr>
              <a:spLocks noChangeArrowheads="1"/>
            </p:cNvSpPr>
            <p:nvPr/>
          </p:nvSpPr>
          <p:spPr bwMode="auto">
            <a:xfrm>
              <a:off x="2076" y="3357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60</a:t>
              </a:r>
              <a:endParaRPr lang="fr-FR" altLang="fr-FR" sz="1500" b="1"/>
            </a:p>
          </p:txBody>
        </p:sp>
        <p:sp>
          <p:nvSpPr>
            <p:cNvPr id="23613" name="Rectangle 57"/>
            <p:cNvSpPr>
              <a:spLocks noChangeArrowheads="1"/>
            </p:cNvSpPr>
            <p:nvPr/>
          </p:nvSpPr>
          <p:spPr bwMode="auto">
            <a:xfrm>
              <a:off x="2580" y="3357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80</a:t>
              </a:r>
              <a:endParaRPr lang="fr-FR" altLang="fr-FR" sz="1500" b="1"/>
            </a:p>
          </p:txBody>
        </p:sp>
        <p:sp>
          <p:nvSpPr>
            <p:cNvPr id="23614" name="Rectangle 58"/>
            <p:cNvSpPr>
              <a:spLocks noChangeArrowheads="1"/>
            </p:cNvSpPr>
            <p:nvPr/>
          </p:nvSpPr>
          <p:spPr bwMode="auto">
            <a:xfrm>
              <a:off x="3066" y="3357"/>
              <a:ext cx="18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100</a:t>
              </a:r>
              <a:endParaRPr lang="fr-FR" altLang="fr-FR" sz="1500" b="1"/>
            </a:p>
          </p:txBody>
        </p:sp>
      </p:grpSp>
      <p:sp>
        <p:nvSpPr>
          <p:cNvPr id="23556" name="Text Box 59"/>
          <p:cNvSpPr txBox="1">
            <a:spLocks noChangeArrowheads="1"/>
          </p:cNvSpPr>
          <p:nvPr/>
        </p:nvSpPr>
        <p:spPr bwMode="auto">
          <a:xfrm>
            <a:off x="5072063" y="6165850"/>
            <a:ext cx="9096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69" tIns="48984" rIns="97969" bIns="48984">
            <a:spAutoFit/>
          </a:bodyPr>
          <a:lstStyle>
            <a:lvl1pPr defTabSz="9794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900" b="1"/>
              <a:t>temps</a:t>
            </a:r>
          </a:p>
        </p:txBody>
      </p:sp>
      <p:sp>
        <p:nvSpPr>
          <p:cNvPr id="232508" name="Freeform 60"/>
          <p:cNvSpPr>
            <a:spLocks/>
          </p:cNvSpPr>
          <p:nvPr/>
        </p:nvSpPr>
        <p:spPr bwMode="auto">
          <a:xfrm>
            <a:off x="3621088" y="2663825"/>
            <a:ext cx="4464050" cy="3179763"/>
          </a:xfrm>
          <a:custGeom>
            <a:avLst/>
            <a:gdLst>
              <a:gd name="T0" fmla="*/ 2147483646 w 2812"/>
              <a:gd name="T1" fmla="*/ 2147483646 h 2003"/>
              <a:gd name="T2" fmla="*/ 2147483646 w 2812"/>
              <a:gd name="T3" fmla="*/ 2147483646 h 2003"/>
              <a:gd name="T4" fmla="*/ 2147483646 w 2812"/>
              <a:gd name="T5" fmla="*/ 2147483646 h 2003"/>
              <a:gd name="T6" fmla="*/ 2147483646 w 2812"/>
              <a:gd name="T7" fmla="*/ 2147483646 h 2003"/>
              <a:gd name="T8" fmla="*/ 2147483646 w 2812"/>
              <a:gd name="T9" fmla="*/ 2147483646 h 2003"/>
              <a:gd name="T10" fmla="*/ 2147483646 w 2812"/>
              <a:gd name="T11" fmla="*/ 2147483646 h 2003"/>
              <a:gd name="T12" fmla="*/ 2147483646 w 2812"/>
              <a:gd name="T13" fmla="*/ 2147483646 h 2003"/>
              <a:gd name="T14" fmla="*/ 2147483646 w 2812"/>
              <a:gd name="T15" fmla="*/ 2147483646 h 20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12" h="2003">
                <a:moveTo>
                  <a:pt x="29" y="2003"/>
                </a:moveTo>
                <a:cubicBezTo>
                  <a:pt x="30" y="1722"/>
                  <a:pt x="30" y="630"/>
                  <a:pt x="33" y="315"/>
                </a:cubicBezTo>
                <a:cubicBezTo>
                  <a:pt x="36" y="0"/>
                  <a:pt x="0" y="30"/>
                  <a:pt x="45" y="113"/>
                </a:cubicBezTo>
                <a:lnTo>
                  <a:pt x="301" y="815"/>
                </a:lnTo>
                <a:lnTo>
                  <a:pt x="575" y="1271"/>
                </a:lnTo>
                <a:lnTo>
                  <a:pt x="1137" y="1722"/>
                </a:lnTo>
                <a:lnTo>
                  <a:pt x="2812" y="1962"/>
                </a:lnTo>
                <a:lnTo>
                  <a:pt x="37" y="1962"/>
                </a:ln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8" name="Rectangle 6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12295" name="Rectangle 62"/>
          <p:cNvSpPr>
            <a:spLocks noChangeArrowheads="1"/>
          </p:cNvSpPr>
          <p:nvPr/>
        </p:nvSpPr>
        <p:spPr bwMode="auto">
          <a:xfrm>
            <a:off x="390525" y="1181100"/>
            <a:ext cx="50403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latin typeface="Arial" charset="0"/>
              </a:rPr>
              <a:t>Méthode de mesure (2) :</a:t>
            </a:r>
          </a:p>
        </p:txBody>
      </p:sp>
      <p:sp>
        <p:nvSpPr>
          <p:cNvPr id="232512" name="Rectangle 64"/>
          <p:cNvSpPr>
            <a:spLocks noChangeArrowheads="1"/>
          </p:cNvSpPr>
          <p:nvPr/>
        </p:nvSpPr>
        <p:spPr bwMode="auto">
          <a:xfrm>
            <a:off x="5072063" y="3068638"/>
            <a:ext cx="3384550" cy="8636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3600" b="1">
                <a:solidFill>
                  <a:schemeClr val="accent2"/>
                </a:solidFill>
              </a:rPr>
              <a:t>AUC</a:t>
            </a:r>
            <a:r>
              <a:rPr lang="fr-FR" altLang="fr-FR" sz="3600" b="1" baseline="-25000">
                <a:solidFill>
                  <a:schemeClr val="accent2"/>
                </a:solidFill>
              </a:rPr>
              <a:t>(plasma, sang)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12295" name="Rectangle 62"/>
          <p:cNvSpPr>
            <a:spLocks noChangeArrowheads="1"/>
          </p:cNvSpPr>
          <p:nvPr/>
        </p:nvSpPr>
        <p:spPr bwMode="auto">
          <a:xfrm>
            <a:off x="390525" y="3284538"/>
            <a:ext cx="50403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(2) Méthode de calcul :</a:t>
            </a:r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390525" y="1512888"/>
            <a:ext cx="33131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(1) Définition :</a:t>
            </a:r>
          </a:p>
        </p:txBody>
      </p: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390525" y="4797425"/>
            <a:ext cx="50403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(3) Modèle de clairance :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6716713" y="3284538"/>
          <a:ext cx="26035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Equation" r:id="rId4" imgW="1040948" imgH="431613" progId="Equation.DSMT4">
                  <p:embed/>
                </p:oleObj>
              </mc:Choice>
              <mc:Fallback>
                <p:oleObj name="Equation" r:id="rId4" imgW="1040948" imgH="431613" progId="Equation.DSMT4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716713" y="3284538"/>
                        <a:ext cx="2603500" cy="1044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5233988" y="1512888"/>
          <a:ext cx="40957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Equation" r:id="rId6" imgW="1637589" imgH="253890" progId="Equation.DSMT4">
                  <p:embed/>
                </p:oleObj>
              </mc:Choice>
              <mc:Fallback>
                <p:oleObj name="Equation" r:id="rId6" imgW="1637589" imgH="253890" progId="Equation.DSMT4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233988" y="1512888"/>
                        <a:ext cx="4095750" cy="635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Un modèle général pour la clairance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AutoShape 3"/>
          <p:cNvSpPr>
            <a:spLocks noChangeArrowheads="1"/>
          </p:cNvSpPr>
          <p:nvPr/>
        </p:nvSpPr>
        <p:spPr bwMode="auto">
          <a:xfrm>
            <a:off x="2063750" y="3033713"/>
            <a:ext cx="1273175" cy="673100"/>
          </a:xfrm>
          <a:prstGeom prst="rightArrow">
            <a:avLst>
              <a:gd name="adj1" fmla="val 75000"/>
              <a:gd name="adj2" fmla="val 9458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6607175" y="3109913"/>
            <a:ext cx="1187450" cy="522287"/>
          </a:xfrm>
          <a:prstGeom prst="rightArrow">
            <a:avLst>
              <a:gd name="adj1" fmla="val 50000"/>
              <a:gd name="adj2" fmla="val 11368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 rot="16200000" flipH="1">
            <a:off x="4520407" y="4483894"/>
            <a:ext cx="903287" cy="587375"/>
          </a:xfrm>
          <a:prstGeom prst="rightArrow">
            <a:avLst>
              <a:gd name="adj1" fmla="val 50000"/>
              <a:gd name="adj2" fmla="val 7689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701" name="Rectangle 18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14346" name="Rectangle 19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Modélisation de la vitesse d’extraction</a:t>
            </a:r>
          </a:p>
        </p:txBody>
      </p:sp>
      <p:grpSp>
        <p:nvGrpSpPr>
          <p:cNvPr id="146453" name="Group 21"/>
          <p:cNvGrpSpPr>
            <a:grpSpLocks/>
          </p:cNvGrpSpPr>
          <p:nvPr/>
        </p:nvGrpSpPr>
        <p:grpSpPr bwMode="auto">
          <a:xfrm>
            <a:off x="3521075" y="2951163"/>
            <a:ext cx="2901950" cy="838200"/>
            <a:chOff x="2218" y="1478"/>
            <a:chExt cx="1828" cy="528"/>
          </a:xfrm>
        </p:grpSpPr>
        <p:grpSp>
          <p:nvGrpSpPr>
            <p:cNvPr id="29709" name="Group 9"/>
            <p:cNvGrpSpPr>
              <a:grpSpLocks/>
            </p:cNvGrpSpPr>
            <p:nvPr/>
          </p:nvGrpSpPr>
          <p:grpSpPr bwMode="auto">
            <a:xfrm>
              <a:off x="2218" y="1478"/>
              <a:ext cx="1828" cy="528"/>
              <a:chOff x="2136" y="1560"/>
              <a:chExt cx="1760" cy="557"/>
            </a:xfrm>
          </p:grpSpPr>
          <p:sp>
            <p:nvSpPr>
              <p:cNvPr id="29711" name="Oval 10"/>
              <p:cNvSpPr>
                <a:spLocks noChangeArrowheads="1"/>
              </p:cNvSpPr>
              <p:nvPr/>
            </p:nvSpPr>
            <p:spPr bwMode="auto">
              <a:xfrm>
                <a:off x="3696" y="1564"/>
                <a:ext cx="200" cy="549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29712" name="Rectangle 11"/>
              <p:cNvSpPr>
                <a:spLocks noChangeArrowheads="1"/>
              </p:cNvSpPr>
              <p:nvPr/>
            </p:nvSpPr>
            <p:spPr bwMode="auto">
              <a:xfrm>
                <a:off x="2240" y="1564"/>
                <a:ext cx="1552" cy="549"/>
              </a:xfrm>
              <a:prstGeom prst="rect">
                <a:avLst/>
              </a:prstGeom>
              <a:solidFill>
                <a:srgbClr val="DADADA"/>
              </a:solidFill>
              <a:ln w="12700">
                <a:solidFill>
                  <a:srgbClr val="DADADA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29713" name="Line 12"/>
              <p:cNvSpPr>
                <a:spLocks noChangeShapeType="1"/>
              </p:cNvSpPr>
              <p:nvPr/>
            </p:nvSpPr>
            <p:spPr bwMode="auto">
              <a:xfrm>
                <a:off x="2240" y="1560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714" name="Line 13"/>
              <p:cNvSpPr>
                <a:spLocks noChangeShapeType="1"/>
              </p:cNvSpPr>
              <p:nvPr/>
            </p:nvSpPr>
            <p:spPr bwMode="auto">
              <a:xfrm>
                <a:off x="2240" y="2117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715" name="Oval 14"/>
              <p:cNvSpPr>
                <a:spLocks noChangeArrowheads="1"/>
              </p:cNvSpPr>
              <p:nvPr/>
            </p:nvSpPr>
            <p:spPr bwMode="auto">
              <a:xfrm>
                <a:off x="2136" y="1564"/>
                <a:ext cx="200" cy="5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29710" name="Text Box 20"/>
            <p:cNvSpPr txBox="1">
              <a:spLocks noChangeArrowheads="1"/>
            </p:cNvSpPr>
            <p:nvPr/>
          </p:nvSpPr>
          <p:spPr bwMode="auto">
            <a:xfrm>
              <a:off x="2514" y="1611"/>
              <a:ext cx="1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A50021"/>
                  </a:solidFill>
                </a:rPr>
                <a:t>Organe épurateur</a:t>
              </a:r>
            </a:p>
          </p:txBody>
        </p:sp>
      </p:grp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554038" y="2989263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" name="Équation" r:id="rId4" imgW="457002" imgH="304668" progId="Equation.3">
                  <p:embed/>
                </p:oleObj>
              </mc:Choice>
              <mc:Fallback>
                <p:oleObj name="Équation" r:id="rId4" imgW="457002" imgH="304668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8" y="2989263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t 2"/>
          <p:cNvGraphicFramePr>
            <a:graphicFrameLocks noChangeAspect="1"/>
          </p:cNvGraphicFramePr>
          <p:nvPr/>
        </p:nvGraphicFramePr>
        <p:xfrm>
          <a:off x="379413" y="1916113"/>
          <a:ext cx="3606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" name="Équation" r:id="rId6" imgW="1803400" imgH="304800" progId="Equation.3">
                  <p:embed/>
                </p:oleObj>
              </mc:Choice>
              <mc:Fallback>
                <p:oleObj name="Équation" r:id="rId6" imgW="1803400" imgH="3048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79413" y="1916113"/>
                        <a:ext cx="3606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8167688" y="2973388"/>
          <a:ext cx="1270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" name="Équation" r:id="rId8" imgW="507780" imgH="317362" progId="Equation.3">
                  <p:embed/>
                </p:oleObj>
              </mc:Choice>
              <mc:Fallback>
                <p:oleObj name="Équation" r:id="rId8" imgW="507780" imgH="317362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167688" y="2973388"/>
                        <a:ext cx="12700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5540375" y="4325938"/>
          <a:ext cx="22542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" name="Équation" r:id="rId10" imgW="901309" imgH="317362" progId="Equation.3">
                  <p:embed/>
                </p:oleObj>
              </mc:Choice>
              <mc:Fallback>
                <p:oleObj name="Équation" r:id="rId10" imgW="901309" imgH="317362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75" y="4325938"/>
                        <a:ext cx="22542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2135188" y="5661025"/>
          <a:ext cx="56515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" name="Équation" r:id="rId12" imgW="2260600" imgH="317500" progId="Equation.3">
                  <p:embed/>
                </p:oleObj>
              </mc:Choice>
              <mc:Fallback>
                <p:oleObj name="Équation" r:id="rId12" imgW="2260600" imgH="317500" progId="Equation.3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135188" y="5661025"/>
                        <a:ext cx="5651500" cy="79375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/>
      <p:bldP spid="146437" grpId="0" animBg="1"/>
      <p:bldP spid="1464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534988" y="2052638"/>
            <a:ext cx="6249987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1. par rapport à la vitesse d'entrée :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1185863" y="3062288"/>
            <a:ext cx="4333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/>
              <a:t>1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7958138" y="3062288"/>
            <a:ext cx="8651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/>
              <a:t>1-E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5386388" y="4437063"/>
            <a:ext cx="48101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/>
              <a:t>E</a:t>
            </a:r>
          </a:p>
        </p:txBody>
      </p:sp>
      <p:sp>
        <p:nvSpPr>
          <p:cNvPr id="31750" name="Rectangle 22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15372" name="Rectangle 23"/>
          <p:cNvSpPr>
            <a:spLocks noChangeArrowheads="1"/>
          </p:cNvSpPr>
          <p:nvPr/>
        </p:nvSpPr>
        <p:spPr bwMode="auto">
          <a:xfrm>
            <a:off x="390525" y="1181100"/>
            <a:ext cx="856932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Normalisation de la vitesse d’extraction</a:t>
            </a:r>
          </a:p>
        </p:txBody>
      </p:sp>
      <p:graphicFrame>
        <p:nvGraphicFramePr>
          <p:cNvPr id="31752" name="Objet 1"/>
          <p:cNvGraphicFramePr>
            <a:graphicFrameLocks noChangeAspect="1"/>
          </p:cNvGraphicFramePr>
          <p:nvPr/>
        </p:nvGraphicFramePr>
        <p:xfrm>
          <a:off x="6707188" y="1852613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" name="Équation" r:id="rId4" imgW="457002" imgH="304668" progId="Equation.3">
                  <p:embed/>
                </p:oleObj>
              </mc:Choice>
              <mc:Fallback>
                <p:oleObj name="Équation" r:id="rId4" imgW="457002" imgH="304668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707188" y="1852613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AutoShape 3"/>
          <p:cNvSpPr>
            <a:spLocks noChangeArrowheads="1"/>
          </p:cNvSpPr>
          <p:nvPr/>
        </p:nvSpPr>
        <p:spPr bwMode="auto">
          <a:xfrm>
            <a:off x="2063750" y="3033713"/>
            <a:ext cx="1273175" cy="673100"/>
          </a:xfrm>
          <a:prstGeom prst="rightArrow">
            <a:avLst>
              <a:gd name="adj1" fmla="val 75000"/>
              <a:gd name="adj2" fmla="val 9458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4" name="AutoShape 5"/>
          <p:cNvSpPr>
            <a:spLocks noChangeArrowheads="1"/>
          </p:cNvSpPr>
          <p:nvPr/>
        </p:nvSpPr>
        <p:spPr bwMode="auto">
          <a:xfrm>
            <a:off x="6607175" y="3109913"/>
            <a:ext cx="1187450" cy="522287"/>
          </a:xfrm>
          <a:prstGeom prst="rightArrow">
            <a:avLst>
              <a:gd name="adj1" fmla="val 50000"/>
              <a:gd name="adj2" fmla="val 11368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5" name="AutoShape 6"/>
          <p:cNvSpPr>
            <a:spLocks noChangeArrowheads="1"/>
          </p:cNvSpPr>
          <p:nvPr/>
        </p:nvSpPr>
        <p:spPr bwMode="auto">
          <a:xfrm rot="16200000" flipH="1">
            <a:off x="4520407" y="4483894"/>
            <a:ext cx="903287" cy="587375"/>
          </a:xfrm>
          <a:prstGeom prst="rightArrow">
            <a:avLst>
              <a:gd name="adj1" fmla="val 50000"/>
              <a:gd name="adj2" fmla="val 7689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31756" name="Group 21"/>
          <p:cNvGrpSpPr>
            <a:grpSpLocks/>
          </p:cNvGrpSpPr>
          <p:nvPr/>
        </p:nvGrpSpPr>
        <p:grpSpPr bwMode="auto">
          <a:xfrm>
            <a:off x="3521075" y="2951163"/>
            <a:ext cx="2901950" cy="838200"/>
            <a:chOff x="2218" y="1478"/>
            <a:chExt cx="1828" cy="528"/>
          </a:xfrm>
        </p:grpSpPr>
        <p:grpSp>
          <p:nvGrpSpPr>
            <p:cNvPr id="31761" name="Group 9"/>
            <p:cNvGrpSpPr>
              <a:grpSpLocks/>
            </p:cNvGrpSpPr>
            <p:nvPr/>
          </p:nvGrpSpPr>
          <p:grpSpPr bwMode="auto">
            <a:xfrm>
              <a:off x="2218" y="1478"/>
              <a:ext cx="1828" cy="528"/>
              <a:chOff x="2136" y="1560"/>
              <a:chExt cx="1760" cy="557"/>
            </a:xfrm>
          </p:grpSpPr>
          <p:sp>
            <p:nvSpPr>
              <p:cNvPr id="31763" name="Oval 10"/>
              <p:cNvSpPr>
                <a:spLocks noChangeArrowheads="1"/>
              </p:cNvSpPr>
              <p:nvPr/>
            </p:nvSpPr>
            <p:spPr bwMode="auto">
              <a:xfrm>
                <a:off x="3696" y="1564"/>
                <a:ext cx="200" cy="549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1764" name="Rectangle 11"/>
              <p:cNvSpPr>
                <a:spLocks noChangeArrowheads="1"/>
              </p:cNvSpPr>
              <p:nvPr/>
            </p:nvSpPr>
            <p:spPr bwMode="auto">
              <a:xfrm>
                <a:off x="2240" y="1564"/>
                <a:ext cx="1552" cy="549"/>
              </a:xfrm>
              <a:prstGeom prst="rect">
                <a:avLst/>
              </a:prstGeom>
              <a:solidFill>
                <a:srgbClr val="DADADA"/>
              </a:solidFill>
              <a:ln w="12700">
                <a:solidFill>
                  <a:srgbClr val="DADADA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1765" name="Line 12"/>
              <p:cNvSpPr>
                <a:spLocks noChangeShapeType="1"/>
              </p:cNvSpPr>
              <p:nvPr/>
            </p:nvSpPr>
            <p:spPr bwMode="auto">
              <a:xfrm>
                <a:off x="2240" y="1560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766" name="Line 13"/>
              <p:cNvSpPr>
                <a:spLocks noChangeShapeType="1"/>
              </p:cNvSpPr>
              <p:nvPr/>
            </p:nvSpPr>
            <p:spPr bwMode="auto">
              <a:xfrm>
                <a:off x="2240" y="2117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767" name="Oval 14"/>
              <p:cNvSpPr>
                <a:spLocks noChangeArrowheads="1"/>
              </p:cNvSpPr>
              <p:nvPr/>
            </p:nvSpPr>
            <p:spPr bwMode="auto">
              <a:xfrm>
                <a:off x="2136" y="1564"/>
                <a:ext cx="200" cy="5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31762" name="Text Box 20"/>
            <p:cNvSpPr txBox="1">
              <a:spLocks noChangeArrowheads="1"/>
            </p:cNvSpPr>
            <p:nvPr/>
          </p:nvSpPr>
          <p:spPr bwMode="auto">
            <a:xfrm>
              <a:off x="2514" y="1611"/>
              <a:ext cx="1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A50021"/>
                  </a:solidFill>
                </a:rPr>
                <a:t>Organe épurateur</a:t>
              </a:r>
            </a:p>
          </p:txBody>
        </p:sp>
      </p:grpSp>
      <p:graphicFrame>
        <p:nvGraphicFramePr>
          <p:cNvPr id="38" name="Objet 37"/>
          <p:cNvGraphicFramePr>
            <a:graphicFrameLocks noChangeAspect="1"/>
          </p:cNvGraphicFramePr>
          <p:nvPr/>
        </p:nvGraphicFramePr>
        <p:xfrm>
          <a:off x="554038" y="2989263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" name="Équation" r:id="rId6" imgW="457002" imgH="304668" progId="Equation.3">
                  <p:embed/>
                </p:oleObj>
              </mc:Choice>
              <mc:Fallback>
                <p:oleObj name="Équation" r:id="rId6" imgW="457002" imgH="304668" progId="Equation.3">
                  <p:embed/>
                  <p:pic>
                    <p:nvPicPr>
                      <p:cNvPr id="0" name="Obje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8" y="2989263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/>
        </p:nvGraphicFramePr>
        <p:xfrm>
          <a:off x="8167688" y="2973388"/>
          <a:ext cx="1270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5" name="Équation" r:id="rId7" imgW="507780" imgH="317362" progId="Equation.3">
                  <p:embed/>
                </p:oleObj>
              </mc:Choice>
              <mc:Fallback>
                <p:oleObj name="Équation" r:id="rId7" imgW="507780" imgH="317362" progId="Equation.3">
                  <p:embed/>
                  <p:pic>
                    <p:nvPicPr>
                      <p:cNvPr id="0" name="Obje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167688" y="2973388"/>
                        <a:ext cx="12700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 39"/>
          <p:cNvGraphicFramePr>
            <a:graphicFrameLocks noChangeAspect="1"/>
          </p:cNvGraphicFramePr>
          <p:nvPr/>
        </p:nvGraphicFramePr>
        <p:xfrm>
          <a:off x="5540375" y="4325938"/>
          <a:ext cx="22542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6" name="Équation" r:id="rId9" imgW="901309" imgH="317362" progId="Equation.3">
                  <p:embed/>
                </p:oleObj>
              </mc:Choice>
              <mc:Fallback>
                <p:oleObj name="Équation" r:id="rId9" imgW="901309" imgH="317362" progId="Equation.3">
                  <p:embed/>
                  <p:pic>
                    <p:nvPicPr>
                      <p:cNvPr id="0" name="Obje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75" y="4325938"/>
                        <a:ext cx="22542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912938" y="5518150"/>
          <a:ext cx="6096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7" name="Équation" r:id="rId11" imgW="2438400" imgH="431800" progId="Equation.3">
                  <p:embed/>
                </p:oleObj>
              </mc:Choice>
              <mc:Fallback>
                <p:oleObj name="Équation" r:id="rId11" imgW="2438400" imgH="4318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912938" y="5518150"/>
                        <a:ext cx="6096000" cy="1079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/>
      <p:bldP spid="148488" grpId="0"/>
      <p:bldP spid="1484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534988" y="2052638"/>
            <a:ext cx="73390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2. par rapport à la concentration d'entrée :</a:t>
            </a:r>
          </a:p>
        </p:txBody>
      </p:sp>
      <p:sp>
        <p:nvSpPr>
          <p:cNvPr id="33795" name="Rectangle 22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15372" name="Rectangle 23"/>
          <p:cNvSpPr>
            <a:spLocks noChangeArrowheads="1"/>
          </p:cNvSpPr>
          <p:nvPr/>
        </p:nvSpPr>
        <p:spPr bwMode="auto">
          <a:xfrm>
            <a:off x="390525" y="1181100"/>
            <a:ext cx="856932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Normalisation de la vitesse d’extraction</a:t>
            </a:r>
          </a:p>
        </p:txBody>
      </p:sp>
      <p:graphicFrame>
        <p:nvGraphicFramePr>
          <p:cNvPr id="33797" name="Objet 1"/>
          <p:cNvGraphicFramePr>
            <a:graphicFrameLocks noChangeAspect="1"/>
          </p:cNvGraphicFramePr>
          <p:nvPr/>
        </p:nvGraphicFramePr>
        <p:xfrm>
          <a:off x="7807325" y="2097088"/>
          <a:ext cx="571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2" name="Équation" r:id="rId4" imgW="228501" imgH="215806" progId="Equation.3">
                  <p:embed/>
                </p:oleObj>
              </mc:Choice>
              <mc:Fallback>
                <p:oleObj name="Équation" r:id="rId4" imgW="228501" imgH="215806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807325" y="2097088"/>
                        <a:ext cx="571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AutoShape 3"/>
          <p:cNvSpPr>
            <a:spLocks noChangeArrowheads="1"/>
          </p:cNvSpPr>
          <p:nvPr/>
        </p:nvSpPr>
        <p:spPr bwMode="auto">
          <a:xfrm>
            <a:off x="2063750" y="3033713"/>
            <a:ext cx="1273175" cy="673100"/>
          </a:xfrm>
          <a:prstGeom prst="rightArrow">
            <a:avLst>
              <a:gd name="adj1" fmla="val 75000"/>
              <a:gd name="adj2" fmla="val 9458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3799" name="AutoShape 5"/>
          <p:cNvSpPr>
            <a:spLocks noChangeArrowheads="1"/>
          </p:cNvSpPr>
          <p:nvPr/>
        </p:nvSpPr>
        <p:spPr bwMode="auto">
          <a:xfrm>
            <a:off x="6607175" y="3109913"/>
            <a:ext cx="1187450" cy="522287"/>
          </a:xfrm>
          <a:prstGeom prst="rightArrow">
            <a:avLst>
              <a:gd name="adj1" fmla="val 50000"/>
              <a:gd name="adj2" fmla="val 11368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3800" name="AutoShape 6"/>
          <p:cNvSpPr>
            <a:spLocks noChangeArrowheads="1"/>
          </p:cNvSpPr>
          <p:nvPr/>
        </p:nvSpPr>
        <p:spPr bwMode="auto">
          <a:xfrm rot="16200000" flipH="1">
            <a:off x="4520407" y="4483894"/>
            <a:ext cx="903287" cy="587375"/>
          </a:xfrm>
          <a:prstGeom prst="rightArrow">
            <a:avLst>
              <a:gd name="adj1" fmla="val 50000"/>
              <a:gd name="adj2" fmla="val 7689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33801" name="Group 21"/>
          <p:cNvGrpSpPr>
            <a:grpSpLocks/>
          </p:cNvGrpSpPr>
          <p:nvPr/>
        </p:nvGrpSpPr>
        <p:grpSpPr bwMode="auto">
          <a:xfrm>
            <a:off x="3521075" y="2951163"/>
            <a:ext cx="2901950" cy="838200"/>
            <a:chOff x="2218" y="1478"/>
            <a:chExt cx="1828" cy="528"/>
          </a:xfrm>
        </p:grpSpPr>
        <p:grpSp>
          <p:nvGrpSpPr>
            <p:cNvPr id="33809" name="Group 9"/>
            <p:cNvGrpSpPr>
              <a:grpSpLocks/>
            </p:cNvGrpSpPr>
            <p:nvPr/>
          </p:nvGrpSpPr>
          <p:grpSpPr bwMode="auto">
            <a:xfrm>
              <a:off x="2218" y="1478"/>
              <a:ext cx="1828" cy="528"/>
              <a:chOff x="2136" y="1560"/>
              <a:chExt cx="1760" cy="557"/>
            </a:xfrm>
          </p:grpSpPr>
          <p:sp>
            <p:nvSpPr>
              <p:cNvPr id="33811" name="Oval 10"/>
              <p:cNvSpPr>
                <a:spLocks noChangeArrowheads="1"/>
              </p:cNvSpPr>
              <p:nvPr/>
            </p:nvSpPr>
            <p:spPr bwMode="auto">
              <a:xfrm>
                <a:off x="3696" y="1564"/>
                <a:ext cx="200" cy="549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3812" name="Rectangle 11"/>
              <p:cNvSpPr>
                <a:spLocks noChangeArrowheads="1"/>
              </p:cNvSpPr>
              <p:nvPr/>
            </p:nvSpPr>
            <p:spPr bwMode="auto">
              <a:xfrm>
                <a:off x="2240" y="1564"/>
                <a:ext cx="1552" cy="549"/>
              </a:xfrm>
              <a:prstGeom prst="rect">
                <a:avLst/>
              </a:prstGeom>
              <a:solidFill>
                <a:srgbClr val="DADADA"/>
              </a:solidFill>
              <a:ln w="12700">
                <a:solidFill>
                  <a:srgbClr val="DADADA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3813" name="Line 12"/>
              <p:cNvSpPr>
                <a:spLocks noChangeShapeType="1"/>
              </p:cNvSpPr>
              <p:nvPr/>
            </p:nvSpPr>
            <p:spPr bwMode="auto">
              <a:xfrm>
                <a:off x="2240" y="1560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814" name="Line 13"/>
              <p:cNvSpPr>
                <a:spLocks noChangeShapeType="1"/>
              </p:cNvSpPr>
              <p:nvPr/>
            </p:nvSpPr>
            <p:spPr bwMode="auto">
              <a:xfrm>
                <a:off x="2240" y="2117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815" name="Oval 14"/>
              <p:cNvSpPr>
                <a:spLocks noChangeArrowheads="1"/>
              </p:cNvSpPr>
              <p:nvPr/>
            </p:nvSpPr>
            <p:spPr bwMode="auto">
              <a:xfrm>
                <a:off x="2136" y="1564"/>
                <a:ext cx="200" cy="5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33810" name="Text Box 20"/>
            <p:cNvSpPr txBox="1">
              <a:spLocks noChangeArrowheads="1"/>
            </p:cNvSpPr>
            <p:nvPr/>
          </p:nvSpPr>
          <p:spPr bwMode="auto">
            <a:xfrm>
              <a:off x="2514" y="1611"/>
              <a:ext cx="1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A50021"/>
                  </a:solidFill>
                </a:rPr>
                <a:t>Organe épurateur</a:t>
              </a:r>
            </a:p>
          </p:txBody>
        </p:sp>
      </p:grpSp>
      <p:graphicFrame>
        <p:nvGraphicFramePr>
          <p:cNvPr id="38" name="Objet 37"/>
          <p:cNvGraphicFramePr>
            <a:graphicFrameLocks noChangeAspect="1"/>
          </p:cNvGraphicFramePr>
          <p:nvPr/>
        </p:nvGraphicFramePr>
        <p:xfrm>
          <a:off x="554038" y="2989263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3" name="Équation" r:id="rId6" imgW="457002" imgH="304668" progId="Equation.3">
                  <p:embed/>
                </p:oleObj>
              </mc:Choice>
              <mc:Fallback>
                <p:oleObj name="Équation" r:id="rId6" imgW="457002" imgH="304668" progId="Equation.3">
                  <p:embed/>
                  <p:pic>
                    <p:nvPicPr>
                      <p:cNvPr id="0" name="Obje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8" y="2989263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/>
        </p:nvGraphicFramePr>
        <p:xfrm>
          <a:off x="8167688" y="2973388"/>
          <a:ext cx="1270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4" name="Équation" r:id="rId8" imgW="507780" imgH="317362" progId="Equation.3">
                  <p:embed/>
                </p:oleObj>
              </mc:Choice>
              <mc:Fallback>
                <p:oleObj name="Équation" r:id="rId8" imgW="507780" imgH="317362" progId="Equation.3">
                  <p:embed/>
                  <p:pic>
                    <p:nvPicPr>
                      <p:cNvPr id="0" name="Obje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167688" y="2973388"/>
                        <a:ext cx="12700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 39"/>
          <p:cNvGraphicFramePr>
            <a:graphicFrameLocks noChangeAspect="1"/>
          </p:cNvGraphicFramePr>
          <p:nvPr/>
        </p:nvGraphicFramePr>
        <p:xfrm>
          <a:off x="5540375" y="4325938"/>
          <a:ext cx="22542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5" name="Équation" r:id="rId10" imgW="901309" imgH="317362" progId="Equation.3">
                  <p:embed/>
                </p:oleObj>
              </mc:Choice>
              <mc:Fallback>
                <p:oleObj name="Équation" r:id="rId10" imgW="901309" imgH="317362" progId="Equation.3">
                  <p:embed/>
                  <p:pic>
                    <p:nvPicPr>
                      <p:cNvPr id="0" name="Obje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75" y="4325938"/>
                        <a:ext cx="22542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3246438" y="5676900"/>
          <a:ext cx="3429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6" name="Équation" r:id="rId12" imgW="1371600" imgH="304800" progId="Equation.3">
                  <p:embed/>
                </p:oleObj>
              </mc:Choice>
              <mc:Fallback>
                <p:oleObj name="Équation" r:id="rId12" imgW="1371600" imgH="3048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246438" y="5676900"/>
                        <a:ext cx="3429000" cy="7620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536575" y="2990850"/>
          <a:ext cx="476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7" name="Équation" r:id="rId14" imgW="190417" imgH="304668" progId="Equation.3">
                  <p:embed/>
                </p:oleObj>
              </mc:Choice>
              <mc:Fallback>
                <p:oleObj name="Équation" r:id="rId14" imgW="190417" imgH="304668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36575" y="2990850"/>
                        <a:ext cx="4762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5616575" y="4325938"/>
          <a:ext cx="952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8" name="Équation" r:id="rId16" imgW="380835" imgH="304668" progId="Equation.3">
                  <p:embed/>
                </p:oleObj>
              </mc:Choice>
              <mc:Fallback>
                <p:oleObj name="Équation" r:id="rId16" imgW="380835" imgH="304668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616575" y="4325938"/>
                        <a:ext cx="952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8197850" y="2995613"/>
          <a:ext cx="1524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9" name="Équation" r:id="rId18" imgW="609336" imgH="304668" progId="Equation.3">
                  <p:embed/>
                </p:oleObj>
              </mc:Choice>
              <mc:Fallback>
                <p:oleObj name="Équation" r:id="rId18" imgW="609336" imgH="304668" progId="Equation.3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197850" y="2995613"/>
                        <a:ext cx="1524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243388" y="2063750"/>
            <a:ext cx="1817687" cy="673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81350" y="3740150"/>
            <a:ext cx="3941763" cy="9032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33900" y="2190750"/>
            <a:ext cx="1165225" cy="4667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Coeur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460750" y="3790950"/>
            <a:ext cx="3290888" cy="8270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organes épurateurs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(foie, rein, autres)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2203450" y="2286000"/>
            <a:ext cx="2039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2493963" y="2514600"/>
            <a:ext cx="1749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6061075" y="2286000"/>
            <a:ext cx="2039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6061075" y="2514600"/>
            <a:ext cx="1749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2500313" y="2520950"/>
            <a:ext cx="0" cy="36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2211388" y="2292350"/>
            <a:ext cx="0" cy="59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7804150" y="2520950"/>
            <a:ext cx="0" cy="36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8094663" y="2292350"/>
            <a:ext cx="0" cy="59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2217738" y="2825750"/>
            <a:ext cx="276225" cy="139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7810500" y="2825750"/>
            <a:ext cx="277813" cy="139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>
            <a:off x="2301875" y="4267200"/>
            <a:ext cx="879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2308225" y="2965450"/>
            <a:ext cx="0" cy="130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7997825" y="2978150"/>
            <a:ext cx="0" cy="1208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H="1">
            <a:off x="7218363" y="4191000"/>
            <a:ext cx="7858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5103813" y="4654550"/>
            <a:ext cx="0" cy="520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61" name="Rectangle 2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17430" name="Rectangle 25"/>
          <p:cNvSpPr>
            <a:spLocks noChangeArrowheads="1"/>
          </p:cNvSpPr>
          <p:nvPr/>
        </p:nvSpPr>
        <p:spPr bwMode="auto">
          <a:xfrm>
            <a:off x="390525" y="1181100"/>
            <a:ext cx="7632700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Modélisation de la clairance corporelle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336800" y="5516563"/>
          <a:ext cx="5461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Équation" r:id="rId4" imgW="2184400" imgH="330200" progId="Equation.3">
                  <p:embed/>
                </p:oleObj>
              </mc:Choice>
              <mc:Fallback>
                <p:oleObj name="Équation" r:id="rId4" imgW="2184400" imgH="33020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336800" y="5516563"/>
                        <a:ext cx="546100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263195" name="Rectangle 27"/>
          <p:cNvSpPr>
            <a:spLocks noChangeArrowheads="1"/>
          </p:cNvSpPr>
          <p:nvPr/>
        </p:nvSpPr>
        <p:spPr bwMode="auto">
          <a:xfrm>
            <a:off x="247650" y="2392363"/>
            <a:ext cx="986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La valeur maximale d’une clairance est un débit sanguin physiologique</a:t>
            </a:r>
          </a:p>
        </p:txBody>
      </p:sp>
      <p:graphicFrame>
        <p:nvGraphicFramePr>
          <p:cNvPr id="37894" name="Objet 1"/>
          <p:cNvGraphicFramePr>
            <a:graphicFrameLocks noChangeAspect="1"/>
          </p:cNvGraphicFramePr>
          <p:nvPr/>
        </p:nvGraphicFramePr>
        <p:xfrm>
          <a:off x="6007100" y="1268413"/>
          <a:ext cx="36512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0" name="Équation" r:id="rId4" imgW="1459866" imgH="330057" progId="Equation.3">
                  <p:embed/>
                </p:oleObj>
              </mc:Choice>
              <mc:Fallback>
                <p:oleObj name="Équation" r:id="rId4" imgW="1459866" imgH="330057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007100" y="1268413"/>
                        <a:ext cx="365125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t 2"/>
          <p:cNvGraphicFramePr>
            <a:graphicFrameLocks noChangeAspect="1"/>
          </p:cNvGraphicFramePr>
          <p:nvPr/>
        </p:nvGraphicFramePr>
        <p:xfrm>
          <a:off x="798513" y="1268413"/>
          <a:ext cx="3556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Équation" r:id="rId6" imgW="1422400" imgH="330200" progId="Equation.3">
                  <p:embed/>
                </p:oleObj>
              </mc:Choice>
              <mc:Fallback>
                <p:oleObj name="Équation" r:id="rId6" imgW="1422400" imgH="3302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98513" y="1268413"/>
                        <a:ext cx="355600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08D1EDB2-75DF-42B7-839C-B9FFD1E4181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898" y="3602619"/>
            <a:ext cx="2592288" cy="350289"/>
          </a:xfrm>
          <a:prstGeom prst="rect">
            <a:avLst/>
          </a:prstGeom>
          <a:blipFill>
            <a:blip r:embed="rId8"/>
            <a:stretch>
              <a:fillRect l="-1882" t="-10526" b="-2631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8CB7CC-30F6-4C0D-BB0F-62F40849E84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1572" y="3633397"/>
            <a:ext cx="2592288" cy="319511"/>
          </a:xfrm>
          <a:prstGeom prst="rect">
            <a:avLst/>
          </a:prstGeom>
          <a:blipFill>
            <a:blip r:embed="rId9"/>
            <a:stretch>
              <a:fillRect l="-3529" t="-11538" b="-2884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2AA6AE-4156-4491-B347-0CB0A4F32C4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898" y="4313266"/>
            <a:ext cx="2403673" cy="350289"/>
          </a:xfrm>
          <a:prstGeom prst="rect">
            <a:avLst/>
          </a:prstGeom>
          <a:blipFill>
            <a:blip r:embed="rId10"/>
            <a:stretch>
              <a:fillRect l="-2792" t="-10526" b="-2631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68C7D6-AB76-4F07-BF14-F91044186A8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1572" y="4344044"/>
            <a:ext cx="2807816" cy="340029"/>
          </a:xfrm>
          <a:prstGeom prst="rect">
            <a:avLst/>
          </a:prstGeom>
          <a:blipFill>
            <a:blip r:embed="rId11"/>
            <a:stretch>
              <a:fillRect l="-3254" t="-10909" b="-2363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71708D-4432-4AB9-8A2C-73773999F1B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898" y="5080033"/>
            <a:ext cx="3744416" cy="350289"/>
          </a:xfrm>
          <a:prstGeom prst="rect">
            <a:avLst/>
          </a:prstGeom>
          <a:blipFill>
            <a:blip r:embed="rId12"/>
            <a:stretch>
              <a:fillRect l="-2443" t="-8621" b="-25862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9991FA2-B7FE-480A-B64E-43672620D59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1572" y="5110811"/>
            <a:ext cx="3434730" cy="350289"/>
          </a:xfrm>
          <a:prstGeom prst="rect">
            <a:avLst/>
          </a:prstGeom>
          <a:blipFill>
            <a:blip r:embed="rId13"/>
            <a:stretch>
              <a:fillRect l="-2660" t="-8621" b="-24138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263190" name="Rectangle 22"/>
          <p:cNvSpPr>
            <a:spLocks noChangeArrowheads="1"/>
          </p:cNvSpPr>
          <p:nvPr/>
        </p:nvSpPr>
        <p:spPr bwMode="auto">
          <a:xfrm>
            <a:off x="247650" y="3789363"/>
            <a:ext cx="986472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Une clairance sera qualifiée de forte ou faible par comparaison à sa valeur maximale possible</a:t>
            </a:r>
          </a:p>
          <a:p>
            <a:pPr lvl="1" eaLnBrk="1" hangingPunct="1"/>
            <a:r>
              <a:rPr lang="fr-BE" altLang="fr-FR" sz="2400"/>
              <a:t> c’est-à-dire par le calcul du coefficient d’extraction</a:t>
            </a:r>
          </a:p>
        </p:txBody>
      </p:sp>
      <p:sp>
        <p:nvSpPr>
          <p:cNvPr id="263195" name="Rectangle 27"/>
          <p:cNvSpPr>
            <a:spLocks noChangeArrowheads="1"/>
          </p:cNvSpPr>
          <p:nvPr/>
        </p:nvSpPr>
        <p:spPr bwMode="auto">
          <a:xfrm>
            <a:off x="247650" y="2392363"/>
            <a:ext cx="986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La valeur maximale d’une clairance est un débit sanguin physiologique</a:t>
            </a:r>
          </a:p>
        </p:txBody>
      </p:sp>
      <p:sp>
        <p:nvSpPr>
          <p:cNvPr id="263196" name="Rectangle 28"/>
          <p:cNvSpPr>
            <a:spLocks noChangeArrowheads="1"/>
          </p:cNvSpPr>
          <p:nvPr/>
        </p:nvSpPr>
        <p:spPr bwMode="auto">
          <a:xfrm>
            <a:off x="247650" y="5487988"/>
            <a:ext cx="98647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Une capacité d’extraction identique conduit à des valeurs de clairance différentes selon les espèces </a:t>
            </a:r>
          </a:p>
        </p:txBody>
      </p:sp>
      <p:graphicFrame>
        <p:nvGraphicFramePr>
          <p:cNvPr id="37894" name="Objet 1"/>
          <p:cNvGraphicFramePr>
            <a:graphicFrameLocks noChangeAspect="1"/>
          </p:cNvGraphicFramePr>
          <p:nvPr/>
        </p:nvGraphicFramePr>
        <p:xfrm>
          <a:off x="6007100" y="1268413"/>
          <a:ext cx="36512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4" name="Équation" r:id="rId4" imgW="1459866" imgH="330057" progId="Equation.3">
                  <p:embed/>
                </p:oleObj>
              </mc:Choice>
              <mc:Fallback>
                <p:oleObj name="Équation" r:id="rId4" imgW="1459866" imgH="330057" progId="Equation.3">
                  <p:embed/>
                  <p:pic>
                    <p:nvPicPr>
                      <p:cNvPr id="37894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007100" y="1268413"/>
                        <a:ext cx="365125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t 2"/>
          <p:cNvGraphicFramePr>
            <a:graphicFrameLocks noChangeAspect="1"/>
          </p:cNvGraphicFramePr>
          <p:nvPr/>
        </p:nvGraphicFramePr>
        <p:xfrm>
          <a:off x="798513" y="1268413"/>
          <a:ext cx="3556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5" name="Équation" r:id="rId6" imgW="1422400" imgH="330200" progId="Equation.3">
                  <p:embed/>
                </p:oleObj>
              </mc:Choice>
              <mc:Fallback>
                <p:oleObj name="Équation" r:id="rId6" imgW="1422400" imgH="330200" progId="Equation.3">
                  <p:embed/>
                  <p:pic>
                    <p:nvPicPr>
                      <p:cNvPr id="37895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98513" y="1268413"/>
                        <a:ext cx="355600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2839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4657725" y="1196975"/>
            <a:ext cx="5262563" cy="5327650"/>
            <a:chOff x="1383" y="754"/>
            <a:chExt cx="2947" cy="3356"/>
          </a:xfrm>
        </p:grpSpPr>
        <p:grpSp>
          <p:nvGrpSpPr>
            <p:cNvPr id="39942" name="Group 3"/>
            <p:cNvGrpSpPr>
              <a:grpSpLocks/>
            </p:cNvGrpSpPr>
            <p:nvPr/>
          </p:nvGrpSpPr>
          <p:grpSpPr bwMode="auto">
            <a:xfrm>
              <a:off x="1516" y="1344"/>
              <a:ext cx="2589" cy="2268"/>
              <a:chOff x="295" y="1842"/>
              <a:chExt cx="2589" cy="2268"/>
            </a:xfrm>
          </p:grpSpPr>
          <p:grpSp>
            <p:nvGrpSpPr>
              <p:cNvPr id="39988" name="Group 4"/>
              <p:cNvGrpSpPr>
                <a:grpSpLocks/>
              </p:cNvGrpSpPr>
              <p:nvPr/>
            </p:nvGrpSpPr>
            <p:grpSpPr bwMode="auto">
              <a:xfrm>
                <a:off x="340" y="2113"/>
                <a:ext cx="2544" cy="1476"/>
                <a:chOff x="562" y="1327"/>
                <a:chExt cx="4405" cy="2557"/>
              </a:xfrm>
            </p:grpSpPr>
            <p:grpSp>
              <p:nvGrpSpPr>
                <p:cNvPr id="39991" name="Group 5"/>
                <p:cNvGrpSpPr>
                  <a:grpSpLocks/>
                </p:cNvGrpSpPr>
                <p:nvPr/>
              </p:nvGrpSpPr>
              <p:grpSpPr bwMode="auto">
                <a:xfrm>
                  <a:off x="562" y="1327"/>
                  <a:ext cx="4379" cy="2557"/>
                  <a:chOff x="562" y="1327"/>
                  <a:chExt cx="4379" cy="2557"/>
                </a:xfrm>
              </p:grpSpPr>
              <p:pic>
                <p:nvPicPr>
                  <p:cNvPr id="39993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blackWhite">
                  <a:xfrm>
                    <a:off x="562" y="1327"/>
                    <a:ext cx="4379" cy="24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bg1"/>
                            </a:gs>
                            <a:gs pos="100000">
                              <a:srgbClr val="FFFFFF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accent1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9994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702" y="3294"/>
                    <a:ext cx="3584" cy="5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fr-FR" altLang="fr-FR" sz="1800"/>
                  </a:p>
                </p:txBody>
              </p:sp>
            </p:grpSp>
            <p:sp>
              <p:nvSpPr>
                <p:cNvPr id="39992" name="Rectangle 8"/>
                <p:cNvSpPr>
                  <a:spLocks noChangeArrowheads="1"/>
                </p:cNvSpPr>
                <p:nvPr/>
              </p:nvSpPr>
              <p:spPr bwMode="auto">
                <a:xfrm>
                  <a:off x="3923" y="2296"/>
                  <a:ext cx="1044" cy="8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</p:grpSp>
          <p:sp>
            <p:nvSpPr>
              <p:cNvPr id="39989" name="Rectangle 9"/>
              <p:cNvSpPr>
                <a:spLocks noChangeArrowheads="1"/>
              </p:cNvSpPr>
              <p:nvPr/>
            </p:nvSpPr>
            <p:spPr bwMode="auto">
              <a:xfrm>
                <a:off x="748" y="1842"/>
                <a:ext cx="1814" cy="2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9990" name="Rectangle 10"/>
              <p:cNvSpPr>
                <a:spLocks noChangeArrowheads="1"/>
              </p:cNvSpPr>
              <p:nvPr/>
            </p:nvSpPr>
            <p:spPr bwMode="auto">
              <a:xfrm>
                <a:off x="295" y="2387"/>
                <a:ext cx="861" cy="8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39943" name="Group 11"/>
            <p:cNvGrpSpPr>
              <a:grpSpLocks/>
            </p:cNvGrpSpPr>
            <p:nvPr/>
          </p:nvGrpSpPr>
          <p:grpSpPr bwMode="auto">
            <a:xfrm>
              <a:off x="1383" y="754"/>
              <a:ext cx="2947" cy="3356"/>
              <a:chOff x="1383" y="754"/>
              <a:chExt cx="2947" cy="3356"/>
            </a:xfrm>
          </p:grpSpPr>
          <p:sp>
            <p:nvSpPr>
              <p:cNvPr id="39944" name="Oval 12"/>
              <p:cNvSpPr>
                <a:spLocks noChangeArrowheads="1"/>
              </p:cNvSpPr>
              <p:nvPr/>
            </p:nvSpPr>
            <p:spPr bwMode="auto">
              <a:xfrm>
                <a:off x="2743" y="776"/>
                <a:ext cx="772" cy="363"/>
              </a:xfrm>
              <a:prstGeom prst="ellipse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Echanges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gazeux</a:t>
                </a:r>
              </a:p>
            </p:txBody>
          </p:sp>
          <p:sp>
            <p:nvSpPr>
              <p:cNvPr id="39945" name="AutoShape 13"/>
              <p:cNvSpPr>
                <a:spLocks noChangeArrowheads="1"/>
              </p:cNvSpPr>
              <p:nvPr/>
            </p:nvSpPr>
            <p:spPr bwMode="auto">
              <a:xfrm>
                <a:off x="1383" y="754"/>
                <a:ext cx="907" cy="408"/>
              </a:xfrm>
              <a:prstGeom prst="cloudCallout">
                <a:avLst>
                  <a:gd name="adj1" fmla="val 37208"/>
                  <a:gd name="adj2" fmla="val 14463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Inhalation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exhalation</a:t>
                </a:r>
              </a:p>
            </p:txBody>
          </p:sp>
          <p:grpSp>
            <p:nvGrpSpPr>
              <p:cNvPr id="39946" name="Group 14"/>
              <p:cNvGrpSpPr>
                <a:grpSpLocks noChangeAspect="1"/>
              </p:cNvGrpSpPr>
              <p:nvPr/>
            </p:nvGrpSpPr>
            <p:grpSpPr bwMode="auto">
              <a:xfrm>
                <a:off x="1791" y="1425"/>
                <a:ext cx="2539" cy="2685"/>
                <a:chOff x="2245" y="935"/>
                <a:chExt cx="3174" cy="3357"/>
              </a:xfrm>
            </p:grpSpPr>
            <p:sp>
              <p:nvSpPr>
                <p:cNvPr id="39953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830" y="3339"/>
                  <a:ext cx="454" cy="18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/>
                    <a:t>Urine</a:t>
                  </a:r>
                </a:p>
              </p:txBody>
            </p:sp>
            <p:sp>
              <p:nvSpPr>
                <p:cNvPr id="39954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3975"/>
                  <a:ext cx="861" cy="181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/>
                    <a:t>Métabolisme</a:t>
                  </a:r>
                </a:p>
              </p:txBody>
            </p:sp>
            <p:grpSp>
              <p:nvGrpSpPr>
                <p:cNvPr id="39955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3288" y="935"/>
                  <a:ext cx="1270" cy="3039"/>
                  <a:chOff x="3288" y="1026"/>
                  <a:chExt cx="1270" cy="3039"/>
                </a:xfrm>
              </p:grpSpPr>
              <p:sp>
                <p:nvSpPr>
                  <p:cNvPr id="39968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3747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Foie</a:t>
                    </a:r>
                  </a:p>
                </p:txBody>
              </p:sp>
              <p:sp>
                <p:nvSpPr>
                  <p:cNvPr id="39969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3249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Rein</a:t>
                    </a:r>
                  </a:p>
                </p:txBody>
              </p:sp>
              <p:sp>
                <p:nvSpPr>
                  <p:cNvPr id="39970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2660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Tissu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adipeux</a:t>
                    </a:r>
                  </a:p>
                </p:txBody>
              </p:sp>
              <p:sp>
                <p:nvSpPr>
                  <p:cNvPr id="39971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2115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Perfusion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rapide</a:t>
                    </a:r>
                  </a:p>
                </p:txBody>
              </p:sp>
              <p:sp>
                <p:nvSpPr>
                  <p:cNvPr id="39972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1526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Perfusion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lente</a:t>
                    </a:r>
                  </a:p>
                </p:txBody>
              </p:sp>
              <p:sp>
                <p:nvSpPr>
                  <p:cNvPr id="39973" name="Rectangle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1026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Poumon</a:t>
                    </a:r>
                  </a:p>
                </p:txBody>
              </p:sp>
              <p:sp>
                <p:nvSpPr>
                  <p:cNvPr id="39974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58" y="1207"/>
                    <a:ext cx="0" cy="267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75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1753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76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2342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77" name="Line 2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288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78" name="Line 2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3408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79" name="Line 2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3884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0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288" y="1207"/>
                    <a:ext cx="0" cy="267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1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1753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2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2342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3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288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4" name="Line 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3408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5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3884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6" name="Line 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120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7" name="Line 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41" y="120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9956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2245" y="2748"/>
                  <a:ext cx="680" cy="1544"/>
                  <a:chOff x="442" y="2386"/>
                  <a:chExt cx="680" cy="1544"/>
                </a:xfrm>
              </p:grpSpPr>
              <p:sp>
                <p:nvSpPr>
                  <p:cNvPr id="39961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2931"/>
                    <a:ext cx="680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Estomac</a:t>
                    </a:r>
                  </a:p>
                </p:txBody>
              </p:sp>
              <p:sp>
                <p:nvSpPr>
                  <p:cNvPr id="39962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3339"/>
                    <a:ext cx="680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Intestin</a:t>
                    </a:r>
                  </a:p>
                </p:txBody>
              </p:sp>
              <p:sp>
                <p:nvSpPr>
                  <p:cNvPr id="39963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5" y="3748"/>
                    <a:ext cx="454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Fèces</a:t>
                    </a:r>
                  </a:p>
                </p:txBody>
              </p:sp>
              <p:sp>
                <p:nvSpPr>
                  <p:cNvPr id="39964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2386"/>
                    <a:ext cx="680" cy="318"/>
                  </a:xfrm>
                  <a:prstGeom prst="ellipse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Ingestion</a:t>
                    </a:r>
                  </a:p>
                </p:txBody>
              </p:sp>
              <p:sp>
                <p:nvSpPr>
                  <p:cNvPr id="39965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2704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66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3113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67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3521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9957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3838"/>
                  <a:ext cx="6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958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3430"/>
                  <a:ext cx="681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95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4241" y="3430"/>
                  <a:ext cx="5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39960" name="AutoShape 49"/>
                <p:cNvCxnSpPr>
                  <a:cxnSpLocks noChangeAspect="1" noChangeShapeType="1"/>
                  <a:stCxn id="39968" idx="2"/>
                </p:cNvCxnSpPr>
                <p:nvPr/>
              </p:nvCxnSpPr>
              <p:spPr bwMode="auto">
                <a:xfrm rot="16200000" flipH="1">
                  <a:off x="4195" y="3703"/>
                  <a:ext cx="91" cy="634"/>
                </a:xfrm>
                <a:prstGeom prst="bentConnector2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9947" name="Group 50"/>
              <p:cNvGrpSpPr>
                <a:grpSpLocks/>
              </p:cNvGrpSpPr>
              <p:nvPr/>
            </p:nvGrpSpPr>
            <p:grpSpPr bwMode="auto">
              <a:xfrm>
                <a:off x="2336" y="889"/>
                <a:ext cx="317" cy="136"/>
                <a:chOff x="839" y="3385"/>
                <a:chExt cx="317" cy="136"/>
              </a:xfrm>
            </p:grpSpPr>
            <p:sp>
              <p:nvSpPr>
                <p:cNvPr id="39951" name="Line 51"/>
                <p:cNvSpPr>
                  <a:spLocks noChangeShapeType="1"/>
                </p:cNvSpPr>
                <p:nvPr/>
              </p:nvSpPr>
              <p:spPr bwMode="auto">
                <a:xfrm>
                  <a:off x="839" y="3385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952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839" y="3521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9948" name="Group 53"/>
              <p:cNvGrpSpPr>
                <a:grpSpLocks/>
              </p:cNvGrpSpPr>
              <p:nvPr/>
            </p:nvGrpSpPr>
            <p:grpSpPr bwMode="auto">
              <a:xfrm rot="-5400000">
                <a:off x="3016" y="1207"/>
                <a:ext cx="226" cy="136"/>
                <a:chOff x="839" y="3385"/>
                <a:chExt cx="317" cy="136"/>
              </a:xfrm>
            </p:grpSpPr>
            <p:sp>
              <p:nvSpPr>
                <p:cNvPr id="39949" name="Line 54"/>
                <p:cNvSpPr>
                  <a:spLocks noChangeShapeType="1"/>
                </p:cNvSpPr>
                <p:nvPr/>
              </p:nvSpPr>
              <p:spPr bwMode="auto">
                <a:xfrm>
                  <a:off x="839" y="3385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950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839" y="3521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939" name="Text Box 57"/>
          <p:cNvSpPr txBox="1">
            <a:spLocks noChangeArrowheads="1"/>
          </p:cNvSpPr>
          <p:nvPr/>
        </p:nvSpPr>
        <p:spPr bwMode="auto">
          <a:xfrm>
            <a:off x="174625" y="1484313"/>
            <a:ext cx="4032250" cy="1382712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Une organisation anatomique et fonctionnelle similaire</a:t>
            </a:r>
          </a:p>
        </p:txBody>
      </p:sp>
      <p:sp>
        <p:nvSpPr>
          <p:cNvPr id="39940" name="Rectangle 58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2"/>
                </a:solidFill>
              </a:rPr>
              <a:t>Comparaison interspécifique des clairances</a:t>
            </a:r>
          </a:p>
        </p:txBody>
      </p:sp>
      <p:sp>
        <p:nvSpPr>
          <p:cNvPr id="39941" name="Text Box 60"/>
          <p:cNvSpPr txBox="1">
            <a:spLocks noChangeArrowheads="1"/>
          </p:cNvSpPr>
          <p:nvPr/>
        </p:nvSpPr>
        <p:spPr bwMode="auto">
          <a:xfrm>
            <a:off x="198438" y="1052513"/>
            <a:ext cx="141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Mammifères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Elimination des médicaments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3481388" y="2309813"/>
            <a:ext cx="340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chemeClr val="tx2"/>
                </a:solidFill>
              </a:rPr>
              <a:t>Organisme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333625" y="4692650"/>
            <a:ext cx="15033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A50021"/>
                </a:solidFill>
              </a:rPr>
              <a:t>Foie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750888" y="5516563"/>
            <a:ext cx="46688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A50021"/>
                </a:solidFill>
              </a:rPr>
              <a:t>Biotransformations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A50021"/>
                </a:solidFill>
              </a:rPr>
              <a:t>Excrétion biliaire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6605588" y="4692650"/>
            <a:ext cx="1741487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009900"/>
                </a:solidFill>
              </a:rPr>
              <a:t>Reins</a:t>
            </a: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6007100" y="5516563"/>
            <a:ext cx="4105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009900"/>
                </a:solidFill>
              </a:rPr>
              <a:t>Excrétion urinaire</a:t>
            </a:r>
          </a:p>
        </p:txBody>
      </p:sp>
      <p:sp>
        <p:nvSpPr>
          <p:cNvPr id="134153" name="Line 9"/>
          <p:cNvSpPr>
            <a:spLocks noChangeShapeType="1"/>
          </p:cNvSpPr>
          <p:nvPr/>
        </p:nvSpPr>
        <p:spPr bwMode="auto">
          <a:xfrm flipH="1">
            <a:off x="3271838" y="3068638"/>
            <a:ext cx="1108075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>
            <a:off x="5618163" y="3068638"/>
            <a:ext cx="1108075" cy="1371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4156" name="Group 12"/>
          <p:cNvGrpSpPr>
            <a:grpSpLocks/>
          </p:cNvGrpSpPr>
          <p:nvPr/>
        </p:nvGrpSpPr>
        <p:grpSpPr bwMode="auto">
          <a:xfrm>
            <a:off x="238125" y="2814638"/>
            <a:ext cx="2927350" cy="1444625"/>
            <a:chOff x="144" y="1872"/>
            <a:chExt cx="1776" cy="960"/>
          </a:xfrm>
        </p:grpSpPr>
        <p:sp>
          <p:nvSpPr>
            <p:cNvPr id="7185" name="Rectangle 13"/>
            <p:cNvSpPr>
              <a:spLocks noChangeArrowheads="1"/>
            </p:cNvSpPr>
            <p:nvPr/>
          </p:nvSpPr>
          <p:spPr bwMode="auto">
            <a:xfrm>
              <a:off x="336" y="2160"/>
              <a:ext cx="1440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 anchor="ctr"/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A50021"/>
                  </a:solidFill>
                </a:rPr>
                <a:t>clairance</a:t>
              </a:r>
            </a:p>
            <a:p>
              <a:pPr algn="just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A50021"/>
                  </a:solidFill>
                </a:rPr>
                <a:t>hépatique</a:t>
              </a:r>
              <a:endParaRPr lang="fr-FR" altLang="fr-FR" sz="3400" b="1">
                <a:solidFill>
                  <a:srgbClr val="A50021"/>
                </a:solidFill>
              </a:endParaRPr>
            </a:p>
          </p:txBody>
        </p:sp>
        <p:sp>
          <p:nvSpPr>
            <p:cNvPr id="7186" name="AutoShape 14"/>
            <p:cNvSpPr>
              <a:spLocks noChangeArrowheads="1"/>
            </p:cNvSpPr>
            <p:nvPr/>
          </p:nvSpPr>
          <p:spPr bwMode="auto">
            <a:xfrm flipH="1">
              <a:off x="144" y="1872"/>
              <a:ext cx="1776" cy="960"/>
            </a:xfrm>
            <a:prstGeom prst="wedgeEllipseCallout">
              <a:avLst>
                <a:gd name="adj1" fmla="val -31421"/>
                <a:gd name="adj2" fmla="val 76560"/>
              </a:avLst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4400"/>
            </a:p>
          </p:txBody>
        </p:sp>
      </p:grpSp>
      <p:grpSp>
        <p:nvGrpSpPr>
          <p:cNvPr id="134159" name="Group 15"/>
          <p:cNvGrpSpPr>
            <a:grpSpLocks/>
          </p:cNvGrpSpPr>
          <p:nvPr/>
        </p:nvGrpSpPr>
        <p:grpSpPr bwMode="auto">
          <a:xfrm>
            <a:off x="7088188" y="2814638"/>
            <a:ext cx="2927350" cy="1444625"/>
            <a:chOff x="3696" y="1488"/>
            <a:chExt cx="1776" cy="960"/>
          </a:xfrm>
        </p:grpSpPr>
        <p:sp>
          <p:nvSpPr>
            <p:cNvPr id="7183" name="Rectangle 16"/>
            <p:cNvSpPr>
              <a:spLocks noChangeArrowheads="1"/>
            </p:cNvSpPr>
            <p:nvPr/>
          </p:nvSpPr>
          <p:spPr bwMode="auto">
            <a:xfrm>
              <a:off x="3936" y="1746"/>
              <a:ext cx="1392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 anchor="ctr"/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009900"/>
                  </a:solidFill>
                </a:rPr>
                <a:t>clairance</a:t>
              </a:r>
            </a:p>
            <a:p>
              <a:pPr algn="just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009900"/>
                  </a:solidFill>
                </a:rPr>
                <a:t>rénale</a:t>
              </a:r>
              <a:endParaRPr lang="fr-FR" altLang="fr-FR" sz="3400" b="1">
                <a:solidFill>
                  <a:srgbClr val="009900"/>
                </a:solidFill>
              </a:endParaRPr>
            </a:p>
          </p:txBody>
        </p:sp>
        <p:sp>
          <p:nvSpPr>
            <p:cNvPr id="7184" name="AutoShape 17"/>
            <p:cNvSpPr>
              <a:spLocks noChangeArrowheads="1"/>
            </p:cNvSpPr>
            <p:nvPr/>
          </p:nvSpPr>
          <p:spPr bwMode="auto">
            <a:xfrm>
              <a:off x="3696" y="1488"/>
              <a:ext cx="1776" cy="960"/>
            </a:xfrm>
            <a:prstGeom prst="wedgeEllipseCallout">
              <a:avLst>
                <a:gd name="adj1" fmla="val -31421"/>
                <a:gd name="adj2" fmla="val 76560"/>
              </a:avLst>
            </a:prstGeom>
            <a:noFill/>
            <a:ln w="2857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4400"/>
            </a:p>
          </p:txBody>
        </p:sp>
      </p:grpSp>
      <p:grpSp>
        <p:nvGrpSpPr>
          <p:cNvPr id="134163" name="Group 19"/>
          <p:cNvGrpSpPr>
            <a:grpSpLocks/>
          </p:cNvGrpSpPr>
          <p:nvPr/>
        </p:nvGrpSpPr>
        <p:grpSpPr bwMode="auto">
          <a:xfrm>
            <a:off x="6330950" y="938213"/>
            <a:ext cx="3797300" cy="1444625"/>
            <a:chOff x="3988" y="591"/>
            <a:chExt cx="2392" cy="910"/>
          </a:xfrm>
        </p:grpSpPr>
        <p:sp>
          <p:nvSpPr>
            <p:cNvPr id="7181" name="Rectangle 11"/>
            <p:cNvSpPr>
              <a:spLocks noChangeArrowheads="1"/>
            </p:cNvSpPr>
            <p:nvPr/>
          </p:nvSpPr>
          <p:spPr bwMode="auto">
            <a:xfrm>
              <a:off x="4087" y="819"/>
              <a:ext cx="2243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 anchor="ctr"/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chemeClr val="tx2"/>
                  </a:solidFill>
                </a:rPr>
                <a:t>clairance totale</a:t>
              </a: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chemeClr val="tx2"/>
                  </a:solidFill>
                </a:rPr>
                <a:t>ou corporelle</a:t>
              </a:r>
            </a:p>
          </p:txBody>
        </p:sp>
        <p:sp>
          <p:nvSpPr>
            <p:cNvPr id="7182" name="AutoShape 18"/>
            <p:cNvSpPr>
              <a:spLocks noChangeArrowheads="1"/>
            </p:cNvSpPr>
            <p:nvPr/>
          </p:nvSpPr>
          <p:spPr bwMode="auto">
            <a:xfrm>
              <a:off x="3988" y="591"/>
              <a:ext cx="2392" cy="910"/>
            </a:xfrm>
            <a:prstGeom prst="wedgeEllipseCallout">
              <a:avLst>
                <a:gd name="adj1" fmla="val -66667"/>
                <a:gd name="adj2" fmla="val 4582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4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  <p:bldP spid="134149" grpId="0"/>
      <p:bldP spid="134150" grpId="0"/>
      <p:bldP spid="134151" grpId="0"/>
      <p:bldP spid="1341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0838" y="1463675"/>
            <a:ext cx="906462" cy="6572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61123" name="Rectangle 3"/>
          <p:cNvSpPr>
            <a:spLocks noChangeArrowheads="1"/>
          </p:cNvSpPr>
          <p:nvPr/>
        </p:nvSpPr>
        <p:spPr bwMode="auto">
          <a:xfrm>
            <a:off x="58738" y="2686050"/>
            <a:ext cx="1798637" cy="887413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Débit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cardiaque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(ml/kg/min)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157288"/>
            <a:ext cx="465138" cy="10477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590675"/>
            <a:ext cx="857250" cy="542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6538" y="1349375"/>
            <a:ext cx="1000125" cy="7715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5875" y="1157288"/>
            <a:ext cx="1311275" cy="9636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1888" y="1552575"/>
            <a:ext cx="1049337" cy="5683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3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9038" y="1319213"/>
            <a:ext cx="1268412" cy="8016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61130" name="Rectangle 10"/>
          <p:cNvSpPr>
            <a:spLocks noChangeArrowheads="1"/>
          </p:cNvSpPr>
          <p:nvPr/>
        </p:nvSpPr>
        <p:spPr bwMode="auto">
          <a:xfrm>
            <a:off x="1709738" y="276701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244</a:t>
            </a:r>
          </a:p>
        </p:txBody>
      </p:sp>
      <p:sp useBgFill="1">
        <p:nvSpPr>
          <p:cNvPr id="261131" name="Rectangle 11"/>
          <p:cNvSpPr>
            <a:spLocks noChangeArrowheads="1"/>
          </p:cNvSpPr>
          <p:nvPr/>
        </p:nvSpPr>
        <p:spPr bwMode="auto">
          <a:xfrm>
            <a:off x="2860675" y="2767013"/>
            <a:ext cx="833438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146</a:t>
            </a:r>
          </a:p>
        </p:txBody>
      </p:sp>
      <p:sp useBgFill="1">
        <p:nvSpPr>
          <p:cNvPr id="261132" name="Rectangle 12"/>
          <p:cNvSpPr>
            <a:spLocks noChangeArrowheads="1"/>
          </p:cNvSpPr>
          <p:nvPr/>
        </p:nvSpPr>
        <p:spPr bwMode="auto">
          <a:xfrm>
            <a:off x="3875088" y="2767013"/>
            <a:ext cx="1393825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100-116</a:t>
            </a:r>
          </a:p>
        </p:txBody>
      </p:sp>
      <p:sp useBgFill="1">
        <p:nvSpPr>
          <p:cNvPr id="261133" name="Rectangle 13"/>
          <p:cNvSpPr>
            <a:spLocks noChangeArrowheads="1"/>
          </p:cNvSpPr>
          <p:nvPr/>
        </p:nvSpPr>
        <p:spPr bwMode="auto">
          <a:xfrm>
            <a:off x="556895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86</a:t>
            </a:r>
          </a:p>
        </p:txBody>
      </p:sp>
      <p:sp useBgFill="1">
        <p:nvSpPr>
          <p:cNvPr id="261134" name="Rectangle 14"/>
          <p:cNvSpPr>
            <a:spLocks noChangeArrowheads="1"/>
          </p:cNvSpPr>
          <p:nvPr/>
        </p:nvSpPr>
        <p:spPr bwMode="auto">
          <a:xfrm>
            <a:off x="6421438" y="2767013"/>
            <a:ext cx="1035050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70-80</a:t>
            </a:r>
          </a:p>
        </p:txBody>
      </p:sp>
      <p:sp useBgFill="1">
        <p:nvSpPr>
          <p:cNvPr id="261135" name="Rectangle 15"/>
          <p:cNvSpPr>
            <a:spLocks noChangeArrowheads="1"/>
          </p:cNvSpPr>
          <p:nvPr/>
        </p:nvSpPr>
        <p:spPr bwMode="auto">
          <a:xfrm>
            <a:off x="7689850" y="2767013"/>
            <a:ext cx="633413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75</a:t>
            </a:r>
          </a:p>
        </p:txBody>
      </p:sp>
      <p:sp useBgFill="1">
        <p:nvSpPr>
          <p:cNvPr id="261136" name="Rectangle 16"/>
          <p:cNvSpPr>
            <a:spLocks noChangeArrowheads="1"/>
          </p:cNvSpPr>
          <p:nvPr/>
        </p:nvSpPr>
        <p:spPr bwMode="auto">
          <a:xfrm>
            <a:off x="916940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55</a:t>
            </a:r>
          </a:p>
        </p:txBody>
      </p:sp>
      <p:sp useBgFill="1">
        <p:nvSpPr>
          <p:cNvPr id="261137" name="Rectangle 17"/>
          <p:cNvSpPr>
            <a:spLocks noChangeArrowheads="1"/>
          </p:cNvSpPr>
          <p:nvPr/>
        </p:nvSpPr>
        <p:spPr bwMode="auto">
          <a:xfrm>
            <a:off x="0" y="4554538"/>
            <a:ext cx="1798638" cy="6746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Cl</a:t>
            </a: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airance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(ml/kg/min)</a:t>
            </a:r>
          </a:p>
        </p:txBody>
      </p:sp>
      <p:sp>
        <p:nvSpPr>
          <p:cNvPr id="261138" name="Rectangle 18"/>
          <p:cNvSpPr>
            <a:spLocks noChangeArrowheads="1"/>
          </p:cNvSpPr>
          <p:nvPr/>
        </p:nvSpPr>
        <p:spPr bwMode="auto">
          <a:xfrm>
            <a:off x="39688" y="3789363"/>
            <a:ext cx="97202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valeurs de clairance différentes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à </a:t>
            </a:r>
            <a:r>
              <a:rPr lang="fr-FR" altLang="fr-FR" sz="2000" b="1">
                <a:solidFill>
                  <a:srgbClr val="00CC00"/>
                </a:solidFill>
                <a:latin typeface="Tahoma" panose="020B0604030504040204" pitchFamily="34" charset="0"/>
              </a:rPr>
              <a:t>capacités d’extraction identiques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 = 100%</a:t>
            </a:r>
          </a:p>
        </p:txBody>
      </p:sp>
      <p:sp useBgFill="1">
        <p:nvSpPr>
          <p:cNvPr id="261139" name="Rectangle 19"/>
          <p:cNvSpPr>
            <a:spLocks noChangeArrowheads="1"/>
          </p:cNvSpPr>
          <p:nvPr/>
        </p:nvSpPr>
        <p:spPr bwMode="auto">
          <a:xfrm>
            <a:off x="1708150" y="458946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122</a:t>
            </a:r>
          </a:p>
        </p:txBody>
      </p:sp>
      <p:sp useBgFill="1">
        <p:nvSpPr>
          <p:cNvPr id="261140" name="Rectangle 20"/>
          <p:cNvSpPr>
            <a:spLocks noChangeArrowheads="1"/>
          </p:cNvSpPr>
          <p:nvPr/>
        </p:nvSpPr>
        <p:spPr bwMode="auto">
          <a:xfrm>
            <a:off x="2960688" y="4589463"/>
            <a:ext cx="633412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73</a:t>
            </a:r>
          </a:p>
        </p:txBody>
      </p:sp>
      <p:sp useBgFill="1">
        <p:nvSpPr>
          <p:cNvPr id="261141" name="Rectangle 21"/>
          <p:cNvSpPr>
            <a:spLocks noChangeArrowheads="1"/>
          </p:cNvSpPr>
          <p:nvPr/>
        </p:nvSpPr>
        <p:spPr bwMode="auto">
          <a:xfrm>
            <a:off x="4054475" y="4589463"/>
            <a:ext cx="1035050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50-58</a:t>
            </a:r>
          </a:p>
        </p:txBody>
      </p:sp>
      <p:sp useBgFill="1">
        <p:nvSpPr>
          <p:cNvPr id="261142" name="Rectangle 22"/>
          <p:cNvSpPr>
            <a:spLocks noChangeArrowheads="1"/>
          </p:cNvSpPr>
          <p:nvPr/>
        </p:nvSpPr>
        <p:spPr bwMode="auto">
          <a:xfrm>
            <a:off x="5567363" y="458946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43</a:t>
            </a:r>
          </a:p>
        </p:txBody>
      </p:sp>
      <p:sp useBgFill="1">
        <p:nvSpPr>
          <p:cNvPr id="261143" name="Rectangle 23"/>
          <p:cNvSpPr>
            <a:spLocks noChangeArrowheads="1"/>
          </p:cNvSpPr>
          <p:nvPr/>
        </p:nvSpPr>
        <p:spPr bwMode="auto">
          <a:xfrm>
            <a:off x="6418263" y="4589463"/>
            <a:ext cx="1036637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35-40</a:t>
            </a:r>
          </a:p>
        </p:txBody>
      </p:sp>
      <p:sp useBgFill="1">
        <p:nvSpPr>
          <p:cNvPr id="261144" name="Rectangle 24"/>
          <p:cNvSpPr>
            <a:spLocks noChangeArrowheads="1"/>
          </p:cNvSpPr>
          <p:nvPr/>
        </p:nvSpPr>
        <p:spPr bwMode="auto">
          <a:xfrm>
            <a:off x="7542213" y="4589463"/>
            <a:ext cx="9302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37.5</a:t>
            </a:r>
          </a:p>
        </p:txBody>
      </p:sp>
      <p:sp useBgFill="1">
        <p:nvSpPr>
          <p:cNvPr id="261145" name="Rectangle 25"/>
          <p:cNvSpPr>
            <a:spLocks noChangeArrowheads="1"/>
          </p:cNvSpPr>
          <p:nvPr/>
        </p:nvSpPr>
        <p:spPr bwMode="auto">
          <a:xfrm>
            <a:off x="9018588" y="4589463"/>
            <a:ext cx="9302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27.5</a:t>
            </a:r>
          </a:p>
        </p:txBody>
      </p:sp>
      <p:sp>
        <p:nvSpPr>
          <p:cNvPr id="261155" name="Rectangle 35"/>
          <p:cNvSpPr>
            <a:spLocks noChangeArrowheads="1"/>
          </p:cNvSpPr>
          <p:nvPr/>
        </p:nvSpPr>
        <p:spPr bwMode="auto">
          <a:xfrm>
            <a:off x="39688" y="2133600"/>
            <a:ext cx="7048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paramètres physiologiques différents</a:t>
            </a:r>
          </a:p>
        </p:txBody>
      </p:sp>
      <p:sp>
        <p:nvSpPr>
          <p:cNvPr id="42011" name="Rectangle 37"/>
          <p:cNvSpPr>
            <a:spLocks noChangeArrowheads="1"/>
          </p:cNvSpPr>
          <p:nvPr/>
        </p:nvSpPr>
        <p:spPr bwMode="auto">
          <a:xfrm>
            <a:off x="377825" y="298450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2"/>
                </a:solidFill>
              </a:rPr>
              <a:t>Comparaison interspécifique des clairances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4C5153E-5C3E-417E-9FEB-A1C34CC2D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180" y="5335263"/>
                <a:ext cx="5518671" cy="1278235"/>
              </a:xfrm>
              <a:prstGeom prst="rect">
                <a:avLst/>
              </a:prstGeom>
              <a:blipFill>
                <a:blip r:embed="rId10"/>
                <a:stretch>
                  <a:fillRect l="-1656"/>
                </a:stretch>
              </a:blipFill>
            </p:spPr>
            <p:txBody>
              <a:bodyPr/>
              <a:lstStyle/>
              <a:p>
                <a14:m>
                  <m:oMath xmlns:m="http://schemas.openxmlformats.org/officeDocument/2006/math">
                    <a:fld id="{825F15A7-03F4-43D7-82C5-3E23DA2F108C}" type="mathplaceholder">
                      <a:rPr lang="en-GB" i="1" smtClean="0">
                        <a:noFill/>
                        <a:latin typeface="Cambria Math" panose="02040503050406030204" pitchFamily="18" charset="0"/>
                      </a:rPr>
                      <a:t>Tapez une équation ici.</a:t>
                    </a:fld>
                  </m:oMath>
                </a14:m>
                <a:r>
                  <a:rPr lang="en-GB" dirty="0">
                    <a:noFill/>
                  </a:rPr>
                  <a:t> uuuuuuuuuuuu</a:t>
                </a: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4C5153E-5C3E-417E-9FEB-A1C34CC2D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180" y="5335263"/>
                <a:ext cx="5518671" cy="12782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nimBg="1"/>
      <p:bldP spid="261130" grpId="0" animBg="1"/>
      <p:bldP spid="261131" grpId="0" animBg="1"/>
      <p:bldP spid="261132" grpId="0" animBg="1"/>
      <p:bldP spid="261133" grpId="0" animBg="1"/>
      <p:bldP spid="261134" grpId="0" animBg="1"/>
      <p:bldP spid="261135" grpId="0" animBg="1"/>
      <p:bldP spid="261136" grpId="0" animBg="1"/>
      <p:bldP spid="261137" grpId="0" animBg="1"/>
      <p:bldP spid="261138" grpId="0"/>
      <p:bldP spid="261139" grpId="0" animBg="1"/>
      <p:bldP spid="261140" grpId="0" animBg="1"/>
      <p:bldP spid="261141" grpId="0" animBg="1"/>
      <p:bldP spid="261142" grpId="0" animBg="1"/>
      <p:bldP spid="261143" grpId="0" animBg="1"/>
      <p:bldP spid="261144" grpId="0" animBg="1"/>
      <p:bldP spid="261145" grpId="0" animBg="1"/>
      <p:bldP spid="2611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28588" y="3235325"/>
            <a:ext cx="2190750" cy="32893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Clairance totale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(ml/kg/min)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100" b="1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1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Coefficient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d'extraction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global (%)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100" b="1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1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A50021"/>
                </a:solidFill>
              </a:rPr>
              <a:t>Temps de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A50021"/>
                </a:solidFill>
              </a:rPr>
              <a:t>demi-vie (min)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2190750" y="2308225"/>
            <a:ext cx="1778000" cy="41544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Penicilline</a:t>
            </a:r>
            <a:endParaRPr lang="fr-FR" altLang="fr-FR" sz="21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3.6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3.1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A50021"/>
                </a:solidFill>
              </a:rPr>
              <a:t>30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4005263" y="2308225"/>
            <a:ext cx="2112962" cy="41544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Gentamicine</a:t>
            </a:r>
            <a:endParaRPr lang="fr-FR" altLang="fr-FR" sz="21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3.1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2.7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A5002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A50021"/>
                </a:solidFill>
              </a:rPr>
              <a:t>75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6172200" y="2308225"/>
            <a:ext cx="2571750" cy="41544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Oxytetracycline</a:t>
            </a:r>
            <a:endParaRPr lang="fr-FR" altLang="fr-FR" sz="21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4.0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3.4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A50021"/>
                </a:solidFill>
              </a:rPr>
              <a:t>360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8689975" y="2308225"/>
            <a:ext cx="1493838" cy="41544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Tylosine</a:t>
            </a: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22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19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A50021"/>
                </a:solidFill>
              </a:rPr>
              <a:t>54</a:t>
            </a:r>
          </a:p>
        </p:txBody>
      </p:sp>
      <p:pic>
        <p:nvPicPr>
          <p:cNvPr id="4403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812925"/>
            <a:ext cx="1014413" cy="74453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0" name="Rectangle 11"/>
          <p:cNvSpPr>
            <a:spLocks noChangeArrowheads="1"/>
          </p:cNvSpPr>
          <p:nvPr/>
        </p:nvSpPr>
        <p:spPr bwMode="auto">
          <a:xfrm>
            <a:off x="449263" y="333375"/>
            <a:ext cx="95900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2"/>
                </a:solidFill>
              </a:rPr>
              <a:t>Comparaison entre clairances et temps de demi-vie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/>
      <p:bldP spid="160772" grpId="0" animBg="1"/>
      <p:bldP spid="160773" grpId="0" animBg="1"/>
      <p:bldP spid="1607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2250"/>
            <a:ext cx="9515475" cy="1295400"/>
          </a:xfrm>
        </p:spPr>
        <p:txBody>
          <a:bodyPr/>
          <a:lstStyle/>
          <a:p>
            <a:pPr defTabSz="762000" eaLnBrk="1" hangingPunct="1"/>
            <a:r>
              <a:rPr lang="fr-FR" altLang="fr-FR" sz="3300"/>
              <a:t>Le temps de demi-vie dépend du volume de distribution et de la clairance</a:t>
            </a:r>
          </a:p>
        </p:txBody>
      </p:sp>
      <p:grpSp>
        <p:nvGrpSpPr>
          <p:cNvPr id="329807" name="Group 79"/>
          <p:cNvGrpSpPr>
            <a:grpSpLocks/>
          </p:cNvGrpSpPr>
          <p:nvPr/>
        </p:nvGrpSpPr>
        <p:grpSpPr bwMode="auto">
          <a:xfrm>
            <a:off x="1543050" y="4733925"/>
            <a:ext cx="8366125" cy="1754188"/>
            <a:chOff x="972" y="2982"/>
            <a:chExt cx="5270" cy="1105"/>
          </a:xfrm>
        </p:grpSpPr>
        <p:sp>
          <p:nvSpPr>
            <p:cNvPr id="46157" name="Rectangle 3"/>
            <p:cNvSpPr>
              <a:spLocks noChangeArrowheads="1"/>
            </p:cNvSpPr>
            <p:nvPr/>
          </p:nvSpPr>
          <p:spPr bwMode="auto">
            <a:xfrm>
              <a:off x="972" y="2982"/>
              <a:ext cx="4813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/>
                <a:t>Distribution      importante		            faible</a:t>
              </a:r>
            </a:p>
            <a:p>
              <a:pPr>
                <a:lnSpc>
                  <a:spcPct val="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800" b="1"/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FF9933"/>
                  </a:solidFill>
                </a:rPr>
                <a:t>Clairance              forte                            faible</a:t>
              </a:r>
            </a:p>
            <a:p>
              <a:pPr>
                <a:lnSpc>
                  <a:spcPct val="16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demi-vie                              identique</a:t>
              </a:r>
              <a:endParaRPr lang="fr-FR" altLang="fr-FR" sz="2800" b="1"/>
            </a:p>
          </p:txBody>
        </p:sp>
        <p:sp>
          <p:nvSpPr>
            <p:cNvPr id="46158" name="Line 4"/>
            <p:cNvSpPr>
              <a:spLocks noChangeShapeType="1"/>
            </p:cNvSpPr>
            <p:nvPr/>
          </p:nvSpPr>
          <p:spPr bwMode="auto">
            <a:xfrm>
              <a:off x="2650" y="3884"/>
              <a:ext cx="968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9" name="Line 5"/>
            <p:cNvSpPr>
              <a:spLocks noChangeShapeType="1"/>
            </p:cNvSpPr>
            <p:nvPr/>
          </p:nvSpPr>
          <p:spPr bwMode="auto">
            <a:xfrm>
              <a:off x="5226" y="3884"/>
              <a:ext cx="1016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9806" name="Group 78"/>
          <p:cNvGrpSpPr>
            <a:grpSpLocks/>
          </p:cNvGrpSpPr>
          <p:nvPr/>
        </p:nvGrpSpPr>
        <p:grpSpPr bwMode="auto">
          <a:xfrm>
            <a:off x="3657600" y="2000250"/>
            <a:ext cx="6381750" cy="2787650"/>
            <a:chOff x="2304" y="1260"/>
            <a:chExt cx="4020" cy="1756"/>
          </a:xfrm>
        </p:grpSpPr>
        <p:sp>
          <p:nvSpPr>
            <p:cNvPr id="46093" name="Rectangle 6"/>
            <p:cNvSpPr>
              <a:spLocks noChangeArrowheads="1"/>
            </p:cNvSpPr>
            <p:nvPr/>
          </p:nvSpPr>
          <p:spPr bwMode="auto">
            <a:xfrm>
              <a:off x="2304" y="1260"/>
              <a:ext cx="500" cy="1156"/>
            </a:xfrm>
            <a:prstGeom prst="rect">
              <a:avLst/>
            </a:prstGeom>
            <a:solidFill>
              <a:srgbClr val="F57B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094" name="Rectangle 7"/>
            <p:cNvSpPr>
              <a:spLocks noChangeArrowheads="1"/>
            </p:cNvSpPr>
            <p:nvPr/>
          </p:nvSpPr>
          <p:spPr bwMode="invGray">
            <a:xfrm>
              <a:off x="3580" y="1260"/>
              <a:ext cx="501" cy="1156"/>
            </a:xfrm>
            <a:prstGeom prst="rect">
              <a:avLst/>
            </a:prstGeom>
            <a:solidFill>
              <a:srgbClr val="9933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095" name="Line 8"/>
            <p:cNvSpPr>
              <a:spLocks noChangeShapeType="1"/>
            </p:cNvSpPr>
            <p:nvPr/>
          </p:nvSpPr>
          <p:spPr bwMode="auto">
            <a:xfrm>
              <a:off x="2680" y="1848"/>
              <a:ext cx="3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96" name="Line 9"/>
            <p:cNvSpPr>
              <a:spLocks noChangeShapeType="1"/>
            </p:cNvSpPr>
            <p:nvPr/>
          </p:nvSpPr>
          <p:spPr bwMode="auto">
            <a:xfrm flipH="1">
              <a:off x="2584" y="1984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97" name="Line 10"/>
            <p:cNvSpPr>
              <a:spLocks noChangeShapeType="1"/>
            </p:cNvSpPr>
            <p:nvPr/>
          </p:nvSpPr>
          <p:spPr bwMode="auto">
            <a:xfrm>
              <a:off x="3464" y="183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98" name="Line 11"/>
            <p:cNvSpPr>
              <a:spLocks noChangeShapeType="1"/>
            </p:cNvSpPr>
            <p:nvPr/>
          </p:nvSpPr>
          <p:spPr bwMode="auto">
            <a:xfrm flipH="1">
              <a:off x="3361" y="1992"/>
              <a:ext cx="3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99" name="Oval 12"/>
            <p:cNvSpPr>
              <a:spLocks noChangeArrowheads="1"/>
            </p:cNvSpPr>
            <p:nvPr/>
          </p:nvSpPr>
          <p:spPr bwMode="auto">
            <a:xfrm>
              <a:off x="3032" y="2732"/>
              <a:ext cx="296" cy="14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00" name="Rectangle 13"/>
            <p:cNvSpPr>
              <a:spLocks noChangeArrowheads="1"/>
            </p:cNvSpPr>
            <p:nvPr/>
          </p:nvSpPr>
          <p:spPr bwMode="auto">
            <a:xfrm>
              <a:off x="4552" y="1264"/>
              <a:ext cx="501" cy="1156"/>
            </a:xfrm>
            <a:prstGeom prst="rect">
              <a:avLst/>
            </a:prstGeom>
            <a:solidFill>
              <a:srgbClr val="F57B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01" name="Rectangle 14"/>
            <p:cNvSpPr>
              <a:spLocks noChangeArrowheads="1"/>
            </p:cNvSpPr>
            <p:nvPr/>
          </p:nvSpPr>
          <p:spPr bwMode="invGray">
            <a:xfrm>
              <a:off x="5825" y="1264"/>
              <a:ext cx="499" cy="1156"/>
            </a:xfrm>
            <a:prstGeom prst="rect">
              <a:avLst/>
            </a:prstGeom>
            <a:solidFill>
              <a:srgbClr val="9933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02" name="Line 15"/>
            <p:cNvSpPr>
              <a:spLocks noChangeShapeType="1"/>
            </p:cNvSpPr>
            <p:nvPr/>
          </p:nvSpPr>
          <p:spPr bwMode="auto">
            <a:xfrm>
              <a:off x="4928" y="1856"/>
              <a:ext cx="3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3" name="Line 16"/>
            <p:cNvSpPr>
              <a:spLocks noChangeShapeType="1"/>
            </p:cNvSpPr>
            <p:nvPr/>
          </p:nvSpPr>
          <p:spPr bwMode="auto">
            <a:xfrm flipH="1">
              <a:off x="4832" y="1992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4" name="Line 17"/>
            <p:cNvSpPr>
              <a:spLocks noChangeShapeType="1"/>
            </p:cNvSpPr>
            <p:nvPr/>
          </p:nvSpPr>
          <p:spPr bwMode="auto">
            <a:xfrm>
              <a:off x="5712" y="1840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5" name="Line 18"/>
            <p:cNvSpPr>
              <a:spLocks noChangeShapeType="1"/>
            </p:cNvSpPr>
            <p:nvPr/>
          </p:nvSpPr>
          <p:spPr bwMode="auto">
            <a:xfrm flipH="1">
              <a:off x="5608" y="2000"/>
              <a:ext cx="3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6" name="Oval 19"/>
            <p:cNvSpPr>
              <a:spLocks noChangeArrowheads="1"/>
            </p:cNvSpPr>
            <p:nvPr/>
          </p:nvSpPr>
          <p:spPr bwMode="auto">
            <a:xfrm>
              <a:off x="5444" y="2728"/>
              <a:ext cx="80" cy="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07" name="Line 20"/>
            <p:cNvSpPr>
              <a:spLocks noChangeShapeType="1"/>
            </p:cNvSpPr>
            <p:nvPr/>
          </p:nvSpPr>
          <p:spPr bwMode="auto">
            <a:xfrm>
              <a:off x="3168" y="2784"/>
              <a:ext cx="0" cy="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8" name="Line 21"/>
            <p:cNvSpPr>
              <a:spLocks noChangeShapeType="1"/>
            </p:cNvSpPr>
            <p:nvPr/>
          </p:nvSpPr>
          <p:spPr bwMode="auto">
            <a:xfrm>
              <a:off x="5488" y="280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9" name="Oval 22"/>
            <p:cNvSpPr>
              <a:spLocks noChangeArrowheads="1"/>
            </p:cNvSpPr>
            <p:nvPr/>
          </p:nvSpPr>
          <p:spPr bwMode="auto">
            <a:xfrm>
              <a:off x="2616" y="2156"/>
              <a:ext cx="69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0" name="Oval 23"/>
            <p:cNvSpPr>
              <a:spLocks noChangeArrowheads="1"/>
            </p:cNvSpPr>
            <p:nvPr/>
          </p:nvSpPr>
          <p:spPr bwMode="auto">
            <a:xfrm>
              <a:off x="2472" y="174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1" name="Oval 24"/>
            <p:cNvSpPr>
              <a:spLocks noChangeArrowheads="1"/>
            </p:cNvSpPr>
            <p:nvPr/>
          </p:nvSpPr>
          <p:spPr bwMode="auto">
            <a:xfrm>
              <a:off x="2664" y="152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2" name="Oval 25"/>
            <p:cNvSpPr>
              <a:spLocks noChangeArrowheads="1"/>
            </p:cNvSpPr>
            <p:nvPr/>
          </p:nvSpPr>
          <p:spPr bwMode="auto">
            <a:xfrm>
              <a:off x="2376" y="148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3" name="Oval 26"/>
            <p:cNvSpPr>
              <a:spLocks noChangeArrowheads="1"/>
            </p:cNvSpPr>
            <p:nvPr/>
          </p:nvSpPr>
          <p:spPr bwMode="auto">
            <a:xfrm>
              <a:off x="2400" y="2012"/>
              <a:ext cx="69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4" name="Oval 27"/>
            <p:cNvSpPr>
              <a:spLocks noChangeArrowheads="1"/>
            </p:cNvSpPr>
            <p:nvPr/>
          </p:nvSpPr>
          <p:spPr bwMode="auto">
            <a:xfrm>
              <a:off x="3108" y="168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5" name="Oval 28"/>
            <p:cNvSpPr>
              <a:spLocks noChangeArrowheads="1"/>
            </p:cNvSpPr>
            <p:nvPr/>
          </p:nvSpPr>
          <p:spPr bwMode="auto">
            <a:xfrm>
              <a:off x="3300" y="153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6" name="Oval 29"/>
            <p:cNvSpPr>
              <a:spLocks noChangeArrowheads="1"/>
            </p:cNvSpPr>
            <p:nvPr/>
          </p:nvSpPr>
          <p:spPr bwMode="auto">
            <a:xfrm>
              <a:off x="3168" y="218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7" name="Oval 30"/>
            <p:cNvSpPr>
              <a:spLocks noChangeArrowheads="1"/>
            </p:cNvSpPr>
            <p:nvPr/>
          </p:nvSpPr>
          <p:spPr bwMode="auto">
            <a:xfrm>
              <a:off x="3624" y="134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8" name="Oval 31"/>
            <p:cNvSpPr>
              <a:spLocks noChangeArrowheads="1"/>
            </p:cNvSpPr>
            <p:nvPr/>
          </p:nvSpPr>
          <p:spPr bwMode="auto">
            <a:xfrm>
              <a:off x="3852" y="138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9" name="Oval 32"/>
            <p:cNvSpPr>
              <a:spLocks noChangeArrowheads="1"/>
            </p:cNvSpPr>
            <p:nvPr/>
          </p:nvSpPr>
          <p:spPr bwMode="auto">
            <a:xfrm>
              <a:off x="3612" y="155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0" name="Oval 33"/>
            <p:cNvSpPr>
              <a:spLocks noChangeArrowheads="1"/>
            </p:cNvSpPr>
            <p:nvPr/>
          </p:nvSpPr>
          <p:spPr bwMode="auto">
            <a:xfrm>
              <a:off x="3828" y="155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1" name="Oval 34"/>
            <p:cNvSpPr>
              <a:spLocks noChangeArrowheads="1"/>
            </p:cNvSpPr>
            <p:nvPr/>
          </p:nvSpPr>
          <p:spPr bwMode="auto">
            <a:xfrm>
              <a:off x="3876" y="174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2" name="Oval 35"/>
            <p:cNvSpPr>
              <a:spLocks noChangeArrowheads="1"/>
            </p:cNvSpPr>
            <p:nvPr/>
          </p:nvSpPr>
          <p:spPr bwMode="auto">
            <a:xfrm>
              <a:off x="3936" y="189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3" name="Oval 36"/>
            <p:cNvSpPr>
              <a:spLocks noChangeArrowheads="1"/>
            </p:cNvSpPr>
            <p:nvPr/>
          </p:nvSpPr>
          <p:spPr bwMode="auto">
            <a:xfrm>
              <a:off x="3780" y="196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4" name="Oval 37"/>
            <p:cNvSpPr>
              <a:spLocks noChangeArrowheads="1"/>
            </p:cNvSpPr>
            <p:nvPr/>
          </p:nvSpPr>
          <p:spPr bwMode="auto">
            <a:xfrm>
              <a:off x="3948" y="204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5" name="Oval 38"/>
            <p:cNvSpPr>
              <a:spLocks noChangeArrowheads="1"/>
            </p:cNvSpPr>
            <p:nvPr/>
          </p:nvSpPr>
          <p:spPr bwMode="auto">
            <a:xfrm>
              <a:off x="3672" y="208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6" name="Oval 39"/>
            <p:cNvSpPr>
              <a:spLocks noChangeArrowheads="1"/>
            </p:cNvSpPr>
            <p:nvPr/>
          </p:nvSpPr>
          <p:spPr bwMode="auto">
            <a:xfrm>
              <a:off x="3696" y="2264"/>
              <a:ext cx="69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7" name="Oval 40"/>
            <p:cNvSpPr>
              <a:spLocks noChangeArrowheads="1"/>
            </p:cNvSpPr>
            <p:nvPr/>
          </p:nvSpPr>
          <p:spPr bwMode="auto">
            <a:xfrm>
              <a:off x="3816" y="213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8" name="Oval 41"/>
            <p:cNvSpPr>
              <a:spLocks noChangeArrowheads="1"/>
            </p:cNvSpPr>
            <p:nvPr/>
          </p:nvSpPr>
          <p:spPr bwMode="auto">
            <a:xfrm>
              <a:off x="3924" y="228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9" name="Oval 42"/>
            <p:cNvSpPr>
              <a:spLocks noChangeArrowheads="1"/>
            </p:cNvSpPr>
            <p:nvPr/>
          </p:nvSpPr>
          <p:spPr bwMode="auto">
            <a:xfrm>
              <a:off x="4764" y="156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0" name="Oval 43"/>
            <p:cNvSpPr>
              <a:spLocks noChangeArrowheads="1"/>
            </p:cNvSpPr>
            <p:nvPr/>
          </p:nvSpPr>
          <p:spPr bwMode="auto">
            <a:xfrm>
              <a:off x="5916" y="138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1" name="Oval 44"/>
            <p:cNvSpPr>
              <a:spLocks noChangeArrowheads="1"/>
            </p:cNvSpPr>
            <p:nvPr/>
          </p:nvSpPr>
          <p:spPr bwMode="auto">
            <a:xfrm>
              <a:off x="6144" y="153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2" name="Oval 45"/>
            <p:cNvSpPr>
              <a:spLocks noChangeArrowheads="1"/>
            </p:cNvSpPr>
            <p:nvPr/>
          </p:nvSpPr>
          <p:spPr bwMode="auto">
            <a:xfrm>
              <a:off x="6132" y="182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3" name="Oval 46"/>
            <p:cNvSpPr>
              <a:spLocks noChangeArrowheads="1"/>
            </p:cNvSpPr>
            <p:nvPr/>
          </p:nvSpPr>
          <p:spPr bwMode="auto">
            <a:xfrm>
              <a:off x="6060" y="210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4" name="Oval 47"/>
            <p:cNvSpPr>
              <a:spLocks noChangeArrowheads="1"/>
            </p:cNvSpPr>
            <p:nvPr/>
          </p:nvSpPr>
          <p:spPr bwMode="auto">
            <a:xfrm>
              <a:off x="5100" y="1328"/>
              <a:ext cx="69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5" name="Oval 48"/>
            <p:cNvSpPr>
              <a:spLocks noChangeArrowheads="1"/>
            </p:cNvSpPr>
            <p:nvPr/>
          </p:nvSpPr>
          <p:spPr bwMode="auto">
            <a:xfrm>
              <a:off x="5340" y="143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6" name="Oval 49"/>
            <p:cNvSpPr>
              <a:spLocks noChangeArrowheads="1"/>
            </p:cNvSpPr>
            <p:nvPr/>
          </p:nvSpPr>
          <p:spPr bwMode="auto">
            <a:xfrm>
              <a:off x="5580" y="136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7" name="Oval 50"/>
            <p:cNvSpPr>
              <a:spLocks noChangeArrowheads="1"/>
            </p:cNvSpPr>
            <p:nvPr/>
          </p:nvSpPr>
          <p:spPr bwMode="auto">
            <a:xfrm>
              <a:off x="5388" y="161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8" name="Oval 51"/>
            <p:cNvSpPr>
              <a:spLocks noChangeArrowheads="1"/>
            </p:cNvSpPr>
            <p:nvPr/>
          </p:nvSpPr>
          <p:spPr bwMode="auto">
            <a:xfrm>
              <a:off x="5568" y="154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9" name="Oval 52"/>
            <p:cNvSpPr>
              <a:spLocks noChangeArrowheads="1"/>
            </p:cNvSpPr>
            <p:nvPr/>
          </p:nvSpPr>
          <p:spPr bwMode="auto">
            <a:xfrm>
              <a:off x="5580" y="180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0" name="Oval 53"/>
            <p:cNvSpPr>
              <a:spLocks noChangeArrowheads="1"/>
            </p:cNvSpPr>
            <p:nvPr/>
          </p:nvSpPr>
          <p:spPr bwMode="auto">
            <a:xfrm>
              <a:off x="5124" y="150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1" name="Oval 54"/>
            <p:cNvSpPr>
              <a:spLocks noChangeArrowheads="1"/>
            </p:cNvSpPr>
            <p:nvPr/>
          </p:nvSpPr>
          <p:spPr bwMode="auto">
            <a:xfrm>
              <a:off x="5232" y="162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2" name="Oval 55"/>
            <p:cNvSpPr>
              <a:spLocks noChangeArrowheads="1"/>
            </p:cNvSpPr>
            <p:nvPr/>
          </p:nvSpPr>
          <p:spPr bwMode="auto">
            <a:xfrm>
              <a:off x="5400" y="178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3" name="Oval 56"/>
            <p:cNvSpPr>
              <a:spLocks noChangeArrowheads="1"/>
            </p:cNvSpPr>
            <p:nvPr/>
          </p:nvSpPr>
          <p:spPr bwMode="auto">
            <a:xfrm>
              <a:off x="5364" y="192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4" name="Oval 57"/>
            <p:cNvSpPr>
              <a:spLocks noChangeArrowheads="1"/>
            </p:cNvSpPr>
            <p:nvPr/>
          </p:nvSpPr>
          <p:spPr bwMode="auto">
            <a:xfrm>
              <a:off x="5436" y="207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5" name="Oval 58"/>
            <p:cNvSpPr>
              <a:spLocks noChangeArrowheads="1"/>
            </p:cNvSpPr>
            <p:nvPr/>
          </p:nvSpPr>
          <p:spPr bwMode="auto">
            <a:xfrm>
              <a:off x="5652" y="213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6" name="Oval 59"/>
            <p:cNvSpPr>
              <a:spLocks noChangeArrowheads="1"/>
            </p:cNvSpPr>
            <p:nvPr/>
          </p:nvSpPr>
          <p:spPr bwMode="auto">
            <a:xfrm>
              <a:off x="5136" y="206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7" name="Oval 60"/>
            <p:cNvSpPr>
              <a:spLocks noChangeArrowheads="1"/>
            </p:cNvSpPr>
            <p:nvPr/>
          </p:nvSpPr>
          <p:spPr bwMode="auto">
            <a:xfrm>
              <a:off x="5268" y="221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8" name="Oval 61"/>
            <p:cNvSpPr>
              <a:spLocks noChangeArrowheads="1"/>
            </p:cNvSpPr>
            <p:nvPr/>
          </p:nvSpPr>
          <p:spPr bwMode="auto">
            <a:xfrm>
              <a:off x="5520" y="226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9" name="Line 62"/>
            <p:cNvSpPr>
              <a:spLocks noChangeShapeType="1"/>
            </p:cNvSpPr>
            <p:nvPr/>
          </p:nvSpPr>
          <p:spPr bwMode="auto">
            <a:xfrm>
              <a:off x="2797" y="1262"/>
              <a:ext cx="7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0" name="Line 63"/>
            <p:cNvSpPr>
              <a:spLocks noChangeShapeType="1"/>
            </p:cNvSpPr>
            <p:nvPr/>
          </p:nvSpPr>
          <p:spPr bwMode="auto">
            <a:xfrm>
              <a:off x="2824" y="242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1" name="Line 64"/>
            <p:cNvSpPr>
              <a:spLocks noChangeShapeType="1"/>
            </p:cNvSpPr>
            <p:nvPr/>
          </p:nvSpPr>
          <p:spPr bwMode="auto">
            <a:xfrm flipH="1">
              <a:off x="3380" y="2420"/>
              <a:ext cx="1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2" name="Line 65"/>
            <p:cNvSpPr>
              <a:spLocks noChangeShapeType="1"/>
            </p:cNvSpPr>
            <p:nvPr/>
          </p:nvSpPr>
          <p:spPr bwMode="auto">
            <a:xfrm>
              <a:off x="5061" y="1264"/>
              <a:ext cx="75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3" name="Freeform 66"/>
            <p:cNvSpPr>
              <a:spLocks noChangeArrowheads="1"/>
            </p:cNvSpPr>
            <p:nvPr/>
          </p:nvSpPr>
          <p:spPr bwMode="auto">
            <a:xfrm>
              <a:off x="5064" y="2416"/>
              <a:ext cx="234" cy="2"/>
            </a:xfrm>
            <a:custGeom>
              <a:avLst/>
              <a:gdLst>
                <a:gd name="T0" fmla="*/ 0 w 234"/>
                <a:gd name="T1" fmla="*/ 0 h 2"/>
                <a:gd name="T2" fmla="*/ 234 w 234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4" h="2">
                  <a:moveTo>
                    <a:pt x="0" y="0"/>
                  </a:moveTo>
                  <a:lnTo>
                    <a:pt x="234" y="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4" name="Line 67"/>
            <p:cNvSpPr>
              <a:spLocks noChangeShapeType="1"/>
            </p:cNvSpPr>
            <p:nvPr/>
          </p:nvSpPr>
          <p:spPr bwMode="auto">
            <a:xfrm flipH="1">
              <a:off x="5648" y="2420"/>
              <a:ext cx="1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5" name="Freeform 68"/>
            <p:cNvSpPr>
              <a:spLocks/>
            </p:cNvSpPr>
            <p:nvPr/>
          </p:nvSpPr>
          <p:spPr bwMode="auto">
            <a:xfrm>
              <a:off x="2920" y="2268"/>
              <a:ext cx="528" cy="522"/>
            </a:xfrm>
            <a:custGeom>
              <a:avLst/>
              <a:gdLst>
                <a:gd name="T0" fmla="*/ 0 w 528"/>
                <a:gd name="T1" fmla="*/ 0 h 522"/>
                <a:gd name="T2" fmla="*/ 102 w 528"/>
                <a:gd name="T3" fmla="*/ 258 h 522"/>
                <a:gd name="T4" fmla="*/ 102 w 528"/>
                <a:gd name="T5" fmla="*/ 522 h 522"/>
                <a:gd name="T6" fmla="*/ 174 w 528"/>
                <a:gd name="T7" fmla="*/ 462 h 522"/>
                <a:gd name="T8" fmla="*/ 288 w 528"/>
                <a:gd name="T9" fmla="*/ 450 h 522"/>
                <a:gd name="T10" fmla="*/ 372 w 528"/>
                <a:gd name="T11" fmla="*/ 474 h 522"/>
                <a:gd name="T12" fmla="*/ 408 w 528"/>
                <a:gd name="T13" fmla="*/ 516 h 522"/>
                <a:gd name="T14" fmla="*/ 408 w 528"/>
                <a:gd name="T15" fmla="*/ 252 h 522"/>
                <a:gd name="T16" fmla="*/ 528 w 528"/>
                <a:gd name="T17" fmla="*/ 12 h 5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8" h="522">
                  <a:moveTo>
                    <a:pt x="0" y="0"/>
                  </a:moveTo>
                  <a:lnTo>
                    <a:pt x="102" y="258"/>
                  </a:lnTo>
                  <a:lnTo>
                    <a:pt x="102" y="522"/>
                  </a:lnTo>
                  <a:lnTo>
                    <a:pt x="174" y="462"/>
                  </a:lnTo>
                  <a:lnTo>
                    <a:pt x="288" y="450"/>
                  </a:lnTo>
                  <a:lnTo>
                    <a:pt x="372" y="474"/>
                  </a:lnTo>
                  <a:lnTo>
                    <a:pt x="408" y="516"/>
                  </a:lnTo>
                  <a:lnTo>
                    <a:pt x="408" y="252"/>
                  </a:lnTo>
                  <a:lnTo>
                    <a:pt x="528" y="12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6" name="Freeform 69"/>
            <p:cNvSpPr>
              <a:spLocks/>
            </p:cNvSpPr>
            <p:nvPr/>
          </p:nvSpPr>
          <p:spPr bwMode="auto">
            <a:xfrm>
              <a:off x="5196" y="2298"/>
              <a:ext cx="540" cy="450"/>
            </a:xfrm>
            <a:custGeom>
              <a:avLst/>
              <a:gdLst>
                <a:gd name="T0" fmla="*/ 0 w 540"/>
                <a:gd name="T1" fmla="*/ 8 h 450"/>
                <a:gd name="T2" fmla="*/ 246 w 540"/>
                <a:gd name="T3" fmla="*/ 240 h 450"/>
                <a:gd name="T4" fmla="*/ 246 w 540"/>
                <a:gd name="T5" fmla="*/ 444 h 450"/>
                <a:gd name="T6" fmla="*/ 272 w 540"/>
                <a:gd name="T7" fmla="*/ 416 h 450"/>
                <a:gd name="T8" fmla="*/ 306 w 540"/>
                <a:gd name="T9" fmla="*/ 420 h 450"/>
                <a:gd name="T10" fmla="*/ 336 w 540"/>
                <a:gd name="T11" fmla="*/ 450 h 450"/>
                <a:gd name="T12" fmla="*/ 336 w 540"/>
                <a:gd name="T13" fmla="*/ 240 h 450"/>
                <a:gd name="T14" fmla="*/ 540 w 540"/>
                <a:gd name="T15" fmla="*/ 0 h 4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0" h="450">
                  <a:moveTo>
                    <a:pt x="0" y="8"/>
                  </a:moveTo>
                  <a:lnTo>
                    <a:pt x="246" y="240"/>
                  </a:lnTo>
                  <a:lnTo>
                    <a:pt x="246" y="444"/>
                  </a:lnTo>
                  <a:lnTo>
                    <a:pt x="272" y="416"/>
                  </a:lnTo>
                  <a:lnTo>
                    <a:pt x="306" y="420"/>
                  </a:lnTo>
                  <a:lnTo>
                    <a:pt x="336" y="450"/>
                  </a:lnTo>
                  <a:lnTo>
                    <a:pt x="336" y="240"/>
                  </a:lnTo>
                  <a:lnTo>
                    <a:pt x="54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085" name="Group 77"/>
          <p:cNvGrpSpPr>
            <a:grpSpLocks/>
          </p:cNvGrpSpPr>
          <p:nvPr/>
        </p:nvGrpSpPr>
        <p:grpSpPr bwMode="auto">
          <a:xfrm>
            <a:off x="174625" y="2133600"/>
            <a:ext cx="3240088" cy="1512888"/>
            <a:chOff x="110" y="1434"/>
            <a:chExt cx="2041" cy="953"/>
          </a:xfrm>
        </p:grpSpPr>
        <p:grpSp>
          <p:nvGrpSpPr>
            <p:cNvPr id="46086" name="Group 70"/>
            <p:cNvGrpSpPr>
              <a:grpSpLocks/>
            </p:cNvGrpSpPr>
            <p:nvPr/>
          </p:nvGrpSpPr>
          <p:grpSpPr bwMode="auto">
            <a:xfrm>
              <a:off x="156" y="1434"/>
              <a:ext cx="1955" cy="839"/>
              <a:chOff x="1293" y="3558"/>
              <a:chExt cx="1883" cy="886"/>
            </a:xfrm>
          </p:grpSpPr>
          <p:sp>
            <p:nvSpPr>
              <p:cNvPr id="46088" name="Rectangle 71"/>
              <p:cNvSpPr>
                <a:spLocks noChangeArrowheads="1"/>
              </p:cNvSpPr>
              <p:nvPr/>
            </p:nvSpPr>
            <p:spPr bwMode="auto">
              <a:xfrm>
                <a:off x="1293" y="3830"/>
                <a:ext cx="703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800" b="1">
                    <a:solidFill>
                      <a:srgbClr val="A50021"/>
                    </a:solidFill>
                  </a:rPr>
                  <a:t>t</a:t>
                </a:r>
                <a:r>
                  <a:rPr lang="fr-FR" altLang="fr-FR" sz="2600" b="1">
                    <a:solidFill>
                      <a:srgbClr val="A50021"/>
                    </a:solidFill>
                  </a:rPr>
                  <a:t> </a:t>
                </a:r>
                <a:r>
                  <a:rPr lang="fr-FR" altLang="fr-FR" sz="2600" b="1" baseline="-20000">
                    <a:solidFill>
                      <a:srgbClr val="A50021"/>
                    </a:solidFill>
                  </a:rPr>
                  <a:t>1/2   </a:t>
                </a:r>
                <a:r>
                  <a:rPr lang="fr-FR" altLang="fr-FR" sz="2600" b="1">
                    <a:solidFill>
                      <a:srgbClr val="A50021"/>
                    </a:solidFill>
                  </a:rPr>
                  <a:t>= </a:t>
                </a:r>
              </a:p>
            </p:txBody>
          </p:sp>
          <p:grpSp>
            <p:nvGrpSpPr>
              <p:cNvPr id="46089" name="Group 72"/>
              <p:cNvGrpSpPr>
                <a:grpSpLocks/>
              </p:cNvGrpSpPr>
              <p:nvPr/>
            </p:nvGrpSpPr>
            <p:grpSpPr bwMode="auto">
              <a:xfrm>
                <a:off x="2074" y="3558"/>
                <a:ext cx="1102" cy="886"/>
                <a:chOff x="2074" y="3558"/>
                <a:chExt cx="1102" cy="886"/>
              </a:xfrm>
            </p:grpSpPr>
            <p:sp>
              <p:nvSpPr>
                <p:cNvPr id="46090" name="Rectangle 73"/>
                <p:cNvSpPr>
                  <a:spLocks noChangeArrowheads="1"/>
                </p:cNvSpPr>
                <p:nvPr/>
              </p:nvSpPr>
              <p:spPr bwMode="auto">
                <a:xfrm>
                  <a:off x="2113" y="3558"/>
                  <a:ext cx="1031" cy="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Ln2</a:t>
                  </a:r>
                  <a:r>
                    <a:rPr lang="fr-FR" altLang="fr-FR" sz="4800" b="1">
                      <a:solidFill>
                        <a:srgbClr val="A50021"/>
                      </a:solidFill>
                    </a:rPr>
                    <a:t> . </a:t>
                  </a:r>
                  <a:r>
                    <a:rPr lang="fr-FR" altLang="fr-FR" sz="2600" b="1">
                      <a:solidFill>
                        <a:srgbClr val="A50021"/>
                      </a:solidFill>
                    </a:rPr>
                    <a:t>Vd</a:t>
                  </a:r>
                </a:p>
              </p:txBody>
            </p:sp>
            <p:sp>
              <p:nvSpPr>
                <p:cNvPr id="46091" name="Rectangle 74"/>
                <p:cNvSpPr>
                  <a:spLocks noChangeArrowheads="1"/>
                </p:cNvSpPr>
                <p:nvPr/>
              </p:nvSpPr>
              <p:spPr bwMode="auto">
                <a:xfrm>
                  <a:off x="2115" y="4121"/>
                  <a:ext cx="835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Cl</a:t>
                  </a:r>
                  <a:r>
                    <a:rPr lang="fr-FR" altLang="fr-FR" sz="2600" b="1" baseline="-20000">
                      <a:solidFill>
                        <a:srgbClr val="A50021"/>
                      </a:solidFill>
                    </a:rPr>
                    <a:t>TOTALE</a:t>
                  </a:r>
                </a:p>
              </p:txBody>
            </p:sp>
            <p:sp>
              <p:nvSpPr>
                <p:cNvPr id="46092" name="Line 75"/>
                <p:cNvSpPr>
                  <a:spLocks noChangeShapeType="1"/>
                </p:cNvSpPr>
                <p:nvPr/>
              </p:nvSpPr>
              <p:spPr bwMode="auto">
                <a:xfrm>
                  <a:off x="2074" y="4080"/>
                  <a:ext cx="110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46087" name="Rectangle 76"/>
            <p:cNvSpPr>
              <a:spLocks noChangeArrowheads="1"/>
            </p:cNvSpPr>
            <p:nvPr/>
          </p:nvSpPr>
          <p:spPr bwMode="auto">
            <a:xfrm>
              <a:off x="110" y="1525"/>
              <a:ext cx="2041" cy="862"/>
            </a:xfrm>
            <a:prstGeom prst="rect">
              <a:avLst/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Utilisation de la clairance corporelle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Utilisation de la clairance corporelle</a:t>
            </a:r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390525" y="1412875"/>
            <a:ext cx="597693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détermination d’une dose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04" y="476672"/>
            <a:ext cx="902500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2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939925" y="3667125"/>
            <a:ext cx="5757863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hlinkClick r:id="rId3"/>
              </a:rPr>
              <a:t>http://www.icp.org.nz/icp_t1.html</a:t>
            </a:r>
            <a:endParaRPr lang="fr-FR" altLang="fr-FR" sz="2800" b="1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blackWhite">
          <a:xfrm>
            <a:off x="4330700" y="4314825"/>
            <a:ext cx="976313" cy="12017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2800" bIns="828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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click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227263" y="1844675"/>
            <a:ext cx="5184775" cy="79216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Doses et clairance</a:t>
            </a:r>
            <a:endParaRPr lang="fr-FR" altLang="fr-FR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Utilisation de la clairance corporelle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19088" y="1412875"/>
            <a:ext cx="597693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détermination d’une dose</a:t>
            </a:r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319088" y="2133600"/>
            <a:ext cx="820896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L’adaptation individuelle des posologies</a:t>
            </a:r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319088" y="5013325"/>
            <a:ext cx="936148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L’extrapolation interspécifique des posologies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771525" y="3068638"/>
          <a:ext cx="8180388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" name="Équation" r:id="rId4" imgW="2638287" imgH="390618" progId="Equation.3">
                  <p:embed/>
                </p:oleObj>
              </mc:Choice>
              <mc:Fallback>
                <p:oleObj name="Équation" r:id="rId4" imgW="2638287" imgH="390618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71525" y="3068638"/>
                        <a:ext cx="8180388" cy="147955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8" grpId="0"/>
      <p:bldP spid="2693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0838" y="1463675"/>
            <a:ext cx="906462" cy="6572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8371" name="Rectangle 3"/>
          <p:cNvSpPr>
            <a:spLocks noChangeArrowheads="1"/>
          </p:cNvSpPr>
          <p:nvPr/>
        </p:nvSpPr>
        <p:spPr bwMode="auto">
          <a:xfrm>
            <a:off x="58738" y="2686050"/>
            <a:ext cx="1798637" cy="887413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Débit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cardiaque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(ml/kg/min)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157288"/>
            <a:ext cx="465138" cy="10477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590675"/>
            <a:ext cx="857250" cy="542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6538" y="1349375"/>
            <a:ext cx="1000125" cy="7715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5875" y="1157288"/>
            <a:ext cx="1311275" cy="9636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6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1888" y="1552575"/>
            <a:ext cx="1049337" cy="5683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7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9038" y="1319213"/>
            <a:ext cx="1268412" cy="8016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8378" name="Rectangle 10"/>
          <p:cNvSpPr>
            <a:spLocks noChangeArrowheads="1"/>
          </p:cNvSpPr>
          <p:nvPr/>
        </p:nvSpPr>
        <p:spPr bwMode="auto">
          <a:xfrm>
            <a:off x="1709738" y="276701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244</a:t>
            </a:r>
          </a:p>
        </p:txBody>
      </p:sp>
      <p:sp useBgFill="1">
        <p:nvSpPr>
          <p:cNvPr id="58379" name="Rectangle 11"/>
          <p:cNvSpPr>
            <a:spLocks noChangeArrowheads="1"/>
          </p:cNvSpPr>
          <p:nvPr/>
        </p:nvSpPr>
        <p:spPr bwMode="auto">
          <a:xfrm>
            <a:off x="2860675" y="2767013"/>
            <a:ext cx="833438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146</a:t>
            </a:r>
          </a:p>
        </p:txBody>
      </p:sp>
      <p:sp useBgFill="1">
        <p:nvSpPr>
          <p:cNvPr id="58380" name="Rectangle 12"/>
          <p:cNvSpPr>
            <a:spLocks noChangeArrowheads="1"/>
          </p:cNvSpPr>
          <p:nvPr/>
        </p:nvSpPr>
        <p:spPr bwMode="auto">
          <a:xfrm>
            <a:off x="4156075" y="276701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116</a:t>
            </a:r>
          </a:p>
        </p:txBody>
      </p:sp>
      <p:sp useBgFill="1">
        <p:nvSpPr>
          <p:cNvPr id="58381" name="Rectangle 13"/>
          <p:cNvSpPr>
            <a:spLocks noChangeArrowheads="1"/>
          </p:cNvSpPr>
          <p:nvPr/>
        </p:nvSpPr>
        <p:spPr bwMode="auto">
          <a:xfrm>
            <a:off x="556895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86</a:t>
            </a:r>
          </a:p>
        </p:txBody>
      </p:sp>
      <p:sp useBgFill="1">
        <p:nvSpPr>
          <p:cNvPr id="58382" name="Rectangle 14"/>
          <p:cNvSpPr>
            <a:spLocks noChangeArrowheads="1"/>
          </p:cNvSpPr>
          <p:nvPr/>
        </p:nvSpPr>
        <p:spPr bwMode="auto">
          <a:xfrm>
            <a:off x="662305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80</a:t>
            </a:r>
          </a:p>
        </p:txBody>
      </p:sp>
      <p:sp useBgFill="1">
        <p:nvSpPr>
          <p:cNvPr id="58383" name="Rectangle 15"/>
          <p:cNvSpPr>
            <a:spLocks noChangeArrowheads="1"/>
          </p:cNvSpPr>
          <p:nvPr/>
        </p:nvSpPr>
        <p:spPr bwMode="auto">
          <a:xfrm>
            <a:off x="7689850" y="2767013"/>
            <a:ext cx="633413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75</a:t>
            </a:r>
          </a:p>
        </p:txBody>
      </p:sp>
      <p:sp useBgFill="1">
        <p:nvSpPr>
          <p:cNvPr id="58384" name="Rectangle 16"/>
          <p:cNvSpPr>
            <a:spLocks noChangeArrowheads="1"/>
          </p:cNvSpPr>
          <p:nvPr/>
        </p:nvSpPr>
        <p:spPr bwMode="auto">
          <a:xfrm>
            <a:off x="916940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55</a:t>
            </a:r>
          </a:p>
        </p:txBody>
      </p:sp>
      <p:sp useBgFill="1"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4554538"/>
            <a:ext cx="1798638" cy="6746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Cl</a:t>
            </a: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airance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(ml/kg/min)</a:t>
            </a: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39688" y="3789363"/>
            <a:ext cx="97202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valeurs de clairance différentes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à </a:t>
            </a:r>
            <a:r>
              <a:rPr lang="fr-FR" altLang="fr-FR" sz="2000" b="1">
                <a:solidFill>
                  <a:srgbClr val="00CC00"/>
                </a:solidFill>
                <a:latin typeface="Tahoma" panose="020B0604030504040204" pitchFamily="34" charset="0"/>
              </a:rPr>
              <a:t>capacités d’extraction identiques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 = 100%</a:t>
            </a:r>
          </a:p>
        </p:txBody>
      </p:sp>
      <p:sp useBgFill="1">
        <p:nvSpPr>
          <p:cNvPr id="58387" name="Rectangle 19"/>
          <p:cNvSpPr>
            <a:spLocks noChangeArrowheads="1"/>
          </p:cNvSpPr>
          <p:nvPr/>
        </p:nvSpPr>
        <p:spPr bwMode="auto">
          <a:xfrm>
            <a:off x="1708150" y="458946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122</a:t>
            </a:r>
          </a:p>
        </p:txBody>
      </p:sp>
      <p:sp useBgFill="1">
        <p:nvSpPr>
          <p:cNvPr id="58388" name="Rectangle 20"/>
          <p:cNvSpPr>
            <a:spLocks noChangeArrowheads="1"/>
          </p:cNvSpPr>
          <p:nvPr/>
        </p:nvSpPr>
        <p:spPr bwMode="auto">
          <a:xfrm>
            <a:off x="2960688" y="4589463"/>
            <a:ext cx="633412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73</a:t>
            </a:r>
          </a:p>
        </p:txBody>
      </p:sp>
      <p:sp useBgFill="1">
        <p:nvSpPr>
          <p:cNvPr id="58389" name="Rectangle 21"/>
          <p:cNvSpPr>
            <a:spLocks noChangeArrowheads="1"/>
          </p:cNvSpPr>
          <p:nvPr/>
        </p:nvSpPr>
        <p:spPr bwMode="auto">
          <a:xfrm>
            <a:off x="4256088" y="458946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58</a:t>
            </a:r>
          </a:p>
        </p:txBody>
      </p:sp>
      <p:sp useBgFill="1">
        <p:nvSpPr>
          <p:cNvPr id="58390" name="Rectangle 22"/>
          <p:cNvSpPr>
            <a:spLocks noChangeArrowheads="1"/>
          </p:cNvSpPr>
          <p:nvPr/>
        </p:nvSpPr>
        <p:spPr bwMode="auto">
          <a:xfrm>
            <a:off x="5567363" y="458946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43</a:t>
            </a:r>
          </a:p>
        </p:txBody>
      </p:sp>
      <p:sp useBgFill="1">
        <p:nvSpPr>
          <p:cNvPr id="58391" name="Rectangle 23"/>
          <p:cNvSpPr>
            <a:spLocks noChangeArrowheads="1"/>
          </p:cNvSpPr>
          <p:nvPr/>
        </p:nvSpPr>
        <p:spPr bwMode="auto">
          <a:xfrm>
            <a:off x="6619875" y="4589463"/>
            <a:ext cx="633413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40</a:t>
            </a:r>
          </a:p>
        </p:txBody>
      </p:sp>
      <p:sp useBgFill="1">
        <p:nvSpPr>
          <p:cNvPr id="58392" name="Rectangle 24"/>
          <p:cNvSpPr>
            <a:spLocks noChangeArrowheads="1"/>
          </p:cNvSpPr>
          <p:nvPr/>
        </p:nvSpPr>
        <p:spPr bwMode="auto">
          <a:xfrm>
            <a:off x="7542213" y="4589463"/>
            <a:ext cx="9302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37.5</a:t>
            </a:r>
          </a:p>
        </p:txBody>
      </p:sp>
      <p:sp useBgFill="1">
        <p:nvSpPr>
          <p:cNvPr id="58393" name="Rectangle 25"/>
          <p:cNvSpPr>
            <a:spLocks noChangeArrowheads="1"/>
          </p:cNvSpPr>
          <p:nvPr/>
        </p:nvSpPr>
        <p:spPr bwMode="auto">
          <a:xfrm>
            <a:off x="9018588" y="4589463"/>
            <a:ext cx="9302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27.5</a:t>
            </a:r>
          </a:p>
        </p:txBody>
      </p:sp>
      <p:sp useBgFill="1">
        <p:nvSpPr>
          <p:cNvPr id="246810" name="Rectangle 26"/>
          <p:cNvSpPr>
            <a:spLocks noChangeArrowheads="1"/>
          </p:cNvSpPr>
          <p:nvPr/>
        </p:nvSpPr>
        <p:spPr bwMode="auto">
          <a:xfrm>
            <a:off x="-7938" y="6138863"/>
            <a:ext cx="1543051" cy="6746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Dose /24h</a:t>
            </a:r>
            <a:endParaRPr lang="fr-FR" altLang="fr-FR" sz="1700" b="1">
              <a:solidFill>
                <a:srgbClr val="333399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(mg/kg)</a:t>
            </a:r>
          </a:p>
        </p:txBody>
      </p:sp>
      <p:sp useBgFill="1">
        <p:nvSpPr>
          <p:cNvPr id="246811" name="Rectangle 27"/>
          <p:cNvSpPr>
            <a:spLocks noChangeArrowheads="1"/>
          </p:cNvSpPr>
          <p:nvPr/>
        </p:nvSpPr>
        <p:spPr bwMode="auto">
          <a:xfrm>
            <a:off x="1658938" y="6173788"/>
            <a:ext cx="7397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176</a:t>
            </a:r>
          </a:p>
        </p:txBody>
      </p:sp>
      <p:sp useBgFill="1">
        <p:nvSpPr>
          <p:cNvPr id="246812" name="Rectangle 28"/>
          <p:cNvSpPr>
            <a:spLocks noChangeArrowheads="1"/>
          </p:cNvSpPr>
          <p:nvPr/>
        </p:nvSpPr>
        <p:spPr bwMode="auto">
          <a:xfrm>
            <a:off x="2906713" y="6173788"/>
            <a:ext cx="7397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105</a:t>
            </a:r>
          </a:p>
        </p:txBody>
      </p:sp>
      <p:sp useBgFill="1">
        <p:nvSpPr>
          <p:cNvPr id="246813" name="Rectangle 29"/>
          <p:cNvSpPr>
            <a:spLocks noChangeArrowheads="1"/>
          </p:cNvSpPr>
          <p:nvPr/>
        </p:nvSpPr>
        <p:spPr bwMode="auto">
          <a:xfrm>
            <a:off x="4289425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84</a:t>
            </a:r>
          </a:p>
        </p:txBody>
      </p:sp>
      <p:sp useBgFill="1">
        <p:nvSpPr>
          <p:cNvPr id="246814" name="Rectangle 30"/>
          <p:cNvSpPr>
            <a:spLocks noChangeArrowheads="1"/>
          </p:cNvSpPr>
          <p:nvPr/>
        </p:nvSpPr>
        <p:spPr bwMode="auto">
          <a:xfrm>
            <a:off x="5600700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62</a:t>
            </a:r>
          </a:p>
        </p:txBody>
      </p:sp>
      <p:sp useBgFill="1">
        <p:nvSpPr>
          <p:cNvPr id="246815" name="Rectangle 31"/>
          <p:cNvSpPr>
            <a:spLocks noChangeArrowheads="1"/>
          </p:cNvSpPr>
          <p:nvPr/>
        </p:nvSpPr>
        <p:spPr bwMode="auto">
          <a:xfrm>
            <a:off x="6654800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58</a:t>
            </a:r>
          </a:p>
        </p:txBody>
      </p:sp>
      <p:sp useBgFill="1">
        <p:nvSpPr>
          <p:cNvPr id="246816" name="Rectangle 32"/>
          <p:cNvSpPr>
            <a:spLocks noChangeArrowheads="1"/>
          </p:cNvSpPr>
          <p:nvPr/>
        </p:nvSpPr>
        <p:spPr bwMode="auto">
          <a:xfrm>
            <a:off x="7724775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54</a:t>
            </a:r>
          </a:p>
        </p:txBody>
      </p:sp>
      <p:sp useBgFill="1">
        <p:nvSpPr>
          <p:cNvPr id="246817" name="Rectangle 33"/>
          <p:cNvSpPr>
            <a:spLocks noChangeArrowheads="1"/>
          </p:cNvSpPr>
          <p:nvPr/>
        </p:nvSpPr>
        <p:spPr bwMode="auto">
          <a:xfrm>
            <a:off x="9201150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36</a:t>
            </a:r>
          </a:p>
        </p:txBody>
      </p:sp>
      <p:sp>
        <p:nvSpPr>
          <p:cNvPr id="246818" name="Rectangle 34"/>
          <p:cNvSpPr>
            <a:spLocks noChangeArrowheads="1"/>
          </p:cNvSpPr>
          <p:nvPr/>
        </p:nvSpPr>
        <p:spPr bwMode="auto">
          <a:xfrm>
            <a:off x="39688" y="5373688"/>
            <a:ext cx="83439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doses par kg différentes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pour obtenir la </a:t>
            </a:r>
            <a:r>
              <a:rPr lang="fr-FR" altLang="fr-FR" sz="2000" b="1">
                <a:solidFill>
                  <a:srgbClr val="00CC00"/>
                </a:solidFill>
                <a:latin typeface="Tahoma" panose="020B0604030504040204" pitchFamily="34" charset="0"/>
              </a:rPr>
              <a:t>même concentration cible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  =1 µg/mL</a:t>
            </a:r>
          </a:p>
        </p:txBody>
      </p:sp>
      <p:sp>
        <p:nvSpPr>
          <p:cNvPr id="58403" name="Rectangle 35"/>
          <p:cNvSpPr>
            <a:spLocks noChangeArrowheads="1"/>
          </p:cNvSpPr>
          <p:nvPr/>
        </p:nvSpPr>
        <p:spPr bwMode="auto">
          <a:xfrm>
            <a:off x="39688" y="2133600"/>
            <a:ext cx="7048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paramètres physiologiques différents</a:t>
            </a:r>
          </a:p>
        </p:txBody>
      </p:sp>
      <p:sp>
        <p:nvSpPr>
          <p:cNvPr id="58404" name="Rectangle 37"/>
          <p:cNvSpPr>
            <a:spLocks noChangeArrowheads="1"/>
          </p:cNvSpPr>
          <p:nvPr/>
        </p:nvSpPr>
        <p:spPr bwMode="auto">
          <a:xfrm>
            <a:off x="377825" y="298450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2"/>
                </a:solidFill>
              </a:rPr>
              <a:t>Impact de l’espèce sur les posologies: les débits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10" grpId="0" animBg="1"/>
      <p:bldP spid="246811" grpId="0" animBg="1"/>
      <p:bldP spid="246812" grpId="0" animBg="1"/>
      <p:bldP spid="246813" grpId="0" animBg="1"/>
      <p:bldP spid="246814" grpId="0" animBg="1"/>
      <p:bldP spid="246815" grpId="0" animBg="1"/>
      <p:bldP spid="246816" grpId="0" animBg="1"/>
      <p:bldP spid="246817" grpId="0" animBg="1"/>
      <p:bldP spid="2468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624" name="Group 32"/>
          <p:cNvGraphicFramePr>
            <a:graphicFrameLocks noGrp="1"/>
          </p:cNvGraphicFramePr>
          <p:nvPr>
            <p:ph idx="1"/>
          </p:nvPr>
        </p:nvGraphicFramePr>
        <p:xfrm>
          <a:off x="365125" y="3141663"/>
          <a:ext cx="9721850" cy="2706688"/>
        </p:xfrm>
        <a:graphic>
          <a:graphicData uri="http://schemas.openxmlformats.org/drawingml/2006/table">
            <a:tbl>
              <a:tblPr/>
              <a:tblGrid>
                <a:gridCol w="153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8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5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Espèce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Dose proposée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en clinique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(mg/kg)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Clairance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(mL/kg/min)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34" charset="0"/>
                        </a:rPr>
                        <a:t>Dose calculée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34" charset="0"/>
                        </a:rPr>
                        <a:t>(mg/kg)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Homme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0.17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14.7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Chien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0.5 - 2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85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Chat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0.05 – 0.2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8.6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585788" y="2189163"/>
            <a:ext cx="2270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Morphine, IM</a:t>
            </a:r>
          </a:p>
        </p:txBody>
      </p:sp>
      <p:sp>
        <p:nvSpPr>
          <p:cNvPr id="60446" name="Text Box 31"/>
          <p:cNvSpPr txBox="1">
            <a:spLocks noChangeArrowheads="1"/>
          </p:cNvSpPr>
          <p:nvPr/>
        </p:nvSpPr>
        <p:spPr bwMode="auto">
          <a:xfrm>
            <a:off x="527050" y="1397000"/>
            <a:ext cx="7878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Les doses sont proportionnelles aux clairances</a:t>
            </a:r>
          </a:p>
        </p:txBody>
      </p:sp>
      <p:sp>
        <p:nvSpPr>
          <p:cNvPr id="60447" name="Rectangle 33"/>
          <p:cNvSpPr>
            <a:spLocks noGrp="1" noChangeArrowheads="1"/>
          </p:cNvSpPr>
          <p:nvPr>
            <p:ph type="title"/>
          </p:nvPr>
        </p:nvSpPr>
        <p:spPr>
          <a:xfrm>
            <a:off x="519113" y="466725"/>
            <a:ext cx="9161462" cy="730250"/>
          </a:xfrm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 eaLnBrk="1" hangingPunct="1"/>
            <a:r>
              <a:rPr lang="en-US" altLang="fr-FR" sz="4000"/>
              <a:t>Extrapolation interspécifique des doses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La clairance totale ou clairance corporelle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1525" y="2035175"/>
            <a:ext cx="8961438" cy="3194050"/>
          </a:xfrm>
        </p:spPr>
        <p:txBody>
          <a:bodyPr/>
          <a:lstStyle/>
          <a:p>
            <a:pPr defTabSz="762000" eaLnBrk="1" hangingPunct="1">
              <a:buFont typeface="Wingdings" panose="05000000000000000000" pitchFamily="2" charset="2"/>
              <a:buNone/>
            </a:pPr>
            <a:endParaRPr lang="en-US" altLang="fr-FR"/>
          </a:p>
          <a:p>
            <a:pPr defTabSz="762000" eaLnBrk="1" hangingPunct="1">
              <a:buFont typeface="Wingdings" panose="05000000000000000000" pitchFamily="2" charset="2"/>
              <a:buNone/>
            </a:pPr>
            <a:r>
              <a:rPr lang="en-US" altLang="fr-FR"/>
              <a:t>			: </a:t>
            </a:r>
            <a:r>
              <a:rPr lang="en-US" altLang="fr-FR" sz="2800"/>
              <a:t>3 mg/kg/24 h	</a:t>
            </a:r>
          </a:p>
          <a:p>
            <a:pPr defTabSz="762000" eaLnBrk="1" hangingPunct="1">
              <a:buFont typeface="Wingdings" panose="05000000000000000000" pitchFamily="2" charset="2"/>
              <a:buNone/>
            </a:pPr>
            <a:endParaRPr lang="en-US" altLang="fr-FR" sz="2800"/>
          </a:p>
          <a:p>
            <a:pPr defTabSz="7620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fr-FR" sz="2800"/>
              <a:t>			: 		</a:t>
            </a:r>
            <a:r>
              <a:rPr lang="en-US" altLang="fr-FR" sz="4400">
                <a:solidFill>
                  <a:srgbClr val="FF9900"/>
                </a:solidFill>
              </a:rPr>
              <a:t>?</a:t>
            </a:r>
            <a:r>
              <a:rPr lang="en-US" altLang="fr-FR" sz="2800"/>
              <a:t>		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519113" y="466725"/>
            <a:ext cx="9161462" cy="730250"/>
          </a:xfrm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 eaLnBrk="1" hangingPunct="1"/>
            <a:r>
              <a:rPr lang="en-US" altLang="fr-FR" sz="4000"/>
              <a:t>Extrapolation interspécifique des doses</a:t>
            </a: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960438" y="5094288"/>
            <a:ext cx="2344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Dose chèvre = </a:t>
            </a:r>
          </a:p>
        </p:txBody>
      </p:sp>
      <p:sp>
        <p:nvSpPr>
          <p:cNvPr id="62469" name="Freeform 5"/>
          <p:cNvSpPr>
            <a:spLocks/>
          </p:cNvSpPr>
          <p:nvPr/>
        </p:nvSpPr>
        <p:spPr bwMode="auto">
          <a:xfrm>
            <a:off x="565150" y="2489200"/>
            <a:ext cx="1093788" cy="720725"/>
          </a:xfrm>
          <a:custGeom>
            <a:avLst/>
            <a:gdLst>
              <a:gd name="T0" fmla="*/ 2147483646 w 626"/>
              <a:gd name="T1" fmla="*/ 2147483646 h 404"/>
              <a:gd name="T2" fmla="*/ 2147483646 w 626"/>
              <a:gd name="T3" fmla="*/ 2147483646 h 404"/>
              <a:gd name="T4" fmla="*/ 2147483646 w 626"/>
              <a:gd name="T5" fmla="*/ 2147483646 h 404"/>
              <a:gd name="T6" fmla="*/ 2147483646 w 626"/>
              <a:gd name="T7" fmla="*/ 2147483646 h 404"/>
              <a:gd name="T8" fmla="*/ 2147483646 w 626"/>
              <a:gd name="T9" fmla="*/ 2147483646 h 404"/>
              <a:gd name="T10" fmla="*/ 2147483646 w 626"/>
              <a:gd name="T11" fmla="*/ 2147483646 h 404"/>
              <a:gd name="T12" fmla="*/ 2147483646 w 626"/>
              <a:gd name="T13" fmla="*/ 2147483646 h 404"/>
              <a:gd name="T14" fmla="*/ 2147483646 w 626"/>
              <a:gd name="T15" fmla="*/ 2147483646 h 404"/>
              <a:gd name="T16" fmla="*/ 2147483646 w 626"/>
              <a:gd name="T17" fmla="*/ 2147483646 h 404"/>
              <a:gd name="T18" fmla="*/ 2147483646 w 626"/>
              <a:gd name="T19" fmla="*/ 2147483646 h 404"/>
              <a:gd name="T20" fmla="*/ 2147483646 w 626"/>
              <a:gd name="T21" fmla="*/ 2147483646 h 404"/>
              <a:gd name="T22" fmla="*/ 2147483646 w 626"/>
              <a:gd name="T23" fmla="*/ 2147483646 h 404"/>
              <a:gd name="T24" fmla="*/ 2147483646 w 626"/>
              <a:gd name="T25" fmla="*/ 2147483646 h 404"/>
              <a:gd name="T26" fmla="*/ 2147483646 w 626"/>
              <a:gd name="T27" fmla="*/ 2147483646 h 404"/>
              <a:gd name="T28" fmla="*/ 2147483646 w 626"/>
              <a:gd name="T29" fmla="*/ 2147483646 h 404"/>
              <a:gd name="T30" fmla="*/ 2147483646 w 626"/>
              <a:gd name="T31" fmla="*/ 2147483646 h 404"/>
              <a:gd name="T32" fmla="*/ 2147483646 w 626"/>
              <a:gd name="T33" fmla="*/ 2147483646 h 404"/>
              <a:gd name="T34" fmla="*/ 2147483646 w 626"/>
              <a:gd name="T35" fmla="*/ 2147483646 h 404"/>
              <a:gd name="T36" fmla="*/ 2147483646 w 626"/>
              <a:gd name="T37" fmla="*/ 2147483646 h 404"/>
              <a:gd name="T38" fmla="*/ 2147483646 w 626"/>
              <a:gd name="T39" fmla="*/ 2147483646 h 404"/>
              <a:gd name="T40" fmla="*/ 2147483646 w 626"/>
              <a:gd name="T41" fmla="*/ 2147483646 h 404"/>
              <a:gd name="T42" fmla="*/ 2147483646 w 626"/>
              <a:gd name="T43" fmla="*/ 2147483646 h 404"/>
              <a:gd name="T44" fmla="*/ 2147483646 w 626"/>
              <a:gd name="T45" fmla="*/ 2147483646 h 404"/>
              <a:gd name="T46" fmla="*/ 2147483646 w 626"/>
              <a:gd name="T47" fmla="*/ 2147483646 h 404"/>
              <a:gd name="T48" fmla="*/ 2147483646 w 626"/>
              <a:gd name="T49" fmla="*/ 2147483646 h 404"/>
              <a:gd name="T50" fmla="*/ 2147483646 w 626"/>
              <a:gd name="T51" fmla="*/ 2147483646 h 404"/>
              <a:gd name="T52" fmla="*/ 2147483646 w 626"/>
              <a:gd name="T53" fmla="*/ 2147483646 h 404"/>
              <a:gd name="T54" fmla="*/ 2147483646 w 626"/>
              <a:gd name="T55" fmla="*/ 2147483646 h 404"/>
              <a:gd name="T56" fmla="*/ 2147483646 w 626"/>
              <a:gd name="T57" fmla="*/ 2147483646 h 404"/>
              <a:gd name="T58" fmla="*/ 2147483646 w 626"/>
              <a:gd name="T59" fmla="*/ 2147483646 h 404"/>
              <a:gd name="T60" fmla="*/ 2147483646 w 626"/>
              <a:gd name="T61" fmla="*/ 2147483646 h 404"/>
              <a:gd name="T62" fmla="*/ 2147483646 w 626"/>
              <a:gd name="T63" fmla="*/ 2147483646 h 404"/>
              <a:gd name="T64" fmla="*/ 2147483646 w 626"/>
              <a:gd name="T65" fmla="*/ 2147483646 h 404"/>
              <a:gd name="T66" fmla="*/ 2147483646 w 626"/>
              <a:gd name="T67" fmla="*/ 2147483646 h 404"/>
              <a:gd name="T68" fmla="*/ 2147483646 w 626"/>
              <a:gd name="T69" fmla="*/ 2147483646 h 404"/>
              <a:gd name="T70" fmla="*/ 2147483646 w 626"/>
              <a:gd name="T71" fmla="*/ 2147483646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3460750" y="4916488"/>
            <a:ext cx="6667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Dose bovin (3mg/kg) x Cl chèvre (0.74L/kg/h)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Cl bovin (0.17 L/kg/h)</a:t>
            </a:r>
          </a:p>
        </p:txBody>
      </p:sp>
      <p:sp>
        <p:nvSpPr>
          <p:cNvPr id="275463" name="Line 7"/>
          <p:cNvSpPr>
            <a:spLocks noChangeShapeType="1"/>
          </p:cNvSpPr>
          <p:nvPr/>
        </p:nvSpPr>
        <p:spPr bwMode="auto">
          <a:xfrm>
            <a:off x="3413125" y="5337175"/>
            <a:ext cx="652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2527300" y="5988050"/>
            <a:ext cx="5630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b="1">
                <a:solidFill>
                  <a:schemeClr val="hlink"/>
                </a:solidFill>
              </a:rPr>
              <a:t>Dose chèvre = 13 mg/kg/24h</a:t>
            </a:r>
          </a:p>
        </p:txBody>
      </p:sp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41375" y="3735388"/>
            <a:ext cx="914400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5430838" y="4221163"/>
            <a:ext cx="271621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/>
              <a:t>Cl = 0.74 L/kg/h</a:t>
            </a:r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5430838" y="2708275"/>
            <a:ext cx="27368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/>
              <a:t>Cl = 0.17 L/kg/h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679450" y="1484313"/>
            <a:ext cx="7567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Quelle dose de kétoprofène chez la chèvre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/>
      <p:bldP spid="275462" grpId="0"/>
      <p:bldP spid="275464" grpId="0"/>
      <p:bldP spid="275466" grpId="0"/>
      <p:bldP spid="27546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Une vache d'Aubr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2997200"/>
            <a:ext cx="2014537" cy="2381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3587" name="Group 3"/>
          <p:cNvGrpSpPr>
            <a:grpSpLocks/>
          </p:cNvGrpSpPr>
          <p:nvPr/>
        </p:nvGrpSpPr>
        <p:grpSpPr bwMode="auto">
          <a:xfrm>
            <a:off x="5629275" y="2997200"/>
            <a:ext cx="3484563" cy="3168650"/>
            <a:chOff x="1882" y="663"/>
            <a:chExt cx="1951" cy="1996"/>
          </a:xfrm>
        </p:grpSpPr>
        <p:pic>
          <p:nvPicPr>
            <p:cNvPr id="64521" name="Picture 4" descr="goat brows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663"/>
              <a:ext cx="1943" cy="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2" name="Rectangle 5"/>
            <p:cNvSpPr>
              <a:spLocks noChangeArrowheads="1"/>
            </p:cNvSpPr>
            <p:nvPr/>
          </p:nvSpPr>
          <p:spPr bwMode="auto">
            <a:xfrm>
              <a:off x="1882" y="2205"/>
              <a:ext cx="1951" cy="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64523" name="Rectangle 6"/>
            <p:cNvSpPr>
              <a:spLocks noChangeArrowheads="1"/>
            </p:cNvSpPr>
            <p:nvPr/>
          </p:nvSpPr>
          <p:spPr bwMode="auto">
            <a:xfrm>
              <a:off x="3379" y="663"/>
              <a:ext cx="454" cy="1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64524" name="Rectangle 7"/>
            <p:cNvSpPr>
              <a:spLocks noChangeArrowheads="1"/>
            </p:cNvSpPr>
            <p:nvPr/>
          </p:nvSpPr>
          <p:spPr bwMode="auto">
            <a:xfrm>
              <a:off x="1882" y="663"/>
              <a:ext cx="363" cy="1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1236663" y="1916113"/>
            <a:ext cx="77946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Capacités enzymatiques chez la chèvre</a:t>
            </a:r>
          </a:p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Régime alimentaire : peigneur </a:t>
            </a:r>
            <a:r>
              <a:rPr lang="fr-FR" altLang="fr-FR" sz="2800" i="1">
                <a:solidFill>
                  <a:srgbClr val="333399"/>
                </a:solidFill>
                <a:latin typeface="Tahoma" panose="020B0604030504040204" pitchFamily="34" charset="0"/>
              </a:rPr>
              <a:t>vs</a:t>
            </a: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brouteur</a:t>
            </a:r>
          </a:p>
        </p:txBody>
      </p:sp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463550" y="5375275"/>
            <a:ext cx="9409113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Espèce “mineure” 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 Posologies des bovins : </a:t>
            </a:r>
            <a:r>
              <a:rPr lang="fr-FR" altLang="fr-FR" sz="2400" b="1">
                <a:solidFill>
                  <a:srgbClr val="FF0000"/>
                </a:solidFill>
                <a:latin typeface="Tahoma" panose="020B0604030504040204" pitchFamily="34" charset="0"/>
              </a:rPr>
              <a:t>sous-dosages fréquents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fr-FR" altLang="fr-FR" sz="2400" b="1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Echecs thérapeutiques / </a:t>
            </a:r>
            <a:r>
              <a:rPr lang="fr-FR" altLang="fr-FR" sz="2400" b="1">
                <a:solidFill>
                  <a:srgbClr val="FF0000"/>
                </a:solidFill>
                <a:latin typeface="Tahoma" panose="020B0604030504040204" pitchFamily="34" charset="0"/>
              </a:rPr>
              <a:t>Résistance aux ivermectines</a:t>
            </a:r>
          </a:p>
        </p:txBody>
      </p:sp>
      <p:sp>
        <p:nvSpPr>
          <p:cNvPr id="64518" name="Rectangle 10"/>
          <p:cNvSpPr>
            <a:spLocks noChangeArrowheads="1"/>
          </p:cNvSpPr>
          <p:nvPr/>
        </p:nvSpPr>
        <p:spPr bwMode="auto">
          <a:xfrm>
            <a:off x="519113" y="466725"/>
            <a:ext cx="9161462" cy="7302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chemeClr val="accent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Extrapolation interspécifique des doses</a:t>
            </a:r>
          </a:p>
        </p:txBody>
      </p:sp>
      <p:sp>
        <p:nvSpPr>
          <p:cNvPr id="64519" name="Text Box 11"/>
          <p:cNvSpPr txBox="1">
            <a:spLocks noChangeArrowheads="1"/>
          </p:cNvSpPr>
          <p:nvPr/>
        </p:nvSpPr>
        <p:spPr bwMode="auto">
          <a:xfrm>
            <a:off x="463550" y="1341438"/>
            <a:ext cx="9264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Pourquoi la chèvre élimine plus que les bovins et ovins</a:t>
            </a:r>
          </a:p>
        </p:txBody>
      </p:sp>
      <p:sp>
        <p:nvSpPr>
          <p:cNvPr id="323596" name="Text Box 12"/>
          <p:cNvSpPr txBox="1">
            <a:spLocks noChangeArrowheads="1"/>
          </p:cNvSpPr>
          <p:nvPr/>
        </p:nvSpPr>
        <p:spPr bwMode="auto">
          <a:xfrm>
            <a:off x="3919538" y="3660775"/>
            <a:ext cx="2073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en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alcaloïdes toxiques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2" grpId="0"/>
      <p:bldP spid="323593" grpId="0"/>
      <p:bldP spid="32359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lying Goats: photo of the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2062163"/>
            <a:ext cx="347186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 descr="Flying Goats: photo of the 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989138"/>
            <a:ext cx="40068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.imgur.com/lDt3nJ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549275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47650" y="4149725"/>
            <a:ext cx="9720263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Koala : régime folivore très spécialisé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Feuilles d’eucalyptus toxiques </a:t>
            </a:r>
          </a:p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Posologies des médicaments chez le koala 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fr-FR" altLang="fr-FR" sz="2400" b="1">
                <a:solidFill>
                  <a:srgbClr val="FF0000"/>
                </a:solidFill>
                <a:latin typeface="Tahoma" panose="020B0604030504040204" pitchFamily="34" charset="0"/>
              </a:rPr>
              <a:t>Très faibles </a:t>
            </a: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biodisponibilités par voie orale : antibiotiques, anti-inflammatoires</a:t>
            </a:r>
            <a:endParaRPr lang="fr-FR" altLang="fr-FR" sz="24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ChangeArrowheads="1"/>
          </p:cNvSpPr>
          <p:nvPr/>
        </p:nvSpPr>
        <p:spPr bwMode="auto">
          <a:xfrm>
            <a:off x="1" y="1844774"/>
            <a:ext cx="10286999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 Permet </a:t>
            </a:r>
            <a:r>
              <a:rPr lang="fr-FR" altLang="fr-FR" sz="2400" dirty="0">
                <a:solidFill>
                  <a:srgbClr val="333399"/>
                </a:solidFill>
                <a:latin typeface="Tahoma" panose="020B0604030504040204" pitchFamily="34" charset="0"/>
              </a:rPr>
              <a:t>d’estimer chez un individu/une espèce particuliers (et non documentés) </a:t>
            </a:r>
            <a:r>
              <a:rPr lang="fr-FR" altLang="fr-FR" sz="2400" b="1" dirty="0">
                <a:solidFill>
                  <a:srgbClr val="A50021"/>
                </a:solidFill>
                <a:latin typeface="Tahoma" panose="020B0604030504040204" pitchFamily="34" charset="0"/>
              </a:rPr>
              <a:t>la dose qui assure la même exposition plasmatique</a:t>
            </a:r>
            <a:r>
              <a:rPr lang="fr-FR" altLang="fr-FR" sz="2400" dirty="0">
                <a:solidFill>
                  <a:srgbClr val="333399"/>
                </a:solidFill>
                <a:latin typeface="Tahoma" panose="020B0604030504040204" pitchFamily="34" charset="0"/>
              </a:rPr>
              <a:t> que: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000" dirty="0">
                <a:solidFill>
                  <a:srgbClr val="333399"/>
                </a:solidFill>
                <a:latin typeface="Tahoma" panose="020B0604030504040204" pitchFamily="34" charset="0"/>
              </a:rPr>
              <a:t>la dose connue dans l’espèce, pour l’adaptation individuelle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000" dirty="0">
                <a:solidFill>
                  <a:srgbClr val="333399"/>
                </a:solidFill>
                <a:latin typeface="Tahoma" panose="020B0604030504040204" pitchFamily="34" charset="0"/>
              </a:rPr>
              <a:t>la dose connue dans une autre espèce, pour l’extrapolation à une autre espèce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2588" y="538163"/>
            <a:ext cx="9590087" cy="1079500"/>
          </a:xfrm>
          <a:prstGeom prst="rect">
            <a:avLst/>
          </a:prstGeom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762000" eaLnBrk="1" hangingPunct="1">
              <a:buFont typeface="Wingdings" pitchFamily="2" charset="2"/>
              <a:buNone/>
              <a:defRPr/>
            </a:pPr>
            <a:r>
              <a:rPr lang="fr-FR" altLang="fr-FR" sz="2800" kern="0" dirty="0">
                <a:solidFill>
                  <a:srgbClr val="A50021"/>
                </a:solidFill>
              </a:rPr>
              <a:t>Pour résumer : caractéristiques de l’extrapolation des doses sur la base des clairances</a:t>
            </a:r>
            <a:endParaRPr lang="fr-FR" altLang="fr-FR" sz="2800" kern="0" dirty="0"/>
          </a:p>
        </p:txBody>
      </p:sp>
      <p:grpSp>
        <p:nvGrpSpPr>
          <p:cNvPr id="69636" name="Groupe 8"/>
          <p:cNvGrpSpPr>
            <a:grpSpLocks/>
          </p:cNvGrpSpPr>
          <p:nvPr/>
        </p:nvGrpSpPr>
        <p:grpSpPr bwMode="auto">
          <a:xfrm>
            <a:off x="3213778" y="3999251"/>
            <a:ext cx="1801812" cy="1131888"/>
            <a:chOff x="6508775" y="1866106"/>
            <a:chExt cx="2979737" cy="1974850"/>
          </a:xfrm>
        </p:grpSpPr>
        <p:grpSp>
          <p:nvGrpSpPr>
            <p:cNvPr id="69642" name="Group 3"/>
            <p:cNvGrpSpPr>
              <a:grpSpLocks/>
            </p:cNvGrpSpPr>
            <p:nvPr/>
          </p:nvGrpSpPr>
          <p:grpSpPr bwMode="auto">
            <a:xfrm>
              <a:off x="6508775" y="2004219"/>
              <a:ext cx="2979737" cy="1836737"/>
              <a:chOff x="4339" y="1729"/>
              <a:chExt cx="1877" cy="1157"/>
            </a:xfrm>
          </p:grpSpPr>
          <p:sp>
            <p:nvSpPr>
              <p:cNvPr id="69644" name="Line 4"/>
              <p:cNvSpPr>
                <a:spLocks noChangeShapeType="1"/>
              </p:cNvSpPr>
              <p:nvPr/>
            </p:nvSpPr>
            <p:spPr bwMode="auto">
              <a:xfrm flipV="1">
                <a:off x="4346" y="1841"/>
                <a:ext cx="0" cy="10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9645" name="Line 5"/>
              <p:cNvSpPr>
                <a:spLocks noChangeShapeType="1"/>
              </p:cNvSpPr>
              <p:nvPr/>
            </p:nvSpPr>
            <p:spPr bwMode="auto">
              <a:xfrm>
                <a:off x="4339" y="2884"/>
                <a:ext cx="18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9646" name="Freeform 6" descr="blanc)"/>
              <p:cNvSpPr>
                <a:spLocks/>
              </p:cNvSpPr>
              <p:nvPr/>
            </p:nvSpPr>
            <p:spPr bwMode="auto">
              <a:xfrm>
                <a:off x="4364" y="1729"/>
                <a:ext cx="1404" cy="1147"/>
              </a:xfrm>
              <a:custGeom>
                <a:avLst/>
                <a:gdLst>
                  <a:gd name="T0" fmla="*/ 0 w 2113"/>
                  <a:gd name="T1" fmla="*/ 2 h 1824"/>
                  <a:gd name="T2" fmla="*/ 2 w 2113"/>
                  <a:gd name="T3" fmla="*/ 1 h 1824"/>
                  <a:gd name="T4" fmla="*/ 3 w 2113"/>
                  <a:gd name="T5" fmla="*/ 1 h 1824"/>
                  <a:gd name="T6" fmla="*/ 5 w 2113"/>
                  <a:gd name="T7" fmla="*/ 2 h 18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3" h="1824">
                    <a:moveTo>
                      <a:pt x="0" y="1824"/>
                    </a:moveTo>
                    <a:cubicBezTo>
                      <a:pt x="284" y="999"/>
                      <a:pt x="569" y="174"/>
                      <a:pt x="813" y="87"/>
                    </a:cubicBezTo>
                    <a:cubicBezTo>
                      <a:pt x="1057" y="0"/>
                      <a:pt x="1246" y="1010"/>
                      <a:pt x="1463" y="1299"/>
                    </a:cubicBezTo>
                    <a:cubicBezTo>
                      <a:pt x="1680" y="1588"/>
                      <a:pt x="1896" y="1706"/>
                      <a:pt x="2113" y="1824"/>
                    </a:cubicBezTo>
                  </a:path>
                </a:pathLst>
              </a:custGeom>
              <a:pattFill prst="dkVert">
                <a:fgClr>
                  <a:schemeClr val="accent2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9643" name="Freeform 7" descr="blanc)"/>
            <p:cNvSpPr>
              <a:spLocks/>
            </p:cNvSpPr>
            <p:nvPr/>
          </p:nvSpPr>
          <p:spPr bwMode="auto">
            <a:xfrm>
              <a:off x="6534175" y="1866106"/>
              <a:ext cx="2243137" cy="1958975"/>
            </a:xfrm>
            <a:custGeom>
              <a:avLst/>
              <a:gdLst>
                <a:gd name="T0" fmla="*/ 0 w 2113"/>
                <a:gd name="T1" fmla="*/ 2147483646 h 1824"/>
                <a:gd name="T2" fmla="*/ 2147483646 w 2113"/>
                <a:gd name="T3" fmla="*/ 2147483646 h 1824"/>
                <a:gd name="T4" fmla="*/ 2147483646 w 2113"/>
                <a:gd name="T5" fmla="*/ 2147483646 h 1824"/>
                <a:gd name="T6" fmla="*/ 2147483646 w 2113"/>
                <a:gd name="T7" fmla="*/ 2147483646 h 18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3" h="1824">
                  <a:moveTo>
                    <a:pt x="0" y="1824"/>
                  </a:moveTo>
                  <a:cubicBezTo>
                    <a:pt x="284" y="999"/>
                    <a:pt x="569" y="174"/>
                    <a:pt x="813" y="87"/>
                  </a:cubicBezTo>
                  <a:cubicBezTo>
                    <a:pt x="1057" y="0"/>
                    <a:pt x="1246" y="1010"/>
                    <a:pt x="1463" y="1299"/>
                  </a:cubicBezTo>
                  <a:cubicBezTo>
                    <a:pt x="1680" y="1588"/>
                    <a:pt x="1896" y="1706"/>
                    <a:pt x="2113" y="182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dkVert">
                    <a:fgClr>
                      <a:schemeClr val="accent2"/>
                    </a:fgClr>
                    <a:bgClr>
                      <a:schemeClr val="bg1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445224"/>
            <a:ext cx="10443067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 dirty="0">
                <a:solidFill>
                  <a:srgbClr val="333399"/>
                </a:solidFill>
                <a:latin typeface="Tahoma" panose="020B0604030504040204" pitchFamily="34" charset="0"/>
              </a:rPr>
              <a:t> Ne permet pas de corriger une différence d’origine pharmacodynamique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000" dirty="0">
                <a:solidFill>
                  <a:srgbClr val="333399"/>
                </a:solidFill>
                <a:latin typeface="Tahoma" panose="020B0604030504040204" pitchFamily="34" charset="0"/>
              </a:rPr>
              <a:t>Cette différence PD se répercutera sur les concentrations cibles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71295" y="4216233"/>
            <a:ext cx="91563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Dose 1</a:t>
            </a:r>
          </a:p>
          <a:p>
            <a:pPr algn="ctr" eaLnBrk="1" hangingPunct="1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≠</a:t>
            </a:r>
          </a:p>
          <a:p>
            <a:pPr eaLnBrk="1" hangingPunct="1">
              <a:defRPr/>
            </a:pPr>
            <a:r>
              <a:rPr lang="fr-FR" dirty="0">
                <a:solidFill>
                  <a:srgbClr val="A50021"/>
                </a:solidFill>
                <a:latin typeface="Arial" charset="0"/>
              </a:rPr>
              <a:t>Dose 2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2176564" y="4538198"/>
            <a:ext cx="64770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6289383" y="4529774"/>
            <a:ext cx="64770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223817" y="4449922"/>
            <a:ext cx="1773237" cy="369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Effet 1 = </a:t>
            </a:r>
            <a:r>
              <a:rPr lang="fr-FR" dirty="0">
                <a:solidFill>
                  <a:srgbClr val="A50021"/>
                </a:solidFill>
                <a:latin typeface="Arial" charset="0"/>
              </a:rPr>
              <a:t>Effet 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BFE9CD-987E-49FB-841C-19F3C2CF2DFF}"/>
              </a:ext>
            </a:extLst>
          </p:cNvPr>
          <p:cNvSpPr txBox="1"/>
          <p:nvPr/>
        </p:nvSpPr>
        <p:spPr>
          <a:xfrm>
            <a:off x="5108508" y="4207809"/>
            <a:ext cx="91563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Conc 1</a:t>
            </a:r>
          </a:p>
          <a:p>
            <a:pPr algn="ctr" eaLnBrk="1" hangingPunct="1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=</a:t>
            </a:r>
          </a:p>
          <a:p>
            <a:pPr eaLnBrk="1" hangingPunct="1">
              <a:defRPr/>
            </a:pPr>
            <a:r>
              <a:rPr lang="fr-FR" dirty="0">
                <a:solidFill>
                  <a:srgbClr val="A50021"/>
                </a:solidFill>
                <a:latin typeface="Arial" charset="0"/>
              </a:rPr>
              <a:t>Conc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De la clairance corporelle au clairances d’organes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2470150" y="1196975"/>
            <a:ext cx="5262563" cy="5327650"/>
            <a:chOff x="1383" y="754"/>
            <a:chExt cx="2947" cy="3356"/>
          </a:xfrm>
        </p:grpSpPr>
        <p:grpSp>
          <p:nvGrpSpPr>
            <p:cNvPr id="72707" name="Group 3"/>
            <p:cNvGrpSpPr>
              <a:grpSpLocks/>
            </p:cNvGrpSpPr>
            <p:nvPr/>
          </p:nvGrpSpPr>
          <p:grpSpPr bwMode="auto">
            <a:xfrm>
              <a:off x="1516" y="1344"/>
              <a:ext cx="2589" cy="2268"/>
              <a:chOff x="295" y="1842"/>
              <a:chExt cx="2589" cy="2268"/>
            </a:xfrm>
          </p:grpSpPr>
          <p:grpSp>
            <p:nvGrpSpPr>
              <p:cNvPr id="72753" name="Group 4"/>
              <p:cNvGrpSpPr>
                <a:grpSpLocks/>
              </p:cNvGrpSpPr>
              <p:nvPr/>
            </p:nvGrpSpPr>
            <p:grpSpPr bwMode="auto">
              <a:xfrm>
                <a:off x="340" y="2113"/>
                <a:ext cx="2544" cy="1476"/>
                <a:chOff x="562" y="1327"/>
                <a:chExt cx="4405" cy="2557"/>
              </a:xfrm>
            </p:grpSpPr>
            <p:grpSp>
              <p:nvGrpSpPr>
                <p:cNvPr id="72756" name="Group 5"/>
                <p:cNvGrpSpPr>
                  <a:grpSpLocks/>
                </p:cNvGrpSpPr>
                <p:nvPr/>
              </p:nvGrpSpPr>
              <p:grpSpPr bwMode="auto">
                <a:xfrm>
                  <a:off x="562" y="1327"/>
                  <a:ext cx="4379" cy="2557"/>
                  <a:chOff x="562" y="1327"/>
                  <a:chExt cx="4379" cy="2557"/>
                </a:xfrm>
              </p:grpSpPr>
              <p:pic>
                <p:nvPicPr>
                  <p:cNvPr id="72758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blackWhite">
                  <a:xfrm>
                    <a:off x="562" y="1327"/>
                    <a:ext cx="4379" cy="24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bg1"/>
                            </a:gs>
                            <a:gs pos="100000">
                              <a:srgbClr val="FFFFFF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accent1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72759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702" y="3294"/>
                    <a:ext cx="3584" cy="5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fr-FR" altLang="fr-FR" sz="1800"/>
                  </a:p>
                </p:txBody>
              </p:sp>
            </p:grpSp>
            <p:sp>
              <p:nvSpPr>
                <p:cNvPr id="72757" name="Rectangle 8"/>
                <p:cNvSpPr>
                  <a:spLocks noChangeArrowheads="1"/>
                </p:cNvSpPr>
                <p:nvPr/>
              </p:nvSpPr>
              <p:spPr bwMode="auto">
                <a:xfrm>
                  <a:off x="3923" y="2296"/>
                  <a:ext cx="1044" cy="8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</p:grpSp>
          <p:sp>
            <p:nvSpPr>
              <p:cNvPr id="72754" name="Rectangle 9"/>
              <p:cNvSpPr>
                <a:spLocks noChangeArrowheads="1"/>
              </p:cNvSpPr>
              <p:nvPr/>
            </p:nvSpPr>
            <p:spPr bwMode="auto">
              <a:xfrm>
                <a:off x="748" y="1842"/>
                <a:ext cx="1814" cy="2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72755" name="Rectangle 10"/>
              <p:cNvSpPr>
                <a:spLocks noChangeArrowheads="1"/>
              </p:cNvSpPr>
              <p:nvPr/>
            </p:nvSpPr>
            <p:spPr bwMode="auto">
              <a:xfrm>
                <a:off x="295" y="2387"/>
                <a:ext cx="861" cy="8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72708" name="Group 11"/>
            <p:cNvGrpSpPr>
              <a:grpSpLocks/>
            </p:cNvGrpSpPr>
            <p:nvPr/>
          </p:nvGrpSpPr>
          <p:grpSpPr bwMode="auto">
            <a:xfrm>
              <a:off x="1383" y="754"/>
              <a:ext cx="2947" cy="3356"/>
              <a:chOff x="1383" y="754"/>
              <a:chExt cx="2947" cy="3356"/>
            </a:xfrm>
          </p:grpSpPr>
          <p:sp>
            <p:nvSpPr>
              <p:cNvPr id="72709" name="Oval 12"/>
              <p:cNvSpPr>
                <a:spLocks noChangeArrowheads="1"/>
              </p:cNvSpPr>
              <p:nvPr/>
            </p:nvSpPr>
            <p:spPr bwMode="auto">
              <a:xfrm>
                <a:off x="2743" y="776"/>
                <a:ext cx="772" cy="363"/>
              </a:xfrm>
              <a:prstGeom prst="ellipse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Echanges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gazeux</a:t>
                </a:r>
              </a:p>
            </p:txBody>
          </p:sp>
          <p:sp>
            <p:nvSpPr>
              <p:cNvPr id="72710" name="AutoShape 13"/>
              <p:cNvSpPr>
                <a:spLocks noChangeArrowheads="1"/>
              </p:cNvSpPr>
              <p:nvPr/>
            </p:nvSpPr>
            <p:spPr bwMode="auto">
              <a:xfrm>
                <a:off x="1383" y="754"/>
                <a:ext cx="907" cy="408"/>
              </a:xfrm>
              <a:prstGeom prst="cloudCallout">
                <a:avLst>
                  <a:gd name="adj1" fmla="val 37208"/>
                  <a:gd name="adj2" fmla="val 14463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Inhalation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exhalation</a:t>
                </a:r>
              </a:p>
            </p:txBody>
          </p:sp>
          <p:grpSp>
            <p:nvGrpSpPr>
              <p:cNvPr id="72711" name="Group 14"/>
              <p:cNvGrpSpPr>
                <a:grpSpLocks noChangeAspect="1"/>
              </p:cNvGrpSpPr>
              <p:nvPr/>
            </p:nvGrpSpPr>
            <p:grpSpPr bwMode="auto">
              <a:xfrm>
                <a:off x="1791" y="1425"/>
                <a:ext cx="2539" cy="2685"/>
                <a:chOff x="2245" y="935"/>
                <a:chExt cx="3174" cy="3357"/>
              </a:xfrm>
            </p:grpSpPr>
            <p:sp>
              <p:nvSpPr>
                <p:cNvPr id="72718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830" y="3339"/>
                  <a:ext cx="454" cy="18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/>
                    <a:t>Urine</a:t>
                  </a:r>
                </a:p>
              </p:txBody>
            </p:sp>
            <p:sp>
              <p:nvSpPr>
                <p:cNvPr id="72719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3975"/>
                  <a:ext cx="861" cy="181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/>
                    <a:t>Métabolisme</a:t>
                  </a:r>
                </a:p>
              </p:txBody>
            </p:sp>
            <p:grpSp>
              <p:nvGrpSpPr>
                <p:cNvPr id="72720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3288" y="935"/>
                  <a:ext cx="1270" cy="3039"/>
                  <a:chOff x="3288" y="1026"/>
                  <a:chExt cx="1270" cy="3039"/>
                </a:xfrm>
              </p:grpSpPr>
              <p:sp>
                <p:nvSpPr>
                  <p:cNvPr id="72733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3747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Foie</a:t>
                    </a:r>
                  </a:p>
                </p:txBody>
              </p:sp>
              <p:sp>
                <p:nvSpPr>
                  <p:cNvPr id="72734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3249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Rein</a:t>
                    </a:r>
                  </a:p>
                </p:txBody>
              </p:sp>
              <p:sp>
                <p:nvSpPr>
                  <p:cNvPr id="72735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2660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Tissu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adipeux</a:t>
                    </a:r>
                  </a:p>
                </p:txBody>
              </p:sp>
              <p:sp>
                <p:nvSpPr>
                  <p:cNvPr id="72736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2115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Perfusion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rapide</a:t>
                    </a:r>
                  </a:p>
                </p:txBody>
              </p:sp>
              <p:sp>
                <p:nvSpPr>
                  <p:cNvPr id="72737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1526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Perfusion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lente</a:t>
                    </a:r>
                  </a:p>
                </p:txBody>
              </p:sp>
              <p:sp>
                <p:nvSpPr>
                  <p:cNvPr id="72738" name="Rectangle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1026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Poumon</a:t>
                    </a:r>
                  </a:p>
                </p:txBody>
              </p:sp>
              <p:sp>
                <p:nvSpPr>
                  <p:cNvPr id="72739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58" y="1207"/>
                    <a:ext cx="0" cy="267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0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1753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1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2342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2" name="Line 2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288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3" name="Line 2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3408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4" name="Line 2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3884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5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288" y="1207"/>
                    <a:ext cx="0" cy="267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6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1753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7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2342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8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288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9" name="Line 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3408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50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3884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51" name="Line 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120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52" name="Line 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41" y="120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2721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2245" y="2748"/>
                  <a:ext cx="680" cy="1544"/>
                  <a:chOff x="442" y="2386"/>
                  <a:chExt cx="680" cy="1544"/>
                </a:xfrm>
              </p:grpSpPr>
              <p:sp>
                <p:nvSpPr>
                  <p:cNvPr id="72726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2931"/>
                    <a:ext cx="680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Estomac</a:t>
                    </a:r>
                  </a:p>
                </p:txBody>
              </p:sp>
              <p:sp>
                <p:nvSpPr>
                  <p:cNvPr id="72727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3339"/>
                    <a:ext cx="680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Intestin</a:t>
                    </a:r>
                  </a:p>
                </p:txBody>
              </p:sp>
              <p:sp>
                <p:nvSpPr>
                  <p:cNvPr id="72728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5" y="3748"/>
                    <a:ext cx="454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Fèces</a:t>
                    </a:r>
                  </a:p>
                </p:txBody>
              </p:sp>
              <p:sp>
                <p:nvSpPr>
                  <p:cNvPr id="72729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2386"/>
                    <a:ext cx="680" cy="318"/>
                  </a:xfrm>
                  <a:prstGeom prst="ellipse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Ingestion</a:t>
                    </a:r>
                  </a:p>
                </p:txBody>
              </p:sp>
              <p:sp>
                <p:nvSpPr>
                  <p:cNvPr id="72730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2704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31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3113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32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3521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2722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3838"/>
                  <a:ext cx="6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72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3430"/>
                  <a:ext cx="681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72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4241" y="3430"/>
                  <a:ext cx="5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72725" name="AutoShape 49"/>
                <p:cNvCxnSpPr>
                  <a:cxnSpLocks noChangeAspect="1" noChangeShapeType="1"/>
                  <a:stCxn id="72733" idx="2"/>
                </p:cNvCxnSpPr>
                <p:nvPr/>
              </p:nvCxnSpPr>
              <p:spPr bwMode="auto">
                <a:xfrm rot="16200000" flipH="1">
                  <a:off x="4195" y="3703"/>
                  <a:ext cx="91" cy="634"/>
                </a:xfrm>
                <a:prstGeom prst="bentConnector2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72712" name="Group 50"/>
              <p:cNvGrpSpPr>
                <a:grpSpLocks/>
              </p:cNvGrpSpPr>
              <p:nvPr/>
            </p:nvGrpSpPr>
            <p:grpSpPr bwMode="auto">
              <a:xfrm>
                <a:off x="2336" y="889"/>
                <a:ext cx="317" cy="136"/>
                <a:chOff x="839" y="3385"/>
                <a:chExt cx="317" cy="136"/>
              </a:xfrm>
            </p:grpSpPr>
            <p:sp>
              <p:nvSpPr>
                <p:cNvPr id="72716" name="Line 51"/>
                <p:cNvSpPr>
                  <a:spLocks noChangeShapeType="1"/>
                </p:cNvSpPr>
                <p:nvPr/>
              </p:nvSpPr>
              <p:spPr bwMode="auto">
                <a:xfrm>
                  <a:off x="839" y="3385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717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839" y="3521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2713" name="Group 53"/>
              <p:cNvGrpSpPr>
                <a:grpSpLocks/>
              </p:cNvGrpSpPr>
              <p:nvPr/>
            </p:nvGrpSpPr>
            <p:grpSpPr bwMode="auto">
              <a:xfrm rot="-5400000">
                <a:off x="3016" y="1207"/>
                <a:ext cx="226" cy="136"/>
                <a:chOff x="839" y="3385"/>
                <a:chExt cx="317" cy="136"/>
              </a:xfrm>
            </p:grpSpPr>
            <p:sp>
              <p:nvSpPr>
                <p:cNvPr id="72714" name="Line 54"/>
                <p:cNvSpPr>
                  <a:spLocks noChangeShapeType="1"/>
                </p:cNvSpPr>
                <p:nvPr/>
              </p:nvSpPr>
              <p:spPr bwMode="auto">
                <a:xfrm>
                  <a:off x="839" y="3385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715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839" y="3521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3"/>
          <p:cNvSpPr>
            <a:spLocks noChangeArrowheads="1"/>
          </p:cNvSpPr>
          <p:nvPr/>
        </p:nvSpPr>
        <p:spPr bwMode="auto">
          <a:xfrm>
            <a:off x="390525" y="404813"/>
            <a:ext cx="89423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>
                <a:solidFill>
                  <a:schemeClr val="tx2"/>
                </a:solidFill>
              </a:rPr>
              <a:t>De la clairance corporelle aux clairances d’organes</a:t>
            </a:r>
          </a:p>
        </p:txBody>
      </p: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268288" y="2924175"/>
            <a:ext cx="96488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400"/>
              <a:t>Les principaux organes épurateurs sont </a:t>
            </a:r>
            <a:r>
              <a:rPr lang="fr-BE" altLang="fr-FR" sz="2400" b="1">
                <a:solidFill>
                  <a:srgbClr val="A50021"/>
                </a:solidFill>
              </a:rPr>
              <a:t>connectés en parallèle</a:t>
            </a:r>
          </a:p>
        </p:txBody>
      </p:sp>
      <p:sp>
        <p:nvSpPr>
          <p:cNvPr id="156697" name="Rectangle 25"/>
          <p:cNvSpPr>
            <a:spLocks noChangeArrowheads="1"/>
          </p:cNvSpPr>
          <p:nvPr/>
        </p:nvSpPr>
        <p:spPr bwMode="auto">
          <a:xfrm>
            <a:off x="268288" y="5068888"/>
            <a:ext cx="964882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400"/>
              <a:t>Les clairances hépatique et rénale sont </a:t>
            </a:r>
            <a:r>
              <a:rPr lang="fr-BE" altLang="fr-FR" sz="2400" b="1">
                <a:solidFill>
                  <a:srgbClr val="A50021"/>
                </a:solidFill>
              </a:rPr>
              <a:t>additives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09563" y="1773238"/>
          <a:ext cx="98028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1" name="Équation" r:id="rId4" imgW="4902200" imgH="241300" progId="Equation.3">
                  <p:embed/>
                </p:oleObj>
              </mc:Choice>
              <mc:Fallback>
                <p:oleObj name="Équation" r:id="rId4" imgW="4902200" imgH="24130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09563" y="1773238"/>
                        <a:ext cx="9802812" cy="4826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07963" y="3810000"/>
          <a:ext cx="10006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2" name="Équation" r:id="rId6" imgW="5003800" imgH="457200" progId="Equation.3">
                  <p:embed/>
                </p:oleObj>
              </mc:Choice>
              <mc:Fallback>
                <p:oleObj name="Équation" r:id="rId6" imgW="5003800" imgH="4572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07963" y="3810000"/>
                        <a:ext cx="10006012" cy="9144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849563" y="5805488"/>
          <a:ext cx="47228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3" name="Équation" r:id="rId8" imgW="1574800" imgH="241300" progId="Equation.3">
                  <p:embed/>
                </p:oleObj>
              </mc:Choice>
              <mc:Fallback>
                <p:oleObj name="Équation" r:id="rId8" imgW="1574800" imgH="241300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849563" y="5805488"/>
                        <a:ext cx="4722812" cy="7239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6" grpId="0"/>
      <p:bldP spid="1566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552700" y="1773238"/>
            <a:ext cx="204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69" tIns="48984" rIns="97969" bIns="48984">
            <a:spAutoFit/>
          </a:bodyPr>
          <a:lstStyle>
            <a:lvl1pPr defTabSz="9794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900" b="1"/>
              <a:t>concentrations</a:t>
            </a:r>
          </a:p>
        </p:txBody>
      </p:sp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3211513" y="2205038"/>
            <a:ext cx="5108575" cy="3516312"/>
            <a:chOff x="351" y="1905"/>
            <a:chExt cx="2903" cy="1546"/>
          </a:xfrm>
        </p:grpSpPr>
        <p:sp>
          <p:nvSpPr>
            <p:cNvPr id="11276" name="Line 5"/>
            <p:cNvSpPr>
              <a:spLocks noChangeShapeType="1"/>
            </p:cNvSpPr>
            <p:nvPr/>
          </p:nvSpPr>
          <p:spPr bwMode="auto">
            <a:xfrm>
              <a:off x="608" y="315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7" name="Line 6"/>
            <p:cNvSpPr>
              <a:spLocks noChangeShapeType="1"/>
            </p:cNvSpPr>
            <p:nvPr/>
          </p:nvSpPr>
          <p:spPr bwMode="auto">
            <a:xfrm>
              <a:off x="608" y="3021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8" name="Line 7"/>
            <p:cNvSpPr>
              <a:spLocks noChangeShapeType="1"/>
            </p:cNvSpPr>
            <p:nvPr/>
          </p:nvSpPr>
          <p:spPr bwMode="auto">
            <a:xfrm>
              <a:off x="608" y="288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9" name="Line 8"/>
            <p:cNvSpPr>
              <a:spLocks noChangeShapeType="1"/>
            </p:cNvSpPr>
            <p:nvPr/>
          </p:nvSpPr>
          <p:spPr bwMode="auto">
            <a:xfrm>
              <a:off x="608" y="275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0" name="Line 9"/>
            <p:cNvSpPr>
              <a:spLocks noChangeShapeType="1"/>
            </p:cNvSpPr>
            <p:nvPr/>
          </p:nvSpPr>
          <p:spPr bwMode="auto">
            <a:xfrm>
              <a:off x="608" y="262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1" name="Line 10"/>
            <p:cNvSpPr>
              <a:spLocks noChangeShapeType="1"/>
            </p:cNvSpPr>
            <p:nvPr/>
          </p:nvSpPr>
          <p:spPr bwMode="auto">
            <a:xfrm>
              <a:off x="608" y="248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2" name="Line 11"/>
            <p:cNvSpPr>
              <a:spLocks noChangeShapeType="1"/>
            </p:cNvSpPr>
            <p:nvPr/>
          </p:nvSpPr>
          <p:spPr bwMode="auto">
            <a:xfrm>
              <a:off x="608" y="235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3" name="Line 12"/>
            <p:cNvSpPr>
              <a:spLocks noChangeShapeType="1"/>
            </p:cNvSpPr>
            <p:nvPr/>
          </p:nvSpPr>
          <p:spPr bwMode="auto">
            <a:xfrm>
              <a:off x="608" y="2223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4" name="Line 13"/>
            <p:cNvSpPr>
              <a:spLocks noChangeShapeType="1"/>
            </p:cNvSpPr>
            <p:nvPr/>
          </p:nvSpPr>
          <p:spPr bwMode="auto">
            <a:xfrm>
              <a:off x="608" y="208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5" name="Line 14"/>
            <p:cNvSpPr>
              <a:spLocks noChangeShapeType="1"/>
            </p:cNvSpPr>
            <p:nvPr/>
          </p:nvSpPr>
          <p:spPr bwMode="auto">
            <a:xfrm>
              <a:off x="608" y="1953"/>
              <a:ext cx="1" cy="1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6" name="Line 15"/>
            <p:cNvSpPr>
              <a:spLocks noChangeShapeType="1"/>
            </p:cNvSpPr>
            <p:nvPr/>
          </p:nvSpPr>
          <p:spPr bwMode="auto">
            <a:xfrm>
              <a:off x="584" y="329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7" name="Line 16"/>
            <p:cNvSpPr>
              <a:spLocks noChangeShapeType="1"/>
            </p:cNvSpPr>
            <p:nvPr/>
          </p:nvSpPr>
          <p:spPr bwMode="auto">
            <a:xfrm>
              <a:off x="584" y="315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8" name="Line 17"/>
            <p:cNvSpPr>
              <a:spLocks noChangeShapeType="1"/>
            </p:cNvSpPr>
            <p:nvPr/>
          </p:nvSpPr>
          <p:spPr bwMode="auto">
            <a:xfrm>
              <a:off x="584" y="302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9" name="Line 18"/>
            <p:cNvSpPr>
              <a:spLocks noChangeShapeType="1"/>
            </p:cNvSpPr>
            <p:nvPr/>
          </p:nvSpPr>
          <p:spPr bwMode="auto">
            <a:xfrm>
              <a:off x="584" y="288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0" name="Line 19"/>
            <p:cNvSpPr>
              <a:spLocks noChangeShapeType="1"/>
            </p:cNvSpPr>
            <p:nvPr/>
          </p:nvSpPr>
          <p:spPr bwMode="auto">
            <a:xfrm>
              <a:off x="584" y="275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1" name="Line 20"/>
            <p:cNvSpPr>
              <a:spLocks noChangeShapeType="1"/>
            </p:cNvSpPr>
            <p:nvPr/>
          </p:nvSpPr>
          <p:spPr bwMode="auto">
            <a:xfrm>
              <a:off x="584" y="262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2" name="Line 21"/>
            <p:cNvSpPr>
              <a:spLocks noChangeShapeType="1"/>
            </p:cNvSpPr>
            <p:nvPr/>
          </p:nvSpPr>
          <p:spPr bwMode="auto">
            <a:xfrm>
              <a:off x="584" y="248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3" name="Line 22"/>
            <p:cNvSpPr>
              <a:spLocks noChangeShapeType="1"/>
            </p:cNvSpPr>
            <p:nvPr/>
          </p:nvSpPr>
          <p:spPr bwMode="auto">
            <a:xfrm>
              <a:off x="584" y="235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4" name="Line 23"/>
            <p:cNvSpPr>
              <a:spLocks noChangeShapeType="1"/>
            </p:cNvSpPr>
            <p:nvPr/>
          </p:nvSpPr>
          <p:spPr bwMode="auto">
            <a:xfrm>
              <a:off x="584" y="222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5" name="Line 24"/>
            <p:cNvSpPr>
              <a:spLocks noChangeShapeType="1"/>
            </p:cNvSpPr>
            <p:nvPr/>
          </p:nvSpPr>
          <p:spPr bwMode="auto">
            <a:xfrm>
              <a:off x="584" y="208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6" name="Line 25"/>
            <p:cNvSpPr>
              <a:spLocks noChangeShapeType="1"/>
            </p:cNvSpPr>
            <p:nvPr/>
          </p:nvSpPr>
          <p:spPr bwMode="auto">
            <a:xfrm>
              <a:off x="584" y="195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7" name="Line 26"/>
            <p:cNvSpPr>
              <a:spLocks noChangeShapeType="1"/>
            </p:cNvSpPr>
            <p:nvPr/>
          </p:nvSpPr>
          <p:spPr bwMode="auto">
            <a:xfrm>
              <a:off x="608" y="3291"/>
              <a:ext cx="252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8" name="Line 27"/>
            <p:cNvSpPr>
              <a:spLocks noChangeShapeType="1"/>
            </p:cNvSpPr>
            <p:nvPr/>
          </p:nvSpPr>
          <p:spPr bwMode="auto">
            <a:xfrm flipV="1">
              <a:off x="600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9" name="Line 28"/>
            <p:cNvSpPr>
              <a:spLocks noChangeShapeType="1"/>
            </p:cNvSpPr>
            <p:nvPr/>
          </p:nvSpPr>
          <p:spPr bwMode="auto">
            <a:xfrm flipV="1">
              <a:off x="1104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0" name="Line 29"/>
            <p:cNvSpPr>
              <a:spLocks noChangeShapeType="1"/>
            </p:cNvSpPr>
            <p:nvPr/>
          </p:nvSpPr>
          <p:spPr bwMode="auto">
            <a:xfrm flipV="1">
              <a:off x="160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1" name="Line 30"/>
            <p:cNvSpPr>
              <a:spLocks noChangeShapeType="1"/>
            </p:cNvSpPr>
            <p:nvPr/>
          </p:nvSpPr>
          <p:spPr bwMode="auto">
            <a:xfrm flipV="1">
              <a:off x="211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2" name="Line 31"/>
            <p:cNvSpPr>
              <a:spLocks noChangeShapeType="1"/>
            </p:cNvSpPr>
            <p:nvPr/>
          </p:nvSpPr>
          <p:spPr bwMode="auto">
            <a:xfrm flipV="1">
              <a:off x="2622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3" name="Line 32"/>
            <p:cNvSpPr>
              <a:spLocks noChangeShapeType="1"/>
            </p:cNvSpPr>
            <p:nvPr/>
          </p:nvSpPr>
          <p:spPr bwMode="auto">
            <a:xfrm flipV="1">
              <a:off x="3126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4" name="Freeform 33"/>
            <p:cNvSpPr>
              <a:spLocks/>
            </p:cNvSpPr>
            <p:nvPr/>
          </p:nvSpPr>
          <p:spPr bwMode="auto">
            <a:xfrm>
              <a:off x="608" y="1959"/>
              <a:ext cx="2526" cy="1326"/>
            </a:xfrm>
            <a:custGeom>
              <a:avLst/>
              <a:gdLst>
                <a:gd name="T0" fmla="*/ 0 w 421"/>
                <a:gd name="T1" fmla="*/ 0 h 221"/>
                <a:gd name="T2" fmla="*/ 2147483646 w 421"/>
                <a:gd name="T3" fmla="*/ 2147483646 h 221"/>
                <a:gd name="T4" fmla="*/ 2147483646 w 421"/>
                <a:gd name="T5" fmla="*/ 2147483646 h 221"/>
                <a:gd name="T6" fmla="*/ 2147483646 w 421"/>
                <a:gd name="T7" fmla="*/ 2147483646 h 221"/>
                <a:gd name="T8" fmla="*/ 2147483646 w 421"/>
                <a:gd name="T9" fmla="*/ 2147483646 h 221"/>
                <a:gd name="T10" fmla="*/ 2147483646 w 421"/>
                <a:gd name="T11" fmla="*/ 2147483646 h 221"/>
                <a:gd name="T12" fmla="*/ 2147483646 w 421"/>
                <a:gd name="T13" fmla="*/ 2147483646 h 221"/>
                <a:gd name="T14" fmla="*/ 2147483646 w 421"/>
                <a:gd name="T15" fmla="*/ 2147483646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1" h="221">
                  <a:moveTo>
                    <a:pt x="0" y="0"/>
                  </a:moveTo>
                  <a:lnTo>
                    <a:pt x="4" y="10"/>
                  </a:lnTo>
                  <a:lnTo>
                    <a:pt x="42" y="87"/>
                  </a:lnTo>
                  <a:lnTo>
                    <a:pt x="84" y="140"/>
                  </a:lnTo>
                  <a:lnTo>
                    <a:pt x="168" y="192"/>
                  </a:lnTo>
                  <a:lnTo>
                    <a:pt x="211" y="204"/>
                  </a:lnTo>
                  <a:lnTo>
                    <a:pt x="295" y="215"/>
                  </a:lnTo>
                  <a:lnTo>
                    <a:pt x="421" y="221"/>
                  </a:lnTo>
                </a:path>
              </a:pathLst>
            </a:custGeom>
            <a:noFill/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5" name="Freeform 34"/>
            <p:cNvSpPr>
              <a:spLocks/>
            </p:cNvSpPr>
            <p:nvPr/>
          </p:nvSpPr>
          <p:spPr bwMode="auto">
            <a:xfrm>
              <a:off x="596" y="194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06" name="Freeform 35"/>
            <p:cNvSpPr>
              <a:spLocks/>
            </p:cNvSpPr>
            <p:nvPr/>
          </p:nvSpPr>
          <p:spPr bwMode="auto">
            <a:xfrm>
              <a:off x="620" y="200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07" name="Freeform 36"/>
            <p:cNvSpPr>
              <a:spLocks/>
            </p:cNvSpPr>
            <p:nvPr/>
          </p:nvSpPr>
          <p:spPr bwMode="auto">
            <a:xfrm>
              <a:off x="848" y="246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08" name="Freeform 37"/>
            <p:cNvSpPr>
              <a:spLocks/>
            </p:cNvSpPr>
            <p:nvPr/>
          </p:nvSpPr>
          <p:spPr bwMode="auto">
            <a:xfrm>
              <a:off x="1100" y="278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09" name="Freeform 38"/>
            <p:cNvSpPr>
              <a:spLocks/>
            </p:cNvSpPr>
            <p:nvPr/>
          </p:nvSpPr>
          <p:spPr bwMode="auto">
            <a:xfrm>
              <a:off x="1604" y="309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10" name="Freeform 39"/>
            <p:cNvSpPr>
              <a:spLocks/>
            </p:cNvSpPr>
            <p:nvPr/>
          </p:nvSpPr>
          <p:spPr bwMode="auto">
            <a:xfrm>
              <a:off x="1862" y="317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11" name="Freeform 40"/>
            <p:cNvSpPr>
              <a:spLocks/>
            </p:cNvSpPr>
            <p:nvPr/>
          </p:nvSpPr>
          <p:spPr bwMode="auto">
            <a:xfrm>
              <a:off x="2366" y="323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12" name="Freeform 41"/>
            <p:cNvSpPr>
              <a:spLocks/>
            </p:cNvSpPr>
            <p:nvPr/>
          </p:nvSpPr>
          <p:spPr bwMode="auto">
            <a:xfrm>
              <a:off x="3122" y="3273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13" name="Rectangle 42"/>
            <p:cNvSpPr>
              <a:spLocks noChangeArrowheads="1"/>
            </p:cNvSpPr>
            <p:nvPr/>
          </p:nvSpPr>
          <p:spPr bwMode="auto">
            <a:xfrm>
              <a:off x="435" y="3243"/>
              <a:ext cx="63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0</a:t>
              </a:r>
              <a:endParaRPr lang="fr-FR" altLang="fr-FR" sz="1500" b="1"/>
            </a:p>
          </p:txBody>
        </p:sp>
        <p:sp>
          <p:nvSpPr>
            <p:cNvPr id="11314" name="Rectangle 43"/>
            <p:cNvSpPr>
              <a:spLocks noChangeArrowheads="1"/>
            </p:cNvSpPr>
            <p:nvPr/>
          </p:nvSpPr>
          <p:spPr bwMode="auto">
            <a:xfrm>
              <a:off x="393" y="3111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</a:t>
              </a:r>
              <a:endParaRPr lang="fr-FR" altLang="fr-FR" sz="1500" b="1"/>
            </a:p>
          </p:txBody>
        </p:sp>
        <p:sp>
          <p:nvSpPr>
            <p:cNvPr id="11315" name="Rectangle 44"/>
            <p:cNvSpPr>
              <a:spLocks noChangeArrowheads="1"/>
            </p:cNvSpPr>
            <p:nvPr/>
          </p:nvSpPr>
          <p:spPr bwMode="auto">
            <a:xfrm>
              <a:off x="393" y="2973"/>
              <a:ext cx="12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20</a:t>
              </a:r>
              <a:endParaRPr lang="fr-FR" altLang="fr-FR" sz="1500" b="1"/>
            </a:p>
          </p:txBody>
        </p:sp>
        <p:sp>
          <p:nvSpPr>
            <p:cNvPr id="11316" name="Rectangle 45"/>
            <p:cNvSpPr>
              <a:spLocks noChangeArrowheads="1"/>
            </p:cNvSpPr>
            <p:nvPr/>
          </p:nvSpPr>
          <p:spPr bwMode="auto">
            <a:xfrm>
              <a:off x="393" y="2841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30</a:t>
              </a:r>
              <a:endParaRPr lang="fr-FR" altLang="fr-FR" sz="1500" b="1"/>
            </a:p>
          </p:txBody>
        </p:sp>
        <p:sp>
          <p:nvSpPr>
            <p:cNvPr id="11317" name="Rectangle 46"/>
            <p:cNvSpPr>
              <a:spLocks noChangeArrowheads="1"/>
            </p:cNvSpPr>
            <p:nvPr/>
          </p:nvSpPr>
          <p:spPr bwMode="auto">
            <a:xfrm>
              <a:off x="393" y="2709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40</a:t>
              </a:r>
              <a:endParaRPr lang="fr-FR" altLang="fr-FR" sz="1500" b="1"/>
            </a:p>
          </p:txBody>
        </p:sp>
        <p:sp>
          <p:nvSpPr>
            <p:cNvPr id="11318" name="Rectangle 47"/>
            <p:cNvSpPr>
              <a:spLocks noChangeArrowheads="1"/>
            </p:cNvSpPr>
            <p:nvPr/>
          </p:nvSpPr>
          <p:spPr bwMode="auto">
            <a:xfrm>
              <a:off x="393" y="2577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50</a:t>
              </a:r>
              <a:endParaRPr lang="fr-FR" altLang="fr-FR" sz="1500" b="1"/>
            </a:p>
          </p:txBody>
        </p:sp>
        <p:sp>
          <p:nvSpPr>
            <p:cNvPr id="11319" name="Rectangle 48"/>
            <p:cNvSpPr>
              <a:spLocks noChangeArrowheads="1"/>
            </p:cNvSpPr>
            <p:nvPr/>
          </p:nvSpPr>
          <p:spPr bwMode="auto">
            <a:xfrm>
              <a:off x="393" y="2439"/>
              <a:ext cx="12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60</a:t>
              </a:r>
              <a:endParaRPr lang="fr-FR" altLang="fr-FR" sz="1500" b="1"/>
            </a:p>
          </p:txBody>
        </p:sp>
        <p:sp>
          <p:nvSpPr>
            <p:cNvPr id="11320" name="Rectangle 49"/>
            <p:cNvSpPr>
              <a:spLocks noChangeArrowheads="1"/>
            </p:cNvSpPr>
            <p:nvPr/>
          </p:nvSpPr>
          <p:spPr bwMode="auto">
            <a:xfrm>
              <a:off x="393" y="2307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70</a:t>
              </a:r>
              <a:endParaRPr lang="fr-FR" altLang="fr-FR" sz="1500" b="1"/>
            </a:p>
          </p:txBody>
        </p:sp>
        <p:sp>
          <p:nvSpPr>
            <p:cNvPr id="11321" name="Rectangle 50"/>
            <p:cNvSpPr>
              <a:spLocks noChangeArrowheads="1"/>
            </p:cNvSpPr>
            <p:nvPr/>
          </p:nvSpPr>
          <p:spPr bwMode="auto">
            <a:xfrm>
              <a:off x="393" y="2175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80</a:t>
              </a:r>
              <a:endParaRPr lang="fr-FR" altLang="fr-FR" sz="1500" b="1"/>
            </a:p>
          </p:txBody>
        </p:sp>
        <p:sp>
          <p:nvSpPr>
            <p:cNvPr id="11322" name="Rectangle 51"/>
            <p:cNvSpPr>
              <a:spLocks noChangeArrowheads="1"/>
            </p:cNvSpPr>
            <p:nvPr/>
          </p:nvSpPr>
          <p:spPr bwMode="auto">
            <a:xfrm>
              <a:off x="393" y="2037"/>
              <a:ext cx="12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90</a:t>
              </a:r>
              <a:endParaRPr lang="fr-FR" altLang="fr-FR" sz="1500" b="1"/>
            </a:p>
          </p:txBody>
        </p:sp>
        <p:sp>
          <p:nvSpPr>
            <p:cNvPr id="11323" name="Rectangle 52"/>
            <p:cNvSpPr>
              <a:spLocks noChangeArrowheads="1"/>
            </p:cNvSpPr>
            <p:nvPr/>
          </p:nvSpPr>
          <p:spPr bwMode="auto">
            <a:xfrm>
              <a:off x="351" y="1905"/>
              <a:ext cx="189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100</a:t>
              </a:r>
              <a:endParaRPr lang="fr-FR" altLang="fr-FR" sz="1500" b="1"/>
            </a:p>
          </p:txBody>
        </p:sp>
        <p:sp>
          <p:nvSpPr>
            <p:cNvPr id="11324" name="Rectangle 53"/>
            <p:cNvSpPr>
              <a:spLocks noChangeArrowheads="1"/>
            </p:cNvSpPr>
            <p:nvPr/>
          </p:nvSpPr>
          <p:spPr bwMode="auto">
            <a:xfrm>
              <a:off x="582" y="3357"/>
              <a:ext cx="6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0</a:t>
              </a:r>
              <a:endParaRPr lang="fr-FR" altLang="fr-FR" sz="1500" b="1"/>
            </a:p>
          </p:txBody>
        </p:sp>
        <p:sp>
          <p:nvSpPr>
            <p:cNvPr id="11325" name="Rectangle 54"/>
            <p:cNvSpPr>
              <a:spLocks noChangeArrowheads="1"/>
            </p:cNvSpPr>
            <p:nvPr/>
          </p:nvSpPr>
          <p:spPr bwMode="auto">
            <a:xfrm>
              <a:off x="1062" y="3357"/>
              <a:ext cx="12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20</a:t>
              </a:r>
              <a:endParaRPr lang="fr-FR" altLang="fr-FR" sz="1500" b="1"/>
            </a:p>
          </p:txBody>
        </p:sp>
        <p:sp>
          <p:nvSpPr>
            <p:cNvPr id="11326" name="Rectangle 55"/>
            <p:cNvSpPr>
              <a:spLocks noChangeArrowheads="1"/>
            </p:cNvSpPr>
            <p:nvPr/>
          </p:nvSpPr>
          <p:spPr bwMode="auto">
            <a:xfrm>
              <a:off x="1566" y="3357"/>
              <a:ext cx="12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40</a:t>
              </a:r>
              <a:endParaRPr lang="fr-FR" altLang="fr-FR" sz="1500" b="1"/>
            </a:p>
          </p:txBody>
        </p:sp>
        <p:sp>
          <p:nvSpPr>
            <p:cNvPr id="11327" name="Rectangle 56"/>
            <p:cNvSpPr>
              <a:spLocks noChangeArrowheads="1"/>
            </p:cNvSpPr>
            <p:nvPr/>
          </p:nvSpPr>
          <p:spPr bwMode="auto">
            <a:xfrm>
              <a:off x="2076" y="3357"/>
              <a:ext cx="12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60</a:t>
              </a:r>
              <a:endParaRPr lang="fr-FR" altLang="fr-FR" sz="1500" b="1"/>
            </a:p>
          </p:txBody>
        </p:sp>
        <p:sp>
          <p:nvSpPr>
            <p:cNvPr id="11328" name="Rectangle 57"/>
            <p:cNvSpPr>
              <a:spLocks noChangeArrowheads="1"/>
            </p:cNvSpPr>
            <p:nvPr/>
          </p:nvSpPr>
          <p:spPr bwMode="auto">
            <a:xfrm>
              <a:off x="2580" y="3357"/>
              <a:ext cx="12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80</a:t>
              </a:r>
              <a:endParaRPr lang="fr-FR" altLang="fr-FR" sz="1500" b="1"/>
            </a:p>
          </p:txBody>
        </p:sp>
        <p:sp>
          <p:nvSpPr>
            <p:cNvPr id="11329" name="Rectangle 58"/>
            <p:cNvSpPr>
              <a:spLocks noChangeArrowheads="1"/>
            </p:cNvSpPr>
            <p:nvPr/>
          </p:nvSpPr>
          <p:spPr bwMode="auto">
            <a:xfrm>
              <a:off x="3066" y="3357"/>
              <a:ext cx="188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100</a:t>
              </a:r>
              <a:endParaRPr lang="fr-FR" altLang="fr-FR" sz="1500" b="1"/>
            </a:p>
          </p:txBody>
        </p:sp>
      </p:grpSp>
      <p:sp>
        <p:nvSpPr>
          <p:cNvPr id="11268" name="Text Box 59"/>
          <p:cNvSpPr txBox="1">
            <a:spLocks noChangeArrowheads="1"/>
          </p:cNvSpPr>
          <p:nvPr/>
        </p:nvSpPr>
        <p:spPr bwMode="auto">
          <a:xfrm>
            <a:off x="5057775" y="5629275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69" tIns="48984" rIns="97969" bIns="48984">
            <a:spAutoFit/>
          </a:bodyPr>
          <a:lstStyle>
            <a:lvl1pPr defTabSz="9794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900" b="1"/>
              <a:t>temps</a:t>
            </a:r>
          </a:p>
        </p:txBody>
      </p:sp>
      <p:grpSp>
        <p:nvGrpSpPr>
          <p:cNvPr id="230460" name="Group 60"/>
          <p:cNvGrpSpPr>
            <a:grpSpLocks/>
          </p:cNvGrpSpPr>
          <p:nvPr/>
        </p:nvGrpSpPr>
        <p:grpSpPr bwMode="auto">
          <a:xfrm>
            <a:off x="4089400" y="2847975"/>
            <a:ext cx="4960938" cy="2466975"/>
            <a:chOff x="2290" y="1794"/>
            <a:chExt cx="2778" cy="1554"/>
          </a:xfrm>
        </p:grpSpPr>
        <p:sp>
          <p:nvSpPr>
            <p:cNvPr id="11271" name="Line 61"/>
            <p:cNvSpPr>
              <a:spLocks noChangeShapeType="1"/>
            </p:cNvSpPr>
            <p:nvPr/>
          </p:nvSpPr>
          <p:spPr bwMode="auto">
            <a:xfrm>
              <a:off x="2290" y="2205"/>
              <a:ext cx="46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2" name="Line 62"/>
            <p:cNvSpPr>
              <a:spLocks noChangeShapeType="1"/>
            </p:cNvSpPr>
            <p:nvPr/>
          </p:nvSpPr>
          <p:spPr bwMode="auto">
            <a:xfrm>
              <a:off x="2553" y="2659"/>
              <a:ext cx="146" cy="22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3" name="Line 63"/>
            <p:cNvSpPr>
              <a:spLocks noChangeShapeType="1"/>
            </p:cNvSpPr>
            <p:nvPr/>
          </p:nvSpPr>
          <p:spPr bwMode="auto">
            <a:xfrm>
              <a:off x="3016" y="3104"/>
              <a:ext cx="182" cy="14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4" name="Line 64"/>
            <p:cNvSpPr>
              <a:spLocks noChangeShapeType="1"/>
            </p:cNvSpPr>
            <p:nvPr/>
          </p:nvSpPr>
          <p:spPr bwMode="auto">
            <a:xfrm>
              <a:off x="3787" y="3303"/>
              <a:ext cx="227" cy="4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5" name="Text Box 65"/>
            <p:cNvSpPr txBox="1">
              <a:spLocks noChangeArrowheads="1"/>
            </p:cNvSpPr>
            <p:nvPr/>
          </p:nvSpPr>
          <p:spPr bwMode="auto">
            <a:xfrm>
              <a:off x="3094" y="1794"/>
              <a:ext cx="197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969" tIns="48984" rIns="97969" bIns="48984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100" b="1">
                  <a:solidFill>
                    <a:schemeClr val="accent2"/>
                  </a:solidFill>
                </a:rPr>
                <a:t>Vitesse de décroissance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100" b="1">
                  <a:solidFill>
                    <a:schemeClr val="accent2"/>
                  </a:solidFill>
                </a:rPr>
                <a:t>des concentrations</a:t>
              </a:r>
            </a:p>
          </p:txBody>
        </p:sp>
      </p:grpSp>
      <p:sp>
        <p:nvSpPr>
          <p:cNvPr id="11270" name="Rectangle 6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679450" y="4724400"/>
            <a:ext cx="79787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600" dirty="0">
                <a:solidFill>
                  <a:schemeClr val="bg2"/>
                </a:solidFill>
              </a:rPr>
              <a:t> vitesse instantanée (X est la quantité de substance)</a:t>
            </a:r>
          </a:p>
        </p:txBody>
      </p:sp>
      <p:grpSp>
        <p:nvGrpSpPr>
          <p:cNvPr id="138258" name="Group 18"/>
          <p:cNvGrpSpPr>
            <a:grpSpLocks/>
          </p:cNvGrpSpPr>
          <p:nvPr/>
        </p:nvGrpSpPr>
        <p:grpSpPr bwMode="auto">
          <a:xfrm>
            <a:off x="2078038" y="3270250"/>
            <a:ext cx="6702425" cy="1135063"/>
            <a:chOff x="1309" y="2060"/>
            <a:chExt cx="4222" cy="715"/>
          </a:xfrm>
        </p:grpSpPr>
        <p:sp>
          <p:nvSpPr>
            <p:cNvPr id="13324" name="Rectangle 4"/>
            <p:cNvSpPr>
              <a:spLocks noChangeArrowheads="1"/>
            </p:cNvSpPr>
            <p:nvPr/>
          </p:nvSpPr>
          <p:spPr bwMode="auto">
            <a:xfrm>
              <a:off x="1309" y="2236"/>
              <a:ext cx="1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Clairance =</a:t>
              </a:r>
            </a:p>
          </p:txBody>
        </p:sp>
        <p:sp>
          <p:nvSpPr>
            <p:cNvPr id="13325" name="Rectangle 5"/>
            <p:cNvSpPr>
              <a:spLocks noChangeArrowheads="1"/>
            </p:cNvSpPr>
            <p:nvPr/>
          </p:nvSpPr>
          <p:spPr bwMode="auto">
            <a:xfrm>
              <a:off x="2702" y="2060"/>
              <a:ext cx="2829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vitesse d'élimination</a:t>
              </a:r>
            </a:p>
          </p:txBody>
        </p:sp>
        <p:sp>
          <p:nvSpPr>
            <p:cNvPr id="13326" name="Rectangle 6"/>
            <p:cNvSpPr>
              <a:spLocks noChangeArrowheads="1"/>
            </p:cNvSpPr>
            <p:nvPr/>
          </p:nvSpPr>
          <p:spPr bwMode="auto">
            <a:xfrm>
              <a:off x="3115" y="2444"/>
              <a:ext cx="2003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concentration</a:t>
              </a:r>
            </a:p>
          </p:txBody>
        </p:sp>
        <p:sp>
          <p:nvSpPr>
            <p:cNvPr id="13327" name="Line 7"/>
            <p:cNvSpPr>
              <a:spLocks noChangeShapeType="1"/>
            </p:cNvSpPr>
            <p:nvPr/>
          </p:nvSpPr>
          <p:spPr bwMode="auto">
            <a:xfrm flipV="1">
              <a:off x="2785" y="2412"/>
              <a:ext cx="2663" cy="1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38248" name="Group 8"/>
          <p:cNvGrpSpPr>
            <a:grpSpLocks/>
          </p:cNvGrpSpPr>
          <p:nvPr/>
        </p:nvGrpSpPr>
        <p:grpSpPr bwMode="auto">
          <a:xfrm>
            <a:off x="3211513" y="5229225"/>
            <a:ext cx="3819525" cy="1071563"/>
            <a:chOff x="1949" y="3477"/>
            <a:chExt cx="2316" cy="713"/>
          </a:xfrm>
        </p:grpSpPr>
        <p:sp>
          <p:nvSpPr>
            <p:cNvPr id="13320" name="Rectangle 9"/>
            <p:cNvSpPr>
              <a:spLocks noChangeArrowheads="1"/>
            </p:cNvSpPr>
            <p:nvPr/>
          </p:nvSpPr>
          <p:spPr bwMode="auto">
            <a:xfrm>
              <a:off x="1949" y="3679"/>
              <a:ext cx="1193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A50021"/>
                  </a:solidFill>
                </a:rPr>
                <a:t>Clairance =</a:t>
              </a:r>
            </a:p>
          </p:txBody>
        </p:sp>
        <p:sp>
          <p:nvSpPr>
            <p:cNvPr id="13321" name="Rectangle 10"/>
            <p:cNvSpPr>
              <a:spLocks noChangeArrowheads="1"/>
            </p:cNvSpPr>
            <p:nvPr/>
          </p:nvSpPr>
          <p:spPr bwMode="auto">
            <a:xfrm>
              <a:off x="3253" y="3477"/>
              <a:ext cx="91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A50021"/>
                  </a:solidFill>
                </a:rPr>
                <a:t>dX / dt</a:t>
              </a:r>
            </a:p>
          </p:txBody>
        </p:sp>
        <p:sp>
          <p:nvSpPr>
            <p:cNvPr id="13322" name="Rectangle 11"/>
            <p:cNvSpPr>
              <a:spLocks noChangeArrowheads="1"/>
            </p:cNvSpPr>
            <p:nvPr/>
          </p:nvSpPr>
          <p:spPr bwMode="auto">
            <a:xfrm>
              <a:off x="3383" y="3860"/>
              <a:ext cx="65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A50021"/>
                  </a:solidFill>
                </a:rPr>
                <a:t>C(t)</a:t>
              </a:r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3233" y="3838"/>
              <a:ext cx="103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974725" y="1984375"/>
            <a:ext cx="81295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dirty="0"/>
              <a:t>constante de proportionnalité entre la vitesse d'élimination et la concentration </a:t>
            </a:r>
            <a:r>
              <a:rPr lang="fr-FR" altLang="fr-FR" sz="3000"/>
              <a:t>de substance</a:t>
            </a:r>
            <a:endParaRPr lang="fr-FR" altLang="fr-FR" sz="3000" dirty="0"/>
          </a:p>
        </p:txBody>
      </p:sp>
      <p:sp>
        <p:nvSpPr>
          <p:cNvPr id="7174" name="Rectangle 16"/>
          <p:cNvSpPr>
            <a:spLocks noChangeArrowheads="1"/>
          </p:cNvSpPr>
          <p:nvPr/>
        </p:nvSpPr>
        <p:spPr bwMode="auto">
          <a:xfrm>
            <a:off x="390525" y="1181100"/>
            <a:ext cx="33131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Définition (1) :</a:t>
            </a:r>
          </a:p>
        </p:txBody>
      </p:sp>
      <p:sp>
        <p:nvSpPr>
          <p:cNvPr id="13319" name="Rectangle 1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28625" y="2320925"/>
            <a:ext cx="95154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fr-FR" altLang="fr-FR" sz="3000"/>
              <a:t>La clairance mesure la capacité de l'organisme (ou d'un organe) à éliminer une substance après qu'elle ait atteint la circulation générale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390525" y="1181100"/>
            <a:ext cx="33131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Définition (2) :</a:t>
            </a:r>
          </a:p>
        </p:txBody>
      </p:sp>
      <p:grpSp>
        <p:nvGrpSpPr>
          <p:cNvPr id="140300" name="Group 12"/>
          <p:cNvGrpSpPr>
            <a:grpSpLocks/>
          </p:cNvGrpSpPr>
          <p:nvPr/>
        </p:nvGrpSpPr>
        <p:grpSpPr bwMode="auto">
          <a:xfrm>
            <a:off x="542925" y="4652963"/>
            <a:ext cx="8920163" cy="1108075"/>
            <a:chOff x="342" y="2931"/>
            <a:chExt cx="5619" cy="698"/>
          </a:xfrm>
        </p:grpSpPr>
        <p:grpSp>
          <p:nvGrpSpPr>
            <p:cNvPr id="15366" name="Group 11"/>
            <p:cNvGrpSpPr>
              <a:grpSpLocks/>
            </p:cNvGrpSpPr>
            <p:nvPr/>
          </p:nvGrpSpPr>
          <p:grpSpPr bwMode="auto">
            <a:xfrm>
              <a:off x="342" y="3113"/>
              <a:ext cx="417" cy="334"/>
              <a:chOff x="342" y="2956"/>
              <a:chExt cx="417" cy="334"/>
            </a:xfrm>
          </p:grpSpPr>
          <p:sp>
            <p:nvSpPr>
              <p:cNvPr id="15368" name="AutoShape 4"/>
              <p:cNvSpPr>
                <a:spLocks noChangeArrowheads="1"/>
              </p:cNvSpPr>
              <p:nvPr/>
            </p:nvSpPr>
            <p:spPr bwMode="auto">
              <a:xfrm>
                <a:off x="342" y="2956"/>
                <a:ext cx="417" cy="329"/>
              </a:xfrm>
              <a:prstGeom prst="triangle">
                <a:avLst>
                  <a:gd name="adj" fmla="val 49995"/>
                </a:avLst>
              </a:prstGeom>
              <a:noFill/>
              <a:ln w="28575">
                <a:solidFill>
                  <a:srgbClr val="A5002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369" name="Rectangle 5"/>
              <p:cNvSpPr>
                <a:spLocks noChangeArrowheads="1"/>
              </p:cNvSpPr>
              <p:nvPr/>
            </p:nvSpPr>
            <p:spPr bwMode="auto">
              <a:xfrm>
                <a:off x="453" y="2988"/>
                <a:ext cx="189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500" b="1">
                    <a:solidFill>
                      <a:srgbClr val="A50021"/>
                    </a:solidFill>
                    <a:latin typeface="Times New Roman" panose="02020603050405020304" pitchFamily="18" charset="0"/>
                  </a:rPr>
                  <a:t>!</a:t>
                </a:r>
              </a:p>
            </p:txBody>
          </p:sp>
        </p:grpSp>
        <p:sp>
          <p:nvSpPr>
            <p:cNvPr id="15367" name="Rectangle 10"/>
            <p:cNvSpPr>
              <a:spLocks noChangeArrowheads="1"/>
            </p:cNvSpPr>
            <p:nvPr/>
          </p:nvSpPr>
          <p:spPr bwMode="auto">
            <a:xfrm>
              <a:off x="972" y="2931"/>
              <a:ext cx="4989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/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A50021"/>
                  </a:solidFill>
                </a:rPr>
                <a:t>capacité</a:t>
              </a:r>
              <a:r>
                <a:rPr lang="fr-FR" altLang="fr-FR" sz="3000"/>
                <a:t> n'est pas synonyme de </a:t>
              </a:r>
              <a:r>
                <a:rPr lang="fr-FR" altLang="fr-FR" sz="3400" b="1" i="1">
                  <a:solidFill>
                    <a:srgbClr val="A50021"/>
                  </a:solidFill>
                </a:rPr>
                <a:t>vitesse</a:t>
              </a:r>
              <a:r>
                <a:rPr lang="fr-FR" altLang="fr-FR" sz="3000"/>
                <a:t> d'élimination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836613" y="2286000"/>
          <a:ext cx="8858250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4" imgW="9855994" imgH="1837928" progId="Equation.3">
                  <p:embed/>
                </p:oleObj>
              </mc:Choice>
              <mc:Fallback>
                <p:oleObj name="Equation" r:id="rId4" imgW="9855994" imgH="1837928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2286000"/>
                        <a:ext cx="8858250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57238" y="4256088"/>
            <a:ext cx="80581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2525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79725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925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4125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1325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b="1"/>
              <a:t> </a:t>
            </a:r>
            <a:r>
              <a:rPr lang="fr-FR" altLang="fr-FR"/>
              <a:t>La </a:t>
            </a:r>
            <a:r>
              <a:rPr lang="fr-FR" altLang="fr-FR" b="1">
                <a:solidFill>
                  <a:srgbClr val="A50021"/>
                </a:solidFill>
              </a:rPr>
              <a:t>clairance</a:t>
            </a:r>
            <a:r>
              <a:rPr lang="fr-FR" altLang="fr-FR"/>
              <a:t> a la dimension d'un </a:t>
            </a:r>
            <a:r>
              <a:rPr lang="fr-FR" altLang="fr-FR" sz="3400" b="1">
                <a:solidFill>
                  <a:srgbClr val="A50021"/>
                </a:solidFill>
              </a:rPr>
              <a:t>débit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3400"/>
              <a:t> </a:t>
            </a:r>
            <a:r>
              <a:rPr lang="fr-FR" altLang="fr-FR"/>
              <a:t>Elle s'exprime en :	mL.min</a:t>
            </a:r>
            <a:r>
              <a:rPr lang="fr-FR" altLang="fr-FR" baseline="30000"/>
              <a:t>-1</a:t>
            </a:r>
            <a:endParaRPr lang="fr-FR" altLang="fr-FR"/>
          </a:p>
          <a:p>
            <a:pPr lvl="4">
              <a:spcBef>
                <a:spcPct val="0"/>
              </a:spcBef>
              <a:buClrTx/>
              <a:buFontTx/>
              <a:buNone/>
            </a:pPr>
            <a:r>
              <a:rPr lang="fr-FR" altLang="fr-FR" sz="3200"/>
              <a:t>		ou   L.h</a:t>
            </a:r>
            <a:r>
              <a:rPr lang="fr-FR" altLang="fr-FR" sz="3200" baseline="30000"/>
              <a:t>-1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390525" y="1181100"/>
            <a:ext cx="33131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Dimension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90750" y="3644900"/>
            <a:ext cx="5757863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hlinkClick r:id="rId3"/>
              </a:rPr>
              <a:t>http://www.icp.org.nz/icp_t1.html</a:t>
            </a:r>
            <a:endParaRPr lang="fr-FR" altLang="fr-FR" sz="2800" b="1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blackWhite">
          <a:xfrm>
            <a:off x="4711700" y="4221163"/>
            <a:ext cx="976313" cy="1201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2800" bIns="828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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click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622550" y="1844675"/>
            <a:ext cx="5184775" cy="79216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La clairance</a:t>
            </a:r>
            <a:endParaRPr lang="fr-FR" altLang="fr-FR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1108075" y="2636838"/>
            <a:ext cx="7275513" cy="86360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3600" b="1">
                <a:solidFill>
                  <a:srgbClr val="A50021"/>
                </a:solidFill>
              </a:rPr>
              <a:t>Cl </a:t>
            </a:r>
            <a:r>
              <a:rPr lang="fr-FR" altLang="fr-FR" sz="3600" b="1" baseline="-25000">
                <a:solidFill>
                  <a:srgbClr val="A50021"/>
                </a:solidFill>
              </a:rPr>
              <a:t>totale</a:t>
            </a:r>
            <a:r>
              <a:rPr lang="fr-FR" altLang="fr-FR" sz="3600" b="1">
                <a:solidFill>
                  <a:srgbClr val="A50021"/>
                </a:solidFill>
              </a:rPr>
              <a:t> = Dose</a:t>
            </a:r>
            <a:r>
              <a:rPr lang="fr-FR" altLang="fr-FR" sz="3600" b="1" baseline="-25000">
                <a:solidFill>
                  <a:srgbClr val="A50021"/>
                </a:solidFill>
              </a:rPr>
              <a:t> iv </a:t>
            </a:r>
            <a:r>
              <a:rPr lang="fr-FR" altLang="fr-FR" sz="3600" b="1">
                <a:solidFill>
                  <a:srgbClr val="A50021"/>
                </a:solidFill>
              </a:rPr>
              <a:t>/ AUC</a:t>
            </a:r>
            <a:r>
              <a:rPr lang="fr-FR" altLang="fr-FR" sz="3600" b="1" baseline="-25000">
                <a:solidFill>
                  <a:srgbClr val="A50021"/>
                </a:solidFill>
              </a:rPr>
              <a:t>(plasma, sang)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2392363" y="4268788"/>
            <a:ext cx="68135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chemeClr val="tx2"/>
                </a:solidFill>
              </a:rPr>
              <a:t>une administration IV est requise</a:t>
            </a:r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2063750" y="4229100"/>
            <a:ext cx="330200" cy="4937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 flipV="1">
            <a:off x="1720850" y="4216400"/>
            <a:ext cx="330200" cy="517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>
            <a:off x="1720850" y="4729163"/>
            <a:ext cx="673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1878013" y="4281488"/>
            <a:ext cx="29368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Méthode de mesure (1) :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5049</TotalTime>
  <Words>1128</Words>
  <Application>Microsoft Office PowerPoint</Application>
  <PresentationFormat>Diapositives 35 mm</PresentationFormat>
  <Paragraphs>396</Paragraphs>
  <Slides>37</Slides>
  <Notes>33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8" baseType="lpstr">
      <vt:lpstr>Arial</vt:lpstr>
      <vt:lpstr>Arial Black</vt:lpstr>
      <vt:lpstr>Calibri</vt:lpstr>
      <vt:lpstr>Cambria Math</vt:lpstr>
      <vt:lpstr>Tahoma</vt:lpstr>
      <vt:lpstr>Times New Roman</vt:lpstr>
      <vt:lpstr>Wingdings</vt:lpstr>
      <vt:lpstr>Pixel</vt:lpstr>
      <vt:lpstr>2_Thème Office</vt:lpstr>
      <vt:lpstr>Equation</vt:lpstr>
      <vt:lpstr>Équation</vt:lpstr>
      <vt:lpstr>Elimination des médicaments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temps de demi-vie dépend du volume de distribution et de la clairance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Extrapolation interspécifique des doses</vt:lpstr>
      <vt:lpstr>Extrapolation interspécifique des doses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210</cp:revision>
  <cp:lastPrinted>2003-09-26T11:05:08Z</cp:lastPrinted>
  <dcterms:created xsi:type="dcterms:W3CDTF">2001-11-02T09:45:18Z</dcterms:created>
  <dcterms:modified xsi:type="dcterms:W3CDTF">2024-04-04T16:30:42Z</dcterms:modified>
</cp:coreProperties>
</file>